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337" r:id="rId3"/>
    <p:sldId id="410" r:id="rId4"/>
    <p:sldId id="280" r:id="rId5"/>
    <p:sldId id="411" r:id="rId6"/>
    <p:sldId id="281" r:id="rId7"/>
    <p:sldId id="412" r:id="rId8"/>
    <p:sldId id="418" r:id="rId9"/>
    <p:sldId id="259" r:id="rId10"/>
    <p:sldId id="270" r:id="rId11"/>
    <p:sldId id="271" r:id="rId12"/>
    <p:sldId id="258" r:id="rId13"/>
    <p:sldId id="431" r:id="rId14"/>
    <p:sldId id="318" r:id="rId15"/>
    <p:sldId id="425" r:id="rId16"/>
    <p:sldId id="433" r:id="rId17"/>
    <p:sldId id="426" r:id="rId18"/>
    <p:sldId id="267" r:id="rId19"/>
    <p:sldId id="265" r:id="rId20"/>
    <p:sldId id="266" r:id="rId21"/>
    <p:sldId id="287" r:id="rId22"/>
    <p:sldId id="438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D421"/>
    <a:srgbClr val="EDE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21B0-CC30-4A64-A98C-899EC8408E97}" type="datetimeFigureOut">
              <a:rPr lang="vi-VN" smtClean="0"/>
              <a:t>06/07/2024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7A821-FBCB-4183-979E-60D892B81B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768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7A821-FBCB-4183-979E-60D892B81B5E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305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0AFF-7FAE-718B-7677-5E188AA33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2AB72-3261-80BB-A7E2-058CBB589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9A6F2-AF45-F611-F356-239C224D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06/07/2024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E095B-93C3-7CE2-1F9F-4CA28992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E6DA7-C084-097C-079E-41B4C4CF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197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AC18-2917-2EC7-0858-32A4C29A0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F44AF-BC31-B103-9D34-2495D3187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95B9-FEC2-19BE-3FDB-1A6111D4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06/07/2024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D04B2-EF27-DDFA-8A2F-B65FF641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EF136-A99E-2BD1-E72C-B3F3116D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016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7D62B2-1A01-28B0-2349-F56B3E92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3E39E-E08F-8EAD-05B3-2EDD32CDC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9BD51-95A6-4BC2-09CE-0FBBFD77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06/07/2024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C14D7-3B2B-E666-C64E-AB76943B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B871A-1743-9240-5B2F-239DB045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054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82E5-2DBF-C0E9-DDF7-9B9F5539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0024A-45D8-2581-7DA5-B90A7CA8A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BFF36-8B86-E0C6-0C24-C0859C69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06/07/2024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4BEF6-2311-E5C8-4F12-18599972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B264B-F305-BC46-47D2-D165EDB0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776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2914-F75D-CB8E-E59C-067CA816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63470-E954-3590-B1BB-86FF76DD3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159AF-30E2-380C-F661-BD71A80C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06/07/2024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ED279-1B80-BB99-FA09-04E7CE3B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E659D-2278-76B9-1ECA-F9D7DABDB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787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67F9-39A5-6A9A-2558-6A4A1457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85F0B-910F-246B-F19C-375F34584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F01EF-C3A2-6901-70DC-27D5C0904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97A02-DB74-2356-D7B2-907C022A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06/07/2024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1676C-B143-039E-33FF-EBF19F19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2A76A-83E3-BA97-F66F-AB9788A7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535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55755-08AE-10CF-A486-304FFA6F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335FF-B2F4-F2F1-0488-37C377A54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637E0-B47F-189B-97F1-CDACAE08A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02BED-D126-4156-7AAE-6BA91C934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7780E-F85D-FCCA-79B3-260373BC2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5BCFEA-3530-4EF8-8C17-9EFF894E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06/07/2024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C1731-8D0E-0285-5D9C-A857DAA3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03F87-14E7-1411-C79A-2A502EA8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27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3CC1D-499D-A841-5296-020006EE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2B641A-1A97-F0EC-702A-B91C6409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06/07/2024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802A4-134E-CA1B-374F-464B7A183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F0C69-8598-97CE-4256-5D94958A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537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EB0FA-3274-E448-5AAF-24B7CEBC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06/07/2024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90C28-FBC5-1C5A-0580-B3369F25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007C7-B8B5-295B-9B09-AB9A54CD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153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5FE9-8C2A-F566-4FF6-D2DF9703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BA081-9ECA-03ED-8E12-AEC7D12D4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1C71D-1DA8-DC63-88CD-6910D1F3B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CBBE7-765E-FE1B-3153-0C7BE507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06/07/2024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3AB8E-E859-E7BF-CD6E-E67B7CEE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17D93-A479-67B0-0069-95B1ABAF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897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8916E-F263-17F0-4A66-A91F1D5A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B1503B-A6D6-C8B1-CA39-F6A4DCFB2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A9B72-E87D-FD29-3713-43F2B9781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B9441-4FC1-BF53-0141-B169F20F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06/07/2024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D4AE7-D609-9DB4-F299-770C2082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E313A-5E5B-3CA4-0C5C-F003C791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484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ABFC6-14E1-ACC7-815F-13BA5FF05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0579B-5D9C-D524-F19E-14899168A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8F950-21A9-B0BE-2B7A-283D1F7B5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F75A7-8B50-49E2-B0B2-87F5E39087BD}" type="datetimeFigureOut">
              <a:rPr lang="vi-VN" smtClean="0"/>
              <a:t>06/07/2024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8D0B6-5580-95F5-D0F3-C59B1FF60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0FCA5-7F93-ABA3-3A1F-7F70A6416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523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08D405-98B5-A389-94FB-7503EB9CF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6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207AF6-5614-F7E1-D8A2-F3FA4637AF9B}"/>
              </a:ext>
            </a:extLst>
          </p:cNvPr>
          <p:cNvSpPr txBox="1"/>
          <p:nvPr/>
        </p:nvSpPr>
        <p:spPr>
          <a:xfrm rot="10800000" flipV="1">
            <a:off x="629746" y="2183079"/>
            <a:ext cx="11430173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vi-VN" sz="4000">
                <a:solidFill>
                  <a:srgbClr val="FF0000"/>
                </a:solidFill>
              </a:rPr>
              <a:t> Bài 25. Hình tam giác.</a:t>
            </a:r>
          </a:p>
          <a:p>
            <a:r>
              <a:rPr lang="vi-VN" sz="4000">
                <a:solidFill>
                  <a:srgbClr val="FF0000"/>
                </a:solidFill>
              </a:rPr>
              <a:t>             Diện tích hình tam giác (Tiết 3)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28190-4F63-5CA5-BAF7-7A2C67E29064}"/>
              </a:ext>
            </a:extLst>
          </p:cNvPr>
          <p:cNvSpPr txBox="1"/>
          <p:nvPr/>
        </p:nvSpPr>
        <p:spPr>
          <a:xfrm>
            <a:off x="934720" y="6096000"/>
            <a:ext cx="9479280" cy="5812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GV: Nguyễn Thị Kim Phượng – TH Diên Điền  </a:t>
            </a:r>
          </a:p>
        </p:txBody>
      </p:sp>
    </p:spTree>
    <p:extLst>
      <p:ext uri="{BB962C8B-B14F-4D97-AF65-F5344CB8AC3E}">
        <p14:creationId xmlns:p14="http://schemas.microsoft.com/office/powerpoint/2010/main" val="132802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2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3505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1. Ghép hình: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2438400" y="1752600"/>
            <a:ext cx="65674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Ghép mảnh 1 và mảnh 2 vào hình tam giác còn lại.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438400" y="2667000"/>
            <a:ext cx="594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Ta được hình chữ nhật ABCD (hình vẽ)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6324600" y="4114800"/>
            <a:ext cx="2286000" cy="1524000"/>
          </a:xfrm>
          <a:prstGeom prst="triangle">
            <a:avLst>
              <a:gd name="adj" fmla="val 33551"/>
            </a:avLst>
          </a:prstGeom>
          <a:solidFill>
            <a:srgbClr val="FF9900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6324600" y="4114800"/>
            <a:ext cx="762000" cy="1524000"/>
            <a:chOff x="3925" y="2519"/>
            <a:chExt cx="691" cy="913"/>
          </a:xfrm>
        </p:grpSpPr>
        <p:sp>
          <p:nvSpPr>
            <p:cNvPr id="7192" name="AutoShape 10"/>
            <p:cNvSpPr>
              <a:spLocks noChangeArrowheads="1"/>
            </p:cNvSpPr>
            <p:nvPr/>
          </p:nvSpPr>
          <p:spPr bwMode="auto">
            <a:xfrm rot="5400000">
              <a:off x="3814" y="2630"/>
              <a:ext cx="913" cy="691"/>
            </a:xfrm>
            <a:prstGeom prst="rtTriangle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080" y="2736"/>
              <a:ext cx="48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7086600" y="4114800"/>
            <a:ext cx="1524000" cy="1524000"/>
            <a:chOff x="4648" y="2522"/>
            <a:chExt cx="702" cy="912"/>
          </a:xfrm>
        </p:grpSpPr>
        <p:sp>
          <p:nvSpPr>
            <p:cNvPr id="7190" name="AutoShape 13"/>
            <p:cNvSpPr>
              <a:spLocks noChangeArrowheads="1"/>
            </p:cNvSpPr>
            <p:nvPr/>
          </p:nvSpPr>
          <p:spPr bwMode="auto">
            <a:xfrm rot="10800000">
              <a:off x="4648" y="2522"/>
              <a:ext cx="702" cy="912"/>
            </a:xfrm>
            <a:prstGeom prst="rtTriangle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1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136" y="2706"/>
              <a:ext cx="48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2</a:t>
              </a:r>
            </a:p>
          </p:txBody>
        </p:sp>
      </p:grpSp>
      <p:sp>
        <p:nvSpPr>
          <p:cNvPr id="20505" name="AutoShape 25"/>
          <p:cNvSpPr>
            <a:spLocks noChangeArrowheads="1"/>
          </p:cNvSpPr>
          <p:nvPr/>
        </p:nvSpPr>
        <p:spPr bwMode="auto">
          <a:xfrm>
            <a:off x="4343400" y="4267200"/>
            <a:ext cx="1447800" cy="1447800"/>
          </a:xfrm>
          <a:prstGeom prst="rtTriangle">
            <a:avLst/>
          </a:prstGeom>
          <a:solidFill>
            <a:schemeClr val="hlink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0507" name="AutoShape 27"/>
          <p:cNvSpPr>
            <a:spLocks noChangeArrowheads="1"/>
          </p:cNvSpPr>
          <p:nvPr/>
        </p:nvSpPr>
        <p:spPr bwMode="auto">
          <a:xfrm rot="-5400000">
            <a:off x="3238500" y="4610100"/>
            <a:ext cx="1447800" cy="762000"/>
          </a:xfrm>
          <a:prstGeom prst="rtTriangle">
            <a:avLst/>
          </a:prstGeom>
          <a:solidFill>
            <a:schemeClr val="hlink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1</a:t>
            </a:r>
          </a:p>
        </p:txBody>
      </p:sp>
      <p:grpSp>
        <p:nvGrpSpPr>
          <p:cNvPr id="20510" name="Group 30"/>
          <p:cNvGrpSpPr>
            <a:grpSpLocks/>
          </p:cNvGrpSpPr>
          <p:nvPr/>
        </p:nvGrpSpPr>
        <p:grpSpPr bwMode="auto">
          <a:xfrm>
            <a:off x="7086600" y="4114800"/>
            <a:ext cx="152400" cy="1524000"/>
            <a:chOff x="3504" y="2784"/>
            <a:chExt cx="96" cy="960"/>
          </a:xfrm>
        </p:grpSpPr>
        <p:sp>
          <p:nvSpPr>
            <p:cNvPr id="7188" name="Line 28"/>
            <p:cNvSpPr>
              <a:spLocks noChangeShapeType="1"/>
            </p:cNvSpPr>
            <p:nvPr/>
          </p:nvSpPr>
          <p:spPr bwMode="auto">
            <a:xfrm>
              <a:off x="3504" y="2784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Rectangle 29"/>
            <p:cNvSpPr>
              <a:spLocks noChangeArrowheads="1"/>
            </p:cNvSpPr>
            <p:nvPr/>
          </p:nvSpPr>
          <p:spPr bwMode="auto">
            <a:xfrm>
              <a:off x="3504" y="364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5943600" y="365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6858000" y="365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6934200" y="563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 flipH="1">
            <a:off x="8610600" y="373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6019800" y="563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8610600" y="563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7" grpId="0" animBg="1"/>
      <p:bldP spid="20505" grpId="0" animBg="1"/>
      <p:bldP spid="20505" grpId="1" animBg="1"/>
      <p:bldP spid="20507" grpId="0" animBg="1"/>
      <p:bldP spid="20507" grpId="1" animBg="1"/>
      <p:bldP spid="20511" grpId="0"/>
      <p:bldP spid="20512" grpId="0"/>
      <p:bldP spid="20513" grpId="0"/>
      <p:bldP spid="20514" grpId="0"/>
      <p:bldP spid="20515" grpId="0"/>
      <p:bldP spid="205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905000" y="9906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3. Quy tắc và công thức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1905000" y="3429000"/>
            <a:ext cx="464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Diện tích hình chữ nhật ABCD là:</a:t>
            </a:r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7239000" y="3505200"/>
            <a:ext cx="2895600" cy="33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8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DC x AD = DC x EH</a:t>
            </a:r>
            <a:endParaRPr lang="en-US" sz="28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33FF"/>
              </a:solidFill>
              <a:latin typeface="Arial"/>
              <a:cs typeface="Arial"/>
            </a:endParaRP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1981200" y="5257800"/>
            <a:ext cx="426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Vậy diện tích tam giác EDC là:</a:t>
            </a:r>
          </a:p>
        </p:txBody>
      </p: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6705600" y="5105401"/>
            <a:ext cx="1524000" cy="733425"/>
            <a:chOff x="3600" y="3567"/>
            <a:chExt cx="960" cy="462"/>
          </a:xfrm>
        </p:grpSpPr>
        <p:sp>
          <p:nvSpPr>
            <p:cNvPr id="924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648" y="3567"/>
              <a:ext cx="912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Arial"/>
                  <a:cs typeface="Arial"/>
                </a:rPr>
                <a:t>DC x EH</a:t>
              </a:r>
            </a:p>
          </p:txBody>
        </p:sp>
        <p:sp>
          <p:nvSpPr>
            <p:cNvPr id="9244" name="Line 14"/>
            <p:cNvSpPr>
              <a:spLocks noChangeShapeType="1"/>
            </p:cNvSpPr>
            <p:nvPr/>
          </p:nvSpPr>
          <p:spPr bwMode="auto">
            <a:xfrm>
              <a:off x="3600" y="3792"/>
              <a:ext cx="94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026" y="3840"/>
              <a:ext cx="171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9224" name="Group 16"/>
          <p:cNvGrpSpPr>
            <a:grpSpLocks/>
          </p:cNvGrpSpPr>
          <p:nvPr/>
        </p:nvGrpSpPr>
        <p:grpSpPr bwMode="auto">
          <a:xfrm>
            <a:off x="7010401" y="762001"/>
            <a:ext cx="3209925" cy="2462213"/>
            <a:chOff x="2016" y="0"/>
            <a:chExt cx="2022" cy="1551"/>
          </a:xfrm>
        </p:grpSpPr>
        <p:grpSp>
          <p:nvGrpSpPr>
            <p:cNvPr id="9230" name="Group 17"/>
            <p:cNvGrpSpPr>
              <a:grpSpLocks/>
            </p:cNvGrpSpPr>
            <p:nvPr/>
          </p:nvGrpSpPr>
          <p:grpSpPr bwMode="auto">
            <a:xfrm>
              <a:off x="2016" y="0"/>
              <a:ext cx="2022" cy="1551"/>
              <a:chOff x="3120" y="96"/>
              <a:chExt cx="2022" cy="1551"/>
            </a:xfrm>
          </p:grpSpPr>
          <p:grpSp>
            <p:nvGrpSpPr>
              <p:cNvPr id="9232" name="Group 18"/>
              <p:cNvGrpSpPr>
                <a:grpSpLocks/>
              </p:cNvGrpSpPr>
              <p:nvPr/>
            </p:nvGrpSpPr>
            <p:grpSpPr bwMode="auto">
              <a:xfrm>
                <a:off x="3405" y="392"/>
                <a:ext cx="491" cy="897"/>
                <a:chOff x="3925" y="2519"/>
                <a:chExt cx="691" cy="913"/>
              </a:xfrm>
            </p:grpSpPr>
            <p:sp>
              <p:nvSpPr>
                <p:cNvPr id="9241" name="AutoShape 19"/>
                <p:cNvSpPr>
                  <a:spLocks noChangeArrowheads="1"/>
                </p:cNvSpPr>
                <p:nvPr/>
              </p:nvSpPr>
              <p:spPr bwMode="auto">
                <a:xfrm rot="5400000">
                  <a:off x="3814" y="2630"/>
                  <a:ext cx="913" cy="691"/>
                </a:xfrm>
                <a:prstGeom prst="rtTriangle">
                  <a:avLst/>
                </a:prstGeom>
                <a:solidFill>
                  <a:schemeClr val="hlink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42" name="WordArt 2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080" y="2736"/>
                  <a:ext cx="48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FF6600"/>
                      </a:solidFill>
                      <a:latin typeface="Arial Black"/>
                    </a:rPr>
                    <a:t>1</a:t>
                  </a:r>
                </a:p>
              </p:txBody>
            </p:sp>
          </p:grpSp>
          <p:grpSp>
            <p:nvGrpSpPr>
              <p:cNvPr id="9233" name="Group 21"/>
              <p:cNvGrpSpPr>
                <a:grpSpLocks/>
              </p:cNvGrpSpPr>
              <p:nvPr/>
            </p:nvGrpSpPr>
            <p:grpSpPr bwMode="auto">
              <a:xfrm>
                <a:off x="3883" y="390"/>
                <a:ext cx="922" cy="920"/>
                <a:chOff x="4648" y="2522"/>
                <a:chExt cx="702" cy="912"/>
              </a:xfrm>
            </p:grpSpPr>
            <p:sp>
              <p:nvSpPr>
                <p:cNvPr id="9239" name="AutoShape 22"/>
                <p:cNvSpPr>
                  <a:spLocks noChangeArrowheads="1"/>
                </p:cNvSpPr>
                <p:nvPr/>
              </p:nvSpPr>
              <p:spPr bwMode="auto">
                <a:xfrm rot="10800000">
                  <a:off x="4648" y="2522"/>
                  <a:ext cx="702" cy="912"/>
                </a:xfrm>
                <a:prstGeom prst="rtTriangle">
                  <a:avLst/>
                </a:prstGeom>
                <a:solidFill>
                  <a:schemeClr val="hlink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40" name="WordArt 2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136" y="2706"/>
                  <a:ext cx="48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FF6600"/>
                      </a:solidFill>
                      <a:latin typeface="Arial Black"/>
                    </a:rPr>
                    <a:t>2</a:t>
                  </a:r>
                </a:p>
              </p:txBody>
            </p:sp>
          </p:grpSp>
          <p:grpSp>
            <p:nvGrpSpPr>
              <p:cNvPr id="9234" name="Group 24"/>
              <p:cNvGrpSpPr>
                <a:grpSpLocks/>
              </p:cNvGrpSpPr>
              <p:nvPr/>
            </p:nvGrpSpPr>
            <p:grpSpPr bwMode="auto">
              <a:xfrm>
                <a:off x="3120" y="96"/>
                <a:ext cx="2022" cy="1551"/>
                <a:chOff x="3648" y="2208"/>
                <a:chExt cx="2022" cy="1551"/>
              </a:xfrm>
            </p:grpSpPr>
            <p:sp>
              <p:nvSpPr>
                <p:cNvPr id="923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654" y="2208"/>
                  <a:ext cx="20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A           E                  B</a:t>
                  </a:r>
                  <a:r>
                    <a:rPr lang="en-US" altLang="en-US" sz="2400">
                      <a:latin typeface="Garamond" pitchFamily="18" charset="0"/>
                    </a:rPr>
                    <a:t>    </a:t>
                  </a:r>
                </a:p>
              </p:txBody>
            </p:sp>
            <p:sp>
              <p:nvSpPr>
                <p:cNvPr id="923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648" y="3432"/>
                  <a:ext cx="201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D 	   H 		C</a:t>
                  </a:r>
                  <a:r>
                    <a:rPr lang="en-US" altLang="en-US" sz="2800">
                      <a:latin typeface="Garamond" pitchFamily="18" charset="0"/>
                    </a:rPr>
                    <a:t> </a:t>
                  </a:r>
                </a:p>
              </p:txBody>
            </p:sp>
          </p:grpSp>
          <p:sp>
            <p:nvSpPr>
              <p:cNvPr id="9235" name="AutoShape 27"/>
              <p:cNvSpPr>
                <a:spLocks noChangeArrowheads="1"/>
              </p:cNvSpPr>
              <p:nvPr/>
            </p:nvSpPr>
            <p:spPr bwMode="auto">
              <a:xfrm>
                <a:off x="3408" y="399"/>
                <a:ext cx="1392" cy="913"/>
              </a:xfrm>
              <a:prstGeom prst="triangle">
                <a:avLst>
                  <a:gd name="adj" fmla="val 34194"/>
                </a:avLst>
              </a:prstGeom>
              <a:solidFill>
                <a:srgbClr val="FF9900"/>
              </a:solidFill>
              <a:ln w="28575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36" name="Line 28"/>
              <p:cNvSpPr>
                <a:spLocks noChangeShapeType="1"/>
              </p:cNvSpPr>
              <p:nvPr/>
            </p:nvSpPr>
            <p:spPr bwMode="auto">
              <a:xfrm>
                <a:off x="3888" y="408"/>
                <a:ext cx="0" cy="9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1" name="Rectangle 29"/>
            <p:cNvSpPr>
              <a:spLocks noChangeArrowheads="1"/>
            </p:cNvSpPr>
            <p:nvPr/>
          </p:nvSpPr>
          <p:spPr bwMode="auto">
            <a:xfrm flipH="1">
              <a:off x="2784" y="11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1828800" y="2057400"/>
            <a:ext cx="487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Tính diện tích hình chữ nhật ABCD?</a:t>
            </a: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1828800" y="3962400"/>
            <a:ext cx="47132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>Tính diện tích hình tam giác EDC?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6248400" y="59436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FF"/>
                </a:solidFill>
              </a:rPr>
              <a:t> hay (DC x EH) :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3" grpId="0" animBg="1"/>
      <p:bldP spid="21514" grpId="0" animBg="1"/>
      <p:bldP spid="21515" grpId="0" animBg="1"/>
      <p:bldP spid="21536" grpId="0"/>
      <p:bldP spid="21537" grpId="0"/>
      <p:bldP spid="215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62200" y="1143000"/>
            <a:ext cx="6400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Muốn tính diện tích hình tam giác ta làm thế nào?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133600" y="12192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kern="10" dirty="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  <a:p>
            <a:pPr algn="ctr"/>
            <a:r>
              <a:rPr lang="vi-VN" sz="2800" kern="10" dirty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Muốn tính diện tích hình tam giác ta lấy độ dài đáy, </a:t>
            </a:r>
          </a:p>
          <a:p>
            <a:pPr algn="ctr"/>
            <a:r>
              <a:rPr lang="vi-VN" sz="2800" kern="10" dirty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nhân với chiều cao (cùng một đơn vị đo) rồi chia cho 2.</a:t>
            </a:r>
            <a:endParaRPr lang="en-US" sz="2800" kern="10" dirty="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2209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 Quy tắc:</a:t>
            </a: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2362200" y="3048000"/>
            <a:ext cx="65532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Nếu gọi S là diện tích, a là độ dài đáy, h là chiều cao:</a:t>
            </a:r>
            <a:endParaRPr lang="en-US" sz="2800" kern="1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2286000" y="2590800"/>
            <a:ext cx="20574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Công thức:</a:t>
            </a:r>
          </a:p>
        </p:txBody>
      </p: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5943600" y="4724400"/>
            <a:ext cx="3429000" cy="1295400"/>
            <a:chOff x="2352" y="2784"/>
            <a:chExt cx="2352" cy="864"/>
          </a:xfrm>
        </p:grpSpPr>
        <p:sp>
          <p:nvSpPr>
            <p:cNvPr id="10264" name="Rectangle 15"/>
            <p:cNvSpPr>
              <a:spLocks noChangeArrowheads="1"/>
            </p:cNvSpPr>
            <p:nvPr/>
          </p:nvSpPr>
          <p:spPr bwMode="auto">
            <a:xfrm>
              <a:off x="2352" y="2784"/>
              <a:ext cx="2352" cy="8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0265" name="Group 16"/>
            <p:cNvGrpSpPr>
              <a:grpSpLocks/>
            </p:cNvGrpSpPr>
            <p:nvPr/>
          </p:nvGrpSpPr>
          <p:grpSpPr bwMode="auto">
            <a:xfrm>
              <a:off x="3456" y="2994"/>
              <a:ext cx="960" cy="462"/>
              <a:chOff x="3600" y="3567"/>
              <a:chExt cx="960" cy="462"/>
            </a:xfrm>
          </p:grpSpPr>
          <p:sp>
            <p:nvSpPr>
              <p:cNvPr id="10267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48" y="3567"/>
                <a:ext cx="912" cy="1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800" kern="10">
                    <a:ln w="952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solidFill>
                      <a:srgbClr val="3333FF"/>
                    </a:solidFill>
                    <a:latin typeface="Arial"/>
                    <a:cs typeface="Arial"/>
                  </a:rPr>
                  <a:t>a x h</a:t>
                </a:r>
              </a:p>
            </p:txBody>
          </p:sp>
          <p:sp>
            <p:nvSpPr>
              <p:cNvPr id="10268" name="Line 18"/>
              <p:cNvSpPr>
                <a:spLocks noChangeShapeType="1"/>
              </p:cNvSpPr>
              <p:nvPr/>
            </p:nvSpPr>
            <p:spPr bwMode="auto">
              <a:xfrm>
                <a:off x="3600" y="3792"/>
                <a:ext cx="942" cy="0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9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26" y="3840"/>
                <a:ext cx="171" cy="18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800" kern="10">
                    <a:ln w="952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solidFill>
                      <a:srgbClr val="3333FF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sp>
          <p:nvSpPr>
            <p:cNvPr id="1026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688" y="3072"/>
              <a:ext cx="672" cy="2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Arial"/>
                  <a:cs typeface="Arial"/>
                </a:rPr>
                <a:t>S = </a:t>
              </a:r>
            </a:p>
          </p:txBody>
        </p:sp>
      </p:grpSp>
      <p:sp>
        <p:nvSpPr>
          <p:cNvPr id="4118" name="WordArt 22"/>
          <p:cNvSpPr>
            <a:spLocks noChangeArrowheads="1" noChangeShapeType="1" noTextEdit="1"/>
          </p:cNvSpPr>
          <p:nvPr/>
        </p:nvSpPr>
        <p:spPr bwMode="auto">
          <a:xfrm>
            <a:off x="4572000" y="3810000"/>
            <a:ext cx="548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Ta có công thức tính diện tích hình tam giác:</a:t>
            </a:r>
          </a:p>
        </p:txBody>
      </p:sp>
      <p:grpSp>
        <p:nvGrpSpPr>
          <p:cNvPr id="4129" name="Group 33"/>
          <p:cNvGrpSpPr>
            <a:grpSpLocks/>
          </p:cNvGrpSpPr>
          <p:nvPr/>
        </p:nvGrpSpPr>
        <p:grpSpPr bwMode="auto">
          <a:xfrm>
            <a:off x="2057400" y="3733800"/>
            <a:ext cx="2819400" cy="1752600"/>
            <a:chOff x="480" y="2976"/>
            <a:chExt cx="1680" cy="1009"/>
          </a:xfrm>
        </p:grpSpPr>
        <p:grpSp>
          <p:nvGrpSpPr>
            <p:cNvPr id="10260" name="Group 25"/>
            <p:cNvGrpSpPr>
              <a:grpSpLocks/>
            </p:cNvGrpSpPr>
            <p:nvPr/>
          </p:nvGrpSpPr>
          <p:grpSpPr bwMode="auto">
            <a:xfrm>
              <a:off x="480" y="2976"/>
              <a:ext cx="1680" cy="1009"/>
              <a:chOff x="480" y="2976"/>
              <a:chExt cx="1680" cy="1009"/>
            </a:xfrm>
          </p:grpSpPr>
          <p:sp>
            <p:nvSpPr>
              <p:cNvPr id="10262" name="AutoShape 23"/>
              <p:cNvSpPr>
                <a:spLocks noChangeArrowheads="1"/>
              </p:cNvSpPr>
              <p:nvPr/>
            </p:nvSpPr>
            <p:spPr bwMode="auto">
              <a:xfrm>
                <a:off x="480" y="2976"/>
                <a:ext cx="1680" cy="1009"/>
              </a:xfrm>
              <a:prstGeom prst="triangle">
                <a:avLst>
                  <a:gd name="adj" fmla="val 33551"/>
                </a:avLst>
              </a:prstGeom>
              <a:solidFill>
                <a:srgbClr val="00FFFF"/>
              </a:solidFill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63" name="Line 24"/>
              <p:cNvSpPr>
                <a:spLocks noChangeShapeType="1"/>
              </p:cNvSpPr>
              <p:nvPr/>
            </p:nvSpPr>
            <p:spPr bwMode="auto">
              <a:xfrm>
                <a:off x="1056" y="297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261" name="AutoShape 32"/>
            <p:cNvCxnSpPr>
              <a:cxnSpLocks noChangeShapeType="1"/>
            </p:cNvCxnSpPr>
            <p:nvPr/>
          </p:nvCxnSpPr>
          <p:spPr bwMode="auto">
            <a:xfrm rot="16200000" flipH="1">
              <a:off x="984" y="3768"/>
              <a:ext cx="288" cy="14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35" name="Group 39"/>
          <p:cNvGrpSpPr>
            <a:grpSpLocks/>
          </p:cNvGrpSpPr>
          <p:nvPr/>
        </p:nvGrpSpPr>
        <p:grpSpPr bwMode="auto">
          <a:xfrm>
            <a:off x="2057400" y="5486401"/>
            <a:ext cx="2819400" cy="747713"/>
            <a:chOff x="480" y="3696"/>
            <a:chExt cx="1680" cy="471"/>
          </a:xfrm>
        </p:grpSpPr>
        <p:sp>
          <p:nvSpPr>
            <p:cNvPr id="10258" name="AutoShape 37"/>
            <p:cNvSpPr>
              <a:spLocks/>
            </p:cNvSpPr>
            <p:nvPr/>
          </p:nvSpPr>
          <p:spPr bwMode="auto">
            <a:xfrm rot="5400000" flipH="1">
              <a:off x="1224" y="2952"/>
              <a:ext cx="192" cy="1680"/>
            </a:xfrm>
            <a:prstGeom prst="leftBrace">
              <a:avLst>
                <a:gd name="adj1" fmla="val 72917"/>
                <a:gd name="adj2" fmla="val 50000"/>
              </a:avLst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9" name="Text Box 38"/>
            <p:cNvSpPr txBox="1">
              <a:spLocks noChangeArrowheads="1"/>
            </p:cNvSpPr>
            <p:nvPr/>
          </p:nvSpPr>
          <p:spPr bwMode="auto">
            <a:xfrm>
              <a:off x="1200" y="3840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6600"/>
                  </a:solidFill>
                </a:rPr>
                <a:t>a</a:t>
              </a:r>
            </a:p>
          </p:txBody>
        </p:sp>
      </p:grpSp>
      <p:grpSp>
        <p:nvGrpSpPr>
          <p:cNvPr id="4141" name="Group 45"/>
          <p:cNvGrpSpPr>
            <a:grpSpLocks/>
          </p:cNvGrpSpPr>
          <p:nvPr/>
        </p:nvGrpSpPr>
        <p:grpSpPr bwMode="auto">
          <a:xfrm>
            <a:off x="3048000" y="3810000"/>
            <a:ext cx="609600" cy="1600200"/>
            <a:chOff x="1920" y="2400"/>
            <a:chExt cx="384" cy="1008"/>
          </a:xfrm>
        </p:grpSpPr>
        <p:sp>
          <p:nvSpPr>
            <p:cNvPr id="10256" name="AutoShape 36"/>
            <p:cNvSpPr>
              <a:spLocks/>
            </p:cNvSpPr>
            <p:nvPr/>
          </p:nvSpPr>
          <p:spPr bwMode="auto">
            <a:xfrm rot="10800000">
              <a:off x="1920" y="2400"/>
              <a:ext cx="144" cy="1008"/>
            </a:xfrm>
            <a:prstGeom prst="leftBrace">
              <a:avLst>
                <a:gd name="adj1" fmla="val 175000"/>
                <a:gd name="adj2" fmla="val 50000"/>
              </a:avLst>
            </a:prstGeom>
            <a:noFill/>
            <a:ln w="222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7" name="Rectangle 40"/>
            <p:cNvSpPr>
              <a:spLocks noChangeArrowheads="1"/>
            </p:cNvSpPr>
            <p:nvPr/>
          </p:nvSpPr>
          <p:spPr bwMode="auto">
            <a:xfrm>
              <a:off x="2016" y="2736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6600"/>
                  </a:solidFill>
                </a:rPr>
                <a:t>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5" grpId="1" animBg="1"/>
      <p:bldP spid="4106" grpId="0" animBg="1"/>
      <p:bldP spid="4107" grpId="0" animBg="1"/>
      <p:bldP spid="4108" grpId="0" animBg="1"/>
      <p:bldP spid="4109" grpId="0" animBg="1"/>
      <p:bldP spid="41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7">
            <a:extLst>
              <a:ext uri="{FF2B5EF4-FFF2-40B4-BE49-F238E27FC236}">
                <a16:creationId xmlns:a16="http://schemas.microsoft.com/office/drawing/2014/main" id="{0CD36CAA-1DAD-1103-371B-BAC34A636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478" y="3313906"/>
            <a:ext cx="8716962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57" tIns="44977" rIns="89957" bIns="449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598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5540D-846B-A45F-1D58-4DEF3DED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416560"/>
            <a:ext cx="7752080" cy="30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82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1" name="AutoShape 19">
            <a:extLst>
              <a:ext uri="{FF2B5EF4-FFF2-40B4-BE49-F238E27FC236}">
                <a16:creationId xmlns:a16="http://schemas.microsoft.com/office/drawing/2014/main" id="{F7FADD1A-958D-4444-8EA7-5D2B215B1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920" y="2041671"/>
            <a:ext cx="5674360" cy="4148772"/>
          </a:xfrm>
          <a:prstGeom prst="horizontalScroll">
            <a:avLst>
              <a:gd name="adj" fmla="val 411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cs typeface="Arial" panose="020B0604020202020204" pitchFamily="34" charset="0"/>
              </a:rPr>
              <a:t>                   </a:t>
            </a:r>
            <a:r>
              <a:rPr lang="en-US" altLang="x-none" sz="2800" b="1" u="sng" dirty="0" err="1">
                <a:cs typeface="Arial" panose="020B0604020202020204" pitchFamily="34" charset="0"/>
              </a:rPr>
              <a:t>Bài</a:t>
            </a:r>
            <a:r>
              <a:rPr lang="en-US" altLang="x-none" sz="2800" b="1" u="sng" dirty="0">
                <a:cs typeface="Arial" panose="020B0604020202020204" pitchFamily="34" charset="0"/>
              </a:rPr>
              <a:t> </a:t>
            </a:r>
            <a:r>
              <a:rPr lang="en-US" altLang="x-none" sz="2800" b="1" u="sng" dirty="0" err="1">
                <a:cs typeface="Arial" panose="020B0604020202020204" pitchFamily="34" charset="0"/>
              </a:rPr>
              <a:t>giải</a:t>
            </a:r>
            <a:endParaRPr lang="en-US" altLang="x-none" sz="2800" b="1" u="sng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cs typeface="Arial" panose="020B0604020202020204" pitchFamily="34" charset="0"/>
              </a:rPr>
              <a:t>a, </a:t>
            </a:r>
            <a:r>
              <a:rPr lang="en-US" altLang="x-none" sz="2800" dirty="0" err="1">
                <a:cs typeface="Arial" panose="020B0604020202020204" pitchFamily="34" charset="0"/>
              </a:rPr>
              <a:t>Diện</a:t>
            </a:r>
            <a:r>
              <a:rPr lang="en-US" altLang="x-none" sz="2800" dirty="0"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cs typeface="Arial" panose="020B0604020202020204" pitchFamily="34" charset="0"/>
              </a:rPr>
              <a:t>tích</a:t>
            </a:r>
            <a:r>
              <a:rPr lang="en-US" altLang="x-none" sz="2800" dirty="0"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cs typeface="Arial" panose="020B0604020202020204" pitchFamily="34" charset="0"/>
              </a:rPr>
              <a:t>hình</a:t>
            </a:r>
            <a:r>
              <a:rPr lang="en-US" altLang="x-none" sz="2800" dirty="0">
                <a:cs typeface="Arial" panose="020B0604020202020204" pitchFamily="34" charset="0"/>
              </a:rPr>
              <a:t> tam </a:t>
            </a:r>
            <a:r>
              <a:rPr lang="en-US" altLang="x-none" sz="2800" dirty="0" err="1">
                <a:cs typeface="Arial" panose="020B0604020202020204" pitchFamily="34" charset="0"/>
              </a:rPr>
              <a:t>giác</a:t>
            </a:r>
            <a:r>
              <a:rPr lang="en-US" altLang="x-none" sz="2800" dirty="0"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cs typeface="Arial" panose="020B0604020202020204" pitchFamily="34" charset="0"/>
              </a:rPr>
              <a:t>là</a:t>
            </a:r>
            <a:r>
              <a:rPr lang="en-US" altLang="x-none" sz="2800" dirty="0"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>
                <a:cs typeface="Arial" panose="020B0604020202020204" pitchFamily="34" charset="0"/>
              </a:rPr>
              <a:t>           (4 x 3 </a:t>
            </a:r>
            <a:r>
              <a:rPr lang="en-US" altLang="x-none" sz="2800" dirty="0">
                <a:cs typeface="Arial" panose="020B0604020202020204" pitchFamily="34" charset="0"/>
              </a:rPr>
              <a:t>): 2 </a:t>
            </a:r>
            <a:r>
              <a:rPr lang="en-US" altLang="x-none" sz="2800">
                <a:cs typeface="Arial" panose="020B0604020202020204" pitchFamily="34" charset="0"/>
              </a:rPr>
              <a:t>= 6 </a:t>
            </a:r>
            <a:r>
              <a:rPr lang="en-US" altLang="x-none" sz="2800" dirty="0">
                <a:cs typeface="Arial" panose="020B0604020202020204" pitchFamily="34" charset="0"/>
              </a:rPr>
              <a:t>(cm</a:t>
            </a:r>
            <a:r>
              <a:rPr lang="en-US" altLang="x-none" sz="2800" baseline="30000" dirty="0">
                <a:cs typeface="Arial" panose="020B0604020202020204" pitchFamily="34" charset="0"/>
              </a:rPr>
              <a:t>2</a:t>
            </a:r>
            <a:r>
              <a:rPr lang="en-US" altLang="x-none" sz="2800" dirty="0"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cs typeface="Arial" panose="020B0604020202020204" pitchFamily="34" charset="0"/>
              </a:rPr>
              <a:t>b, </a:t>
            </a:r>
            <a:r>
              <a:rPr lang="en-US" altLang="x-none" sz="2800" dirty="0" err="1">
                <a:cs typeface="Arial" panose="020B0604020202020204" pitchFamily="34" charset="0"/>
              </a:rPr>
              <a:t>Diện</a:t>
            </a:r>
            <a:r>
              <a:rPr lang="en-US" altLang="x-none" sz="2800" dirty="0"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cs typeface="Arial" panose="020B0604020202020204" pitchFamily="34" charset="0"/>
              </a:rPr>
              <a:t>tích</a:t>
            </a:r>
            <a:r>
              <a:rPr lang="en-US" altLang="x-none" sz="2800" dirty="0"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cs typeface="Arial" panose="020B0604020202020204" pitchFamily="34" charset="0"/>
              </a:rPr>
              <a:t>hình</a:t>
            </a:r>
            <a:r>
              <a:rPr lang="en-US" altLang="x-none" sz="2800" dirty="0">
                <a:cs typeface="Arial" panose="020B0604020202020204" pitchFamily="34" charset="0"/>
              </a:rPr>
              <a:t> tam </a:t>
            </a:r>
            <a:r>
              <a:rPr lang="en-US" altLang="x-none" sz="2800" dirty="0" err="1">
                <a:cs typeface="Arial" panose="020B0604020202020204" pitchFamily="34" charset="0"/>
              </a:rPr>
              <a:t>giác</a:t>
            </a:r>
            <a:r>
              <a:rPr lang="en-US" altLang="x-none" sz="2800" dirty="0"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cs typeface="Arial" panose="020B0604020202020204" pitchFamily="34" charset="0"/>
              </a:rPr>
              <a:t>là</a:t>
            </a:r>
            <a:r>
              <a:rPr lang="en-US" altLang="x-none" sz="2800" dirty="0"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>
                <a:cs typeface="Arial" panose="020B0604020202020204" pitchFamily="34" charset="0"/>
              </a:rPr>
              <a:t>           (8 x 5) </a:t>
            </a:r>
            <a:r>
              <a:rPr lang="en-US" altLang="x-none" sz="2800" dirty="0">
                <a:cs typeface="Arial" panose="020B0604020202020204" pitchFamily="34" charset="0"/>
              </a:rPr>
              <a:t>: 2 </a:t>
            </a:r>
            <a:r>
              <a:rPr lang="en-US" altLang="x-none" sz="2800">
                <a:cs typeface="Arial" panose="020B0604020202020204" pitchFamily="34" charset="0"/>
              </a:rPr>
              <a:t>= 20 </a:t>
            </a:r>
            <a:r>
              <a:rPr lang="en-US" altLang="x-none" sz="2800" dirty="0">
                <a:cs typeface="Arial" panose="020B0604020202020204" pitchFamily="34" charset="0"/>
              </a:rPr>
              <a:t>(dm</a:t>
            </a:r>
            <a:r>
              <a:rPr lang="en-US" altLang="x-none" sz="2800" baseline="30000" dirty="0">
                <a:cs typeface="Arial" panose="020B0604020202020204" pitchFamily="34" charset="0"/>
              </a:rPr>
              <a:t>2</a:t>
            </a:r>
            <a:r>
              <a:rPr lang="en-US" altLang="x-none" sz="2800" dirty="0">
                <a:cs typeface="Arial" panose="020B0604020202020204" pitchFamily="34" charset="0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cs typeface="Arial" panose="020B0604020202020204" pitchFamily="34" charset="0"/>
              </a:rPr>
              <a:t>                      </a:t>
            </a:r>
            <a:r>
              <a:rPr lang="en-US" altLang="x-none" sz="2800" u="sng" dirty="0" err="1">
                <a:cs typeface="Arial" panose="020B0604020202020204" pitchFamily="34" charset="0"/>
              </a:rPr>
              <a:t>Đáp</a:t>
            </a:r>
            <a:r>
              <a:rPr lang="en-US" altLang="x-none" sz="2800" u="sng" dirty="0">
                <a:cs typeface="Arial" panose="020B0604020202020204" pitchFamily="34" charset="0"/>
              </a:rPr>
              <a:t> </a:t>
            </a:r>
            <a:r>
              <a:rPr lang="en-US" altLang="x-none" sz="2800" u="sng" dirty="0" err="1">
                <a:cs typeface="Arial" panose="020B0604020202020204" pitchFamily="34" charset="0"/>
              </a:rPr>
              <a:t>số</a:t>
            </a:r>
            <a:r>
              <a:rPr lang="en-US" altLang="x-none" sz="2800" dirty="0">
                <a:cs typeface="Arial" panose="020B0604020202020204" pitchFamily="34" charset="0"/>
              </a:rPr>
              <a:t>: a</a:t>
            </a:r>
            <a:r>
              <a:rPr lang="en-US" altLang="x-none" sz="2800">
                <a:cs typeface="Arial" panose="020B0604020202020204" pitchFamily="34" charset="0"/>
              </a:rPr>
              <a:t>. 6 </a:t>
            </a:r>
            <a:r>
              <a:rPr lang="en-US" altLang="x-none" sz="2800" dirty="0">
                <a:cs typeface="Arial" panose="020B0604020202020204" pitchFamily="34" charset="0"/>
              </a:rPr>
              <a:t>cm</a:t>
            </a:r>
            <a:r>
              <a:rPr lang="en-US" altLang="x-none" sz="2800" baseline="30000" dirty="0">
                <a:cs typeface="Arial" panose="020B0604020202020204" pitchFamily="34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baseline="30000">
                <a:cs typeface="Arial" panose="020B0604020202020204" pitchFamily="34" charset="0"/>
              </a:rPr>
              <a:t>                                                     </a:t>
            </a:r>
            <a:r>
              <a:rPr lang="en-US" altLang="x-none" sz="2800" dirty="0">
                <a:cs typeface="Arial" panose="020B0604020202020204" pitchFamily="34" charset="0"/>
              </a:rPr>
              <a:t>b</a:t>
            </a:r>
            <a:r>
              <a:rPr lang="en-US" altLang="x-none" sz="2800">
                <a:cs typeface="Arial" panose="020B0604020202020204" pitchFamily="34" charset="0"/>
              </a:rPr>
              <a:t>. 20 dm</a:t>
            </a:r>
            <a:r>
              <a:rPr lang="en-US" altLang="x-none" sz="2800" baseline="30000">
                <a:cs typeface="Arial" panose="020B0604020202020204" pitchFamily="34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800" dirty="0">
              <a:cs typeface="Arial" panose="020B0604020202020204" pitchFamily="34" charset="0"/>
            </a:endParaRPr>
          </a:p>
        </p:txBody>
      </p:sp>
      <p:sp>
        <p:nvSpPr>
          <p:cNvPr id="115750" name="Rectangle 38">
            <a:extLst>
              <a:ext uri="{FF2B5EF4-FFF2-40B4-BE49-F238E27FC236}">
                <a16:creationId xmlns:a16="http://schemas.microsoft.com/office/drawing/2014/main" id="{DCAD5957-FAFD-4E3F-9032-FF3C42B7F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172" y="3013304"/>
            <a:ext cx="1195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S =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B4A3B-980B-8D6C-AC03-3E8891866B3E}"/>
              </a:ext>
            </a:extLst>
          </p:cNvPr>
          <p:cNvSpPr txBox="1"/>
          <p:nvPr/>
        </p:nvSpPr>
        <p:spPr>
          <a:xfrm>
            <a:off x="870297" y="134659"/>
            <a:ext cx="924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      Tính diện tích của hình tam giác, biết:</a:t>
            </a:r>
          </a:p>
          <a:p>
            <a:r>
              <a:rPr lang="en-US" altLang="x-none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a. Độ dài đáy là 4cm và chiều cao là 3cm.</a:t>
            </a:r>
          </a:p>
          <a:p>
            <a:pPr>
              <a:defRPr/>
            </a:pPr>
            <a:r>
              <a:rPr lang="en-US" altLang="x-none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b.Độ dài đáy là 5dm và chiều cao là 8dm</a:t>
            </a:r>
            <a:endParaRPr lang="vi-VN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707BF-0C80-DB6F-5C51-076194A1D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84" y="1404467"/>
            <a:ext cx="2390775" cy="1724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306CCD-92CF-1119-B657-5FEB6F716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032" y="3379384"/>
            <a:ext cx="2095500" cy="2581275"/>
          </a:xfrm>
          <a:prstGeom prst="rect">
            <a:avLst/>
          </a:prstGeom>
        </p:spPr>
      </p:pic>
      <p:sp>
        <p:nvSpPr>
          <p:cNvPr id="11" name="Rectangle 38">
            <a:extLst>
              <a:ext uri="{FF2B5EF4-FFF2-40B4-BE49-F238E27FC236}">
                <a16:creationId xmlns:a16="http://schemas.microsoft.com/office/drawing/2014/main" id="{19D0A6E2-1210-C761-FAB0-0F6B1CC45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333" y="5960659"/>
            <a:ext cx="941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S =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259EB8-B738-8925-8ABA-3AC753F2A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82" y="134659"/>
            <a:ext cx="5715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1" grpId="0" animBg="1"/>
      <p:bldP spid="11575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7FCEBB-38C8-9F51-5265-2C9E489B0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" y="365761"/>
            <a:ext cx="9768840" cy="18287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2329545-6E97-9C4F-0AC3-B485C8126D33}"/>
              </a:ext>
            </a:extLst>
          </p:cNvPr>
          <p:cNvSpPr/>
          <p:nvPr/>
        </p:nvSpPr>
        <p:spPr>
          <a:xfrm>
            <a:off x="5525180" y="1691640"/>
            <a:ext cx="648000" cy="648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6F078-EF1B-9762-0E78-D9BFD58C08FC}"/>
              </a:ext>
            </a:extLst>
          </p:cNvPr>
          <p:cNvSpPr txBox="1"/>
          <p:nvPr/>
        </p:nvSpPr>
        <p:spPr>
          <a:xfrm>
            <a:off x="1391920" y="3253482"/>
            <a:ext cx="623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/>
              <a:t>Vì sao Bài 2 chọn đáp án C ?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DBC400-659D-8C6C-783D-D1EA35D7C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745" y="3988117"/>
            <a:ext cx="101155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>
            <a:extLst>
              <a:ext uri="{FF2B5EF4-FFF2-40B4-BE49-F238E27FC236}">
                <a16:creationId xmlns:a16="http://schemas.microsoft.com/office/drawing/2014/main" id="{3CF98199-ECE8-F401-77CD-EE416F7EF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344" y="522068"/>
            <a:ext cx="8910319" cy="5300981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CC"/>
              </a:gs>
              <a:gs pos="100000">
                <a:srgbClr val="FF9999"/>
              </a:gs>
            </a:gsLst>
            <a:lin ang="2700000" scaled="1"/>
          </a:gradFill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abia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abia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abia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WordArt 33">
            <a:extLst>
              <a:ext uri="{FF2B5EF4-FFF2-40B4-BE49-F238E27FC236}">
                <a16:creationId xmlns:a16="http://schemas.microsoft.com/office/drawing/2014/main" id="{76381E82-2EA1-F292-7471-4D3C1BABDB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0144" y="2307589"/>
            <a:ext cx="6339840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 panose="020B0806030902050204" pitchFamily="34" charset="0"/>
              </a:rPr>
              <a:t>Vận dụng, trải nghiệm  </a:t>
            </a:r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FF00FF"/>
              </a:solidFill>
              <a:latin typeface="Impact" panose="020B0806030902050204" pitchFamily="34" charset="0"/>
            </a:endParaRPr>
          </a:p>
        </p:txBody>
      </p:sp>
      <p:grpSp>
        <p:nvGrpSpPr>
          <p:cNvPr id="6" name="Google Shape;2457;p39">
            <a:extLst>
              <a:ext uri="{FF2B5EF4-FFF2-40B4-BE49-F238E27FC236}">
                <a16:creationId xmlns:a16="http://schemas.microsoft.com/office/drawing/2014/main" id="{2EB67C2E-3A3E-FEC2-0631-A9CF2BA56F2C}"/>
              </a:ext>
            </a:extLst>
          </p:cNvPr>
          <p:cNvGrpSpPr/>
          <p:nvPr/>
        </p:nvGrpSpPr>
        <p:grpSpPr>
          <a:xfrm>
            <a:off x="424643" y="274807"/>
            <a:ext cx="1798320" cy="1412240"/>
            <a:chOff x="182650" y="97825"/>
            <a:chExt cx="1411249" cy="1317305"/>
          </a:xfrm>
        </p:grpSpPr>
        <p:sp>
          <p:nvSpPr>
            <p:cNvPr id="7" name="Google Shape;2458;p39">
              <a:extLst>
                <a:ext uri="{FF2B5EF4-FFF2-40B4-BE49-F238E27FC236}">
                  <a16:creationId xmlns:a16="http://schemas.microsoft.com/office/drawing/2014/main" id="{F861F892-B8EE-9070-2217-2529429909AF}"/>
                </a:ext>
              </a:extLst>
            </p:cNvPr>
            <p:cNvSpPr/>
            <p:nvPr/>
          </p:nvSpPr>
          <p:spPr>
            <a:xfrm>
              <a:off x="182650" y="97825"/>
              <a:ext cx="1411249" cy="1317305"/>
            </a:xfrm>
            <a:custGeom>
              <a:avLst/>
              <a:gdLst/>
              <a:ahLst/>
              <a:cxnLst/>
              <a:rect l="l" t="t" r="r" b="b"/>
              <a:pathLst>
                <a:path w="43039" h="40174" extrusionOk="0">
                  <a:moveTo>
                    <a:pt x="9412" y="14275"/>
                  </a:moveTo>
                  <a:cubicBezTo>
                    <a:pt x="14765" y="17354"/>
                    <a:pt x="20206" y="20319"/>
                    <a:pt x="25710" y="23134"/>
                  </a:cubicBezTo>
                  <a:cubicBezTo>
                    <a:pt x="25836" y="23209"/>
                    <a:pt x="26012" y="23222"/>
                    <a:pt x="26062" y="23348"/>
                  </a:cubicBezTo>
                  <a:cubicBezTo>
                    <a:pt x="26075" y="23398"/>
                    <a:pt x="26037" y="23436"/>
                    <a:pt x="25999" y="23448"/>
                  </a:cubicBezTo>
                  <a:lnTo>
                    <a:pt x="26037" y="23524"/>
                  </a:lnTo>
                  <a:cubicBezTo>
                    <a:pt x="21275" y="25798"/>
                    <a:pt x="16349" y="27733"/>
                    <a:pt x="11310" y="29317"/>
                  </a:cubicBezTo>
                  <a:cubicBezTo>
                    <a:pt x="10468" y="24378"/>
                    <a:pt x="9802" y="19415"/>
                    <a:pt x="9312" y="14438"/>
                  </a:cubicBezTo>
                  <a:lnTo>
                    <a:pt x="9412" y="14275"/>
                  </a:lnTo>
                  <a:close/>
                  <a:moveTo>
                    <a:pt x="126" y="0"/>
                  </a:moveTo>
                  <a:lnTo>
                    <a:pt x="0" y="38"/>
                  </a:lnTo>
                  <a:cubicBezTo>
                    <a:pt x="101" y="1508"/>
                    <a:pt x="201" y="2978"/>
                    <a:pt x="302" y="4448"/>
                  </a:cubicBezTo>
                  <a:cubicBezTo>
                    <a:pt x="1144" y="16348"/>
                    <a:pt x="1973" y="28261"/>
                    <a:pt x="2803" y="40173"/>
                  </a:cubicBezTo>
                  <a:cubicBezTo>
                    <a:pt x="3406" y="40010"/>
                    <a:pt x="3996" y="39822"/>
                    <a:pt x="4587" y="39633"/>
                  </a:cubicBezTo>
                  <a:cubicBezTo>
                    <a:pt x="5567" y="39294"/>
                    <a:pt x="6547" y="38917"/>
                    <a:pt x="7515" y="38552"/>
                  </a:cubicBezTo>
                  <a:cubicBezTo>
                    <a:pt x="19339" y="34004"/>
                    <a:pt x="31164" y="29455"/>
                    <a:pt x="42988" y="24906"/>
                  </a:cubicBezTo>
                  <a:lnTo>
                    <a:pt x="43039" y="24818"/>
                  </a:lnTo>
                  <a:cubicBezTo>
                    <a:pt x="28952" y="16185"/>
                    <a:pt x="14652" y="7917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" name="Google Shape;2459;p39">
              <a:extLst>
                <a:ext uri="{FF2B5EF4-FFF2-40B4-BE49-F238E27FC236}">
                  <a16:creationId xmlns:a16="http://schemas.microsoft.com/office/drawing/2014/main" id="{EEC7358E-DB68-10A9-29AD-E090EF335320}"/>
                </a:ext>
              </a:extLst>
            </p:cNvPr>
            <p:cNvGrpSpPr/>
            <p:nvPr/>
          </p:nvGrpSpPr>
          <p:grpSpPr>
            <a:xfrm>
              <a:off x="238818" y="149796"/>
              <a:ext cx="1261444" cy="779205"/>
              <a:chOff x="238818" y="149796"/>
              <a:chExt cx="1261444" cy="779205"/>
            </a:xfrm>
          </p:grpSpPr>
          <p:sp>
            <p:nvSpPr>
              <p:cNvPr id="9" name="Google Shape;2460;p39">
                <a:extLst>
                  <a:ext uri="{FF2B5EF4-FFF2-40B4-BE49-F238E27FC236}">
                    <a16:creationId xmlns:a16="http://schemas.microsoft.com/office/drawing/2014/main" id="{5A7C779A-312B-3208-B698-5026C0228497}"/>
                  </a:ext>
                </a:extLst>
              </p:cNvPr>
              <p:cNvSpPr/>
              <p:nvPr/>
            </p:nvSpPr>
            <p:spPr>
              <a:xfrm>
                <a:off x="238818" y="149796"/>
                <a:ext cx="44922" cy="8515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97" extrusionOk="0">
                    <a:moveTo>
                      <a:pt x="1214" y="1"/>
                    </a:moveTo>
                    <a:cubicBezTo>
                      <a:pt x="1174" y="1"/>
                      <a:pt x="1136" y="19"/>
                      <a:pt x="1115" y="61"/>
                    </a:cubicBezTo>
                    <a:cubicBezTo>
                      <a:pt x="939" y="463"/>
                      <a:pt x="750" y="865"/>
                      <a:pt x="562" y="1268"/>
                    </a:cubicBezTo>
                    <a:cubicBezTo>
                      <a:pt x="386" y="1657"/>
                      <a:pt x="185" y="2059"/>
                      <a:pt x="34" y="2474"/>
                    </a:cubicBezTo>
                    <a:cubicBezTo>
                      <a:pt x="1" y="2541"/>
                      <a:pt x="56" y="2597"/>
                      <a:pt x="116" y="2597"/>
                    </a:cubicBezTo>
                    <a:cubicBezTo>
                      <a:pt x="146" y="2597"/>
                      <a:pt x="176" y="2583"/>
                      <a:pt x="197" y="2549"/>
                    </a:cubicBezTo>
                    <a:cubicBezTo>
                      <a:pt x="411" y="2160"/>
                      <a:pt x="587" y="1758"/>
                      <a:pt x="775" y="1356"/>
                    </a:cubicBezTo>
                    <a:cubicBezTo>
                      <a:pt x="964" y="966"/>
                      <a:pt x="1140" y="564"/>
                      <a:pt x="1328" y="162"/>
                    </a:cubicBezTo>
                    <a:cubicBezTo>
                      <a:pt x="1370" y="70"/>
                      <a:pt x="1290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" name="Google Shape;2461;p39">
                <a:extLst>
                  <a:ext uri="{FF2B5EF4-FFF2-40B4-BE49-F238E27FC236}">
                    <a16:creationId xmlns:a16="http://schemas.microsoft.com/office/drawing/2014/main" id="{30497B8C-2D12-B535-96EB-EF3AD3426FD4}"/>
                  </a:ext>
                </a:extLst>
              </p:cNvPr>
              <p:cNvSpPr/>
              <p:nvPr/>
            </p:nvSpPr>
            <p:spPr>
              <a:xfrm>
                <a:off x="342794" y="198783"/>
                <a:ext cx="34561" cy="5043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38" extrusionOk="0">
                    <a:moveTo>
                      <a:pt x="915" y="1"/>
                    </a:moveTo>
                    <a:cubicBezTo>
                      <a:pt x="891" y="1"/>
                      <a:pt x="866" y="11"/>
                      <a:pt x="846" y="37"/>
                    </a:cubicBezTo>
                    <a:cubicBezTo>
                      <a:pt x="658" y="239"/>
                      <a:pt x="495" y="465"/>
                      <a:pt x="356" y="703"/>
                    </a:cubicBezTo>
                    <a:cubicBezTo>
                      <a:pt x="218" y="930"/>
                      <a:pt x="93" y="1181"/>
                      <a:pt x="17" y="1445"/>
                    </a:cubicBezTo>
                    <a:cubicBezTo>
                      <a:pt x="1" y="1494"/>
                      <a:pt x="43" y="1538"/>
                      <a:pt x="85" y="1538"/>
                    </a:cubicBezTo>
                    <a:cubicBezTo>
                      <a:pt x="108" y="1538"/>
                      <a:pt x="130" y="1526"/>
                      <a:pt x="143" y="1495"/>
                    </a:cubicBezTo>
                    <a:cubicBezTo>
                      <a:pt x="256" y="1256"/>
                      <a:pt x="369" y="1018"/>
                      <a:pt x="520" y="804"/>
                    </a:cubicBezTo>
                    <a:cubicBezTo>
                      <a:pt x="658" y="578"/>
                      <a:pt x="821" y="364"/>
                      <a:pt x="997" y="163"/>
                    </a:cubicBezTo>
                    <a:cubicBezTo>
                      <a:pt x="1053" y="89"/>
                      <a:pt x="985" y="1"/>
                      <a:pt x="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" name="Google Shape;2462;p39">
                <a:extLst>
                  <a:ext uri="{FF2B5EF4-FFF2-40B4-BE49-F238E27FC236}">
                    <a16:creationId xmlns:a16="http://schemas.microsoft.com/office/drawing/2014/main" id="{EC103CCE-0508-1069-BCA3-F15AB017B9EE}"/>
                  </a:ext>
                </a:extLst>
              </p:cNvPr>
              <p:cNvSpPr/>
              <p:nvPr/>
            </p:nvSpPr>
            <p:spPr>
              <a:xfrm>
                <a:off x="417718" y="255213"/>
                <a:ext cx="58563" cy="94337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877" extrusionOk="0">
                    <a:moveTo>
                      <a:pt x="1681" y="1"/>
                    </a:moveTo>
                    <a:cubicBezTo>
                      <a:pt x="1663" y="1"/>
                      <a:pt x="1645" y="8"/>
                      <a:pt x="1628" y="25"/>
                    </a:cubicBezTo>
                    <a:cubicBezTo>
                      <a:pt x="1426" y="189"/>
                      <a:pt x="1301" y="440"/>
                      <a:pt x="1163" y="654"/>
                    </a:cubicBezTo>
                    <a:cubicBezTo>
                      <a:pt x="1012" y="880"/>
                      <a:pt x="874" y="1106"/>
                      <a:pt x="748" y="1332"/>
                    </a:cubicBezTo>
                    <a:cubicBezTo>
                      <a:pt x="610" y="1558"/>
                      <a:pt x="484" y="1785"/>
                      <a:pt x="371" y="2023"/>
                    </a:cubicBezTo>
                    <a:cubicBezTo>
                      <a:pt x="233" y="2262"/>
                      <a:pt x="107" y="2513"/>
                      <a:pt x="19" y="2777"/>
                    </a:cubicBezTo>
                    <a:cubicBezTo>
                      <a:pt x="1" y="2824"/>
                      <a:pt x="43" y="2876"/>
                      <a:pt x="87" y="2876"/>
                    </a:cubicBezTo>
                    <a:cubicBezTo>
                      <a:pt x="103" y="2876"/>
                      <a:pt x="119" y="2869"/>
                      <a:pt x="132" y="2853"/>
                    </a:cubicBezTo>
                    <a:cubicBezTo>
                      <a:pt x="270" y="2639"/>
                      <a:pt x="384" y="2400"/>
                      <a:pt x="497" y="2187"/>
                    </a:cubicBezTo>
                    <a:cubicBezTo>
                      <a:pt x="635" y="1948"/>
                      <a:pt x="773" y="1709"/>
                      <a:pt x="911" y="1483"/>
                    </a:cubicBezTo>
                    <a:cubicBezTo>
                      <a:pt x="1050" y="1257"/>
                      <a:pt x="1188" y="1031"/>
                      <a:pt x="1339" y="805"/>
                    </a:cubicBezTo>
                    <a:cubicBezTo>
                      <a:pt x="1477" y="591"/>
                      <a:pt x="1665" y="377"/>
                      <a:pt x="1766" y="139"/>
                    </a:cubicBezTo>
                    <a:cubicBezTo>
                      <a:pt x="1785" y="81"/>
                      <a:pt x="1738" y="1"/>
                      <a:pt x="1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" name="Google Shape;2463;p39">
                <a:extLst>
                  <a:ext uri="{FF2B5EF4-FFF2-40B4-BE49-F238E27FC236}">
                    <a16:creationId xmlns:a16="http://schemas.microsoft.com/office/drawing/2014/main" id="{B510213A-91CF-E1E6-523A-008680B03A67}"/>
                  </a:ext>
                </a:extLst>
              </p:cNvPr>
              <p:cNvSpPr/>
              <p:nvPr/>
            </p:nvSpPr>
            <p:spPr>
              <a:xfrm>
                <a:off x="540973" y="308857"/>
                <a:ext cx="28790" cy="39217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96" extrusionOk="0">
                    <a:moveTo>
                      <a:pt x="786" y="0"/>
                    </a:moveTo>
                    <a:cubicBezTo>
                      <a:pt x="773" y="0"/>
                      <a:pt x="760" y="4"/>
                      <a:pt x="746" y="10"/>
                    </a:cubicBezTo>
                    <a:lnTo>
                      <a:pt x="708" y="23"/>
                    </a:lnTo>
                    <a:lnTo>
                      <a:pt x="658" y="61"/>
                    </a:lnTo>
                    <a:cubicBezTo>
                      <a:pt x="646" y="73"/>
                      <a:pt x="620" y="98"/>
                      <a:pt x="608" y="124"/>
                    </a:cubicBezTo>
                    <a:cubicBezTo>
                      <a:pt x="570" y="161"/>
                      <a:pt x="533" y="199"/>
                      <a:pt x="495" y="237"/>
                    </a:cubicBezTo>
                    <a:cubicBezTo>
                      <a:pt x="432" y="325"/>
                      <a:pt x="357" y="413"/>
                      <a:pt x="306" y="513"/>
                    </a:cubicBezTo>
                    <a:cubicBezTo>
                      <a:pt x="181" y="702"/>
                      <a:pt x="80" y="903"/>
                      <a:pt x="17" y="1116"/>
                    </a:cubicBezTo>
                    <a:cubicBezTo>
                      <a:pt x="0" y="1159"/>
                      <a:pt x="35" y="1195"/>
                      <a:pt x="71" y="1195"/>
                    </a:cubicBezTo>
                    <a:cubicBezTo>
                      <a:pt x="88" y="1195"/>
                      <a:pt x="106" y="1187"/>
                      <a:pt x="118" y="1167"/>
                    </a:cubicBezTo>
                    <a:cubicBezTo>
                      <a:pt x="206" y="978"/>
                      <a:pt x="319" y="790"/>
                      <a:pt x="432" y="614"/>
                    </a:cubicBezTo>
                    <a:cubicBezTo>
                      <a:pt x="495" y="526"/>
                      <a:pt x="570" y="450"/>
                      <a:pt x="633" y="362"/>
                    </a:cubicBezTo>
                    <a:cubicBezTo>
                      <a:pt x="671" y="325"/>
                      <a:pt x="708" y="287"/>
                      <a:pt x="746" y="249"/>
                    </a:cubicBezTo>
                    <a:cubicBezTo>
                      <a:pt x="759" y="237"/>
                      <a:pt x="784" y="212"/>
                      <a:pt x="796" y="199"/>
                    </a:cubicBezTo>
                    <a:lnTo>
                      <a:pt x="822" y="174"/>
                    </a:lnTo>
                    <a:lnTo>
                      <a:pt x="847" y="124"/>
                    </a:lnTo>
                    <a:cubicBezTo>
                      <a:pt x="877" y="62"/>
                      <a:pt x="841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" name="Google Shape;2464;p39">
                <a:extLst>
                  <a:ext uri="{FF2B5EF4-FFF2-40B4-BE49-F238E27FC236}">
                    <a16:creationId xmlns:a16="http://schemas.microsoft.com/office/drawing/2014/main" id="{A663CE43-3B23-F28E-7A91-57969AF188A0}"/>
                  </a:ext>
                </a:extLst>
              </p:cNvPr>
              <p:cNvSpPr/>
              <p:nvPr/>
            </p:nvSpPr>
            <p:spPr>
              <a:xfrm>
                <a:off x="604027" y="362205"/>
                <a:ext cx="56792" cy="93255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844" extrusionOk="0">
                    <a:moveTo>
                      <a:pt x="1579" y="0"/>
                    </a:moveTo>
                    <a:cubicBezTo>
                      <a:pt x="1551" y="0"/>
                      <a:pt x="1523" y="12"/>
                      <a:pt x="1500" y="42"/>
                    </a:cubicBezTo>
                    <a:cubicBezTo>
                      <a:pt x="1198" y="457"/>
                      <a:pt x="922" y="897"/>
                      <a:pt x="670" y="1349"/>
                    </a:cubicBezTo>
                    <a:cubicBezTo>
                      <a:pt x="419" y="1801"/>
                      <a:pt x="180" y="2266"/>
                      <a:pt x="17" y="2756"/>
                    </a:cubicBezTo>
                    <a:cubicBezTo>
                      <a:pt x="1" y="2806"/>
                      <a:pt x="37" y="2844"/>
                      <a:pt x="76" y="2844"/>
                    </a:cubicBezTo>
                    <a:cubicBezTo>
                      <a:pt x="96" y="2844"/>
                      <a:pt x="117" y="2833"/>
                      <a:pt x="130" y="2807"/>
                    </a:cubicBezTo>
                    <a:cubicBezTo>
                      <a:pt x="369" y="2367"/>
                      <a:pt x="595" y="1914"/>
                      <a:pt x="846" y="1475"/>
                    </a:cubicBezTo>
                    <a:cubicBezTo>
                      <a:pt x="1098" y="1022"/>
                      <a:pt x="1374" y="608"/>
                      <a:pt x="1676" y="180"/>
                    </a:cubicBezTo>
                    <a:cubicBezTo>
                      <a:pt x="1731" y="97"/>
                      <a:pt x="16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" name="Google Shape;2465;p39">
                <a:extLst>
                  <a:ext uri="{FF2B5EF4-FFF2-40B4-BE49-F238E27FC236}">
                    <a16:creationId xmlns:a16="http://schemas.microsoft.com/office/drawing/2014/main" id="{B53E0B3D-0669-AF95-D5C6-2774FC63C1AF}"/>
                  </a:ext>
                </a:extLst>
              </p:cNvPr>
              <p:cNvSpPr/>
              <p:nvPr/>
            </p:nvSpPr>
            <p:spPr>
              <a:xfrm>
                <a:off x="720495" y="412798"/>
                <a:ext cx="30560" cy="4403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43" extrusionOk="0">
                    <a:moveTo>
                      <a:pt x="798" y="0"/>
                    </a:moveTo>
                    <a:cubicBezTo>
                      <a:pt x="773" y="0"/>
                      <a:pt x="747" y="10"/>
                      <a:pt x="725" y="32"/>
                    </a:cubicBezTo>
                    <a:cubicBezTo>
                      <a:pt x="411" y="384"/>
                      <a:pt x="147" y="799"/>
                      <a:pt x="9" y="1264"/>
                    </a:cubicBezTo>
                    <a:cubicBezTo>
                      <a:pt x="1" y="1310"/>
                      <a:pt x="41" y="1342"/>
                      <a:pt x="79" y="1342"/>
                    </a:cubicBezTo>
                    <a:cubicBezTo>
                      <a:pt x="102" y="1342"/>
                      <a:pt x="125" y="1330"/>
                      <a:pt x="134" y="1301"/>
                    </a:cubicBezTo>
                    <a:cubicBezTo>
                      <a:pt x="323" y="887"/>
                      <a:pt x="561" y="485"/>
                      <a:pt x="876" y="145"/>
                    </a:cubicBezTo>
                    <a:cubicBezTo>
                      <a:pt x="932" y="80"/>
                      <a:pt x="86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2466;p39">
                <a:extLst>
                  <a:ext uri="{FF2B5EF4-FFF2-40B4-BE49-F238E27FC236}">
                    <a16:creationId xmlns:a16="http://schemas.microsoft.com/office/drawing/2014/main" id="{B5FCCE3A-BDB5-3AA8-8071-488447F9151B}"/>
                  </a:ext>
                </a:extLst>
              </p:cNvPr>
              <p:cNvSpPr/>
              <p:nvPr/>
            </p:nvSpPr>
            <p:spPr>
              <a:xfrm>
                <a:off x="788894" y="465130"/>
                <a:ext cx="54071" cy="8292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529" extrusionOk="0">
                    <a:moveTo>
                      <a:pt x="1502" y="0"/>
                    </a:moveTo>
                    <a:cubicBezTo>
                      <a:pt x="1477" y="0"/>
                      <a:pt x="1451" y="10"/>
                      <a:pt x="1428" y="32"/>
                    </a:cubicBezTo>
                    <a:cubicBezTo>
                      <a:pt x="1114" y="384"/>
                      <a:pt x="825" y="773"/>
                      <a:pt x="586" y="1176"/>
                    </a:cubicBezTo>
                    <a:cubicBezTo>
                      <a:pt x="335" y="1578"/>
                      <a:pt x="134" y="2018"/>
                      <a:pt x="8" y="2470"/>
                    </a:cubicBezTo>
                    <a:cubicBezTo>
                      <a:pt x="1" y="2509"/>
                      <a:pt x="32" y="2529"/>
                      <a:pt x="60" y="2529"/>
                    </a:cubicBezTo>
                    <a:cubicBezTo>
                      <a:pt x="76" y="2529"/>
                      <a:pt x="92" y="2522"/>
                      <a:pt x="96" y="2508"/>
                    </a:cubicBezTo>
                    <a:cubicBezTo>
                      <a:pt x="310" y="2093"/>
                      <a:pt x="511" y="1678"/>
                      <a:pt x="750" y="1276"/>
                    </a:cubicBezTo>
                    <a:cubicBezTo>
                      <a:pt x="989" y="874"/>
                      <a:pt x="1278" y="510"/>
                      <a:pt x="1592" y="158"/>
                    </a:cubicBezTo>
                    <a:cubicBezTo>
                      <a:pt x="1648" y="83"/>
                      <a:pt x="1578" y="0"/>
                      <a:pt x="1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" name="Google Shape;2467;p39">
                <a:extLst>
                  <a:ext uri="{FF2B5EF4-FFF2-40B4-BE49-F238E27FC236}">
                    <a16:creationId xmlns:a16="http://schemas.microsoft.com/office/drawing/2014/main" id="{087A709C-B866-B26A-4685-CEA71DFC1C37}"/>
                  </a:ext>
                </a:extLst>
              </p:cNvPr>
              <p:cNvSpPr/>
              <p:nvPr/>
            </p:nvSpPr>
            <p:spPr>
              <a:xfrm>
                <a:off x="903296" y="512642"/>
                <a:ext cx="24396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165" extrusionOk="0">
                    <a:moveTo>
                      <a:pt x="637" y="1"/>
                    </a:moveTo>
                    <a:cubicBezTo>
                      <a:pt x="622" y="1"/>
                      <a:pt x="606" y="5"/>
                      <a:pt x="591" y="16"/>
                    </a:cubicBezTo>
                    <a:cubicBezTo>
                      <a:pt x="541" y="41"/>
                      <a:pt x="503" y="91"/>
                      <a:pt x="465" y="129"/>
                    </a:cubicBezTo>
                    <a:cubicBezTo>
                      <a:pt x="427" y="166"/>
                      <a:pt x="402" y="204"/>
                      <a:pt x="365" y="242"/>
                    </a:cubicBezTo>
                    <a:cubicBezTo>
                      <a:pt x="302" y="330"/>
                      <a:pt x="239" y="418"/>
                      <a:pt x="189" y="518"/>
                    </a:cubicBezTo>
                    <a:cubicBezTo>
                      <a:pt x="138" y="606"/>
                      <a:pt x="101" y="694"/>
                      <a:pt x="63" y="795"/>
                    </a:cubicBezTo>
                    <a:cubicBezTo>
                      <a:pt x="50" y="845"/>
                      <a:pt x="38" y="895"/>
                      <a:pt x="25" y="945"/>
                    </a:cubicBezTo>
                    <a:cubicBezTo>
                      <a:pt x="13" y="1008"/>
                      <a:pt x="13" y="1059"/>
                      <a:pt x="0" y="1109"/>
                    </a:cubicBezTo>
                    <a:cubicBezTo>
                      <a:pt x="0" y="1145"/>
                      <a:pt x="30" y="1165"/>
                      <a:pt x="57" y="1165"/>
                    </a:cubicBezTo>
                    <a:cubicBezTo>
                      <a:pt x="77" y="1165"/>
                      <a:pt x="95" y="1155"/>
                      <a:pt x="101" y="1134"/>
                    </a:cubicBezTo>
                    <a:cubicBezTo>
                      <a:pt x="113" y="1084"/>
                      <a:pt x="138" y="1033"/>
                      <a:pt x="151" y="996"/>
                    </a:cubicBezTo>
                    <a:cubicBezTo>
                      <a:pt x="164" y="945"/>
                      <a:pt x="176" y="895"/>
                      <a:pt x="201" y="858"/>
                    </a:cubicBezTo>
                    <a:cubicBezTo>
                      <a:pt x="239" y="757"/>
                      <a:pt x="277" y="669"/>
                      <a:pt x="327" y="594"/>
                    </a:cubicBezTo>
                    <a:cubicBezTo>
                      <a:pt x="377" y="506"/>
                      <a:pt x="427" y="430"/>
                      <a:pt x="490" y="355"/>
                    </a:cubicBezTo>
                    <a:cubicBezTo>
                      <a:pt x="528" y="317"/>
                      <a:pt x="553" y="279"/>
                      <a:pt x="591" y="242"/>
                    </a:cubicBezTo>
                    <a:cubicBezTo>
                      <a:pt x="629" y="217"/>
                      <a:pt x="666" y="179"/>
                      <a:pt x="704" y="141"/>
                    </a:cubicBezTo>
                    <a:cubicBezTo>
                      <a:pt x="744" y="71"/>
                      <a:pt x="696" y="1"/>
                      <a:pt x="6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" name="Google Shape;2468;p39">
                <a:extLst>
                  <a:ext uri="{FF2B5EF4-FFF2-40B4-BE49-F238E27FC236}">
                    <a16:creationId xmlns:a16="http://schemas.microsoft.com/office/drawing/2014/main" id="{FBB4382B-B898-D768-C744-F6AFD67A4CE0}"/>
                  </a:ext>
                </a:extLst>
              </p:cNvPr>
              <p:cNvSpPr/>
              <p:nvPr/>
            </p:nvSpPr>
            <p:spPr>
              <a:xfrm>
                <a:off x="966908" y="567105"/>
                <a:ext cx="44988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186" extrusionOk="0">
                    <a:moveTo>
                      <a:pt x="1278" y="0"/>
                    </a:moveTo>
                    <a:cubicBezTo>
                      <a:pt x="1262" y="0"/>
                      <a:pt x="1244" y="4"/>
                      <a:pt x="1227" y="13"/>
                    </a:cubicBezTo>
                    <a:cubicBezTo>
                      <a:pt x="1139" y="51"/>
                      <a:pt x="1089" y="139"/>
                      <a:pt x="1013" y="227"/>
                    </a:cubicBezTo>
                    <a:cubicBezTo>
                      <a:pt x="950" y="302"/>
                      <a:pt x="888" y="390"/>
                      <a:pt x="825" y="478"/>
                    </a:cubicBezTo>
                    <a:cubicBezTo>
                      <a:pt x="712" y="642"/>
                      <a:pt x="599" y="818"/>
                      <a:pt x="498" y="993"/>
                    </a:cubicBezTo>
                    <a:cubicBezTo>
                      <a:pt x="297" y="1345"/>
                      <a:pt x="108" y="1722"/>
                      <a:pt x="8" y="2112"/>
                    </a:cubicBezTo>
                    <a:cubicBezTo>
                      <a:pt x="0" y="2158"/>
                      <a:pt x="39" y="2185"/>
                      <a:pt x="77" y="2185"/>
                    </a:cubicBezTo>
                    <a:cubicBezTo>
                      <a:pt x="101" y="2185"/>
                      <a:pt x="124" y="2174"/>
                      <a:pt x="134" y="2150"/>
                    </a:cubicBezTo>
                    <a:cubicBezTo>
                      <a:pt x="310" y="1798"/>
                      <a:pt x="473" y="1433"/>
                      <a:pt x="674" y="1081"/>
                    </a:cubicBezTo>
                    <a:cubicBezTo>
                      <a:pt x="774" y="918"/>
                      <a:pt x="888" y="755"/>
                      <a:pt x="1001" y="591"/>
                    </a:cubicBezTo>
                    <a:cubicBezTo>
                      <a:pt x="1051" y="516"/>
                      <a:pt x="1114" y="441"/>
                      <a:pt x="1177" y="353"/>
                    </a:cubicBezTo>
                    <a:cubicBezTo>
                      <a:pt x="1239" y="277"/>
                      <a:pt x="1315" y="202"/>
                      <a:pt x="1352" y="101"/>
                    </a:cubicBezTo>
                    <a:cubicBezTo>
                      <a:pt x="1372" y="44"/>
                      <a:pt x="1332" y="0"/>
                      <a:pt x="1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" name="Google Shape;2469;p39">
                <a:extLst>
                  <a:ext uri="{FF2B5EF4-FFF2-40B4-BE49-F238E27FC236}">
                    <a16:creationId xmlns:a16="http://schemas.microsoft.com/office/drawing/2014/main" id="{B12AD85E-0B84-9858-9349-741F9F179281}"/>
                  </a:ext>
                </a:extLst>
              </p:cNvPr>
              <p:cNvSpPr/>
              <p:nvPr/>
            </p:nvSpPr>
            <p:spPr>
              <a:xfrm>
                <a:off x="1072949" y="607993"/>
                <a:ext cx="23478" cy="39151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194" extrusionOk="0">
                    <a:moveTo>
                      <a:pt x="594" y="1"/>
                    </a:moveTo>
                    <a:cubicBezTo>
                      <a:pt x="565" y="1"/>
                      <a:pt x="535" y="15"/>
                      <a:pt x="519" y="48"/>
                    </a:cubicBezTo>
                    <a:cubicBezTo>
                      <a:pt x="343" y="412"/>
                      <a:pt x="167" y="764"/>
                      <a:pt x="16" y="1129"/>
                    </a:cubicBezTo>
                    <a:cubicBezTo>
                      <a:pt x="0" y="1168"/>
                      <a:pt x="29" y="1193"/>
                      <a:pt x="60" y="1193"/>
                    </a:cubicBezTo>
                    <a:cubicBezTo>
                      <a:pt x="77" y="1193"/>
                      <a:pt x="95" y="1185"/>
                      <a:pt x="104" y="1166"/>
                    </a:cubicBezTo>
                    <a:cubicBezTo>
                      <a:pt x="305" y="827"/>
                      <a:pt x="493" y="475"/>
                      <a:pt x="682" y="123"/>
                    </a:cubicBezTo>
                    <a:cubicBezTo>
                      <a:pt x="715" y="56"/>
                      <a:pt x="654" y="1"/>
                      <a:pt x="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" name="Google Shape;2470;p39">
                <a:extLst>
                  <a:ext uri="{FF2B5EF4-FFF2-40B4-BE49-F238E27FC236}">
                    <a16:creationId xmlns:a16="http://schemas.microsoft.com/office/drawing/2014/main" id="{1D03DCF9-58B6-F3B8-52A7-0D8D5615988F}"/>
                  </a:ext>
                </a:extLst>
              </p:cNvPr>
              <p:cNvSpPr/>
              <p:nvPr/>
            </p:nvSpPr>
            <p:spPr>
              <a:xfrm>
                <a:off x="1143217" y="675801"/>
                <a:ext cx="50956" cy="6928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113" extrusionOk="0">
                    <a:moveTo>
                      <a:pt x="1506" y="1"/>
                    </a:moveTo>
                    <a:cubicBezTo>
                      <a:pt x="1502" y="1"/>
                      <a:pt x="1497" y="1"/>
                      <a:pt x="1492" y="3"/>
                    </a:cubicBezTo>
                    <a:cubicBezTo>
                      <a:pt x="1391" y="28"/>
                      <a:pt x="1316" y="91"/>
                      <a:pt x="1241" y="167"/>
                    </a:cubicBezTo>
                    <a:cubicBezTo>
                      <a:pt x="1165" y="242"/>
                      <a:pt x="1090" y="317"/>
                      <a:pt x="1027" y="393"/>
                    </a:cubicBezTo>
                    <a:cubicBezTo>
                      <a:pt x="876" y="556"/>
                      <a:pt x="738" y="732"/>
                      <a:pt x="612" y="920"/>
                    </a:cubicBezTo>
                    <a:cubicBezTo>
                      <a:pt x="487" y="1096"/>
                      <a:pt x="374" y="1272"/>
                      <a:pt x="260" y="1461"/>
                    </a:cubicBezTo>
                    <a:cubicBezTo>
                      <a:pt x="210" y="1549"/>
                      <a:pt x="160" y="1649"/>
                      <a:pt x="122" y="1737"/>
                    </a:cubicBezTo>
                    <a:cubicBezTo>
                      <a:pt x="97" y="1800"/>
                      <a:pt x="72" y="1850"/>
                      <a:pt x="47" y="1901"/>
                    </a:cubicBezTo>
                    <a:cubicBezTo>
                      <a:pt x="34" y="1951"/>
                      <a:pt x="34" y="2001"/>
                      <a:pt x="9" y="2039"/>
                    </a:cubicBezTo>
                    <a:cubicBezTo>
                      <a:pt x="1" y="2081"/>
                      <a:pt x="32" y="2112"/>
                      <a:pt x="66" y="2112"/>
                    </a:cubicBezTo>
                    <a:cubicBezTo>
                      <a:pt x="81" y="2112"/>
                      <a:pt x="98" y="2105"/>
                      <a:pt x="110" y="2089"/>
                    </a:cubicBezTo>
                    <a:cubicBezTo>
                      <a:pt x="122" y="2051"/>
                      <a:pt x="160" y="2014"/>
                      <a:pt x="173" y="1976"/>
                    </a:cubicBezTo>
                    <a:cubicBezTo>
                      <a:pt x="210" y="1938"/>
                      <a:pt x="235" y="1888"/>
                      <a:pt x="260" y="1838"/>
                    </a:cubicBezTo>
                    <a:cubicBezTo>
                      <a:pt x="311" y="1750"/>
                      <a:pt x="361" y="1662"/>
                      <a:pt x="411" y="1574"/>
                    </a:cubicBezTo>
                    <a:cubicBezTo>
                      <a:pt x="524" y="1385"/>
                      <a:pt x="637" y="1209"/>
                      <a:pt x="776" y="1034"/>
                    </a:cubicBezTo>
                    <a:cubicBezTo>
                      <a:pt x="889" y="870"/>
                      <a:pt x="1014" y="707"/>
                      <a:pt x="1153" y="556"/>
                    </a:cubicBezTo>
                    <a:cubicBezTo>
                      <a:pt x="1228" y="468"/>
                      <a:pt x="1291" y="393"/>
                      <a:pt x="1366" y="317"/>
                    </a:cubicBezTo>
                    <a:cubicBezTo>
                      <a:pt x="1404" y="280"/>
                      <a:pt x="1442" y="242"/>
                      <a:pt x="1467" y="192"/>
                    </a:cubicBezTo>
                    <a:cubicBezTo>
                      <a:pt x="1517" y="154"/>
                      <a:pt x="1530" y="116"/>
                      <a:pt x="1542" y="66"/>
                    </a:cubicBezTo>
                    <a:cubicBezTo>
                      <a:pt x="1553" y="33"/>
                      <a:pt x="1536" y="1"/>
                      <a:pt x="1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" name="Google Shape;2471;p39">
                <a:extLst>
                  <a:ext uri="{FF2B5EF4-FFF2-40B4-BE49-F238E27FC236}">
                    <a16:creationId xmlns:a16="http://schemas.microsoft.com/office/drawing/2014/main" id="{CBAD22A0-AD44-7AC7-BF00-EBEE41EFDAFE}"/>
                  </a:ext>
                </a:extLst>
              </p:cNvPr>
              <p:cNvSpPr/>
              <p:nvPr/>
            </p:nvSpPr>
            <p:spPr>
              <a:xfrm>
                <a:off x="1244241" y="719443"/>
                <a:ext cx="26199" cy="39741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212" extrusionOk="0">
                    <a:moveTo>
                      <a:pt x="723" y="1"/>
                    </a:moveTo>
                    <a:cubicBezTo>
                      <a:pt x="685" y="1"/>
                      <a:pt x="656" y="23"/>
                      <a:pt x="635" y="54"/>
                    </a:cubicBezTo>
                    <a:cubicBezTo>
                      <a:pt x="421" y="406"/>
                      <a:pt x="208" y="771"/>
                      <a:pt x="19" y="1148"/>
                    </a:cubicBezTo>
                    <a:cubicBezTo>
                      <a:pt x="1" y="1176"/>
                      <a:pt x="38" y="1211"/>
                      <a:pt x="69" y="1211"/>
                    </a:cubicBezTo>
                    <a:cubicBezTo>
                      <a:pt x="79" y="1211"/>
                      <a:pt x="88" y="1207"/>
                      <a:pt x="95" y="1198"/>
                    </a:cubicBezTo>
                    <a:cubicBezTo>
                      <a:pt x="346" y="846"/>
                      <a:pt x="560" y="482"/>
                      <a:pt x="786" y="117"/>
                    </a:cubicBezTo>
                    <a:cubicBezTo>
                      <a:pt x="798" y="80"/>
                      <a:pt x="773" y="29"/>
                      <a:pt x="748" y="4"/>
                    </a:cubicBezTo>
                    <a:cubicBezTo>
                      <a:pt x="739" y="2"/>
                      <a:pt x="731" y="1"/>
                      <a:pt x="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" name="Google Shape;2472;p39">
                <a:extLst>
                  <a:ext uri="{FF2B5EF4-FFF2-40B4-BE49-F238E27FC236}">
                    <a16:creationId xmlns:a16="http://schemas.microsoft.com/office/drawing/2014/main" id="{8A5F6DCD-F438-2587-53B8-5F3459499C0E}"/>
                  </a:ext>
                </a:extLst>
              </p:cNvPr>
              <p:cNvSpPr/>
              <p:nvPr/>
            </p:nvSpPr>
            <p:spPr>
              <a:xfrm>
                <a:off x="1311427" y="774988"/>
                <a:ext cx="53251" cy="74007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257" extrusionOk="0">
                    <a:moveTo>
                      <a:pt x="1491" y="0"/>
                    </a:moveTo>
                    <a:cubicBezTo>
                      <a:pt x="1468" y="0"/>
                      <a:pt x="1445" y="9"/>
                      <a:pt x="1426" y="32"/>
                    </a:cubicBezTo>
                    <a:cubicBezTo>
                      <a:pt x="1162" y="371"/>
                      <a:pt x="911" y="723"/>
                      <a:pt x="672" y="1075"/>
                    </a:cubicBezTo>
                    <a:cubicBezTo>
                      <a:pt x="559" y="1251"/>
                      <a:pt x="446" y="1427"/>
                      <a:pt x="345" y="1602"/>
                    </a:cubicBezTo>
                    <a:cubicBezTo>
                      <a:pt x="232" y="1778"/>
                      <a:pt x="107" y="1967"/>
                      <a:pt x="19" y="2168"/>
                    </a:cubicBezTo>
                    <a:cubicBezTo>
                      <a:pt x="1" y="2212"/>
                      <a:pt x="40" y="2257"/>
                      <a:pt x="82" y="2257"/>
                    </a:cubicBezTo>
                    <a:cubicBezTo>
                      <a:pt x="99" y="2257"/>
                      <a:pt x="117" y="2249"/>
                      <a:pt x="132" y="2231"/>
                    </a:cubicBezTo>
                    <a:cubicBezTo>
                      <a:pt x="257" y="2067"/>
                      <a:pt x="358" y="1879"/>
                      <a:pt x="471" y="1703"/>
                    </a:cubicBezTo>
                    <a:cubicBezTo>
                      <a:pt x="584" y="1527"/>
                      <a:pt x="697" y="1351"/>
                      <a:pt x="823" y="1175"/>
                    </a:cubicBezTo>
                    <a:cubicBezTo>
                      <a:pt x="1062" y="823"/>
                      <a:pt x="1313" y="484"/>
                      <a:pt x="1577" y="157"/>
                    </a:cubicBezTo>
                    <a:cubicBezTo>
                      <a:pt x="1624" y="82"/>
                      <a:pt x="1558" y="0"/>
                      <a:pt x="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" name="Google Shape;2473;p39">
                <a:extLst>
                  <a:ext uri="{FF2B5EF4-FFF2-40B4-BE49-F238E27FC236}">
                    <a16:creationId xmlns:a16="http://schemas.microsoft.com/office/drawing/2014/main" id="{4AE35FC4-7EC5-87D7-7E21-54A7F965CFFC}"/>
                  </a:ext>
                </a:extLst>
              </p:cNvPr>
              <p:cNvSpPr/>
              <p:nvPr/>
            </p:nvSpPr>
            <p:spPr>
              <a:xfrm>
                <a:off x="1408254" y="814827"/>
                <a:ext cx="24527" cy="35643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087" extrusionOk="0">
                    <a:moveTo>
                      <a:pt x="653" y="0"/>
                    </a:moveTo>
                    <a:cubicBezTo>
                      <a:pt x="627" y="0"/>
                      <a:pt x="602" y="21"/>
                      <a:pt x="584" y="48"/>
                    </a:cubicBezTo>
                    <a:cubicBezTo>
                      <a:pt x="383" y="362"/>
                      <a:pt x="195" y="689"/>
                      <a:pt x="19" y="1016"/>
                    </a:cubicBezTo>
                    <a:cubicBezTo>
                      <a:pt x="1" y="1051"/>
                      <a:pt x="33" y="1087"/>
                      <a:pt x="67" y="1087"/>
                    </a:cubicBezTo>
                    <a:cubicBezTo>
                      <a:pt x="81" y="1087"/>
                      <a:pt x="96" y="1081"/>
                      <a:pt x="107" y="1066"/>
                    </a:cubicBezTo>
                    <a:cubicBezTo>
                      <a:pt x="320" y="764"/>
                      <a:pt x="521" y="438"/>
                      <a:pt x="722" y="111"/>
                    </a:cubicBezTo>
                    <a:cubicBezTo>
                      <a:pt x="747" y="86"/>
                      <a:pt x="722" y="23"/>
                      <a:pt x="685" y="10"/>
                    </a:cubicBezTo>
                    <a:cubicBezTo>
                      <a:pt x="674" y="3"/>
                      <a:pt x="664" y="0"/>
                      <a:pt x="6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" name="Google Shape;2474;p39">
                <a:extLst>
                  <a:ext uri="{FF2B5EF4-FFF2-40B4-BE49-F238E27FC236}">
                    <a16:creationId xmlns:a16="http://schemas.microsoft.com/office/drawing/2014/main" id="{1C2A5BDE-1E8F-FF37-8665-2DCEA30E86E8}"/>
                  </a:ext>
                </a:extLst>
              </p:cNvPr>
              <p:cNvSpPr/>
              <p:nvPr/>
            </p:nvSpPr>
            <p:spPr>
              <a:xfrm>
                <a:off x="1448946" y="853715"/>
                <a:ext cx="51316" cy="75286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296" extrusionOk="0">
                    <a:moveTo>
                      <a:pt x="1466" y="0"/>
                    </a:moveTo>
                    <a:cubicBezTo>
                      <a:pt x="1449" y="0"/>
                      <a:pt x="1432" y="6"/>
                      <a:pt x="1416" y="18"/>
                    </a:cubicBezTo>
                    <a:cubicBezTo>
                      <a:pt x="1278" y="156"/>
                      <a:pt x="1178" y="370"/>
                      <a:pt x="1077" y="546"/>
                    </a:cubicBezTo>
                    <a:cubicBezTo>
                      <a:pt x="952" y="734"/>
                      <a:pt x="838" y="936"/>
                      <a:pt x="713" y="1124"/>
                    </a:cubicBezTo>
                    <a:cubicBezTo>
                      <a:pt x="474" y="1501"/>
                      <a:pt x="223" y="1865"/>
                      <a:pt x="9" y="2242"/>
                    </a:cubicBezTo>
                    <a:cubicBezTo>
                      <a:pt x="0" y="2269"/>
                      <a:pt x="23" y="2296"/>
                      <a:pt x="46" y="2296"/>
                    </a:cubicBezTo>
                    <a:cubicBezTo>
                      <a:pt x="55" y="2296"/>
                      <a:pt x="65" y="2291"/>
                      <a:pt x="72" y="2280"/>
                    </a:cubicBezTo>
                    <a:cubicBezTo>
                      <a:pt x="373" y="1953"/>
                      <a:pt x="625" y="1589"/>
                      <a:pt x="876" y="1212"/>
                    </a:cubicBezTo>
                    <a:cubicBezTo>
                      <a:pt x="1002" y="1036"/>
                      <a:pt x="1115" y="860"/>
                      <a:pt x="1228" y="672"/>
                    </a:cubicBezTo>
                    <a:cubicBezTo>
                      <a:pt x="1291" y="584"/>
                      <a:pt x="1341" y="496"/>
                      <a:pt x="1391" y="408"/>
                    </a:cubicBezTo>
                    <a:cubicBezTo>
                      <a:pt x="1454" y="307"/>
                      <a:pt x="1517" y="219"/>
                      <a:pt x="1555" y="106"/>
                    </a:cubicBezTo>
                    <a:cubicBezTo>
                      <a:pt x="1564" y="50"/>
                      <a:pt x="1517" y="0"/>
                      <a:pt x="1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E8F417D-DED2-97A3-3122-F94B551EC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8092">
            <a:off x="324120" y="1806075"/>
            <a:ext cx="1814989" cy="143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3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D0D2B5-5A9F-5F9D-8D53-B610475DE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792" y="703063"/>
            <a:ext cx="7136448" cy="3547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29FD4D-F354-306E-F814-2BA060783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57" y="226010"/>
            <a:ext cx="542925" cy="523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5B47FE-7023-10ED-1938-20A783EBF6C4}"/>
              </a:ext>
            </a:extLst>
          </p:cNvPr>
          <p:cNvSpPr txBox="1"/>
          <p:nvPr/>
        </p:nvSpPr>
        <p:spPr>
          <a:xfrm>
            <a:off x="965200" y="226010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Tính diện tích tấm kính có dạng hình tam giác vuông như hình dưới đây.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6E9033-5AD5-D24A-09C1-645DBC48BDE7}"/>
              </a:ext>
            </a:extLst>
          </p:cNvPr>
          <p:cNvSpPr txBox="1"/>
          <p:nvPr/>
        </p:nvSpPr>
        <p:spPr>
          <a:xfrm>
            <a:off x="5720080" y="3867257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C00000"/>
                </a:solidFill>
              </a:rPr>
              <a:t>Đáy</a:t>
            </a:r>
            <a:r>
              <a:rPr lang="vi-VN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29B69-0A73-2AA7-EFCF-EC7B4CACA828}"/>
              </a:ext>
            </a:extLst>
          </p:cNvPr>
          <p:cNvSpPr txBox="1"/>
          <p:nvPr/>
        </p:nvSpPr>
        <p:spPr>
          <a:xfrm>
            <a:off x="4084320" y="2022806"/>
            <a:ext cx="163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C00000"/>
                </a:solidFill>
              </a:rPr>
              <a:t>Chiều cao</a:t>
            </a:r>
          </a:p>
        </p:txBody>
      </p:sp>
      <p:sp>
        <p:nvSpPr>
          <p:cNvPr id="7" name="AutoShape 19">
            <a:extLst>
              <a:ext uri="{FF2B5EF4-FFF2-40B4-BE49-F238E27FC236}">
                <a16:creationId xmlns:a16="http://schemas.microsoft.com/office/drawing/2014/main" id="{73E927A6-BCCD-F85F-25EC-40820906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" y="2253638"/>
            <a:ext cx="3820160" cy="2300889"/>
          </a:xfrm>
          <a:prstGeom prst="horizontalScroll">
            <a:avLst>
              <a:gd name="adj" fmla="val 411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>
                <a:cs typeface="Arial" panose="020B0604020202020204" pitchFamily="34" charset="0"/>
              </a:rPr>
              <a:t>          </a:t>
            </a:r>
            <a:r>
              <a:rPr lang="en-US" altLang="x-none" sz="2800" b="1" u="sng" dirty="0" err="1">
                <a:cs typeface="Arial" panose="020B0604020202020204" pitchFamily="34" charset="0"/>
              </a:rPr>
              <a:t>Bài</a:t>
            </a:r>
            <a:r>
              <a:rPr lang="en-US" altLang="x-none" sz="2800" b="1" u="sng" dirty="0">
                <a:cs typeface="Arial" panose="020B0604020202020204" pitchFamily="34" charset="0"/>
              </a:rPr>
              <a:t> </a:t>
            </a:r>
            <a:r>
              <a:rPr lang="en-US" altLang="x-none" sz="2800" b="1" u="sng" dirty="0" err="1">
                <a:cs typeface="Arial" panose="020B0604020202020204" pitchFamily="34" charset="0"/>
              </a:rPr>
              <a:t>giải</a:t>
            </a:r>
            <a:endParaRPr lang="en-US" altLang="x-none" sz="2800" b="1" u="sng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>
                <a:cs typeface="Arial" panose="020B0604020202020204" pitchFamily="34" charset="0"/>
              </a:rPr>
              <a:t>Diện </a:t>
            </a:r>
            <a:r>
              <a:rPr lang="en-US" altLang="x-none" sz="2800" err="1">
                <a:cs typeface="Arial" panose="020B0604020202020204" pitchFamily="34" charset="0"/>
              </a:rPr>
              <a:t>tích</a:t>
            </a:r>
            <a:r>
              <a:rPr lang="en-US" altLang="x-none" sz="2800">
                <a:cs typeface="Arial" panose="020B0604020202020204" pitchFamily="34" charset="0"/>
              </a:rPr>
              <a:t> </a:t>
            </a:r>
            <a:r>
              <a:rPr lang="vi-VN" altLang="x-none" sz="2800">
                <a:cs typeface="Arial" panose="020B0604020202020204" pitchFamily="34" charset="0"/>
              </a:rPr>
              <a:t>tấm kính </a:t>
            </a:r>
            <a:r>
              <a:rPr lang="en-US" altLang="x-none" sz="2800">
                <a:cs typeface="Arial" panose="020B0604020202020204" pitchFamily="34" charset="0"/>
              </a:rPr>
              <a:t>là</a:t>
            </a:r>
            <a:r>
              <a:rPr lang="en-US" altLang="x-none" sz="2800" dirty="0"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>
                <a:cs typeface="Arial" panose="020B0604020202020204" pitchFamily="34" charset="0"/>
              </a:rPr>
              <a:t>    (6 x 6 </a:t>
            </a:r>
            <a:r>
              <a:rPr lang="en-US" altLang="x-none" sz="2800" dirty="0">
                <a:cs typeface="Arial" panose="020B0604020202020204" pitchFamily="34" charset="0"/>
              </a:rPr>
              <a:t>): 2 </a:t>
            </a:r>
            <a:r>
              <a:rPr lang="en-US" altLang="x-none" sz="2800">
                <a:cs typeface="Arial" panose="020B0604020202020204" pitchFamily="34" charset="0"/>
              </a:rPr>
              <a:t>= 18 (m</a:t>
            </a:r>
            <a:r>
              <a:rPr lang="en-US" altLang="x-none" sz="2800" baseline="30000">
                <a:cs typeface="Arial" panose="020B0604020202020204" pitchFamily="34" charset="0"/>
              </a:rPr>
              <a:t>2</a:t>
            </a:r>
            <a:r>
              <a:rPr lang="en-US" altLang="x-none" sz="2800" dirty="0"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>
                <a:cs typeface="Arial" panose="020B0604020202020204" pitchFamily="34" charset="0"/>
              </a:rPr>
              <a:t>          </a:t>
            </a:r>
            <a:r>
              <a:rPr lang="en-US" altLang="x-none" sz="2800" u="sng">
                <a:cs typeface="Arial" panose="020B0604020202020204" pitchFamily="34" charset="0"/>
              </a:rPr>
              <a:t>Đáp </a:t>
            </a:r>
            <a:r>
              <a:rPr lang="en-US" altLang="x-none" sz="2800" u="sng" dirty="0" err="1">
                <a:cs typeface="Arial" panose="020B0604020202020204" pitchFamily="34" charset="0"/>
              </a:rPr>
              <a:t>số</a:t>
            </a:r>
            <a:r>
              <a:rPr lang="en-US" altLang="x-none" sz="2800">
                <a:cs typeface="Arial" panose="020B0604020202020204" pitchFamily="34" charset="0"/>
              </a:rPr>
              <a:t>: 18m</a:t>
            </a:r>
            <a:r>
              <a:rPr lang="en-US" altLang="x-none" sz="2800" baseline="30000">
                <a:cs typeface="Arial" panose="020B0604020202020204" pitchFamily="34" charset="0"/>
              </a:rPr>
              <a:t>2</a:t>
            </a:r>
            <a:endParaRPr lang="en-US" altLang="x-none" sz="2800" baseline="300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baseline="30000">
                <a:cs typeface="Arial" panose="020B0604020202020204" pitchFamily="34" charset="0"/>
              </a:rPr>
              <a:t>                              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BD569-32D2-FBC5-4908-0A3832C32DBA}"/>
              </a:ext>
            </a:extLst>
          </p:cNvPr>
          <p:cNvSpPr txBox="1"/>
          <p:nvPr/>
        </p:nvSpPr>
        <p:spPr>
          <a:xfrm>
            <a:off x="365760" y="4712922"/>
            <a:ext cx="11460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100"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Hình tam giác vuông có đáy và chiều cao chính là hai cạnh vuông góc</a:t>
            </a:r>
            <a:r>
              <a:rPr lang="en-US" sz="1800" kern="10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C4552-5611-1148-E505-66AA06666D5A}"/>
              </a:ext>
            </a:extLst>
          </p:cNvPr>
          <p:cNvSpPr txBox="1"/>
          <p:nvPr/>
        </p:nvSpPr>
        <p:spPr>
          <a:xfrm>
            <a:off x="4643120" y="2746081"/>
            <a:ext cx="107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0070C0"/>
                </a:solidFill>
              </a:rPr>
              <a:t>Cạnh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52BF7-0D5D-5B79-7A92-D0835D646A45}"/>
              </a:ext>
            </a:extLst>
          </p:cNvPr>
          <p:cNvSpPr txBox="1"/>
          <p:nvPr/>
        </p:nvSpPr>
        <p:spPr>
          <a:xfrm>
            <a:off x="6253480" y="4188126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0070C0"/>
                </a:solidFill>
              </a:rPr>
              <a:t>Cạnh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F05654-D874-0B16-2DF7-0DBD9607AC04}"/>
              </a:ext>
            </a:extLst>
          </p:cNvPr>
          <p:cNvSpPr txBox="1"/>
          <p:nvPr/>
        </p:nvSpPr>
        <p:spPr>
          <a:xfrm>
            <a:off x="1574800" y="5473181"/>
            <a:ext cx="7813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 Muốn tính diện tích hình tam giác vuông</a:t>
            </a:r>
          </a:p>
          <a:p>
            <a:r>
              <a:rPr lang="vi-VN" sz="2800"/>
              <a:t>   ta làm thế nào?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2EF06-4478-9FB4-CDED-B63097A0BB6F}"/>
              </a:ext>
            </a:extLst>
          </p:cNvPr>
          <p:cNvSpPr txBox="1"/>
          <p:nvPr/>
        </p:nvSpPr>
        <p:spPr>
          <a:xfrm>
            <a:off x="1574800" y="5279333"/>
            <a:ext cx="7813040" cy="1231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</a:rPr>
              <a:t> Muốn tính diện tích hình tam giác vuông: </a:t>
            </a:r>
            <a:endParaRPr lang="en-US" sz="2800" b="1">
              <a:solidFill>
                <a:srgbClr val="C00000"/>
              </a:solidFill>
            </a:endParaRPr>
          </a:p>
          <a:p>
            <a:r>
              <a:rPr lang="en-US" sz="2800" b="1" u="none" strike="noStrike" kern="10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Ta lấy tích hai cạnh vuông góc chia cho 2.</a:t>
            </a:r>
            <a:endParaRPr lang="vi-VN" sz="2800" b="1" u="none" strike="noStrike" kern="100">
              <a:solidFill>
                <a:srgbClr val="C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63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0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/>
              <a:t>vc</a:t>
            </a: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3260725" y="7175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ahoma" pitchFamily="34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895600" y="990601"/>
            <a:ext cx="6934200" cy="11906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A50021"/>
                </a:solidFill>
                <a:cs typeface="Arial" charset="0"/>
              </a:rPr>
              <a:t>Nêu quy tắc và công thức tính diện tích hình tam giác?</a:t>
            </a:r>
          </a:p>
        </p:txBody>
      </p:sp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2209800" y="25146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Muốn tính diện tích hình tam giác ta lấy độ dài đáy, </a:t>
            </a:r>
          </a:p>
          <a:p>
            <a:pPr algn="ctr"/>
            <a:r>
              <a:rPr lang="vi-VN" sz="28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nhân với chiều cao (cùng một đơn vị đo) rồi chia cho 2.</a:t>
            </a:r>
            <a:endParaRPr lang="en-US" sz="2800" kern="1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4572000" y="4572000"/>
            <a:ext cx="3429000" cy="1295400"/>
            <a:chOff x="2352" y="2784"/>
            <a:chExt cx="2352" cy="864"/>
          </a:xfrm>
        </p:grpSpPr>
        <p:sp>
          <p:nvSpPr>
            <p:cNvPr id="14346" name="Rectangle 14"/>
            <p:cNvSpPr>
              <a:spLocks noChangeArrowheads="1"/>
            </p:cNvSpPr>
            <p:nvPr/>
          </p:nvSpPr>
          <p:spPr bwMode="auto">
            <a:xfrm>
              <a:off x="2352" y="2784"/>
              <a:ext cx="2352" cy="8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4347" name="Group 15"/>
            <p:cNvGrpSpPr>
              <a:grpSpLocks/>
            </p:cNvGrpSpPr>
            <p:nvPr/>
          </p:nvGrpSpPr>
          <p:grpSpPr bwMode="auto">
            <a:xfrm>
              <a:off x="3456" y="2994"/>
              <a:ext cx="960" cy="462"/>
              <a:chOff x="3600" y="3567"/>
              <a:chExt cx="960" cy="462"/>
            </a:xfrm>
          </p:grpSpPr>
          <p:sp>
            <p:nvSpPr>
              <p:cNvPr id="14349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48" y="3567"/>
                <a:ext cx="912" cy="1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800" kern="10">
                    <a:ln w="952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a x h</a:t>
                </a:r>
              </a:p>
            </p:txBody>
          </p:sp>
          <p:sp>
            <p:nvSpPr>
              <p:cNvPr id="14350" name="Line 17"/>
              <p:cNvSpPr>
                <a:spLocks noChangeShapeType="1"/>
              </p:cNvSpPr>
              <p:nvPr/>
            </p:nvSpPr>
            <p:spPr bwMode="auto">
              <a:xfrm>
                <a:off x="3600" y="3792"/>
                <a:ext cx="942" cy="0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26" y="3840"/>
                <a:ext cx="171" cy="18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800" kern="10">
                    <a:ln w="952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sp>
          <p:nvSpPr>
            <p:cNvPr id="14348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688" y="3072"/>
              <a:ext cx="672" cy="2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S = </a:t>
              </a:r>
            </a:p>
          </p:txBody>
        </p:sp>
      </p:grpSp>
      <p:sp>
        <p:nvSpPr>
          <p:cNvPr id="17428" name="WordArt 20"/>
          <p:cNvSpPr>
            <a:spLocks noChangeArrowheads="1" noChangeShapeType="1" noTextEdit="1"/>
          </p:cNvSpPr>
          <p:nvPr/>
        </p:nvSpPr>
        <p:spPr bwMode="auto">
          <a:xfrm>
            <a:off x="3352800" y="3810000"/>
            <a:ext cx="548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Công thức tính diện tích hình tam giác:</a:t>
            </a:r>
          </a:p>
        </p:txBody>
      </p:sp>
      <p:sp>
        <p:nvSpPr>
          <p:cNvPr id="14345" name="WordArt 21"/>
          <p:cNvSpPr>
            <a:spLocks noChangeArrowheads="1" noChangeShapeType="1" noTextEdit="1"/>
          </p:cNvSpPr>
          <p:nvPr/>
        </p:nvSpPr>
        <p:spPr bwMode="auto">
          <a:xfrm>
            <a:off x="4038601" y="228600"/>
            <a:ext cx="370522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VẬN DỤNG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20" grpId="0" animBg="1"/>
      <p:bldP spid="174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 rot="10800000" flipV="1">
            <a:off x="6553201" y="1600200"/>
            <a:ext cx="3279775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A.   	24 cm</a:t>
            </a:r>
            <a:r>
              <a:rPr lang="en-US" altLang="en-US" sz="3200" b="1" baseline="30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800" b="1" baseline="300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800" b="1">
                <a:cs typeface="Arial" charset="0"/>
              </a:rPr>
              <a:t>           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 rot="10800000" flipV="1">
            <a:off x="6553200" y="3276600"/>
            <a:ext cx="3201988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C.	48 cm</a:t>
            </a:r>
            <a:r>
              <a:rPr lang="en-US" altLang="en-US" sz="3200" b="1" baseline="30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800" b="1">
                <a:cs typeface="Arial" charset="0"/>
              </a:rPr>
              <a:t>        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 rot="10800000" flipV="1">
            <a:off x="6553200" y="2362200"/>
            <a:ext cx="32004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B.    </a:t>
            </a:r>
            <a:r>
              <a:rPr lang="en-US" altLang="en-US" sz="3200" b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 cm</a:t>
            </a:r>
            <a:r>
              <a:rPr lang="en-US" altLang="en-US" sz="3200" b="1" baseline="3000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en-US" altLang="en-US" sz="3200" b="1">
              <a:solidFill>
                <a:srgbClr val="0000FF"/>
              </a:solidFill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477000" y="23622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260725" y="7175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ahoma" pitchFamily="34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50240" y="457201"/>
            <a:ext cx="10779760" cy="64633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A50021"/>
                </a:solidFill>
                <a:cs typeface="Arial" charset="0"/>
              </a:rPr>
              <a:t>Diện tích hình tam giác có số đo như hình vẽ là:</a:t>
            </a:r>
          </a:p>
        </p:txBody>
      </p:sp>
      <p:grpSp>
        <p:nvGrpSpPr>
          <p:cNvPr id="15387" name="Group 27"/>
          <p:cNvGrpSpPr>
            <a:grpSpLocks/>
          </p:cNvGrpSpPr>
          <p:nvPr/>
        </p:nvGrpSpPr>
        <p:grpSpPr bwMode="auto">
          <a:xfrm>
            <a:off x="2209800" y="1828800"/>
            <a:ext cx="3505200" cy="2743200"/>
            <a:chOff x="480" y="1104"/>
            <a:chExt cx="2208" cy="1722"/>
          </a:xfrm>
        </p:grpSpPr>
        <p:grpSp>
          <p:nvGrpSpPr>
            <p:cNvPr id="15372" name="Group 14"/>
            <p:cNvGrpSpPr>
              <a:grpSpLocks/>
            </p:cNvGrpSpPr>
            <p:nvPr/>
          </p:nvGrpSpPr>
          <p:grpSpPr bwMode="auto">
            <a:xfrm>
              <a:off x="480" y="1104"/>
              <a:ext cx="2208" cy="1200"/>
              <a:chOff x="480" y="2976"/>
              <a:chExt cx="1680" cy="1009"/>
            </a:xfrm>
          </p:grpSpPr>
          <p:grpSp>
            <p:nvGrpSpPr>
              <p:cNvPr id="15379" name="Group 15"/>
              <p:cNvGrpSpPr>
                <a:grpSpLocks/>
              </p:cNvGrpSpPr>
              <p:nvPr/>
            </p:nvGrpSpPr>
            <p:grpSpPr bwMode="auto">
              <a:xfrm>
                <a:off x="480" y="2976"/>
                <a:ext cx="1680" cy="1009"/>
                <a:chOff x="480" y="2976"/>
                <a:chExt cx="1680" cy="1009"/>
              </a:xfrm>
            </p:grpSpPr>
            <p:sp>
              <p:nvSpPr>
                <p:cNvPr id="15381" name="AutoShape 16"/>
                <p:cNvSpPr>
                  <a:spLocks noChangeArrowheads="1"/>
                </p:cNvSpPr>
                <p:nvPr/>
              </p:nvSpPr>
              <p:spPr bwMode="auto">
                <a:xfrm>
                  <a:off x="480" y="2976"/>
                  <a:ext cx="1680" cy="1009"/>
                </a:xfrm>
                <a:prstGeom prst="triangle">
                  <a:avLst>
                    <a:gd name="adj" fmla="val 33551"/>
                  </a:avLst>
                </a:prstGeom>
                <a:solidFill>
                  <a:srgbClr val="00FFFF"/>
                </a:solidFill>
                <a:ln w="28575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82" name="Line 17"/>
                <p:cNvSpPr>
                  <a:spLocks noChangeShapeType="1"/>
                </p:cNvSpPr>
                <p:nvPr/>
              </p:nvSpPr>
              <p:spPr bwMode="auto">
                <a:xfrm>
                  <a:off x="1056" y="2976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5380" name="AutoShape 18"/>
              <p:cNvCxnSpPr>
                <a:cxnSpLocks noChangeShapeType="1"/>
              </p:cNvCxnSpPr>
              <p:nvPr/>
            </p:nvCxnSpPr>
            <p:spPr bwMode="auto">
              <a:xfrm rot="16200000" flipH="1">
                <a:off x="984" y="3768"/>
                <a:ext cx="288" cy="14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248" y="1104"/>
              <a:ext cx="768" cy="1200"/>
              <a:chOff x="1248" y="1104"/>
              <a:chExt cx="768" cy="1200"/>
            </a:xfrm>
          </p:grpSpPr>
          <p:sp>
            <p:nvSpPr>
              <p:cNvPr id="15377" name="AutoShape 20"/>
              <p:cNvSpPr>
                <a:spLocks/>
              </p:cNvSpPr>
              <p:nvPr/>
            </p:nvSpPr>
            <p:spPr bwMode="auto">
              <a:xfrm rot="10800000">
                <a:off x="1248" y="1104"/>
                <a:ext cx="144" cy="1200"/>
              </a:xfrm>
              <a:prstGeom prst="leftBrace">
                <a:avLst>
                  <a:gd name="adj1" fmla="val 208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78" name="Rectangle 21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624" cy="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FF6600"/>
                    </a:solidFill>
                  </a:rPr>
                  <a:t>4cm</a:t>
                </a:r>
              </a:p>
            </p:txBody>
          </p:sp>
        </p:grpSp>
        <p:grpSp>
          <p:nvGrpSpPr>
            <p:cNvPr id="15374" name="Group 25"/>
            <p:cNvGrpSpPr>
              <a:grpSpLocks/>
            </p:cNvGrpSpPr>
            <p:nvPr/>
          </p:nvGrpSpPr>
          <p:grpSpPr bwMode="auto">
            <a:xfrm>
              <a:off x="480" y="2352"/>
              <a:ext cx="2208" cy="474"/>
              <a:chOff x="480" y="2352"/>
              <a:chExt cx="2208" cy="474"/>
            </a:xfrm>
          </p:grpSpPr>
          <p:sp>
            <p:nvSpPr>
              <p:cNvPr id="15375" name="AutoShape 23"/>
              <p:cNvSpPr>
                <a:spLocks/>
              </p:cNvSpPr>
              <p:nvPr/>
            </p:nvSpPr>
            <p:spPr bwMode="auto">
              <a:xfrm rot="5400000" flipH="1">
                <a:off x="1488" y="1344"/>
                <a:ext cx="192" cy="2208"/>
              </a:xfrm>
              <a:prstGeom prst="leftBrace">
                <a:avLst>
                  <a:gd name="adj1" fmla="val 958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76" name="Text Box 24"/>
              <p:cNvSpPr txBox="1">
                <a:spLocks noChangeArrowheads="1"/>
              </p:cNvSpPr>
              <p:nvPr/>
            </p:nvSpPr>
            <p:spPr bwMode="auto">
              <a:xfrm>
                <a:off x="1406" y="2499"/>
                <a:ext cx="8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FF6600"/>
                    </a:solidFill>
                  </a:rPr>
                  <a:t>6cm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3388E-6 L 1.11022E-16 -0.1042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3" grpId="1" animBg="1"/>
      <p:bldP spid="15365" grpId="0" animBg="1"/>
      <p:bldP spid="15365" grpId="1" animBg="1"/>
      <p:bldP spid="15367" grpId="0" animBg="1"/>
      <p:bldP spid="15367" grpId="1" animBg="1"/>
      <p:bldP spid="15368" grpId="0" animBg="1"/>
      <p:bldP spid="15368" grpId="1" animBg="1"/>
      <p:bldP spid="153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marco pass xp547">
            <a:extLst>
              <a:ext uri="{FF2B5EF4-FFF2-40B4-BE49-F238E27FC236}">
                <a16:creationId xmlns:a16="http://schemas.microsoft.com/office/drawing/2014/main" id="{5B4BBCD9-72B8-3698-415D-495D821BC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" y="23811"/>
            <a:ext cx="11382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sunflower">
            <a:extLst>
              <a:ext uri="{FF2B5EF4-FFF2-40B4-BE49-F238E27FC236}">
                <a16:creationId xmlns:a16="http://schemas.microsoft.com/office/drawing/2014/main" id="{CDBC7D9B-0902-DD09-8A6D-E5113CE77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4" y="5105400"/>
            <a:ext cx="10556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12">
            <a:extLst>
              <a:ext uri="{FF2B5EF4-FFF2-40B4-BE49-F238E27FC236}">
                <a16:creationId xmlns:a16="http://schemas.microsoft.com/office/drawing/2014/main" id="{5BECA5D7-EEB2-D103-DA4F-BA8AE256C7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07494" y="1203960"/>
            <a:ext cx="6611938" cy="65532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9926092"/>
              </a:avLst>
            </a:prstTxWarp>
          </a:bodyPr>
          <a:lstStyle/>
          <a:p>
            <a:pPr algn="ctr"/>
            <a:r>
              <a:rPr lang="en-US" sz="65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CHÀO MỪNG CÁC THẦY CÔ GIÁO</a:t>
            </a:r>
          </a:p>
        </p:txBody>
      </p:sp>
      <p:sp>
        <p:nvSpPr>
          <p:cNvPr id="2055" name="WordArt 13">
            <a:extLst>
              <a:ext uri="{FF2B5EF4-FFF2-40B4-BE49-F238E27FC236}">
                <a16:creationId xmlns:a16="http://schemas.microsoft.com/office/drawing/2014/main" id="{D936FAB5-F8E7-D385-824E-BCDDB057A2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33788" y="4648201"/>
            <a:ext cx="5416550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03"/>
              </a:avLst>
            </a:prstTxWarp>
          </a:bodyPr>
          <a:lstStyle/>
          <a:p>
            <a:pPr algn="ctr"/>
            <a:r>
              <a:rPr lang="en-US" sz="3600" i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Môn</a:t>
            </a:r>
            <a:r>
              <a:rPr lang="en-US" sz="3600" i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:</a:t>
            </a:r>
            <a:r>
              <a:rPr lang="vi-VN" sz="3600" i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TOÁN </a:t>
            </a:r>
            <a:endParaRPr lang="en-US" sz="3600" i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56" name="WordArt 15">
            <a:extLst>
              <a:ext uri="{FF2B5EF4-FFF2-40B4-BE49-F238E27FC236}">
                <a16:creationId xmlns:a16="http://schemas.microsoft.com/office/drawing/2014/main" id="{91F5D7DD-9885-6728-4F1A-66DFBEB27F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1" y="2514600"/>
            <a:ext cx="4149725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về</a:t>
            </a:r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dự</a:t>
            </a:r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giờ</a:t>
            </a:r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lớp</a:t>
            </a:r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vi-VN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2057" name="Group 19">
            <a:extLst>
              <a:ext uri="{FF2B5EF4-FFF2-40B4-BE49-F238E27FC236}">
                <a16:creationId xmlns:a16="http://schemas.microsoft.com/office/drawing/2014/main" id="{D2A10514-3338-A18E-AA1A-E66D757A2E3E}"/>
              </a:ext>
            </a:extLst>
          </p:cNvPr>
          <p:cNvGrpSpPr>
            <a:grpSpLocks/>
          </p:cNvGrpSpPr>
          <p:nvPr/>
        </p:nvGrpSpPr>
        <p:grpSpPr bwMode="auto">
          <a:xfrm>
            <a:off x="1541463" y="6132514"/>
            <a:ext cx="9144000" cy="701675"/>
            <a:chOff x="12" y="3959"/>
            <a:chExt cx="6240" cy="442"/>
          </a:xfrm>
        </p:grpSpPr>
        <p:sp>
          <p:nvSpPr>
            <p:cNvPr id="2059" name="Text Box 16" descr="Bouquet">
              <a:extLst>
                <a:ext uri="{FF2B5EF4-FFF2-40B4-BE49-F238E27FC236}">
                  <a16:creationId xmlns:a16="http://schemas.microsoft.com/office/drawing/2014/main" id="{3D87B93F-2FCD-83E1-DC3C-DD07DA0D1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" y="3959"/>
              <a:ext cx="6240" cy="44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4000">
                <a:latin typeface="Arial" panose="020B0604020202020204" pitchFamily="34" charset="0"/>
              </a:endParaRPr>
            </a:p>
          </p:txBody>
        </p:sp>
        <p:sp>
          <p:nvSpPr>
            <p:cNvPr id="2060" name="WordArt 14">
              <a:extLst>
                <a:ext uri="{FF2B5EF4-FFF2-40B4-BE49-F238E27FC236}">
                  <a16:creationId xmlns:a16="http://schemas.microsoft.com/office/drawing/2014/main" id="{38DA1180-D219-9723-062E-690F35107A9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6" y="4049"/>
              <a:ext cx="5472" cy="2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306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GV dạy :Nguyễn Thị Kim Phượng</a:t>
              </a:r>
              <a:endPara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8" name="Picture 18" descr="sunflower">
            <a:extLst>
              <a:ext uri="{FF2B5EF4-FFF2-40B4-BE49-F238E27FC236}">
                <a16:creationId xmlns:a16="http://schemas.microsoft.com/office/drawing/2014/main" id="{9731C895-C86A-5BC2-6CF3-3EBA8A83B7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0556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6162A4-BCD4-A6AB-4353-FE7D53F55668}"/>
              </a:ext>
            </a:extLst>
          </p:cNvPr>
          <p:cNvSpPr txBox="1"/>
          <p:nvPr/>
        </p:nvSpPr>
        <p:spPr>
          <a:xfrm>
            <a:off x="1630997" y="139749"/>
            <a:ext cx="851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TIỂU HỌC DIÊN ĐIỀN </a:t>
            </a:r>
          </a:p>
        </p:txBody>
      </p:sp>
    </p:spTree>
    <p:extLst>
      <p:ext uri="{BB962C8B-B14F-4D97-AF65-F5344CB8AC3E}">
        <p14:creationId xmlns:p14="http://schemas.microsoft.com/office/powerpoint/2010/main" val="3991766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 rot="10800000" flipV="1">
            <a:off x="4494213" y="1828800"/>
            <a:ext cx="3281362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A.   	50 cm</a:t>
            </a:r>
            <a:r>
              <a:rPr lang="en-US" altLang="en-US" sz="3200" b="1" baseline="30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800" b="1" baseline="300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800" b="1">
                <a:cs typeface="Arial" charset="0"/>
              </a:rPr>
              <a:t>           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 rot="10800000" flipV="1">
            <a:off x="4570413" y="3427414"/>
            <a:ext cx="3200400" cy="5794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cs typeface="Arial" charset="0"/>
              </a:rPr>
              <a:t>C.</a:t>
            </a:r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	100 cm</a:t>
            </a:r>
            <a:r>
              <a:rPr lang="en-US" altLang="en-US" sz="3200" b="1" baseline="30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800" b="1">
                <a:cs typeface="Arial" charset="0"/>
              </a:rPr>
              <a:t>         </a:t>
            </a:r>
            <a:endParaRPr lang="en-US" altLang="en-US" sz="2800" b="1" dirty="0">
              <a:cs typeface="Arial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 rot="10800000" flipV="1">
            <a:off x="4570414" y="2667000"/>
            <a:ext cx="3125787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cs typeface="Arial" charset="0"/>
              </a:rPr>
              <a:t>B</a:t>
            </a:r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.     </a:t>
            </a:r>
            <a:r>
              <a:rPr lang="en-US" altLang="en-US" sz="3200" b="1">
                <a:solidFill>
                  <a:srgbClr val="0000FF"/>
                </a:solidFill>
                <a:ea typeface="Arial Unicode MS" pitchFamily="34" charset="-128"/>
                <a:cs typeface="Arial" charset="0"/>
              </a:rPr>
              <a:t>50 c</a:t>
            </a:r>
            <a:r>
              <a:rPr lang="en-US" altLang="en-US" sz="3200" b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4419600" y="18288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260725" y="7175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ahoma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47040" y="457201"/>
            <a:ext cx="9916160" cy="11906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A50021"/>
                </a:solidFill>
                <a:cs typeface="Arial" charset="0"/>
              </a:rPr>
              <a:t>Diện tích hình tam giác </a:t>
            </a:r>
            <a:r>
              <a:rPr lang="vi-VN" altLang="en-US" sz="3600" b="1">
                <a:solidFill>
                  <a:srgbClr val="A50021"/>
                </a:solidFill>
                <a:cs typeface="Arial" charset="0"/>
              </a:rPr>
              <a:t>vuông </a:t>
            </a:r>
            <a:r>
              <a:rPr lang="en-US" altLang="en-US" sz="3600" b="1">
                <a:solidFill>
                  <a:srgbClr val="A50021"/>
                </a:solidFill>
                <a:cs typeface="Arial" charset="0"/>
              </a:rPr>
              <a:t>có hai cạnh </a:t>
            </a:r>
            <a:r>
              <a:rPr lang="vi-VN" altLang="en-US" sz="3600" b="1">
                <a:solidFill>
                  <a:srgbClr val="A50021"/>
                </a:solidFill>
                <a:cs typeface="Arial" charset="0"/>
              </a:rPr>
              <a:t>góc vuông </a:t>
            </a:r>
            <a:r>
              <a:rPr lang="en-US" altLang="en-US" sz="3600" b="1">
                <a:solidFill>
                  <a:srgbClr val="A50021"/>
                </a:solidFill>
                <a:cs typeface="Arial" charset="0"/>
              </a:rPr>
              <a:t>10cm là: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0F2DFD33-A8CE-8E1A-0C13-C1A8F4FD1DE2}"/>
              </a:ext>
            </a:extLst>
          </p:cNvPr>
          <p:cNvSpPr/>
          <p:nvPr/>
        </p:nvSpPr>
        <p:spPr>
          <a:xfrm>
            <a:off x="1744480" y="1799544"/>
            <a:ext cx="2160000" cy="2160000"/>
          </a:xfrm>
          <a:prstGeom prst="rtTriangle">
            <a:avLst/>
          </a:prstGeom>
          <a:solidFill>
            <a:srgbClr val="E7D4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B0B88-7447-FACD-38C7-D1F020A5556C}"/>
              </a:ext>
            </a:extLst>
          </p:cNvPr>
          <p:cNvSpPr txBox="1"/>
          <p:nvPr/>
        </p:nvSpPr>
        <p:spPr>
          <a:xfrm>
            <a:off x="2133600" y="411126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A672F-629D-653C-BE0C-A21D271F1A19}"/>
              </a:ext>
            </a:extLst>
          </p:cNvPr>
          <p:cNvSpPr txBox="1"/>
          <p:nvPr/>
        </p:nvSpPr>
        <p:spPr>
          <a:xfrm>
            <a:off x="525280" y="278477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8" grpId="1" animBg="1"/>
      <p:bldP spid="16390" grpId="0" animBg="1"/>
      <p:bldP spid="16390" grpId="1" animBg="1"/>
      <p:bldP spid="16391" grpId="0" animBg="1"/>
      <p:bldP spid="16391" grpId="1" animBg="1"/>
      <p:bldP spid="163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2939F6AF-2E73-E707-8B7E-01BE20163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2810937"/>
            <a:ext cx="8305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sau: Bài 25.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</a:t>
            </a:r>
            <a:r>
              <a:rPr lang="vi-VN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giác.</a:t>
            </a:r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hình tam giác </a:t>
            </a: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lang="en-US" altLang="en-US" sz="4800" b="1">
              <a:solidFill>
                <a:srgbClr val="0F15C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WordArt 13">
            <a:extLst>
              <a:ext uri="{FF2B5EF4-FFF2-40B4-BE49-F238E27FC236}">
                <a16:creationId xmlns:a16="http://schemas.microsoft.com/office/drawing/2014/main" id="{807EE775-88BA-F965-B3CA-721372D5EF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1838326"/>
            <a:ext cx="3276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  <p:sp>
        <p:nvSpPr>
          <p:cNvPr id="27652" name="Rectangle 36">
            <a:extLst>
              <a:ext uri="{FF2B5EF4-FFF2-40B4-BE49-F238E27FC236}">
                <a16:creationId xmlns:a16="http://schemas.microsoft.com/office/drawing/2014/main" id="{F847C833-26D1-70C2-95E1-C947BA1E9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94958"/>
            <a:ext cx="10038080" cy="6212204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27653" name="Picture 11" descr="sun14[1]">
            <a:extLst>
              <a:ext uri="{FF2B5EF4-FFF2-40B4-BE49-F238E27FC236}">
                <a16:creationId xmlns:a16="http://schemas.microsoft.com/office/drawing/2014/main" id="{D0377EDB-17DF-2E8F-B23D-89652D2B3A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598" y="49784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 descr="sun14[1]">
            <a:extLst>
              <a:ext uri="{FF2B5EF4-FFF2-40B4-BE49-F238E27FC236}">
                <a16:creationId xmlns:a16="http://schemas.microsoft.com/office/drawing/2014/main" id="{2F28D751-C6C1-FCC1-80B6-24AFCA9AC8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784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1" descr="sun14[1]">
            <a:extLst>
              <a:ext uri="{FF2B5EF4-FFF2-40B4-BE49-F238E27FC236}">
                <a16:creationId xmlns:a16="http://schemas.microsoft.com/office/drawing/2014/main" id="{64C9FD39-0E31-CD68-6D8B-3E90EBFE5E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8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021020">
            <a:extLst>
              <a:ext uri="{FF2B5EF4-FFF2-40B4-BE49-F238E27FC236}">
                <a16:creationId xmlns:a16="http://schemas.microsoft.com/office/drawing/2014/main" id="{83AB769D-576B-1DCF-B571-0D1BF7733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0"/>
            <a:ext cx="253206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A021020">
            <a:extLst>
              <a:ext uri="{FF2B5EF4-FFF2-40B4-BE49-F238E27FC236}">
                <a16:creationId xmlns:a16="http://schemas.microsoft.com/office/drawing/2014/main" id="{59DC7EF7-466D-CD34-D15B-DA95B9F3D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90488"/>
            <a:ext cx="246221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WhitecornerFlower">
            <a:extLst>
              <a:ext uri="{FF2B5EF4-FFF2-40B4-BE49-F238E27FC236}">
                <a16:creationId xmlns:a16="http://schemas.microsoft.com/office/drawing/2014/main" id="{49BBF12F-82A2-4E63-BF4B-BEDBFD31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295775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WhitecornerFlower">
            <a:extLst>
              <a:ext uri="{FF2B5EF4-FFF2-40B4-BE49-F238E27FC236}">
                <a16:creationId xmlns:a16="http://schemas.microsoft.com/office/drawing/2014/main" id="{62EA8604-B259-84AB-5E6D-1D2E48D4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778250"/>
            <a:ext cx="3022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7" name="WordArt 7" descr="416eu">
            <a:extLst>
              <a:ext uri="{FF2B5EF4-FFF2-40B4-BE49-F238E27FC236}">
                <a16:creationId xmlns:a16="http://schemas.microsoft.com/office/drawing/2014/main" id="{90B70698-D785-9599-62F3-5D794482F7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95650" y="1881188"/>
            <a:ext cx="5391150" cy="1319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1300" b="1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.VnTime" panose="020B7200000000000000" pitchFamily="34" charset="0"/>
              </a:rPr>
              <a:t>BÀI HỌC KẾT THÚC</a:t>
            </a:r>
          </a:p>
        </p:txBody>
      </p:sp>
      <p:sp>
        <p:nvSpPr>
          <p:cNvPr id="39943" name="WordArt 36">
            <a:extLst>
              <a:ext uri="{FF2B5EF4-FFF2-40B4-BE49-F238E27FC236}">
                <a16:creationId xmlns:a16="http://schemas.microsoft.com/office/drawing/2014/main" id="{56B2473B-33EE-6905-5EDA-BF8558F281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95650" y="3429000"/>
            <a:ext cx="5086350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2400" i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4" name="Rectangle 36">
            <a:extLst>
              <a:ext uri="{FF2B5EF4-FFF2-40B4-BE49-F238E27FC236}">
                <a16:creationId xmlns:a16="http://schemas.microsoft.com/office/drawing/2014/main" id="{E52B6A9B-9B4D-668D-2725-1B769EB84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158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9"/>
          <a:stretch/>
        </p:blipFill>
        <p:spPr>
          <a:xfrm>
            <a:off x="0" y="0"/>
            <a:ext cx="1226693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5050" y="850726"/>
            <a:ext cx="832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   ngày    tháng </a:t>
            </a: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</a:t>
            </a: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5969" y="1497057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>
                <a:solidFill>
                  <a:schemeClr val="bg1"/>
                </a:solidFill>
              </a:rPr>
              <a:t>Toán: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1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606"/>
            <a:ext cx="1208024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181600" y="305435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KHỞI ĐỘNG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09BBE9-63D2-AFD4-F71E-EDAA0FE295B3}"/>
              </a:ext>
            </a:extLst>
          </p:cNvPr>
          <p:cNvSpPr txBox="1"/>
          <p:nvPr/>
        </p:nvSpPr>
        <p:spPr>
          <a:xfrm>
            <a:off x="314960" y="95005"/>
            <a:ext cx="9469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C00000"/>
                </a:solidFill>
              </a:rPr>
              <a:t>Hãy chỉ ra đáy và đường cao tương ứng được vẽ trong mỗi hình tam giác dưới đây: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E4A8314-F556-4B1B-56C0-9A735CF25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88110"/>
              </p:ext>
            </p:extLst>
          </p:nvPr>
        </p:nvGraphicFramePr>
        <p:xfrm>
          <a:off x="243840" y="1049112"/>
          <a:ext cx="11704320" cy="5580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9920">
                  <a:extLst>
                    <a:ext uri="{9D8B030D-6E8A-4147-A177-3AD203B41FA5}">
                      <a16:colId xmlns:a16="http://schemas.microsoft.com/office/drawing/2014/main" val="3242386565"/>
                    </a:ext>
                  </a:extLst>
                </a:gridCol>
                <a:gridCol w="3718560">
                  <a:extLst>
                    <a:ext uri="{9D8B030D-6E8A-4147-A177-3AD203B41FA5}">
                      <a16:colId xmlns:a16="http://schemas.microsoft.com/office/drawing/2014/main" val="2407461595"/>
                    </a:ext>
                  </a:extLst>
                </a:gridCol>
                <a:gridCol w="3085478">
                  <a:extLst>
                    <a:ext uri="{9D8B030D-6E8A-4147-A177-3AD203B41FA5}">
                      <a16:colId xmlns:a16="http://schemas.microsoft.com/office/drawing/2014/main" val="1316589826"/>
                    </a:ext>
                  </a:extLst>
                </a:gridCol>
                <a:gridCol w="3000362">
                  <a:extLst>
                    <a:ext uri="{9D8B030D-6E8A-4147-A177-3AD203B41FA5}">
                      <a16:colId xmlns:a16="http://schemas.microsoft.com/office/drawing/2014/main" val="2867757714"/>
                    </a:ext>
                  </a:extLst>
                </a:gridCol>
              </a:tblGrid>
              <a:tr h="3651326">
                <a:tc>
                  <a:txBody>
                    <a:bodyPr/>
                    <a:lstStyle/>
                    <a:p>
                      <a:endParaRPr lang="vi-VN"/>
                    </a:p>
                    <a:p>
                      <a:endParaRPr lang="vi-VN"/>
                    </a:p>
                    <a:p>
                      <a:endParaRPr lang="vi-VN"/>
                    </a:p>
                    <a:p>
                      <a:endParaRPr lang="vi-VN"/>
                    </a:p>
                    <a:p>
                      <a:endParaRPr lang="vi-VN"/>
                    </a:p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434796"/>
                  </a:ext>
                </a:extLst>
              </a:tr>
              <a:tr h="806293">
                <a:tc>
                  <a:txBody>
                    <a:bodyPr/>
                    <a:lstStyle/>
                    <a:p>
                      <a:r>
                        <a:rPr lang="vi-VN" sz="28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978751"/>
                  </a:ext>
                </a:extLst>
              </a:tr>
              <a:tr h="1123290">
                <a:tc>
                  <a:txBody>
                    <a:bodyPr/>
                    <a:lstStyle/>
                    <a:p>
                      <a:endParaRPr lang="vi-VN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298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8C3C391-D5FB-4D50-C0A9-A91C2E6047C1}"/>
              </a:ext>
            </a:extLst>
          </p:cNvPr>
          <p:cNvSpPr txBox="1"/>
          <p:nvPr/>
        </p:nvSpPr>
        <p:spPr>
          <a:xfrm>
            <a:off x="768350" y="1242685"/>
            <a:ext cx="1442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/>
              <a:t>Hình tam giác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CDBE9-A376-1977-D447-E591C20C1A89}"/>
              </a:ext>
            </a:extLst>
          </p:cNvPr>
          <p:cNvSpPr txBox="1"/>
          <p:nvPr/>
        </p:nvSpPr>
        <p:spPr>
          <a:xfrm>
            <a:off x="504825" y="4725189"/>
            <a:ext cx="120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Đáy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CDC62B-6911-D2CE-5DF3-03EA563A6CAC}"/>
              </a:ext>
            </a:extLst>
          </p:cNvPr>
          <p:cNvSpPr txBox="1"/>
          <p:nvPr/>
        </p:nvSpPr>
        <p:spPr>
          <a:xfrm>
            <a:off x="203200" y="5518564"/>
            <a:ext cx="21818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Đường cao tương ứng </a:t>
            </a:r>
          </a:p>
          <a:p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782EFB-D9A8-233F-E1FF-E53F2AF94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403" y="1577903"/>
            <a:ext cx="3510165" cy="2679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C4AE3A-6CA5-7129-DCE6-98325BD1C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052" y="1487220"/>
            <a:ext cx="2952750" cy="28896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3668FB-113A-72EC-D107-7DE7E127A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255" y="1658425"/>
            <a:ext cx="2743200" cy="24574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4E5612-79D2-B58F-1AC9-E52436C91B04}"/>
              </a:ext>
            </a:extLst>
          </p:cNvPr>
          <p:cNvSpPr txBox="1"/>
          <p:nvPr/>
        </p:nvSpPr>
        <p:spPr>
          <a:xfrm>
            <a:off x="3211466" y="4780122"/>
            <a:ext cx="120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C00000"/>
                </a:solidFill>
              </a:rPr>
              <a:t>AC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06712-FF8A-1950-BA29-0CFF3665B6C3}"/>
              </a:ext>
            </a:extLst>
          </p:cNvPr>
          <p:cNvSpPr txBox="1"/>
          <p:nvPr/>
        </p:nvSpPr>
        <p:spPr>
          <a:xfrm>
            <a:off x="3211466" y="5811520"/>
            <a:ext cx="112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C00000"/>
                </a:solidFill>
              </a:rPr>
              <a:t>BH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251660-DBF1-5DA8-E209-DBAC05DB3B69}"/>
              </a:ext>
            </a:extLst>
          </p:cNvPr>
          <p:cNvSpPr txBox="1"/>
          <p:nvPr/>
        </p:nvSpPr>
        <p:spPr>
          <a:xfrm>
            <a:off x="6878320" y="4814946"/>
            <a:ext cx="140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C00000"/>
                </a:solidFill>
              </a:rPr>
              <a:t>EG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7D93F4-CA8E-CDC2-6FF3-01848A2D86AD}"/>
              </a:ext>
            </a:extLst>
          </p:cNvPr>
          <p:cNvSpPr txBox="1"/>
          <p:nvPr/>
        </p:nvSpPr>
        <p:spPr>
          <a:xfrm>
            <a:off x="6939282" y="569187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C00000"/>
                </a:solidFill>
              </a:rPr>
              <a:t>DH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107C3-D088-C857-A0B4-80AD1A418671}"/>
              </a:ext>
            </a:extLst>
          </p:cNvPr>
          <p:cNvSpPr txBox="1"/>
          <p:nvPr/>
        </p:nvSpPr>
        <p:spPr>
          <a:xfrm>
            <a:off x="9906906" y="4788172"/>
            <a:ext cx="108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C00000"/>
                </a:solidFill>
              </a:rPr>
              <a:t>NP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056D62-92E6-7D69-7513-7F772B2C9E86}"/>
              </a:ext>
            </a:extLst>
          </p:cNvPr>
          <p:cNvSpPr txBox="1"/>
          <p:nvPr/>
        </p:nvSpPr>
        <p:spPr>
          <a:xfrm>
            <a:off x="9947546" y="5691870"/>
            <a:ext cx="98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C00000"/>
                </a:solidFill>
              </a:rPr>
              <a:t>MP</a:t>
            </a:r>
          </a:p>
        </p:txBody>
      </p:sp>
    </p:spTree>
    <p:extLst>
      <p:ext uri="{BB962C8B-B14F-4D97-AF65-F5344CB8AC3E}">
        <p14:creationId xmlns:p14="http://schemas.microsoft.com/office/powerpoint/2010/main" val="396394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850" y="279400"/>
            <a:ext cx="810895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3886200" y="3582988"/>
            <a:ext cx="4876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27872-7542-23D8-3C9A-3EB72CCEA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142240"/>
            <a:ext cx="12059920" cy="684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9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7DC34A-AD62-AF1A-F4E4-309637DBC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00"/>
            <a:ext cx="9067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tháng    năm 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vi-VN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BEF9A-C4FA-8E75-8632-26799B89BC9E}"/>
              </a:ext>
            </a:extLst>
          </p:cNvPr>
          <p:cNvSpPr txBox="1"/>
          <p:nvPr/>
        </p:nvSpPr>
        <p:spPr>
          <a:xfrm>
            <a:off x="1879600" y="1962329"/>
            <a:ext cx="7721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Bài 25. Hình tam giác.</a:t>
            </a:r>
          </a:p>
          <a:p>
            <a:r>
              <a:rPr lang="vi-VN" sz="3200" b="1">
                <a:solidFill>
                  <a:srgbClr val="FF0000"/>
                </a:solidFill>
              </a:rPr>
              <a:t>             Diện tích hình tam giác (Tiết 3)</a:t>
            </a:r>
          </a:p>
        </p:txBody>
      </p:sp>
    </p:spTree>
    <p:extLst>
      <p:ext uri="{BB962C8B-B14F-4D97-AF65-F5344CB8AC3E}">
        <p14:creationId xmlns:p14="http://schemas.microsoft.com/office/powerpoint/2010/main" val="194049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133600" y="933450"/>
            <a:ext cx="3048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1. Ghép hình:</a:t>
            </a: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514600" y="16002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hai hình tam giác bằng nhau (hình vẽ)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400800" y="4191000"/>
            <a:ext cx="2209800" cy="1449388"/>
          </a:xfrm>
          <a:prstGeom prst="triangle">
            <a:avLst>
              <a:gd name="adj" fmla="val 33551"/>
            </a:avLst>
          </a:prstGeom>
          <a:solidFill>
            <a:srgbClr val="FF9900"/>
          </a:solidFill>
          <a:ln w="2857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2971800" y="4191000"/>
            <a:ext cx="2209800" cy="1449388"/>
          </a:xfrm>
          <a:prstGeom prst="triangle">
            <a:avLst>
              <a:gd name="adj" fmla="val 33551"/>
            </a:avLst>
          </a:prstGeom>
          <a:solidFill>
            <a:schemeClr val="hlink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3733800" y="4191000"/>
            <a:ext cx="0" cy="1447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WordArt 20"/>
          <p:cNvSpPr>
            <a:spLocks noChangeArrowheads="1" noChangeShapeType="1" noTextEdit="1"/>
          </p:cNvSpPr>
          <p:nvPr/>
        </p:nvSpPr>
        <p:spPr bwMode="auto">
          <a:xfrm>
            <a:off x="3352800" y="4953000"/>
            <a:ext cx="1524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1</a:t>
            </a:r>
          </a:p>
        </p:txBody>
      </p:sp>
      <p:sp>
        <p:nvSpPr>
          <p:cNvPr id="5141" name="WordArt 21"/>
          <p:cNvSpPr>
            <a:spLocks noChangeArrowheads="1" noChangeShapeType="1" noTextEdit="1"/>
          </p:cNvSpPr>
          <p:nvPr/>
        </p:nvSpPr>
        <p:spPr bwMode="auto">
          <a:xfrm>
            <a:off x="3962400" y="4953000"/>
            <a:ext cx="152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2</a:t>
            </a:r>
          </a:p>
        </p:txBody>
      </p:sp>
      <p:sp>
        <p:nvSpPr>
          <p:cNvPr id="5143" name="WordArt 23"/>
          <p:cNvSpPr>
            <a:spLocks noChangeArrowheads="1" noChangeShapeType="1" noTextEdit="1"/>
          </p:cNvSpPr>
          <p:nvPr/>
        </p:nvSpPr>
        <p:spPr bwMode="auto">
          <a:xfrm>
            <a:off x="2514601" y="2362200"/>
            <a:ext cx="661511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một hình tam giác thành 2 mảnh theo đường cao.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4" name="WordArt 24"/>
          <p:cNvSpPr>
            <a:spLocks noChangeArrowheads="1" noChangeShapeType="1" noTextEdit="1"/>
          </p:cNvSpPr>
          <p:nvPr/>
        </p:nvSpPr>
        <p:spPr bwMode="auto">
          <a:xfrm>
            <a:off x="2514600" y="3200400"/>
            <a:ext cx="65674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mảnh 1 và mảnh 2 vào hình tam giác còn lại.</a:t>
            </a: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3733800" y="5486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7" grpId="0" animBg="1"/>
      <p:bldP spid="5128" grpId="0" animBg="1"/>
      <p:bldP spid="5139" grpId="0" animBg="1"/>
      <p:bldP spid="5140" grpId="0" animBg="1"/>
      <p:bldP spid="5141" grpId="0" animBg="1"/>
      <p:bldP spid="5143" grpId="0" animBg="1"/>
      <p:bldP spid="5144" grpId="0" animBg="1"/>
      <p:bldP spid="51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746</Words>
  <Application>Microsoft Office PowerPoint</Application>
  <PresentationFormat>Widescreen</PresentationFormat>
  <Paragraphs>134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.VnTime</vt:lpstr>
      <vt:lpstr>Arial</vt:lpstr>
      <vt:lpstr>Arial Black</vt:lpstr>
      <vt:lpstr>Arial Unicode MS</vt:lpstr>
      <vt:lpstr>Calibri</vt:lpstr>
      <vt:lpstr>Calibri Light</vt:lpstr>
      <vt:lpstr>Garamond</vt:lpstr>
      <vt:lpstr>Impact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6</cp:revision>
  <dcterms:created xsi:type="dcterms:W3CDTF">2024-07-05T10:36:46Z</dcterms:created>
  <dcterms:modified xsi:type="dcterms:W3CDTF">2024-07-06T00:20:34Z</dcterms:modified>
</cp:coreProperties>
</file>