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56" r:id="rId5"/>
    <p:sldId id="285" r:id="rId6"/>
    <p:sldId id="286" r:id="rId7"/>
    <p:sldId id="264" r:id="rId8"/>
    <p:sldId id="287" r:id="rId9"/>
    <p:sldId id="288" r:id="rId10"/>
    <p:sldId id="274" r:id="rId11"/>
    <p:sldId id="279" r:id="rId12"/>
    <p:sldId id="266" r:id="rId13"/>
    <p:sldId id="311" r:id="rId14"/>
    <p:sldId id="312" r:id="rId15"/>
    <p:sldId id="313" r:id="rId16"/>
    <p:sldId id="314" r:id="rId17"/>
    <p:sldId id="295" r:id="rId18"/>
    <p:sldId id="29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006666"/>
    <a:srgbClr val="FF6600"/>
    <a:srgbClr val="FF9CAF"/>
    <a:srgbClr val="FFFF66"/>
    <a:srgbClr val="88E5A9"/>
    <a:srgbClr val="81D4DE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 snapToGrid="0" showGuides="1">
      <p:cViewPr varScale="1">
        <p:scale>
          <a:sx n="82" d="100"/>
          <a:sy n="82" d="100"/>
        </p:scale>
        <p:origin x="71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blinds dir="vert"/>
      </p:transition>
    </mc:Choice>
    <mc:Fallback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emf"/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emf"/><Relationship Id="rId1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89726" y="2611096"/>
            <a:ext cx="921258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TIẾT :20, 21:</a:t>
            </a:r>
            <a:r>
              <a:rPr lang="en-US" altLang="zh-CN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BÀI</a:t>
            </a:r>
            <a:r>
              <a:rPr lang="vi-VN" altLang="en-US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:</a:t>
            </a:r>
            <a:r>
              <a:rPr lang="en-US" altLang="zh-CN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13</a:t>
            </a:r>
            <a:r>
              <a:rPr lang="vi-VN" altLang="en-US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:</a:t>
            </a:r>
            <a:endParaRPr lang="en-US" altLang="zh-CN" sz="3200" b="1" dirty="0" smtClean="0">
              <a:solidFill>
                <a:srgbClr val="92D050"/>
              </a:solidFill>
              <a:latin typeface="Times New Roman" panose="02020603050405020304" charset="0"/>
              <a:ea typeface="汉仪喵魂体W" panose="00020600040101010101" pitchFamily="18" charset="-122"/>
              <a:cs typeface="Times New Roman" panose="02020603050405020304" charset="0"/>
            </a:endParaRPr>
          </a:p>
          <a:p>
            <a:pPr algn="ctr"/>
            <a:r>
              <a:rPr lang="en-US" altLang="zh-CN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CÁC DẠNG ĐỊA HÌNH CHÍNH TRÊN TRÁI ĐẤT.</a:t>
            </a:r>
            <a:endParaRPr lang="en-US" altLang="zh-CN" sz="3200" b="1" dirty="0" smtClean="0">
              <a:solidFill>
                <a:srgbClr val="92D050"/>
              </a:solidFill>
              <a:latin typeface="Times New Roman" panose="02020603050405020304" charset="0"/>
              <a:ea typeface="汉仪喵魂体W" panose="00020600040101010101" pitchFamily="18" charset="-122"/>
              <a:cs typeface="Times New Roman" panose="02020603050405020304" charset="0"/>
            </a:endParaRPr>
          </a:p>
          <a:p>
            <a:pPr algn="ctr"/>
            <a:r>
              <a:rPr lang="en-US" altLang="zh-CN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KHOÁNG SẢN</a:t>
            </a:r>
            <a:r>
              <a:rPr lang="vi-VN" altLang="en-US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.</a:t>
            </a:r>
            <a:endParaRPr lang="en-US" altLang="zh-CN" sz="3200" b="1" dirty="0" smtClean="0">
              <a:solidFill>
                <a:srgbClr val="92D050"/>
              </a:solidFill>
              <a:latin typeface="Times New Roman" panose="02020603050405020304" charset="0"/>
              <a:ea typeface="汉仪喵魂体W" panose="00020600040101010101" pitchFamily="18" charset="-122"/>
              <a:cs typeface="Times New Roman" panose="02020603050405020304" charset="0"/>
            </a:endParaRPr>
          </a:p>
          <a:p>
            <a:pPr algn="ctr"/>
            <a:r>
              <a:rPr lang="vi-VN" altLang="en-US" sz="3200" b="1" dirty="0" smtClean="0">
                <a:solidFill>
                  <a:srgbClr val="92D050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DẠY LỚP: 6A-&gt;6H</a:t>
            </a:r>
            <a:endParaRPr lang="vi-VN" altLang="en-US" sz="3200" b="1" dirty="0" smtClean="0">
              <a:solidFill>
                <a:srgbClr val="92D050"/>
              </a:solidFill>
              <a:latin typeface="Times New Roman" panose="02020603050405020304" charset="0"/>
              <a:ea typeface="汉仪喵魂体W" panose="00020600040101010101" pitchFamily="18" charset="-122"/>
              <a:cs typeface="Times New Roman" panose="02020603050405020304" charset="0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242982" y="5079947"/>
            <a:ext cx="4146070" cy="706593"/>
            <a:chOff x="3733150" y="4684114"/>
            <a:chExt cx="4725708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684114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733150" y="4848544"/>
              <a:ext cx="4725708" cy="265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FFE88B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Giáo</a:t>
              </a:r>
              <a:r>
                <a:rPr lang="en-US" altLang="zh-CN" sz="2000" b="1" dirty="0">
                  <a:solidFill>
                    <a:srgbClr val="FFE88B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</a:t>
              </a:r>
              <a:r>
                <a:rPr lang="en-US" altLang="zh-CN" sz="2000" b="1" dirty="0" err="1">
                  <a:solidFill>
                    <a:srgbClr val="FFE88B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viên</a:t>
              </a:r>
              <a:r>
                <a:rPr lang="zh-CN" altLang="en-US" sz="2000" b="1" dirty="0" smtClean="0">
                  <a:solidFill>
                    <a:srgbClr val="FFE88B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：</a:t>
              </a:r>
              <a:r>
                <a:rPr lang="vi-VN" altLang="zh-CN" sz="2000" b="1" dirty="0" smtClean="0">
                  <a:solidFill>
                    <a:srgbClr val="FFE88B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VŨ THỊ THANH HÀ</a:t>
              </a:r>
              <a:r>
                <a:rPr lang="en-US" altLang="zh-CN" sz="200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……</a:t>
              </a:r>
              <a:endParaRPr lang="zh-CN" altLang="en-US" sz="200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6367" y="615820"/>
            <a:ext cx="5038531" cy="61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KẾ HOẠCH  DẠY HỌC MÔN LSĐL: ĐỊA LÍ 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9176" y="457200"/>
            <a:ext cx="4320073" cy="55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Năm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học</a:t>
            </a:r>
            <a:r>
              <a:rPr lang="en-US" b="1" dirty="0" smtClean="0">
                <a:solidFill>
                  <a:srgbClr val="C00000"/>
                </a:solidFill>
              </a:rPr>
              <a:t> : 2025-2026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0376" y="1735138"/>
            <a:ext cx="1819469" cy="648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Tuần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vi-VN" b="1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04909" y="1082385"/>
            <a:ext cx="2705878" cy="444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Ngày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soạn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vi-VN" b="1" dirty="0" smtClean="0">
                <a:solidFill>
                  <a:srgbClr val="C00000"/>
                </a:solidFill>
              </a:rPr>
              <a:t>30</a:t>
            </a:r>
            <a:r>
              <a:rPr lang="en-US" b="1" dirty="0" smtClean="0">
                <a:solidFill>
                  <a:srgbClr val="C00000"/>
                </a:solidFill>
              </a:rPr>
              <a:t>.11.2025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" name="组合 1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3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任意多边形 3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595870" y="496392"/>
              <a:ext cx="25553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FF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? </a:t>
              </a:r>
              <a:r>
                <a:rPr lang="en-US" altLang="zh-CN" sz="3200" b="1" dirty="0" err="1" smtClean="0">
                  <a:solidFill>
                    <a:srgbClr val="FFFF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Trang</a:t>
              </a:r>
              <a:r>
                <a:rPr lang="en-US" altLang="zh-CN" sz="3200" b="1" dirty="0" smtClean="0">
                  <a:solidFill>
                    <a:srgbClr val="FFFF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146</a:t>
              </a:r>
              <a:endParaRPr lang="zh-CN" altLang="en-US" sz="3200" b="1" dirty="0">
                <a:solidFill>
                  <a:srgbClr val="FFFF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99960" y="1496456"/>
            <a:ext cx="10549139" cy="1332656"/>
            <a:chOff x="1731471" y="2161485"/>
            <a:chExt cx="2288762" cy="1332656"/>
          </a:xfrm>
        </p:grpSpPr>
        <p:sp>
          <p:nvSpPr>
            <p:cNvPr id="8" name="椭圆 31"/>
            <p:cNvSpPr/>
            <p:nvPr/>
          </p:nvSpPr>
          <p:spPr>
            <a:xfrm>
              <a:off x="1731471" y="2194561"/>
              <a:ext cx="2288762" cy="129958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1"/>
            </a:solidFill>
            <a:ln w="25400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03344" y="2161485"/>
              <a:ext cx="2159025" cy="97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? 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1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. Các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khoáng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sản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năng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lượng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: 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T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han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đá, cát, đá vôi. Vì đây là những khoáng chất thiên nhiên được con người sử dụng trong sản xuất và đời sống.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18096" y="3001911"/>
            <a:ext cx="10364302" cy="1299580"/>
            <a:chOff x="8166356" y="2194561"/>
            <a:chExt cx="2288762" cy="1299580"/>
          </a:xfrm>
        </p:grpSpPr>
        <p:sp>
          <p:nvSpPr>
            <p:cNvPr id="10" name="椭圆 31"/>
            <p:cNvSpPr/>
            <p:nvPr/>
          </p:nvSpPr>
          <p:spPr>
            <a:xfrm>
              <a:off x="8166356" y="2194561"/>
              <a:ext cx="2288762" cy="129958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3"/>
            </a:solidFill>
            <a:ln w="25400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204131" y="2471794"/>
              <a:ext cx="2250987" cy="5340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? 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2.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Vật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dụng hằng ngày được làm từ khoáng sản: 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b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út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bi, kéo, dao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…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17723" y="4553666"/>
            <a:ext cx="10040845" cy="1539160"/>
            <a:chOff x="8127278" y="4282441"/>
            <a:chExt cx="2288762" cy="1299580"/>
          </a:xfrm>
        </p:grpSpPr>
        <p:sp>
          <p:nvSpPr>
            <p:cNvPr id="13" name="椭圆 31"/>
            <p:cNvSpPr/>
            <p:nvPr/>
          </p:nvSpPr>
          <p:spPr>
            <a:xfrm>
              <a:off x="8127278" y="4282441"/>
              <a:ext cx="2288762" cy="129958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127278" y="4317466"/>
              <a:ext cx="2280074" cy="1236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?3.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Khoáng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sản nhiên liệu: Than bùn, khí thiên nhiên. Khoáng sản kim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loại:niken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, boxit,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vàng.Khoáng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sản phi kim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loại:nước 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khoáng, kim cương, cao 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</a:t>
              </a:r>
              <a:r>
                <a:rPr lang="vi-VN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lanh</a:t>
              </a:r>
              <a:r>
                <a:rPr lang="vi-V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, phốt phát.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9077" y="-74428"/>
            <a:ext cx="11619997" cy="65692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3981" y="308044"/>
            <a:ext cx="11404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3. LUYỆN TÂP:</a:t>
            </a:r>
            <a:endParaRPr lang="en-US" sz="2400" b="1" u="sng" dirty="0" smtClean="0">
              <a:solidFill>
                <a:srgbClr val="C0000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Bài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tập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1.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Hãy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dạng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địa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tương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phù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hợp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05" y="1161683"/>
            <a:ext cx="4749244" cy="54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79522" y="1674421"/>
            <a:ext cx="985652" cy="3776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79522" y="3040084"/>
            <a:ext cx="9856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79522" y="1840675"/>
            <a:ext cx="985652" cy="2505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79522" y="4346369"/>
            <a:ext cx="985652" cy="1353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338138"/>
            <a:ext cx="4484687" cy="613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6088097" y="74051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任意多边形 26"/>
          <p:cNvSpPr/>
          <p:nvPr/>
        </p:nvSpPr>
        <p:spPr>
          <a:xfrm>
            <a:off x="994820" y="834759"/>
            <a:ext cx="5024077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24"/>
          <p:cNvSpPr txBox="1"/>
          <p:nvPr/>
        </p:nvSpPr>
        <p:spPr>
          <a:xfrm>
            <a:off x="1595870" y="610692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81D4DE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Bài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tập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2</a:t>
            </a:r>
            <a:endParaRPr lang="zh-CN" altLang="en-US" sz="3200" b="1" dirty="0">
              <a:solidFill>
                <a:srgbClr val="81D4DE"/>
              </a:solidFill>
              <a:latin typeface="Times New Roman" panose="02020603050405020304" charset="0"/>
              <a:ea typeface="汉仪喵魂体W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54" y="1235875"/>
            <a:ext cx="48017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err="1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Dựa</a:t>
            </a:r>
            <a:r>
              <a:rPr lang="en-US" sz="2200" b="1" i="1" dirty="0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vào</a:t>
            </a:r>
            <a:r>
              <a:rPr lang="en-US" sz="2200" b="1" i="1" dirty="0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lược</a:t>
            </a:r>
            <a:r>
              <a:rPr lang="en-US" sz="2200" b="1" i="1" dirty="0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đồ</a:t>
            </a:r>
            <a:r>
              <a:rPr lang="en-US" sz="2200" b="1" i="1" dirty="0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khoáng</a:t>
            </a:r>
            <a:r>
              <a:rPr lang="en-US" sz="2200" b="1" i="1" dirty="0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sản</a:t>
            </a:r>
            <a:r>
              <a:rPr lang="en-US" sz="2200" b="1" i="1" dirty="0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200" b="1" i="1" dirty="0" err="1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Việt</a:t>
            </a:r>
            <a:r>
              <a:rPr lang="en-US" sz="2200" b="1" i="1" dirty="0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200" b="1" i="1" dirty="0" smtClean="0">
                <a:solidFill>
                  <a:srgbClr val="FF9CAF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Nam:</a:t>
            </a:r>
            <a:endParaRPr lang="en-US" sz="2200" dirty="0">
              <a:solidFill>
                <a:srgbClr val="FF9CAF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828" y="1754654"/>
            <a:ext cx="6604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a.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Sắp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xếp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các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khoáng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sản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trong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bảng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chú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theo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mẫu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:</a:t>
            </a:r>
            <a:endParaRPr lang="en-US" dirty="0">
              <a:solidFill>
                <a:schemeClr val="bg1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09517" y="2340769"/>
          <a:ext cx="6734232" cy="13716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73681"/>
                <a:gridCol w="2179928"/>
                <a:gridCol w="218062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Khoáng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sản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năng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lượng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nhiên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liệu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Khoáng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sản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kim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loại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Khoáng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sản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phi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kim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loại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9518" y="5041069"/>
          <a:ext cx="6734232" cy="82296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3366758"/>
                <a:gridCol w="3367474"/>
              </a:tblGrid>
              <a:tr h="1555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Lào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Cai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: 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Cao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Bằng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145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Thái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Nguyên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Quảng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Ninh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2265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Thạch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Khê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Hà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Tĩnh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Bồng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Miêu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Quảng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Nam)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8828" y="3870007"/>
            <a:ext cx="66049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b.Cho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biết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các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địa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điểm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dưới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đây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có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các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loại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khoáng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sản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nào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6088097" y="74051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任意多边形 26"/>
          <p:cNvSpPr/>
          <p:nvPr/>
        </p:nvSpPr>
        <p:spPr>
          <a:xfrm>
            <a:off x="994820" y="834759"/>
            <a:ext cx="5024077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4"/>
          <p:cNvSpPr txBox="1"/>
          <p:nvPr/>
        </p:nvSpPr>
        <p:spPr>
          <a:xfrm>
            <a:off x="1595870" y="610692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tập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</a:t>
            </a:r>
            <a:endParaRPr lang="zh-CN" altLang="en-US" sz="3200" b="1" dirty="0">
              <a:solidFill>
                <a:srgbClr val="81D4D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303417"/>
          <a:ext cx="11010898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449"/>
                <a:gridCol w="3848100"/>
                <a:gridCol w="3181349"/>
              </a:tblGrid>
              <a:tr h="540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Khoáng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năng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lượng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nhiên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liệu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Khoáng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loại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Khoáng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phi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</a:t>
                      </a:r>
                      <a:r>
                        <a:rPr lang="en-US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loại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Than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Dầu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mỏ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Khí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đốt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Than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bùn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 </a:t>
                      </a:r>
                      <a:endParaRPr lang="en-US" sz="2200" b="0" dirty="0"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Sắt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Mangan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Titan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Crôm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Boxit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Chì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kẽm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Vàng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Đồng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Đất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hiếm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Cát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thủy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tinh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Apatit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-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Đá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quý</a:t>
                      </a:r>
                      <a:endParaRPr lang="en-US" sz="2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2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9070" y="1139816"/>
            <a:ext cx="203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6088097" y="74051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任意多边形 26"/>
          <p:cNvSpPr/>
          <p:nvPr/>
        </p:nvSpPr>
        <p:spPr>
          <a:xfrm>
            <a:off x="994820" y="834759"/>
            <a:ext cx="5024077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4"/>
          <p:cNvSpPr txBox="1"/>
          <p:nvPr/>
        </p:nvSpPr>
        <p:spPr>
          <a:xfrm>
            <a:off x="1595870" y="610692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tập</a:t>
            </a:r>
            <a:r>
              <a:rPr lang="en-US" altLang="zh-CN" sz="3200" b="1" dirty="0" smtClean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</a:t>
            </a:r>
            <a:endParaRPr lang="zh-CN" altLang="en-US" sz="3200" b="1" dirty="0">
              <a:solidFill>
                <a:srgbClr val="81D4D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9070" y="1292216"/>
            <a:ext cx="203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组合 11"/>
          <p:cNvGrpSpPr/>
          <p:nvPr/>
        </p:nvGrpSpPr>
        <p:grpSpPr>
          <a:xfrm>
            <a:off x="1905000" y="1195467"/>
            <a:ext cx="7924800" cy="5203829"/>
            <a:chOff x="8301835" y="1735654"/>
            <a:chExt cx="1887220" cy="2733955"/>
          </a:xfrm>
        </p:grpSpPr>
        <p:sp>
          <p:nvSpPr>
            <p:cNvPr id="7" name="MH_Other_2"/>
            <p:cNvSpPr/>
            <p:nvPr>
              <p:custDataLst>
                <p:tags r:id="rId1"/>
              </p:custDataLst>
            </p:nvPr>
          </p:nvSpPr>
          <p:spPr>
            <a:xfrm>
              <a:off x="9176558" y="1735654"/>
              <a:ext cx="383902" cy="271062"/>
            </a:xfrm>
            <a:custGeom>
              <a:avLst/>
              <a:gdLst>
                <a:gd name="connsiteX0" fmla="*/ 47798 w 290835"/>
                <a:gd name="connsiteY0" fmla="*/ 649613 h 649764"/>
                <a:gd name="connsiteX1" fmla="*/ 109710 w 290835"/>
                <a:gd name="connsiteY1" fmla="*/ 316238 h 649764"/>
                <a:gd name="connsiteX2" fmla="*/ 290685 w 290835"/>
                <a:gd name="connsiteY2" fmla="*/ 54301 h 649764"/>
                <a:gd name="connsiteX3" fmla="*/ 138285 w 290835"/>
                <a:gd name="connsiteY3" fmla="*/ 25726 h 649764"/>
                <a:gd name="connsiteX4" fmla="*/ 4935 w 290835"/>
                <a:gd name="connsiteY4" fmla="*/ 354338 h 649764"/>
                <a:gd name="connsiteX5" fmla="*/ 47798 w 290835"/>
                <a:gd name="connsiteY5" fmla="*/ 649613 h 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835" h="649764">
                  <a:moveTo>
                    <a:pt x="47798" y="649613"/>
                  </a:moveTo>
                  <a:cubicBezTo>
                    <a:pt x="65260" y="643263"/>
                    <a:pt x="69229" y="415457"/>
                    <a:pt x="109710" y="316238"/>
                  </a:cubicBezTo>
                  <a:cubicBezTo>
                    <a:pt x="150191" y="217019"/>
                    <a:pt x="285923" y="102720"/>
                    <a:pt x="290685" y="54301"/>
                  </a:cubicBezTo>
                  <a:cubicBezTo>
                    <a:pt x="295447" y="5882"/>
                    <a:pt x="185910" y="-24280"/>
                    <a:pt x="138285" y="25726"/>
                  </a:cubicBezTo>
                  <a:cubicBezTo>
                    <a:pt x="90660" y="75732"/>
                    <a:pt x="24779" y="247975"/>
                    <a:pt x="4935" y="354338"/>
                  </a:cubicBezTo>
                  <a:cubicBezTo>
                    <a:pt x="-14909" y="460700"/>
                    <a:pt x="30336" y="655963"/>
                    <a:pt x="47798" y="649613"/>
                  </a:cubicBezTo>
                  <a:close/>
                </a:path>
              </a:pathLst>
            </a:cu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MH_Other_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01835" y="2006716"/>
              <a:ext cx="1887220" cy="2462893"/>
            </a:xfrm>
            <a:custGeom>
              <a:avLst/>
              <a:gdLst>
                <a:gd name="T0" fmla="*/ 114804 w 2743200"/>
                <a:gd name="T1" fmla="*/ 600 h 2743200"/>
                <a:gd name="T2" fmla="*/ 110685 w 2743200"/>
                <a:gd name="T3" fmla="*/ 4735 h 2743200"/>
                <a:gd name="T4" fmla="*/ 114804 w 2743200"/>
                <a:gd name="T5" fmla="*/ 8870 h 2743200"/>
                <a:gd name="T6" fmla="*/ 118923 w 2743200"/>
                <a:gd name="T7" fmla="*/ 4735 h 2743200"/>
                <a:gd name="T8" fmla="*/ 114804 w 2743200"/>
                <a:gd name="T9" fmla="*/ 600 h 2743200"/>
                <a:gd name="T10" fmla="*/ 114804 w 2743200"/>
                <a:gd name="T11" fmla="*/ 0 h 2743200"/>
                <a:gd name="T12" fmla="*/ 229608 w 2743200"/>
                <a:gd name="T13" fmla="*/ 115241 h 2743200"/>
                <a:gd name="T14" fmla="*/ 114804 w 2743200"/>
                <a:gd name="T15" fmla="*/ 230482 h 2743200"/>
                <a:gd name="T16" fmla="*/ 0 w 2743200"/>
                <a:gd name="T17" fmla="*/ 115241 h 2743200"/>
                <a:gd name="T18" fmla="*/ 114804 w 2743200"/>
                <a:gd name="T19" fmla="*/ 0 h 2743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43200" h="2743200">
                  <a:moveTo>
                    <a:pt x="1371600" y="7143"/>
                  </a:moveTo>
                  <a:cubicBezTo>
                    <a:pt x="1344421" y="7143"/>
                    <a:pt x="1322388" y="29176"/>
                    <a:pt x="1322388" y="56355"/>
                  </a:cubicBezTo>
                  <a:cubicBezTo>
                    <a:pt x="1322388" y="83534"/>
                    <a:pt x="1344421" y="105567"/>
                    <a:pt x="1371600" y="105567"/>
                  </a:cubicBezTo>
                  <a:cubicBezTo>
                    <a:pt x="1398779" y="105567"/>
                    <a:pt x="1420812" y="83534"/>
                    <a:pt x="1420812" y="56355"/>
                  </a:cubicBezTo>
                  <a:cubicBezTo>
                    <a:pt x="1420812" y="29176"/>
                    <a:pt x="1398779" y="7143"/>
                    <a:pt x="1371600" y="7143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2129114"/>
                    <a:pt x="2129114" y="2743200"/>
                    <a:pt x="1371600" y="2743200"/>
                  </a:cubicBez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0097" y="253185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>
                <a:solidFill>
                  <a:srgbClr val="006666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Lào Cai: Đất hiếm, đồng, apatit.</a:t>
            </a:r>
            <a:endParaRPr lang="vi-VN" sz="2400" dirty="0" smtClean="0">
              <a:solidFill>
                <a:srgbClr val="00206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- Thái Nguyên: Sắt, titan</a:t>
            </a:r>
            <a:endParaRPr lang="vi-VN" sz="2400" dirty="0" smtClean="0">
              <a:solidFill>
                <a:srgbClr val="00206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- Thạch Khê (Hà Tĩnh): titan, sắt, mangan</a:t>
            </a:r>
            <a:endParaRPr lang="vi-VN" sz="2400" dirty="0" smtClean="0">
              <a:solidFill>
                <a:srgbClr val="00206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- Cao Bằng: Bô-xit</a:t>
            </a:r>
            <a:endParaRPr lang="vi-VN" sz="2400" dirty="0" smtClean="0">
              <a:solidFill>
                <a:srgbClr val="00206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- Quảng Ninh: than, cát thủy tinh</a:t>
            </a:r>
            <a:endParaRPr lang="vi-VN" sz="2400" dirty="0" smtClean="0">
              <a:solidFill>
                <a:srgbClr val="00206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Bồng Miêu (Quảng Nam): than bùn, vàng</a:t>
            </a:r>
            <a:r>
              <a:rPr lang="vi-VN" sz="2400" dirty="0" smtClean="0">
                <a:solidFill>
                  <a:srgbClr val="006666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.</a:t>
            </a:r>
            <a:endParaRPr lang="en-US" sz="2400" dirty="0" smtClean="0">
              <a:solidFill>
                <a:srgbClr val="006666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GV: VŨ THỊ THANH HÀ : TRƯỜNG THCS: BÌNH AN THỊNH</a:t>
            </a:r>
            <a:endParaRPr lang="vi-VN" sz="2400" b="1" dirty="0">
              <a:solidFill>
                <a:srgbClr val="C0000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31"/>
          <p:cNvSpPr/>
          <p:nvPr/>
        </p:nvSpPr>
        <p:spPr>
          <a:xfrm>
            <a:off x="429443" y="1893182"/>
            <a:ext cx="10553700" cy="415290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8111080" cy="584775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4971399" cy="625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4.BÀI TẬP VẬN DỤNG </a:t>
              </a:r>
              <a:r>
                <a:rPr lang="en-US" altLang="zh-CN" sz="3200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(</a:t>
              </a:r>
              <a:r>
                <a:rPr lang="en-US" altLang="zh-CN" sz="3200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3200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nhà</a:t>
              </a:r>
              <a:r>
                <a:rPr lang="en-US" altLang="zh-CN" sz="3200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)</a:t>
              </a:r>
              <a:endParaRPr lang="zh-CN" altLang="en-US" sz="3200" dirty="0">
                <a:solidFill>
                  <a:srgbClr val="FFC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79206" y="1663494"/>
            <a:ext cx="98888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9C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Bài 1: </a:t>
            </a:r>
            <a:endParaRPr lang="vi-VN" sz="2400" b="1" i="1" dirty="0">
              <a:solidFill>
                <a:srgbClr val="FF9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vi-VN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Đỉnh núi cao nhất nước ta có độ cao 3143m. Em hãy cho biết tên của đỉnh núi đó.</a:t>
            </a:r>
            <a:endParaRPr lang="vi-VN" sz="2400" dirty="0">
              <a:solidFill>
                <a:srgbClr val="FFFF0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r>
              <a:rPr lang="vi-VN" sz="2400" dirty="0">
                <a:solidFill>
                  <a:srgbClr val="FFFF0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b. Độ cao của các đỉnh núi ghi trên bản đồ là độ cao tương đối hay độ cao tuyệt đối?</a:t>
            </a:r>
            <a:endParaRPr lang="vi-VN" sz="2400" dirty="0">
              <a:solidFill>
                <a:srgbClr val="FFFF0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endParaRPr lang="vi-VN" sz="2400" i="1" dirty="0">
              <a:solidFill>
                <a:srgbClr val="FF9CAF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r>
              <a:rPr lang="vi-VN" sz="2400" b="1" dirty="0">
                <a:solidFill>
                  <a:srgbClr val="FFFF66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Bài </a:t>
            </a:r>
            <a:r>
              <a:rPr lang="en-US" sz="2400" b="1" dirty="0" smtClean="0">
                <a:solidFill>
                  <a:srgbClr val="FFFF66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2</a:t>
            </a:r>
            <a:r>
              <a:rPr lang="vi-VN" sz="2400" dirty="0" smtClean="0">
                <a:solidFill>
                  <a:srgbClr val="FFFF66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: </a:t>
            </a:r>
            <a:r>
              <a:rPr lang="vi-VN" sz="2400" dirty="0">
                <a:solidFill>
                  <a:srgbClr val="FFFF66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Nêu công dụng của từng nhóm khoáng sản: khoáng sản năng lượng, khoáng sản kim loại, khoáng sản phi kim loại.</a:t>
            </a:r>
            <a:endParaRPr lang="vi-VN" sz="2400" dirty="0">
              <a:solidFill>
                <a:srgbClr val="FFC000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30" y="4085868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601"/>
            <a:ext cx="583267" cy="409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9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3" y="991466"/>
            <a:ext cx="1487439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7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3" y="2087413"/>
            <a:ext cx="1354087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52671" y="2256209"/>
              <a:ext cx="10406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4800" dirty="0" err="1" smtClean="0">
                  <a:solidFill>
                    <a:srgbClr val="FF69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em</a:t>
              </a:r>
              <a:endParaRPr lang="zh-CN" altLang="en-US" sz="4800" dirty="0">
                <a:solidFill>
                  <a:srgbClr val="FF69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74301" y="1678433"/>
            <a:ext cx="1446959" cy="1168595"/>
            <a:chOff x="2974300" y="1678431"/>
            <a:chExt cx="1446958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74300" y="1884764"/>
              <a:ext cx="141737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4800" dirty="0" err="1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8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3" y="2031261"/>
            <a:ext cx="1354087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37888" y="2203502"/>
              <a:ext cx="11785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4800" dirty="0" err="1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</a:t>
              </a:r>
              <a:r>
                <a:rPr lang="en-US" altLang="zh-CN" sz="4800" dirty="0" err="1" smtClean="0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iệt</a:t>
              </a:r>
              <a:endParaRPr lang="zh-CN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0" y="1967333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900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54365" y="2175922"/>
              <a:ext cx="11432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4800" dirty="0" err="1" smtClean="0">
                  <a:solidFill>
                    <a:srgbClr val="FF4F66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các</a:t>
              </a:r>
              <a:endParaRPr lang="zh-CN" altLang="en-US" sz="4800" dirty="0">
                <a:solidFill>
                  <a:srgbClr val="FF4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500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5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2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955195" y="2128591"/>
            <a:ext cx="5424882" cy="620959"/>
            <a:chOff x="3202595" y="2338141"/>
            <a:chExt cx="5424882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02595" y="2338141"/>
              <a:ext cx="5424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	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Các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dạng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địa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hình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chính</a:t>
              </a:r>
              <a:endParaRPr lang="zh-CN" altLang="en-US" sz="28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64542" y="3406828"/>
            <a:ext cx="3604031" cy="554048"/>
            <a:chOff x="4081792" y="2302203"/>
            <a:chExt cx="3604031" cy="554048"/>
          </a:xfrm>
        </p:grpSpPr>
        <p:sp>
          <p:nvSpPr>
            <p:cNvPr id="28" name="Freeform 5"/>
            <p:cNvSpPr/>
            <p:nvPr/>
          </p:nvSpPr>
          <p:spPr bwMode="auto">
            <a:xfrm>
              <a:off x="5110492" y="2810532"/>
              <a:ext cx="2575331" cy="45719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1792" y="2302203"/>
              <a:ext cx="3217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 	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Khoáng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8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/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20851" y="940961"/>
            <a:ext cx="7064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vi-VN" altLang="en-US" sz="3200" b="1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       NỘI DUNG </a:t>
            </a:r>
            <a:r>
              <a:rPr lang="en-US" altLang="zh-CN" sz="3200" b="1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HỌC</a:t>
            </a:r>
            <a:r>
              <a:rPr lang="vi-VN" altLang="en-US" sz="3200" b="1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endParaRPr lang="en-US" altLang="en-US" sz="3200" b="1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vi-VN" altLang="en-US" sz="3200" b="1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TIẾT 20,21 BÀI 13: GỒM CÓ:</a:t>
            </a:r>
            <a:endParaRPr lang="vi-VN" altLang="en-US" sz="3200" b="1" dirty="0" smtClean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691736" y="1808329"/>
            <a:ext cx="656457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TRÒ CHƠI: AI NHANH HƠN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组合 177"/>
          <p:cNvGrpSpPr/>
          <p:nvPr/>
        </p:nvGrpSpPr>
        <p:grpSpPr>
          <a:xfrm>
            <a:off x="994819" y="610692"/>
            <a:ext cx="7680331" cy="625183"/>
            <a:chOff x="994820" y="496392"/>
            <a:chExt cx="5886671" cy="625183"/>
          </a:xfrm>
        </p:grpSpPr>
        <p:grpSp>
          <p:nvGrpSpPr>
            <p:cNvPr id="4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179"/>
            <p:cNvSpPr txBox="1"/>
            <p:nvPr/>
          </p:nvSpPr>
          <p:spPr>
            <a:xfrm>
              <a:off x="1595870" y="496392"/>
              <a:ext cx="41174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Các</a:t>
              </a:r>
              <a:r>
                <a:rPr lang="en-US" altLang="zh-CN" sz="3200" dirty="0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dạng</a:t>
              </a:r>
              <a:r>
                <a:rPr lang="en-US" altLang="zh-CN" sz="3200" dirty="0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địa</a:t>
              </a:r>
              <a:r>
                <a:rPr lang="en-US" altLang="zh-CN" sz="3200" dirty="0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hình</a:t>
              </a:r>
              <a:r>
                <a:rPr lang="en-US" altLang="zh-CN" sz="3200" dirty="0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FFFF66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chính</a:t>
              </a:r>
              <a:endParaRPr lang="zh-CN" altLang="en-US" sz="3200" dirty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160007" y="1011646"/>
            <a:ext cx="6679193" cy="9886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THẢO LUẬN NHÓM 4 (3’)</a:t>
            </a:r>
            <a:endParaRPr lang="en-US" sz="20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-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Nhóm</a:t>
            </a:r>
            <a:r>
              <a:rPr lang="vi-VN" alt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Hoàn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thiện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HT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1</a:t>
            </a:r>
            <a:endParaRPr lang="en-US" sz="2000" b="1" dirty="0">
              <a:solidFill>
                <a:schemeClr val="tx1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Nhóm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2: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Hoàn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thiện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HT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2</a:t>
            </a:r>
            <a:endParaRPr lang="en-US" sz="2000" b="1" dirty="0">
              <a:solidFill>
                <a:schemeClr val="tx1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grpSp>
        <p:nvGrpSpPr>
          <p:cNvPr id="3" name="组合 177"/>
          <p:cNvGrpSpPr/>
          <p:nvPr/>
        </p:nvGrpSpPr>
        <p:grpSpPr>
          <a:xfrm>
            <a:off x="994819" y="289114"/>
            <a:ext cx="7680331" cy="625183"/>
            <a:chOff x="994820" y="324942"/>
            <a:chExt cx="5886671" cy="625183"/>
          </a:xfrm>
        </p:grpSpPr>
        <p:grpSp>
          <p:nvGrpSpPr>
            <p:cNvPr id="4" name="组合 178"/>
            <p:cNvGrpSpPr/>
            <p:nvPr/>
          </p:nvGrpSpPr>
          <p:grpSpPr>
            <a:xfrm>
              <a:off x="994820" y="454760"/>
              <a:ext cx="5886671" cy="495365"/>
              <a:chOff x="3532280" y="5209640"/>
              <a:chExt cx="5886671" cy="495365"/>
            </a:xfrm>
          </p:grpSpPr>
          <p:sp>
            <p:nvSpPr>
              <p:cNvPr id="6" name="Freeform 34"/>
              <p:cNvSpPr>
                <a:spLocks noEditPoints="1"/>
              </p:cNvSpPr>
              <p:nvPr/>
            </p:nvSpPr>
            <p:spPr bwMode="auto">
              <a:xfrm>
                <a:off x="8625557" y="520964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任意多边形 181"/>
              <p:cNvSpPr/>
              <p:nvPr/>
            </p:nvSpPr>
            <p:spPr>
              <a:xfrm>
                <a:off x="3532280" y="530388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179"/>
            <p:cNvSpPr txBox="1"/>
            <p:nvPr/>
          </p:nvSpPr>
          <p:spPr>
            <a:xfrm>
              <a:off x="1595870" y="324942"/>
              <a:ext cx="5061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Các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dạng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địa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hình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C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chính</a:t>
              </a:r>
              <a:endParaRPr lang="zh-CN" altLang="en-US" sz="3200" b="1" dirty="0">
                <a:solidFill>
                  <a:srgbClr val="FFC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1" name="椭圆 31"/>
          <p:cNvSpPr/>
          <p:nvPr/>
        </p:nvSpPr>
        <p:spPr>
          <a:xfrm>
            <a:off x="511862" y="2076452"/>
            <a:ext cx="4955488" cy="440054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23900" y="3789368"/>
          <a:ext cx="4419601" cy="2080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955"/>
                <a:gridCol w="1472955"/>
                <a:gridCol w="1473691"/>
              </a:tblGrid>
              <a:tr h="882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Dạng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địa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hình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Núi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Đồi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2941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cao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588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thái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2941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Ví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dụ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23900" y="2353638"/>
            <a:ext cx="441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PHIẾU HỌC TẬP SỐ 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Nêu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sự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khác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nhau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giữa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núi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,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đồi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Kể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tên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một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số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dãy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núi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lớn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trên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Thế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giới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?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14" name="椭圆 31"/>
          <p:cNvSpPr/>
          <p:nvPr/>
        </p:nvSpPr>
        <p:spPr>
          <a:xfrm>
            <a:off x="5932905" y="2127724"/>
            <a:ext cx="5654044" cy="434927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343650" y="3886627"/>
          <a:ext cx="4991100" cy="21196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63423"/>
                <a:gridCol w="1663423"/>
                <a:gridCol w="1664254"/>
              </a:tblGrid>
              <a:tr h="906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địa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hình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Cao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nguyên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bằng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302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cao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604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thái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302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Ví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dụ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343650" y="2255411"/>
            <a:ext cx="49911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PHIẾU HỌC TẬP SỐ 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E88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Nêu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sự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khác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nhau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giữa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cao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nguyên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,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đồng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bằng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.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Kể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tên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một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số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cao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nguyên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,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đồng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bằng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lớn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trên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Thế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rgbClr val="FFE88B"/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giới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328069" y="321410"/>
            <a:ext cx="7680331" cy="588307"/>
            <a:chOff x="483785" y="207110"/>
            <a:chExt cx="5886671" cy="588307"/>
          </a:xfrm>
        </p:grpSpPr>
        <p:grpSp>
          <p:nvGrpSpPr>
            <p:cNvPr id="179" name="组合 178"/>
            <p:cNvGrpSpPr/>
            <p:nvPr/>
          </p:nvGrpSpPr>
          <p:grpSpPr>
            <a:xfrm>
              <a:off x="483785" y="207110"/>
              <a:ext cx="5886671" cy="495365"/>
              <a:chOff x="3021245" y="49619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114522" y="49619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9CAF"/>
                  </a:solidFill>
                </a:endParaRPr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021245" y="50562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9CAF"/>
                  </a:solidFill>
                </a:endParaRPr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084835" y="210642"/>
              <a:ext cx="41174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Các</a:t>
              </a:r>
              <a:r>
                <a:rPr lang="en-US" altLang="zh-CN" sz="3200" dirty="0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dạng</a:t>
              </a:r>
              <a:r>
                <a:rPr lang="en-US" altLang="zh-CN" sz="3200" dirty="0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địa</a:t>
              </a:r>
              <a:r>
                <a:rPr lang="en-US" altLang="zh-CN" sz="3200" dirty="0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hình</a:t>
              </a:r>
              <a:r>
                <a:rPr lang="en-US" altLang="zh-CN" sz="3200" dirty="0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88E5A9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chính</a:t>
              </a:r>
              <a:endParaRPr lang="zh-CN" altLang="en-US" sz="3200" dirty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4364" y="1592421"/>
          <a:ext cx="3810635" cy="3657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70000"/>
                <a:gridCol w="1270000"/>
                <a:gridCol w="12706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Dạng</a:t>
                      </a: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hình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Núi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Đồi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cao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&gt; 500m so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với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mực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nước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biển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&lt;200m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thái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Đỉnh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nhọn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sườn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dốc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Đỉnh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tròn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sườn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thoải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Ví</a:t>
                      </a: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dụ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Himalaya, Andet…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Phú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Thọ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…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900" y="1066800"/>
            <a:ext cx="367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PHIẾU HỌC TẬP SỐ 1</a:t>
            </a:r>
            <a:endParaRPr lang="en-US" sz="20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7351" y="1676400"/>
          <a:ext cx="6229350" cy="46672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76104"/>
                <a:gridCol w="2076104"/>
                <a:gridCol w="2077142"/>
              </a:tblGrid>
              <a:tr h="777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Dạng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địa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hình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Cao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nguyên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bằng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777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cao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&gt; 500m so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với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mực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nước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biển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&lt; 200m so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với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mực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nước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biển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19446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thái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Khá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bằng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phẳng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sườn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dốc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dựng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đứng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thành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vách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.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Tương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đối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bằng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phẳng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rộng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hàng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triệu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km2.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11668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Ví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dụ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Mông Cổ, Tây Tạng…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Amadon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Ấn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Hằng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Sông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Cửu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Verdana" panose="020B0604030504040204" pitchFamily="34" charset="0"/>
                          <a:cs typeface="Times New Roman" panose="02020603050405020304" charset="0"/>
                        </a:rPr>
                        <a:t> Long…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7124700" y="1066800"/>
            <a:ext cx="367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C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PHIẾU HỌC TẬP SỐ 2</a:t>
            </a:r>
            <a:endParaRPr lang="en-US" sz="2000" b="1" dirty="0">
              <a:solidFill>
                <a:srgbClr val="FF9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8069" y="1347538"/>
          <a:ext cx="11396489" cy="46390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79062"/>
                <a:gridCol w="2279062"/>
                <a:gridCol w="2279062"/>
                <a:gridCol w="2279062"/>
                <a:gridCol w="2280241"/>
              </a:tblGrid>
              <a:tr h="459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Núi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Đồi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Cao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nguyên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bằng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671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cao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Trên 500 m so với mực nước biển</a:t>
                      </a:r>
                      <a:endParaRPr lang="en-US" sz="240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200 m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trở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so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xung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quanh</a:t>
                      </a:r>
                      <a:endParaRPr lang="en-US" sz="24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Thường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500 m so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mực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biển</a:t>
                      </a:r>
                      <a:endParaRPr lang="en-US" sz="24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Dưới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200 m so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mực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biển</a:t>
                      </a:r>
                      <a:endParaRPr lang="en-US" sz="24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  <a:tr h="2507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điểm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Nhô</a:t>
                      </a:r>
                      <a:r>
                        <a:rPr lang="en-US" sz="2400" dirty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rệt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đỉnh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nhọn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sườn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dốc</a:t>
                      </a:r>
                      <a:endParaRPr lang="en-US" sz="24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Đỉnh</a:t>
                      </a:r>
                      <a:r>
                        <a:rPr lang="en-US" sz="2400" dirty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tròn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sườn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thoải</a:t>
                      </a:r>
                      <a:endParaRPr lang="en-US" sz="24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Bề</a:t>
                      </a:r>
                      <a:r>
                        <a:rPr lang="en-US" sz="2400" dirty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mặt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phẳng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sườn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dốc</a:t>
                      </a:r>
                      <a:endParaRPr lang="en-US" sz="24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Địa</a:t>
                      </a:r>
                      <a:r>
                        <a:rPr lang="en-US" sz="2400" dirty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thấp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bề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mặt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phẳng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hơi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gợn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sóng</a:t>
                      </a:r>
                      <a:r>
                        <a:rPr lang="en-US" sz="24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charset="0"/>
                        <a:ea typeface="Verdana" panose="020B060403050404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reeform 34"/>
          <p:cNvSpPr>
            <a:spLocks noEditPoints="1"/>
          </p:cNvSpPr>
          <p:nvPr/>
        </p:nvSpPr>
        <p:spPr bwMode="auto">
          <a:xfrm>
            <a:off x="6973260" y="321410"/>
            <a:ext cx="1035140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9CAF"/>
              </a:solidFill>
            </a:endParaRPr>
          </a:p>
        </p:txBody>
      </p:sp>
      <p:sp>
        <p:nvSpPr>
          <p:cNvPr id="5" name="任意多边形 181"/>
          <p:cNvSpPr/>
          <p:nvPr/>
        </p:nvSpPr>
        <p:spPr>
          <a:xfrm>
            <a:off x="328069" y="415659"/>
            <a:ext cx="655490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CAF"/>
              </a:solidFill>
            </a:endParaRPr>
          </a:p>
        </p:txBody>
      </p:sp>
      <p:sp>
        <p:nvSpPr>
          <p:cNvPr id="6" name="文本框 179"/>
          <p:cNvSpPr txBox="1"/>
          <p:nvPr/>
        </p:nvSpPr>
        <p:spPr>
          <a:xfrm>
            <a:off x="1112258" y="324942"/>
            <a:ext cx="5371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1.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Các</a:t>
            </a:r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dạng</a:t>
            </a:r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địa</a:t>
            </a:r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hình</a:t>
            </a:r>
            <a:r>
              <a:rPr lang="en-US" altLang="zh-CN" sz="3200" dirty="0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rgbClr val="88E5A9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200" dirty="0">
              <a:solidFill>
                <a:srgbClr val="88E5A9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9077" y="0"/>
            <a:ext cx="11619997" cy="65692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8" y="332954"/>
            <a:ext cx="7483642" cy="62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72644" y="1021278"/>
            <a:ext cx="1484416" cy="3360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72644" y="2303813"/>
            <a:ext cx="1484416" cy="3420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72644" y="1306286"/>
            <a:ext cx="1484416" cy="1978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72644" y="3284620"/>
            <a:ext cx="1484416" cy="1311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72644" y="2295453"/>
            <a:ext cx="1484416" cy="367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10644728" cy="625183"/>
            <a:chOff x="994820" y="496392"/>
            <a:chExt cx="10644728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550010"/>
              <a:ext cx="10644728" cy="571565"/>
              <a:chOff x="3532280" y="5304890"/>
              <a:chExt cx="10644728" cy="5715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 flipH="1">
                <a:off x="12843509" y="5304890"/>
                <a:ext cx="1333499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87994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Dựa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sgk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hiểu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biết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lần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lượt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trả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lời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các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câu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hỏi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sau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: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03446" y="1319190"/>
            <a:ext cx="2156280" cy="2866708"/>
            <a:chOff x="1203446" y="2413000"/>
            <a:chExt cx="2156280" cy="2866708"/>
          </a:xfrm>
        </p:grpSpPr>
        <p:sp>
          <p:nvSpPr>
            <p:cNvPr id="7" name="椭圆 31"/>
            <p:cNvSpPr/>
            <p:nvPr/>
          </p:nvSpPr>
          <p:spPr>
            <a:xfrm flipV="1">
              <a:off x="1203446" y="2413000"/>
              <a:ext cx="2156280" cy="286670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365415" y="2844297"/>
              <a:ext cx="1832342" cy="1445468"/>
              <a:chOff x="1279158" y="2671843"/>
              <a:chExt cx="1832342" cy="144546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279158" y="3140046"/>
                <a:ext cx="1832342" cy="9772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altLang="zh-CN" sz="2400" dirty="0" err="1" smtClean="0">
                    <a:solidFill>
                      <a:srgbClr val="FFFF00"/>
                    </a:solidFill>
                    <a:latin typeface="Times New Roman" panose="02020603050405020304" charset="0"/>
                    <a:ea typeface="Verdana" panose="020B0604030504040204" pitchFamily="34" charset="0"/>
                    <a:cs typeface="Times New Roman" panose="02020603050405020304" charset="0"/>
                  </a:rPr>
                  <a:t>Khoáng</a:t>
                </a:r>
                <a:r>
                  <a:rPr lang="fr-FR" altLang="zh-CN" sz="2400" dirty="0" smtClean="0">
                    <a:solidFill>
                      <a:srgbClr val="FFFF00"/>
                    </a:solidFill>
                    <a:latin typeface="Times New Roman" panose="02020603050405020304" charset="0"/>
                    <a:ea typeface="Verdana" panose="020B0604030504040204" pitchFamily="34" charset="0"/>
                    <a:cs typeface="Times New Roman" panose="02020603050405020304" charset="0"/>
                  </a:rPr>
                  <a:t> </a:t>
                </a:r>
                <a:r>
                  <a:rPr lang="fr-FR" altLang="zh-CN" sz="2400" dirty="0" err="1">
                    <a:solidFill>
                      <a:srgbClr val="FFFF00"/>
                    </a:solidFill>
                    <a:latin typeface="Times New Roman" panose="02020603050405020304" charset="0"/>
                    <a:ea typeface="Verdana" panose="020B0604030504040204" pitchFamily="34" charset="0"/>
                    <a:cs typeface="Times New Roman" panose="02020603050405020304" charset="0"/>
                  </a:rPr>
                  <a:t>sản</a:t>
                </a:r>
                <a:r>
                  <a:rPr lang="fr-FR" altLang="zh-CN" sz="2400" dirty="0">
                    <a:solidFill>
                      <a:srgbClr val="FFFF00"/>
                    </a:solidFill>
                    <a:latin typeface="Times New Roman" panose="02020603050405020304" charset="0"/>
                    <a:ea typeface="Verdana" panose="020B0604030504040204" pitchFamily="34" charset="0"/>
                    <a:cs typeface="Times New Roman" panose="02020603050405020304" charset="0"/>
                  </a:rPr>
                  <a:t> là </a:t>
                </a:r>
                <a:r>
                  <a:rPr lang="fr-FR" altLang="zh-CN" sz="2400" dirty="0" err="1">
                    <a:solidFill>
                      <a:srgbClr val="FFFF00"/>
                    </a:solidFill>
                    <a:latin typeface="Times New Roman" panose="02020603050405020304" charset="0"/>
                    <a:ea typeface="Verdana" panose="020B0604030504040204" pitchFamily="34" charset="0"/>
                    <a:cs typeface="Times New Roman" panose="02020603050405020304" charset="0"/>
                  </a:rPr>
                  <a:t>gì</a:t>
                </a:r>
                <a:r>
                  <a:rPr lang="fr-FR" altLang="zh-CN" sz="2400" dirty="0">
                    <a:solidFill>
                      <a:srgbClr val="FFFF00"/>
                    </a:solidFill>
                    <a:latin typeface="Times New Roman" panose="02020603050405020304" charset="0"/>
                    <a:ea typeface="Verdana" panose="020B0604030504040204" pitchFamily="34" charset="0"/>
                    <a:cs typeface="Times New Roman" panose="02020603050405020304" charset="0"/>
                  </a:rPr>
                  <a:t>?</a:t>
                </a:r>
                <a:endParaRPr lang="zh-CN" altLang="en-US" sz="2400" dirty="0">
                  <a:solidFill>
                    <a:srgbClr val="FFFF00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279158" y="2671843"/>
                <a:ext cx="1832342" cy="4885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1.</a:t>
                </a:r>
                <a:endParaRPr lang="zh-CN" altLang="en-US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汉仪喵魂体W" panose="00020600040101010101" pitchFamily="18" charset="-122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821285" y="1216307"/>
            <a:ext cx="2156280" cy="2866708"/>
            <a:chOff x="4821285" y="2378357"/>
            <a:chExt cx="2156280" cy="2866708"/>
          </a:xfrm>
        </p:grpSpPr>
        <p:sp>
          <p:nvSpPr>
            <p:cNvPr id="8" name="椭圆 31"/>
            <p:cNvSpPr/>
            <p:nvPr/>
          </p:nvSpPr>
          <p:spPr>
            <a:xfrm flipV="1">
              <a:off x="4821285" y="2378357"/>
              <a:ext cx="2156280" cy="286670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983254" y="2471164"/>
              <a:ext cx="1832342" cy="2196351"/>
              <a:chOff x="2352143" y="2298710"/>
              <a:chExt cx="1832342" cy="2196351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352143" y="2780561"/>
                <a:ext cx="1832342" cy="17145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2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Khoáng sản được phân loại như thế nào?</a:t>
                </a:r>
                <a:endParaRPr lang="vi-VN" altLang="zh-CN" sz="2200" b="1" dirty="0">
                  <a:solidFill>
                    <a:srgbClr val="FFFF00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352143" y="2298710"/>
                <a:ext cx="1832342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FF9CAF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2</a:t>
                </a:r>
                <a:endParaRPr lang="zh-CN" altLang="en-US" sz="2400" b="1" dirty="0">
                  <a:solidFill>
                    <a:srgbClr val="FF9CAF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087514" y="1235875"/>
            <a:ext cx="2156280" cy="3295182"/>
            <a:chOff x="8087514" y="2397925"/>
            <a:chExt cx="2156280" cy="3841092"/>
          </a:xfrm>
        </p:grpSpPr>
        <p:sp>
          <p:nvSpPr>
            <p:cNvPr id="9" name="椭圆 31"/>
            <p:cNvSpPr/>
            <p:nvPr/>
          </p:nvSpPr>
          <p:spPr>
            <a:xfrm flipV="1">
              <a:off x="8087514" y="2397925"/>
              <a:ext cx="2156280" cy="3841092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249483" y="2624606"/>
              <a:ext cx="1832342" cy="2798792"/>
              <a:chOff x="3098112" y="2452152"/>
              <a:chExt cx="1832342" cy="279879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098112" y="2991854"/>
                <a:ext cx="1832342" cy="225909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Hãy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thực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hiện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các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nhiệm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vụ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học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tập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trong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phần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? </a:t>
                </a:r>
                <a:r>
                  <a:rPr lang="en-US" altLang="zh-CN" sz="2000" b="1" dirty="0" err="1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trang</a:t>
                </a:r>
                <a:r>
                  <a:rPr lang="en-US" altLang="zh-CN" sz="2000" b="1" dirty="0">
                    <a:solidFill>
                      <a:srgbClr val="FFFF00"/>
                    </a:solidFill>
                    <a:latin typeface="Times New Roman" panose="02020603050405020304" charset="0"/>
                    <a:ea typeface="汉仪喵魂体W" panose="00020600040101010101" pitchFamily="18" charset="-122"/>
                    <a:cs typeface="Times New Roman" panose="02020603050405020304" charset="0"/>
                  </a:rPr>
                  <a:t> 146. </a:t>
                </a:r>
                <a:endParaRPr lang="en-US" altLang="zh-CN" sz="2000" b="1" dirty="0">
                  <a:solidFill>
                    <a:srgbClr val="FFFF00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098112" y="2452152"/>
                <a:ext cx="1832342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81D4DE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3</a:t>
                </a:r>
                <a:endParaRPr lang="zh-CN" altLang="en-US" sz="2400" b="1" dirty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696032" y="1922938"/>
            <a:ext cx="910767" cy="744297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MH_Other_2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696032" y="4015716"/>
            <a:ext cx="910767" cy="744297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4" name="组合 13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595870" y="496392"/>
              <a:ext cx="413448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en-US" sz="3200" dirty="0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TIẾT:</a:t>
              </a:r>
              <a:r>
                <a:rPr lang="en-US" altLang="zh-CN" sz="3200" dirty="0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</a:t>
              </a:r>
              <a:r>
                <a:rPr lang="vi-VN" altLang="en-US" sz="3200" dirty="0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</a:t>
              </a:r>
              <a:r>
                <a:rPr lang="en-US" altLang="zh-CN" sz="3200" dirty="0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. </a:t>
              </a:r>
              <a:r>
                <a:rPr lang="en-US" altLang="zh-CN" sz="3200" dirty="0" err="1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Khoáng</a:t>
              </a:r>
              <a:r>
                <a:rPr lang="en-US" altLang="zh-CN" sz="3200" dirty="0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rgbClr val="81D4D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3200" dirty="0">
                <a:solidFill>
                  <a:srgbClr val="81D4D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869958" y="1922938"/>
            <a:ext cx="784579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400" dirty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Khoáng sản là những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khoáng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vật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và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khoáng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chất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tự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nhiên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trong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vỏ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Trái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đất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mà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con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người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có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thể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khai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thác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để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sử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dụng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trong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sản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xuất</a:t>
            </a:r>
            <a:r>
              <a:rPr lang="en-US" altLang="zh-CN" sz="2400" dirty="0" smtClean="0">
                <a:solidFill>
                  <a:srgbClr val="FFFF66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đời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2400" dirty="0" err="1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sống</a:t>
            </a:r>
            <a:r>
              <a:rPr lang="en-US" altLang="zh-CN" sz="2400" dirty="0" smtClean="0">
                <a:solidFill>
                  <a:srgbClr val="FFFF66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</a:t>
            </a:r>
            <a:endParaRPr lang="zh-CN" altLang="en-US" sz="2400" dirty="0">
              <a:solidFill>
                <a:srgbClr val="FFFF66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69958" y="3693746"/>
            <a:ext cx="7845792" cy="1890131"/>
            <a:chOff x="1279158" y="2671843"/>
            <a:chExt cx="6607542" cy="1890131"/>
          </a:xfrm>
        </p:grpSpPr>
        <p:sp>
          <p:nvSpPr>
            <p:cNvPr id="22" name="矩形 21"/>
            <p:cNvSpPr/>
            <p:nvPr/>
          </p:nvSpPr>
          <p:spPr>
            <a:xfrm>
              <a:off x="1279158" y="3140046"/>
              <a:ext cx="660754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KS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năng</a:t>
              </a:r>
              <a:r>
                <a:rPr lang="en-US" altLang="zh-CN" sz="2400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lượng</a:t>
              </a:r>
              <a:endParaRPr lang="en-US" altLang="zh-CN" sz="2400" dirty="0" smtClean="0">
                <a:solidFill>
                  <a:srgbClr val="FF9CAF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endParaRP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KS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kim</a:t>
              </a:r>
              <a:r>
                <a:rPr lang="en-US" altLang="zh-CN" sz="2400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loại</a:t>
              </a:r>
              <a:endParaRPr lang="en-US" altLang="zh-CN" sz="2400" dirty="0" smtClean="0">
                <a:solidFill>
                  <a:srgbClr val="FF9CAF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endParaRP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KS phi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kim</a:t>
              </a:r>
              <a:r>
                <a:rPr lang="en-US" altLang="zh-CN" sz="2400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</a:t>
              </a:r>
              <a:r>
                <a:rPr lang="en-US" altLang="zh-CN" sz="2400" dirty="0" err="1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loại</a:t>
              </a:r>
              <a:endParaRPr lang="zh-CN" altLang="en-US" sz="2400" dirty="0">
                <a:solidFill>
                  <a:srgbClr val="FF9CAF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279158" y="2671843"/>
              <a:ext cx="5312142" cy="4973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KS chia </a:t>
              </a:r>
              <a:r>
                <a:rPr lang="en-US" altLang="zh-CN" sz="2400" b="1" dirty="0" err="1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thành</a:t>
              </a:r>
              <a:r>
                <a:rPr lang="en-US" altLang="zh-CN" sz="2400" b="1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 3 </a:t>
              </a:r>
              <a:r>
                <a:rPr lang="en-US" altLang="zh-CN" sz="2400" b="1" dirty="0" err="1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loại</a:t>
              </a:r>
              <a:r>
                <a:rPr lang="en-US" altLang="zh-CN" sz="2400" b="1" dirty="0" smtClean="0">
                  <a:solidFill>
                    <a:srgbClr val="FF9CAF"/>
                  </a:solidFill>
                  <a:latin typeface="Times New Roman" panose="02020603050405020304" charset="0"/>
                  <a:ea typeface="汉仪喵魂体W" panose="00020600040101010101" pitchFamily="18" charset="-122"/>
                  <a:cs typeface="Times New Roman" panose="02020603050405020304" charset="0"/>
                </a:rPr>
                <a:t>:</a:t>
              </a:r>
              <a:endParaRPr lang="zh-CN" altLang="en-US" sz="2400" b="1" dirty="0">
                <a:solidFill>
                  <a:srgbClr val="FF9CAF"/>
                </a:solidFill>
                <a:latin typeface="Times New Roman" panose="02020603050405020304" charset="0"/>
                <a:ea typeface="汉仪喵魂体W" panose="00020600040101010101" pitchFamily="18" charset="-122"/>
                <a:cs typeface="Times New Roman" panose="0202060305040502030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9" grpId="0"/>
    </p:bldLst>
  </p:timing>
</p:sld>
</file>

<file path=ppt/tags/tag1.xml><?xml version="1.0" encoding="utf-8"?>
<p:tagLst xmlns:p="http://schemas.openxmlformats.org/presentationml/2006/main">
  <p:tag name="MH" val="20170704214819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70704214819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"/>
  <p:tag name="MH" val="20170704214819"/>
  <p:tag name="MH_LIBRARY" val="GRAPHIC"/>
</p:tagLst>
</file>

<file path=ppt/tags/tag4.xml><?xml version="1.0" encoding="utf-8"?>
<p:tagLst xmlns:p="http://schemas.openxmlformats.org/presentationml/2006/main">
  <p:tag name="MH" val="20170704214503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704214503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ags/tag7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3596</Words>
  <Application>WPS Presentation</Application>
  <PresentationFormat>Widescreen</PresentationFormat>
  <Paragraphs>302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汉仪喵魂体W</vt:lpstr>
      <vt:lpstr>Verdana</vt:lpstr>
      <vt:lpstr>方正静蕾简体</vt:lpstr>
      <vt:lpstr>方正少儿简体</vt:lpstr>
      <vt:lpstr>Microsoft YaHei</vt:lpstr>
      <vt:lpstr>Arial Unicode MS</vt:lpstr>
      <vt:lpstr>等线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Hải Đặng</cp:lastModifiedBy>
  <cp:revision>105</cp:revision>
  <dcterms:created xsi:type="dcterms:W3CDTF">2017-07-04T12:34:00Z</dcterms:created>
  <dcterms:modified xsi:type="dcterms:W3CDTF">2026-01-28T08:05:27Z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FD3CC32241C04696B7099F1C6EEAF6F0_13</vt:lpwstr>
  </property>
  <property fmtid="{D5CDD505-2E9C-101B-9397-08002B2CF9AE}" pid="3" name="KSOProductBuildVer">
    <vt:lpwstr>1033-12.2.0.23197</vt:lpwstr>
  </property>
</Properties>
</file>