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  <p:sldMasterId id="2147483700" r:id="rId6"/>
  </p:sldMasterIdLst>
  <p:notesMasterIdLst>
    <p:notesMasterId r:id="rId9"/>
  </p:notesMasterIdLst>
  <p:sldIdLst>
    <p:sldId id="256" r:id="rId7"/>
    <p:sldId id="470" r:id="rId8"/>
    <p:sldId id="399" r:id="rId10"/>
    <p:sldId id="634" r:id="rId11"/>
    <p:sldId id="635" r:id="rId12"/>
    <p:sldId id="264" r:id="rId13"/>
    <p:sldId id="522" r:id="rId14"/>
    <p:sldId id="496" r:id="rId15"/>
    <p:sldId id="636" r:id="rId16"/>
    <p:sldId id="400" r:id="rId17"/>
    <p:sldId id="261" r:id="rId18"/>
    <p:sldId id="401" r:id="rId19"/>
    <p:sldId id="631" r:id="rId20"/>
    <p:sldId id="623" r:id="rId21"/>
    <p:sldId id="620" r:id="rId22"/>
    <p:sldId id="267" r:id="rId23"/>
    <p:sldId id="403" r:id="rId24"/>
    <p:sldId id="630" r:id="rId25"/>
    <p:sldId id="637" r:id="rId26"/>
    <p:sldId id="368" r:id="rId27"/>
    <p:sldId id="587" r:id="rId28"/>
    <p:sldId id="605" r:id="rId29"/>
    <p:sldId id="639" r:id="rId30"/>
    <p:sldId id="622" r:id="rId31"/>
    <p:sldId id="638" r:id="rId32"/>
    <p:sldId id="640" r:id="rId33"/>
    <p:sldId id="633" r:id="rId34"/>
    <p:sldId id="642" r:id="rId35"/>
    <p:sldId id="570" r:id="rId36"/>
    <p:sldId id="616" r:id="rId37"/>
    <p:sldId id="574" r:id="rId38"/>
    <p:sldId id="643" r:id="rId39"/>
    <p:sldId id="596" r:id="rId40"/>
    <p:sldId id="644" r:id="rId41"/>
    <p:sldId id="598" r:id="rId42"/>
    <p:sldId id="645" r:id="rId43"/>
    <p:sldId id="59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59EAF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28537F-FA8E-4595-A01B-F03C947D3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537F-FA8E-4595-A01B-F03C947D33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0"/>
              </a:spcBef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slow" advClick="0" advTm="1000">
    <p:push dir="u"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NULL" TargetMode="External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23.emf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23.emf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41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36.png"/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6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1"/>
          <a:srcRect l="15285" t="10430" r="46645" b="11190"/>
          <a:stretch>
            <a:fillRect/>
          </a:stretch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/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95" b="0" i="0" u="none" strike="noStrike" kern="10" cap="none" spc="0" normalizeH="0" baseline="0" noProof="0" dirty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  <a:endParaRPr kumimoji="0" lang="en-US" sz="3595" b="0" i="0" u="none" strike="noStrike" kern="10" cap="none" spc="0" normalizeH="0" baseline="0" noProof="0" dirty="0">
              <a:ln w="9525">
                <a:rou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effectLst/>
              <a:uLnTx/>
              <a:uFillTx/>
              <a:latin typeface="#9Slide03 Aturdida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37" name="Group 27"/>
          <p:cNvGrpSpPr/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>
            <p:custDataLst>
              <p:tags r:id="rId1"/>
            </p:custDataLst>
          </p:nvPr>
        </p:nvSpPr>
        <p:spPr>
          <a:xfrm>
            <a:off x="0" y="-17716"/>
            <a:ext cx="12192000" cy="79720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 BÀI TẬP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151" y="970530"/>
            <a:ext cx="626214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1: Muốn tham gia đội tuyển bóng đá lớp 9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lớp 9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2: Dành thời gian dọn dẹp nhà cho bố mẹ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30 phút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3: Tiết kiệm tiền 500.000 đồng.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cuối năm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4: Tham gia hoạt động tình nguyện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1 ngày.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5: Chinh phục giải ma-ra-tông 15km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1 tháng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6: Thuyết trình bằng tiếng Anh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hết trung học cơ sở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cá nhân là: những kết quả cụ thể mà mỗi người mong muốn đạt được trong khoảng thời gian nhất định</a:t>
            </a:r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9322" y="1874728"/>
            <a:ext cx="55476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-Phát triển bản thân: dài hạn</a:t>
            </a:r>
            <a:endParaRPr lang="vi-VN" sz="28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Gia đình và bạn bè: dài hạn</a:t>
            </a:r>
            <a:endParaRPr lang="vi-VN" sz="28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Tài chính cá nhân: dài hạn</a:t>
            </a:r>
            <a:endParaRPr lang="vi-VN" sz="28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Sức khỏe: dài hạn</a:t>
            </a:r>
            <a:endParaRPr lang="vi-VN" sz="28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Học tập và nghề nghiệp: dài hạn</a:t>
            </a:r>
            <a:endParaRPr lang="vi-VN" sz="28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Trao tặng và cống hiến xã hội: dài hạn</a:t>
            </a:r>
            <a:endParaRPr lang="vi-VN" sz="28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704537" y="-599608"/>
            <a:ext cx="11642472" cy="7734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90185" y="1258177"/>
            <a:ext cx="9095016" cy="459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33CC"/>
              </a:solidFill>
              <a:latin typeface="#9Slide05 SVNVanilla Daisy Pro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538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764498" y="298729"/>
            <a:ext cx="13326255" cy="2862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155" y="198217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41716" y="1139534"/>
            <a:ext cx="1065534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cần thiết phải xác định mục tiêu cá nhân</a:t>
            </a:r>
            <a:endParaRPr lang="en-US" sz="4000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134" y="20185"/>
            <a:ext cx="11077731" cy="3408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4" y="3266409"/>
            <a:ext cx="11077731" cy="35714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99" y="-20430"/>
            <a:ext cx="5443575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327370" y="198537"/>
            <a:ext cx="43459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628371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1776770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316935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  <a:endParaRPr kumimoji="1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3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82786" y="79138"/>
            <a:ext cx="3959895" cy="83099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57150">
            <a:solidFill>
              <a:srgbClr val="4472C4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065" y="2171222"/>
            <a:ext cx="6084335" cy="329822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28371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1800">
              <a:solidFill>
                <a:srgbClr val="DDDDDD"/>
              </a:solidFill>
              <a:latin typeface="SVN-Vanilla Daisy Pro" panose="00000500000000000000" pitchFamily="2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776770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C441B"/>
              </a:solidFill>
              <a:latin typeface="SVN-Vanilla Daisy Pro" panose="00000500000000000000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Ý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kiến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chung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của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cả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nhóm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về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chủ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đề</a:t>
            </a:r>
            <a:endParaRPr lang="en-US" b="1" kern="0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16935" y="1105107"/>
            <a:ext cx="4375638" cy="4082892"/>
            <a:chOff x="7704888" y="1384847"/>
            <a:chExt cx="4375638" cy="4082892"/>
          </a:xfrm>
        </p:grpSpPr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2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4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1</a:t>
              </a:r>
              <a:endParaRPr lang="en-US" altLang="en-US" sz="1800" kern="0" dirty="0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5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3</a:t>
              </a:r>
              <a:endParaRPr lang="en-US" altLang="en-US" sz="1800" kern="0" dirty="0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6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4</a:t>
              </a:r>
              <a:endParaRPr lang="en-US" altLang="en-US" sz="1800" kern="0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7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2</a:t>
              </a:r>
              <a:endParaRPr lang="en-US" altLang="en-US" sz="1800" kern="0" dirty="0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40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41" name="Rectangle 17"/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3600" kern="0" dirty="0" err="1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Kĩ</a:t>
              </a:r>
              <a:r>
                <a:rPr kumimoji="0" lang="en-US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r>
                <a:rPr kumimoji="0" lang="en-US" altLang="en-US" sz="3600" kern="0" dirty="0" err="1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thuật</a:t>
              </a:r>
              <a:r>
                <a:rPr kumimoji="0" lang="en-US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r>
                <a:rPr kumimoji="0" lang="nl-NL" altLang="en-US" sz="3600" b="1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“Khăn trải bàn”</a:t>
              </a:r>
              <a:r>
                <a:rPr kumimoji="0" lang="nl-NL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endParaRPr kumimoji="0" lang="en-US" altLang="en-US" sz="3600" kern="0" dirty="0">
                <a:solidFill>
                  <a:srgbClr val="FF0000"/>
                </a:solidFill>
                <a:latin typeface="#9Slide05 Brannboll Ny" panose="02000000000000000000" pitchFamily="2" charset="0"/>
              </a:endParaRPr>
            </a:p>
          </p:txBody>
        </p:sp>
      </p:grp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82786" y="79138"/>
            <a:ext cx="3959895" cy="83099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57150">
            <a:solidFill>
              <a:srgbClr val="4472C4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kern="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35189" y="113497"/>
            <a:ext cx="7274026" cy="669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a: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1: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2: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2124343"/>
            <a:ext cx="9413040" cy="260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329783" y="596211"/>
            <a:ext cx="12521784" cy="26634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417" y="249608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1716" y="1139534"/>
            <a:ext cx="10655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xác định mục tiêu cá nhân và lập kế hoạch thực hiện mục tiêu cá nhân.</a:t>
            </a:r>
            <a:endParaRPr lang="en-US" sz="4000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744" y="284814"/>
            <a:ext cx="11167672" cy="65731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813" y="404734"/>
            <a:ext cx="11907186" cy="59516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400"/>
            <a:r>
              <a:rPr lang="vi-VN" sz="5400" b="1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TIÊU CÁ NHÂN</a:t>
            </a:r>
            <a:endParaRPr lang="en-US" sz="5400" b="1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r>
              <a:rPr lang="en-US" sz="5400" b="1" dirty="0" err="1"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5400" b="1" dirty="0">
              <a:solidFill>
                <a:srgbClr val="01B3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983527" y="2188654"/>
            <a:ext cx="4484183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400"/>
            <a:r>
              <a:rPr lang="vi-VN" sz="5400" b="1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MỞ ĐẦU</a:t>
            </a:r>
            <a:endParaRPr lang="en-US" sz="5400" b="1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/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NHÓM ĐÔI)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3"/>
          <p:cNvSpPr/>
          <p:nvPr/>
        </p:nvSpPr>
        <p:spPr>
          <a:xfrm>
            <a:off x="173717" y="2186247"/>
            <a:ext cx="11458650" cy="19960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S.M.A.R.T: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pa-tanh.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/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/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23"/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225321" y="1495368"/>
            <a:ext cx="0" cy="69087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/>
                <a:gridCol w="9214574"/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1" r:link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>
              <a:fillRect/>
            </a:stretch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>
            <a:fillRect/>
          </a:stretch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>
            <a:fillRect/>
          </a:stretch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>
            <a:fillRect/>
          </a:stretch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"/>
          <p:cNvSpPr/>
          <p:nvPr/>
        </p:nvSpPr>
        <p:spPr>
          <a:xfrm>
            <a:off x="2215796" y="39498"/>
            <a:ext cx="6888480" cy="635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/>
        </p:nvGraphicFramePr>
        <p:xfrm>
          <a:off x="324787" y="699262"/>
          <a:ext cx="11682334" cy="6187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326"/>
                <a:gridCol w="10241008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Mua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Xin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Mua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,...).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32407" y="136525"/>
            <a:ext cx="9327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1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95784" y="0"/>
          <a:ext cx="12000431" cy="680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31"/>
                <a:gridCol w="110827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15-30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6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096" y="869430"/>
            <a:ext cx="9084038" cy="569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>
              <a:fillRect/>
            </a:stretch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>
              <a:fillRect/>
            </a:stretch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283" y="1124262"/>
            <a:ext cx="9530714" cy="4814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5400" b="1" i="0" u="none" strike="noStrike" kern="1200" cap="none" spc="0" normalizeH="0" baseline="0" noProof="0" dirty="0">
              <a:solidFill>
                <a:srgbClr val="01B3C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LUYỆN TẬP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557" y="331397"/>
            <a:ext cx="1106274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</a:rPr>
              <a:t>Em hãy phân loại các mục tiêu cá nhân dưới đây theo các lĩnh vực và theo thời gian.</a:t>
            </a:r>
            <a:endParaRPr lang="vi-VN" sz="3200" b="0" i="0" dirty="0">
              <a:solidFill>
                <a:srgbClr val="FF0000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a) Bạn T đặt mục tiêu năm 18 tuổi sẽ chinh phục đỉnh Phan-xi-păng, đỉnh núi cao nhất Việt Nam.</a:t>
            </a:r>
            <a:endParaRPr lang="vi-VN" sz="32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b) Anh K quyết tâm mỗi sáng sẽ dậy sớm chạy ba vòng quanh khu chung cư.</a:t>
            </a:r>
            <a:endParaRPr lang="vi-VN" sz="32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c) Chị M đặt mục tiêu trong tháng này sẽ đọc xong cuốn sách về kĩ năng làm việc nhóm và giải quyết vấn đề.</a:t>
            </a:r>
            <a:endParaRPr lang="vi-VN" sz="32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d) Bạn G đặt mục tiêu năm 24 tuổi sẽ trở thành nhà văn viết truyện cho thiếu nhi.</a:t>
            </a:r>
            <a:endParaRPr lang="vi-VN" sz="32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e) Mùa đông này, anh S sẽ quyên góp hai thùng quần áo ẩm cho trẻ em nghèo.</a:t>
            </a:r>
            <a:endParaRPr lang="vi-VN" sz="32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12" y="4569919"/>
            <a:ext cx="1791826" cy="2536577"/>
          </a:xfrm>
          <a:prstGeom prst="rect">
            <a:avLst/>
          </a:prstGeom>
        </p:spPr>
      </p:pic>
      <p:graphicFrame>
        <p:nvGraphicFramePr>
          <p:cNvPr id="3" name="Table 4"/>
          <p:cNvGraphicFramePr>
            <a:graphicFrameLocks noGrp="1"/>
          </p:cNvGraphicFramePr>
          <p:nvPr/>
        </p:nvGraphicFramePr>
        <p:xfrm>
          <a:off x="269824" y="434715"/>
          <a:ext cx="11452485" cy="759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6733"/>
                <a:gridCol w="3567659"/>
                <a:gridCol w="2908093"/>
              </a:tblGrid>
              <a:tr h="92565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Trường hợp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theo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gian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theo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lĩnh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vực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0868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18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chinh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Phan-xi-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núi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Nam.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thân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b) Anh K quyết tâm mỗi sáng sẽ dậy sớm chạy ba vòng quanh khu chung cư.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khỏe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0868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c) Chị M đặt mục tiêu trong tháng này sẽ đọc xong cuốn sách về kĩ năng làm việc nhóm và giải quyết vấn đề.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 tiêu phát triển bản thân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d)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24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thiếu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nghề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nghiệp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e) Mùa đông này, anh S sẽ quyên góp hai thùng quần áo ẩm cho trẻ em nghèo.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 tiêu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 hạn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hội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5102" y="1"/>
            <a:ext cx="12192000" cy="6857999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  <a:endParaRPr kumimoji="1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3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09786" y="893123"/>
            <a:ext cx="72231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Em hãy nhận xét mục tiêu và kế hoạch hành động của các bạn dưới đây và đưa ra góp ý để giúp bạn hoàn thiện: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a) Bạn K đặt mục tiêu cá nhân là có sức khoẻ tốt. Kế hoạch hành động của K là sẽ ăn đúng bữa và ăn nhiều rau xanh.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b) Bạn B lập mục tiêu và kế hoạch hành động như sau: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</p:txBody>
      </p:sp>
      <p:pic>
        <p:nvPicPr>
          <p:cNvPr id="4098" name="Picture 2" descr="Em hãy nhận xét mục tiêu và kế hoạch hành động của các bạn dưới đây và đưa ra góp ý để giúp bạn hoàn thiệ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48" y="3959274"/>
            <a:ext cx="5938022" cy="29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1" y="241766"/>
            <a:ext cx="1069570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2515" y="2697969"/>
            <a:ext cx="11599635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1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Người hoạch định tương lai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25" y="-2028313"/>
            <a:ext cx="4144378" cy="520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9543" y="4136938"/>
            <a:ext cx="10582607" cy="2182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0020" algn="just">
              <a:spcAft>
                <a:spcPts val="800"/>
              </a:spcAft>
            </a:pPr>
            <a:r>
              <a:rPr lang="en-US" sz="2400" b="1" dirty="0" err="1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  <a:tabLst>
                <a:tab pos="1898650" algn="l"/>
              </a:tabLst>
            </a:pPr>
            <a:r>
              <a:rPr lang="vi-VN" sz="2400" dirty="0">
                <a:effectLst/>
                <a:latin typeface="#9Slide05 Fourth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tổ chức cho HS chơi theo đội và chia lớp thành 2 đội.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Phổ biến thể lệ: Hai đội sẽ cử đại diện lên chia sẻ mục tiêu cá nhân trong thời gian 2 phút. Hết thời gian quy định, bạn nào kể tên được nhiều hành động thực hiện mục tiêu cá nhân có tính khả thi hơn sẽ giành chiến thắng.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046" y="181458"/>
            <a:ext cx="609459" cy="60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5102" y="1"/>
            <a:ext cx="12192000" cy="6857999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  <a:endParaRPr kumimoji="1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  <a:endParaRPr kumimoji="1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3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/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85579" y="1784766"/>
            <a:ext cx="6672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-Trường hợp a)</a:t>
            </a:r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 Nhận xét: bạn K đã có ý thức đặt mục tiêu cá nhân. Những mục tiêu và kế hoạch bạn đưa ra chưa đầy đủ. Ví dụ: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+ Mục tiêu bạn K đưa ra thiếu dữ liệu về thời gian thực hiện.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+ Kế hoạch hành động chưa cụ thể.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  <a:p>
            <a:pPr algn="just"/>
            <a:r>
              <a:rPr lang="vi-VN" sz="2800" b="1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Trường hợp b)</a:t>
            </a:r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 Nhận xét: bạn B đã biết cách xác định mục tiêu cá nhân và lập kế hoạch thực hiện mục tiêu ấy.</a:t>
            </a:r>
            <a:endParaRPr lang="vi-VN" sz="2800" b="0" i="0" dirty="0">
              <a:solidFill>
                <a:srgbClr val="3333CC"/>
              </a:solidFill>
              <a:effectLst/>
              <a:latin typeface="#9Slide05 Brannboll Ny" panose="02000000000000000000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622" y="93929"/>
            <a:ext cx="12192000" cy="6857999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93" y="1893421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113165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48" y="3002112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2" y="527973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/>
          <p:cNvGrpSpPr/>
          <p:nvPr/>
        </p:nvGrpSpPr>
        <p:grpSpPr>
          <a:xfrm>
            <a:off x="839449" y="0"/>
            <a:ext cx="10681175" cy="7359445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/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/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967" y="1347035"/>
            <a:ext cx="7962066" cy="4163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622" y="93929"/>
            <a:ext cx="12192000" cy="6857999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93" y="1893421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113165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48" y="3002112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2" y="527973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/>
          <p:cNvGrpSpPr/>
          <p:nvPr/>
        </p:nvGrpSpPr>
        <p:grpSpPr>
          <a:xfrm>
            <a:off x="839449" y="0"/>
            <a:ext cx="10681175" cy="7359445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/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/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689" y="1557366"/>
            <a:ext cx="6986622" cy="3743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09248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/>
            <a:srcRect l="16992" t="-937" r="50159" b="17086"/>
            <a:stretch>
              <a:fillRect/>
            </a:stretch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Shape 95"/>
          <p:cNvPicPr/>
          <p:nvPr/>
        </p:nvPicPr>
        <p:blipFill>
          <a:blip r:embed="rId4"/>
          <a:stretch>
            <a:fillRect/>
          </a:stretch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/>
          <p:cNvSpPr/>
          <p:nvPr/>
        </p:nvSpPr>
        <p:spPr>
          <a:xfrm>
            <a:off x="1702079" y="55738"/>
            <a:ext cx="8303244" cy="1078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xác định mục tiêu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33" y="2267610"/>
            <a:ext cx="6425741" cy="232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5400" b="1" i="0" u="none" strike="noStrike" kern="1200" cap="none" spc="0" normalizeH="0" baseline="0" noProof="0" dirty="0">
              <a:solidFill>
                <a:srgbClr val="01B3C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IV. VẬN DỤNG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9" y="-38162"/>
            <a:ext cx="12192000" cy="6857999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7" name="组合 135"/>
          <p:cNvGrpSpPr/>
          <p:nvPr/>
        </p:nvGrpSpPr>
        <p:grpSpPr>
          <a:xfrm>
            <a:off x="822377" y="1025437"/>
            <a:ext cx="5347597" cy="384433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grpSp>
          <p:nvGrpSpPr>
            <p:cNvPr id="16" name="组合 14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7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9" name="组合 225"/>
          <p:cNvGrpSpPr/>
          <p:nvPr/>
        </p:nvGrpSpPr>
        <p:grpSpPr>
          <a:xfrm flipH="1">
            <a:off x="5947635" y="1599997"/>
            <a:ext cx="6570616" cy="5415707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1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2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3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4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5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6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7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grpSp>
          <p:nvGrpSpPr>
            <p:cNvPr id="108" name="组合 23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09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9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0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1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8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9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0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1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2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3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4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5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6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7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8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9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0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1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2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3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4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5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6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7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8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9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0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1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2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3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4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5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6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7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8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9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0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1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2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3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4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5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6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7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8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9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0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1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2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3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4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5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6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7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8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9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0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1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2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3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4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5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6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7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8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9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90" name="组合 452"/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41" y="1662114"/>
            <a:ext cx="4121253" cy="2456901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8011" y="2573715"/>
            <a:ext cx="5151566" cy="329822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2164573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801" y="-16869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814200" y="457776"/>
          <a:ext cx="10433154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718"/>
                <a:gridCol w="3477718"/>
                <a:gridCol w="3477718"/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b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</a:b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rgbClr val="59EA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Thời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(1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tuần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3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5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,…)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rgbClr val="59EA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33CC"/>
                        </a:solidFill>
                        <a:latin typeface="#9Slide05 Brannboll Ny" panose="02000000000000000000" pitchFamily="2" charset="0"/>
                      </a:endParaRPr>
                    </a:p>
                  </a:txBody>
                  <a:tcPr>
                    <a:solidFill>
                      <a:srgbClr val="59EAF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Phát triển bản thân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Rèn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luyện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kĩ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năng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thuyết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trình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làm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việc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nhóm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1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Gia đình và bạn bè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Giúp đỡ bố mẹ làm các công việc nhà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Ít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nhất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30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phút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mỗi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ngày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Tài chính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Tiết kiệm được 1.500.000 đồng</a:t>
                      </a:r>
                      <a:endParaRPr lang="vi-VN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1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Sức khoẻ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Giảm được 3 kg</a:t>
                      </a:r>
                      <a:endParaRPr lang="vi-VN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Học tập và nghề nghiệp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Trở thành kĩ sư công nghệ thông tin</a:t>
                      </a:r>
                      <a:endParaRPr lang="vi-VN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Đến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24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Trao tặng và cống hiến xã hội</a:t>
                      </a:r>
                      <a:endParaRPr lang="en-US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Tham gia các hoạt động thiện nguyện, đền ơn đáp nghĩa</a:t>
                      </a:r>
                      <a:endParaRPr lang="vi-VN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/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hoạt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động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/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/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/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/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915620" y="3502195"/>
            <a:ext cx="4295235" cy="182228"/>
            <a:chOff x="1839287" y="5184146"/>
            <a:chExt cx="2767715" cy="95254"/>
          </a:xfrm>
        </p:grpSpPr>
        <p:grpSp>
          <p:nvGrpSpPr>
            <p:cNvPr id="16" name="组合 15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183983" y="2593838"/>
            <a:ext cx="10732704" cy="923179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2816" y="1763973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5400" b="1" i="0" u="none" strike="noStrike" kern="1200" cap="none" spc="0" normalizeH="0" baseline="0" noProof="0" dirty="0">
              <a:solidFill>
                <a:srgbClr val="01B3C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04038" y="4016376"/>
            <a:ext cx="609459" cy="609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3" y="3706653"/>
            <a:ext cx="6794163" cy="2868557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/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/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/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/>
                    <p:cNvCxnSpPr/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/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/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5400" b="1" i="0" u="none" strike="noStrike" kern="1200" cap="none" spc="0" normalizeH="0" baseline="0" noProof="0" dirty="0">
              <a:solidFill>
                <a:srgbClr val="01B3C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52837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Khái niệm mục tiêu cá nhân và các loại mục tiêu cá nhân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>
                <a:fillRect/>
              </a:stretch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>
                <a:fillRect/>
              </a:stretch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3744" y="-24248"/>
            <a:ext cx="7354856" cy="70773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r>
              <a:rPr lang="vi-VN" sz="4000" b="1" dirty="0"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</a:t>
            </a:r>
            <a:endParaRPr lang="en-US" sz="4000" b="1" dirty="0">
              <a:solidFill>
                <a:srgbClr val="01B3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8651" y="1146148"/>
            <a:ext cx="2415094" cy="20330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38651" y="3684043"/>
            <a:ext cx="2415094" cy="203304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80" y="1418311"/>
            <a:ext cx="2537897" cy="203304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Pentagon 11"/>
          <p:cNvSpPr/>
          <p:nvPr/>
        </p:nvSpPr>
        <p:spPr>
          <a:xfrm rot="10800000">
            <a:off x="9416980" y="3775541"/>
            <a:ext cx="2537897" cy="203304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5719" y="782644"/>
            <a:ext cx="6641648" cy="6036025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/>
          <p:cNvGrpSpPr>
            <a:grpSpLocks noChangeAspect="1"/>
          </p:cNvGrpSpPr>
          <p:nvPr/>
        </p:nvGrpSpPr>
        <p:grpSpPr bwMode="auto">
          <a:xfrm flipV="1">
            <a:off x="1857870" y="363167"/>
            <a:ext cx="739758" cy="763406"/>
            <a:chOff x="1308" y="1009"/>
            <a:chExt cx="1001" cy="1033"/>
          </a:xfrm>
        </p:grpSpPr>
        <p:sp>
          <p:nvSpPr>
            <p:cNvPr id="37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39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0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1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2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3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4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grpSp>
        <p:nvGrpSpPr>
          <p:cNvPr id="46" name="Group 4"/>
          <p:cNvGrpSpPr>
            <a:grpSpLocks noChangeAspect="1"/>
          </p:cNvGrpSpPr>
          <p:nvPr/>
        </p:nvGrpSpPr>
        <p:grpSpPr bwMode="auto">
          <a:xfrm flipV="1">
            <a:off x="9793008" y="363167"/>
            <a:ext cx="739758" cy="763406"/>
            <a:chOff x="1308" y="1009"/>
            <a:chExt cx="1001" cy="1033"/>
          </a:xfrm>
        </p:grpSpPr>
        <p:sp>
          <p:nvSpPr>
            <p:cNvPr id="47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9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0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1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2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3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4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5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400"/>
              <a:endParaRPr lang="zh-CN" altLang="en-US" sz="240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4636" y="1268947"/>
          <a:ext cx="11122702" cy="530347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66919"/>
                <a:gridCol w="5255783"/>
              </a:tblGrid>
              <a:tr h="1519099">
                <a:tc>
                  <a:txBody>
                    <a:bodyPr/>
                    <a:lstStyle/>
                    <a:p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 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i="1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19099">
                <a:tc>
                  <a:txBody>
                    <a:bodyPr/>
                    <a:lstStyle/>
                    <a:p>
                      <a:pPr algn="just"/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bè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30584" y="1335360"/>
            <a:ext cx="469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30583" y="3959675"/>
            <a:ext cx="469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 txBox="1"/>
          <p:nvPr>
            <p:custDataLst>
              <p:tags r:id="rId1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PHIẾU BÀI TẬP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79882" y="227836"/>
          <a:ext cx="11542425" cy="653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543"/>
                <a:gridCol w="3196427"/>
                <a:gridCol w="2308485"/>
                <a:gridCol w="2308485"/>
                <a:gridCol w="230848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thực hiện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 mục tiêu theo thời gian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 mục tiêu theo lĩnh vực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9/ 1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hạn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bản thân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225425" indent="-2254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đình và bạn bè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500.000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 cuối năm/ dưới 1 năm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 chính cá nhân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 tháng ít nhất 1 lần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15km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tháng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Anh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 THCS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hạn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</a:tr>
            </a:tbl>
          </a:graphicData>
        </a:graphic>
      </p:graphicFrame>
    </p:spTree>
  </p:cSld>
  <p:clrMapOvr>
    <a:masterClrMapping/>
  </p:clrMapOvr>
  <p:transition spd="slow" advClick="0" advTm="1000">
    <p:push dir="u"/>
  </p:transition>
</p:sld>
</file>

<file path=ppt/tags/tag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anose="05000000000000000000" pitchFamily="2" charset="2"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10883</Words>
  <Application>WPS Presentation</Application>
  <PresentationFormat>Custom</PresentationFormat>
  <Paragraphs>467</Paragraphs>
  <Slides>37</Slides>
  <Notes>11</Notes>
  <HiddenSlides>0</HiddenSlides>
  <MMClips>6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37</vt:i4>
      </vt:variant>
    </vt:vector>
  </HeadingPairs>
  <TitlesOfParts>
    <vt:vector size="74" baseType="lpstr">
      <vt:lpstr>Arial</vt:lpstr>
      <vt:lpstr>SimSun</vt:lpstr>
      <vt:lpstr>Wingdings</vt:lpstr>
      <vt:lpstr>Arial</vt:lpstr>
      <vt:lpstr>Calibri</vt:lpstr>
      <vt:lpstr>ITC Avant Garde Std Bk</vt:lpstr>
      <vt:lpstr>Century Gothic</vt:lpstr>
      <vt:lpstr>Wingdings 3</vt:lpstr>
      <vt:lpstr>Trebuchet MS</vt:lpstr>
      <vt:lpstr>Trebuchet MS</vt:lpstr>
      <vt:lpstr>Times New Roman</vt:lpstr>
      <vt:lpstr>#9Slide03 Aturdida</vt:lpstr>
      <vt:lpstr>Segoe Print</vt:lpstr>
      <vt:lpstr>#9Slide03 Arima Madurai Black</vt:lpstr>
      <vt:lpstr>等线</vt:lpstr>
      <vt:lpstr>等线</vt:lpstr>
      <vt:lpstr>#9Slide05 Brannboll Ny</vt:lpstr>
      <vt:lpstr>Wide Latin</vt:lpstr>
      <vt:lpstr>inpin heiti</vt:lpstr>
      <vt:lpstr>#9Slide05 Fourth Medium</vt:lpstr>
      <vt:lpstr>Calibri</vt:lpstr>
      <vt:lpstr>Microsoft YaHei</vt:lpstr>
      <vt:lpstr>Arial Unicode MS</vt:lpstr>
      <vt:lpstr>Calibri Light</vt:lpstr>
      <vt:lpstr>#9Slide05 SVNVanilla Daisy Pro</vt:lpstr>
      <vt:lpstr>SVN-Vanilla Daisy Pro</vt:lpstr>
      <vt:lpstr>DengXian</vt:lpstr>
      <vt:lpstr>#9Slide07 Marbelia Regular</vt:lpstr>
      <vt:lpstr>Verdana</vt:lpstr>
      <vt:lpstr>方正静蕾简体</vt:lpstr>
      <vt:lpstr>【苹果】迟暮朝朝醉晚灯</vt:lpstr>
      <vt:lpstr>Segoe UI Symbol</vt:lpstr>
      <vt:lpstr>Office Theme</vt:lpstr>
      <vt:lpstr>1_Office Theme</vt:lpstr>
      <vt:lpstr>1_Thiết kế: Thạch Trương Thảo (0987 039 863)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Administrator</cp:lastModifiedBy>
  <cp:revision>199</cp:revision>
  <dcterms:created xsi:type="dcterms:W3CDTF">2022-08-20T03:30:00Z</dcterms:created>
  <dcterms:modified xsi:type="dcterms:W3CDTF">2025-12-18T02:07:41Z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B0998CEB1B3D43CB98CAC989BD2656A3_13</vt:lpwstr>
  </property>
  <property fmtid="{D5CDD505-2E9C-101B-9397-08002B2CF9AE}" pid="3" name="KSOProductBuildVer">
    <vt:lpwstr>1033-12.2.0.23158</vt:lpwstr>
  </property>
</Properties>
</file>