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5" r:id="rId3"/>
  </p:sldMasterIdLst>
  <p:sldIdLst>
    <p:sldId id="335" r:id="rId4"/>
    <p:sldId id="346" r:id="rId5"/>
    <p:sldId id="344" r:id="rId6"/>
    <p:sldId id="336" r:id="rId7"/>
    <p:sldId id="342" r:id="rId8"/>
    <p:sldId id="343" r:id="rId9"/>
    <p:sldId id="341" r:id="rId10"/>
    <p:sldId id="338" r:id="rId11"/>
    <p:sldId id="340" r:id="rId12"/>
    <p:sldId id="339" r:id="rId13"/>
    <p:sldId id="347" r:id="rId14"/>
    <p:sldId id="350" r:id="rId15"/>
    <p:sldId id="351" r:id="rId16"/>
    <p:sldId id="352" r:id="rId17"/>
    <p:sldId id="353" r:id="rId18"/>
    <p:sldId id="348" r:id="rId19"/>
    <p:sldId id="34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70" d="100"/>
          <a:sy n="70" d="100"/>
        </p:scale>
        <p:origin x="-66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6EB3-7D90-4323-A214-F6052FD69BBE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B8F6-B3AF-445C-806E-F093A1D487C4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6EB3-7D90-4323-A214-F6052FD69BBE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B8F6-B3AF-445C-806E-F093A1D487C4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6EB3-7D90-4323-A214-F6052FD69BBE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B8F6-B3AF-445C-806E-F093A1D487C4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6EB3-7D90-4323-A214-F6052FD69BBE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B8F6-B3AF-445C-806E-F093A1D487C4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6EB3-7D90-4323-A214-F6052FD69BBE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B8F6-B3AF-445C-806E-F093A1D487C4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6EB3-7D90-4323-A214-F6052FD69BBE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B8F6-B3AF-445C-806E-F093A1D487C4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6EB3-7D90-4323-A214-F6052FD69BBE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B8F6-B3AF-445C-806E-F093A1D487C4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6EB3-7D90-4323-A214-F6052FD69BBE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B8F6-B3AF-445C-806E-F093A1D487C4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6EB3-7D90-4323-A214-F6052FD69BBE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B8F6-B3AF-445C-806E-F093A1D487C4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6EB3-7D90-4323-A214-F6052FD69BBE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B8F6-B3AF-445C-806E-F093A1D487C4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6EB3-7D90-4323-A214-F6052FD69BBE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B8F6-B3AF-445C-806E-F093A1D487C4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0B66EB3-7D90-4323-A214-F6052FD69B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0EAB8F6-B3AF-445C-806E-F093A1D487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0.png"/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0.png"/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06615" y="359717"/>
            <a:ext cx="63869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VẬT LIỆU CƠ KHÍ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5995" y="3428997"/>
            <a:ext cx="9" cy="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11" y="1382015"/>
            <a:ext cx="11702081" cy="5279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6906" y="830997"/>
          <a:ext cx="11837714" cy="5965588"/>
        </p:xfrm>
        <a:graphic>
          <a:graphicData uri="http://schemas.openxmlformats.org/drawingml/2006/table">
            <a:tbl>
              <a:tblPr firstRow="1" firstCol="1" bandRow="1"/>
              <a:tblGrid>
                <a:gridCol w="2781239"/>
                <a:gridCol w="4317107"/>
                <a:gridCol w="4739368"/>
              </a:tblGrid>
              <a:tr h="477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000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2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Thép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cứng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dẻo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ôxy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ôxy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sang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nâu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3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2300" dirty="0" err="1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3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đinh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vít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0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xám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cứng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giòn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dát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mỏng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mài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mòn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vỏ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vỏ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nồi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cơm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5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mềm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dát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mỏng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mài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mòn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oxy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chi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bạc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trượt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vòng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đệm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vòi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2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nhẹ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oxy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3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chi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vỏ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tủ</a:t>
                      </a:r>
                      <a:r>
                        <a:rPr lang="en-US" sz="23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1101" y="1317894"/>
            <a:ext cx="1977392" cy="13245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00" y="2642413"/>
            <a:ext cx="1977393" cy="11516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04" y="4209496"/>
            <a:ext cx="2532189" cy="9765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308" y="5616578"/>
            <a:ext cx="2546185" cy="8538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525" y="0"/>
            <a:ext cx="119650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Từ bảng 6.1 cho biết những sản phẩm sau đây: lưỡi kéo cắt giấy, đầu kìm điện, lõi dây điện, khung xe ô tô được làm từ vật liệu kim loại gì?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2729552" y="1317894"/>
            <a:ext cx="8598090" cy="472561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Lưỡi kéo cắt giấy: thép</a:t>
            </a:r>
            <a:endParaRPr lang="vi-VN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Đầu kìm điện: thép</a:t>
            </a:r>
            <a:endParaRPr lang="vi-VN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Lõi dây điện: đồng, nhôm.</a:t>
            </a:r>
            <a:endParaRPr lang="vi-VN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 xe ô tô: thép</a:t>
            </a:r>
            <a:endParaRPr lang="vi-VN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45814" y="150125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2955" y="873457"/>
            <a:ext cx="11477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2954" y="1460311"/>
            <a:ext cx="11477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2955" y="2088108"/>
            <a:ext cx="11477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2955" y="2729553"/>
            <a:ext cx="11477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2953" y="3425589"/>
            <a:ext cx="11477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72953" y="1480825"/>
            <a:ext cx="477674" cy="4821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31" grpId="0"/>
      <p:bldP spid="32" grpId="0"/>
      <p:bldP spid="33" grpId="0"/>
      <p:bldP spid="34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45814" y="150125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6478" y="873457"/>
            <a:ext cx="11914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2956" y="1940327"/>
            <a:ext cx="413527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96586" y="1940327"/>
            <a:ext cx="3630304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carbon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2956" y="2747807"/>
            <a:ext cx="4135272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04656" y="2747977"/>
            <a:ext cx="3622234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8691" y="1940327"/>
            <a:ext cx="3622235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1" grpId="0" animBg="1"/>
      <p:bldP spid="32" grpId="0" animBg="1"/>
      <p:bldP spid="33" grpId="0" animBg="1"/>
      <p:bldP spid="34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45814" y="150125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6478" y="873457"/>
            <a:ext cx="11914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 cứ vào đâu để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loại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2955" y="1940327"/>
            <a:ext cx="4372859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96585" y="1940327"/>
            <a:ext cx="4653887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2956" y="2747807"/>
            <a:ext cx="4372858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carbon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04655" y="2747977"/>
            <a:ext cx="4645817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956" y="2752584"/>
            <a:ext cx="4372858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carbon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1" grpId="0" animBg="1"/>
      <p:bldP spid="32" grpId="0" animBg="1"/>
      <p:bldP spid="33" grpId="0" animBg="1"/>
      <p:bldP spid="34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45814" y="150125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6478" y="873457"/>
            <a:ext cx="11914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tỉ lệ cacbon: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2955" y="1940327"/>
            <a:ext cx="3616657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&lt; 2,14%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96586" y="1940327"/>
            <a:ext cx="3684896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≤ 2,14%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2956" y="2747807"/>
            <a:ext cx="3616656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&gt; 2,14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04655" y="2747977"/>
            <a:ext cx="3676827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≥ 2,14%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4655" y="1940327"/>
            <a:ext cx="367682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≤ 2,14%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1" grpId="0" animBg="1"/>
      <p:bldP spid="32" grpId="0" animBg="1"/>
      <p:bldP spid="33" grpId="0" animBg="1"/>
      <p:bldP spid="34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45814" y="150125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2955" y="873457"/>
            <a:ext cx="11477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2951" y="1721921"/>
            <a:ext cx="4722126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đ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ồng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hợp kim của đồng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28597" y="1694626"/>
            <a:ext cx="4722125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2955" y="2879680"/>
            <a:ext cx="4722124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28597" y="2879680"/>
            <a:ext cx="4722126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028597" y="2866119"/>
            <a:ext cx="477674" cy="4821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1" grpId="0" animBg="1"/>
      <p:bldP spid="32" grpId="0" animBg="1"/>
      <p:bldP spid="33" grpId="0" animBg="1"/>
      <p:bldP spid="34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98963" y="184666"/>
            <a:ext cx="279271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716" y="584775"/>
            <a:ext cx="117939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 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549010" y="1296538"/>
            <a:ext cx="7765576" cy="383502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Kể tên một số đồ dùng trong </a:t>
            </a:r>
            <a:r>
              <a:rPr lang="en-US" sz="3200" dirty="0" err="1" smtClean="0">
                <a:solidFill>
                  <a:schemeClr val="tx1"/>
                </a:solidFill>
              </a:rPr>
              <a:t>gia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đình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vi-VN" sz="3200" dirty="0" smtClean="0">
                <a:solidFill>
                  <a:schemeClr val="tx1"/>
                </a:solidFill>
              </a:rPr>
              <a:t>em </a:t>
            </a:r>
            <a:r>
              <a:rPr lang="vi-VN" sz="3200" dirty="0">
                <a:solidFill>
                  <a:schemeClr val="tx1"/>
                </a:solidFill>
              </a:rPr>
              <a:t>được làm </a:t>
            </a:r>
            <a:r>
              <a:rPr lang="vi-VN" sz="3200" dirty="0" smtClean="0">
                <a:solidFill>
                  <a:schemeClr val="tx1"/>
                </a:solidFill>
              </a:rPr>
              <a:t>từ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r>
              <a:rPr lang="vi-VN" sz="3200" dirty="0" smtClean="0">
                <a:solidFill>
                  <a:schemeClr val="tx1"/>
                </a:solidFill>
              </a:rPr>
              <a:t>vật </a:t>
            </a:r>
            <a:r>
              <a:rPr lang="vi-VN" sz="3200" dirty="0">
                <a:solidFill>
                  <a:schemeClr val="tx1"/>
                </a:solidFill>
              </a:rPr>
              <a:t>liệu </a:t>
            </a:r>
            <a:r>
              <a:rPr lang="vi-VN" sz="3200" dirty="0" smtClean="0">
                <a:solidFill>
                  <a:schemeClr val="tx1"/>
                </a:solidFill>
              </a:rPr>
              <a:t>kim </a:t>
            </a:r>
            <a:r>
              <a:rPr lang="vi-VN" sz="3200" dirty="0">
                <a:solidFill>
                  <a:schemeClr val="tx1"/>
                </a:solidFill>
              </a:rPr>
              <a:t>loại.</a:t>
            </a:r>
            <a:endParaRPr lang="vi-VN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98963" y="184666"/>
            <a:ext cx="279271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716" y="584775"/>
            <a:ext cx="117939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 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4716" y="1012956"/>
            <a:ext cx="117939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 kim loại đen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chảo, dao, kéo, cày, cuốc, </a:t>
            </a:r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thép trong xây dựng nhà cửa, thân máy, nắp rắn chắc ...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kim loại màu: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Đồng: </a:t>
            </a:r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nồi,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thau, mâm, cầu </a:t>
            </a:r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dao,...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Nhôm: ấm, </a:t>
            </a:r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cửa,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xoong, </a:t>
            </a:r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chậu,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thìa, đũa, mâm, </a:t>
            </a:r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 cửa…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7069015" y="36991"/>
            <a:ext cx="5005754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6.1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124" y="71562"/>
            <a:ext cx="6482861" cy="66809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3385" y="5328139"/>
            <a:ext cx="532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6.1.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46985" y="2263152"/>
            <a:ext cx="5427784" cy="1815882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nồi, chảo nấu ăn thường được làm bằng kim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có đặc tính dẫn nhiệt rất tốt, giúp thức ăn nhanh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2737" y="37229"/>
            <a:ext cx="11885645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KHÁI QUÁT VỀ VẬT LIỆU CƠ KHÍ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1924334" y="743012"/>
            <a:ext cx="8106770" cy="2873644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10184" y="1593880"/>
            <a:ext cx="7110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737" y="3956882"/>
            <a:ext cx="1174635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78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78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8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78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8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78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8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8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8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78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8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78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8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8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8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78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8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78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8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78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8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78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8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8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8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78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8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78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8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8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8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78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8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78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8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78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8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8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8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78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8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78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78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738" y="829431"/>
            <a:ext cx="11969262" cy="48086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21908" y="5176457"/>
            <a:ext cx="2965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6.2.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355" y="5756684"/>
            <a:ext cx="118020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6.2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737" y="37229"/>
            <a:ext cx="11885645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KHÁI QUÁT VỀ VẬT LIỆU CƠ KHÍ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737" y="622004"/>
            <a:ext cx="6219006" cy="58743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551" y="6027595"/>
            <a:ext cx="2965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6.2.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2737" y="37229"/>
            <a:ext cx="11885645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KHÁI QUÁT VỀ VẬT LIỆU CƠ KHÍ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1742" y="622005"/>
            <a:ext cx="5666640" cy="600164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                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sát Hình 6.2 và cho biết: Các chi tiết của xe đạp thường được làm từ những vật liệu gì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…………………………….…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……………………………….…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………………………………...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…………………………….…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xét về vật liệu cơ khí và cho biết vật liệu cơ khí có những tính chất gì?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789" y="650535"/>
            <a:ext cx="11732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67975" y="62706"/>
            <a:ext cx="58985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CƠ KHÍ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355" y="5670344"/>
            <a:ext cx="11554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 Hình 6.3 và cho biết: Vật liệu kim loại được chia thành mấy loại,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loại nào? Mỗi loại gồm những vật liệu (hợp kim) gì?</a:t>
            </a:r>
            <a:endParaRPr lang="en-US" sz="2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737" y="1200985"/>
            <a:ext cx="11885645" cy="44693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2737" y="37229"/>
            <a:ext cx="11885645" cy="584775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CÁC  LOẠI VẬT LIỆU CƠ KHÍ THÔNG DỤNG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3140" y="616211"/>
            <a:ext cx="358936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767975" y="62706"/>
            <a:ext cx="58985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CƠ KHÍ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7421" y="650535"/>
            <a:ext cx="117097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1.Vật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Kim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Kim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carbon.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carbon,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 ≤2,14%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Gang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 ≥2,14%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528" y="-20945"/>
            <a:ext cx="11954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6.1. </a:t>
            </a:r>
            <a:r>
              <a:rPr lang="en-US" sz="2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gang, </a:t>
            </a:r>
            <a:r>
              <a:rPr lang="en-US" sz="2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endParaRPr lang="en-US" sz="24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529" y="778402"/>
          <a:ext cx="11965094" cy="5850322"/>
        </p:xfrm>
        <a:graphic>
          <a:graphicData uri="http://schemas.openxmlformats.org/drawingml/2006/table">
            <a:tbl>
              <a:tblPr firstRow="1" firstCol="1" bandRow="1"/>
              <a:tblGrid>
                <a:gridCol w="2811167"/>
                <a:gridCol w="4363561"/>
                <a:gridCol w="4790366"/>
              </a:tblGrid>
              <a:tr h="477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 dụng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2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Thép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cứng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dẻo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ôxy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ôxy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sang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nâu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đường…</a:t>
                      </a:r>
                      <a:r>
                        <a:rPr lang="en-US" sz="2300" dirty="0" err="1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3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đinh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vít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0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xám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cứng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giòn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dát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mỏng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mài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mòn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vỏ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vỏ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nồi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cơm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5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mềm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dát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mỏng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mài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mòn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oxy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chi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bạc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trượt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vòng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đệm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vòi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75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nhẹ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oxy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3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chi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vỏ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khung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r>
                        <a:rPr lang="en-US" sz="23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tủ</a:t>
                      </a:r>
                      <a:r>
                        <a:rPr lang="en-US" sz="230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1101" y="1317894"/>
            <a:ext cx="1977392" cy="13245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00" y="2642413"/>
            <a:ext cx="1977393" cy="11516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04" y="4209496"/>
            <a:ext cx="2532189" cy="9765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308" y="5616578"/>
            <a:ext cx="2546185" cy="853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5297</Words>
  <Application>WPS Presentation</Application>
  <PresentationFormat>Custom</PresentationFormat>
  <Paragraphs>212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SimSun</vt:lpstr>
      <vt:lpstr>Wingdings</vt:lpstr>
      <vt:lpstr>Wingdings 3</vt:lpstr>
      <vt:lpstr>Arial</vt:lpstr>
      <vt:lpstr>Times New Roman</vt:lpstr>
      <vt:lpstr>Microsoft YaHei</vt:lpstr>
      <vt:lpstr>Arial Unicode MS</vt:lpstr>
      <vt:lpstr>Century Gothic</vt:lpstr>
      <vt:lpstr>Calibri</vt:lpstr>
      <vt:lpstr>Wisp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Administrator</cp:lastModifiedBy>
  <cp:revision>85</cp:revision>
  <dcterms:created xsi:type="dcterms:W3CDTF">2023-06-21T22:05:00Z</dcterms:created>
  <dcterms:modified xsi:type="dcterms:W3CDTF">2025-12-18T02:02:31Z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5D3500195DB043CCA53E47B35D230FD8_13</vt:lpwstr>
  </property>
  <property fmtid="{D5CDD505-2E9C-101B-9397-08002B2CF9AE}" pid="3" name="KSOProductBuildVer">
    <vt:lpwstr>1033-12.2.0.23158</vt:lpwstr>
  </property>
</Properties>
</file>