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media/image11.svg" ContentType="image/svg+xml"/>
  <Override PartName="/ppt/media/image14.svg" ContentType="image/svg+xml"/>
  <Override PartName="/ppt/media/image19.svg" ContentType="image/svg+xml"/>
  <Override PartName="/ppt/media/image23.svg" ContentType="image/svg+xml"/>
  <Override PartName="/ppt/media/image3.svg" ContentType="image/svg+xml"/>
  <Override PartName="/ppt/media/image35.svg" ContentType="image/svg+xml"/>
  <Override PartName="/ppt/media/image39.svg" ContentType="image/svg+xml"/>
  <Override PartName="/ppt/media/image41.svg" ContentType="image/svg+xml"/>
  <Override PartName="/ppt/media/image43.svg" ContentType="image/svg+xml"/>
  <Override PartName="/ppt/media/image45.svg" ContentType="image/svg+xml"/>
  <Override PartName="/ppt/media/image47.svg" ContentType="image/svg+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298" r:id="rId3"/>
    <p:sldId id="295" r:id="rId4"/>
    <p:sldId id="296" r:id="rId5"/>
    <p:sldId id="350" r:id="rId6"/>
    <p:sldId id="297" r:id="rId7"/>
    <p:sldId id="299" r:id="rId8"/>
    <p:sldId id="351" r:id="rId9"/>
    <p:sldId id="352" r:id="rId10"/>
    <p:sldId id="353" r:id="rId11"/>
    <p:sldId id="302" r:id="rId12"/>
    <p:sldId id="355" r:id="rId13"/>
    <p:sldId id="356" r:id="rId14"/>
    <p:sldId id="354" r:id="rId15"/>
    <p:sldId id="357" r:id="rId16"/>
    <p:sldId id="358" r:id="rId17"/>
    <p:sldId id="359" r:id="rId18"/>
    <p:sldId id="360" r:id="rId19"/>
    <p:sldId id="361" r:id="rId20"/>
    <p:sldId id="363" r:id="rId21"/>
    <p:sldId id="364" r:id="rId22"/>
    <p:sldId id="362" r:id="rId23"/>
    <p:sldId id="365" r:id="rId24"/>
    <p:sldId id="366" r:id="rId25"/>
    <p:sldId id="367" r:id="rId26"/>
    <p:sldId id="369" r:id="rId27"/>
    <p:sldId id="370" r:id="rId28"/>
    <p:sldId id="371" r:id="rId29"/>
    <p:sldId id="372" r:id="rId30"/>
    <p:sldId id="368" r:id="rId31"/>
    <p:sldId id="373" r:id="rId32"/>
    <p:sldId id="374" r:id="rId33"/>
    <p:sldId id="375" r:id="rId34"/>
    <p:sldId id="376" r:id="rId35"/>
    <p:sldId id="377" r:id="rId36"/>
    <p:sldId id="304" r:id="rId37"/>
    <p:sldId id="379" r:id="rId38"/>
    <p:sldId id="378" r:id="rId39"/>
    <p:sldId id="380" r:id="rId40"/>
    <p:sldId id="381" r:id="rId41"/>
    <p:sldId id="269" r:id="rId42"/>
    <p:sldId id="349" r:id="rId43"/>
  </p:sldIdLst>
  <p:sldSz cx="18288000" cy="10287000"/>
  <p:notesSz cx="6858000" cy="9144000"/>
  <p:embeddedFontLst>
    <p:embeddedFont>
      <p:font typeface="Calibri" panose="020F0502020204030204"/>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F5E73B-318B-4163-882A-FFC94AB12C5E}">
          <p14:sldIdLst>
            <p14:sldId id="298"/>
            <p14:sldId id="295"/>
            <p14:sldId id="296"/>
            <p14:sldId id="350"/>
            <p14:sldId id="297"/>
            <p14:sldId id="299"/>
            <p14:sldId id="351"/>
            <p14:sldId id="352"/>
            <p14:sldId id="353"/>
            <p14:sldId id="302"/>
            <p14:sldId id="355"/>
            <p14:sldId id="356"/>
            <p14:sldId id="354"/>
            <p14:sldId id="357"/>
            <p14:sldId id="358"/>
            <p14:sldId id="359"/>
            <p14:sldId id="360"/>
            <p14:sldId id="361"/>
            <p14:sldId id="363"/>
            <p14:sldId id="364"/>
            <p14:sldId id="362"/>
            <p14:sldId id="365"/>
            <p14:sldId id="366"/>
            <p14:sldId id="367"/>
            <p14:sldId id="369"/>
            <p14:sldId id="370"/>
            <p14:sldId id="371"/>
            <p14:sldId id="372"/>
            <p14:sldId id="368"/>
            <p14:sldId id="373"/>
            <p14:sldId id="374"/>
            <p14:sldId id="375"/>
            <p14:sldId id="376"/>
            <p14:sldId id="377"/>
            <p14:sldId id="304"/>
            <p14:sldId id="379"/>
            <p14:sldId id="378"/>
            <p14:sldId id="380"/>
            <p14:sldId id="381"/>
            <p14:sldId id="269"/>
            <p14:sldId id="34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AD8"/>
    <a:srgbClr val="5E597F"/>
    <a:srgbClr val="86BEE1"/>
    <a:srgbClr val="ABDEB6"/>
    <a:srgbClr val="F8D682"/>
    <a:srgbClr val="B58307"/>
    <a:srgbClr val="FFF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54" d="100"/>
          <a:sy n="54" d="100"/>
        </p:scale>
        <p:origin x="3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font" Target="fonts/font4.fntdata"/><Relationship Id="rId50" Type="http://schemas.openxmlformats.org/officeDocument/2006/relationships/font" Target="fonts/font3.fntdata"/><Relationship Id="rId5" Type="http://schemas.openxmlformats.org/officeDocument/2006/relationships/slide" Target="slides/slide3.xml"/><Relationship Id="rId49" Type="http://schemas.openxmlformats.org/officeDocument/2006/relationships/font" Target="fonts/font2.fntdata"/><Relationship Id="rId48" Type="http://schemas.openxmlformats.org/officeDocument/2006/relationships/font" Target="fonts/font1.fntdata"/><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notesMaster" Target="notesMasters/notesMaster1.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251EC-575E-4528-9615-7D2497CFC5F4}"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FB4C7-9995-4734-92EE-B67DF2992E0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svg"/><Relationship Id="rId3" Type="http://schemas.openxmlformats.org/officeDocument/2006/relationships/image" Target="../media/image13.png"/><Relationship Id="rId2" Type="http://schemas.openxmlformats.org/officeDocument/2006/relationships/image" Target="../media/image5.sv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7.png"/><Relationship Id="rId4" Type="http://schemas.openxmlformats.org/officeDocument/2006/relationships/image" Target="../media/image5.svg"/><Relationship Id="rId3" Type="http://schemas.openxmlformats.org/officeDocument/2006/relationships/image" Target="../media/image16.png"/><Relationship Id="rId2" Type="http://schemas.openxmlformats.org/officeDocument/2006/relationships/image" Target="../media/image9.sv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svg"/><Relationship Id="rId3" Type="http://schemas.openxmlformats.org/officeDocument/2006/relationships/image" Target="../media/image18.png"/><Relationship Id="rId2" Type="http://schemas.openxmlformats.org/officeDocument/2006/relationships/image" Target="../media/image5.sv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sv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7.png"/><Relationship Id="rId4" Type="http://schemas.openxmlformats.org/officeDocument/2006/relationships/image" Target="../media/image5.svg"/><Relationship Id="rId3" Type="http://schemas.openxmlformats.org/officeDocument/2006/relationships/image" Target="../media/image16.png"/><Relationship Id="rId2" Type="http://schemas.openxmlformats.org/officeDocument/2006/relationships/image" Target="../media/image9.sv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svg"/><Relationship Id="rId3" Type="http://schemas.openxmlformats.org/officeDocument/2006/relationships/image" Target="../media/image18.png"/><Relationship Id="rId2" Type="http://schemas.openxmlformats.org/officeDocument/2006/relationships/image" Target="../media/image5.sv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sv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image" Target="../media/image23.svg"/><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7.png"/><Relationship Id="rId4" Type="http://schemas.openxmlformats.org/officeDocument/2006/relationships/image" Target="../media/image5.svg"/><Relationship Id="rId3" Type="http://schemas.openxmlformats.org/officeDocument/2006/relationships/image" Target="../media/image16.png"/><Relationship Id="rId2" Type="http://schemas.openxmlformats.org/officeDocument/2006/relationships/image" Target="../media/image9.svg"/><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svg"/><Relationship Id="rId3" Type="http://schemas.openxmlformats.org/officeDocument/2006/relationships/image" Target="../media/image18.png"/><Relationship Id="rId2" Type="http://schemas.openxmlformats.org/officeDocument/2006/relationships/image" Target="../media/image5.svg"/><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7.png"/><Relationship Id="rId4" Type="http://schemas.openxmlformats.org/officeDocument/2006/relationships/image" Target="../media/image5.svg"/><Relationship Id="rId3" Type="http://schemas.openxmlformats.org/officeDocument/2006/relationships/image" Target="../media/image16.png"/><Relationship Id="rId2" Type="http://schemas.openxmlformats.org/officeDocument/2006/relationships/image" Target="../media/image9.svg"/><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image" Target="../media/image5.svg"/><Relationship Id="rId1" Type="http://schemas.openxmlformats.org/officeDocument/2006/relationships/image" Target="../media/image16.png"/></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7.png"/><Relationship Id="rId4" Type="http://schemas.openxmlformats.org/officeDocument/2006/relationships/image" Target="../media/image5.svg"/><Relationship Id="rId3" Type="http://schemas.openxmlformats.org/officeDocument/2006/relationships/image" Target="../media/image16.png"/><Relationship Id="rId2" Type="http://schemas.openxmlformats.org/officeDocument/2006/relationships/image" Target="../media/image9.svg"/><Relationship Id="rId1"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5.svg"/><Relationship Id="rId1"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37.wdp"/><Relationship Id="rId1"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5.svg"/><Relationship Id="rId7" Type="http://schemas.openxmlformats.org/officeDocument/2006/relationships/image" Target="../media/image44.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7.svg"/><Relationship Id="rId3" Type="http://schemas.openxmlformats.org/officeDocument/2006/relationships/image" Target="../media/image46.png"/><Relationship Id="rId2" Type="http://schemas.openxmlformats.org/officeDocument/2006/relationships/image" Target="../media/image5.svg"/><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sv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p:cNvSpPr txBox="1"/>
          <p:nvPr/>
        </p:nvSpPr>
        <p:spPr>
          <a:xfrm>
            <a:off x="5295900" y="342900"/>
            <a:ext cx="7696200" cy="1169551"/>
          </a:xfrm>
          <a:prstGeom prst="rect">
            <a:avLst/>
          </a:prstGeom>
          <a:noFill/>
        </p:spPr>
        <p:txBody>
          <a:bodyPr wrap="square" rtlCol="0">
            <a:spAutoFit/>
          </a:bodyPr>
          <a:lstStyle/>
          <a:p>
            <a:pPr algn="ctr"/>
            <a:r>
              <a:rPr lang="en-US" sz="7000" b="1">
                <a:solidFill>
                  <a:srgbClr val="002060"/>
                </a:solidFill>
                <a:latin typeface="Arial" panose="020B0604020202020204" pitchFamily="34" charset="0"/>
                <a:cs typeface="Arial" panose="020B0604020202020204" pitchFamily="34" charset="0"/>
              </a:rPr>
              <a:t>KHỞI ĐỘNG </a:t>
            </a:r>
            <a:endParaRPr lang="en-US" sz="7000" b="1">
              <a:solidFill>
                <a:srgbClr val="002060"/>
              </a:solidFill>
              <a:latin typeface="Arial" panose="020B0604020202020204" pitchFamily="34" charset="0"/>
              <a:cs typeface="Arial" panose="020B0604020202020204" pitchFamily="34" charset="0"/>
            </a:endParaRPr>
          </a:p>
        </p:txBody>
      </p:sp>
      <p:grpSp>
        <p:nvGrpSpPr>
          <p:cNvPr id="5" name="Group 4"/>
          <p:cNvGrpSpPr/>
          <p:nvPr/>
        </p:nvGrpSpPr>
        <p:grpSpPr>
          <a:xfrm>
            <a:off x="304800" y="2171700"/>
            <a:ext cx="8382000" cy="7335328"/>
            <a:chOff x="762000" y="2171700"/>
            <a:chExt cx="8382000" cy="7335328"/>
          </a:xfrm>
        </p:grpSpPr>
        <p:pic>
          <p:nvPicPr>
            <p:cNvPr id="2" name="Picture 1"/>
            <p:cNvPicPr>
              <a:picLocks noChangeAspect="1"/>
            </p:cNvPicPr>
            <p:nvPr/>
          </p:nvPicPr>
          <p:blipFill>
            <a:blip r:embed="rId1"/>
            <a:stretch>
              <a:fillRect/>
            </a:stretch>
          </p:blipFill>
          <p:spPr>
            <a:xfrm>
              <a:off x="762000" y="2171700"/>
              <a:ext cx="8382000" cy="5747658"/>
            </a:xfrm>
            <a:prstGeom prst="rect">
              <a:avLst/>
            </a:prstGeom>
            <a:noFill/>
            <a:ln>
              <a:noFill/>
            </a:ln>
          </p:spPr>
        </p:pic>
        <p:sp>
          <p:nvSpPr>
            <p:cNvPr id="4" name="TextBox 3"/>
            <p:cNvSpPr txBox="1"/>
            <p:nvPr/>
          </p:nvSpPr>
          <p:spPr>
            <a:xfrm>
              <a:off x="1409700" y="8115300"/>
              <a:ext cx="7086600" cy="1391728"/>
            </a:xfrm>
            <a:prstGeom prst="rect">
              <a:avLst/>
            </a:prstGeom>
            <a:noFill/>
          </p:spPr>
          <p:txBody>
            <a:bodyPr wrap="square">
              <a:spAutoFit/>
            </a:bodyPr>
            <a:lstStyle/>
            <a:p>
              <a:pPr algn="ctr">
                <a:lnSpc>
                  <a:spcPct val="150000"/>
                </a:lnSpc>
              </a:pPr>
              <a:r>
                <a:rPr lang="en-US" sz="3000" b="1" i="1">
                  <a:latin typeface="Arial" panose="020B0604020202020204" pitchFamily="34" charset="0"/>
                  <a:cs typeface="Arial" panose="020B0604020202020204" pitchFamily="34" charset="0"/>
                </a:rPr>
                <a:t>Hình 6.1. </a:t>
              </a:r>
              <a:r>
                <a:rPr lang="en-US" sz="3000" i="1">
                  <a:latin typeface="Arial" panose="020B0604020202020204" pitchFamily="34" charset="0"/>
                  <a:cs typeface="Arial" panose="020B0604020202020204" pitchFamily="34" charset="0"/>
                </a:rPr>
                <a:t>Vật liệu và dụng cụ lắp đặt mạng điện trong nhà</a:t>
              </a:r>
              <a:endParaRPr lang="en-US" sz="3000" i="1">
                <a:latin typeface="Arial" panose="020B0604020202020204" pitchFamily="34" charset="0"/>
                <a:cs typeface="Arial" panose="020B0604020202020204" pitchFamily="34" charset="0"/>
              </a:endParaRPr>
            </a:p>
          </p:txBody>
        </p:sp>
      </p:grpSp>
      <p:grpSp>
        <p:nvGrpSpPr>
          <p:cNvPr id="33" name="Group 32"/>
          <p:cNvGrpSpPr/>
          <p:nvPr/>
        </p:nvGrpSpPr>
        <p:grpSpPr>
          <a:xfrm>
            <a:off x="8915400" y="2195512"/>
            <a:ext cx="8643942" cy="2748253"/>
            <a:chOff x="8991599" y="2278226"/>
            <a:chExt cx="8643942" cy="2748253"/>
          </a:xfrm>
        </p:grpSpPr>
        <p:sp>
          <p:nvSpPr>
            <p:cNvPr id="7" name="TextBox 6"/>
            <p:cNvSpPr txBox="1"/>
            <p:nvPr/>
          </p:nvSpPr>
          <p:spPr>
            <a:xfrm>
              <a:off x="10361929" y="2278226"/>
              <a:ext cx="7273612" cy="2748253"/>
            </a:xfrm>
            <a:prstGeom prst="rect">
              <a:avLst/>
            </a:prstGeom>
            <a:noFill/>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Hãy kể tên các vật liệu, thiết bị và dụng cụ lắp đặt mạng điện trong hình 6.1. </a:t>
              </a:r>
              <a:endParaRPr lang="en-US" sz="4000">
                <a:latin typeface="Arial" panose="020B0604020202020204" pitchFamily="34" charset="0"/>
                <a:cs typeface="Arial" panose="020B0604020202020204" pitchFamily="34" charset="0"/>
              </a:endParaRPr>
            </a:p>
          </p:txBody>
        </p:sp>
        <p:grpSp>
          <p:nvGrpSpPr>
            <p:cNvPr id="11" name="Group 10"/>
            <p:cNvGrpSpPr/>
            <p:nvPr/>
          </p:nvGrpSpPr>
          <p:grpSpPr>
            <a:xfrm>
              <a:off x="8991599" y="3119587"/>
              <a:ext cx="1065530" cy="1065530"/>
              <a:chOff x="1028700" y="4610433"/>
              <a:chExt cx="824190" cy="824190"/>
            </a:xfrm>
          </p:grpSpPr>
          <p:grpSp>
            <p:nvGrpSpPr>
              <p:cNvPr id="12" name="Group 14"/>
              <p:cNvGrpSpPr/>
              <p:nvPr/>
            </p:nvGrpSpPr>
            <p:grpSpPr>
              <a:xfrm>
                <a:off x="1028700" y="4610433"/>
                <a:ext cx="824190" cy="824190"/>
                <a:chOff x="0" y="0"/>
                <a:chExt cx="812800" cy="812800"/>
              </a:xfrm>
            </p:grpSpPr>
            <p:sp>
              <p:nvSpPr>
                <p:cNvPr id="23"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24"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Freeform 26"/>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grpSp>
        <p:nvGrpSpPr>
          <p:cNvPr id="37" name="Group 36"/>
          <p:cNvGrpSpPr/>
          <p:nvPr/>
        </p:nvGrpSpPr>
        <p:grpSpPr>
          <a:xfrm>
            <a:off x="9372600" y="5555388"/>
            <a:ext cx="8098887" cy="3510252"/>
            <a:chOff x="9236613" y="5367048"/>
            <a:chExt cx="8098887" cy="3510252"/>
          </a:xfrm>
        </p:grpSpPr>
        <p:sp>
          <p:nvSpPr>
            <p:cNvPr id="36" name="Rectangle: Rounded Corners 35"/>
            <p:cNvSpPr/>
            <p:nvPr/>
          </p:nvSpPr>
          <p:spPr>
            <a:xfrm>
              <a:off x="9236613" y="5367048"/>
              <a:ext cx="8098887" cy="3510252"/>
            </a:xfrm>
            <a:prstGeom prst="roundRect">
              <a:avLst>
                <a:gd name="adj" fmla="val 8527"/>
              </a:avLst>
            </a:prstGeom>
            <a:solidFill>
              <a:srgbClr val="F1EAD8"/>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437956" y="5748047"/>
              <a:ext cx="7696200" cy="2748253"/>
            </a:xfrm>
            <a:prstGeom prst="rect">
              <a:avLst/>
            </a:prstGeom>
            <a:noFill/>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Kìm, tua vít, băng dính điện, dây dẫn, phích cắm điện, kìm tuốt dây, hộp âm, cầu nối đầu cốt,…</a:t>
              </a:r>
              <a:endParaRPr lang="en-US" sz="4000">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22" presetClass="entr" presetSubtype="1"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rot="-1296080">
            <a:off x="13560271" y="741195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0668000" y="2929561"/>
            <a:ext cx="8191586" cy="9138686"/>
          </a:xfrm>
          <a:custGeom>
            <a:avLst/>
            <a:gdLst/>
            <a:ahLst/>
            <a:cxnLst/>
            <a:rect l="l" t="t" r="r" b="b"/>
            <a:pathLst>
              <a:path w="9959479" h="11110980">
                <a:moveTo>
                  <a:pt x="0" y="0"/>
                </a:moveTo>
                <a:lnTo>
                  <a:pt x="9959479" y="0"/>
                </a:lnTo>
                <a:lnTo>
                  <a:pt x="9959479" y="11110980"/>
                </a:lnTo>
                <a:lnTo>
                  <a:pt x="0" y="111109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296080">
            <a:off x="-902130" y="2952554"/>
            <a:ext cx="5129134" cy="5129134"/>
          </a:xfrm>
          <a:custGeom>
            <a:avLst/>
            <a:gdLst/>
            <a:ahLst/>
            <a:cxnLst/>
            <a:rect l="l" t="t" r="r" b="b"/>
            <a:pathLst>
              <a:path w="5129134" h="5129134">
                <a:moveTo>
                  <a:pt x="0" y="0"/>
                </a:moveTo>
                <a:lnTo>
                  <a:pt x="5129135" y="0"/>
                </a:lnTo>
                <a:lnTo>
                  <a:pt x="5129135" y="5129135"/>
                </a:lnTo>
                <a:lnTo>
                  <a:pt x="0" y="5129135"/>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9" name="Group 8"/>
          <p:cNvGrpSpPr/>
          <p:nvPr/>
        </p:nvGrpSpPr>
        <p:grpSpPr>
          <a:xfrm>
            <a:off x="2209800" y="876300"/>
            <a:ext cx="7734214" cy="1618033"/>
            <a:chOff x="2095425" y="754683"/>
            <a:chExt cx="7734214" cy="1618033"/>
          </a:xfrm>
        </p:grpSpPr>
        <p:sp>
          <p:nvSpPr>
            <p:cNvPr id="8" name="Rectangle: Rounded Corners 7"/>
            <p:cNvSpPr/>
            <p:nvPr/>
          </p:nvSpPr>
          <p:spPr>
            <a:xfrm>
              <a:off x="2095425" y="1014908"/>
              <a:ext cx="7734214" cy="1357808"/>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p:cNvSpPr txBox="1"/>
            <p:nvPr/>
          </p:nvSpPr>
          <p:spPr>
            <a:xfrm>
              <a:off x="2514359" y="754683"/>
              <a:ext cx="6896345" cy="1357808"/>
            </a:xfrm>
            <a:prstGeom prst="rect">
              <a:avLst/>
            </a:prstGeom>
          </p:spPr>
          <p:txBody>
            <a:bodyPr lIns="0" tIns="0" rIns="0" bIns="0" rtlCol="0" anchor="t">
              <a:spAutoFit/>
            </a:bodyPr>
            <a:lstStyle/>
            <a:p>
              <a:pPr marL="0" marR="0" lvl="0" indent="0" algn="ctr" defTabSz="914400" rtl="0" eaLnBrk="1" fontAlgn="auto" latinLnBrk="0" hangingPunct="1">
                <a:lnSpc>
                  <a:spcPts val="12625"/>
                </a:lnSpc>
                <a:spcBef>
                  <a:spcPts val="0"/>
                </a:spcBef>
                <a:spcAft>
                  <a:spcPts val="0"/>
                </a:spcAft>
                <a:buClrTx/>
                <a:buSzTx/>
                <a:buFontTx/>
                <a:buNone/>
                <a:defRPr/>
              </a:pPr>
              <a:r>
                <a:rPr kumimoji="0" lang="en-US" sz="5000" b="1" i="0" u="none" strike="noStrike" kern="1200" cap="none" spc="0" normalizeH="0" baseline="0" noProof="0">
                  <a:ln>
                    <a:noFill/>
                  </a:ln>
                  <a:solidFill>
                    <a:srgbClr val="B58307"/>
                  </a:solidFill>
                  <a:effectLst/>
                  <a:uLnTx/>
                  <a:uFillTx/>
                  <a:latin typeface="Arial" panose="020B0604020202020204" pitchFamily="34" charset="0"/>
                  <a:cs typeface="Arial" panose="020B0604020202020204" pitchFamily="34" charset="0"/>
                </a:rPr>
                <a:t>2. Tiêu chí đánh giá</a:t>
              </a:r>
              <a:endParaRPr kumimoji="0" lang="en-US" sz="5000" b="1" i="0" u="none" strike="noStrike" kern="1200" cap="none" spc="0" normalizeH="0" baseline="0" noProof="0">
                <a:ln>
                  <a:noFill/>
                </a:ln>
                <a:solidFill>
                  <a:srgbClr val="B58307"/>
                </a:solidFill>
                <a:effectLst/>
                <a:uLnTx/>
                <a:uFillTx/>
                <a:latin typeface="Arial" panose="020B0604020202020204" pitchFamily="34" charset="0"/>
                <a:cs typeface="Arial" panose="020B0604020202020204" pitchFamily="34" charset="0"/>
              </a:endParaRPr>
            </a:p>
          </p:txBody>
        </p:sp>
      </p:grpSp>
      <p:sp>
        <p:nvSpPr>
          <p:cNvPr id="7" name="TextBox 7"/>
          <p:cNvSpPr txBox="1"/>
          <p:nvPr/>
        </p:nvSpPr>
        <p:spPr>
          <a:xfrm>
            <a:off x="762000" y="2911026"/>
            <a:ext cx="9753600" cy="6349239"/>
          </a:xfrm>
          <a:prstGeom prst="rect">
            <a:avLst/>
          </a:prstGeom>
        </p:spPr>
        <p:txBody>
          <a:bodyPr wrap="square" lIns="0" tIns="0" rIns="0" bIns="0" rtlCol="0" anchor="t">
            <a:spAutoFit/>
          </a:bodyPr>
          <a:lstStyle/>
          <a:p>
            <a:pPr marL="571500" lvl="0" indent="-571500" algn="just">
              <a:lnSpc>
                <a:spcPct val="150000"/>
              </a:lnSpc>
              <a:buFont typeface="Arial" panose="020B0604020202020204" pitchFamily="34" charset="0"/>
              <a:buChar char="•"/>
              <a:defRPr/>
            </a:pPr>
            <a:r>
              <a:rPr lang="vi-VN" sz="4000"/>
              <a:t>Tiến hành đúng trình tự: tuân thủ đúng và đủ các bước trong quy trình lắp đặt.</a:t>
            </a:r>
            <a:endParaRPr lang="vi-VN" sz="4000"/>
          </a:p>
          <a:p>
            <a:pPr marL="571500" lvl="0" indent="-571500" algn="just">
              <a:lnSpc>
                <a:spcPct val="150000"/>
              </a:lnSpc>
              <a:buFont typeface="Arial" panose="020B0604020202020204" pitchFamily="34" charset="0"/>
              <a:buChar char="•"/>
              <a:defRPr/>
            </a:pPr>
            <a:r>
              <a:rPr lang="vi-VN" sz="4000"/>
              <a:t>Đấu nối đúng sơ đồ, chắc chắn an toàn.</a:t>
            </a:r>
            <a:endParaRPr lang="vi-VN" sz="4000"/>
          </a:p>
          <a:p>
            <a:pPr marL="571500" lvl="0" indent="-571500" algn="just">
              <a:lnSpc>
                <a:spcPct val="150000"/>
              </a:lnSpc>
              <a:buFont typeface="Arial" panose="020B0604020202020204" pitchFamily="34" charset="0"/>
              <a:buChar char="•"/>
              <a:defRPr/>
            </a:pPr>
            <a:r>
              <a:rPr lang="vi-VN" sz="4000"/>
              <a:t>Mạch hoạt động đúng chức năng.</a:t>
            </a:r>
            <a:endParaRPr lang="vi-VN" sz="4000"/>
          </a:p>
          <a:p>
            <a:pPr marL="571500" lvl="0" indent="-571500" algn="just">
              <a:lnSpc>
                <a:spcPct val="150000"/>
              </a:lnSpc>
              <a:buFont typeface="Arial" panose="020B0604020202020204" pitchFamily="34" charset="0"/>
              <a:buChar char="•"/>
              <a:defRPr/>
            </a:pPr>
            <a:r>
              <a:rPr lang="vi-VN" sz="4000"/>
              <a:t>Thực hành an toàn, vệ sinh lao động, kiêm túc, trách nhiệm trong quá trình thực hành.</a:t>
            </a:r>
            <a:endParaRPr lang="vi-VN" sz="40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a:off x="11455025" y="266700"/>
            <a:ext cx="6418270" cy="5864694"/>
          </a:xfrm>
          <a:custGeom>
            <a:avLst/>
            <a:gdLst/>
            <a:ahLst/>
            <a:cxnLst/>
            <a:rect l="l" t="t" r="r" b="b"/>
            <a:pathLst>
              <a:path w="8499473" h="7766394">
                <a:moveTo>
                  <a:pt x="0" y="0"/>
                </a:moveTo>
                <a:lnTo>
                  <a:pt x="8499473" y="0"/>
                </a:lnTo>
                <a:lnTo>
                  <a:pt x="8499473" y="7766394"/>
                </a:lnTo>
                <a:lnTo>
                  <a:pt x="0" y="776639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1296080">
            <a:off x="-726694"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AutoShape 10"/>
          <p:cNvSpPr/>
          <p:nvPr/>
        </p:nvSpPr>
        <p:spPr>
          <a:xfrm>
            <a:off x="9144000" y="9210675"/>
            <a:ext cx="1696332" cy="0"/>
          </a:xfrm>
          <a:prstGeom prst="line">
            <a:avLst/>
          </a:prstGeom>
          <a:ln w="95250" cap="flat">
            <a:solidFill>
              <a:srgbClr val="5E597F"/>
            </a:solidFill>
            <a:prstDash val="solid"/>
            <a:headEnd type="none" w="sm" len="sm"/>
            <a:tailEnd type="triangle" w="lg" len="med"/>
          </a:ln>
        </p:spPr>
      </p:sp>
      <p:sp>
        <p:nvSpPr>
          <p:cNvPr id="12" name="Freeform 4"/>
          <p:cNvSpPr/>
          <p:nvPr/>
        </p:nvSpPr>
        <p:spPr>
          <a:xfrm rot="2291251">
            <a:off x="-633176" y="6901652"/>
            <a:ext cx="3526569" cy="5564605"/>
          </a:xfrm>
          <a:custGeom>
            <a:avLst/>
            <a:gdLst/>
            <a:ahLst/>
            <a:cxnLst/>
            <a:rect l="l" t="t" r="r" b="b"/>
            <a:pathLst>
              <a:path w="2607755" h="4114800">
                <a:moveTo>
                  <a:pt x="0" y="0"/>
                </a:moveTo>
                <a:lnTo>
                  <a:pt x="2607754" y="0"/>
                </a:lnTo>
                <a:lnTo>
                  <a:pt x="260775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4" name="Group 13"/>
          <p:cNvGrpSpPr/>
          <p:nvPr/>
        </p:nvGrpSpPr>
        <p:grpSpPr>
          <a:xfrm>
            <a:off x="990600" y="2427731"/>
            <a:ext cx="12115800" cy="3815711"/>
            <a:chOff x="1289240" y="2095500"/>
            <a:chExt cx="12115800" cy="3815711"/>
          </a:xfrm>
        </p:grpSpPr>
        <p:sp>
          <p:nvSpPr>
            <p:cNvPr id="11" name="TextBox 11"/>
            <p:cNvSpPr txBox="1"/>
            <p:nvPr/>
          </p:nvSpPr>
          <p:spPr>
            <a:xfrm>
              <a:off x="1289240" y="4494989"/>
              <a:ext cx="12115800" cy="141622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7000" b="1" i="0" u="none" strike="noStrike" kern="1200" cap="none" spc="0" normalizeH="0" baseline="0" noProof="0">
                  <a:ln>
                    <a:noFill/>
                  </a:ln>
                  <a:solidFill>
                    <a:srgbClr val="5E597F"/>
                  </a:solidFill>
                  <a:effectLst/>
                  <a:uLnTx/>
                  <a:uFillTx/>
                  <a:latin typeface="Arial" panose="020B0604020202020204" pitchFamily="34" charset="0"/>
                  <a:cs typeface="Arial" panose="020B0604020202020204" pitchFamily="34" charset="0"/>
                </a:rPr>
                <a:t>Lắp mạch bảng điện </a:t>
              </a:r>
              <a:endParaRPr kumimoji="0" lang="en-US" sz="7000" b="1" i="0" u="none" strike="noStrike" kern="1200" cap="none" spc="0" normalizeH="0" baseline="0" noProof="0">
                <a:ln>
                  <a:noFill/>
                </a:ln>
                <a:solidFill>
                  <a:srgbClr val="5E597F"/>
                </a:solidFill>
                <a:effectLst/>
                <a:uLnTx/>
                <a:uFillTx/>
                <a:latin typeface="Arial" panose="020B0604020202020204" pitchFamily="34" charset="0"/>
                <a:cs typeface="Arial" panose="020B0604020202020204" pitchFamily="34" charset="0"/>
              </a:endParaRPr>
            </a:p>
          </p:txBody>
        </p:sp>
        <p:sp>
          <p:nvSpPr>
            <p:cNvPr id="13" name="Rectangle: Rounded Corners 12"/>
            <p:cNvSpPr/>
            <p:nvPr/>
          </p:nvSpPr>
          <p:spPr>
            <a:xfrm>
              <a:off x="6312281" y="2095500"/>
              <a:ext cx="2069719" cy="1943100"/>
            </a:xfrm>
            <a:prstGeom prst="roundRect">
              <a:avLst/>
            </a:prstGeom>
            <a:solidFill>
              <a:srgbClr val="F8D68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0" b="1">
                  <a:solidFill>
                    <a:schemeClr val="tx1"/>
                  </a:solidFill>
                  <a:latin typeface="Arial" panose="020B0604020202020204" pitchFamily="34" charset="0"/>
                  <a:cs typeface="Arial" panose="020B0604020202020204" pitchFamily="34" charset="0"/>
                </a:rPr>
                <a:t>2</a:t>
              </a:r>
              <a:endParaRPr lang="en-US" sz="9000" b="1">
                <a:solidFill>
                  <a:schemeClr val="tx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rot="-1296080">
            <a:off x="-179740"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14" name="Group 13"/>
          <p:cNvGrpSpPr/>
          <p:nvPr/>
        </p:nvGrpSpPr>
        <p:grpSpPr>
          <a:xfrm>
            <a:off x="762000" y="3230180"/>
            <a:ext cx="6809703" cy="15744979"/>
            <a:chOff x="1028700" y="2937910"/>
            <a:chExt cx="7038578" cy="16274169"/>
          </a:xfrm>
        </p:grpSpPr>
        <p:grpSp>
          <p:nvGrpSpPr>
            <p:cNvPr id="3" name="Group 3"/>
            <p:cNvGrpSpPr/>
            <p:nvPr/>
          </p:nvGrpSpPr>
          <p:grpSpPr>
            <a:xfrm>
              <a:off x="1992974" y="5964966"/>
              <a:ext cx="5110029" cy="511002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D873"/>
              </a:solidFill>
            </p:spPr>
          </p:sp>
          <p:sp>
            <p:nvSpPr>
              <p:cNvPr id="5" name="TextBox 5"/>
              <p:cNvSpPr txBox="1"/>
              <p:nvPr/>
            </p:nvSpPr>
            <p:spPr>
              <a:xfrm>
                <a:off x="76200" y="19050"/>
                <a:ext cx="660400" cy="717550"/>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Freeform 6"/>
            <p:cNvSpPr/>
            <p:nvPr/>
          </p:nvSpPr>
          <p:spPr>
            <a:xfrm>
              <a:off x="1028700" y="2937910"/>
              <a:ext cx="7038578" cy="16274169"/>
            </a:xfrm>
            <a:custGeom>
              <a:avLst/>
              <a:gdLst/>
              <a:ahLst/>
              <a:cxnLst/>
              <a:rect l="l" t="t" r="r" b="b"/>
              <a:pathLst>
                <a:path w="7038578" h="16274169">
                  <a:moveTo>
                    <a:pt x="0" y="0"/>
                  </a:moveTo>
                  <a:lnTo>
                    <a:pt x="7038578" y="0"/>
                  </a:lnTo>
                  <a:lnTo>
                    <a:pt x="7038578" y="16274169"/>
                  </a:lnTo>
                  <a:lnTo>
                    <a:pt x="0" y="162741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7" name="Freeform 7"/>
          <p:cNvSpPr/>
          <p:nvPr/>
        </p:nvSpPr>
        <p:spPr>
          <a:xfrm rot="-1296080">
            <a:off x="14481328" y="-41577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9" name="TextBox 8"/>
          <p:cNvSpPr txBox="1"/>
          <p:nvPr/>
        </p:nvSpPr>
        <p:spPr>
          <a:xfrm>
            <a:off x="7872290" y="1866900"/>
            <a:ext cx="8169441" cy="861774"/>
          </a:xfrm>
          <a:prstGeom prst="rect">
            <a:avLst/>
          </a:prstGeom>
          <a:noFill/>
        </p:spPr>
        <p:txBody>
          <a:bodyPr wrap="square" rtlCol="0">
            <a:spAutoFit/>
          </a:bodyPr>
          <a:lstStyle/>
          <a:p>
            <a:pPr algn="ctr"/>
            <a:r>
              <a:rPr lang="en-US" sz="5000" b="1">
                <a:solidFill>
                  <a:srgbClr val="C00000"/>
                </a:solidFill>
                <a:latin typeface="Arial" panose="020B0604020202020204" pitchFamily="34" charset="0"/>
                <a:cs typeface="Arial" panose="020B0604020202020204" pitchFamily="34" charset="0"/>
              </a:rPr>
              <a:t>NỘI DUNG THỰC HÀNH </a:t>
            </a:r>
            <a:endParaRPr lang="en-US" sz="5000" b="1">
              <a:solidFill>
                <a:srgbClr val="C00000"/>
              </a:solidFill>
              <a:latin typeface="Arial" panose="020B0604020202020204" pitchFamily="34" charset="0"/>
              <a:cs typeface="Arial" panose="020B0604020202020204" pitchFamily="34" charset="0"/>
            </a:endParaRPr>
          </a:p>
        </p:txBody>
      </p:sp>
      <p:grpSp>
        <p:nvGrpSpPr>
          <p:cNvPr id="13" name="Group 12"/>
          <p:cNvGrpSpPr/>
          <p:nvPr/>
        </p:nvGrpSpPr>
        <p:grpSpPr>
          <a:xfrm>
            <a:off x="6991882" y="3411378"/>
            <a:ext cx="9601200" cy="5376303"/>
            <a:chOff x="7102270" y="3500996"/>
            <a:chExt cx="9601200" cy="5376303"/>
          </a:xfrm>
        </p:grpSpPr>
        <p:sp>
          <p:nvSpPr>
            <p:cNvPr id="8" name="Rectangle: Rounded Corners 7"/>
            <p:cNvSpPr/>
            <p:nvPr/>
          </p:nvSpPr>
          <p:spPr>
            <a:xfrm>
              <a:off x="7102270" y="3500996"/>
              <a:ext cx="9601200" cy="5376303"/>
            </a:xfrm>
            <a:prstGeom prst="roundRect">
              <a:avLst>
                <a:gd name="adj" fmla="val 814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910390" y="4582774"/>
              <a:ext cx="8077200" cy="3080202"/>
            </a:xfrm>
            <a:prstGeom prst="rect">
              <a:avLst/>
            </a:prstGeom>
            <a:noFill/>
          </p:spPr>
          <p:txBody>
            <a:bodyPr wrap="square">
              <a:spAutoFit/>
            </a:bodyPr>
            <a:lstStyle/>
            <a:p>
              <a:pPr algn="just">
                <a:lnSpc>
                  <a:spcPct val="150000"/>
                </a:lnSpc>
              </a:pPr>
              <a:r>
                <a:rPr lang="en-US" sz="4500">
                  <a:latin typeface="Arial" panose="020B0604020202020204" pitchFamily="34" charset="0"/>
                  <a:cs typeface="Arial" panose="020B0604020202020204" pitchFamily="34" charset="0"/>
                </a:rPr>
                <a:t>Lắp mạch bảng điện gồm: nguồn điện, 1 cầu chì, 1 ổ cắm điện, 1 công tắc bật tắt đèn.</a:t>
              </a:r>
              <a:endParaRPr lang="en-US" sz="4500">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81000" y="495300"/>
            <a:ext cx="17526000" cy="990600"/>
          </a:xfrm>
          <a:prstGeom prst="rect">
            <a:avLst/>
          </a:prstGeom>
          <a:solidFill>
            <a:srgbClr val="ABD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Các bước thực hiện </a:t>
            </a:r>
            <a:endParaRPr kumimoji="0" lang="en-US" sz="5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nvGrpSpPr>
          <p:cNvPr id="11" name="Group 10"/>
          <p:cNvGrpSpPr/>
          <p:nvPr/>
        </p:nvGrpSpPr>
        <p:grpSpPr>
          <a:xfrm>
            <a:off x="685800" y="2019300"/>
            <a:ext cx="10515600" cy="914400"/>
            <a:chOff x="1447800" y="3086100"/>
            <a:chExt cx="10515600" cy="914400"/>
          </a:xfrm>
        </p:grpSpPr>
        <p:sp>
          <p:nvSpPr>
            <p:cNvPr id="8" name="Oval 7"/>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1</a:t>
              </a:r>
              <a:endParaRPr lang="en-US" sz="4000" b="1">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2819400" y="3189357"/>
              <a:ext cx="9144000" cy="707886"/>
            </a:xfrm>
            <a:prstGeom prst="rect">
              <a:avLst/>
            </a:prstGeom>
            <a:noFill/>
          </p:spPr>
          <p:txBody>
            <a:bodyPr wrap="square">
              <a:spAutoFit/>
            </a:bodyPr>
            <a:lstStyle/>
            <a:p>
              <a:r>
                <a:rPr lang="vi-VN" sz="4000"/>
                <a:t>Tìm hiểu sơ đồ nguyên lí </a:t>
              </a:r>
              <a:endParaRPr lang="en-US" sz="4000"/>
            </a:p>
          </p:txBody>
        </p:sp>
      </p:grpSp>
      <p:grpSp>
        <p:nvGrpSpPr>
          <p:cNvPr id="15" name="Group 14"/>
          <p:cNvGrpSpPr/>
          <p:nvPr/>
        </p:nvGrpSpPr>
        <p:grpSpPr>
          <a:xfrm>
            <a:off x="1905000" y="3162300"/>
            <a:ext cx="9144000" cy="6802398"/>
            <a:chOff x="4571999" y="3238500"/>
            <a:chExt cx="9144000" cy="6802398"/>
          </a:xfrm>
        </p:grpSpPr>
        <p:pic>
          <p:nvPicPr>
            <p:cNvPr id="12" name="Picture 11"/>
            <p:cNvPicPr>
              <a:picLocks noChangeAspect="1"/>
            </p:cNvPicPr>
            <p:nvPr/>
          </p:nvPicPr>
          <p:blipFill>
            <a:blip r:embed="rId1">
              <a:biLevel thresh="75000"/>
            </a:blip>
            <a:stretch>
              <a:fillRect/>
            </a:stretch>
          </p:blipFill>
          <p:spPr>
            <a:xfrm>
              <a:off x="4739560" y="3238500"/>
              <a:ext cx="8808879" cy="6149321"/>
            </a:xfrm>
            <a:prstGeom prst="rect">
              <a:avLst/>
            </a:prstGeom>
            <a:noFill/>
            <a:ln>
              <a:noFill/>
            </a:ln>
          </p:spPr>
        </p:pic>
        <p:sp>
          <p:nvSpPr>
            <p:cNvPr id="14" name="TextBox 13"/>
            <p:cNvSpPr txBox="1"/>
            <p:nvPr/>
          </p:nvSpPr>
          <p:spPr>
            <a:xfrm>
              <a:off x="4571999" y="9486900"/>
              <a:ext cx="9144000" cy="553998"/>
            </a:xfrm>
            <a:prstGeom prst="rect">
              <a:avLst/>
            </a:prstGeom>
            <a:noFill/>
          </p:spPr>
          <p:txBody>
            <a:bodyPr wrap="square">
              <a:spAutoFit/>
            </a:bodyPr>
            <a:lstStyle/>
            <a:p>
              <a:pPr algn="ctr"/>
              <a:r>
                <a:rPr lang="vi-VN" sz="3000" b="1" i="1"/>
                <a:t>Hình 6.2. </a:t>
              </a:r>
              <a:r>
                <a:rPr lang="vi-VN" sz="3000" i="1"/>
                <a:t>Sơ đồ nguyên lí mạch bảng điện nhánh</a:t>
              </a:r>
              <a:endParaRPr lang="en-US" sz="3000" i="1"/>
            </a:p>
          </p:txBody>
        </p:sp>
      </p:grpSp>
      <p:sp>
        <p:nvSpPr>
          <p:cNvPr id="16" name="Speech Bubble: Rectangle with Corners Rounded 15"/>
          <p:cNvSpPr/>
          <p:nvPr/>
        </p:nvSpPr>
        <p:spPr>
          <a:xfrm>
            <a:off x="12192000" y="3771900"/>
            <a:ext cx="5410200" cy="4724400"/>
          </a:xfrm>
          <a:prstGeom prst="wedgeRoundRectCallout">
            <a:avLst>
              <a:gd name="adj1" fmla="val -60182"/>
              <a:gd name="adj2" fmla="val 38609"/>
              <a:gd name="adj3" fmla="val 16667"/>
            </a:avLst>
          </a:prstGeom>
          <a:solidFill>
            <a:srgbClr val="F1EAD8"/>
          </a:solidFill>
          <a:ln w="38100">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Trong sơ đồ nguyên lí, cầu chi nối tiếp với nhánh công tắc nối tiếp đèn.</a:t>
            </a:r>
            <a:endParaRPr lang="en-US" sz="40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685800" y="723900"/>
            <a:ext cx="10515600" cy="914400"/>
            <a:chOff x="1447800" y="3086100"/>
            <a:chExt cx="10515600" cy="914400"/>
          </a:xfrm>
        </p:grpSpPr>
        <p:sp>
          <p:nvSpPr>
            <p:cNvPr id="8" name="Oval 7"/>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2</a:t>
              </a:r>
              <a:endParaRPr lang="en-US" sz="4000" b="1">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2819400" y="3189357"/>
              <a:ext cx="9144000" cy="707886"/>
            </a:xfrm>
            <a:prstGeom prst="rect">
              <a:avLst/>
            </a:prstGeom>
            <a:noFill/>
          </p:spPr>
          <p:txBody>
            <a:bodyPr wrap="square">
              <a:spAutoFit/>
            </a:bodyPr>
            <a:lstStyle/>
            <a:p>
              <a:r>
                <a:rPr lang="vi-VN" sz="4000"/>
                <a:t>Vẽ sơ đồ lắp đặt </a:t>
              </a:r>
              <a:endParaRPr lang="en-US" sz="4000"/>
            </a:p>
          </p:txBody>
        </p:sp>
      </p:grpSp>
      <p:pic>
        <p:nvPicPr>
          <p:cNvPr id="2" name="Picture 1"/>
          <p:cNvPicPr>
            <a:picLocks noChangeAspect="1"/>
          </p:cNvPicPr>
          <p:nvPr/>
        </p:nvPicPr>
        <p:blipFill>
          <a:blip r:embed="rId1">
            <a:biLevel thresh="75000"/>
          </a:blip>
          <a:stretch>
            <a:fillRect/>
          </a:stretch>
        </p:blipFill>
        <p:spPr>
          <a:xfrm>
            <a:off x="914400" y="2233613"/>
            <a:ext cx="7161449" cy="7329487"/>
          </a:xfrm>
          <a:prstGeom prst="rect">
            <a:avLst/>
          </a:prstGeom>
          <a:noFill/>
          <a:ln>
            <a:noFill/>
          </a:ln>
        </p:spPr>
      </p:pic>
      <p:grpSp>
        <p:nvGrpSpPr>
          <p:cNvPr id="6" name="Group 5"/>
          <p:cNvGrpSpPr/>
          <p:nvPr/>
        </p:nvGrpSpPr>
        <p:grpSpPr>
          <a:xfrm>
            <a:off x="8763000" y="2233613"/>
            <a:ext cx="8763000" cy="3962400"/>
            <a:chOff x="8763000" y="2019300"/>
            <a:chExt cx="8763000" cy="3962400"/>
          </a:xfrm>
        </p:grpSpPr>
        <p:sp>
          <p:nvSpPr>
            <p:cNvPr id="5" name="Rectangle: Rounded Corners 4"/>
            <p:cNvSpPr/>
            <p:nvPr/>
          </p:nvSpPr>
          <p:spPr>
            <a:xfrm>
              <a:off x="8763000" y="2019300"/>
              <a:ext cx="8763000" cy="3962400"/>
            </a:xfrm>
            <a:prstGeom prst="roundRect">
              <a:avLst>
                <a:gd name="adj" fmla="val 7292"/>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839200" y="2164708"/>
              <a:ext cx="8610600" cy="3671583"/>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4000"/>
                <a:t>Vẽ cầu chì, công tắc, ổ cắm điện trên bảng điện và đèn.</a:t>
              </a:r>
              <a:endParaRPr lang="vi-VN" sz="4000"/>
            </a:p>
            <a:p>
              <a:pPr marL="571500" indent="-571500" algn="just">
                <a:lnSpc>
                  <a:spcPct val="150000"/>
                </a:lnSpc>
                <a:buFont typeface="Wingdings" panose="05000000000000000000" pitchFamily="2" charset="2"/>
                <a:buChar char="§"/>
              </a:pPr>
              <a:r>
                <a:rPr lang="vi-VN" sz="4000"/>
                <a:t>Vẽ đường dây nối các thiết bị và đồ dùng điện.</a:t>
              </a:r>
              <a:endParaRPr lang="vi-VN" sz="4000"/>
            </a:p>
          </p:txBody>
        </p:sp>
      </p:grpSp>
      <p:sp>
        <p:nvSpPr>
          <p:cNvPr id="9" name="Freeform 8"/>
          <p:cNvSpPr/>
          <p:nvPr/>
        </p:nvSpPr>
        <p:spPr>
          <a:xfrm>
            <a:off x="9486900" y="7626096"/>
            <a:ext cx="7315200" cy="2660904"/>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685800" y="571500"/>
            <a:ext cx="14859000" cy="914400"/>
            <a:chOff x="1447800" y="3086100"/>
            <a:chExt cx="14859000" cy="914400"/>
          </a:xfrm>
        </p:grpSpPr>
        <p:sp>
          <p:nvSpPr>
            <p:cNvPr id="8" name="Oval 7"/>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3</a:t>
              </a:r>
              <a:endParaRPr lang="en-US" sz="4000" b="1">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2819400" y="3189357"/>
              <a:ext cx="13487400" cy="707886"/>
            </a:xfrm>
            <a:prstGeom prst="rect">
              <a:avLst/>
            </a:prstGeom>
            <a:noFill/>
          </p:spPr>
          <p:txBody>
            <a:bodyPr wrap="square">
              <a:spAutoFit/>
            </a:bodyPr>
            <a:lstStyle/>
            <a:p>
              <a:r>
                <a:rPr lang="vi-VN" sz="4000"/>
                <a:t>Dự trù vật liệu, thiết bị và dụng cụ cho lắp đặt.</a:t>
              </a:r>
              <a:endParaRPr lang="en-US" sz="4000"/>
            </a:p>
          </p:txBody>
        </p:sp>
      </p:grpSp>
      <p:graphicFrame>
        <p:nvGraphicFramePr>
          <p:cNvPr id="3" name="Table 2"/>
          <p:cNvGraphicFramePr>
            <a:graphicFrameLocks noGrp="1"/>
          </p:cNvGraphicFramePr>
          <p:nvPr/>
        </p:nvGraphicFramePr>
        <p:xfrm>
          <a:off x="228600" y="1888118"/>
          <a:ext cx="17830800" cy="7418462"/>
        </p:xfrm>
        <a:graphic>
          <a:graphicData uri="http://schemas.openxmlformats.org/drawingml/2006/table">
            <a:tbl>
              <a:tblPr firstRow="1" firstCol="1" bandRow="1"/>
              <a:tblGrid>
                <a:gridCol w="2157368"/>
                <a:gridCol w="8629462"/>
                <a:gridCol w="2876487"/>
                <a:gridCol w="4167483"/>
              </a:tblGrid>
              <a:tr h="735192">
                <a:tc>
                  <a:txBody>
                    <a:bodyPr/>
                    <a:lstStyle/>
                    <a:p>
                      <a:pPr marL="0" marR="0" algn="ctr">
                        <a:lnSpc>
                          <a:spcPct val="100000"/>
                        </a:lnSpc>
                        <a:spcBef>
                          <a:spcPts val="0"/>
                        </a:spcBef>
                        <a:spcAft>
                          <a:spcPts val="0"/>
                        </a:spcAft>
                      </a:pPr>
                      <a:r>
                        <a:rPr lang="en-US" sz="3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TT</a:t>
                      </a:r>
                      <a:endParaRPr lang="en-US" sz="3000" b="1">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DEB6"/>
                    </a:solidFill>
                  </a:tcPr>
                </a:tc>
                <a:tc>
                  <a:txBody>
                    <a:bodyPr/>
                    <a:lstStyle/>
                    <a:p>
                      <a:pPr marL="0" marR="0" algn="ctr">
                        <a:lnSpc>
                          <a:spcPct val="100000"/>
                        </a:lnSpc>
                        <a:spcBef>
                          <a:spcPts val="0"/>
                        </a:spcBef>
                        <a:spcAft>
                          <a:spcPts val="0"/>
                        </a:spcAft>
                      </a:pPr>
                      <a:r>
                        <a:rPr lang="en-US" sz="3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liệu, thiết bị và dụng cụ</a:t>
                      </a:r>
                      <a:endParaRPr lang="en-US" sz="3000" b="1">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DEB6"/>
                    </a:solidFill>
                  </a:tcPr>
                </a:tc>
                <a:tc>
                  <a:txBody>
                    <a:bodyPr/>
                    <a:lstStyle/>
                    <a:p>
                      <a:pPr marL="0" marR="0" algn="ctr">
                        <a:lnSpc>
                          <a:spcPct val="100000"/>
                        </a:lnSpc>
                        <a:spcBef>
                          <a:spcPts val="0"/>
                        </a:spcBef>
                        <a:spcAft>
                          <a:spcPts val="0"/>
                        </a:spcAft>
                      </a:pPr>
                      <a:r>
                        <a:rPr lang="en-US" sz="3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 vị</a:t>
                      </a:r>
                      <a:endParaRPr lang="en-US" sz="3000" b="1">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DEB6"/>
                    </a:solidFill>
                  </a:tcPr>
                </a:tc>
                <a:tc>
                  <a:txBody>
                    <a:bodyPr/>
                    <a:lstStyle/>
                    <a:p>
                      <a:pPr marL="0" marR="0" algn="ctr">
                        <a:lnSpc>
                          <a:spcPct val="100000"/>
                        </a:lnSpc>
                        <a:spcBef>
                          <a:spcPts val="0"/>
                        </a:spcBef>
                        <a:spcAft>
                          <a:spcPts val="0"/>
                        </a:spcAft>
                      </a:pPr>
                      <a:r>
                        <a:rPr lang="en-US" sz="3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lượng</a:t>
                      </a:r>
                      <a:endParaRPr lang="en-US" sz="3000" b="1">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DEB6"/>
                    </a:solidFill>
                  </a:tcPr>
                </a:tc>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nhựa 13x18cm</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Cầu chì</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 tắc</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Ổ cắm điện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Bóng đèn và đui đèn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Phích cắm điện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Dây dẫn điện mềm</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Ốc vít</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Tua vít</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Kim tuốt dây</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Kìm cách điện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12" name="TextBox 11"/>
          <p:cNvSpPr txBox="1"/>
          <p:nvPr/>
        </p:nvSpPr>
        <p:spPr>
          <a:xfrm>
            <a:off x="2400300" y="9497080"/>
            <a:ext cx="13487400" cy="523220"/>
          </a:xfrm>
          <a:prstGeom prst="rect">
            <a:avLst/>
          </a:prstGeom>
          <a:noFill/>
        </p:spPr>
        <p:txBody>
          <a:bodyPr wrap="square">
            <a:spAutoFit/>
          </a:bodyPr>
          <a:lstStyle/>
          <a:p>
            <a:pPr algn="ctr"/>
            <a:r>
              <a:rPr lang="en-US" sz="2800" b="1" i="1">
                <a:latin typeface="Arial" panose="020B0604020202020204" pitchFamily="34" charset="0"/>
                <a:cs typeface="Arial" panose="020B0604020202020204" pitchFamily="34" charset="0"/>
              </a:rPr>
              <a:t>Bảng 6.1. </a:t>
            </a:r>
            <a:r>
              <a:rPr lang="en-US" sz="2800" i="1">
                <a:latin typeface="Arial" panose="020B0604020202020204" pitchFamily="34" charset="0"/>
                <a:cs typeface="Arial" panose="020B0604020202020204" pitchFamily="34" charset="0"/>
              </a:rPr>
              <a:t>Vật liệu, thiết bị và dụng cụ lắp đặt mạch bảng điện </a:t>
            </a:r>
            <a:endParaRPr lang="en-US" sz="2800" i="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685800" y="571500"/>
            <a:ext cx="14859000" cy="914400"/>
            <a:chOff x="1447800" y="3086100"/>
            <a:chExt cx="14859000" cy="914400"/>
          </a:xfrm>
        </p:grpSpPr>
        <p:sp>
          <p:nvSpPr>
            <p:cNvPr id="8" name="Oval 7"/>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4</a:t>
              </a:r>
              <a:endParaRPr lang="en-US" sz="4000" b="1">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2819400" y="3189357"/>
              <a:ext cx="13487400" cy="707886"/>
            </a:xfrm>
            <a:prstGeom prst="rect">
              <a:avLst/>
            </a:prstGeom>
            <a:noFill/>
          </p:spPr>
          <p:txBody>
            <a:bodyPr wrap="square">
              <a:spAutoFit/>
            </a:bodyPr>
            <a:lstStyle/>
            <a:p>
              <a:r>
                <a:rPr lang="vi-VN" sz="4000"/>
                <a:t>Thực hành lắp đặt </a:t>
              </a:r>
              <a:endParaRPr lang="en-US" sz="4000"/>
            </a:p>
          </p:txBody>
        </p:sp>
      </p:grpSp>
      <p:grpSp>
        <p:nvGrpSpPr>
          <p:cNvPr id="6" name="Group 5"/>
          <p:cNvGrpSpPr/>
          <p:nvPr/>
        </p:nvGrpSpPr>
        <p:grpSpPr>
          <a:xfrm>
            <a:off x="685800" y="2019300"/>
            <a:ext cx="6096000" cy="7819210"/>
            <a:chOff x="571500" y="2373618"/>
            <a:chExt cx="6096000" cy="7819210"/>
          </a:xfrm>
        </p:grpSpPr>
        <p:pic>
          <p:nvPicPr>
            <p:cNvPr id="2" name="Picture 1"/>
            <p:cNvPicPr>
              <a:picLocks noChangeAspect="1"/>
            </p:cNvPicPr>
            <p:nvPr/>
          </p:nvPicPr>
          <p:blipFill>
            <a:blip r:embed="rId1">
              <a:biLevel thresh="75000"/>
            </a:blip>
            <a:stretch>
              <a:fillRect/>
            </a:stretch>
          </p:blipFill>
          <p:spPr>
            <a:xfrm>
              <a:off x="1295400" y="2373618"/>
              <a:ext cx="4648200" cy="6528139"/>
            </a:xfrm>
            <a:prstGeom prst="rect">
              <a:avLst/>
            </a:prstGeom>
            <a:noFill/>
            <a:ln>
              <a:noFill/>
            </a:ln>
          </p:spPr>
        </p:pic>
        <p:sp>
          <p:nvSpPr>
            <p:cNvPr id="5" name="TextBox 4"/>
            <p:cNvSpPr txBox="1"/>
            <p:nvPr/>
          </p:nvSpPr>
          <p:spPr>
            <a:xfrm>
              <a:off x="571500" y="8801100"/>
              <a:ext cx="6096000" cy="1391728"/>
            </a:xfrm>
            <a:prstGeom prst="rect">
              <a:avLst/>
            </a:prstGeom>
            <a:noFill/>
          </p:spPr>
          <p:txBody>
            <a:bodyPr wrap="square">
              <a:spAutoFit/>
            </a:bodyPr>
            <a:lstStyle/>
            <a:p>
              <a:pPr algn="ctr">
                <a:lnSpc>
                  <a:spcPct val="150000"/>
                </a:lnSpc>
              </a:pPr>
              <a:r>
                <a:rPr lang="en-US" sz="3000" b="1" i="1">
                  <a:solidFill>
                    <a:srgbClr val="0070C0"/>
                  </a:solidFill>
                  <a:latin typeface="Arial" panose="020B0604020202020204" pitchFamily="34" charset="0"/>
                  <a:cs typeface="Arial" panose="020B0604020202020204" pitchFamily="34" charset="0"/>
                </a:rPr>
                <a:t>Hình 6.4. </a:t>
              </a:r>
              <a:r>
                <a:rPr lang="en-US" sz="3000" i="1">
                  <a:solidFill>
                    <a:srgbClr val="0070C0"/>
                  </a:solidFill>
                  <a:latin typeface="Arial" panose="020B0604020202020204" pitchFamily="34" charset="0"/>
                  <a:cs typeface="Arial" panose="020B0604020202020204" pitchFamily="34" charset="0"/>
                </a:rPr>
                <a:t>Đánh dấu vị trí các thiết bị trên bảng điện</a:t>
              </a:r>
              <a:endParaRPr lang="en-US" sz="3000" i="1">
                <a:solidFill>
                  <a:srgbClr val="0070C0"/>
                </a:solidFill>
                <a:latin typeface="Arial" panose="020B0604020202020204" pitchFamily="34" charset="0"/>
                <a:cs typeface="Arial" panose="020B0604020202020204" pitchFamily="34" charset="0"/>
              </a:endParaRPr>
            </a:p>
          </p:txBody>
        </p:sp>
      </p:grpSp>
      <p:sp>
        <p:nvSpPr>
          <p:cNvPr id="9" name="TextBox 8"/>
          <p:cNvSpPr txBox="1"/>
          <p:nvPr/>
        </p:nvSpPr>
        <p:spPr>
          <a:xfrm>
            <a:off x="8001000" y="651693"/>
            <a:ext cx="9144000" cy="8983613"/>
          </a:xfrm>
          <a:prstGeom prst="rect">
            <a:avLst/>
          </a:prstGeom>
          <a:solidFill>
            <a:srgbClr val="F1EAD8"/>
          </a:solidFill>
        </p:spPr>
        <p:txBody>
          <a:bodyPr wrap="square">
            <a:spAutoFit/>
          </a:bodyPr>
          <a:lstStyle/>
          <a:p>
            <a:pPr marL="571500" indent="-571500" algn="just">
              <a:lnSpc>
                <a:spcPct val="150000"/>
              </a:lnSpc>
              <a:buFontTx/>
              <a:buChar char="-"/>
            </a:pPr>
            <a:r>
              <a:rPr lang="vi-VN" sz="3900">
                <a:latin typeface="Arial" panose="020B0604020202020204" pitchFamily="34" charset="0"/>
                <a:cs typeface="Arial" panose="020B0604020202020204" pitchFamily="34" charset="0"/>
              </a:rPr>
              <a:t>Đánh dấu vị trí của các phần tử trên bảng điện</a:t>
            </a:r>
            <a:r>
              <a:rPr lang="en-US" sz="3900">
                <a:latin typeface="Arial" panose="020B0604020202020204" pitchFamily="34" charset="0"/>
                <a:cs typeface="Arial" panose="020B0604020202020204" pitchFamily="34" charset="0"/>
              </a:rPr>
              <a:t>, </a:t>
            </a:r>
            <a:r>
              <a:rPr lang="vi-VN" sz="3900">
                <a:latin typeface="Arial" panose="020B0604020202020204" pitchFamily="34" charset="0"/>
                <a:cs typeface="Arial" panose="020B0604020202020204" pitchFamily="34" charset="0"/>
              </a:rPr>
              <a:t>các lỗ luồn dây điện từ phía sau như bảng nhựa lên mặt trước kết nối với các phân tử.</a:t>
            </a:r>
            <a:endParaRPr lang="en-US" sz="3900">
              <a:latin typeface="Arial" panose="020B0604020202020204" pitchFamily="34" charset="0"/>
              <a:cs typeface="Arial" panose="020B0604020202020204" pitchFamily="34" charset="0"/>
            </a:endParaRPr>
          </a:p>
          <a:p>
            <a:pPr marL="571500" indent="-571500" algn="just">
              <a:lnSpc>
                <a:spcPct val="150000"/>
              </a:lnSpc>
              <a:buFontTx/>
              <a:buChar char="-"/>
            </a:pPr>
            <a:r>
              <a:rPr lang="vi-VN" sz="3900">
                <a:latin typeface="Arial" panose="020B0604020202020204" pitchFamily="34" charset="0"/>
                <a:cs typeface="Arial" panose="020B0604020202020204" pitchFamily="34" charset="0"/>
              </a:rPr>
              <a:t>Tạo các lỗ để luồn dây dẫn điện</a:t>
            </a:r>
            <a:endParaRPr lang="en-US" sz="3900">
              <a:latin typeface="Arial" panose="020B0604020202020204" pitchFamily="34" charset="0"/>
              <a:cs typeface="Arial" panose="020B0604020202020204" pitchFamily="34" charset="0"/>
            </a:endParaRPr>
          </a:p>
          <a:p>
            <a:pPr marL="571500" indent="-571500" algn="just">
              <a:lnSpc>
                <a:spcPct val="150000"/>
              </a:lnSpc>
              <a:buFontTx/>
              <a:buChar char="-"/>
            </a:pPr>
            <a:r>
              <a:rPr lang="vi-VN" sz="3900">
                <a:latin typeface="Arial" panose="020B0604020202020204" pitchFamily="34" charset="0"/>
                <a:cs typeface="Arial" panose="020B0604020202020204" pitchFamily="34" charset="0"/>
              </a:rPr>
              <a:t>Cắt dây dẫn điện theo độ dài phù hợp với vị trí thiết bị. </a:t>
            </a:r>
            <a:endParaRPr lang="en-US" sz="3900">
              <a:latin typeface="Arial" panose="020B0604020202020204" pitchFamily="34" charset="0"/>
              <a:cs typeface="Arial" panose="020B0604020202020204" pitchFamily="34" charset="0"/>
            </a:endParaRPr>
          </a:p>
          <a:p>
            <a:pPr marL="571500" indent="-571500" algn="just">
              <a:lnSpc>
                <a:spcPct val="150000"/>
              </a:lnSpc>
              <a:buFontTx/>
              <a:buChar char="-"/>
            </a:pPr>
            <a:r>
              <a:rPr lang="vi-VN" sz="3900">
                <a:latin typeface="Arial" panose="020B0604020202020204" pitchFamily="34" charset="0"/>
                <a:cs typeface="Arial" panose="020B0604020202020204" pitchFamily="34" charset="0"/>
              </a:rPr>
              <a:t>Lắp thiết bị vào bảng điện và đấu nối dây dẫn điện vào các thiết bị trên bảng điện.</a:t>
            </a:r>
            <a:endParaRPr lang="vi-VN" sz="39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685800" y="571500"/>
            <a:ext cx="14859000" cy="914400"/>
            <a:chOff x="1447800" y="3086100"/>
            <a:chExt cx="14859000" cy="914400"/>
          </a:xfrm>
        </p:grpSpPr>
        <p:sp>
          <p:nvSpPr>
            <p:cNvPr id="8" name="Oval 7"/>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5</a:t>
              </a:r>
              <a:endParaRPr lang="en-US" sz="4000" b="1">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2819400" y="3189357"/>
              <a:ext cx="13487400" cy="707886"/>
            </a:xfrm>
            <a:prstGeom prst="rect">
              <a:avLst/>
            </a:prstGeom>
            <a:noFill/>
          </p:spPr>
          <p:txBody>
            <a:bodyPr wrap="square">
              <a:spAutoFit/>
            </a:bodyPr>
            <a:lstStyle/>
            <a:p>
              <a:r>
                <a:rPr lang="vi-VN" sz="4000"/>
                <a:t>Kiểm tra, thử nghiệm hoạt động của mạng điện.</a:t>
              </a:r>
              <a:endParaRPr lang="en-US" sz="4000"/>
            </a:p>
          </p:txBody>
        </p:sp>
      </p:grpSp>
      <p:sp>
        <p:nvSpPr>
          <p:cNvPr id="9" name="TextBox 8"/>
          <p:cNvSpPr txBox="1"/>
          <p:nvPr/>
        </p:nvSpPr>
        <p:spPr>
          <a:xfrm>
            <a:off x="723900" y="2019300"/>
            <a:ext cx="16840200" cy="4482381"/>
          </a:xfrm>
          <a:prstGeom prst="rect">
            <a:avLst/>
          </a:prstGeom>
          <a:solidFill>
            <a:srgbClr val="F1EAD8"/>
          </a:solidFill>
        </p:spPr>
        <p:txBody>
          <a:bodyPr wrap="square">
            <a:spAutoFit/>
          </a:bodyPr>
          <a:lstStyle/>
          <a:p>
            <a:pPr marL="571500" indent="-571500" algn="just">
              <a:lnSpc>
                <a:spcPct val="150000"/>
              </a:lnSpc>
              <a:buFontTx/>
              <a:buChar char="-"/>
            </a:pPr>
            <a:r>
              <a:rPr lang="vi-VN" sz="3900">
                <a:latin typeface="Arial" panose="020B0604020202020204" pitchFamily="34" charset="0"/>
                <a:cs typeface="Arial" panose="020B0604020202020204" pitchFamily="34" charset="0"/>
              </a:rPr>
              <a:t>Lắp đặt thiết bị và dây dẫn theo đúng sơ đồ lắp đặt.</a:t>
            </a:r>
            <a:endParaRPr lang="vi-VN" sz="3900">
              <a:latin typeface="Arial" panose="020B0604020202020204" pitchFamily="34" charset="0"/>
              <a:cs typeface="Arial" panose="020B0604020202020204" pitchFamily="34" charset="0"/>
            </a:endParaRPr>
          </a:p>
          <a:p>
            <a:pPr marL="571500" indent="-571500" algn="just">
              <a:lnSpc>
                <a:spcPct val="150000"/>
              </a:lnSpc>
              <a:buFontTx/>
              <a:buChar char="-"/>
            </a:pPr>
            <a:r>
              <a:rPr lang="vi-VN" sz="3900">
                <a:latin typeface="Arial" panose="020B0604020202020204" pitchFamily="34" charset="0"/>
                <a:cs typeface="Arial" panose="020B0604020202020204" pitchFamily="34" charset="0"/>
              </a:rPr>
              <a:t>Các mối nối chắc chắn và được cách điện tốt.</a:t>
            </a:r>
            <a:endParaRPr lang="vi-VN" sz="3900">
              <a:latin typeface="Arial" panose="020B0604020202020204" pitchFamily="34" charset="0"/>
              <a:cs typeface="Arial" panose="020B0604020202020204" pitchFamily="34" charset="0"/>
            </a:endParaRPr>
          </a:p>
          <a:p>
            <a:pPr marL="571500" indent="-571500" algn="just">
              <a:lnSpc>
                <a:spcPct val="150000"/>
              </a:lnSpc>
              <a:buFontTx/>
              <a:buChar char="-"/>
            </a:pPr>
            <a:r>
              <a:rPr lang="vi-VN" sz="3900">
                <a:latin typeface="Arial" panose="020B0604020202020204" pitchFamily="34" charset="0"/>
                <a:cs typeface="Arial" panose="020B0604020202020204" pitchFamily="34" charset="0"/>
              </a:rPr>
              <a:t>Bố trí đẹp mắt, gọn gàng.</a:t>
            </a:r>
            <a:endParaRPr lang="vi-VN" sz="3900">
              <a:latin typeface="Arial" panose="020B0604020202020204" pitchFamily="34" charset="0"/>
              <a:cs typeface="Arial" panose="020B0604020202020204" pitchFamily="34" charset="0"/>
            </a:endParaRPr>
          </a:p>
          <a:p>
            <a:pPr marL="571500" indent="-571500" algn="just">
              <a:lnSpc>
                <a:spcPct val="150000"/>
              </a:lnSpc>
              <a:buFontTx/>
              <a:buChar char="-"/>
            </a:pPr>
            <a:r>
              <a:rPr lang="vi-VN" sz="3900">
                <a:latin typeface="Arial" panose="020B0604020202020204" pitchFamily="34" charset="0"/>
                <a:cs typeface="Arial" panose="020B0604020202020204" pitchFamily="34" charset="0"/>
              </a:rPr>
              <a:t>Kết nối nguồn, kiểm tra mạch điện bằng bút thử điện.</a:t>
            </a:r>
            <a:endParaRPr lang="vi-VN" sz="3900">
              <a:latin typeface="Arial" panose="020B0604020202020204" pitchFamily="34" charset="0"/>
              <a:cs typeface="Arial" panose="020B0604020202020204" pitchFamily="34" charset="0"/>
            </a:endParaRPr>
          </a:p>
          <a:p>
            <a:pPr marL="571500" indent="-571500" algn="just">
              <a:lnSpc>
                <a:spcPct val="150000"/>
              </a:lnSpc>
              <a:buFontTx/>
              <a:buChar char="-"/>
            </a:pPr>
            <a:r>
              <a:rPr lang="vi-VN" sz="3900">
                <a:latin typeface="Arial" panose="020B0604020202020204" pitchFamily="34" charset="0"/>
                <a:cs typeface="Arial" panose="020B0604020202020204" pitchFamily="34" charset="0"/>
              </a:rPr>
              <a:t>Vận hành thử mạch điện.</a:t>
            </a:r>
            <a:endParaRPr lang="vi-VN" sz="3900">
              <a:latin typeface="Arial" panose="020B0604020202020204" pitchFamily="34" charset="0"/>
              <a:cs typeface="Arial" panose="020B0604020202020204" pitchFamily="34" charset="0"/>
            </a:endParaRPr>
          </a:p>
        </p:txBody>
      </p:sp>
      <p:sp>
        <p:nvSpPr>
          <p:cNvPr id="3" name="Freeform 8"/>
          <p:cNvSpPr/>
          <p:nvPr/>
        </p:nvSpPr>
        <p:spPr>
          <a:xfrm>
            <a:off x="5486400" y="7626096"/>
            <a:ext cx="7315200" cy="2660904"/>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a:off x="11455025" y="266700"/>
            <a:ext cx="6418270" cy="5864694"/>
          </a:xfrm>
          <a:custGeom>
            <a:avLst/>
            <a:gdLst/>
            <a:ahLst/>
            <a:cxnLst/>
            <a:rect l="l" t="t" r="r" b="b"/>
            <a:pathLst>
              <a:path w="8499473" h="7766394">
                <a:moveTo>
                  <a:pt x="0" y="0"/>
                </a:moveTo>
                <a:lnTo>
                  <a:pt x="8499473" y="0"/>
                </a:lnTo>
                <a:lnTo>
                  <a:pt x="8499473" y="7766394"/>
                </a:lnTo>
                <a:lnTo>
                  <a:pt x="0" y="776639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1296080">
            <a:off x="-726694"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AutoShape 10"/>
          <p:cNvSpPr/>
          <p:nvPr/>
        </p:nvSpPr>
        <p:spPr>
          <a:xfrm>
            <a:off x="9144000" y="9210675"/>
            <a:ext cx="1696332" cy="0"/>
          </a:xfrm>
          <a:prstGeom prst="line">
            <a:avLst/>
          </a:prstGeom>
          <a:ln w="95250" cap="flat">
            <a:solidFill>
              <a:srgbClr val="5E597F"/>
            </a:solidFill>
            <a:prstDash val="solid"/>
            <a:headEnd type="none" w="sm" len="sm"/>
            <a:tailEnd type="triangle" w="lg" len="med"/>
          </a:ln>
        </p:spPr>
      </p:sp>
      <p:sp>
        <p:nvSpPr>
          <p:cNvPr id="12" name="Freeform 4"/>
          <p:cNvSpPr/>
          <p:nvPr/>
        </p:nvSpPr>
        <p:spPr>
          <a:xfrm rot="2291251">
            <a:off x="-633176" y="6901652"/>
            <a:ext cx="3526569" cy="5564605"/>
          </a:xfrm>
          <a:custGeom>
            <a:avLst/>
            <a:gdLst/>
            <a:ahLst/>
            <a:cxnLst/>
            <a:rect l="l" t="t" r="r" b="b"/>
            <a:pathLst>
              <a:path w="2607755" h="4114800">
                <a:moveTo>
                  <a:pt x="0" y="0"/>
                </a:moveTo>
                <a:lnTo>
                  <a:pt x="2607754" y="0"/>
                </a:lnTo>
                <a:lnTo>
                  <a:pt x="260775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4" name="Group 13"/>
          <p:cNvGrpSpPr/>
          <p:nvPr/>
        </p:nvGrpSpPr>
        <p:grpSpPr>
          <a:xfrm>
            <a:off x="990600" y="2427731"/>
            <a:ext cx="12115800" cy="3815711"/>
            <a:chOff x="1289240" y="2095500"/>
            <a:chExt cx="12115800" cy="3815711"/>
          </a:xfrm>
        </p:grpSpPr>
        <p:sp>
          <p:nvSpPr>
            <p:cNvPr id="11" name="TextBox 11"/>
            <p:cNvSpPr txBox="1"/>
            <p:nvPr/>
          </p:nvSpPr>
          <p:spPr>
            <a:xfrm>
              <a:off x="1289240" y="4494989"/>
              <a:ext cx="12115800" cy="141622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7000" b="1" i="0" u="none" strike="noStrike" kern="1200" cap="none" spc="0" normalizeH="0" baseline="0" noProof="0">
                  <a:ln>
                    <a:noFill/>
                  </a:ln>
                  <a:solidFill>
                    <a:srgbClr val="5E597F"/>
                  </a:solidFill>
                  <a:effectLst/>
                  <a:uLnTx/>
                  <a:uFillTx/>
                  <a:latin typeface="Arial" panose="020B0604020202020204" pitchFamily="34" charset="0"/>
                  <a:ea typeface="+mn-ea"/>
                  <a:cs typeface="Arial" panose="020B0604020202020204" pitchFamily="34" charset="0"/>
                </a:rPr>
                <a:t>Lắp mạch đèn cầu thang</a:t>
              </a:r>
              <a:endParaRPr kumimoji="0" lang="en-US" sz="7000" b="1" i="0" u="none" strike="noStrike" kern="1200" cap="none" spc="0" normalizeH="0" baseline="0" noProof="0">
                <a:ln>
                  <a:noFill/>
                </a:ln>
                <a:solidFill>
                  <a:srgbClr val="5E597F"/>
                </a:solidFill>
                <a:effectLst/>
                <a:uLnTx/>
                <a:uFillTx/>
                <a:latin typeface="Arial" panose="020B0604020202020204" pitchFamily="34" charset="0"/>
                <a:ea typeface="+mn-ea"/>
                <a:cs typeface="Arial" panose="020B0604020202020204" pitchFamily="34" charset="0"/>
              </a:endParaRPr>
            </a:p>
          </p:txBody>
        </p:sp>
        <p:sp>
          <p:nvSpPr>
            <p:cNvPr id="13" name="Rectangle: Rounded Corners 12"/>
            <p:cNvSpPr/>
            <p:nvPr/>
          </p:nvSpPr>
          <p:spPr>
            <a:xfrm>
              <a:off x="6312281" y="2095500"/>
              <a:ext cx="2069719" cy="1943100"/>
            </a:xfrm>
            <a:prstGeom prst="roundRect">
              <a:avLst/>
            </a:prstGeom>
            <a:solidFill>
              <a:srgbClr val="F8D68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US" sz="9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rot="-1296080">
            <a:off x="-179740"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14" name="Group 13"/>
          <p:cNvGrpSpPr/>
          <p:nvPr/>
        </p:nvGrpSpPr>
        <p:grpSpPr>
          <a:xfrm>
            <a:off x="762000" y="3230180"/>
            <a:ext cx="6809703" cy="15744979"/>
            <a:chOff x="1028700" y="2937910"/>
            <a:chExt cx="7038578" cy="16274169"/>
          </a:xfrm>
        </p:grpSpPr>
        <p:grpSp>
          <p:nvGrpSpPr>
            <p:cNvPr id="3" name="Group 3"/>
            <p:cNvGrpSpPr/>
            <p:nvPr/>
          </p:nvGrpSpPr>
          <p:grpSpPr>
            <a:xfrm>
              <a:off x="1992974" y="5964966"/>
              <a:ext cx="5110029" cy="511002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D873"/>
              </a:solidFill>
            </p:spPr>
          </p:sp>
          <p:sp>
            <p:nvSpPr>
              <p:cNvPr id="5" name="TextBox 5"/>
              <p:cNvSpPr txBox="1"/>
              <p:nvPr/>
            </p:nvSpPr>
            <p:spPr>
              <a:xfrm>
                <a:off x="76200" y="19050"/>
                <a:ext cx="660400" cy="717550"/>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Freeform 6"/>
            <p:cNvSpPr/>
            <p:nvPr/>
          </p:nvSpPr>
          <p:spPr>
            <a:xfrm>
              <a:off x="1028700" y="2937910"/>
              <a:ext cx="7038578" cy="16274169"/>
            </a:xfrm>
            <a:custGeom>
              <a:avLst/>
              <a:gdLst/>
              <a:ahLst/>
              <a:cxnLst/>
              <a:rect l="l" t="t" r="r" b="b"/>
              <a:pathLst>
                <a:path w="7038578" h="16274169">
                  <a:moveTo>
                    <a:pt x="0" y="0"/>
                  </a:moveTo>
                  <a:lnTo>
                    <a:pt x="7038578" y="0"/>
                  </a:lnTo>
                  <a:lnTo>
                    <a:pt x="7038578" y="16274169"/>
                  </a:lnTo>
                  <a:lnTo>
                    <a:pt x="0" y="162741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7" name="Freeform 7"/>
          <p:cNvSpPr/>
          <p:nvPr/>
        </p:nvSpPr>
        <p:spPr>
          <a:xfrm rot="-1296080">
            <a:off x="14481328" y="-41577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9" name="TextBox 8"/>
          <p:cNvSpPr txBox="1"/>
          <p:nvPr/>
        </p:nvSpPr>
        <p:spPr>
          <a:xfrm>
            <a:off x="7872290" y="1866900"/>
            <a:ext cx="8169441"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NỘI DUNG THỰC HÀNH </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13" name="Group 12"/>
          <p:cNvGrpSpPr/>
          <p:nvPr/>
        </p:nvGrpSpPr>
        <p:grpSpPr>
          <a:xfrm>
            <a:off x="6991882" y="3411378"/>
            <a:ext cx="9601200" cy="5376303"/>
            <a:chOff x="7102270" y="3500996"/>
            <a:chExt cx="9601200" cy="5376303"/>
          </a:xfrm>
        </p:grpSpPr>
        <p:sp>
          <p:nvSpPr>
            <p:cNvPr id="8" name="Rectangle: Rounded Corners 7"/>
            <p:cNvSpPr/>
            <p:nvPr/>
          </p:nvSpPr>
          <p:spPr>
            <a:xfrm>
              <a:off x="7102270" y="3500996"/>
              <a:ext cx="9601200" cy="5376303"/>
            </a:xfrm>
            <a:prstGeom prst="roundRect">
              <a:avLst>
                <a:gd name="adj" fmla="val 814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7910390" y="4582774"/>
              <a:ext cx="8077200" cy="308020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4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Lắp mạch đèn cầu thang gồm: nguồn điện, cầu chì, 2 công tắc ba cực và đèn.</a:t>
              </a:r>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4" name="Freeform 4"/>
          <p:cNvSpPr/>
          <p:nvPr/>
        </p:nvSpPr>
        <p:spPr>
          <a:xfrm rot="-1296080">
            <a:off x="-726694"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0" name="AutoShape 10"/>
          <p:cNvSpPr/>
          <p:nvPr/>
        </p:nvSpPr>
        <p:spPr>
          <a:xfrm>
            <a:off x="9144000" y="9563100"/>
            <a:ext cx="1696332" cy="0"/>
          </a:xfrm>
          <a:prstGeom prst="line">
            <a:avLst/>
          </a:prstGeom>
          <a:ln w="95250" cap="flat">
            <a:solidFill>
              <a:srgbClr val="5E597F"/>
            </a:solidFill>
            <a:prstDash val="solid"/>
            <a:headEnd type="none" w="sm" len="sm"/>
            <a:tailEnd type="triangle" w="lg" len="med"/>
          </a:ln>
        </p:spPr>
      </p:sp>
      <p:sp>
        <p:nvSpPr>
          <p:cNvPr id="15" name="Oval 14"/>
          <p:cNvSpPr/>
          <p:nvPr/>
        </p:nvSpPr>
        <p:spPr>
          <a:xfrm>
            <a:off x="-857250" y="-423160"/>
            <a:ext cx="1905000" cy="1905000"/>
          </a:xfrm>
          <a:prstGeom prst="ellipse">
            <a:avLst/>
          </a:prstGeom>
          <a:solidFill>
            <a:srgbClr val="86BE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08640" y="-790575"/>
            <a:ext cx="1905000" cy="1905000"/>
          </a:xfrm>
          <a:prstGeom prst="ellipse">
            <a:avLst/>
          </a:prstGeom>
          <a:solidFill>
            <a:srgbClr val="ABD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52500" y="4191000"/>
            <a:ext cx="1905000" cy="1905000"/>
          </a:xfrm>
          <a:prstGeom prst="ellipse">
            <a:avLst/>
          </a:prstGeom>
          <a:solidFill>
            <a:srgbClr val="F8D6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7068800" y="4682971"/>
            <a:ext cx="1905000" cy="1905000"/>
          </a:xfrm>
          <a:prstGeom prst="ellipse">
            <a:avLst/>
          </a:prstGeom>
          <a:solidFill>
            <a:srgbClr val="86BE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115800" y="9210675"/>
            <a:ext cx="1905000" cy="1905000"/>
          </a:xfrm>
          <a:prstGeom prst="ellipse">
            <a:avLst/>
          </a:prstGeom>
          <a:solidFill>
            <a:srgbClr val="ABD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2649200" y="-800100"/>
            <a:ext cx="1905000" cy="1905000"/>
          </a:xfrm>
          <a:prstGeom prst="ellipse">
            <a:avLst/>
          </a:prstGeom>
          <a:solidFill>
            <a:srgbClr val="F8D6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2000" y="8801100"/>
            <a:ext cx="1905000" cy="1905000"/>
          </a:xfrm>
          <a:prstGeom prst="ellipse">
            <a:avLst/>
          </a:prstGeom>
          <a:solidFill>
            <a:srgbClr val="86BE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52450" y="1770783"/>
            <a:ext cx="17183099" cy="7182717"/>
            <a:chOff x="666750" y="2933705"/>
            <a:chExt cx="17183099" cy="5172970"/>
          </a:xfrm>
        </p:grpSpPr>
        <p:sp>
          <p:nvSpPr>
            <p:cNvPr id="22" name="Rectangle: Rounded Corners 21"/>
            <p:cNvSpPr/>
            <p:nvPr/>
          </p:nvSpPr>
          <p:spPr>
            <a:xfrm>
              <a:off x="1143000" y="2933705"/>
              <a:ext cx="16230600" cy="5172970"/>
            </a:xfrm>
            <a:prstGeom prst="roundRect">
              <a:avLst>
                <a:gd name="adj" fmla="val 8381"/>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0" b="1">
                <a:solidFill>
                  <a:srgbClr val="B58307"/>
                </a:solidFill>
                <a:latin typeface="Arial" panose="020B0604020202020204" pitchFamily="34" charset="0"/>
                <a:cs typeface="Arial" panose="020B0604020202020204" pitchFamily="34" charset="0"/>
              </a:endParaRPr>
            </a:p>
          </p:txBody>
        </p:sp>
        <p:sp>
          <p:nvSpPr>
            <p:cNvPr id="25" name="TextBox 24"/>
            <p:cNvSpPr txBox="1"/>
            <p:nvPr/>
          </p:nvSpPr>
          <p:spPr>
            <a:xfrm>
              <a:off x="666750" y="3441960"/>
              <a:ext cx="17183099" cy="413118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8500" b="1" i="0" u="none" strike="noStrike" kern="1200" cap="none" spc="0" normalizeH="0" baseline="0" noProof="0">
                  <a:ln>
                    <a:noFill/>
                  </a:ln>
                  <a:solidFill>
                    <a:srgbClr val="B58307"/>
                  </a:solidFill>
                  <a:effectLst/>
                  <a:uLnTx/>
                  <a:uFillTx/>
                  <a:latin typeface="Arial" panose="020B0604020202020204" pitchFamily="34" charset="0"/>
                  <a:ea typeface="+mn-ea"/>
                  <a:cs typeface="Arial" panose="020B0604020202020204" pitchFamily="34" charset="0"/>
                </a:rPr>
                <a:t>BÀI 6. </a:t>
              </a:r>
              <a:endParaRPr kumimoji="0" lang="en-US" sz="8500" b="1" i="0" u="none" strike="noStrike" kern="1200" cap="none" spc="0" normalizeH="0" baseline="0" noProof="0">
                <a:ln>
                  <a:noFill/>
                </a:ln>
                <a:solidFill>
                  <a:srgbClr val="B58307"/>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en-US" sz="8500" b="1" i="0" u="none" strike="noStrike" kern="1200" cap="none" spc="0" normalizeH="0" baseline="0" noProof="0">
                  <a:ln>
                    <a:noFill/>
                  </a:ln>
                  <a:solidFill>
                    <a:srgbClr val="B58307"/>
                  </a:solidFill>
                  <a:effectLst/>
                  <a:uLnTx/>
                  <a:uFillTx/>
                  <a:latin typeface="Arial" panose="020B0604020202020204" pitchFamily="34" charset="0"/>
                  <a:ea typeface="+mn-ea"/>
                  <a:cs typeface="Arial" panose="020B0604020202020204" pitchFamily="34" charset="0"/>
                </a:rPr>
                <a:t>THỰC HÀNH: LẮP ĐẶT </a:t>
              </a:r>
              <a:endParaRPr kumimoji="0" lang="en-US" sz="8500" b="1" i="0" u="none" strike="noStrike" kern="1200" cap="none" spc="0" normalizeH="0" baseline="0" noProof="0">
                <a:ln>
                  <a:noFill/>
                </a:ln>
                <a:solidFill>
                  <a:srgbClr val="B58307"/>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en-US" sz="8500" b="1" i="0" u="none" strike="noStrike" kern="1200" cap="none" spc="0" normalizeH="0" baseline="0" noProof="0">
                  <a:ln>
                    <a:noFill/>
                  </a:ln>
                  <a:solidFill>
                    <a:srgbClr val="B58307"/>
                  </a:solidFill>
                  <a:effectLst/>
                  <a:uLnTx/>
                  <a:uFillTx/>
                  <a:latin typeface="Arial" panose="020B0604020202020204" pitchFamily="34" charset="0"/>
                  <a:ea typeface="+mn-ea"/>
                  <a:cs typeface="Arial" panose="020B0604020202020204" pitchFamily="34" charset="0"/>
                </a:rPr>
                <a:t>MẠNG ĐIỆN TRONG NHÀ</a:t>
              </a:r>
              <a:endParaRPr lang="en-US" sz="8500" b="1">
                <a:solidFill>
                  <a:srgbClr val="B58307"/>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81000" y="495300"/>
            <a:ext cx="17526000" cy="990600"/>
          </a:xfrm>
          <a:prstGeom prst="rect">
            <a:avLst/>
          </a:prstGeom>
          <a:solidFill>
            <a:srgbClr val="ABD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Các bước thực hiện </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 name="Group 10"/>
          <p:cNvGrpSpPr/>
          <p:nvPr/>
        </p:nvGrpSpPr>
        <p:grpSpPr>
          <a:xfrm>
            <a:off x="685800" y="2019300"/>
            <a:ext cx="10515600" cy="914400"/>
            <a:chOff x="1447800" y="3086100"/>
            <a:chExt cx="10515600" cy="914400"/>
          </a:xfrm>
        </p:grpSpPr>
        <p:sp>
          <p:nvSpPr>
            <p:cNvPr id="8" name="Oval 7"/>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2819400" y="3189357"/>
              <a:ext cx="9144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Tìm hiểu sơ đồ nguyên lí </a:t>
              </a: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 name="Group 2"/>
          <p:cNvGrpSpPr/>
          <p:nvPr/>
        </p:nvGrpSpPr>
        <p:grpSpPr>
          <a:xfrm>
            <a:off x="652462" y="3275052"/>
            <a:ext cx="9658350" cy="6497598"/>
            <a:chOff x="885825" y="3467100"/>
            <a:chExt cx="9658350" cy="6497598"/>
          </a:xfrm>
        </p:grpSpPr>
        <p:sp>
          <p:nvSpPr>
            <p:cNvPr id="14" name="TextBox 13"/>
            <p:cNvSpPr txBox="1"/>
            <p:nvPr/>
          </p:nvSpPr>
          <p:spPr>
            <a:xfrm>
              <a:off x="1400175" y="9410700"/>
              <a:ext cx="914400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Hình 6.5. </a:t>
              </a:r>
              <a:r>
                <a:rPr kumimoji="0" lang="vi-VN" sz="3000" i="1" u="none" strike="noStrike" kern="1200" cap="none" spc="0" normalizeH="0" baseline="0" noProof="0">
                  <a:ln>
                    <a:noFill/>
                  </a:ln>
                  <a:solidFill>
                    <a:prstClr val="black"/>
                  </a:solidFill>
                  <a:effectLst/>
                  <a:uLnTx/>
                  <a:uFillTx/>
                  <a:latin typeface="Arial" panose="020B0604020202020204" pitchFamily="34" charset="0"/>
                  <a:ea typeface="+mn-ea"/>
                  <a:cs typeface="+mn-cs"/>
                </a:rPr>
                <a:t>Sơ đồ nguyên lí mạch đèn cầu thang</a:t>
              </a:r>
              <a:endParaRPr kumimoji="0" lang="en-US" sz="3000" i="1"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1"/>
            <a:stretch>
              <a:fillRect/>
            </a:stretch>
          </p:blipFill>
          <p:spPr>
            <a:xfrm>
              <a:off x="885825" y="3467100"/>
              <a:ext cx="9658350" cy="5613786"/>
            </a:xfrm>
            <a:prstGeom prst="rect">
              <a:avLst/>
            </a:prstGeom>
            <a:noFill/>
            <a:ln>
              <a:noFill/>
            </a:ln>
          </p:spPr>
        </p:pic>
      </p:grpSp>
      <p:sp>
        <p:nvSpPr>
          <p:cNvPr id="16" name="Speech Bubble: Rectangle with Corners Rounded 15"/>
          <p:cNvSpPr/>
          <p:nvPr/>
        </p:nvSpPr>
        <p:spPr>
          <a:xfrm>
            <a:off x="11049000" y="3184316"/>
            <a:ext cx="6477000" cy="5613786"/>
          </a:xfrm>
          <a:prstGeom prst="wedgeRoundRectCallout">
            <a:avLst>
              <a:gd name="adj1" fmla="val -60182"/>
              <a:gd name="adj2" fmla="val 38609"/>
              <a:gd name="adj3" fmla="val 16667"/>
            </a:avLst>
          </a:prstGeom>
          <a:solidFill>
            <a:srgbClr val="F1EAD8"/>
          </a:solidFill>
          <a:ln w="38100">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Trong sơ đồ, 2 công tắc ba cực nối tiếp với nhau và nối tiếp với đèn, cầu chì có vai trò bảo vệ mạch điện, nối tiếp với các phần tử.</a:t>
            </a: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685800" y="876300"/>
            <a:ext cx="10515600" cy="914400"/>
            <a:chOff x="1447800" y="3086100"/>
            <a:chExt cx="10515600" cy="914400"/>
          </a:xfrm>
        </p:grpSpPr>
        <p:sp>
          <p:nvSpPr>
            <p:cNvPr id="4" name="Oval 3"/>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819400" y="3189357"/>
              <a:ext cx="9144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Vẽ sơ đồ lắp đặt </a:t>
              </a: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 name="Group 11"/>
          <p:cNvGrpSpPr/>
          <p:nvPr/>
        </p:nvGrpSpPr>
        <p:grpSpPr>
          <a:xfrm>
            <a:off x="533400" y="2400300"/>
            <a:ext cx="9475092" cy="7372350"/>
            <a:chOff x="507108" y="2400300"/>
            <a:chExt cx="9475092" cy="7372350"/>
          </a:xfrm>
        </p:grpSpPr>
        <p:pic>
          <p:nvPicPr>
            <p:cNvPr id="6" name="Picture 5"/>
            <p:cNvPicPr>
              <a:picLocks noChangeAspect="1"/>
            </p:cNvPicPr>
            <p:nvPr/>
          </p:nvPicPr>
          <p:blipFill>
            <a:blip r:embed="rId1">
              <a:biLevel thresh="75000"/>
            </a:blip>
            <a:stretch>
              <a:fillRect/>
            </a:stretch>
          </p:blipFill>
          <p:spPr>
            <a:xfrm>
              <a:off x="507108" y="2400300"/>
              <a:ext cx="8636892" cy="6325094"/>
            </a:xfrm>
            <a:prstGeom prst="rect">
              <a:avLst/>
            </a:prstGeom>
            <a:noFill/>
            <a:ln>
              <a:noFill/>
            </a:ln>
          </p:spPr>
        </p:pic>
        <p:sp>
          <p:nvSpPr>
            <p:cNvPr id="7" name="TextBox 6"/>
            <p:cNvSpPr txBox="1"/>
            <p:nvPr/>
          </p:nvSpPr>
          <p:spPr>
            <a:xfrm>
              <a:off x="838200" y="9218652"/>
              <a:ext cx="914400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Hình 6.6. </a:t>
              </a:r>
              <a:r>
                <a:rPr kumimoji="0" lang="vi-VN" sz="3000" i="1" u="none" strike="noStrike" kern="1200" cap="none" spc="0" normalizeH="0" baseline="0" noProof="0">
                  <a:ln>
                    <a:noFill/>
                  </a:ln>
                  <a:solidFill>
                    <a:prstClr val="black"/>
                  </a:solidFill>
                  <a:effectLst/>
                  <a:uLnTx/>
                  <a:uFillTx/>
                  <a:latin typeface="Arial" panose="020B0604020202020204" pitchFamily="34" charset="0"/>
                  <a:ea typeface="+mn-ea"/>
                  <a:cs typeface="+mn-cs"/>
                </a:rPr>
                <a:t>Sơ đồ lắp đặt mạng đèn cầu thang</a:t>
              </a:r>
              <a:endParaRPr kumimoji="0" lang="en-US" sz="3000" i="1"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TextBox 13"/>
          <p:cNvSpPr txBox="1"/>
          <p:nvPr/>
        </p:nvSpPr>
        <p:spPr>
          <a:xfrm>
            <a:off x="9753600" y="2933700"/>
            <a:ext cx="7772400" cy="5518242"/>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Trên bảng điện thứ nhất vẽ cầu chì và công tắc ba cực.</a:t>
            </a:r>
            <a:endParaRPr lang="en-US" sz="40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Trên bảng điện thứ hai vẽ công tắc ba cực.</a:t>
            </a:r>
            <a:endParaRPr lang="en-US" sz="40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Vẽ dây dẫn nối các thiết bị và bóng đèn.</a:t>
            </a:r>
            <a:endParaRPr lang="en-US" sz="40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685800" y="571500"/>
            <a:ext cx="14935200" cy="914400"/>
            <a:chOff x="1447800" y="3086100"/>
            <a:chExt cx="14935200" cy="914400"/>
          </a:xfrm>
        </p:grpSpPr>
        <p:sp>
          <p:nvSpPr>
            <p:cNvPr id="4" name="Oval 3"/>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819400" y="3189357"/>
              <a:ext cx="135636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Dự trù vật liệu, thiết bị và dụng cụ cho lắp đặt</a:t>
              </a: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aphicFrame>
        <p:nvGraphicFramePr>
          <p:cNvPr id="3" name="Table 2"/>
          <p:cNvGraphicFramePr>
            <a:graphicFrameLocks noGrp="1"/>
          </p:cNvGraphicFramePr>
          <p:nvPr/>
        </p:nvGraphicFramePr>
        <p:xfrm>
          <a:off x="685800" y="1866900"/>
          <a:ext cx="16535399" cy="7353299"/>
        </p:xfrm>
        <a:graphic>
          <a:graphicData uri="http://schemas.openxmlformats.org/drawingml/2006/table">
            <a:tbl>
              <a:tblPr firstRow="1" firstCol="1" bandRow="1"/>
              <a:tblGrid>
                <a:gridCol w="2038615"/>
                <a:gridCol w="8154447"/>
                <a:gridCol w="2718146"/>
                <a:gridCol w="3624191"/>
              </a:tblGrid>
              <a:tr h="885890">
                <a:tc>
                  <a:txBody>
                    <a:bodyPr/>
                    <a:lstStyle/>
                    <a:p>
                      <a:pPr marL="0" marR="0" algn="ctr">
                        <a:lnSpc>
                          <a:spcPct val="100000"/>
                        </a:lnSpc>
                        <a:spcBef>
                          <a:spcPts val="0"/>
                        </a:spcBef>
                        <a:spcAft>
                          <a:spcPts val="0"/>
                        </a:spcAft>
                      </a:pPr>
                      <a:r>
                        <a:rPr lang="en-US" sz="3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TT</a:t>
                      </a:r>
                      <a:endParaRPr lang="en-US" sz="3200" b="1" i="1">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BEE1"/>
                    </a:solidFill>
                  </a:tcPr>
                </a:tc>
                <a:tc>
                  <a:txBody>
                    <a:bodyPr/>
                    <a:lstStyle/>
                    <a:p>
                      <a:pPr marL="0" marR="0" algn="ctr">
                        <a:lnSpc>
                          <a:spcPct val="100000"/>
                        </a:lnSpc>
                        <a:spcBef>
                          <a:spcPts val="0"/>
                        </a:spcBef>
                        <a:spcAft>
                          <a:spcPts val="0"/>
                        </a:spcAft>
                      </a:pPr>
                      <a:r>
                        <a:rPr lang="en-US" sz="3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liệu, thiết bị và dụng cụ</a:t>
                      </a:r>
                      <a:endParaRPr lang="en-US" sz="3200" b="1" i="1">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BEE1"/>
                    </a:solidFill>
                  </a:tcPr>
                </a:tc>
                <a:tc>
                  <a:txBody>
                    <a:bodyPr/>
                    <a:lstStyle/>
                    <a:p>
                      <a:pPr marL="0" marR="0" algn="ctr">
                        <a:lnSpc>
                          <a:spcPct val="100000"/>
                        </a:lnSpc>
                        <a:spcBef>
                          <a:spcPts val="0"/>
                        </a:spcBef>
                        <a:spcAft>
                          <a:spcPts val="0"/>
                        </a:spcAft>
                      </a:pPr>
                      <a:r>
                        <a:rPr lang="en-US" sz="3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 vị</a:t>
                      </a:r>
                      <a:endParaRPr lang="en-US" sz="3200" b="1" i="1">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BEE1"/>
                    </a:solidFill>
                  </a:tcPr>
                </a:tc>
                <a:tc>
                  <a:txBody>
                    <a:bodyPr/>
                    <a:lstStyle/>
                    <a:p>
                      <a:pPr marL="0" marR="0" algn="ctr">
                        <a:lnSpc>
                          <a:spcPct val="100000"/>
                        </a:lnSpc>
                        <a:spcBef>
                          <a:spcPts val="0"/>
                        </a:spcBef>
                        <a:spcAft>
                          <a:spcPts val="0"/>
                        </a:spcAft>
                      </a:pPr>
                      <a:r>
                        <a:rPr lang="en-US" sz="3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lượng</a:t>
                      </a:r>
                      <a:endParaRPr lang="en-US" sz="3200" b="1" i="1">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BEE1"/>
                    </a:solidFill>
                  </a:tcPr>
                </a:tc>
              </a:tr>
              <a:tr h="718601">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nhựa 13x18cm</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718601">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 tắc ba cực</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718601">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Cầu chì</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718601">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Bóng đèn và đui đèn</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718601">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Phích cắm điện</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718601">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Dây dẫn điện mềm</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718601">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Ốc vít</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718601">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Tua vít</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718601">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Kim tuốt dây</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2362200" y="9427457"/>
            <a:ext cx="13563600" cy="553998"/>
          </a:xfrm>
          <a:prstGeom prst="rect">
            <a:avLst/>
          </a:prstGeom>
          <a:noFill/>
        </p:spPr>
        <p:txBody>
          <a:bodyPr wrap="square">
            <a:spAutoFit/>
          </a:bodyPr>
          <a:lstStyle/>
          <a:p>
            <a:pPr algn="ctr"/>
            <a:r>
              <a:rPr lang="en-US" sz="3000" b="1" i="1">
                <a:latin typeface="Arial" panose="020B0604020202020204" pitchFamily="34" charset="0"/>
                <a:cs typeface="Arial" panose="020B0604020202020204" pitchFamily="34" charset="0"/>
              </a:rPr>
              <a:t>Bảng 6.2. </a:t>
            </a:r>
            <a:r>
              <a:rPr lang="en-US" sz="3000" i="1">
                <a:latin typeface="Arial" panose="020B0604020202020204" pitchFamily="34" charset="0"/>
                <a:cs typeface="Arial" panose="020B0604020202020204" pitchFamily="34" charset="0"/>
              </a:rPr>
              <a:t>Vật liệu, thiết bị và dụng cụ lắp đặt mạch đèn cầu thang</a:t>
            </a:r>
            <a:endParaRPr lang="en-US" sz="3000" i="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685800" y="571500"/>
            <a:ext cx="14935200" cy="914400"/>
            <a:chOff x="1447800" y="3086100"/>
            <a:chExt cx="14935200" cy="914400"/>
          </a:xfrm>
        </p:grpSpPr>
        <p:sp>
          <p:nvSpPr>
            <p:cNvPr id="4" name="Oval 3"/>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819400" y="3189357"/>
              <a:ext cx="135636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Thực hành lắp đặt</a:t>
              </a: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6"/>
          <p:cNvSpPr txBox="1"/>
          <p:nvPr/>
        </p:nvSpPr>
        <p:spPr>
          <a:xfrm>
            <a:off x="685800" y="1803723"/>
            <a:ext cx="10972800" cy="7878439"/>
          </a:xfrm>
          <a:prstGeom prst="rect">
            <a:avLst/>
          </a:prstGeom>
          <a:solidFill>
            <a:srgbClr val="F1EAD8"/>
          </a:solidFill>
        </p:spPr>
        <p:txBody>
          <a:bodyPr wrap="square">
            <a:spAutoFit/>
          </a:bodyPr>
          <a:lstStyle/>
          <a:p>
            <a:pPr marL="571500" indent="-571500" algn="just">
              <a:lnSpc>
                <a:spcPct val="150000"/>
              </a:lnSpc>
              <a:buFont typeface="Arial" panose="020B0604020202020204" pitchFamily="34" charset="0"/>
              <a:buChar char="•"/>
            </a:pPr>
            <a:r>
              <a:rPr lang="vi-VN" sz="3800"/>
              <a:t>Đánh dấu vị trí của các phần tử trên bảng điện</a:t>
            </a:r>
            <a:r>
              <a:rPr lang="en-US" sz="3800"/>
              <a:t>, </a:t>
            </a:r>
            <a:r>
              <a:rPr lang="vi-VN" sz="3800"/>
              <a:t>các lỗ luồn dây điện từ phía sau như bảng nhựa lên mặt trước kết nối với các phân tử.</a:t>
            </a:r>
            <a:endParaRPr lang="vi-VN" sz="3800"/>
          </a:p>
          <a:p>
            <a:pPr marL="571500" indent="-571500" algn="just">
              <a:lnSpc>
                <a:spcPct val="150000"/>
              </a:lnSpc>
              <a:buFont typeface="Arial" panose="020B0604020202020204" pitchFamily="34" charset="0"/>
              <a:buChar char="•"/>
            </a:pPr>
            <a:r>
              <a:rPr lang="vi-VN" sz="3800"/>
              <a:t>Tạo các lỗ để luồn dây dẫn điện từ mặt sau bảng điện.</a:t>
            </a:r>
            <a:endParaRPr lang="vi-VN" sz="3800"/>
          </a:p>
          <a:p>
            <a:pPr marL="571500" indent="-571500" algn="just">
              <a:lnSpc>
                <a:spcPct val="150000"/>
              </a:lnSpc>
              <a:buFont typeface="Arial" panose="020B0604020202020204" pitchFamily="34" charset="0"/>
              <a:buChar char="•"/>
            </a:pPr>
            <a:r>
              <a:rPr lang="vi-VN" sz="3800"/>
              <a:t>Cắt dây dẫn điện theo độ dài phù hợp với vị trí thiết bị. </a:t>
            </a:r>
            <a:endParaRPr lang="vi-VN" sz="3800"/>
          </a:p>
          <a:p>
            <a:pPr marL="571500" indent="-571500" algn="just">
              <a:lnSpc>
                <a:spcPct val="150000"/>
              </a:lnSpc>
              <a:buFont typeface="Arial" panose="020B0604020202020204" pitchFamily="34" charset="0"/>
              <a:buChar char="•"/>
            </a:pPr>
            <a:r>
              <a:rPr lang="vi-VN" sz="3800"/>
              <a:t>Lắp thiết bị vào bảng điện và đấu nối dây dẫn điện vào các thiết bị trên bảng điện.</a:t>
            </a:r>
            <a:endParaRPr lang="vi-VN" sz="3800"/>
          </a:p>
        </p:txBody>
      </p:sp>
      <p:sp>
        <p:nvSpPr>
          <p:cNvPr id="8" name="Freeform 7"/>
          <p:cNvSpPr/>
          <p:nvPr/>
        </p:nvSpPr>
        <p:spPr>
          <a:xfrm>
            <a:off x="11256168" y="4645492"/>
            <a:ext cx="8729663" cy="5663369"/>
          </a:xfrm>
          <a:custGeom>
            <a:avLst/>
            <a:gdLst/>
            <a:ahLst/>
            <a:cxnLst/>
            <a:rect l="l" t="t" r="r" b="b"/>
            <a:pathLst>
              <a:path w="12685318" h="8229600">
                <a:moveTo>
                  <a:pt x="0" y="0"/>
                </a:moveTo>
                <a:lnTo>
                  <a:pt x="12685318" y="0"/>
                </a:lnTo>
                <a:lnTo>
                  <a:pt x="12685318" y="8229600"/>
                </a:lnTo>
                <a:lnTo>
                  <a:pt x="0" y="8229600"/>
                </a:lnTo>
                <a:lnTo>
                  <a:pt x="0" y="0"/>
                </a:lnTo>
                <a:close/>
              </a:path>
            </a:pathLst>
          </a:custGeom>
          <a:blipFill>
            <a:blip r:embed="rId1"/>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p:cNvGrpSpPr/>
          <p:nvPr/>
        </p:nvGrpSpPr>
        <p:grpSpPr>
          <a:xfrm>
            <a:off x="2381250" y="952500"/>
            <a:ext cx="13525500" cy="8601164"/>
            <a:chOff x="2381250" y="647700"/>
            <a:chExt cx="13525500" cy="8601164"/>
          </a:xfrm>
        </p:grpSpPr>
        <p:sp>
          <p:nvSpPr>
            <p:cNvPr id="9" name="TextBox 8"/>
            <p:cNvSpPr txBox="1"/>
            <p:nvPr/>
          </p:nvSpPr>
          <p:spPr>
            <a:xfrm>
              <a:off x="3962400" y="8648700"/>
              <a:ext cx="11506200" cy="600164"/>
            </a:xfrm>
            <a:prstGeom prst="rect">
              <a:avLst/>
            </a:prstGeom>
            <a:noFill/>
          </p:spPr>
          <p:txBody>
            <a:bodyPr wrap="square">
              <a:spAutoFit/>
            </a:bodyPr>
            <a:lstStyle/>
            <a:p>
              <a:pPr algn="ctr"/>
              <a:r>
                <a:rPr lang="en-US" sz="3300" b="1" i="1">
                  <a:latin typeface="Arial" panose="020B0604020202020204" pitchFamily="34" charset="0"/>
                  <a:cs typeface="Arial" panose="020B0604020202020204" pitchFamily="34" charset="0"/>
                </a:rPr>
                <a:t>Hình 6.7. </a:t>
              </a:r>
              <a:r>
                <a:rPr lang="en-US" sz="3300" i="1">
                  <a:latin typeface="Arial" panose="020B0604020202020204" pitchFamily="34" charset="0"/>
                  <a:cs typeface="Arial" panose="020B0604020202020204" pitchFamily="34" charset="0"/>
                </a:rPr>
                <a:t>Đánh dấu vị trí các thiết bị trên bảng điện</a:t>
              </a:r>
              <a:endParaRPr lang="en-US" sz="3300" i="1">
                <a:latin typeface="Arial" panose="020B0604020202020204" pitchFamily="34" charset="0"/>
                <a:cs typeface="Arial" panose="020B0604020202020204" pitchFamily="34" charset="0"/>
              </a:endParaRPr>
            </a:p>
          </p:txBody>
        </p:sp>
        <p:grpSp>
          <p:nvGrpSpPr>
            <p:cNvPr id="12" name="Group 11"/>
            <p:cNvGrpSpPr/>
            <p:nvPr/>
          </p:nvGrpSpPr>
          <p:grpSpPr>
            <a:xfrm>
              <a:off x="2381250" y="647700"/>
              <a:ext cx="13525500" cy="7543800"/>
              <a:chOff x="2381250" y="647700"/>
              <a:chExt cx="13525500" cy="7543800"/>
            </a:xfrm>
          </p:grpSpPr>
          <p:pic>
            <p:nvPicPr>
              <p:cNvPr id="3" name="Picture 2"/>
              <p:cNvPicPr>
                <a:picLocks noChangeAspect="1"/>
              </p:cNvPicPr>
              <p:nvPr/>
            </p:nvPicPr>
            <p:blipFill>
              <a:blip r:embed="rId1">
                <a:biLevel thresh="75000"/>
              </a:blip>
              <a:srcRect b="5307"/>
              <a:stretch>
                <a:fillRect/>
              </a:stretch>
            </p:blipFill>
            <p:spPr>
              <a:xfrm>
                <a:off x="2381250" y="647700"/>
                <a:ext cx="13525500" cy="6638735"/>
              </a:xfrm>
              <a:prstGeom prst="rect">
                <a:avLst/>
              </a:prstGeom>
              <a:noFill/>
              <a:ln>
                <a:noFill/>
              </a:ln>
            </p:spPr>
          </p:pic>
          <p:sp>
            <p:nvSpPr>
              <p:cNvPr id="10" name="TextBox 9"/>
              <p:cNvSpPr txBox="1"/>
              <p:nvPr/>
            </p:nvSpPr>
            <p:spPr>
              <a:xfrm>
                <a:off x="3505200" y="7637502"/>
                <a:ext cx="2743200" cy="553998"/>
              </a:xfrm>
              <a:prstGeom prst="rect">
                <a:avLst/>
              </a:prstGeom>
              <a:noFill/>
            </p:spPr>
            <p:txBody>
              <a:bodyPr wrap="square" rtlCol="0">
                <a:spAutoFit/>
              </a:bodyPr>
              <a:lstStyle/>
              <a:p>
                <a:pPr algn="ctr"/>
                <a:r>
                  <a:rPr lang="en-US" sz="3000" i="1">
                    <a:latin typeface="Arial" panose="020B0604020202020204" pitchFamily="34" charset="0"/>
                    <a:cs typeface="Arial" panose="020B0604020202020204" pitchFamily="34" charset="0"/>
                  </a:rPr>
                  <a:t>a. Bảng điện 1</a:t>
                </a:r>
                <a:endParaRPr lang="en-US" sz="3000" i="1">
                  <a:latin typeface="Arial" panose="020B0604020202020204" pitchFamily="34" charset="0"/>
                  <a:cs typeface="Arial" panose="020B0604020202020204" pitchFamily="34" charset="0"/>
                </a:endParaRPr>
              </a:p>
            </p:txBody>
          </p:sp>
          <p:sp>
            <p:nvSpPr>
              <p:cNvPr id="11" name="TextBox 10"/>
              <p:cNvSpPr txBox="1"/>
              <p:nvPr/>
            </p:nvSpPr>
            <p:spPr>
              <a:xfrm>
                <a:off x="12954000" y="7637502"/>
                <a:ext cx="2743200" cy="553998"/>
              </a:xfrm>
              <a:prstGeom prst="rect">
                <a:avLst/>
              </a:prstGeom>
              <a:noFill/>
            </p:spPr>
            <p:txBody>
              <a:bodyPr wrap="square" rtlCol="0">
                <a:spAutoFit/>
              </a:bodyPr>
              <a:lstStyle/>
              <a:p>
                <a:pPr algn="ctr"/>
                <a:r>
                  <a:rPr lang="en-US" sz="3000" i="1">
                    <a:latin typeface="Arial" panose="020B0604020202020204" pitchFamily="34" charset="0"/>
                    <a:cs typeface="Arial" panose="020B0604020202020204" pitchFamily="34" charset="0"/>
                  </a:rPr>
                  <a:t>b. Bảng điện 2</a:t>
                </a:r>
                <a:endParaRPr lang="en-US" sz="3000" i="1">
                  <a:latin typeface="Arial" panose="020B0604020202020204" pitchFamily="34" charset="0"/>
                  <a:cs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685800" y="571500"/>
            <a:ext cx="14935200" cy="914400"/>
            <a:chOff x="1447800" y="3086100"/>
            <a:chExt cx="14935200" cy="914400"/>
          </a:xfrm>
        </p:grpSpPr>
        <p:sp>
          <p:nvSpPr>
            <p:cNvPr id="4" name="Oval 3"/>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819400" y="3189357"/>
              <a:ext cx="135636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Kiểm tra, thử nghiệm hoạt động của mạng điện</a:t>
              </a: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6"/>
          <p:cNvSpPr txBox="1"/>
          <p:nvPr/>
        </p:nvSpPr>
        <p:spPr>
          <a:xfrm>
            <a:off x="685800" y="1803723"/>
            <a:ext cx="10820400" cy="6441572"/>
          </a:xfrm>
          <a:prstGeom prst="rect">
            <a:avLst/>
          </a:prstGeom>
          <a:solidFill>
            <a:srgbClr val="F1EAD8"/>
          </a:solidFill>
        </p:spPr>
        <p:txBody>
          <a:bodyPr wrap="square">
            <a:spAutoFit/>
          </a:bodyPr>
          <a:lstStyle/>
          <a:p>
            <a:pPr marL="571500" indent="-571500" algn="just">
              <a:lnSpc>
                <a:spcPct val="150000"/>
              </a:lnSpc>
              <a:buFont typeface="Arial" panose="020B0604020202020204" pitchFamily="34" charset="0"/>
              <a:buChar char="•"/>
            </a:pPr>
            <a:r>
              <a:rPr lang="vi-VN" sz="4000"/>
              <a:t>Lắp đặt thiết bị và dây dẫn theo đúng sơ đồ lắp đặt.</a:t>
            </a:r>
            <a:endParaRPr lang="vi-VN" sz="4000"/>
          </a:p>
          <a:p>
            <a:pPr marL="571500" indent="-571500" algn="just">
              <a:lnSpc>
                <a:spcPct val="150000"/>
              </a:lnSpc>
              <a:buFont typeface="Arial" panose="020B0604020202020204" pitchFamily="34" charset="0"/>
              <a:buChar char="•"/>
            </a:pPr>
            <a:r>
              <a:rPr lang="vi-VN" sz="4000"/>
              <a:t>Các mối nối chắc chắn.</a:t>
            </a:r>
            <a:endParaRPr lang="vi-VN" sz="4000"/>
          </a:p>
          <a:p>
            <a:pPr marL="571500" indent="-571500" algn="just">
              <a:lnSpc>
                <a:spcPct val="150000"/>
              </a:lnSpc>
              <a:buFont typeface="Arial" panose="020B0604020202020204" pitchFamily="34" charset="0"/>
              <a:buChar char="•"/>
            </a:pPr>
            <a:r>
              <a:rPr lang="vi-VN" sz="4000"/>
              <a:t>Bố trí đẹp mắt, gọn gàng.</a:t>
            </a:r>
            <a:endParaRPr lang="vi-VN" sz="4000"/>
          </a:p>
          <a:p>
            <a:pPr marL="571500" indent="-571500" algn="just">
              <a:lnSpc>
                <a:spcPct val="150000"/>
              </a:lnSpc>
              <a:buFont typeface="Arial" panose="020B0604020202020204" pitchFamily="34" charset="0"/>
              <a:buChar char="•"/>
            </a:pPr>
            <a:r>
              <a:rPr lang="vi-VN" sz="4000"/>
              <a:t>Kết nối nguồn, kiểm tra mạch điện bằng bút thử điện.</a:t>
            </a:r>
            <a:endParaRPr lang="vi-VN" sz="4000"/>
          </a:p>
          <a:p>
            <a:pPr marL="571500" indent="-571500" algn="just">
              <a:lnSpc>
                <a:spcPct val="150000"/>
              </a:lnSpc>
              <a:buFont typeface="Arial" panose="020B0604020202020204" pitchFamily="34" charset="0"/>
              <a:buChar char="•"/>
            </a:pPr>
            <a:r>
              <a:rPr lang="vi-VN" sz="4000"/>
              <a:t>Vận hành thử mạch điện.</a:t>
            </a:r>
            <a:endParaRPr lang="vi-VN" sz="4000"/>
          </a:p>
        </p:txBody>
      </p:sp>
      <p:sp>
        <p:nvSpPr>
          <p:cNvPr id="3" name="Freeform 8"/>
          <p:cNvSpPr/>
          <p:nvPr/>
        </p:nvSpPr>
        <p:spPr>
          <a:xfrm>
            <a:off x="3095134" y="8191500"/>
            <a:ext cx="6048866" cy="2200275"/>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flipH="1">
            <a:off x="12344400" y="2466975"/>
            <a:ext cx="5430950" cy="7924800"/>
          </a:xfrm>
          <a:custGeom>
            <a:avLst/>
            <a:gdLst/>
            <a:ahLst/>
            <a:cxnLst/>
            <a:rect l="l" t="t" r="r" b="b"/>
            <a:pathLst>
              <a:path w="5380101" h="8229600">
                <a:moveTo>
                  <a:pt x="0" y="0"/>
                </a:moveTo>
                <a:lnTo>
                  <a:pt x="5380101" y="0"/>
                </a:lnTo>
                <a:lnTo>
                  <a:pt x="5380101" y="8229600"/>
                </a:lnTo>
                <a:lnTo>
                  <a:pt x="0" y="8229600"/>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a:off x="11455025" y="266700"/>
            <a:ext cx="6418270" cy="5864694"/>
          </a:xfrm>
          <a:custGeom>
            <a:avLst/>
            <a:gdLst/>
            <a:ahLst/>
            <a:cxnLst/>
            <a:rect l="l" t="t" r="r" b="b"/>
            <a:pathLst>
              <a:path w="8499473" h="7766394">
                <a:moveTo>
                  <a:pt x="0" y="0"/>
                </a:moveTo>
                <a:lnTo>
                  <a:pt x="8499473" y="0"/>
                </a:lnTo>
                <a:lnTo>
                  <a:pt x="8499473" y="7766394"/>
                </a:lnTo>
                <a:lnTo>
                  <a:pt x="0" y="776639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1296080">
            <a:off x="-726694"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AutoShape 10"/>
          <p:cNvSpPr/>
          <p:nvPr/>
        </p:nvSpPr>
        <p:spPr>
          <a:xfrm>
            <a:off x="9144000" y="9210675"/>
            <a:ext cx="1696332" cy="0"/>
          </a:xfrm>
          <a:prstGeom prst="line">
            <a:avLst/>
          </a:prstGeom>
          <a:ln w="95250" cap="flat">
            <a:solidFill>
              <a:srgbClr val="5E597F"/>
            </a:solidFill>
            <a:prstDash val="solid"/>
            <a:headEnd type="none" w="sm" len="sm"/>
            <a:tailEnd type="triangle" w="lg" len="med"/>
          </a:ln>
        </p:spPr>
      </p:sp>
      <p:sp>
        <p:nvSpPr>
          <p:cNvPr id="12" name="Freeform 4"/>
          <p:cNvSpPr/>
          <p:nvPr/>
        </p:nvSpPr>
        <p:spPr>
          <a:xfrm rot="2291251">
            <a:off x="-633176" y="6901652"/>
            <a:ext cx="3526569" cy="5564605"/>
          </a:xfrm>
          <a:custGeom>
            <a:avLst/>
            <a:gdLst/>
            <a:ahLst/>
            <a:cxnLst/>
            <a:rect l="l" t="t" r="r" b="b"/>
            <a:pathLst>
              <a:path w="2607755" h="4114800">
                <a:moveTo>
                  <a:pt x="0" y="0"/>
                </a:moveTo>
                <a:lnTo>
                  <a:pt x="2607754" y="0"/>
                </a:lnTo>
                <a:lnTo>
                  <a:pt x="260775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4" name="Group 13"/>
          <p:cNvGrpSpPr/>
          <p:nvPr/>
        </p:nvGrpSpPr>
        <p:grpSpPr>
          <a:xfrm>
            <a:off x="990600" y="1216017"/>
            <a:ext cx="12115800" cy="5431537"/>
            <a:chOff x="1289240" y="2095500"/>
            <a:chExt cx="12115800" cy="5431537"/>
          </a:xfrm>
        </p:grpSpPr>
        <p:sp>
          <p:nvSpPr>
            <p:cNvPr id="11" name="TextBox 11"/>
            <p:cNvSpPr txBox="1"/>
            <p:nvPr/>
          </p:nvSpPr>
          <p:spPr>
            <a:xfrm>
              <a:off x="1289240" y="4494989"/>
              <a:ext cx="12115800" cy="3032048"/>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7000" b="1" i="0" u="none" strike="noStrike" kern="1200" cap="none" spc="0" normalizeH="0" baseline="0" noProof="0">
                  <a:ln>
                    <a:noFill/>
                  </a:ln>
                  <a:solidFill>
                    <a:srgbClr val="5E597F"/>
                  </a:solidFill>
                  <a:effectLst/>
                  <a:uLnTx/>
                  <a:uFillTx/>
                  <a:latin typeface="Arial" panose="020B0604020202020204" pitchFamily="34" charset="0"/>
                  <a:ea typeface="+mn-ea"/>
                  <a:cs typeface="Arial" panose="020B0604020202020204" pitchFamily="34" charset="0"/>
                </a:rPr>
                <a:t>Thực hành lắp mạch điều khiển 2 đèn sáng luân phiên</a:t>
              </a:r>
              <a:endParaRPr kumimoji="0" lang="en-US" sz="7000" b="1" i="0" u="none" strike="noStrike" kern="1200" cap="none" spc="0" normalizeH="0" baseline="0" noProof="0">
                <a:ln>
                  <a:noFill/>
                </a:ln>
                <a:solidFill>
                  <a:srgbClr val="5E597F"/>
                </a:solidFill>
                <a:effectLst/>
                <a:uLnTx/>
                <a:uFillTx/>
                <a:latin typeface="Arial" panose="020B0604020202020204" pitchFamily="34" charset="0"/>
                <a:ea typeface="+mn-ea"/>
                <a:cs typeface="Arial" panose="020B0604020202020204" pitchFamily="34" charset="0"/>
              </a:endParaRPr>
            </a:p>
          </p:txBody>
        </p:sp>
        <p:sp>
          <p:nvSpPr>
            <p:cNvPr id="13" name="Rectangle: Rounded Corners 12"/>
            <p:cNvSpPr/>
            <p:nvPr/>
          </p:nvSpPr>
          <p:spPr>
            <a:xfrm>
              <a:off x="6312281" y="2095500"/>
              <a:ext cx="2069719" cy="1943100"/>
            </a:xfrm>
            <a:prstGeom prst="roundRect">
              <a:avLst/>
            </a:prstGeom>
            <a:solidFill>
              <a:srgbClr val="F8D68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en-US" sz="9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rot="-1296080">
            <a:off x="-179740"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14" name="Group 13"/>
          <p:cNvGrpSpPr/>
          <p:nvPr/>
        </p:nvGrpSpPr>
        <p:grpSpPr>
          <a:xfrm>
            <a:off x="762000" y="3230180"/>
            <a:ext cx="6809703" cy="15744979"/>
            <a:chOff x="1028700" y="2937910"/>
            <a:chExt cx="7038578" cy="16274169"/>
          </a:xfrm>
        </p:grpSpPr>
        <p:grpSp>
          <p:nvGrpSpPr>
            <p:cNvPr id="3" name="Group 3"/>
            <p:cNvGrpSpPr/>
            <p:nvPr/>
          </p:nvGrpSpPr>
          <p:grpSpPr>
            <a:xfrm>
              <a:off x="1992974" y="5964966"/>
              <a:ext cx="5110029" cy="511002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D873"/>
              </a:solidFill>
            </p:spPr>
          </p:sp>
          <p:sp>
            <p:nvSpPr>
              <p:cNvPr id="5" name="TextBox 5"/>
              <p:cNvSpPr txBox="1"/>
              <p:nvPr/>
            </p:nvSpPr>
            <p:spPr>
              <a:xfrm>
                <a:off x="76200" y="19050"/>
                <a:ext cx="660400" cy="717550"/>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Freeform 6"/>
            <p:cNvSpPr/>
            <p:nvPr/>
          </p:nvSpPr>
          <p:spPr>
            <a:xfrm>
              <a:off x="1028700" y="2937910"/>
              <a:ext cx="7038578" cy="16274169"/>
            </a:xfrm>
            <a:custGeom>
              <a:avLst/>
              <a:gdLst/>
              <a:ahLst/>
              <a:cxnLst/>
              <a:rect l="l" t="t" r="r" b="b"/>
              <a:pathLst>
                <a:path w="7038578" h="16274169">
                  <a:moveTo>
                    <a:pt x="0" y="0"/>
                  </a:moveTo>
                  <a:lnTo>
                    <a:pt x="7038578" y="0"/>
                  </a:lnTo>
                  <a:lnTo>
                    <a:pt x="7038578" y="16274169"/>
                  </a:lnTo>
                  <a:lnTo>
                    <a:pt x="0" y="162741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7" name="Freeform 7"/>
          <p:cNvSpPr/>
          <p:nvPr/>
        </p:nvSpPr>
        <p:spPr>
          <a:xfrm rot="-1296080">
            <a:off x="14481328" y="-41577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9" name="TextBox 8"/>
          <p:cNvSpPr txBox="1"/>
          <p:nvPr/>
        </p:nvSpPr>
        <p:spPr>
          <a:xfrm>
            <a:off x="7872290" y="1866900"/>
            <a:ext cx="8169441"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NỘI DUNG THỰC HÀNH </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13" name="Group 12"/>
          <p:cNvGrpSpPr/>
          <p:nvPr/>
        </p:nvGrpSpPr>
        <p:grpSpPr>
          <a:xfrm>
            <a:off x="6991882" y="3411378"/>
            <a:ext cx="9601200" cy="5376303"/>
            <a:chOff x="7102270" y="3500996"/>
            <a:chExt cx="9601200" cy="5376303"/>
          </a:xfrm>
        </p:grpSpPr>
        <p:sp>
          <p:nvSpPr>
            <p:cNvPr id="8" name="Rectangle: Rounded Corners 7"/>
            <p:cNvSpPr/>
            <p:nvPr/>
          </p:nvSpPr>
          <p:spPr>
            <a:xfrm>
              <a:off x="7102270" y="3500996"/>
              <a:ext cx="9601200" cy="5376303"/>
            </a:xfrm>
            <a:prstGeom prst="roundRect">
              <a:avLst>
                <a:gd name="adj" fmla="val 814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7750119" y="4188949"/>
              <a:ext cx="8305501" cy="411894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4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Lắp mạch điều khiển 2 đèn sáng luân phiên gồm: nguồn điện, cầu chì, công tắc hai cực, công tắc 3 cực và hai đèn.</a:t>
              </a:r>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81000" y="495300"/>
            <a:ext cx="17526000" cy="990600"/>
          </a:xfrm>
          <a:prstGeom prst="rect">
            <a:avLst/>
          </a:prstGeom>
          <a:solidFill>
            <a:srgbClr val="ABD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Các bước thực hiện </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 name="Group 10"/>
          <p:cNvGrpSpPr/>
          <p:nvPr/>
        </p:nvGrpSpPr>
        <p:grpSpPr>
          <a:xfrm>
            <a:off x="685800" y="1943100"/>
            <a:ext cx="10515600" cy="914400"/>
            <a:chOff x="1447800" y="3086100"/>
            <a:chExt cx="10515600" cy="914400"/>
          </a:xfrm>
        </p:grpSpPr>
        <p:sp>
          <p:nvSpPr>
            <p:cNvPr id="8" name="Oval 7"/>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2819400" y="3189357"/>
              <a:ext cx="9144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Tìm hiểu sơ đồ nguyên lí </a:t>
              </a: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4"/>
          <p:cNvGrpSpPr/>
          <p:nvPr/>
        </p:nvGrpSpPr>
        <p:grpSpPr>
          <a:xfrm>
            <a:off x="533400" y="3086100"/>
            <a:ext cx="9144000" cy="6961680"/>
            <a:chOff x="709612" y="3184316"/>
            <a:chExt cx="9144000" cy="6961680"/>
          </a:xfrm>
        </p:grpSpPr>
        <p:sp>
          <p:nvSpPr>
            <p:cNvPr id="14" name="TextBox 13"/>
            <p:cNvSpPr txBox="1"/>
            <p:nvPr/>
          </p:nvSpPr>
          <p:spPr>
            <a:xfrm>
              <a:off x="709612" y="8743240"/>
              <a:ext cx="9144000" cy="140275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Hình 6.</a:t>
              </a:r>
              <a:r>
                <a:rPr kumimoji="0" lang="en-US"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8</a:t>
              </a:r>
              <a:r>
                <a:rPr kumimoji="0" lang="vi-VN"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vi-VN" sz="3000" b="0" i="1" u="none" strike="noStrike" kern="1200" cap="none" spc="0" normalizeH="0" baseline="0" noProof="0">
                  <a:ln>
                    <a:noFill/>
                  </a:ln>
                  <a:solidFill>
                    <a:prstClr val="black"/>
                  </a:solidFill>
                  <a:effectLst/>
                  <a:uLnTx/>
                  <a:uFillTx/>
                  <a:latin typeface="Arial" panose="020B0604020202020204" pitchFamily="34" charset="0"/>
                  <a:ea typeface="+mn-ea"/>
                  <a:cs typeface="+mn-cs"/>
                </a:rPr>
                <a:t>Sơ đồ nguyên lí mạch điều khiển hai đèn sáng luân phiên</a:t>
              </a:r>
              <a:endParaRPr kumimoji="0" lang="en-US" sz="3000" b="0" i="1"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1"/>
            <a:stretch>
              <a:fillRect/>
            </a:stretch>
          </p:blipFill>
          <p:spPr>
            <a:xfrm>
              <a:off x="1319212" y="3184316"/>
              <a:ext cx="7681913" cy="5544637"/>
            </a:xfrm>
            <a:prstGeom prst="rect">
              <a:avLst/>
            </a:prstGeom>
            <a:noFill/>
            <a:ln>
              <a:noFill/>
            </a:ln>
          </p:spPr>
        </p:pic>
      </p:grpSp>
      <p:sp>
        <p:nvSpPr>
          <p:cNvPr id="9" name="TextBox 8"/>
          <p:cNvSpPr txBox="1"/>
          <p:nvPr/>
        </p:nvSpPr>
        <p:spPr>
          <a:xfrm>
            <a:off x="9320212" y="2628900"/>
            <a:ext cx="8434388" cy="7001276"/>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3800">
                <a:latin typeface="Arial" panose="020B0604020202020204" pitchFamily="34" charset="0"/>
                <a:cs typeface="Arial" panose="020B0604020202020204" pitchFamily="34" charset="0"/>
              </a:rPr>
              <a:t>Thành phần: nguồn điện, cầu chì, công tắc hai cực, công tắc bao cực và hai đèn.</a:t>
            </a:r>
            <a:endParaRPr lang="en-US" sz="38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3800">
                <a:latin typeface="Arial" panose="020B0604020202020204" pitchFamily="34" charset="0"/>
                <a:cs typeface="Arial" panose="020B0604020202020204" pitchFamily="34" charset="0"/>
              </a:rPr>
              <a:t>Công tắc ba cực nối tiếp với mỗi đèn để điều khiển các đèn sán luân phiên, công tắc hai cực nối với công tắc ba cực để tắt cả hai đèn. Cầu chì để bảo vệ mạch điện.</a:t>
            </a:r>
            <a:endParaRPr lang="en-US" sz="3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685800" y="800100"/>
            <a:ext cx="10515600" cy="914400"/>
            <a:chOff x="1447800" y="3086100"/>
            <a:chExt cx="10515600" cy="914400"/>
          </a:xfrm>
        </p:grpSpPr>
        <p:sp>
          <p:nvSpPr>
            <p:cNvPr id="4" name="Oval 3"/>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819400" y="3189357"/>
              <a:ext cx="9144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Vẽ sơ đồ lắp đặt </a:t>
              </a: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oup 15"/>
          <p:cNvGrpSpPr/>
          <p:nvPr/>
        </p:nvGrpSpPr>
        <p:grpSpPr>
          <a:xfrm>
            <a:off x="685800" y="2476500"/>
            <a:ext cx="9144000" cy="7265179"/>
            <a:chOff x="533400" y="2481477"/>
            <a:chExt cx="9144000" cy="7265179"/>
          </a:xfrm>
        </p:grpSpPr>
        <p:pic>
          <p:nvPicPr>
            <p:cNvPr id="14" name="Picture 13"/>
            <p:cNvPicPr>
              <a:picLocks noChangeAspect="1"/>
            </p:cNvPicPr>
            <p:nvPr/>
          </p:nvPicPr>
          <p:blipFill>
            <a:blip r:embed="rId1"/>
            <a:stretch>
              <a:fillRect/>
            </a:stretch>
          </p:blipFill>
          <p:spPr>
            <a:xfrm>
              <a:off x="685800" y="2481477"/>
              <a:ext cx="8915400" cy="5405223"/>
            </a:xfrm>
            <a:prstGeom prst="rect">
              <a:avLst/>
            </a:prstGeom>
            <a:noFill/>
            <a:ln>
              <a:noFill/>
            </a:ln>
          </p:spPr>
        </p:pic>
        <p:sp>
          <p:nvSpPr>
            <p:cNvPr id="15" name="TextBox 14"/>
            <p:cNvSpPr txBox="1"/>
            <p:nvPr/>
          </p:nvSpPr>
          <p:spPr>
            <a:xfrm>
              <a:off x="533400" y="8343900"/>
              <a:ext cx="9144000" cy="140275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Hình 6.</a:t>
              </a:r>
              <a:r>
                <a:rPr lang="en-US" sz="3000" b="1" i="1">
                  <a:solidFill>
                    <a:prstClr val="black"/>
                  </a:solidFill>
                  <a:latin typeface="Arial" panose="020B0604020202020204" pitchFamily="34" charset="0"/>
                </a:rPr>
                <a:t>9</a:t>
              </a:r>
              <a:r>
                <a:rPr kumimoji="0" lang="vi-VN"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vi-VN" sz="3000" b="0" i="1" u="none" strike="noStrike" kern="1200" cap="none" spc="0" normalizeH="0" baseline="0" noProof="0">
                  <a:ln>
                    <a:noFill/>
                  </a:ln>
                  <a:solidFill>
                    <a:prstClr val="black"/>
                  </a:solidFill>
                  <a:effectLst/>
                  <a:uLnTx/>
                  <a:uFillTx/>
                  <a:latin typeface="Arial" panose="020B0604020202020204" pitchFamily="34" charset="0"/>
                  <a:ea typeface="+mn-ea"/>
                  <a:cs typeface="+mn-cs"/>
                </a:rPr>
                <a:t>Sơ đồ lắp đặt mạch điện đi</a:t>
              </a:r>
              <a:r>
                <a:rPr kumimoji="0" lang="en-US" sz="3000" b="0" i="1" u="none" strike="noStrike" kern="1200" cap="none" spc="0" normalizeH="0" baseline="0" noProof="0">
                  <a:ln>
                    <a:noFill/>
                  </a:ln>
                  <a:solidFill>
                    <a:prstClr val="black"/>
                  </a:solidFill>
                  <a:effectLst/>
                  <a:uLnTx/>
                  <a:uFillTx/>
                  <a:latin typeface="Arial" panose="020B0604020202020204" pitchFamily="34" charset="0"/>
                  <a:ea typeface="+mn-ea"/>
                  <a:cs typeface="+mn-cs"/>
                </a:rPr>
                <a:t>ề</a:t>
              </a:r>
              <a:r>
                <a:rPr kumimoji="0" lang="vi-VN" sz="3000" b="0" i="1" u="none" strike="noStrike" kern="1200" cap="none" spc="0" normalizeH="0" baseline="0" noProof="0">
                  <a:ln>
                    <a:noFill/>
                  </a:ln>
                  <a:solidFill>
                    <a:prstClr val="black"/>
                  </a:solidFill>
                  <a:effectLst/>
                  <a:uLnTx/>
                  <a:uFillTx/>
                  <a:latin typeface="Arial" panose="020B0604020202020204" pitchFamily="34" charset="0"/>
                  <a:ea typeface="+mn-ea"/>
                  <a:cs typeface="+mn-cs"/>
                </a:rPr>
                <a:t>u khiển hai đèn sáng luân phiên</a:t>
              </a:r>
              <a:endParaRPr kumimoji="0" lang="en-US" sz="3000" b="0" i="1"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TextBox 16"/>
          <p:cNvSpPr txBox="1"/>
          <p:nvPr/>
        </p:nvSpPr>
        <p:spPr>
          <a:xfrm>
            <a:off x="10363200" y="2994218"/>
            <a:ext cx="7162800" cy="4369786"/>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3800">
                <a:latin typeface="Arial" panose="020B0604020202020204" pitchFamily="34" charset="0"/>
                <a:cs typeface="Arial" panose="020B0604020202020204" pitchFamily="34" charset="0"/>
              </a:rPr>
              <a:t>Trên bảng điện vẽ cầu chì, công tắc hai cực và công tắc ba cực.</a:t>
            </a:r>
            <a:endParaRPr lang="en-US" sz="38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3800">
                <a:latin typeface="Arial" panose="020B0604020202020204" pitchFamily="34" charset="0"/>
                <a:cs typeface="Arial" panose="020B0604020202020204" pitchFamily="34" charset="0"/>
              </a:rPr>
              <a:t>Vẽ công tắc bóng đèn.</a:t>
            </a:r>
            <a:endParaRPr lang="en-US" sz="38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3800">
                <a:latin typeface="Arial" panose="020B0604020202020204" pitchFamily="34" charset="0"/>
                <a:cs typeface="Arial" panose="020B0604020202020204" pitchFamily="34" charset="0"/>
              </a:rPr>
              <a:t>Vẽ dây dẫn nối các thiết bị.</a:t>
            </a:r>
            <a:endParaRPr lang="en-US" sz="3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grpSp>
        <p:nvGrpSpPr>
          <p:cNvPr id="2" name="Group 2"/>
          <p:cNvGrpSpPr/>
          <p:nvPr/>
        </p:nvGrpSpPr>
        <p:grpSpPr>
          <a:xfrm>
            <a:off x="12095096" y="5388195"/>
            <a:ext cx="3770007" cy="377000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D682"/>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Freeform 5"/>
          <p:cNvSpPr/>
          <p:nvPr/>
        </p:nvSpPr>
        <p:spPr>
          <a:xfrm rot="-1296080">
            <a:off x="13560271" y="131836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a:off x="11049000" y="2705100"/>
            <a:ext cx="7063144" cy="14334794"/>
          </a:xfrm>
          <a:custGeom>
            <a:avLst/>
            <a:gdLst/>
            <a:ahLst/>
            <a:cxnLst/>
            <a:rect l="l" t="t" r="r" b="b"/>
            <a:pathLst>
              <a:path w="7563444" h="15350163">
                <a:moveTo>
                  <a:pt x="0" y="0"/>
                </a:moveTo>
                <a:lnTo>
                  <a:pt x="7563444" y="0"/>
                </a:lnTo>
                <a:lnTo>
                  <a:pt x="7563444" y="15350162"/>
                </a:lnTo>
                <a:lnTo>
                  <a:pt x="0" y="153501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296080">
            <a:off x="-647126"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8" name="AutoShape 8"/>
          <p:cNvSpPr/>
          <p:nvPr/>
        </p:nvSpPr>
        <p:spPr>
          <a:xfrm>
            <a:off x="11068050" y="9791700"/>
            <a:ext cx="1696332" cy="0"/>
          </a:xfrm>
          <a:prstGeom prst="line">
            <a:avLst/>
          </a:prstGeom>
          <a:ln w="95250" cap="flat">
            <a:solidFill>
              <a:srgbClr val="5E597F"/>
            </a:solidFill>
            <a:prstDash val="solid"/>
            <a:headEnd type="none" w="sm" len="sm"/>
            <a:tailEnd type="triangle" w="lg" len="med"/>
          </a:ln>
        </p:spPr>
      </p:sp>
      <p:sp>
        <p:nvSpPr>
          <p:cNvPr id="10" name="TextBox 10"/>
          <p:cNvSpPr txBox="1"/>
          <p:nvPr/>
        </p:nvSpPr>
        <p:spPr>
          <a:xfrm>
            <a:off x="1057275" y="457562"/>
            <a:ext cx="10743877" cy="141622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7000" b="1" i="0" u="none" strike="noStrike" kern="1200" cap="none" spc="0" normalizeH="0" baseline="0" noProof="0">
                <a:ln>
                  <a:noFill/>
                </a:ln>
                <a:solidFill>
                  <a:srgbClr val="5E597F"/>
                </a:solidFill>
                <a:effectLst/>
                <a:uLnTx/>
                <a:uFillTx/>
                <a:latin typeface="Arial" panose="020B0604020202020204" pitchFamily="34" charset="0"/>
                <a:cs typeface="Arial" panose="020B0604020202020204" pitchFamily="34" charset="0"/>
              </a:rPr>
              <a:t>NỘI DUNG BÀI HỌC </a:t>
            </a:r>
            <a:endParaRPr kumimoji="0" lang="en-US" sz="7000" b="1" i="0" u="none" strike="noStrike" kern="1200" cap="none" spc="0" normalizeH="0" baseline="0" noProof="0">
              <a:ln>
                <a:noFill/>
              </a:ln>
              <a:solidFill>
                <a:srgbClr val="5E597F"/>
              </a:solidFill>
              <a:effectLst/>
              <a:uLnTx/>
              <a:uFillTx/>
              <a:latin typeface="Arial" panose="020B0604020202020204" pitchFamily="34" charset="0"/>
              <a:cs typeface="Arial" panose="020B0604020202020204" pitchFamily="34" charset="0"/>
            </a:endParaRPr>
          </a:p>
        </p:txBody>
      </p:sp>
      <p:grpSp>
        <p:nvGrpSpPr>
          <p:cNvPr id="17" name="Group 16"/>
          <p:cNvGrpSpPr/>
          <p:nvPr/>
        </p:nvGrpSpPr>
        <p:grpSpPr>
          <a:xfrm>
            <a:off x="1028700" y="2368499"/>
            <a:ext cx="11468100" cy="1295400"/>
            <a:chOff x="1028700" y="3009900"/>
            <a:chExt cx="11468100" cy="1295400"/>
          </a:xfrm>
        </p:grpSpPr>
        <p:sp>
          <p:nvSpPr>
            <p:cNvPr id="14" name="TextBox 13"/>
            <p:cNvSpPr txBox="1"/>
            <p:nvPr/>
          </p:nvSpPr>
          <p:spPr>
            <a:xfrm>
              <a:off x="2902258" y="3150190"/>
              <a:ext cx="9594542" cy="1002710"/>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Quy trình lắp đặt và tiêu chí đánh giá</a:t>
              </a:r>
              <a:endParaRPr lang="en-US" sz="4500">
                <a:latin typeface="Arial" panose="020B0604020202020204" pitchFamily="34" charset="0"/>
                <a:cs typeface="Arial" panose="020B0604020202020204" pitchFamily="34" charset="0"/>
              </a:endParaRPr>
            </a:p>
          </p:txBody>
        </p:sp>
        <p:sp>
          <p:nvSpPr>
            <p:cNvPr id="15" name="Rectangle: Rounded Corners 14"/>
            <p:cNvSpPr/>
            <p:nvPr/>
          </p:nvSpPr>
          <p:spPr>
            <a:xfrm>
              <a:off x="1028700" y="3009900"/>
              <a:ext cx="1333500" cy="1295400"/>
            </a:xfrm>
            <a:prstGeom prst="roundRect">
              <a:avLst/>
            </a:prstGeom>
            <a:solidFill>
              <a:srgbClr val="5E59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1</a:t>
              </a:r>
              <a:endParaRPr lang="en-US" sz="6000" b="1">
                <a:latin typeface="Arial" panose="020B0604020202020204" pitchFamily="34" charset="0"/>
                <a:cs typeface="Arial" panose="020B0604020202020204" pitchFamily="34" charset="0"/>
              </a:endParaRPr>
            </a:p>
          </p:txBody>
        </p:sp>
      </p:grpSp>
      <p:grpSp>
        <p:nvGrpSpPr>
          <p:cNvPr id="18" name="Group 17"/>
          <p:cNvGrpSpPr/>
          <p:nvPr/>
        </p:nvGrpSpPr>
        <p:grpSpPr>
          <a:xfrm>
            <a:off x="1053119" y="4170993"/>
            <a:ext cx="9642443" cy="1295400"/>
            <a:chOff x="1028700" y="3523218"/>
            <a:chExt cx="9642443" cy="1295400"/>
          </a:xfrm>
        </p:grpSpPr>
        <p:sp>
          <p:nvSpPr>
            <p:cNvPr id="19" name="TextBox 18"/>
            <p:cNvSpPr txBox="1"/>
            <p:nvPr/>
          </p:nvSpPr>
          <p:spPr>
            <a:xfrm>
              <a:off x="2902258" y="3613272"/>
              <a:ext cx="7768885" cy="1002710"/>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Lắp mạch bảng điện </a:t>
              </a:r>
              <a:endParaRPr lang="en-US" sz="4500">
                <a:latin typeface="Arial" panose="020B0604020202020204" pitchFamily="34" charset="0"/>
                <a:cs typeface="Arial" panose="020B0604020202020204" pitchFamily="34" charset="0"/>
              </a:endParaRPr>
            </a:p>
          </p:txBody>
        </p:sp>
        <p:sp>
          <p:nvSpPr>
            <p:cNvPr id="20" name="Rectangle: Rounded Corners 19"/>
            <p:cNvSpPr/>
            <p:nvPr/>
          </p:nvSpPr>
          <p:spPr>
            <a:xfrm>
              <a:off x="1028700" y="3523218"/>
              <a:ext cx="1333500" cy="1295400"/>
            </a:xfrm>
            <a:prstGeom prst="roundRect">
              <a:avLst/>
            </a:prstGeom>
            <a:solidFill>
              <a:srgbClr val="5E59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2</a:t>
              </a:r>
              <a:endParaRPr lang="en-US" sz="6000" b="1">
                <a:latin typeface="Arial" panose="020B0604020202020204" pitchFamily="34" charset="0"/>
                <a:cs typeface="Arial" panose="020B0604020202020204" pitchFamily="34" charset="0"/>
              </a:endParaRPr>
            </a:p>
          </p:txBody>
        </p:sp>
      </p:grpSp>
      <p:grpSp>
        <p:nvGrpSpPr>
          <p:cNvPr id="9" name="Group 8"/>
          <p:cNvGrpSpPr/>
          <p:nvPr/>
        </p:nvGrpSpPr>
        <p:grpSpPr>
          <a:xfrm>
            <a:off x="1053119" y="6152193"/>
            <a:ext cx="11468100" cy="1295400"/>
            <a:chOff x="1028700" y="3009900"/>
            <a:chExt cx="11468100" cy="1295400"/>
          </a:xfrm>
        </p:grpSpPr>
        <p:sp>
          <p:nvSpPr>
            <p:cNvPr id="11" name="TextBox 10"/>
            <p:cNvSpPr txBox="1"/>
            <p:nvPr/>
          </p:nvSpPr>
          <p:spPr>
            <a:xfrm>
              <a:off x="2902258" y="3150190"/>
              <a:ext cx="9594542" cy="1002710"/>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Lắp mạch đèn cầu thang</a:t>
              </a:r>
              <a:endParaRPr lang="en-US" sz="4500">
                <a:latin typeface="Arial" panose="020B0604020202020204" pitchFamily="34" charset="0"/>
                <a:cs typeface="Arial" panose="020B0604020202020204" pitchFamily="34" charset="0"/>
              </a:endParaRPr>
            </a:p>
          </p:txBody>
        </p:sp>
        <p:sp>
          <p:nvSpPr>
            <p:cNvPr id="12" name="Rectangle: Rounded Corners 11"/>
            <p:cNvSpPr/>
            <p:nvPr/>
          </p:nvSpPr>
          <p:spPr>
            <a:xfrm>
              <a:off x="1028700" y="3009900"/>
              <a:ext cx="1333500" cy="1295400"/>
            </a:xfrm>
            <a:prstGeom prst="roundRect">
              <a:avLst/>
            </a:prstGeom>
            <a:solidFill>
              <a:srgbClr val="5E59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3</a:t>
              </a:r>
              <a:endParaRPr lang="en-US" sz="6000" b="1">
                <a:latin typeface="Arial" panose="020B0604020202020204" pitchFamily="34" charset="0"/>
                <a:cs typeface="Arial" panose="020B0604020202020204" pitchFamily="34" charset="0"/>
              </a:endParaRPr>
            </a:p>
          </p:txBody>
        </p:sp>
      </p:grpSp>
      <p:grpSp>
        <p:nvGrpSpPr>
          <p:cNvPr id="13" name="Group 12"/>
          <p:cNvGrpSpPr/>
          <p:nvPr/>
        </p:nvGrpSpPr>
        <p:grpSpPr>
          <a:xfrm>
            <a:off x="1077538" y="7750244"/>
            <a:ext cx="10346486" cy="2041456"/>
            <a:chOff x="1028700" y="3103625"/>
            <a:chExt cx="10346486" cy="2041456"/>
          </a:xfrm>
        </p:grpSpPr>
        <p:sp>
          <p:nvSpPr>
            <p:cNvPr id="16" name="TextBox 15"/>
            <p:cNvSpPr txBox="1"/>
            <p:nvPr/>
          </p:nvSpPr>
          <p:spPr>
            <a:xfrm>
              <a:off x="2820082" y="3103625"/>
              <a:ext cx="8555104" cy="2041456"/>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Thực hành lắp mạch điều khiển 2 đèn sáng luân phiên</a:t>
              </a:r>
              <a:endParaRPr lang="en-US" sz="4500">
                <a:latin typeface="Arial" panose="020B0604020202020204" pitchFamily="34" charset="0"/>
                <a:cs typeface="Arial" panose="020B0604020202020204" pitchFamily="34" charset="0"/>
              </a:endParaRPr>
            </a:p>
          </p:txBody>
        </p:sp>
        <p:sp>
          <p:nvSpPr>
            <p:cNvPr id="21" name="Rectangle: Rounded Corners 20"/>
            <p:cNvSpPr/>
            <p:nvPr/>
          </p:nvSpPr>
          <p:spPr>
            <a:xfrm>
              <a:off x="1028700" y="3476653"/>
              <a:ext cx="1333500" cy="1295400"/>
            </a:xfrm>
            <a:prstGeom prst="roundRect">
              <a:avLst/>
            </a:prstGeom>
            <a:solidFill>
              <a:srgbClr val="5E59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4</a:t>
              </a:r>
              <a:endParaRPr lang="en-US" sz="6000" b="1">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par>
                                <p:cTn id="12" presetID="22" presetClass="entr" presetSubtype="2"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par>
                                <p:cTn id="19" presetID="22" presetClass="entr" presetSubtype="2"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685800" y="583421"/>
            <a:ext cx="13106400" cy="914400"/>
            <a:chOff x="1447800" y="3086100"/>
            <a:chExt cx="13106400" cy="914400"/>
          </a:xfrm>
        </p:grpSpPr>
        <p:sp>
          <p:nvSpPr>
            <p:cNvPr id="4" name="Oval 3"/>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819400" y="3189357"/>
              <a:ext cx="117348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Dự trù vật liệu, thiết bị và dụng cụ cho lắp đặt</a:t>
              </a: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TextBox 14"/>
          <p:cNvSpPr txBox="1"/>
          <p:nvPr/>
        </p:nvSpPr>
        <p:spPr>
          <a:xfrm>
            <a:off x="23812" y="9310041"/>
            <a:ext cx="18135600" cy="710259"/>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Bảng 6.3. </a:t>
            </a:r>
            <a:r>
              <a:rPr kumimoji="0" lang="vi-VN" sz="3000" i="1" u="none" strike="noStrike" kern="1200" cap="none" spc="0" normalizeH="0" baseline="0" noProof="0">
                <a:ln>
                  <a:noFill/>
                </a:ln>
                <a:solidFill>
                  <a:prstClr val="black"/>
                </a:solidFill>
                <a:effectLst/>
                <a:uLnTx/>
                <a:uFillTx/>
                <a:latin typeface="Arial" panose="020B0604020202020204" pitchFamily="34" charset="0"/>
                <a:ea typeface="+mn-ea"/>
                <a:cs typeface="+mn-cs"/>
              </a:rPr>
              <a:t>Vật liệu, thiết bị và dụng cụ lắp đặt mạch hai đèn sáng luân phiên </a:t>
            </a:r>
            <a:endParaRPr kumimoji="0" lang="en-US" sz="3000" i="1"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 name="Table 2"/>
          <p:cNvGraphicFramePr>
            <a:graphicFrameLocks noGrp="1"/>
          </p:cNvGraphicFramePr>
          <p:nvPr/>
        </p:nvGraphicFramePr>
        <p:xfrm>
          <a:off x="266700" y="1638300"/>
          <a:ext cx="17649824" cy="7475209"/>
        </p:xfrm>
        <a:graphic>
          <a:graphicData uri="http://schemas.openxmlformats.org/drawingml/2006/table">
            <a:tbl>
              <a:tblPr firstRow="1" firstCol="1" bandRow="1"/>
              <a:tblGrid>
                <a:gridCol w="2407422"/>
                <a:gridCol w="9354536"/>
                <a:gridCol w="2751337"/>
                <a:gridCol w="3136529"/>
              </a:tblGrid>
              <a:tr h="909309">
                <a:tc>
                  <a:txBody>
                    <a:bodyPr/>
                    <a:lstStyle/>
                    <a:p>
                      <a:pPr marL="0" marR="0" algn="ctr">
                        <a:lnSpc>
                          <a:spcPct val="100000"/>
                        </a:lnSpc>
                        <a:spcBef>
                          <a:spcPts val="0"/>
                        </a:spcBef>
                        <a:spcAft>
                          <a:spcPts val="0"/>
                        </a:spcAft>
                      </a:pPr>
                      <a:r>
                        <a:rPr lang="en-US" sz="3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TT</a:t>
                      </a:r>
                      <a:endParaRPr lang="en-US" sz="3100" b="1">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BEE1"/>
                    </a:solidFill>
                  </a:tcPr>
                </a:tc>
                <a:tc>
                  <a:txBody>
                    <a:bodyPr/>
                    <a:lstStyle/>
                    <a:p>
                      <a:pPr marL="0" marR="0" algn="ctr">
                        <a:lnSpc>
                          <a:spcPct val="100000"/>
                        </a:lnSpc>
                        <a:spcBef>
                          <a:spcPts val="0"/>
                        </a:spcBef>
                        <a:spcAft>
                          <a:spcPts val="0"/>
                        </a:spcAft>
                      </a:pPr>
                      <a:r>
                        <a:rPr lang="en-US" sz="3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liệu, thiết bị và dụng cụ</a:t>
                      </a:r>
                      <a:endParaRPr lang="en-US" sz="3100" b="1">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BEE1"/>
                    </a:solidFill>
                  </a:tcPr>
                </a:tc>
                <a:tc>
                  <a:txBody>
                    <a:bodyPr/>
                    <a:lstStyle/>
                    <a:p>
                      <a:pPr marL="0" marR="0" algn="ctr">
                        <a:lnSpc>
                          <a:spcPct val="100000"/>
                        </a:lnSpc>
                        <a:spcBef>
                          <a:spcPts val="0"/>
                        </a:spcBef>
                        <a:spcAft>
                          <a:spcPts val="0"/>
                        </a:spcAft>
                      </a:pPr>
                      <a:r>
                        <a:rPr lang="en-US" sz="3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 vị</a:t>
                      </a:r>
                      <a:endParaRPr lang="en-US" sz="3100" b="1">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BEE1"/>
                    </a:solidFill>
                  </a:tcPr>
                </a:tc>
                <a:tc>
                  <a:txBody>
                    <a:bodyPr/>
                    <a:lstStyle/>
                    <a:p>
                      <a:pPr marL="0" marR="0" algn="ctr">
                        <a:lnSpc>
                          <a:spcPct val="100000"/>
                        </a:lnSpc>
                        <a:spcBef>
                          <a:spcPts val="0"/>
                        </a:spcBef>
                        <a:spcAft>
                          <a:spcPts val="0"/>
                        </a:spcAft>
                      </a:pPr>
                      <a:r>
                        <a:rPr lang="en-US" sz="3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lượng</a:t>
                      </a:r>
                      <a:endParaRPr lang="en-US" sz="3100" b="1">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BEE1"/>
                    </a:solidFill>
                  </a:tcPr>
                </a:tc>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nhựa 13x18cm</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 tắc ba cực</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 tắc hai cực</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Cầu chì</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Bóng đèn và đui đèn</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Phích cắm điện</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Dây dẫn điện mềm</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Ốc vít</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Tua vít</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Kìm tuốt dây</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Kìm cách điện</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685800" y="571500"/>
            <a:ext cx="13106400" cy="914400"/>
            <a:chOff x="1447800" y="3086100"/>
            <a:chExt cx="13106400" cy="914400"/>
          </a:xfrm>
        </p:grpSpPr>
        <p:sp>
          <p:nvSpPr>
            <p:cNvPr id="4" name="Oval 3"/>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819400" y="3189357"/>
              <a:ext cx="117348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Thực hành lắp đặt </a:t>
              </a: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7"/>
          <p:cNvGrpSpPr/>
          <p:nvPr/>
        </p:nvGrpSpPr>
        <p:grpSpPr>
          <a:xfrm>
            <a:off x="533400" y="1746474"/>
            <a:ext cx="7086600" cy="7969026"/>
            <a:chOff x="838200" y="1569895"/>
            <a:chExt cx="7086600" cy="7969026"/>
          </a:xfrm>
        </p:grpSpPr>
        <p:pic>
          <p:nvPicPr>
            <p:cNvPr id="6" name="Picture 5"/>
            <p:cNvPicPr>
              <a:picLocks noChangeAspect="1"/>
            </p:cNvPicPr>
            <p:nvPr/>
          </p:nvPicPr>
          <p:blipFill>
            <a:blip r:embed="rId1">
              <a:biLevel thresh="75000"/>
            </a:blip>
            <a:stretch>
              <a:fillRect/>
            </a:stretch>
          </p:blipFill>
          <p:spPr>
            <a:xfrm>
              <a:off x="1752600" y="1569895"/>
              <a:ext cx="5029200" cy="7071515"/>
            </a:xfrm>
            <a:prstGeom prst="rect">
              <a:avLst/>
            </a:prstGeom>
            <a:noFill/>
            <a:ln>
              <a:noFill/>
            </a:ln>
          </p:spPr>
        </p:pic>
        <p:sp>
          <p:nvSpPr>
            <p:cNvPr id="7" name="TextBox 6"/>
            <p:cNvSpPr txBox="1"/>
            <p:nvPr/>
          </p:nvSpPr>
          <p:spPr>
            <a:xfrm>
              <a:off x="838200" y="8828662"/>
              <a:ext cx="7086600" cy="710259"/>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Hình 6.</a:t>
              </a:r>
              <a:r>
                <a:rPr kumimoji="0" lang="en-US"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10</a:t>
              </a:r>
              <a:r>
                <a:rPr kumimoji="0" lang="vi-VN"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vi-VN" sz="3000" b="0" i="1" u="none" strike="noStrike" kern="1200" cap="none" spc="0" normalizeH="0" baseline="0" noProof="0">
                  <a:ln>
                    <a:noFill/>
                  </a:ln>
                  <a:solidFill>
                    <a:prstClr val="black"/>
                  </a:solidFill>
                  <a:effectLst/>
                  <a:uLnTx/>
                  <a:uFillTx/>
                  <a:latin typeface="Arial" panose="020B0604020202020204" pitchFamily="34" charset="0"/>
                  <a:ea typeface="+mn-ea"/>
                  <a:cs typeface="+mn-cs"/>
                </a:rPr>
                <a:t>Lấy dấu vị trí thiết bị điện</a:t>
              </a:r>
              <a:endParaRPr kumimoji="0" lang="en-US" sz="3000" b="0" i="1"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TextBox 9"/>
          <p:cNvSpPr txBox="1"/>
          <p:nvPr/>
        </p:nvSpPr>
        <p:spPr>
          <a:xfrm>
            <a:off x="7620000" y="765699"/>
            <a:ext cx="9753600" cy="8755602"/>
          </a:xfrm>
          <a:prstGeom prst="rect">
            <a:avLst/>
          </a:prstGeom>
          <a:noFill/>
        </p:spPr>
        <p:txBody>
          <a:bodyPr wrap="square">
            <a:spAutoFit/>
          </a:bodyPr>
          <a:lstStyle/>
          <a:p>
            <a:pPr marL="571500" indent="-571500" algn="just">
              <a:lnSpc>
                <a:spcPct val="150000"/>
              </a:lnSpc>
              <a:buFontTx/>
              <a:buChar char="-"/>
            </a:pPr>
            <a:r>
              <a:rPr lang="vi-VN" sz="3800"/>
              <a:t>Đánh dấu vị trí của các phần tử trên bảng điện, các lỗ luồn dây điện từ phía sau như bảng nhựa lên mặt trước kết nối với các phân tử.</a:t>
            </a:r>
            <a:endParaRPr lang="en-US" sz="3800"/>
          </a:p>
          <a:p>
            <a:pPr marL="571500" indent="-571500" algn="just">
              <a:lnSpc>
                <a:spcPct val="150000"/>
              </a:lnSpc>
              <a:buFontTx/>
              <a:buChar char="-"/>
            </a:pPr>
            <a:r>
              <a:rPr lang="vi-VN" sz="3800"/>
              <a:t>Tạo các lỗ để luồn dây dẫn điện từ mặt sau bảng điện.</a:t>
            </a:r>
            <a:endParaRPr lang="en-US" sz="3800"/>
          </a:p>
          <a:p>
            <a:pPr marL="571500" indent="-571500" algn="just">
              <a:lnSpc>
                <a:spcPct val="150000"/>
              </a:lnSpc>
              <a:buFontTx/>
              <a:buChar char="-"/>
            </a:pPr>
            <a:r>
              <a:rPr lang="vi-VN" sz="3800"/>
              <a:t>Cắt dây dẫn điện theo độ dài phù hợp với vị trí thiết bị. </a:t>
            </a:r>
            <a:endParaRPr lang="en-US" sz="3800"/>
          </a:p>
          <a:p>
            <a:pPr marL="571500" indent="-571500" algn="just">
              <a:lnSpc>
                <a:spcPct val="150000"/>
              </a:lnSpc>
              <a:buFontTx/>
              <a:buChar char="-"/>
            </a:pPr>
            <a:r>
              <a:rPr lang="vi-VN" sz="3800"/>
              <a:t>Lắp thiết bị vào bảng điện và đấu nối dây dẫn điện vào các thiết bị trên bảng điện.</a:t>
            </a:r>
            <a:endParaRPr lang="vi-VN" sz="3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685800" y="571500"/>
            <a:ext cx="13106400" cy="914400"/>
            <a:chOff x="1447800" y="3086100"/>
            <a:chExt cx="13106400" cy="914400"/>
          </a:xfrm>
        </p:grpSpPr>
        <p:sp>
          <p:nvSpPr>
            <p:cNvPr id="4" name="Oval 3"/>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819400" y="3189357"/>
              <a:ext cx="117348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Kiểm tra, thử nghiệm hoạt động của mạng điện</a:t>
              </a: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8"/>
          <p:cNvGrpSpPr/>
          <p:nvPr/>
        </p:nvGrpSpPr>
        <p:grpSpPr>
          <a:xfrm>
            <a:off x="838200" y="2476500"/>
            <a:ext cx="9067800" cy="6781800"/>
            <a:chOff x="685800" y="2400300"/>
            <a:chExt cx="9067800" cy="6781800"/>
          </a:xfrm>
        </p:grpSpPr>
        <p:sp>
          <p:nvSpPr>
            <p:cNvPr id="3" name="Rectangle: Rounded Corners 2"/>
            <p:cNvSpPr/>
            <p:nvPr/>
          </p:nvSpPr>
          <p:spPr>
            <a:xfrm>
              <a:off x="685800" y="2400300"/>
              <a:ext cx="9067800" cy="6781800"/>
            </a:xfrm>
            <a:prstGeom prst="roundRect">
              <a:avLst>
                <a:gd name="adj" fmla="val 5712"/>
              </a:avLst>
            </a:prstGeom>
            <a:solidFill>
              <a:srgbClr val="F1EAD8"/>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0100" y="2588128"/>
              <a:ext cx="8839200" cy="6441572"/>
            </a:xfrm>
            <a:prstGeom prst="rect">
              <a:avLst/>
            </a:prstGeom>
            <a:noFill/>
          </p:spPr>
          <p:txBody>
            <a:bodyPr wrap="square">
              <a:spAutoFit/>
            </a:bodyPr>
            <a:lstStyle/>
            <a:p>
              <a:pPr marL="571500" indent="-571500" algn="just">
                <a:lnSpc>
                  <a:spcPct val="150000"/>
                </a:lnSpc>
                <a:buFontTx/>
                <a:buChar char="-"/>
              </a:pPr>
              <a:r>
                <a:rPr lang="vi-VN" sz="4000"/>
                <a:t>Lắp đặt thiết bị và dây dẫn theo đúng sơ đồ lắp đặt.</a:t>
              </a:r>
              <a:endParaRPr lang="vi-VN" sz="4000"/>
            </a:p>
            <a:p>
              <a:pPr marL="571500" indent="-571500" algn="just">
                <a:lnSpc>
                  <a:spcPct val="150000"/>
                </a:lnSpc>
                <a:buFontTx/>
                <a:buChar char="-"/>
              </a:pPr>
              <a:r>
                <a:rPr lang="vi-VN" sz="4000"/>
                <a:t>Các mối nối chắc chắn.</a:t>
              </a:r>
              <a:endParaRPr lang="vi-VN" sz="4000"/>
            </a:p>
            <a:p>
              <a:pPr marL="571500" indent="-571500" algn="just">
                <a:lnSpc>
                  <a:spcPct val="150000"/>
                </a:lnSpc>
                <a:buFontTx/>
                <a:buChar char="-"/>
              </a:pPr>
              <a:r>
                <a:rPr lang="vi-VN" sz="4000"/>
                <a:t>Bố trí đẹp mắt, gọn gàng.</a:t>
              </a:r>
              <a:endParaRPr lang="vi-VN" sz="4000"/>
            </a:p>
            <a:p>
              <a:pPr marL="571500" indent="-571500" algn="just">
                <a:lnSpc>
                  <a:spcPct val="150000"/>
                </a:lnSpc>
                <a:buFontTx/>
                <a:buChar char="-"/>
              </a:pPr>
              <a:r>
                <a:rPr lang="vi-VN" sz="4000"/>
                <a:t>Kết nối nguồn, kiểm tra mạch điện bằng bút thử điện.</a:t>
              </a:r>
              <a:endParaRPr lang="vi-VN" sz="4000"/>
            </a:p>
            <a:p>
              <a:pPr marL="571500" indent="-571500" algn="just">
                <a:lnSpc>
                  <a:spcPct val="150000"/>
                </a:lnSpc>
                <a:buFontTx/>
                <a:buChar char="-"/>
              </a:pPr>
              <a:r>
                <a:rPr lang="vi-VN" sz="4000"/>
                <a:t>Vận hành thử mạch điện.</a:t>
              </a:r>
              <a:endParaRPr lang="vi-VN" sz="4000"/>
            </a:p>
          </p:txBody>
        </p:sp>
      </p:grpSp>
      <p:sp>
        <p:nvSpPr>
          <p:cNvPr id="11" name="Freeform 12"/>
          <p:cNvSpPr/>
          <p:nvPr/>
        </p:nvSpPr>
        <p:spPr>
          <a:xfrm>
            <a:off x="9867900" y="2500312"/>
            <a:ext cx="8342134" cy="7573962"/>
          </a:xfrm>
          <a:custGeom>
            <a:avLst/>
            <a:gdLst/>
            <a:ahLst/>
            <a:cxnLst/>
            <a:rect l="l" t="t" r="r" b="b"/>
            <a:pathLst>
              <a:path w="9064268" h="8229600">
                <a:moveTo>
                  <a:pt x="0" y="0"/>
                </a:moveTo>
                <a:lnTo>
                  <a:pt x="9064268" y="0"/>
                </a:lnTo>
                <a:lnTo>
                  <a:pt x="9064268" y="8229600"/>
                </a:lnTo>
                <a:lnTo>
                  <a:pt x="0" y="8229600"/>
                </a:lnTo>
                <a:lnTo>
                  <a:pt x="0" y="0"/>
                </a:lnTo>
                <a:close/>
              </a:path>
            </a:pathLst>
          </a:custGeom>
          <a:blipFill>
            <a:blip r:embed="rId1"/>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par>
                                <p:cTn id="15" presetID="22" presetClass="entr" presetSubtype="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a:off x="11455025" y="266700"/>
            <a:ext cx="6418270" cy="5864694"/>
          </a:xfrm>
          <a:custGeom>
            <a:avLst/>
            <a:gdLst/>
            <a:ahLst/>
            <a:cxnLst/>
            <a:rect l="l" t="t" r="r" b="b"/>
            <a:pathLst>
              <a:path w="8499473" h="7766394">
                <a:moveTo>
                  <a:pt x="0" y="0"/>
                </a:moveTo>
                <a:lnTo>
                  <a:pt x="8499473" y="0"/>
                </a:lnTo>
                <a:lnTo>
                  <a:pt x="8499473" y="7766394"/>
                </a:lnTo>
                <a:lnTo>
                  <a:pt x="0" y="776639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1296080">
            <a:off x="-726694"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AutoShape 10"/>
          <p:cNvSpPr/>
          <p:nvPr/>
        </p:nvSpPr>
        <p:spPr>
          <a:xfrm>
            <a:off x="9144000" y="9210675"/>
            <a:ext cx="1696332" cy="0"/>
          </a:xfrm>
          <a:prstGeom prst="line">
            <a:avLst/>
          </a:prstGeom>
          <a:ln w="95250" cap="flat">
            <a:solidFill>
              <a:srgbClr val="5E597F"/>
            </a:solidFill>
            <a:prstDash val="solid"/>
            <a:headEnd type="none" w="sm" len="sm"/>
            <a:tailEnd type="triangle" w="lg" len="med"/>
          </a:ln>
        </p:spPr>
      </p:sp>
      <p:sp>
        <p:nvSpPr>
          <p:cNvPr id="12" name="Freeform 4"/>
          <p:cNvSpPr/>
          <p:nvPr/>
        </p:nvSpPr>
        <p:spPr>
          <a:xfrm rot="2291251">
            <a:off x="-633176" y="6901652"/>
            <a:ext cx="3526569" cy="5564605"/>
          </a:xfrm>
          <a:custGeom>
            <a:avLst/>
            <a:gdLst/>
            <a:ahLst/>
            <a:cxnLst/>
            <a:rect l="l" t="t" r="r" b="b"/>
            <a:pathLst>
              <a:path w="2607755" h="4114800">
                <a:moveTo>
                  <a:pt x="0" y="0"/>
                </a:moveTo>
                <a:lnTo>
                  <a:pt x="2607754" y="0"/>
                </a:lnTo>
                <a:lnTo>
                  <a:pt x="260775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4" name="Group 13"/>
          <p:cNvGrpSpPr/>
          <p:nvPr/>
        </p:nvGrpSpPr>
        <p:grpSpPr>
          <a:xfrm>
            <a:off x="762000" y="2394589"/>
            <a:ext cx="12115800" cy="3815711"/>
            <a:chOff x="1289240" y="2095500"/>
            <a:chExt cx="12115800" cy="3815711"/>
          </a:xfrm>
        </p:grpSpPr>
        <p:sp>
          <p:nvSpPr>
            <p:cNvPr id="11" name="TextBox 11"/>
            <p:cNvSpPr txBox="1"/>
            <p:nvPr/>
          </p:nvSpPr>
          <p:spPr>
            <a:xfrm>
              <a:off x="1289240" y="4494989"/>
              <a:ext cx="12115800" cy="141622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sz="7000" b="1">
                  <a:solidFill>
                    <a:srgbClr val="5E597F"/>
                  </a:solidFill>
                  <a:latin typeface="Arial" panose="020B0604020202020204" pitchFamily="34" charset="0"/>
                  <a:cs typeface="Arial" panose="020B0604020202020204" pitchFamily="34" charset="0"/>
                </a:rPr>
                <a:t>Đánh giá thực hành </a:t>
              </a:r>
              <a:endParaRPr kumimoji="0" lang="en-US" sz="7000" b="1" i="0" u="none" strike="noStrike" kern="1200" cap="none" spc="0" normalizeH="0" baseline="0" noProof="0">
                <a:ln>
                  <a:noFill/>
                </a:ln>
                <a:solidFill>
                  <a:srgbClr val="5E597F"/>
                </a:solidFill>
                <a:effectLst/>
                <a:uLnTx/>
                <a:uFillTx/>
                <a:latin typeface="Arial" panose="020B0604020202020204" pitchFamily="34" charset="0"/>
                <a:ea typeface="+mn-ea"/>
                <a:cs typeface="Arial" panose="020B0604020202020204" pitchFamily="34" charset="0"/>
              </a:endParaRPr>
            </a:p>
          </p:txBody>
        </p:sp>
        <p:sp>
          <p:nvSpPr>
            <p:cNvPr id="13" name="Rectangle: Rounded Corners 12"/>
            <p:cNvSpPr/>
            <p:nvPr/>
          </p:nvSpPr>
          <p:spPr>
            <a:xfrm>
              <a:off x="6312281" y="2095500"/>
              <a:ext cx="2069719" cy="1943100"/>
            </a:xfrm>
            <a:prstGeom prst="roundRect">
              <a:avLst/>
            </a:prstGeom>
            <a:solidFill>
              <a:srgbClr val="F8D68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US" sz="9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Rounded Corners 5"/>
          <p:cNvSpPr/>
          <p:nvPr/>
        </p:nvSpPr>
        <p:spPr>
          <a:xfrm>
            <a:off x="5372100" y="947738"/>
            <a:ext cx="7543800" cy="1219200"/>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a:latin typeface="Arial" panose="020B0604020202020204" pitchFamily="34" charset="0"/>
                <a:cs typeface="Arial" panose="020B0604020202020204" pitchFamily="34" charset="0"/>
              </a:rPr>
              <a:t>Nội dung đánh giá </a:t>
            </a:r>
            <a:endParaRPr lang="en-US" sz="5000" b="1">
              <a:latin typeface="Arial" panose="020B0604020202020204" pitchFamily="34" charset="0"/>
              <a:cs typeface="Arial" panose="020B0604020202020204" pitchFamily="34" charset="0"/>
            </a:endParaRPr>
          </a:p>
        </p:txBody>
      </p:sp>
      <p:sp>
        <p:nvSpPr>
          <p:cNvPr id="7" name="Rectangle: Rounded Corners 6"/>
          <p:cNvSpPr/>
          <p:nvPr/>
        </p:nvSpPr>
        <p:spPr>
          <a:xfrm>
            <a:off x="381000" y="3462338"/>
            <a:ext cx="3332481" cy="5715000"/>
          </a:xfrm>
          <a:prstGeom prst="roundRect">
            <a:avLst>
              <a:gd name="adj" fmla="val 10785"/>
            </a:avLst>
          </a:prstGeom>
          <a:solidFill>
            <a:srgbClr val="F1EAD8"/>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Lắp đặt thiết bị và đi dây theo đúng sơ đồ mạch điện.</a:t>
            </a:r>
            <a:endParaRPr lang="en-US" sz="3800">
              <a:solidFill>
                <a:schemeClr val="tx1"/>
              </a:solidFill>
            </a:endParaRPr>
          </a:p>
        </p:txBody>
      </p:sp>
      <p:sp>
        <p:nvSpPr>
          <p:cNvPr id="8" name="Rectangle: Rounded Corners 7"/>
          <p:cNvSpPr/>
          <p:nvPr/>
        </p:nvSpPr>
        <p:spPr>
          <a:xfrm>
            <a:off x="3987320" y="3462338"/>
            <a:ext cx="3190674" cy="5715000"/>
          </a:xfrm>
          <a:prstGeom prst="roundRect">
            <a:avLst>
              <a:gd name="adj" fmla="val 10785"/>
            </a:avLst>
          </a:prstGeom>
          <a:solidFill>
            <a:srgbClr val="F1EAD8"/>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Các mối nối chắc chắn, cách điện.</a:t>
            </a:r>
            <a:endParaRPr lang="en-US" sz="3800">
              <a:solidFill>
                <a:schemeClr val="tx1"/>
              </a:solidFill>
            </a:endParaRPr>
          </a:p>
        </p:txBody>
      </p:sp>
      <p:sp>
        <p:nvSpPr>
          <p:cNvPr id="12" name="Rectangle: Rounded Corners 11"/>
          <p:cNvSpPr/>
          <p:nvPr/>
        </p:nvSpPr>
        <p:spPr>
          <a:xfrm>
            <a:off x="7437545" y="3462338"/>
            <a:ext cx="3190674" cy="5715000"/>
          </a:xfrm>
          <a:prstGeom prst="roundRect">
            <a:avLst>
              <a:gd name="adj" fmla="val 10785"/>
            </a:avLst>
          </a:prstGeom>
          <a:solidFill>
            <a:srgbClr val="F1EAD8"/>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Bố trí thiết bị gọn gàng thẩm mỉ.</a:t>
            </a:r>
            <a:endParaRPr lang="en-US" sz="3800">
              <a:solidFill>
                <a:schemeClr val="tx1"/>
              </a:solidFill>
            </a:endParaRPr>
          </a:p>
        </p:txBody>
      </p:sp>
      <p:sp>
        <p:nvSpPr>
          <p:cNvPr id="13" name="Rectangle: Rounded Corners 12"/>
          <p:cNvSpPr/>
          <p:nvPr/>
        </p:nvSpPr>
        <p:spPr>
          <a:xfrm>
            <a:off x="10897295" y="3462338"/>
            <a:ext cx="3332481" cy="5715000"/>
          </a:xfrm>
          <a:prstGeom prst="roundRect">
            <a:avLst>
              <a:gd name="adj" fmla="val 10785"/>
            </a:avLst>
          </a:prstGeom>
          <a:solidFill>
            <a:srgbClr val="F1EAD8"/>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Kết nối nguồn, kiểm tra an toàn bằng bút thử điện</a:t>
            </a:r>
            <a:endParaRPr lang="en-US" sz="3800">
              <a:solidFill>
                <a:schemeClr val="tx1"/>
              </a:solidFill>
            </a:endParaRPr>
          </a:p>
        </p:txBody>
      </p:sp>
      <p:sp>
        <p:nvSpPr>
          <p:cNvPr id="14" name="Rectangle: Rounded Corners 13"/>
          <p:cNvSpPr/>
          <p:nvPr/>
        </p:nvSpPr>
        <p:spPr>
          <a:xfrm>
            <a:off x="14589137" y="3467100"/>
            <a:ext cx="3332481" cy="5715000"/>
          </a:xfrm>
          <a:prstGeom prst="roundRect">
            <a:avLst>
              <a:gd name="adj" fmla="val 10785"/>
            </a:avLst>
          </a:prstGeom>
          <a:solidFill>
            <a:srgbClr val="F1EAD8"/>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Vận hành mạch điện hoạt động đúng yêu cầu.</a:t>
            </a:r>
            <a:endParaRPr lang="en-US" sz="3800">
              <a:solidFill>
                <a:schemeClr val="tx1"/>
              </a:solidFill>
            </a:endParaRPr>
          </a:p>
        </p:txBody>
      </p:sp>
      <p:cxnSp>
        <p:nvCxnSpPr>
          <p:cNvPr id="16" name="Straight Connector 15"/>
          <p:cNvCxnSpPr>
            <a:stCxn id="6" idx="2"/>
            <a:endCxn id="7" idx="0"/>
          </p:cNvCxnSpPr>
          <p:nvPr/>
        </p:nvCxnSpPr>
        <p:spPr>
          <a:xfrm flipH="1">
            <a:off x="2047241" y="2166938"/>
            <a:ext cx="7096759" cy="1295400"/>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2"/>
            <a:endCxn id="8" idx="0"/>
          </p:cNvCxnSpPr>
          <p:nvPr/>
        </p:nvCxnSpPr>
        <p:spPr>
          <a:xfrm flipH="1">
            <a:off x="5582657" y="2166938"/>
            <a:ext cx="3561343" cy="1295400"/>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2"/>
            <a:endCxn id="12" idx="0"/>
          </p:cNvCxnSpPr>
          <p:nvPr/>
        </p:nvCxnSpPr>
        <p:spPr>
          <a:xfrm flipH="1">
            <a:off x="9032882" y="2166938"/>
            <a:ext cx="111118" cy="1295400"/>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2"/>
            <a:endCxn id="13" idx="0"/>
          </p:cNvCxnSpPr>
          <p:nvPr/>
        </p:nvCxnSpPr>
        <p:spPr>
          <a:xfrm>
            <a:off x="9144000" y="2166938"/>
            <a:ext cx="3419536" cy="1295400"/>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6" idx="2"/>
            <a:endCxn id="14" idx="0"/>
          </p:cNvCxnSpPr>
          <p:nvPr/>
        </p:nvCxnSpPr>
        <p:spPr>
          <a:xfrm>
            <a:off x="9144000" y="2166938"/>
            <a:ext cx="7111378" cy="1300162"/>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par>
                                <p:cTn id="12" presetID="22" presetClass="entr" presetSubtype="1"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par>
                                <p:cTn id="15" presetID="22" presetClass="entr" presetSubtype="1"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par>
                                <p:cTn id="18" presetID="22" presetClass="entr" presetSubtype="1"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par>
                                <p:cTn id="21" presetID="22" presetClass="entr" presetSubtype="1"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10" name="Freeform: Shape 9"/>
          <p:cNvSpPr/>
          <p:nvPr/>
        </p:nvSpPr>
        <p:spPr>
          <a:xfrm rot="10278387">
            <a:off x="-1126333" y="-2266189"/>
            <a:ext cx="21259800" cy="17580648"/>
          </a:xfrm>
          <a:custGeom>
            <a:avLst/>
            <a:gdLst>
              <a:gd name="connsiteX0" fmla="*/ 457201 w 19573876"/>
              <a:gd name="connsiteY0" fmla="*/ 0 h 11272837"/>
              <a:gd name="connsiteX1" fmla="*/ 514351 w 19573876"/>
              <a:gd name="connsiteY1" fmla="*/ 428625 h 11272837"/>
              <a:gd name="connsiteX2" fmla="*/ 571501 w 19573876"/>
              <a:gd name="connsiteY2" fmla="*/ 557212 h 11272837"/>
              <a:gd name="connsiteX3" fmla="*/ 742951 w 19573876"/>
              <a:gd name="connsiteY3" fmla="*/ 928687 h 11272837"/>
              <a:gd name="connsiteX4" fmla="*/ 800101 w 19573876"/>
              <a:gd name="connsiteY4" fmla="*/ 1128712 h 11272837"/>
              <a:gd name="connsiteX5" fmla="*/ 1028701 w 19573876"/>
              <a:gd name="connsiteY5" fmla="*/ 1500187 h 11272837"/>
              <a:gd name="connsiteX6" fmla="*/ 1143001 w 19573876"/>
              <a:gd name="connsiteY6" fmla="*/ 1728787 h 11272837"/>
              <a:gd name="connsiteX7" fmla="*/ 1257301 w 19573876"/>
              <a:gd name="connsiteY7" fmla="*/ 2000250 h 11272837"/>
              <a:gd name="connsiteX8" fmla="*/ 1400176 w 19573876"/>
              <a:gd name="connsiteY8" fmla="*/ 2257425 h 11272837"/>
              <a:gd name="connsiteX9" fmla="*/ 1600201 w 19573876"/>
              <a:gd name="connsiteY9" fmla="*/ 2743200 h 11272837"/>
              <a:gd name="connsiteX10" fmla="*/ 1771651 w 19573876"/>
              <a:gd name="connsiteY10" fmla="*/ 2986087 h 11272837"/>
              <a:gd name="connsiteX11" fmla="*/ 1914526 w 19573876"/>
              <a:gd name="connsiteY11" fmla="*/ 3243262 h 11272837"/>
              <a:gd name="connsiteX12" fmla="*/ 2328863 w 19573876"/>
              <a:gd name="connsiteY12" fmla="*/ 3871912 h 11272837"/>
              <a:gd name="connsiteX13" fmla="*/ 2557463 w 19573876"/>
              <a:gd name="connsiteY13" fmla="*/ 4229100 h 11272837"/>
              <a:gd name="connsiteX14" fmla="*/ 2743201 w 19573876"/>
              <a:gd name="connsiteY14" fmla="*/ 4529137 h 11272837"/>
              <a:gd name="connsiteX15" fmla="*/ 2943226 w 19573876"/>
              <a:gd name="connsiteY15" fmla="*/ 4857750 h 11272837"/>
              <a:gd name="connsiteX16" fmla="*/ 3143251 w 19573876"/>
              <a:gd name="connsiteY16" fmla="*/ 5143500 h 11272837"/>
              <a:gd name="connsiteX17" fmla="*/ 3643313 w 19573876"/>
              <a:gd name="connsiteY17" fmla="*/ 5943600 h 11272837"/>
              <a:gd name="connsiteX18" fmla="*/ 3900488 w 19573876"/>
              <a:gd name="connsiteY18" fmla="*/ 6343650 h 11272837"/>
              <a:gd name="connsiteX19" fmla="*/ 4386263 w 19573876"/>
              <a:gd name="connsiteY19" fmla="*/ 6986587 h 11272837"/>
              <a:gd name="connsiteX20" fmla="*/ 5314951 w 19573876"/>
              <a:gd name="connsiteY20" fmla="*/ 8072437 h 11272837"/>
              <a:gd name="connsiteX21" fmla="*/ 7015163 w 19573876"/>
              <a:gd name="connsiteY21" fmla="*/ 9244012 h 11272837"/>
              <a:gd name="connsiteX22" fmla="*/ 7458076 w 19573876"/>
              <a:gd name="connsiteY22" fmla="*/ 9529762 h 11272837"/>
              <a:gd name="connsiteX23" fmla="*/ 7786688 w 19573876"/>
              <a:gd name="connsiteY23" fmla="*/ 9629775 h 11272837"/>
              <a:gd name="connsiteX24" fmla="*/ 8058151 w 19573876"/>
              <a:gd name="connsiteY24" fmla="*/ 9744075 h 11272837"/>
              <a:gd name="connsiteX25" fmla="*/ 8458201 w 19573876"/>
              <a:gd name="connsiteY25" fmla="*/ 9844087 h 11272837"/>
              <a:gd name="connsiteX26" fmla="*/ 8772526 w 19573876"/>
              <a:gd name="connsiteY26" fmla="*/ 9944100 h 11272837"/>
              <a:gd name="connsiteX27" fmla="*/ 9229726 w 19573876"/>
              <a:gd name="connsiteY27" fmla="*/ 10044112 h 11272837"/>
              <a:gd name="connsiteX28" fmla="*/ 10387013 w 19573876"/>
              <a:gd name="connsiteY28" fmla="*/ 10372725 h 11272837"/>
              <a:gd name="connsiteX29" fmla="*/ 10929938 w 19573876"/>
              <a:gd name="connsiteY29" fmla="*/ 10487025 h 11272837"/>
              <a:gd name="connsiteX30" fmla="*/ 11344276 w 19573876"/>
              <a:gd name="connsiteY30" fmla="*/ 10601325 h 11272837"/>
              <a:gd name="connsiteX31" fmla="*/ 11615738 w 19573876"/>
              <a:gd name="connsiteY31" fmla="*/ 10658475 h 11272837"/>
              <a:gd name="connsiteX32" fmla="*/ 12044363 w 19573876"/>
              <a:gd name="connsiteY32" fmla="*/ 10787062 h 11272837"/>
              <a:gd name="connsiteX33" fmla="*/ 12544426 w 19573876"/>
              <a:gd name="connsiteY33" fmla="*/ 10887075 h 11272837"/>
              <a:gd name="connsiteX34" fmla="*/ 13773151 w 19573876"/>
              <a:gd name="connsiteY34" fmla="*/ 11144250 h 11272837"/>
              <a:gd name="connsiteX35" fmla="*/ 14787563 w 19573876"/>
              <a:gd name="connsiteY35" fmla="*/ 11258550 h 11272837"/>
              <a:gd name="connsiteX36" fmla="*/ 15387638 w 19573876"/>
              <a:gd name="connsiteY36" fmla="*/ 11272837 h 11272837"/>
              <a:gd name="connsiteX37" fmla="*/ 17559338 w 19573876"/>
              <a:gd name="connsiteY37" fmla="*/ 11172825 h 11272837"/>
              <a:gd name="connsiteX38" fmla="*/ 18002251 w 19573876"/>
              <a:gd name="connsiteY38" fmla="*/ 11001375 h 11272837"/>
              <a:gd name="connsiteX39" fmla="*/ 18230851 w 19573876"/>
              <a:gd name="connsiteY39" fmla="*/ 10858500 h 11272837"/>
              <a:gd name="connsiteX40" fmla="*/ 18530888 w 19573876"/>
              <a:gd name="connsiteY40" fmla="*/ 10558462 h 11272837"/>
              <a:gd name="connsiteX41" fmla="*/ 18788063 w 19573876"/>
              <a:gd name="connsiteY41" fmla="*/ 10329862 h 11272837"/>
              <a:gd name="connsiteX42" fmla="*/ 19216688 w 19573876"/>
              <a:gd name="connsiteY42" fmla="*/ 9758362 h 11272837"/>
              <a:gd name="connsiteX43" fmla="*/ 19330988 w 19573876"/>
              <a:gd name="connsiteY43" fmla="*/ 9372600 h 11272837"/>
              <a:gd name="connsiteX44" fmla="*/ 19502438 w 19573876"/>
              <a:gd name="connsiteY44" fmla="*/ 8601075 h 11272837"/>
              <a:gd name="connsiteX45" fmla="*/ 19573876 w 19573876"/>
              <a:gd name="connsiteY45" fmla="*/ 8286750 h 11272837"/>
              <a:gd name="connsiteX46" fmla="*/ 19445288 w 19573876"/>
              <a:gd name="connsiteY46" fmla="*/ 7300912 h 11272837"/>
              <a:gd name="connsiteX47" fmla="*/ 18730913 w 19573876"/>
              <a:gd name="connsiteY47" fmla="*/ 6057900 h 11272837"/>
              <a:gd name="connsiteX48" fmla="*/ 18502313 w 19573876"/>
              <a:gd name="connsiteY48" fmla="*/ 5729287 h 11272837"/>
              <a:gd name="connsiteX49" fmla="*/ 18145126 w 19573876"/>
              <a:gd name="connsiteY49" fmla="*/ 5343525 h 11272837"/>
              <a:gd name="connsiteX50" fmla="*/ 17759363 w 19573876"/>
              <a:gd name="connsiteY50" fmla="*/ 5029200 h 11272837"/>
              <a:gd name="connsiteX51" fmla="*/ 16159163 w 19573876"/>
              <a:gd name="connsiteY51" fmla="*/ 4129087 h 11272837"/>
              <a:gd name="connsiteX52" fmla="*/ 15101888 w 19573876"/>
              <a:gd name="connsiteY52" fmla="*/ 3857625 h 11272837"/>
              <a:gd name="connsiteX53" fmla="*/ 14273213 w 19573876"/>
              <a:gd name="connsiteY53" fmla="*/ 3714750 h 11272837"/>
              <a:gd name="connsiteX54" fmla="*/ 13215938 w 19573876"/>
              <a:gd name="connsiteY54" fmla="*/ 3686175 h 11272837"/>
              <a:gd name="connsiteX55" fmla="*/ 12201526 w 19573876"/>
              <a:gd name="connsiteY55" fmla="*/ 3700462 h 11272837"/>
              <a:gd name="connsiteX56" fmla="*/ 11358563 w 19573876"/>
              <a:gd name="connsiteY56" fmla="*/ 3743325 h 11272837"/>
              <a:gd name="connsiteX57" fmla="*/ 8986838 w 19573876"/>
              <a:gd name="connsiteY57" fmla="*/ 3700462 h 11272837"/>
              <a:gd name="connsiteX58" fmla="*/ 8658226 w 19573876"/>
              <a:gd name="connsiteY58" fmla="*/ 3629025 h 11272837"/>
              <a:gd name="connsiteX59" fmla="*/ 8301038 w 19573876"/>
              <a:gd name="connsiteY59" fmla="*/ 3614737 h 11272837"/>
              <a:gd name="connsiteX60" fmla="*/ 7672388 w 19573876"/>
              <a:gd name="connsiteY60" fmla="*/ 3471862 h 11272837"/>
              <a:gd name="connsiteX61" fmla="*/ 7300913 w 19573876"/>
              <a:gd name="connsiteY61" fmla="*/ 3386137 h 11272837"/>
              <a:gd name="connsiteX62" fmla="*/ 6986588 w 19573876"/>
              <a:gd name="connsiteY62" fmla="*/ 3300412 h 11272837"/>
              <a:gd name="connsiteX63" fmla="*/ 6686551 w 19573876"/>
              <a:gd name="connsiteY63" fmla="*/ 3228975 h 11272837"/>
              <a:gd name="connsiteX64" fmla="*/ 6272213 w 19573876"/>
              <a:gd name="connsiteY64" fmla="*/ 3000375 h 11272837"/>
              <a:gd name="connsiteX65" fmla="*/ 6015038 w 19573876"/>
              <a:gd name="connsiteY65" fmla="*/ 2828925 h 11272837"/>
              <a:gd name="connsiteX66" fmla="*/ 5614988 w 19573876"/>
              <a:gd name="connsiteY66" fmla="*/ 2571750 h 11272837"/>
              <a:gd name="connsiteX67" fmla="*/ 5400676 w 19573876"/>
              <a:gd name="connsiteY67" fmla="*/ 2471737 h 11272837"/>
              <a:gd name="connsiteX68" fmla="*/ 5243513 w 19573876"/>
              <a:gd name="connsiteY68" fmla="*/ 2343150 h 11272837"/>
              <a:gd name="connsiteX69" fmla="*/ 3886201 w 19573876"/>
              <a:gd name="connsiteY69" fmla="*/ 1543050 h 11272837"/>
              <a:gd name="connsiteX70" fmla="*/ 3529013 w 19573876"/>
              <a:gd name="connsiteY70" fmla="*/ 1385887 h 11272837"/>
              <a:gd name="connsiteX71" fmla="*/ 3100388 w 19573876"/>
              <a:gd name="connsiteY71" fmla="*/ 1228725 h 11272837"/>
              <a:gd name="connsiteX72" fmla="*/ 2714626 w 19573876"/>
              <a:gd name="connsiteY72" fmla="*/ 1000125 h 11272837"/>
              <a:gd name="connsiteX73" fmla="*/ 2386013 w 19573876"/>
              <a:gd name="connsiteY73" fmla="*/ 785812 h 11272837"/>
              <a:gd name="connsiteX74" fmla="*/ 1728788 w 19573876"/>
              <a:gd name="connsiteY74" fmla="*/ 542925 h 11272837"/>
              <a:gd name="connsiteX75" fmla="*/ 1428751 w 19573876"/>
              <a:gd name="connsiteY75" fmla="*/ 414337 h 11272837"/>
              <a:gd name="connsiteX76" fmla="*/ 942976 w 19573876"/>
              <a:gd name="connsiteY76" fmla="*/ 257175 h 11272837"/>
              <a:gd name="connsiteX77" fmla="*/ 771526 w 19573876"/>
              <a:gd name="connsiteY77" fmla="*/ 200025 h 11272837"/>
              <a:gd name="connsiteX78" fmla="*/ 442913 w 19573876"/>
              <a:gd name="connsiteY78" fmla="*/ 100012 h 11272837"/>
              <a:gd name="connsiteX79" fmla="*/ 285750 w 19573876"/>
              <a:gd name="connsiteY79" fmla="*/ 71437 h 11272837"/>
              <a:gd name="connsiteX80" fmla="*/ 214313 w 19573876"/>
              <a:gd name="connsiteY80" fmla="*/ 42862 h 11272837"/>
              <a:gd name="connsiteX81" fmla="*/ 42863 w 19573876"/>
              <a:gd name="connsiteY81" fmla="*/ 14287 h 11272837"/>
              <a:gd name="connsiteX82" fmla="*/ 0 w 19573876"/>
              <a:gd name="connsiteY82" fmla="*/ 0 h 1127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9573876" h="11272837">
                <a:moveTo>
                  <a:pt x="457201" y="0"/>
                </a:moveTo>
                <a:cubicBezTo>
                  <a:pt x="468584" y="182130"/>
                  <a:pt x="461883" y="256232"/>
                  <a:pt x="514351" y="428625"/>
                </a:cubicBezTo>
                <a:cubicBezTo>
                  <a:pt x="528008" y="473498"/>
                  <a:pt x="554409" y="513532"/>
                  <a:pt x="571501" y="557212"/>
                </a:cubicBezTo>
                <a:cubicBezTo>
                  <a:pt x="692415" y="866215"/>
                  <a:pt x="581823" y="652469"/>
                  <a:pt x="742951" y="928687"/>
                </a:cubicBezTo>
                <a:cubicBezTo>
                  <a:pt x="762001" y="995362"/>
                  <a:pt x="772785" y="1064976"/>
                  <a:pt x="800101" y="1128712"/>
                </a:cubicBezTo>
                <a:cubicBezTo>
                  <a:pt x="875279" y="1304128"/>
                  <a:pt x="937275" y="1340192"/>
                  <a:pt x="1028701" y="1500187"/>
                </a:cubicBezTo>
                <a:cubicBezTo>
                  <a:pt x="1070969" y="1574156"/>
                  <a:pt x="1107581" y="1651305"/>
                  <a:pt x="1143001" y="1728787"/>
                </a:cubicBezTo>
                <a:cubicBezTo>
                  <a:pt x="1183821" y="1818081"/>
                  <a:pt x="1214350" y="1911962"/>
                  <a:pt x="1257301" y="2000250"/>
                </a:cubicBezTo>
                <a:cubicBezTo>
                  <a:pt x="1300201" y="2088434"/>
                  <a:pt x="1359404" y="2168237"/>
                  <a:pt x="1400176" y="2257425"/>
                </a:cubicBezTo>
                <a:cubicBezTo>
                  <a:pt x="1542507" y="2568774"/>
                  <a:pt x="1421386" y="2439215"/>
                  <a:pt x="1600201" y="2743200"/>
                </a:cubicBezTo>
                <a:cubicBezTo>
                  <a:pt x="1650447" y="2828619"/>
                  <a:pt x="1718912" y="2902184"/>
                  <a:pt x="1771651" y="2986087"/>
                </a:cubicBezTo>
                <a:cubicBezTo>
                  <a:pt x="1823839" y="3069113"/>
                  <a:pt x="1862311" y="3160253"/>
                  <a:pt x="1914526" y="3243262"/>
                </a:cubicBezTo>
                <a:cubicBezTo>
                  <a:pt x="2048155" y="3455699"/>
                  <a:pt x="2191766" y="3661696"/>
                  <a:pt x="2328863" y="3871912"/>
                </a:cubicBezTo>
                <a:cubicBezTo>
                  <a:pt x="2406083" y="3990316"/>
                  <a:pt x="2482076" y="4109521"/>
                  <a:pt x="2557463" y="4229100"/>
                </a:cubicBezTo>
                <a:cubicBezTo>
                  <a:pt x="2620193" y="4328602"/>
                  <a:pt x="2681681" y="4428883"/>
                  <a:pt x="2743201" y="4529137"/>
                </a:cubicBezTo>
                <a:cubicBezTo>
                  <a:pt x="2810270" y="4638434"/>
                  <a:pt x="2869688" y="4752696"/>
                  <a:pt x="2943226" y="4857750"/>
                </a:cubicBezTo>
                <a:cubicBezTo>
                  <a:pt x="3009901" y="4953000"/>
                  <a:pt x="3080249" y="5045782"/>
                  <a:pt x="3143251" y="5143500"/>
                </a:cubicBezTo>
                <a:cubicBezTo>
                  <a:pt x="3313673" y="5407829"/>
                  <a:pt x="3475489" y="5677614"/>
                  <a:pt x="3643313" y="5943600"/>
                </a:cubicBezTo>
                <a:cubicBezTo>
                  <a:pt x="3727906" y="6077671"/>
                  <a:pt x="3804922" y="6217166"/>
                  <a:pt x="3900488" y="6343650"/>
                </a:cubicBezTo>
                <a:cubicBezTo>
                  <a:pt x="4062413" y="6557962"/>
                  <a:pt x="4228453" y="6769227"/>
                  <a:pt x="4386263" y="6986587"/>
                </a:cubicBezTo>
                <a:cubicBezTo>
                  <a:pt x="4719309" y="7445311"/>
                  <a:pt x="4774533" y="7669772"/>
                  <a:pt x="5314951" y="8072437"/>
                </a:cubicBezTo>
                <a:cubicBezTo>
                  <a:pt x="6347125" y="8841508"/>
                  <a:pt x="5796698" y="8456318"/>
                  <a:pt x="7015163" y="9244012"/>
                </a:cubicBezTo>
                <a:cubicBezTo>
                  <a:pt x="7162713" y="9339398"/>
                  <a:pt x="7289991" y="9478605"/>
                  <a:pt x="7458076" y="9529762"/>
                </a:cubicBezTo>
                <a:cubicBezTo>
                  <a:pt x="7567613" y="9563100"/>
                  <a:pt x="7678860" y="9591265"/>
                  <a:pt x="7786688" y="9629775"/>
                </a:cubicBezTo>
                <a:cubicBezTo>
                  <a:pt x="7879150" y="9662797"/>
                  <a:pt x="7964617" y="9714224"/>
                  <a:pt x="8058151" y="9744075"/>
                </a:cubicBezTo>
                <a:cubicBezTo>
                  <a:pt x="8189098" y="9785866"/>
                  <a:pt x="8325838" y="9807025"/>
                  <a:pt x="8458201" y="9844087"/>
                </a:cubicBezTo>
                <a:cubicBezTo>
                  <a:pt x="8564080" y="9873733"/>
                  <a:pt x="8666094" y="9916506"/>
                  <a:pt x="8772526" y="9944100"/>
                </a:cubicBezTo>
                <a:cubicBezTo>
                  <a:pt x="8923537" y="9983251"/>
                  <a:pt x="9078799" y="10004639"/>
                  <a:pt x="9229726" y="10044112"/>
                </a:cubicBezTo>
                <a:cubicBezTo>
                  <a:pt x="10698249" y="10428187"/>
                  <a:pt x="8431673" y="9895257"/>
                  <a:pt x="10387013" y="10372725"/>
                </a:cubicBezTo>
                <a:cubicBezTo>
                  <a:pt x="10566676" y="10416596"/>
                  <a:pt x="10750054" y="10444068"/>
                  <a:pt x="10929938" y="10487025"/>
                </a:cubicBezTo>
                <a:cubicBezTo>
                  <a:pt x="11069291" y="10520303"/>
                  <a:pt x="11205282" y="10566577"/>
                  <a:pt x="11344276" y="10601325"/>
                </a:cubicBezTo>
                <a:cubicBezTo>
                  <a:pt x="11433986" y="10623752"/>
                  <a:pt x="11526359" y="10634762"/>
                  <a:pt x="11615738" y="10658475"/>
                </a:cubicBezTo>
                <a:cubicBezTo>
                  <a:pt x="11759916" y="10696726"/>
                  <a:pt x="11899521" y="10751409"/>
                  <a:pt x="12044363" y="10787062"/>
                </a:cubicBezTo>
                <a:cubicBezTo>
                  <a:pt x="12209425" y="10827693"/>
                  <a:pt x="12378266" y="10851199"/>
                  <a:pt x="12544426" y="10887075"/>
                </a:cubicBezTo>
                <a:cubicBezTo>
                  <a:pt x="13081804" y="11003100"/>
                  <a:pt x="13278901" y="11068212"/>
                  <a:pt x="13773151" y="11144250"/>
                </a:cubicBezTo>
                <a:cubicBezTo>
                  <a:pt x="13955534" y="11172309"/>
                  <a:pt x="14636886" y="11249249"/>
                  <a:pt x="14787563" y="11258550"/>
                </a:cubicBezTo>
                <a:cubicBezTo>
                  <a:pt x="14987265" y="11270877"/>
                  <a:pt x="15187613" y="11268075"/>
                  <a:pt x="15387638" y="11272837"/>
                </a:cubicBezTo>
                <a:cubicBezTo>
                  <a:pt x="16111538" y="11239500"/>
                  <a:pt x="16836732" y="11227440"/>
                  <a:pt x="17559338" y="11172825"/>
                </a:cubicBezTo>
                <a:cubicBezTo>
                  <a:pt x="17716256" y="11160965"/>
                  <a:pt x="17869395" y="11080104"/>
                  <a:pt x="18002251" y="11001375"/>
                </a:cubicBezTo>
                <a:cubicBezTo>
                  <a:pt x="18079556" y="10955565"/>
                  <a:pt x="18161973" y="10916209"/>
                  <a:pt x="18230851" y="10858500"/>
                </a:cubicBezTo>
                <a:cubicBezTo>
                  <a:pt x="18339267" y="10767665"/>
                  <a:pt x="18428279" y="10655809"/>
                  <a:pt x="18530888" y="10558462"/>
                </a:cubicBezTo>
                <a:cubicBezTo>
                  <a:pt x="18614096" y="10479521"/>
                  <a:pt x="18705794" y="10409781"/>
                  <a:pt x="18788063" y="10329862"/>
                </a:cubicBezTo>
                <a:cubicBezTo>
                  <a:pt x="18981506" y="10141946"/>
                  <a:pt x="19108243" y="10011401"/>
                  <a:pt x="19216688" y="9758362"/>
                </a:cubicBezTo>
                <a:cubicBezTo>
                  <a:pt x="19269518" y="9635093"/>
                  <a:pt x="19298839" y="9502803"/>
                  <a:pt x="19330988" y="9372600"/>
                </a:cubicBezTo>
                <a:cubicBezTo>
                  <a:pt x="19394140" y="9116833"/>
                  <a:pt x="19444930" y="8858170"/>
                  <a:pt x="19502438" y="8601075"/>
                </a:cubicBezTo>
                <a:cubicBezTo>
                  <a:pt x="19525893" y="8496219"/>
                  <a:pt x="19573876" y="8286750"/>
                  <a:pt x="19573876" y="8286750"/>
                </a:cubicBezTo>
                <a:cubicBezTo>
                  <a:pt x="19554544" y="7880784"/>
                  <a:pt x="19585234" y="7663734"/>
                  <a:pt x="19445288" y="7300912"/>
                </a:cubicBezTo>
                <a:cubicBezTo>
                  <a:pt x="19209990" y="6690882"/>
                  <a:pt x="19110004" y="6610055"/>
                  <a:pt x="18730913" y="6057900"/>
                </a:cubicBezTo>
                <a:cubicBezTo>
                  <a:pt x="18655388" y="5947896"/>
                  <a:pt x="18592970" y="5827196"/>
                  <a:pt x="18502313" y="5729287"/>
                </a:cubicBezTo>
                <a:cubicBezTo>
                  <a:pt x="18383251" y="5600700"/>
                  <a:pt x="18272667" y="5463708"/>
                  <a:pt x="18145126" y="5343525"/>
                </a:cubicBezTo>
                <a:cubicBezTo>
                  <a:pt x="18024408" y="5229772"/>
                  <a:pt x="17896323" y="5122766"/>
                  <a:pt x="17759363" y="5029200"/>
                </a:cubicBezTo>
                <a:cubicBezTo>
                  <a:pt x="17211987" y="4655250"/>
                  <a:pt x="16769091" y="4330233"/>
                  <a:pt x="16159163" y="4129087"/>
                </a:cubicBezTo>
                <a:cubicBezTo>
                  <a:pt x="16083098" y="4104002"/>
                  <a:pt x="15371326" y="3907258"/>
                  <a:pt x="15101888" y="3857625"/>
                </a:cubicBezTo>
                <a:cubicBezTo>
                  <a:pt x="14826226" y="3806845"/>
                  <a:pt x="14553421" y="3721935"/>
                  <a:pt x="14273213" y="3714750"/>
                </a:cubicBezTo>
                <a:lnTo>
                  <a:pt x="13215938" y="3686175"/>
                </a:lnTo>
                <a:lnTo>
                  <a:pt x="12201526" y="3700462"/>
                </a:lnTo>
                <a:cubicBezTo>
                  <a:pt x="11875870" y="3707108"/>
                  <a:pt x="11691781" y="3722499"/>
                  <a:pt x="11358563" y="3743325"/>
                </a:cubicBezTo>
                <a:cubicBezTo>
                  <a:pt x="10567988" y="3729037"/>
                  <a:pt x="9776835" y="3733901"/>
                  <a:pt x="8986838" y="3700462"/>
                </a:cubicBezTo>
                <a:cubicBezTo>
                  <a:pt x="8874843" y="3695721"/>
                  <a:pt x="8769456" y="3642929"/>
                  <a:pt x="8658226" y="3629025"/>
                </a:cubicBezTo>
                <a:cubicBezTo>
                  <a:pt x="8539988" y="3614245"/>
                  <a:pt x="8420101" y="3619500"/>
                  <a:pt x="8301038" y="3614737"/>
                </a:cubicBezTo>
                <a:cubicBezTo>
                  <a:pt x="7624014" y="3506413"/>
                  <a:pt x="8236797" y="3622371"/>
                  <a:pt x="7672388" y="3471862"/>
                </a:cubicBezTo>
                <a:cubicBezTo>
                  <a:pt x="7549599" y="3439118"/>
                  <a:pt x="7424198" y="3416958"/>
                  <a:pt x="7300913" y="3386137"/>
                </a:cubicBezTo>
                <a:cubicBezTo>
                  <a:pt x="7195554" y="3359797"/>
                  <a:pt x="7091802" y="3327327"/>
                  <a:pt x="6986588" y="3300412"/>
                </a:cubicBezTo>
                <a:cubicBezTo>
                  <a:pt x="6886987" y="3274933"/>
                  <a:pt x="6786563" y="3252787"/>
                  <a:pt x="6686551" y="3228975"/>
                </a:cubicBezTo>
                <a:cubicBezTo>
                  <a:pt x="6548438" y="3152775"/>
                  <a:pt x="6396724" y="3097218"/>
                  <a:pt x="6272213" y="3000375"/>
                </a:cubicBezTo>
                <a:cubicBezTo>
                  <a:pt x="6022433" y="2806100"/>
                  <a:pt x="6265580" y="2984667"/>
                  <a:pt x="6015038" y="2828925"/>
                </a:cubicBezTo>
                <a:cubicBezTo>
                  <a:pt x="5880403" y="2745233"/>
                  <a:pt x="5758643" y="2638789"/>
                  <a:pt x="5614988" y="2571750"/>
                </a:cubicBezTo>
                <a:cubicBezTo>
                  <a:pt x="5543551" y="2538412"/>
                  <a:pt x="5467815" y="2513053"/>
                  <a:pt x="5400676" y="2471737"/>
                </a:cubicBezTo>
                <a:cubicBezTo>
                  <a:pt x="5343029" y="2436262"/>
                  <a:pt x="5299833" y="2380696"/>
                  <a:pt x="5243513" y="2343150"/>
                </a:cubicBezTo>
                <a:cubicBezTo>
                  <a:pt x="4968950" y="2160108"/>
                  <a:pt x="4129005" y="1649884"/>
                  <a:pt x="3886201" y="1543050"/>
                </a:cubicBezTo>
                <a:cubicBezTo>
                  <a:pt x="3767138" y="1490662"/>
                  <a:pt x="3649788" y="1434197"/>
                  <a:pt x="3529013" y="1385887"/>
                </a:cubicBezTo>
                <a:cubicBezTo>
                  <a:pt x="3387721" y="1329370"/>
                  <a:pt x="3237916" y="1293870"/>
                  <a:pt x="3100388" y="1228725"/>
                </a:cubicBezTo>
                <a:cubicBezTo>
                  <a:pt x="2965307" y="1164739"/>
                  <a:pt x="2841661" y="1078886"/>
                  <a:pt x="2714626" y="1000125"/>
                </a:cubicBezTo>
                <a:cubicBezTo>
                  <a:pt x="2603481" y="931215"/>
                  <a:pt x="2508678" y="831145"/>
                  <a:pt x="2386013" y="785812"/>
                </a:cubicBezTo>
                <a:cubicBezTo>
                  <a:pt x="2166938" y="704850"/>
                  <a:pt x="1943460" y="634928"/>
                  <a:pt x="1728788" y="542925"/>
                </a:cubicBezTo>
                <a:cubicBezTo>
                  <a:pt x="1628776" y="500062"/>
                  <a:pt x="1531010" y="451522"/>
                  <a:pt x="1428751" y="414337"/>
                </a:cubicBezTo>
                <a:cubicBezTo>
                  <a:pt x="1268809" y="356176"/>
                  <a:pt x="1104779" y="309937"/>
                  <a:pt x="942976" y="257175"/>
                </a:cubicBezTo>
                <a:lnTo>
                  <a:pt x="771526" y="200025"/>
                </a:lnTo>
                <a:cubicBezTo>
                  <a:pt x="654848" y="161132"/>
                  <a:pt x="567137" y="129826"/>
                  <a:pt x="442913" y="100012"/>
                </a:cubicBezTo>
                <a:cubicBezTo>
                  <a:pt x="391137" y="87586"/>
                  <a:pt x="338138" y="80962"/>
                  <a:pt x="285750" y="71437"/>
                </a:cubicBezTo>
                <a:cubicBezTo>
                  <a:pt x="261938" y="61912"/>
                  <a:pt x="238878" y="50231"/>
                  <a:pt x="214313" y="42862"/>
                </a:cubicBezTo>
                <a:cubicBezTo>
                  <a:pt x="176335" y="31469"/>
                  <a:pt x="74723" y="18839"/>
                  <a:pt x="42863" y="14287"/>
                </a:cubicBezTo>
                <a:lnTo>
                  <a:pt x="0" y="0"/>
                </a:ln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rot="-1296080">
            <a:off x="-179740"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7" name="Freeform 7"/>
          <p:cNvSpPr/>
          <p:nvPr/>
        </p:nvSpPr>
        <p:spPr>
          <a:xfrm rot="-1296080">
            <a:off x="14481328" y="-41577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8" name="Freeform 7"/>
          <p:cNvSpPr/>
          <p:nvPr/>
        </p:nvSpPr>
        <p:spPr>
          <a:xfrm>
            <a:off x="9503567" y="4623631"/>
            <a:ext cx="8729663" cy="5663369"/>
          </a:xfrm>
          <a:custGeom>
            <a:avLst/>
            <a:gdLst/>
            <a:ahLst/>
            <a:cxnLst/>
            <a:rect l="l" t="t" r="r" b="b"/>
            <a:pathLst>
              <a:path w="12685318" h="8229600">
                <a:moveTo>
                  <a:pt x="0" y="0"/>
                </a:moveTo>
                <a:lnTo>
                  <a:pt x="12685318" y="0"/>
                </a:lnTo>
                <a:lnTo>
                  <a:pt x="12685318" y="8229600"/>
                </a:lnTo>
                <a:lnTo>
                  <a:pt x="0" y="8229600"/>
                </a:lnTo>
                <a:lnTo>
                  <a:pt x="0" y="0"/>
                </a:lnTo>
                <a:close/>
              </a:path>
            </a:pathLst>
          </a:custGeom>
          <a:blipFill>
            <a:blip r:embed="rId3"/>
            <a:stretch>
              <a:fillRect/>
            </a:stretch>
          </a:blipFill>
        </p:spPr>
      </p:sp>
      <p:sp>
        <p:nvSpPr>
          <p:cNvPr id="23" name="TextBox 22"/>
          <p:cNvSpPr txBox="1"/>
          <p:nvPr/>
        </p:nvSpPr>
        <p:spPr>
          <a:xfrm>
            <a:off x="1494020" y="3739698"/>
            <a:ext cx="9402580" cy="3080202"/>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en-US" sz="4500">
                <a:latin typeface="Arial" panose="020B0604020202020204" pitchFamily="34" charset="0"/>
                <a:cs typeface="Arial" panose="020B0604020202020204" pitchFamily="34" charset="0"/>
              </a:rPr>
              <a:t>Học sinh tự đánh giá.</a:t>
            </a:r>
            <a:endParaRPr lang="en-US" sz="45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en-US" sz="4500">
                <a:latin typeface="Arial" panose="020B0604020202020204" pitchFamily="34" charset="0"/>
                <a:cs typeface="Arial" panose="020B0604020202020204" pitchFamily="34" charset="0"/>
              </a:rPr>
              <a:t>Các nhóm đánh giá chéo.</a:t>
            </a:r>
            <a:endParaRPr lang="en-US" sz="45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en-US" sz="4500">
                <a:latin typeface="Arial" panose="020B0604020202020204" pitchFamily="34" charset="0"/>
                <a:cs typeface="Arial" panose="020B0604020202020204" pitchFamily="34" charset="0"/>
              </a:rPr>
              <a:t>Giáo viên và chuyên gia đánh giá.</a:t>
            </a:r>
            <a:endParaRPr lang="en-US" sz="4500">
              <a:latin typeface="Arial" panose="020B0604020202020204" pitchFamily="34" charset="0"/>
              <a:cs typeface="Arial" panose="020B0604020202020204" pitchFamily="34" charset="0"/>
            </a:endParaRPr>
          </a:p>
        </p:txBody>
      </p:sp>
      <p:sp>
        <p:nvSpPr>
          <p:cNvPr id="3" name="Rectangle: Rounded Corners 2"/>
          <p:cNvSpPr/>
          <p:nvPr/>
        </p:nvSpPr>
        <p:spPr>
          <a:xfrm>
            <a:off x="5372100" y="1562100"/>
            <a:ext cx="7543800" cy="1219200"/>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a:latin typeface="Arial" panose="020B0604020202020204" pitchFamily="34" charset="0"/>
                <a:cs typeface="Arial" panose="020B0604020202020204" pitchFamily="34" charset="0"/>
              </a:rPr>
              <a:t>Hình thức đánh giá </a:t>
            </a:r>
            <a:endParaRPr lang="en-US" sz="50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a:off x="11455025" y="266700"/>
            <a:ext cx="6418270" cy="5864694"/>
          </a:xfrm>
          <a:custGeom>
            <a:avLst/>
            <a:gdLst/>
            <a:ahLst/>
            <a:cxnLst/>
            <a:rect l="l" t="t" r="r" b="b"/>
            <a:pathLst>
              <a:path w="8499473" h="7766394">
                <a:moveTo>
                  <a:pt x="0" y="0"/>
                </a:moveTo>
                <a:lnTo>
                  <a:pt x="8499473" y="0"/>
                </a:lnTo>
                <a:lnTo>
                  <a:pt x="8499473" y="7766394"/>
                </a:lnTo>
                <a:lnTo>
                  <a:pt x="0" y="776639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1296080">
            <a:off x="-726694"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AutoShape 10"/>
          <p:cNvSpPr/>
          <p:nvPr/>
        </p:nvSpPr>
        <p:spPr>
          <a:xfrm>
            <a:off x="9144000" y="9210675"/>
            <a:ext cx="1696332" cy="0"/>
          </a:xfrm>
          <a:prstGeom prst="line">
            <a:avLst/>
          </a:prstGeom>
          <a:ln w="95250" cap="flat">
            <a:solidFill>
              <a:srgbClr val="5E597F"/>
            </a:solidFill>
            <a:prstDash val="solid"/>
            <a:headEnd type="none" w="sm" len="sm"/>
            <a:tailEnd type="triangle" w="lg" len="med"/>
          </a:ln>
        </p:spPr>
      </p:sp>
      <p:sp>
        <p:nvSpPr>
          <p:cNvPr id="12" name="Freeform 4"/>
          <p:cNvSpPr/>
          <p:nvPr/>
        </p:nvSpPr>
        <p:spPr>
          <a:xfrm rot="2291251">
            <a:off x="-633176" y="6901652"/>
            <a:ext cx="3526569" cy="5564605"/>
          </a:xfrm>
          <a:custGeom>
            <a:avLst/>
            <a:gdLst/>
            <a:ahLst/>
            <a:cxnLst/>
            <a:rect l="l" t="t" r="r" b="b"/>
            <a:pathLst>
              <a:path w="2607755" h="4114800">
                <a:moveTo>
                  <a:pt x="0" y="0"/>
                </a:moveTo>
                <a:lnTo>
                  <a:pt x="2607754" y="0"/>
                </a:lnTo>
                <a:lnTo>
                  <a:pt x="260775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4" name="Group 13"/>
          <p:cNvGrpSpPr/>
          <p:nvPr/>
        </p:nvGrpSpPr>
        <p:grpSpPr>
          <a:xfrm>
            <a:off x="762000" y="2394589"/>
            <a:ext cx="12115800" cy="5431537"/>
            <a:chOff x="1289240" y="2095500"/>
            <a:chExt cx="12115800" cy="5431537"/>
          </a:xfrm>
        </p:grpSpPr>
        <p:sp>
          <p:nvSpPr>
            <p:cNvPr id="11" name="TextBox 11"/>
            <p:cNvSpPr txBox="1"/>
            <p:nvPr/>
          </p:nvSpPr>
          <p:spPr>
            <a:xfrm>
              <a:off x="1289240" y="4494989"/>
              <a:ext cx="12115800" cy="3032048"/>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sz="7000" b="1">
                  <a:solidFill>
                    <a:srgbClr val="5E597F"/>
                  </a:solidFill>
                  <a:latin typeface="Arial" panose="020B0604020202020204" pitchFamily="34" charset="0"/>
                  <a:cs typeface="Arial" panose="020B0604020202020204" pitchFamily="34" charset="0"/>
                </a:rPr>
                <a:t>Thu dọn, vệ sinh sau khi thực hành</a:t>
              </a:r>
              <a:endParaRPr kumimoji="0" lang="en-US" sz="7000" b="1" i="0" u="none" strike="noStrike" kern="1200" cap="none" spc="0" normalizeH="0" baseline="0" noProof="0">
                <a:ln>
                  <a:noFill/>
                </a:ln>
                <a:solidFill>
                  <a:srgbClr val="5E597F"/>
                </a:solidFill>
                <a:effectLst/>
                <a:uLnTx/>
                <a:uFillTx/>
                <a:latin typeface="Arial" panose="020B0604020202020204" pitchFamily="34" charset="0"/>
                <a:ea typeface="+mn-ea"/>
                <a:cs typeface="Arial" panose="020B0604020202020204" pitchFamily="34" charset="0"/>
              </a:endParaRPr>
            </a:p>
          </p:txBody>
        </p:sp>
        <p:sp>
          <p:nvSpPr>
            <p:cNvPr id="13" name="Rectangle: Rounded Corners 12"/>
            <p:cNvSpPr/>
            <p:nvPr/>
          </p:nvSpPr>
          <p:spPr>
            <a:xfrm>
              <a:off x="6312281" y="2095500"/>
              <a:ext cx="2069719" cy="1943100"/>
            </a:xfrm>
            <a:prstGeom prst="roundRect">
              <a:avLst/>
            </a:prstGeom>
            <a:solidFill>
              <a:srgbClr val="F8D68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en-US" sz="9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Rounded Corners 2"/>
          <p:cNvSpPr/>
          <p:nvPr/>
        </p:nvSpPr>
        <p:spPr>
          <a:xfrm>
            <a:off x="457200" y="1181100"/>
            <a:ext cx="6096000" cy="3352800"/>
          </a:xfrm>
          <a:prstGeom prst="roundRect">
            <a:avLst>
              <a:gd name="adj" fmla="val 12094"/>
            </a:avLst>
          </a:prstGeom>
          <a:solidFill>
            <a:srgbClr val="F1EAD8"/>
          </a:solidFill>
          <a:ln w="38100">
            <a:solidFill>
              <a:srgbClr val="5E597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Thu dọn dụng cụ, vật liệu để vào nơi quy định.</a:t>
            </a:r>
            <a:endParaRPr lang="en-US" sz="4000">
              <a:solidFill>
                <a:schemeClr val="tx1"/>
              </a:solidFill>
            </a:endParaRPr>
          </a:p>
        </p:txBody>
      </p:sp>
      <p:sp>
        <p:nvSpPr>
          <p:cNvPr id="4" name="Rectangle: Rounded Corners 3"/>
          <p:cNvSpPr/>
          <p:nvPr/>
        </p:nvSpPr>
        <p:spPr>
          <a:xfrm>
            <a:off x="7010400" y="1181100"/>
            <a:ext cx="5715000" cy="3352800"/>
          </a:xfrm>
          <a:prstGeom prst="roundRect">
            <a:avLst>
              <a:gd name="adj" fmla="val 12094"/>
            </a:avLst>
          </a:prstGeom>
          <a:solidFill>
            <a:srgbClr val="F1EAD8"/>
          </a:solidFill>
          <a:ln w="38100">
            <a:solidFill>
              <a:srgbClr val="5E597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Vệ sinh khu vực thực hành và toàn bộ phòng thực hành.</a:t>
            </a:r>
            <a:endParaRPr lang="en-US" sz="4000">
              <a:solidFill>
                <a:schemeClr val="tx1"/>
              </a:solidFill>
            </a:endParaRPr>
          </a:p>
        </p:txBody>
      </p:sp>
      <p:sp>
        <p:nvSpPr>
          <p:cNvPr id="5" name="Rectangle: Rounded Corners 4"/>
          <p:cNvSpPr/>
          <p:nvPr/>
        </p:nvSpPr>
        <p:spPr>
          <a:xfrm>
            <a:off x="13182600" y="1181100"/>
            <a:ext cx="4648200" cy="3352800"/>
          </a:xfrm>
          <a:prstGeom prst="roundRect">
            <a:avLst>
              <a:gd name="adj" fmla="val 12094"/>
            </a:avLst>
          </a:prstGeom>
          <a:solidFill>
            <a:srgbClr val="F1EAD8"/>
          </a:solidFill>
          <a:ln w="38100">
            <a:solidFill>
              <a:srgbClr val="5E597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Kiểm tra các hệ thống thiết bị trong phòng học.</a:t>
            </a:r>
            <a:endParaRPr lang="en-US" sz="4000">
              <a:solidFill>
                <a:schemeClr val="tx1"/>
              </a:solidFill>
            </a:endParaRPr>
          </a:p>
        </p:txBody>
      </p:sp>
      <p:sp>
        <p:nvSpPr>
          <p:cNvPr id="11" name="Rectangle: Rounded Corners 10"/>
          <p:cNvSpPr/>
          <p:nvPr/>
        </p:nvSpPr>
        <p:spPr>
          <a:xfrm>
            <a:off x="461962" y="5372100"/>
            <a:ext cx="6096000" cy="3352800"/>
          </a:xfrm>
          <a:prstGeom prst="roundRect">
            <a:avLst>
              <a:gd name="adj" fmla="val 12094"/>
            </a:avLst>
          </a:prstGeom>
          <a:solidFill>
            <a:srgbClr val="F1EAD8"/>
          </a:solidFill>
          <a:ln w="38100">
            <a:solidFill>
              <a:srgbClr val="5E597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Tắt aptomat tổng.</a:t>
            </a:r>
            <a:endParaRPr lang="en-US" sz="4000">
              <a:solidFill>
                <a:schemeClr val="tx1"/>
              </a:solidFill>
            </a:endParaRPr>
          </a:p>
        </p:txBody>
      </p:sp>
      <p:sp>
        <p:nvSpPr>
          <p:cNvPr id="15" name="Rectangle: Rounded Corners 14"/>
          <p:cNvSpPr/>
          <p:nvPr/>
        </p:nvSpPr>
        <p:spPr>
          <a:xfrm>
            <a:off x="7015162" y="5372100"/>
            <a:ext cx="5715000" cy="3352800"/>
          </a:xfrm>
          <a:prstGeom prst="roundRect">
            <a:avLst>
              <a:gd name="adj" fmla="val 12094"/>
            </a:avLst>
          </a:prstGeom>
          <a:solidFill>
            <a:srgbClr val="F1EAD8"/>
          </a:solidFill>
          <a:ln w="38100">
            <a:solidFill>
              <a:srgbClr val="5E597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Báo cáo giáo viên hướng dẫn trước khi ra khỏi phòng thực hành.</a:t>
            </a:r>
            <a:endParaRPr lang="en-US" sz="4000">
              <a:solidFill>
                <a:schemeClr val="tx1"/>
              </a:solidFill>
            </a:endParaRPr>
          </a:p>
        </p:txBody>
      </p:sp>
      <p:sp>
        <p:nvSpPr>
          <p:cNvPr id="18" name="Freeform 2"/>
          <p:cNvSpPr/>
          <p:nvPr/>
        </p:nvSpPr>
        <p:spPr>
          <a:xfrm>
            <a:off x="13182600" y="4838700"/>
            <a:ext cx="4756994" cy="4114800"/>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E597F"/>
        </a:solidFill>
        <a:effectLst/>
      </p:bgPr>
    </p:bg>
    <p:spTree>
      <p:nvGrpSpPr>
        <p:cNvPr id="1" name=""/>
        <p:cNvGrpSpPr/>
        <p:nvPr/>
      </p:nvGrpSpPr>
      <p:grpSpPr>
        <a:xfrm>
          <a:off x="0" y="0"/>
          <a:ext cx="0" cy="0"/>
          <a:chOff x="0" y="0"/>
          <a:chExt cx="0" cy="0"/>
        </a:xfrm>
      </p:grpSpPr>
      <p:sp>
        <p:nvSpPr>
          <p:cNvPr id="2" name="TextBox 1"/>
          <p:cNvSpPr txBox="1"/>
          <p:nvPr/>
        </p:nvSpPr>
        <p:spPr>
          <a:xfrm>
            <a:off x="2743200" y="419100"/>
            <a:ext cx="12801600" cy="938719"/>
          </a:xfrm>
          <a:prstGeom prst="rect">
            <a:avLst/>
          </a:prstGeom>
          <a:noFill/>
        </p:spPr>
        <p:txBody>
          <a:bodyPr wrap="square" rtlCol="0">
            <a:spAutoFit/>
          </a:bodyPr>
          <a:lstStyle/>
          <a:p>
            <a:pPr algn="ctr"/>
            <a:r>
              <a:rPr lang="en-US" sz="5500" b="1">
                <a:solidFill>
                  <a:schemeClr val="bg1"/>
                </a:solidFill>
                <a:latin typeface="Arial" panose="020B0604020202020204" pitchFamily="34" charset="0"/>
                <a:cs typeface="Arial" panose="020B0604020202020204" pitchFamily="34" charset="0"/>
              </a:rPr>
              <a:t>HOẠT ĐỘNG KẾT NỐI NĂNG LỰC </a:t>
            </a:r>
            <a:endParaRPr lang="en-US" sz="5500" b="1">
              <a:solidFill>
                <a:schemeClr val="bg1"/>
              </a:solidFill>
              <a:latin typeface="Arial" panose="020B0604020202020204" pitchFamily="34" charset="0"/>
              <a:cs typeface="Arial" panose="020B0604020202020204" pitchFamily="34" charset="0"/>
            </a:endParaRPr>
          </a:p>
        </p:txBody>
      </p:sp>
      <p:grpSp>
        <p:nvGrpSpPr>
          <p:cNvPr id="14" name="Group 13"/>
          <p:cNvGrpSpPr/>
          <p:nvPr/>
        </p:nvGrpSpPr>
        <p:grpSpPr>
          <a:xfrm>
            <a:off x="304800" y="1790700"/>
            <a:ext cx="17754600" cy="8077200"/>
            <a:chOff x="304800" y="1790700"/>
            <a:chExt cx="17754600" cy="8077200"/>
          </a:xfrm>
        </p:grpSpPr>
        <p:sp>
          <p:nvSpPr>
            <p:cNvPr id="13" name="Rectangle: Rounded Corners 12"/>
            <p:cNvSpPr/>
            <p:nvPr/>
          </p:nvSpPr>
          <p:spPr>
            <a:xfrm>
              <a:off x="304800" y="1790700"/>
              <a:ext cx="17754600" cy="8077200"/>
            </a:xfrm>
            <a:prstGeom prst="roundRect">
              <a:avLst>
                <a:gd name="adj" fmla="val 445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1790700"/>
              <a:ext cx="11049000" cy="7878439"/>
            </a:xfrm>
            <a:prstGeom prst="rect">
              <a:avLst/>
            </a:prstGeom>
            <a:noFill/>
          </p:spPr>
          <p:txBody>
            <a:bodyPr wrap="square">
              <a:spAutoFit/>
            </a:bodyPr>
            <a:lstStyle/>
            <a:p>
              <a:pPr algn="just">
                <a:lnSpc>
                  <a:spcPct val="150000"/>
                </a:lnSpc>
              </a:pPr>
              <a:r>
                <a:rPr lang="vi-VN" sz="3800"/>
                <a:t>Trong mạch công tắc ba cực điều khiển hai đèn cần thực hiện mối rẽ nhánh trên đường dây trung tính để cấp cho mỗi đèn. Em có thể không thực hiện mối nối rẽ nhánh này mà thực hiện cách nối dây sau:</a:t>
              </a:r>
              <a:endParaRPr lang="vi-VN" sz="3800"/>
            </a:p>
            <a:p>
              <a:pPr algn="just">
                <a:lnSpc>
                  <a:spcPct val="150000"/>
                </a:lnSpc>
              </a:pPr>
              <a:r>
                <a:rPr lang="vi-VN" sz="3800"/>
                <a:t>Từ điểm nối dây trung tính của đèn 2 nối tiếp sang dây trung tính đèn 1. Nối dây từ trung tính của nguồn đến đèn 1 (Hình 6.11).</a:t>
              </a:r>
              <a:endParaRPr lang="vi-VN" sz="3800"/>
            </a:p>
            <a:p>
              <a:pPr algn="just">
                <a:lnSpc>
                  <a:spcPct val="150000"/>
                </a:lnSpc>
              </a:pPr>
              <a:r>
                <a:rPr lang="vi-VN" sz="3800" b="1" i="1">
                  <a:solidFill>
                    <a:srgbClr val="C00000"/>
                  </a:solidFill>
                </a:rPr>
                <a:t>Theo em cách nào sẽ tiết kiệm dây dẫn hơn?.</a:t>
              </a:r>
              <a:endParaRPr lang="vi-VN" sz="3800" b="1" i="1">
                <a:solidFill>
                  <a:srgbClr val="C00000"/>
                </a:solidFill>
              </a:endParaRPr>
            </a:p>
          </p:txBody>
        </p:sp>
        <p:grpSp>
          <p:nvGrpSpPr>
            <p:cNvPr id="12" name="Group 11"/>
            <p:cNvGrpSpPr/>
            <p:nvPr/>
          </p:nvGrpSpPr>
          <p:grpSpPr>
            <a:xfrm>
              <a:off x="11201400" y="3235002"/>
              <a:ext cx="6553200" cy="5333640"/>
              <a:chOff x="11724319" y="3390900"/>
              <a:chExt cx="6553200" cy="5333640"/>
            </a:xfrm>
          </p:grpSpPr>
          <p:pic>
            <p:nvPicPr>
              <p:cNvPr id="8" name="Picture 7"/>
              <p:cNvPicPr>
                <a:picLocks noChangeAspect="1"/>
              </p:cNvPicPr>
              <p:nvPr/>
            </p:nvPicPr>
            <p:blipFill>
              <a:blip r:embed="rId1">
                <a:extLst>
                  <a:ext uri="{BEBA8EAE-BF5A-486C-A8C5-ECC9F3942E4B}">
                    <a14:imgProps xmlns:a14="http://schemas.microsoft.com/office/drawing/2010/main">
                      <a14:imgLayer r:embed="rId2">
                        <a14:imgEffect>
                          <a14:brightnessContrast bright="20000" contrast="-20000"/>
                        </a14:imgEffect>
                      </a14:imgLayer>
                    </a14:imgProps>
                  </a:ext>
                </a:extLst>
              </a:blip>
              <a:stretch>
                <a:fillRect/>
              </a:stretch>
            </p:blipFill>
            <p:spPr>
              <a:xfrm>
                <a:off x="12268200" y="3390900"/>
                <a:ext cx="5465439" cy="4544062"/>
              </a:xfrm>
              <a:prstGeom prst="rect">
                <a:avLst/>
              </a:prstGeom>
              <a:noFill/>
              <a:ln>
                <a:noFill/>
              </a:ln>
            </p:spPr>
          </p:pic>
          <p:sp>
            <p:nvSpPr>
              <p:cNvPr id="10" name="TextBox 9"/>
              <p:cNvSpPr txBox="1"/>
              <p:nvPr/>
            </p:nvSpPr>
            <p:spPr>
              <a:xfrm>
                <a:off x="11724319" y="8170542"/>
                <a:ext cx="6553200" cy="553998"/>
              </a:xfrm>
              <a:prstGeom prst="rect">
                <a:avLst/>
              </a:prstGeom>
              <a:noFill/>
            </p:spPr>
            <p:txBody>
              <a:bodyPr wrap="square">
                <a:spAutoFit/>
              </a:bodyPr>
              <a:lstStyle/>
              <a:p>
                <a:pPr algn="ctr"/>
                <a:r>
                  <a:rPr lang="en-US" sz="3000" b="1" i="1">
                    <a:latin typeface="Arial" panose="020B0604020202020204" pitchFamily="34" charset="0"/>
                    <a:cs typeface="Arial" panose="020B0604020202020204" pitchFamily="34" charset="0"/>
                  </a:rPr>
                  <a:t>Hình 6.11. </a:t>
                </a:r>
                <a:r>
                  <a:rPr lang="en-US" sz="3000" i="1">
                    <a:latin typeface="Arial" panose="020B0604020202020204" pitchFamily="34" charset="0"/>
                    <a:cs typeface="Arial" panose="020B0604020202020204" pitchFamily="34" charset="0"/>
                  </a:rPr>
                  <a:t>Nối dây dẫn bóng đèn</a:t>
                </a:r>
                <a:endParaRPr lang="en-US" sz="3000" i="1">
                  <a:latin typeface="Arial" panose="020B0604020202020204" pitchFamily="34" charset="0"/>
                  <a:cs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68749"/>
            <a:ext cx="9296400" cy="1169551"/>
          </a:xfrm>
          <a:prstGeom prst="rect">
            <a:avLst/>
          </a:prstGeom>
          <a:noFill/>
        </p:spPr>
        <p:txBody>
          <a:bodyPr wrap="square" rtlCol="0">
            <a:spAutoFit/>
          </a:bodyPr>
          <a:lstStyle/>
          <a:p>
            <a:pPr algn="ctr"/>
            <a:r>
              <a:rPr lang="en-US" sz="7000" b="1">
                <a:solidFill>
                  <a:srgbClr val="002060"/>
                </a:solidFill>
                <a:latin typeface="Arial" panose="020B0604020202020204" pitchFamily="34" charset="0"/>
                <a:cs typeface="Arial" panose="020B0604020202020204" pitchFamily="34" charset="0"/>
              </a:rPr>
              <a:t>VẬN DỤNG </a:t>
            </a:r>
            <a:endParaRPr lang="en-US" sz="7000" b="1">
              <a:solidFill>
                <a:srgbClr val="002060"/>
              </a:solidFill>
              <a:latin typeface="Arial" panose="020B0604020202020204" pitchFamily="34" charset="0"/>
              <a:cs typeface="Arial" panose="020B0604020202020204" pitchFamily="34" charset="0"/>
            </a:endParaRPr>
          </a:p>
        </p:txBody>
      </p:sp>
      <p:grpSp>
        <p:nvGrpSpPr>
          <p:cNvPr id="7" name="Group 6"/>
          <p:cNvGrpSpPr/>
          <p:nvPr/>
        </p:nvGrpSpPr>
        <p:grpSpPr>
          <a:xfrm>
            <a:off x="990600" y="2705100"/>
            <a:ext cx="8915400" cy="6477000"/>
            <a:chOff x="762000" y="2400300"/>
            <a:chExt cx="8915400" cy="6477000"/>
          </a:xfrm>
        </p:grpSpPr>
        <p:sp>
          <p:nvSpPr>
            <p:cNvPr id="6" name="Rectangle: Rounded Corners 5"/>
            <p:cNvSpPr/>
            <p:nvPr/>
          </p:nvSpPr>
          <p:spPr>
            <a:xfrm>
              <a:off x="914400" y="2552700"/>
              <a:ext cx="8763000" cy="6324600"/>
            </a:xfrm>
            <a:prstGeom prst="roundRect">
              <a:avLst>
                <a:gd name="adj" fmla="val 7631"/>
              </a:avLst>
            </a:prstGeom>
            <a:solidFill>
              <a:srgbClr val="F1EA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p:cNvSpPr/>
            <p:nvPr/>
          </p:nvSpPr>
          <p:spPr>
            <a:xfrm>
              <a:off x="762000" y="2400300"/>
              <a:ext cx="8763000" cy="6324600"/>
            </a:xfrm>
            <a:prstGeom prst="roundRect">
              <a:avLst>
                <a:gd name="adj" fmla="val 763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81100" y="2975481"/>
              <a:ext cx="7924800" cy="5174237"/>
            </a:xfrm>
            <a:prstGeom prst="rect">
              <a:avLst/>
            </a:prstGeom>
            <a:noFill/>
          </p:spPr>
          <p:txBody>
            <a:bodyPr wrap="square">
              <a:spAutoFit/>
            </a:bodyPr>
            <a:lstStyle/>
            <a:p>
              <a:pPr algn="ctr">
                <a:lnSpc>
                  <a:spcPct val="150000"/>
                </a:lnSpc>
              </a:pPr>
              <a:r>
                <a:rPr lang="en-US" sz="4500" b="1">
                  <a:latin typeface="Arial" panose="020B0604020202020204" pitchFamily="34" charset="0"/>
                  <a:cs typeface="Arial" panose="020B0604020202020204" pitchFamily="34" charset="0"/>
                </a:rPr>
                <a:t>Nhiệm vụ: </a:t>
              </a:r>
              <a:endParaRPr lang="en-US" sz="4500" b="1">
                <a:latin typeface="Arial" panose="020B0604020202020204" pitchFamily="34" charset="0"/>
                <a:cs typeface="Arial" panose="020B0604020202020204" pitchFamily="34" charset="0"/>
              </a:endParaRPr>
            </a:p>
            <a:p>
              <a:pPr algn="just">
                <a:lnSpc>
                  <a:spcPct val="150000"/>
                </a:lnSpc>
              </a:pPr>
              <a:r>
                <a:rPr lang="vi-VN" sz="4500"/>
                <a:t>Mạch điều khiển 2 đèn sáng luân phiên có thể được dùng để chiếu sán khu vực sinh hoạt nào trong gia đình?</a:t>
              </a:r>
              <a:endParaRPr lang="en-US" sz="4500"/>
            </a:p>
          </p:txBody>
        </p:sp>
      </p:grpSp>
      <p:sp>
        <p:nvSpPr>
          <p:cNvPr id="8" name="Freeform 12"/>
          <p:cNvSpPr/>
          <p:nvPr/>
        </p:nvSpPr>
        <p:spPr>
          <a:xfrm>
            <a:off x="10363200" y="3616675"/>
            <a:ext cx="7277100" cy="6607000"/>
          </a:xfrm>
          <a:custGeom>
            <a:avLst/>
            <a:gdLst/>
            <a:ahLst/>
            <a:cxnLst/>
            <a:rect l="l" t="t" r="r" b="b"/>
            <a:pathLst>
              <a:path w="9064268" h="8229600">
                <a:moveTo>
                  <a:pt x="0" y="0"/>
                </a:moveTo>
                <a:lnTo>
                  <a:pt x="9064268" y="0"/>
                </a:lnTo>
                <a:lnTo>
                  <a:pt x="9064268" y="8229600"/>
                </a:lnTo>
                <a:lnTo>
                  <a:pt x="0" y="8229600"/>
                </a:lnTo>
                <a:lnTo>
                  <a:pt x="0" y="0"/>
                </a:lnTo>
                <a:close/>
              </a:path>
            </a:pathLst>
          </a:custGeom>
          <a:blipFill>
            <a:blip r:embed="rId1"/>
            <a:stretch>
              <a:fillRect/>
            </a:stretch>
          </a:blipFill>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grpSp>
        <p:nvGrpSpPr>
          <p:cNvPr id="2" name="Group 2"/>
          <p:cNvGrpSpPr/>
          <p:nvPr/>
        </p:nvGrpSpPr>
        <p:grpSpPr>
          <a:xfrm>
            <a:off x="12095096" y="5388195"/>
            <a:ext cx="3770007" cy="377000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D682"/>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Freeform 5"/>
          <p:cNvSpPr/>
          <p:nvPr/>
        </p:nvSpPr>
        <p:spPr>
          <a:xfrm rot="-1296080">
            <a:off x="13560271" y="131836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a:off x="11049000" y="2705100"/>
            <a:ext cx="7063144" cy="14334794"/>
          </a:xfrm>
          <a:custGeom>
            <a:avLst/>
            <a:gdLst/>
            <a:ahLst/>
            <a:cxnLst/>
            <a:rect l="l" t="t" r="r" b="b"/>
            <a:pathLst>
              <a:path w="7563444" h="15350163">
                <a:moveTo>
                  <a:pt x="0" y="0"/>
                </a:moveTo>
                <a:lnTo>
                  <a:pt x="7563444" y="0"/>
                </a:lnTo>
                <a:lnTo>
                  <a:pt x="7563444" y="15350162"/>
                </a:lnTo>
                <a:lnTo>
                  <a:pt x="0" y="153501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296080">
            <a:off x="-647126"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8" name="AutoShape 8"/>
          <p:cNvSpPr/>
          <p:nvPr/>
        </p:nvSpPr>
        <p:spPr>
          <a:xfrm>
            <a:off x="11068050" y="9791700"/>
            <a:ext cx="1696332" cy="0"/>
          </a:xfrm>
          <a:prstGeom prst="line">
            <a:avLst/>
          </a:prstGeom>
          <a:ln w="95250" cap="flat">
            <a:solidFill>
              <a:srgbClr val="5E597F"/>
            </a:solidFill>
            <a:prstDash val="solid"/>
            <a:headEnd type="none" w="sm" len="sm"/>
            <a:tailEnd type="triangle" w="lg" len="med"/>
          </a:ln>
        </p:spPr>
      </p:sp>
      <p:sp>
        <p:nvSpPr>
          <p:cNvPr id="10" name="TextBox 10"/>
          <p:cNvSpPr txBox="1"/>
          <p:nvPr/>
        </p:nvSpPr>
        <p:spPr>
          <a:xfrm>
            <a:off x="1057275" y="1073834"/>
            <a:ext cx="10743877" cy="141622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7000" b="1" i="0" u="none" strike="noStrike" kern="1200" cap="none" spc="0" normalizeH="0" baseline="0" noProof="0">
                <a:ln>
                  <a:noFill/>
                </a:ln>
                <a:solidFill>
                  <a:srgbClr val="5E597F"/>
                </a:solidFill>
                <a:effectLst/>
                <a:uLnTx/>
                <a:uFillTx/>
                <a:latin typeface="Arial" panose="020B0604020202020204" pitchFamily="34" charset="0"/>
                <a:cs typeface="Arial" panose="020B0604020202020204" pitchFamily="34" charset="0"/>
              </a:rPr>
              <a:t>NỘI DUNG BÀI HỌC </a:t>
            </a:r>
            <a:endParaRPr kumimoji="0" lang="en-US" sz="7000" b="1" i="0" u="none" strike="noStrike" kern="1200" cap="none" spc="0" normalizeH="0" baseline="0" noProof="0">
              <a:ln>
                <a:noFill/>
              </a:ln>
              <a:solidFill>
                <a:srgbClr val="5E597F"/>
              </a:solidFill>
              <a:effectLst/>
              <a:uLnTx/>
              <a:uFillTx/>
              <a:latin typeface="Arial" panose="020B0604020202020204" pitchFamily="34" charset="0"/>
              <a:cs typeface="Arial" panose="020B0604020202020204" pitchFamily="34" charset="0"/>
            </a:endParaRPr>
          </a:p>
        </p:txBody>
      </p:sp>
      <p:grpSp>
        <p:nvGrpSpPr>
          <p:cNvPr id="17" name="Group 16"/>
          <p:cNvGrpSpPr/>
          <p:nvPr/>
        </p:nvGrpSpPr>
        <p:grpSpPr>
          <a:xfrm>
            <a:off x="1028700" y="3617636"/>
            <a:ext cx="11468100" cy="1295400"/>
            <a:chOff x="1028700" y="3009900"/>
            <a:chExt cx="11468100" cy="1295400"/>
          </a:xfrm>
        </p:grpSpPr>
        <p:sp>
          <p:nvSpPr>
            <p:cNvPr id="14" name="TextBox 13"/>
            <p:cNvSpPr txBox="1"/>
            <p:nvPr/>
          </p:nvSpPr>
          <p:spPr>
            <a:xfrm>
              <a:off x="2902258" y="3150190"/>
              <a:ext cx="9594542" cy="1002710"/>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Đánh giá thực hành</a:t>
              </a:r>
              <a:endParaRPr lang="en-US" sz="4500">
                <a:latin typeface="Arial" panose="020B0604020202020204" pitchFamily="34" charset="0"/>
                <a:cs typeface="Arial" panose="020B0604020202020204" pitchFamily="34" charset="0"/>
              </a:endParaRPr>
            </a:p>
          </p:txBody>
        </p:sp>
        <p:sp>
          <p:nvSpPr>
            <p:cNvPr id="15" name="Rectangle: Rounded Corners 14"/>
            <p:cNvSpPr/>
            <p:nvPr/>
          </p:nvSpPr>
          <p:spPr>
            <a:xfrm>
              <a:off x="1028700" y="3009900"/>
              <a:ext cx="1333500" cy="1295400"/>
            </a:xfrm>
            <a:prstGeom prst="roundRect">
              <a:avLst/>
            </a:prstGeom>
            <a:solidFill>
              <a:srgbClr val="5E59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5</a:t>
              </a:r>
              <a:endParaRPr lang="en-US" sz="6000" b="1">
                <a:latin typeface="Arial" panose="020B0604020202020204" pitchFamily="34" charset="0"/>
                <a:cs typeface="Arial" panose="020B0604020202020204" pitchFamily="34" charset="0"/>
              </a:endParaRPr>
            </a:p>
          </p:txBody>
        </p:sp>
      </p:grpSp>
      <p:grpSp>
        <p:nvGrpSpPr>
          <p:cNvPr id="18" name="Group 17"/>
          <p:cNvGrpSpPr/>
          <p:nvPr/>
        </p:nvGrpSpPr>
        <p:grpSpPr>
          <a:xfrm>
            <a:off x="1053119" y="6300731"/>
            <a:ext cx="11041977" cy="1295400"/>
            <a:chOff x="1028700" y="3523218"/>
            <a:chExt cx="11041977" cy="1295400"/>
          </a:xfrm>
        </p:grpSpPr>
        <p:sp>
          <p:nvSpPr>
            <p:cNvPr id="19" name="TextBox 18"/>
            <p:cNvSpPr txBox="1"/>
            <p:nvPr/>
          </p:nvSpPr>
          <p:spPr>
            <a:xfrm>
              <a:off x="2902258" y="3613272"/>
              <a:ext cx="9168419" cy="1002710"/>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Thu dọn, vệ sinh sau khi thực hành</a:t>
              </a:r>
              <a:endParaRPr lang="en-US" sz="4500">
                <a:latin typeface="Arial" panose="020B0604020202020204" pitchFamily="34" charset="0"/>
                <a:cs typeface="Arial" panose="020B0604020202020204" pitchFamily="34" charset="0"/>
              </a:endParaRPr>
            </a:p>
          </p:txBody>
        </p:sp>
        <p:sp>
          <p:nvSpPr>
            <p:cNvPr id="20" name="Rectangle: Rounded Corners 19"/>
            <p:cNvSpPr/>
            <p:nvPr/>
          </p:nvSpPr>
          <p:spPr>
            <a:xfrm>
              <a:off x="1028700" y="3523218"/>
              <a:ext cx="1333500" cy="1295400"/>
            </a:xfrm>
            <a:prstGeom prst="roundRect">
              <a:avLst/>
            </a:prstGeom>
            <a:solidFill>
              <a:srgbClr val="5E59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6</a:t>
              </a:r>
              <a:endParaRPr lang="en-US" sz="6000" b="1">
                <a:latin typeface="Arial" panose="020B0604020202020204" pitchFamily="34" charset="0"/>
                <a:cs typeface="Arial" panose="020B0604020202020204" pitchFamily="34" charset="0"/>
              </a:endParaRPr>
            </a:p>
          </p:txBody>
        </p:sp>
      </p:gr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DF6F0"/>
        </a:solidFill>
        <a:effectLst/>
      </p:bgPr>
    </p:bg>
    <p:spTree>
      <p:nvGrpSpPr>
        <p:cNvPr id="1" name=""/>
        <p:cNvGrpSpPr/>
        <p:nvPr/>
      </p:nvGrpSpPr>
      <p:grpSpPr>
        <a:xfrm>
          <a:off x="0" y="0"/>
          <a:ext cx="0" cy="0"/>
          <a:chOff x="0" y="0"/>
          <a:chExt cx="0" cy="0"/>
        </a:xfrm>
      </p:grpSpPr>
      <p:sp>
        <p:nvSpPr>
          <p:cNvPr id="2" name="Freeform 2"/>
          <p:cNvSpPr/>
          <p:nvPr/>
        </p:nvSpPr>
        <p:spPr>
          <a:xfrm rot="-10800000">
            <a:off x="873972" y="-3269616"/>
            <a:ext cx="17099011" cy="16051697"/>
          </a:xfrm>
          <a:custGeom>
            <a:avLst/>
            <a:gdLst/>
            <a:ahLst/>
            <a:cxnLst/>
            <a:rect l="l" t="t" r="r" b="b"/>
            <a:pathLst>
              <a:path w="17099011" h="16051697">
                <a:moveTo>
                  <a:pt x="0" y="0"/>
                </a:moveTo>
                <a:lnTo>
                  <a:pt x="17099011" y="0"/>
                </a:lnTo>
                <a:lnTo>
                  <a:pt x="17099011" y="16051697"/>
                </a:lnTo>
                <a:lnTo>
                  <a:pt x="0" y="16051697"/>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1678015">
            <a:off x="21204" y="3785815"/>
            <a:ext cx="1928812" cy="4114800"/>
          </a:xfrm>
          <a:custGeom>
            <a:avLst/>
            <a:gdLst/>
            <a:ahLst/>
            <a:cxnLst/>
            <a:rect l="l" t="t" r="r" b="b"/>
            <a:pathLst>
              <a:path w="1928812" h="4114800">
                <a:moveTo>
                  <a:pt x="0" y="0"/>
                </a:moveTo>
                <a:lnTo>
                  <a:pt x="1928812" y="0"/>
                </a:lnTo>
                <a:lnTo>
                  <a:pt x="192881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3121932" flipH="1">
            <a:off x="16415308" y="1775556"/>
            <a:ext cx="1654089" cy="3528723"/>
          </a:xfrm>
          <a:custGeom>
            <a:avLst/>
            <a:gdLst/>
            <a:ahLst/>
            <a:cxnLst/>
            <a:rect l="l" t="t" r="r" b="b"/>
            <a:pathLst>
              <a:path w="1654089" h="3528723">
                <a:moveTo>
                  <a:pt x="1654089" y="0"/>
                </a:moveTo>
                <a:lnTo>
                  <a:pt x="0" y="0"/>
                </a:lnTo>
                <a:lnTo>
                  <a:pt x="0" y="3528723"/>
                </a:lnTo>
                <a:lnTo>
                  <a:pt x="1654089" y="3528723"/>
                </a:lnTo>
                <a:lnTo>
                  <a:pt x="1654089"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3473291" y="1690603"/>
            <a:ext cx="11341417" cy="1243097"/>
          </a:xfrm>
          <a:prstGeom prst="rect">
            <a:avLst/>
          </a:prstGeom>
        </p:spPr>
        <p:txBody>
          <a:bodyPr wrap="square" lIns="0" tIns="0" rIns="0" bIns="0" rtlCol="0" anchor="t">
            <a:spAutoFit/>
          </a:bodyPr>
          <a:lstStyle/>
          <a:p>
            <a:pPr algn="ctr">
              <a:lnSpc>
                <a:spcPts val="10765"/>
              </a:lnSpc>
            </a:pPr>
            <a:r>
              <a:rPr lang="en-US" sz="7000" b="1">
                <a:solidFill>
                  <a:srgbClr val="A9AFE3"/>
                </a:solidFill>
                <a:latin typeface="Arial" panose="020B0604020202020204" pitchFamily="34" charset="0"/>
                <a:cs typeface="Arial" panose="020B0604020202020204" pitchFamily="34" charset="0"/>
              </a:rPr>
              <a:t>HƯỚNG DẪN VỀ NHÀ </a:t>
            </a:r>
            <a:endParaRPr lang="en-US" sz="7000" b="1">
              <a:solidFill>
                <a:srgbClr val="A9AFE3"/>
              </a:solidFill>
              <a:latin typeface="Arial" panose="020B0604020202020204" pitchFamily="34" charset="0"/>
              <a:cs typeface="Arial" panose="020B0604020202020204" pitchFamily="34" charset="0"/>
            </a:endParaRPr>
          </a:p>
        </p:txBody>
      </p:sp>
      <p:sp>
        <p:nvSpPr>
          <p:cNvPr id="26" name="Freeform 8"/>
          <p:cNvSpPr/>
          <p:nvPr/>
        </p:nvSpPr>
        <p:spPr>
          <a:xfrm>
            <a:off x="16335316" y="7738451"/>
            <a:ext cx="1814072" cy="2466926"/>
          </a:xfrm>
          <a:custGeom>
            <a:avLst/>
            <a:gdLst/>
            <a:ahLst/>
            <a:cxnLst/>
            <a:rect l="l" t="t" r="r" b="b"/>
            <a:pathLst>
              <a:path w="2847785" h="4114800">
                <a:moveTo>
                  <a:pt x="0" y="0"/>
                </a:moveTo>
                <a:lnTo>
                  <a:pt x="2847785" y="0"/>
                </a:lnTo>
                <a:lnTo>
                  <a:pt x="284778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7" name="Freeform 14"/>
          <p:cNvSpPr/>
          <p:nvPr/>
        </p:nvSpPr>
        <p:spPr>
          <a:xfrm rot="1725098">
            <a:off x="871694" y="7672000"/>
            <a:ext cx="1312012" cy="2028929"/>
          </a:xfrm>
          <a:custGeom>
            <a:avLst/>
            <a:gdLst/>
            <a:ahLst/>
            <a:cxnLst/>
            <a:rect l="l" t="t" r="r" b="b"/>
            <a:pathLst>
              <a:path w="2515172" h="4114800">
                <a:moveTo>
                  <a:pt x="0" y="0"/>
                </a:moveTo>
                <a:lnTo>
                  <a:pt x="2515171" y="0"/>
                </a:lnTo>
                <a:lnTo>
                  <a:pt x="2515171"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8" name="TextBox 27"/>
          <p:cNvSpPr txBox="1"/>
          <p:nvPr/>
        </p:nvSpPr>
        <p:spPr>
          <a:xfrm>
            <a:off x="2788327" y="3545759"/>
            <a:ext cx="12625357" cy="459491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Ôn tập lại nội dung chính của bài học ngày hôm nay. </a:t>
            </a:r>
            <a:endParaRPr lang="en-US" sz="40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Hoàn thành các nhiệm vụ được giao về nhà. </a:t>
            </a:r>
            <a:endParaRPr lang="en-US" sz="40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Đọc chuẩn bị trước bài học mới, </a:t>
            </a:r>
            <a:r>
              <a:rPr lang="en-US" sz="4000" b="1" i="1">
                <a:latin typeface="Arial" panose="020B0604020202020204" pitchFamily="34" charset="0"/>
                <a:cs typeface="Arial" panose="020B0604020202020204" pitchFamily="34" charset="0"/>
              </a:rPr>
              <a:t>Bài 7: Một số ngành nghề liên quan đến lắp đặt mạch điện trong nhà.</a:t>
            </a:r>
            <a:endParaRPr lang="en-US" sz="4000" b="1" i="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rot="-1296080">
            <a:off x="14985709" y="-87358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8461977" y="1028700"/>
            <a:ext cx="8797323" cy="1855435"/>
          </a:xfrm>
          <a:custGeom>
            <a:avLst/>
            <a:gdLst/>
            <a:ahLst/>
            <a:cxnLst/>
            <a:rect l="l" t="t" r="r" b="b"/>
            <a:pathLst>
              <a:path w="8797323" h="1855435">
                <a:moveTo>
                  <a:pt x="0" y="0"/>
                </a:moveTo>
                <a:lnTo>
                  <a:pt x="8797323" y="0"/>
                </a:lnTo>
                <a:lnTo>
                  <a:pt x="8797323" y="1855435"/>
                </a:lnTo>
                <a:lnTo>
                  <a:pt x="0" y="18554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296080">
            <a:off x="17610" y="659987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7" name="TextBox 5"/>
          <p:cNvSpPr txBox="1"/>
          <p:nvPr/>
        </p:nvSpPr>
        <p:spPr>
          <a:xfrm>
            <a:off x="1281333" y="3715742"/>
            <a:ext cx="15725334" cy="4542397"/>
          </a:xfrm>
          <a:prstGeom prst="rect">
            <a:avLst/>
          </a:prstGeom>
        </p:spPr>
        <p:txBody>
          <a:bodyPr wrap="square" lIns="0" tIns="0" rIns="0" bIns="0" rtlCol="0" anchor="t">
            <a:spAutoFit/>
          </a:bodyPr>
          <a:lstStyle/>
          <a:p>
            <a:pPr marL="0" marR="0" lvl="0" indent="0" algn="ctr" defTabSz="914400" rtl="0" eaLnBrk="1" fontAlgn="auto" latinLnBrk="0" hangingPunct="1">
              <a:lnSpc>
                <a:spcPct val="200000"/>
              </a:lnSpc>
              <a:spcBef>
                <a:spcPts val="0"/>
              </a:spcBef>
              <a:spcAft>
                <a:spcPts val="0"/>
              </a:spcAft>
              <a:buClrTx/>
              <a:buSzTx/>
              <a:buFontTx/>
              <a:buNone/>
              <a:defRPr/>
            </a:pPr>
            <a:r>
              <a:rPr kumimoji="0" lang="en-US" sz="8000" b="1" i="0" u="none" strike="noStrike" kern="1200" cap="none" spc="0" normalizeH="0" baseline="0" noProof="0">
                <a:ln>
                  <a:noFill/>
                </a:ln>
                <a:solidFill>
                  <a:srgbClr val="5E597F"/>
                </a:solidFill>
                <a:effectLst/>
                <a:uLnTx/>
                <a:uFillTx/>
                <a:latin typeface="Arial" panose="020B0604020202020204" pitchFamily="34" charset="0"/>
                <a:ea typeface="+mn-ea"/>
                <a:cs typeface="Arial" panose="020B0604020202020204" pitchFamily="34" charset="0"/>
              </a:rPr>
              <a:t>CẢM ƠN CÁC EM ĐÃ CHÚ Ý LẮNG NGHE BÀI GIẢNG!</a:t>
            </a:r>
            <a:endParaRPr kumimoji="0" lang="en-US" sz="8000" b="1" i="0" u="none" strike="noStrike" kern="1200" cap="none" spc="0" normalizeH="0" baseline="0" noProof="0">
              <a:ln>
                <a:noFill/>
              </a:ln>
              <a:solidFill>
                <a:srgbClr val="5E597F"/>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a:off x="11455025" y="266700"/>
            <a:ext cx="6418270" cy="5864694"/>
          </a:xfrm>
          <a:custGeom>
            <a:avLst/>
            <a:gdLst/>
            <a:ahLst/>
            <a:cxnLst/>
            <a:rect l="l" t="t" r="r" b="b"/>
            <a:pathLst>
              <a:path w="8499473" h="7766394">
                <a:moveTo>
                  <a:pt x="0" y="0"/>
                </a:moveTo>
                <a:lnTo>
                  <a:pt x="8499473" y="0"/>
                </a:lnTo>
                <a:lnTo>
                  <a:pt x="8499473" y="7766394"/>
                </a:lnTo>
                <a:lnTo>
                  <a:pt x="0" y="776639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1296080">
            <a:off x="-726694"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AutoShape 10"/>
          <p:cNvSpPr/>
          <p:nvPr/>
        </p:nvSpPr>
        <p:spPr>
          <a:xfrm>
            <a:off x="9144000" y="9210675"/>
            <a:ext cx="1696332" cy="0"/>
          </a:xfrm>
          <a:prstGeom prst="line">
            <a:avLst/>
          </a:prstGeom>
          <a:ln w="95250" cap="flat">
            <a:solidFill>
              <a:srgbClr val="5E597F"/>
            </a:solidFill>
            <a:prstDash val="solid"/>
            <a:headEnd type="none" w="sm" len="sm"/>
            <a:tailEnd type="triangle" w="lg" len="med"/>
          </a:ln>
        </p:spPr>
      </p:sp>
      <p:sp>
        <p:nvSpPr>
          <p:cNvPr id="12" name="Freeform 4"/>
          <p:cNvSpPr/>
          <p:nvPr/>
        </p:nvSpPr>
        <p:spPr>
          <a:xfrm rot="2291251">
            <a:off x="-633176" y="6901652"/>
            <a:ext cx="3526569" cy="5564605"/>
          </a:xfrm>
          <a:custGeom>
            <a:avLst/>
            <a:gdLst/>
            <a:ahLst/>
            <a:cxnLst/>
            <a:rect l="l" t="t" r="r" b="b"/>
            <a:pathLst>
              <a:path w="2607755" h="4114800">
                <a:moveTo>
                  <a:pt x="0" y="0"/>
                </a:moveTo>
                <a:lnTo>
                  <a:pt x="2607754" y="0"/>
                </a:lnTo>
                <a:lnTo>
                  <a:pt x="260775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4" name="Group 13"/>
          <p:cNvGrpSpPr/>
          <p:nvPr/>
        </p:nvGrpSpPr>
        <p:grpSpPr>
          <a:xfrm>
            <a:off x="990600" y="2427731"/>
            <a:ext cx="12115800" cy="5431537"/>
            <a:chOff x="1289240" y="2095500"/>
            <a:chExt cx="12115800" cy="5431537"/>
          </a:xfrm>
        </p:grpSpPr>
        <p:sp>
          <p:nvSpPr>
            <p:cNvPr id="11" name="TextBox 11"/>
            <p:cNvSpPr txBox="1"/>
            <p:nvPr/>
          </p:nvSpPr>
          <p:spPr>
            <a:xfrm>
              <a:off x="1289240" y="4494989"/>
              <a:ext cx="12115800" cy="3032048"/>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7000" b="1" i="0" u="none" strike="noStrike" kern="1200" cap="none" spc="0" normalizeH="0" baseline="0" noProof="0">
                  <a:ln>
                    <a:noFill/>
                  </a:ln>
                  <a:solidFill>
                    <a:srgbClr val="5E597F"/>
                  </a:solidFill>
                  <a:effectLst/>
                  <a:uLnTx/>
                  <a:uFillTx/>
                  <a:latin typeface="Arial" panose="020B0604020202020204" pitchFamily="34" charset="0"/>
                  <a:cs typeface="Arial" panose="020B0604020202020204" pitchFamily="34" charset="0"/>
                </a:rPr>
                <a:t>Quy trình lắp đặt và tiêu chí đánh giá</a:t>
              </a:r>
              <a:endParaRPr kumimoji="0" lang="en-US" sz="7000" b="1" i="0" u="none" strike="noStrike" kern="1200" cap="none" spc="0" normalizeH="0" baseline="0" noProof="0">
                <a:ln>
                  <a:noFill/>
                </a:ln>
                <a:solidFill>
                  <a:srgbClr val="5E597F"/>
                </a:solidFill>
                <a:effectLst/>
                <a:uLnTx/>
                <a:uFillTx/>
                <a:latin typeface="Arial" panose="020B0604020202020204" pitchFamily="34" charset="0"/>
                <a:cs typeface="Arial" panose="020B0604020202020204" pitchFamily="34" charset="0"/>
              </a:endParaRPr>
            </a:p>
          </p:txBody>
        </p:sp>
        <p:sp>
          <p:nvSpPr>
            <p:cNvPr id="13" name="Rectangle: Rounded Corners 12"/>
            <p:cNvSpPr/>
            <p:nvPr/>
          </p:nvSpPr>
          <p:spPr>
            <a:xfrm>
              <a:off x="6312281" y="2095500"/>
              <a:ext cx="2069719" cy="1943100"/>
            </a:xfrm>
            <a:prstGeom prst="roundRect">
              <a:avLst/>
            </a:prstGeom>
            <a:solidFill>
              <a:srgbClr val="F8D68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0" b="1">
                  <a:solidFill>
                    <a:schemeClr val="tx1"/>
                  </a:solidFill>
                  <a:latin typeface="Arial" panose="020B0604020202020204" pitchFamily="34" charset="0"/>
                  <a:cs typeface="Arial" panose="020B0604020202020204" pitchFamily="34" charset="0"/>
                </a:rPr>
                <a:t>1</a:t>
              </a:r>
              <a:endParaRPr lang="en-US" sz="9000" b="1">
                <a:solidFill>
                  <a:schemeClr val="tx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4838700" y="495300"/>
            <a:ext cx="8610600" cy="861774"/>
          </a:xfrm>
          <a:prstGeom prst="rect">
            <a:avLst/>
          </a:prstGeom>
          <a:noFill/>
        </p:spPr>
        <p:txBody>
          <a:bodyPr wrap="square" rtlCol="0">
            <a:spAutoFit/>
          </a:bodyPr>
          <a:lstStyle/>
          <a:p>
            <a:pPr algn="ctr"/>
            <a:r>
              <a:rPr lang="en-US" sz="5000" b="1">
                <a:solidFill>
                  <a:srgbClr val="C00000"/>
                </a:solidFill>
                <a:latin typeface="Arial" panose="020B0604020202020204" pitchFamily="34" charset="0"/>
                <a:cs typeface="Arial" panose="020B0604020202020204" pitchFamily="34" charset="0"/>
              </a:rPr>
              <a:t>1. Quy trình lắp đặt </a:t>
            </a:r>
            <a:endParaRPr lang="en-US" sz="5000" b="1">
              <a:solidFill>
                <a:srgbClr val="C00000"/>
              </a:solidFill>
              <a:latin typeface="Arial" panose="020B0604020202020204" pitchFamily="34" charset="0"/>
              <a:cs typeface="Arial" panose="020B0604020202020204" pitchFamily="34" charset="0"/>
            </a:endParaRPr>
          </a:p>
        </p:txBody>
      </p:sp>
      <p:grpSp>
        <p:nvGrpSpPr>
          <p:cNvPr id="15" name="Group 14"/>
          <p:cNvGrpSpPr/>
          <p:nvPr/>
        </p:nvGrpSpPr>
        <p:grpSpPr>
          <a:xfrm>
            <a:off x="1409700" y="1714500"/>
            <a:ext cx="15468600" cy="1839606"/>
            <a:chOff x="1676400" y="2781300"/>
            <a:chExt cx="15468600" cy="1839606"/>
          </a:xfrm>
        </p:grpSpPr>
        <p:sp>
          <p:nvSpPr>
            <p:cNvPr id="8" name="TextBox 7"/>
            <p:cNvSpPr txBox="1"/>
            <p:nvPr/>
          </p:nvSpPr>
          <p:spPr>
            <a:xfrm>
              <a:off x="3276600" y="2781300"/>
              <a:ext cx="13868400" cy="1839606"/>
            </a:xfrm>
            <a:prstGeom prst="rect">
              <a:avLst/>
            </a:prstGeom>
            <a:noFill/>
          </p:spPr>
          <p:txBody>
            <a:bodyPr wrap="square">
              <a:spAutoFit/>
            </a:bodyPr>
            <a:lstStyle/>
            <a:p>
              <a:pPr algn="just">
                <a:lnSpc>
                  <a:spcPct val="150000"/>
                </a:lnSpc>
              </a:pPr>
              <a:r>
                <a:rPr lang="vi-VN" sz="4000"/>
                <a:t>Em hãy nêu các bước trong quy trình lắp đặt mạng điện trong nhà.</a:t>
              </a:r>
              <a:endParaRPr lang="en-US" sz="4000"/>
            </a:p>
          </p:txBody>
        </p:sp>
        <p:grpSp>
          <p:nvGrpSpPr>
            <p:cNvPr id="9" name="Group 8"/>
            <p:cNvGrpSpPr/>
            <p:nvPr/>
          </p:nvGrpSpPr>
          <p:grpSpPr>
            <a:xfrm>
              <a:off x="1676400" y="3238500"/>
              <a:ext cx="1066800" cy="1066800"/>
              <a:chOff x="1028700" y="4610433"/>
              <a:chExt cx="824190" cy="824190"/>
            </a:xfrm>
          </p:grpSpPr>
          <p:grpSp>
            <p:nvGrpSpPr>
              <p:cNvPr id="10" name="Group 14"/>
              <p:cNvGrpSpPr/>
              <p:nvPr/>
            </p:nvGrpSpPr>
            <p:grpSpPr>
              <a:xfrm>
                <a:off x="1028700" y="4610433"/>
                <a:ext cx="824190" cy="824190"/>
                <a:chOff x="0" y="0"/>
                <a:chExt cx="812800" cy="812800"/>
              </a:xfrm>
            </p:grpSpPr>
            <p:sp>
              <p:nvSpPr>
                <p:cNvPr id="13"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14" name="TextBox 16"/>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sp>
            <p:nvSpPr>
              <p:cNvPr id="11" name="Freeform 26"/>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grpSp>
      <p:sp>
        <p:nvSpPr>
          <p:cNvPr id="16" name="Rectangle: Rounded Corners 15"/>
          <p:cNvSpPr/>
          <p:nvPr/>
        </p:nvSpPr>
        <p:spPr>
          <a:xfrm>
            <a:off x="6362700" y="3665605"/>
            <a:ext cx="5562600" cy="1371600"/>
          </a:xfrm>
          <a:prstGeom prst="roundRect">
            <a:avLst/>
          </a:prstGeom>
          <a:solidFill>
            <a:srgbClr val="F8D6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Các bước thực hiện </a:t>
            </a:r>
            <a:endParaRPr lang="en-US" sz="4000" b="1">
              <a:solidFill>
                <a:schemeClr val="tx1"/>
              </a:solidFill>
              <a:latin typeface="Arial" panose="020B0604020202020204" pitchFamily="34" charset="0"/>
              <a:cs typeface="Arial" panose="020B0604020202020204" pitchFamily="34" charset="0"/>
            </a:endParaRPr>
          </a:p>
        </p:txBody>
      </p:sp>
      <p:sp>
        <p:nvSpPr>
          <p:cNvPr id="17" name="Rectangle: Rounded Corners 16"/>
          <p:cNvSpPr/>
          <p:nvPr/>
        </p:nvSpPr>
        <p:spPr>
          <a:xfrm>
            <a:off x="381000" y="5829300"/>
            <a:ext cx="3505200" cy="4038600"/>
          </a:xfrm>
          <a:prstGeom prst="roundRect">
            <a:avLst>
              <a:gd name="adj" fmla="val 9945"/>
            </a:avLst>
          </a:prstGeom>
          <a:solidFill>
            <a:srgbClr val="F1EA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b="1" i="1">
                <a:solidFill>
                  <a:schemeClr val="tx1"/>
                </a:solidFill>
                <a:latin typeface="Arial" panose="020B0604020202020204" pitchFamily="34" charset="0"/>
                <a:cs typeface="Arial" panose="020B0604020202020204" pitchFamily="34" charset="0"/>
              </a:rPr>
              <a:t>Bước </a:t>
            </a:r>
            <a:r>
              <a:rPr lang="vi-VN" sz="3800" b="1" i="1">
                <a:solidFill>
                  <a:schemeClr val="tx1"/>
                </a:solidFill>
                <a:latin typeface="Arial" panose="020B0604020202020204" pitchFamily="34" charset="0"/>
                <a:cs typeface="Arial" panose="020B0604020202020204" pitchFamily="34" charset="0"/>
              </a:rPr>
              <a:t>1: </a:t>
            </a:r>
            <a:r>
              <a:rPr lang="vi-VN" sz="3800">
                <a:solidFill>
                  <a:schemeClr val="tx1"/>
                </a:solidFill>
                <a:latin typeface="Arial" panose="020B0604020202020204" pitchFamily="34" charset="0"/>
                <a:cs typeface="Arial" panose="020B0604020202020204" pitchFamily="34" charset="0"/>
              </a:rPr>
              <a:t>Tìm hiểu sơ đồ nguyên lí.</a:t>
            </a:r>
            <a:endParaRPr lang="en-US" sz="3800">
              <a:solidFill>
                <a:schemeClr val="tx1"/>
              </a:solidFill>
              <a:latin typeface="Arial" panose="020B0604020202020204" pitchFamily="34" charset="0"/>
              <a:cs typeface="Arial" panose="020B0604020202020204" pitchFamily="34" charset="0"/>
            </a:endParaRPr>
          </a:p>
        </p:txBody>
      </p:sp>
      <p:sp>
        <p:nvSpPr>
          <p:cNvPr id="18" name="Rectangle: Rounded Corners 17"/>
          <p:cNvSpPr/>
          <p:nvPr/>
        </p:nvSpPr>
        <p:spPr>
          <a:xfrm>
            <a:off x="4148138" y="5829300"/>
            <a:ext cx="3352800" cy="4038600"/>
          </a:xfrm>
          <a:prstGeom prst="roundRect">
            <a:avLst>
              <a:gd name="adj" fmla="val 9945"/>
            </a:avLst>
          </a:prstGeom>
          <a:solidFill>
            <a:srgbClr val="F1EA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b="1" i="1">
                <a:solidFill>
                  <a:schemeClr val="tx1"/>
                </a:solidFill>
                <a:latin typeface="Arial" panose="020B0604020202020204" pitchFamily="34" charset="0"/>
                <a:cs typeface="Arial" panose="020B0604020202020204" pitchFamily="34" charset="0"/>
              </a:rPr>
              <a:t>Bước 2</a:t>
            </a:r>
            <a:r>
              <a:rPr lang="vi-VN" sz="3800" b="1" i="1">
                <a:solidFill>
                  <a:schemeClr val="tx1"/>
                </a:solidFill>
                <a:latin typeface="Arial" panose="020B0604020202020204" pitchFamily="34" charset="0"/>
                <a:cs typeface="Arial" panose="020B0604020202020204" pitchFamily="34" charset="0"/>
              </a:rPr>
              <a:t>: </a:t>
            </a:r>
            <a:r>
              <a:rPr lang="vi-VN" sz="3800">
                <a:solidFill>
                  <a:schemeClr val="tx1"/>
                </a:solidFill>
                <a:latin typeface="Arial" panose="020B0604020202020204" pitchFamily="34" charset="0"/>
                <a:cs typeface="Arial" panose="020B0604020202020204" pitchFamily="34" charset="0"/>
              </a:rPr>
              <a:t>Vẽ sơ đồ lắp đặt.</a:t>
            </a:r>
            <a:endParaRPr lang="en-US" sz="3800">
              <a:solidFill>
                <a:schemeClr val="tx1"/>
              </a:solidFill>
              <a:latin typeface="Arial" panose="020B0604020202020204" pitchFamily="34" charset="0"/>
              <a:cs typeface="Arial" panose="020B0604020202020204" pitchFamily="34" charset="0"/>
            </a:endParaRPr>
          </a:p>
        </p:txBody>
      </p:sp>
      <p:sp>
        <p:nvSpPr>
          <p:cNvPr id="19" name="Rectangle: Rounded Corners 18"/>
          <p:cNvSpPr/>
          <p:nvPr/>
        </p:nvSpPr>
        <p:spPr>
          <a:xfrm>
            <a:off x="7729538" y="5829300"/>
            <a:ext cx="3700462" cy="4038600"/>
          </a:xfrm>
          <a:prstGeom prst="roundRect">
            <a:avLst>
              <a:gd name="adj" fmla="val 9945"/>
            </a:avLst>
          </a:prstGeom>
          <a:solidFill>
            <a:srgbClr val="F1EA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b="1" i="1">
                <a:solidFill>
                  <a:schemeClr val="tx1"/>
                </a:solidFill>
                <a:latin typeface="Arial" panose="020B0604020202020204" pitchFamily="34" charset="0"/>
                <a:cs typeface="Arial" panose="020B0604020202020204" pitchFamily="34" charset="0"/>
              </a:rPr>
              <a:t>Bước 3</a:t>
            </a:r>
            <a:r>
              <a:rPr lang="vi-VN" sz="3800" b="1" i="1">
                <a:solidFill>
                  <a:schemeClr val="tx1"/>
                </a:solidFill>
                <a:latin typeface="Arial" panose="020B0604020202020204" pitchFamily="34" charset="0"/>
                <a:cs typeface="Arial" panose="020B0604020202020204" pitchFamily="34" charset="0"/>
              </a:rPr>
              <a:t>: </a:t>
            </a:r>
            <a:r>
              <a:rPr lang="vi-VN" sz="3800">
                <a:solidFill>
                  <a:schemeClr val="tx1"/>
                </a:solidFill>
                <a:latin typeface="Arial" panose="020B0604020202020204" pitchFamily="34" charset="0"/>
                <a:cs typeface="Arial" panose="020B0604020202020204" pitchFamily="34" charset="0"/>
              </a:rPr>
              <a:t>Dự trù vật liệu, dụng cụ, thiết bị cho lắp đặt.</a:t>
            </a:r>
            <a:endParaRPr lang="en-US" sz="3800">
              <a:solidFill>
                <a:schemeClr val="tx1"/>
              </a:solidFill>
              <a:latin typeface="Arial" panose="020B0604020202020204" pitchFamily="34" charset="0"/>
              <a:cs typeface="Arial" panose="020B0604020202020204" pitchFamily="34" charset="0"/>
            </a:endParaRPr>
          </a:p>
        </p:txBody>
      </p:sp>
      <p:sp>
        <p:nvSpPr>
          <p:cNvPr id="20" name="Rectangle: Rounded Corners 19"/>
          <p:cNvSpPr/>
          <p:nvPr/>
        </p:nvSpPr>
        <p:spPr>
          <a:xfrm>
            <a:off x="11691937" y="5829300"/>
            <a:ext cx="3048000" cy="4038600"/>
          </a:xfrm>
          <a:prstGeom prst="roundRect">
            <a:avLst>
              <a:gd name="adj" fmla="val 9945"/>
            </a:avLst>
          </a:prstGeom>
          <a:solidFill>
            <a:srgbClr val="F1EA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b="1" i="1">
                <a:solidFill>
                  <a:schemeClr val="tx1"/>
                </a:solidFill>
                <a:latin typeface="Arial" panose="020B0604020202020204" pitchFamily="34" charset="0"/>
                <a:cs typeface="Arial" panose="020B0604020202020204" pitchFamily="34" charset="0"/>
              </a:rPr>
              <a:t>Bước 4</a:t>
            </a:r>
            <a:r>
              <a:rPr lang="vi-VN" sz="3800" b="1" i="1">
                <a:solidFill>
                  <a:schemeClr val="tx1"/>
                </a:solidFill>
                <a:latin typeface="Arial" panose="020B0604020202020204" pitchFamily="34" charset="0"/>
                <a:cs typeface="Arial" panose="020B0604020202020204" pitchFamily="34" charset="0"/>
              </a:rPr>
              <a:t>: </a:t>
            </a:r>
            <a:r>
              <a:rPr lang="vi-VN" sz="3800">
                <a:solidFill>
                  <a:schemeClr val="tx1"/>
                </a:solidFill>
                <a:latin typeface="Arial" panose="020B0604020202020204" pitchFamily="34" charset="0"/>
                <a:cs typeface="Arial" panose="020B0604020202020204" pitchFamily="34" charset="0"/>
              </a:rPr>
              <a:t>Lắp đặt mạng điện.</a:t>
            </a:r>
            <a:endParaRPr lang="en-US" sz="3800">
              <a:solidFill>
                <a:schemeClr val="tx1"/>
              </a:solidFill>
              <a:latin typeface="Arial" panose="020B0604020202020204" pitchFamily="34" charset="0"/>
              <a:cs typeface="Arial" panose="020B0604020202020204" pitchFamily="34" charset="0"/>
            </a:endParaRPr>
          </a:p>
        </p:txBody>
      </p:sp>
      <p:sp>
        <p:nvSpPr>
          <p:cNvPr id="21" name="Rectangle: Rounded Corners 20"/>
          <p:cNvSpPr/>
          <p:nvPr/>
        </p:nvSpPr>
        <p:spPr>
          <a:xfrm>
            <a:off x="14978061" y="5829300"/>
            <a:ext cx="2971800" cy="4038600"/>
          </a:xfrm>
          <a:prstGeom prst="roundRect">
            <a:avLst>
              <a:gd name="adj" fmla="val 9945"/>
            </a:avLst>
          </a:prstGeom>
          <a:solidFill>
            <a:srgbClr val="F1EA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b="1" i="1">
                <a:solidFill>
                  <a:schemeClr val="tx1"/>
                </a:solidFill>
                <a:latin typeface="Arial" panose="020B0604020202020204" pitchFamily="34" charset="0"/>
                <a:cs typeface="Arial" panose="020B0604020202020204" pitchFamily="34" charset="0"/>
              </a:rPr>
              <a:t>Bước 5</a:t>
            </a:r>
            <a:r>
              <a:rPr lang="vi-VN" sz="3800" b="1" i="1">
                <a:solidFill>
                  <a:schemeClr val="tx1"/>
                </a:solidFill>
                <a:latin typeface="Arial" panose="020B0604020202020204" pitchFamily="34" charset="0"/>
                <a:cs typeface="Arial" panose="020B0604020202020204" pitchFamily="34" charset="0"/>
              </a:rPr>
              <a:t>: </a:t>
            </a:r>
            <a:r>
              <a:rPr lang="en-US" sz="3800">
                <a:solidFill>
                  <a:schemeClr val="tx1"/>
                </a:solidFill>
                <a:latin typeface="Arial" panose="020B0604020202020204" pitchFamily="34" charset="0"/>
                <a:cs typeface="Arial" panose="020B0604020202020204" pitchFamily="34" charset="0"/>
              </a:rPr>
              <a:t>Kiểm tra, thử nghiệm</a:t>
            </a:r>
            <a:endParaRPr lang="en-US" sz="3800">
              <a:solidFill>
                <a:schemeClr val="tx1"/>
              </a:solidFill>
              <a:latin typeface="Arial" panose="020B0604020202020204" pitchFamily="34" charset="0"/>
              <a:cs typeface="Arial" panose="020B0604020202020204" pitchFamily="34" charset="0"/>
            </a:endParaRPr>
          </a:p>
        </p:txBody>
      </p:sp>
      <p:cxnSp>
        <p:nvCxnSpPr>
          <p:cNvPr id="25" name="Straight Connector 24"/>
          <p:cNvCxnSpPr>
            <a:stCxn id="16" idx="2"/>
            <a:endCxn id="17" idx="0"/>
          </p:cNvCxnSpPr>
          <p:nvPr/>
        </p:nvCxnSpPr>
        <p:spPr>
          <a:xfrm flipH="1">
            <a:off x="2133600" y="5037205"/>
            <a:ext cx="7010400" cy="792095"/>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6" idx="2"/>
            <a:endCxn id="18" idx="0"/>
          </p:cNvCxnSpPr>
          <p:nvPr/>
        </p:nvCxnSpPr>
        <p:spPr>
          <a:xfrm flipH="1">
            <a:off x="5824538" y="5037205"/>
            <a:ext cx="3319462" cy="792095"/>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6" idx="2"/>
            <a:endCxn id="19" idx="0"/>
          </p:cNvCxnSpPr>
          <p:nvPr/>
        </p:nvCxnSpPr>
        <p:spPr>
          <a:xfrm>
            <a:off x="9144000" y="5037205"/>
            <a:ext cx="435769" cy="792095"/>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6" idx="2"/>
            <a:endCxn id="20" idx="0"/>
          </p:cNvCxnSpPr>
          <p:nvPr/>
        </p:nvCxnSpPr>
        <p:spPr>
          <a:xfrm>
            <a:off x="9144000" y="5037205"/>
            <a:ext cx="4071937" cy="792095"/>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6" idx="2"/>
            <a:endCxn id="21" idx="0"/>
          </p:cNvCxnSpPr>
          <p:nvPr/>
        </p:nvCxnSpPr>
        <p:spPr>
          <a:xfrm>
            <a:off x="9144000" y="5037205"/>
            <a:ext cx="7319961" cy="792095"/>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500"/>
                                        <p:tgtEl>
                                          <p:spTgt spid="25"/>
                                        </p:tgtEl>
                                      </p:cBhvr>
                                    </p:animEffect>
                                  </p:childTnLst>
                                </p:cTn>
                              </p:par>
                              <p:par>
                                <p:cTn id="22" presetID="22" presetClass="entr" presetSubtype="1"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par>
                                <p:cTn id="25" presetID="22" presetClass="entr" presetSubtype="1"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22" presetClass="entr" presetSubtype="1"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up)">
                                      <p:cBhvr>
                                        <p:cTn id="30" dur="500"/>
                                        <p:tgtEl>
                                          <p:spTgt spid="32"/>
                                        </p:tgtEl>
                                      </p:cBhvr>
                                    </p:animEffect>
                                  </p:childTnLst>
                                </p:cTn>
                              </p:par>
                              <p:par>
                                <p:cTn id="31" presetID="22" presetClass="entr" presetSubtype="1"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up)">
                                      <p:cBhvr>
                                        <p:cTn id="33" dur="500"/>
                                        <p:tgtEl>
                                          <p:spTgt spid="42"/>
                                        </p:tgtEl>
                                      </p:cBhvr>
                                    </p:animEffect>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p:cNvSpPr/>
          <p:nvPr/>
        </p:nvSpPr>
        <p:spPr>
          <a:xfrm>
            <a:off x="1409700" y="1181100"/>
            <a:ext cx="15468600" cy="1066800"/>
          </a:xfrm>
          <a:prstGeom prst="roundRect">
            <a:avLst>
              <a:gd name="adj" fmla="val 50000"/>
            </a:avLst>
          </a:prstGeom>
          <a:solidFill>
            <a:srgbClr val="F8D6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1: Tìm hiểu sơ đồ nguyên lí</a:t>
            </a:r>
            <a:endParaRPr lang="en-US" sz="4000" b="1">
              <a:solidFill>
                <a:schemeClr val="tx1"/>
              </a:solidFill>
            </a:endParaRPr>
          </a:p>
        </p:txBody>
      </p:sp>
      <p:sp>
        <p:nvSpPr>
          <p:cNvPr id="4" name="TextBox 3"/>
          <p:cNvSpPr txBox="1"/>
          <p:nvPr/>
        </p:nvSpPr>
        <p:spPr>
          <a:xfrm>
            <a:off x="647700" y="2628900"/>
            <a:ext cx="16992600" cy="1839606"/>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4000"/>
              <a:t>Tìm hiểu sơ đồ nguyên lí mạng điện xác định được liên hệ giữa các thiết bị và đồ dùng điện trong mạng điện.</a:t>
            </a:r>
            <a:endParaRPr lang="en-US" sz="4000"/>
          </a:p>
        </p:txBody>
      </p:sp>
      <p:sp>
        <p:nvSpPr>
          <p:cNvPr id="5" name="Rectangle: Rounded Corners 4"/>
          <p:cNvSpPr/>
          <p:nvPr/>
        </p:nvSpPr>
        <p:spPr>
          <a:xfrm>
            <a:off x="1409700" y="5219700"/>
            <a:ext cx="15468600" cy="1066800"/>
          </a:xfrm>
          <a:prstGeom prst="roundRect">
            <a:avLst>
              <a:gd name="adj" fmla="val 50000"/>
            </a:avLst>
          </a:prstGeom>
          <a:solidFill>
            <a:srgbClr val="F8D6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Arial" panose="020B0604020202020204" pitchFamily="34" charset="0"/>
                <a:cs typeface="Arial" panose="020B0604020202020204" pitchFamily="34" charset="0"/>
              </a:rPr>
              <a:t>Bước </a:t>
            </a:r>
            <a:r>
              <a:rPr lang="en-US" sz="4000" b="1">
                <a:solidFill>
                  <a:schemeClr val="tx1"/>
                </a:solidFill>
                <a:latin typeface="Arial" panose="020B0604020202020204" pitchFamily="34" charset="0"/>
                <a:cs typeface="Arial" panose="020B0604020202020204" pitchFamily="34" charset="0"/>
              </a:rPr>
              <a:t>2</a:t>
            </a:r>
            <a:r>
              <a:rPr lang="vi-VN" sz="4000" b="1">
                <a:solidFill>
                  <a:schemeClr val="tx1"/>
                </a:solidFill>
                <a:latin typeface="Arial" panose="020B0604020202020204" pitchFamily="34" charset="0"/>
                <a:cs typeface="Arial" panose="020B0604020202020204" pitchFamily="34" charset="0"/>
              </a:rPr>
              <a:t>: Vẽ sơ đồ lắp đặt</a:t>
            </a:r>
            <a:endParaRPr lang="en-US" sz="4000" b="1">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647700" y="6819900"/>
            <a:ext cx="16992600" cy="1839606"/>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4000"/>
              <a:t>Xác định vị trí thực tế của thiết bị, dụng cụ đo điện.</a:t>
            </a:r>
            <a:endParaRPr lang="vi-VN" sz="4000"/>
          </a:p>
          <a:p>
            <a:pPr marL="571500" indent="-571500" algn="just">
              <a:lnSpc>
                <a:spcPct val="150000"/>
              </a:lnSpc>
              <a:buFont typeface="Wingdings" panose="05000000000000000000" pitchFamily="2" charset="2"/>
              <a:buChar char="§"/>
            </a:pPr>
            <a:r>
              <a:rPr lang="vi-VN" sz="4000"/>
              <a:t>Vẽ sơ đồ lắp đặt mạng điện.</a:t>
            </a:r>
            <a:endParaRPr lang="vi-VN" sz="4000"/>
          </a:p>
        </p:txBody>
      </p:sp>
      <p:pic>
        <p:nvPicPr>
          <p:cNvPr id="12" name="Google Shape;197;p2"/>
          <p:cNvPicPr preferRelativeResize="0"/>
          <p:nvPr/>
        </p:nvPicPr>
        <p:blipFill rotWithShape="1">
          <a:blip r:embed="rId1"/>
          <a:srcRect/>
          <a:stretch>
            <a:fillRect/>
          </a:stretch>
        </p:blipFill>
        <p:spPr>
          <a:xfrm>
            <a:off x="7848600" y="9715500"/>
            <a:ext cx="2195001" cy="43121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p:cNvSpPr/>
          <p:nvPr/>
        </p:nvSpPr>
        <p:spPr>
          <a:xfrm>
            <a:off x="1409700" y="987928"/>
            <a:ext cx="15468600" cy="1066800"/>
          </a:xfrm>
          <a:prstGeom prst="roundRect">
            <a:avLst>
              <a:gd name="adj" fmla="val 50000"/>
            </a:avLst>
          </a:prstGeom>
          <a:solidFill>
            <a:srgbClr val="F8D6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Arial" panose="020B0604020202020204" pitchFamily="34" charset="0"/>
                <a:cs typeface="Arial" panose="020B0604020202020204" pitchFamily="34" charset="0"/>
              </a:rPr>
              <a:t>Bước </a:t>
            </a:r>
            <a:r>
              <a:rPr lang="en-US" sz="4000" b="1">
                <a:solidFill>
                  <a:schemeClr val="tx1"/>
                </a:solidFill>
                <a:latin typeface="Arial" panose="020B0604020202020204" pitchFamily="34" charset="0"/>
                <a:cs typeface="Arial" panose="020B0604020202020204" pitchFamily="34" charset="0"/>
              </a:rPr>
              <a:t>3</a:t>
            </a:r>
            <a:r>
              <a:rPr lang="vi-VN" sz="4000" b="1">
                <a:solidFill>
                  <a:schemeClr val="tx1"/>
                </a:solidFill>
                <a:latin typeface="Arial" panose="020B0604020202020204" pitchFamily="34" charset="0"/>
                <a:cs typeface="Arial" panose="020B0604020202020204" pitchFamily="34" charset="0"/>
              </a:rPr>
              <a:t>: Dự trù vật liệu, dụng cụ, thiết bị cho lắp đặt</a:t>
            </a:r>
            <a:endParaRPr lang="en-US" sz="4000" b="1">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628650" y="2664328"/>
            <a:ext cx="17030700" cy="6441572"/>
          </a:xfrm>
          <a:prstGeom prst="rect">
            <a:avLst/>
          </a:prstGeom>
          <a:noFill/>
        </p:spPr>
        <p:txBody>
          <a:bodyPr wrap="square">
            <a:spAutoFit/>
          </a:bodyPr>
          <a:lstStyle/>
          <a:p>
            <a:pPr algn="just">
              <a:lnSpc>
                <a:spcPct val="150000"/>
              </a:lnSpc>
            </a:pPr>
            <a:r>
              <a:rPr lang="vi-VN" sz="4000"/>
              <a:t>Căn cứ vào số lượng, chủng loại thiết bị, đồ dùng điện trong hồ sơ lắp đặt, dự trù vật liệu, dụng cụ, thiết bị cho lắp đặt, bao gồm:</a:t>
            </a:r>
            <a:endParaRPr lang="en-US" sz="4000"/>
          </a:p>
          <a:p>
            <a:pPr marL="571500" indent="-571500" algn="just">
              <a:lnSpc>
                <a:spcPct val="150000"/>
              </a:lnSpc>
              <a:buFont typeface="Wingdings" panose="05000000000000000000" pitchFamily="2" charset="2"/>
              <a:buChar char="§"/>
            </a:pPr>
            <a:r>
              <a:rPr lang="vi-VN" sz="4000"/>
              <a:t>Dụng cụ cơ khí.</a:t>
            </a:r>
            <a:endParaRPr lang="vi-VN" sz="4000"/>
          </a:p>
          <a:p>
            <a:pPr marL="571500" indent="-571500" algn="just">
              <a:lnSpc>
                <a:spcPct val="150000"/>
              </a:lnSpc>
              <a:buFont typeface="Wingdings" panose="05000000000000000000" pitchFamily="2" charset="2"/>
              <a:buChar char="§"/>
            </a:pPr>
            <a:r>
              <a:rPr lang="vi-VN" sz="4000"/>
              <a:t>Dụng cụ điện.</a:t>
            </a:r>
            <a:endParaRPr lang="vi-VN" sz="4000"/>
          </a:p>
          <a:p>
            <a:pPr marL="571500" indent="-571500" algn="just">
              <a:lnSpc>
                <a:spcPct val="150000"/>
              </a:lnSpc>
              <a:buFont typeface="Wingdings" panose="05000000000000000000" pitchFamily="2" charset="2"/>
              <a:buChar char="§"/>
            </a:pPr>
            <a:r>
              <a:rPr lang="vi-VN" sz="4000"/>
              <a:t>Dây dẫn điện.</a:t>
            </a:r>
            <a:endParaRPr lang="vi-VN" sz="4000"/>
          </a:p>
          <a:p>
            <a:pPr marL="571500" indent="-571500" algn="just">
              <a:lnSpc>
                <a:spcPct val="150000"/>
              </a:lnSpc>
              <a:buFont typeface="Wingdings" panose="05000000000000000000" pitchFamily="2" charset="2"/>
              <a:buChar char="§"/>
            </a:pPr>
            <a:r>
              <a:rPr lang="vi-VN" sz="4000"/>
              <a:t>Ống dẫn cách điện.</a:t>
            </a:r>
            <a:endParaRPr lang="vi-VN" sz="4000"/>
          </a:p>
          <a:p>
            <a:pPr marL="571500" indent="-571500" algn="just">
              <a:lnSpc>
                <a:spcPct val="150000"/>
              </a:lnSpc>
              <a:buFont typeface="Wingdings" panose="05000000000000000000" pitchFamily="2" charset="2"/>
              <a:buChar char="§"/>
            </a:pPr>
            <a:r>
              <a:rPr lang="vi-VN" sz="4000"/>
              <a:t>Thiết bị điện cần lắp đặt và thiết bị an toàn.</a:t>
            </a:r>
            <a:endParaRPr lang="vi-VN" sz="4000"/>
          </a:p>
        </p:txBody>
      </p:sp>
      <p:pic>
        <p:nvPicPr>
          <p:cNvPr id="3" name="Google Shape;197;p2"/>
          <p:cNvPicPr preferRelativeResize="0"/>
          <p:nvPr/>
        </p:nvPicPr>
        <p:blipFill rotWithShape="1">
          <a:blip r:embed="rId1"/>
          <a:srcRect/>
          <a:stretch>
            <a:fillRect/>
          </a:stretch>
        </p:blipFill>
        <p:spPr>
          <a:xfrm>
            <a:off x="7848600" y="9715500"/>
            <a:ext cx="2195001" cy="43121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p:cNvSpPr/>
          <p:nvPr/>
        </p:nvSpPr>
        <p:spPr>
          <a:xfrm>
            <a:off x="1409700" y="495300"/>
            <a:ext cx="15468600" cy="1066800"/>
          </a:xfrm>
          <a:prstGeom prst="roundRect">
            <a:avLst>
              <a:gd name="adj" fmla="val 50000"/>
            </a:avLst>
          </a:prstGeom>
          <a:solidFill>
            <a:srgbClr val="F8D6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Arial" panose="020B0604020202020204" pitchFamily="34" charset="0"/>
                <a:cs typeface="Arial" panose="020B0604020202020204" pitchFamily="34" charset="0"/>
              </a:rPr>
              <a:t>Bước </a:t>
            </a:r>
            <a:r>
              <a:rPr lang="en-US" sz="4000" b="1">
                <a:solidFill>
                  <a:schemeClr val="tx1"/>
                </a:solidFill>
                <a:latin typeface="Arial" panose="020B0604020202020204" pitchFamily="34" charset="0"/>
                <a:cs typeface="Arial" panose="020B0604020202020204" pitchFamily="34" charset="0"/>
              </a:rPr>
              <a:t>4</a:t>
            </a:r>
            <a:r>
              <a:rPr lang="vi-VN" sz="4000" b="1">
                <a:solidFill>
                  <a:schemeClr val="tx1"/>
                </a:solidFill>
                <a:latin typeface="Arial" panose="020B0604020202020204" pitchFamily="34" charset="0"/>
                <a:cs typeface="Arial" panose="020B0604020202020204" pitchFamily="34" charset="0"/>
              </a:rPr>
              <a:t>: Lắp đặt mạng điện</a:t>
            </a:r>
            <a:endParaRPr lang="en-US" sz="4000" b="1">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733425" y="1790700"/>
            <a:ext cx="16821150" cy="1824923"/>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4000"/>
              <a:t>Lắp đặt dây dẫn điện.</a:t>
            </a:r>
            <a:endParaRPr lang="vi-VN" sz="4000"/>
          </a:p>
          <a:p>
            <a:pPr marL="571500" indent="-571500" algn="just">
              <a:lnSpc>
                <a:spcPct val="150000"/>
              </a:lnSpc>
              <a:buFont typeface="Wingdings" panose="05000000000000000000" pitchFamily="2" charset="2"/>
              <a:buChar char="§"/>
            </a:pPr>
            <a:r>
              <a:rPr lang="vi-VN" sz="4000"/>
              <a:t>Lắp đặt các thiết bị điện.</a:t>
            </a:r>
            <a:endParaRPr lang="vi-VN" sz="4000"/>
          </a:p>
        </p:txBody>
      </p:sp>
      <p:sp>
        <p:nvSpPr>
          <p:cNvPr id="3" name="Rectangle: Rounded Corners 2"/>
          <p:cNvSpPr/>
          <p:nvPr/>
        </p:nvSpPr>
        <p:spPr>
          <a:xfrm>
            <a:off x="1409700" y="3924300"/>
            <a:ext cx="15468600" cy="1066800"/>
          </a:xfrm>
          <a:prstGeom prst="roundRect">
            <a:avLst>
              <a:gd name="adj" fmla="val 50000"/>
            </a:avLst>
          </a:prstGeom>
          <a:solidFill>
            <a:srgbClr val="F8D6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Arial" panose="020B0604020202020204" pitchFamily="34" charset="0"/>
                <a:cs typeface="Arial" panose="020B0604020202020204" pitchFamily="34" charset="0"/>
              </a:rPr>
              <a:t>Bước </a:t>
            </a:r>
            <a:r>
              <a:rPr lang="en-US" sz="4000" b="1">
                <a:solidFill>
                  <a:schemeClr val="tx1"/>
                </a:solidFill>
                <a:latin typeface="Arial" panose="020B0604020202020204" pitchFamily="34" charset="0"/>
                <a:cs typeface="Arial" panose="020B0604020202020204" pitchFamily="34" charset="0"/>
              </a:rPr>
              <a:t>5</a:t>
            </a:r>
            <a:r>
              <a:rPr lang="vi-VN" sz="4000" b="1">
                <a:solidFill>
                  <a:schemeClr val="tx1"/>
                </a:solidFill>
                <a:latin typeface="Arial" panose="020B0604020202020204" pitchFamily="34" charset="0"/>
                <a:cs typeface="Arial" panose="020B0604020202020204" pitchFamily="34" charset="0"/>
              </a:rPr>
              <a:t>: Kiểm tra, thử nghiệp hoạt động của mạng điện</a:t>
            </a:r>
            <a:endParaRPr lang="en-US" sz="4000" b="1">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733425" y="5218815"/>
            <a:ext cx="16821150" cy="4594912"/>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Độ chắc chắn của dây nối và thiết bị điện.</a:t>
            </a:r>
            <a:endParaRPr lang="vi-VN" sz="40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Các mối dây dẫn  và thiết bị, đảm bảo không gây nguy hiểm khi đóng điện cho mạng hoạt động.</a:t>
            </a:r>
            <a:endParaRPr lang="vi-VN" sz="40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Kiểm tra mạng điện lắp đặt, đảm bảo không có sự đứt mạch hoặc ngắn mạch</a:t>
            </a:r>
            <a:r>
              <a:rPr lang="en-US" sz="400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đảm bảo mọi hoạt động đúng cách và an toàn</a:t>
            </a:r>
            <a:endParaRPr lang="vi-VN" sz="40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7962</Words>
  <Application>WPS Presentation</Application>
  <PresentationFormat>Custom</PresentationFormat>
  <Paragraphs>592</Paragraphs>
  <Slides>41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41</vt:i4>
      </vt:variant>
    </vt:vector>
  </HeadingPairs>
  <TitlesOfParts>
    <vt:vector size="50" baseType="lpstr">
      <vt:lpstr>Arial</vt:lpstr>
      <vt:lpstr>SimSun</vt:lpstr>
      <vt:lpstr>Wingdings</vt:lpstr>
      <vt:lpstr>Calibri</vt:lpstr>
      <vt:lpstr>Microsoft YaHei</vt:lpstr>
      <vt:lpstr>Arial Unicode MS</vt:lpstr>
      <vt:lpstr>Times New Roman</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Green Illustration Creative Portofolio Presentation </dc:title>
  <dc:creator/>
  <cp:lastModifiedBy>Administrator</cp:lastModifiedBy>
  <cp:revision>9</cp:revision>
  <dcterms:created xsi:type="dcterms:W3CDTF">2006-08-16T00:00:00Z</dcterms:created>
  <dcterms:modified xsi:type="dcterms:W3CDTF">2025-12-18T01:58:35Z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D14B496352354BEC9B37A093B7CBE7F8_13</vt:lpwstr>
  </property>
  <property fmtid="{D5CDD505-2E9C-101B-9397-08002B2CF9AE}" pid="3" name="KSOProductBuildVer">
    <vt:lpwstr>1033-12.2.0.23158</vt:lpwstr>
  </property>
</Properties>
</file>