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46" r:id="rId5"/>
    <p:sldId id="302" r:id="rId6"/>
    <p:sldId id="352" r:id="rId7"/>
    <p:sldId id="348" r:id="rId8"/>
    <p:sldId id="336" r:id="rId9"/>
    <p:sldId id="337" r:id="rId10"/>
    <p:sldId id="338" r:id="rId11"/>
    <p:sldId id="339" r:id="rId12"/>
    <p:sldId id="349" r:id="rId13"/>
    <p:sldId id="335" r:id="rId14"/>
    <p:sldId id="340" r:id="rId15"/>
    <p:sldId id="353" r:id="rId16"/>
    <p:sldId id="313" r:id="rId17"/>
    <p:sldId id="333" r:id="rId18"/>
    <p:sldId id="350" r:id="rId19"/>
    <p:sldId id="344" r:id="rId20"/>
    <p:sldId id="351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107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7" name="Picture 6" descr="Comparatives | Baamboozle">
            <a:extLst>
              <a:ext uri="{FF2B5EF4-FFF2-40B4-BE49-F238E27FC236}">
                <a16:creationId xmlns:a16="http://schemas.microsoft.com/office/drawing/2014/main" id="{51E601B8-B4F8-4C75-9E3A-DC292B93A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84" y="2199629"/>
            <a:ext cx="5885505" cy="33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9D025-1F5B-4992-9921-BEFD6F503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20" y="3103962"/>
            <a:ext cx="799533" cy="73461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41986-7F65-4928-8F78-AA1676C39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5748">
            <a:off x="6241304" y="3622612"/>
            <a:ext cx="920733" cy="8459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3A474-0541-406F-AD05-5A4A2BF12E0F}"/>
              </a:ext>
            </a:extLst>
          </p:cNvPr>
          <p:cNvSpPr txBox="1"/>
          <p:nvPr/>
        </p:nvSpPr>
        <p:spPr>
          <a:xfrm>
            <a:off x="2553415" y="5845629"/>
            <a:ext cx="721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Robert’s pencil case </a:t>
            </a:r>
            <a:r>
              <a:rPr lang="en-US" sz="2400" dirty="0">
                <a:effectLst/>
                <a:highlight>
                  <a:srgbClr val="FFFF00"/>
                </a:highlight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is like</a:t>
            </a:r>
            <a:r>
              <a:rPr lang="en-US" sz="24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Mary’s pencil case.</a:t>
            </a:r>
            <a:endParaRPr lang="en-US" sz="2400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785373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F92D96-3036-4DA0-8E86-4CE7AAFB3EE0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flipH="1">
            <a:off x="2920482" y="2308593"/>
            <a:ext cx="3175518" cy="140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53C42B-3504-489E-921D-806C2686E091}"/>
              </a:ext>
            </a:extLst>
          </p:cNvPr>
          <p:cNvCxnSpPr>
            <a:stCxn id="3" idx="2"/>
            <a:endCxn id="16" idx="0"/>
          </p:cNvCxnSpPr>
          <p:nvPr/>
        </p:nvCxnSpPr>
        <p:spPr>
          <a:xfrm>
            <a:off x="6096000" y="2308593"/>
            <a:ext cx="50989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72E7DE-F2B3-4A03-BD56-52E9D098D5C7}"/>
              </a:ext>
            </a:extLst>
          </p:cNvPr>
          <p:cNvCxnSpPr>
            <a:stCxn id="3" idx="2"/>
            <a:endCxn id="17" idx="0"/>
          </p:cNvCxnSpPr>
          <p:nvPr/>
        </p:nvCxnSpPr>
        <p:spPr>
          <a:xfrm>
            <a:off x="6096000" y="2308593"/>
            <a:ext cx="3240175" cy="136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5F303DD-DBC8-4060-B25E-307C13B5748F}"/>
              </a:ext>
            </a:extLst>
          </p:cNvPr>
          <p:cNvSpPr/>
          <p:nvPr/>
        </p:nvSpPr>
        <p:spPr>
          <a:xfrm>
            <a:off x="1436915" y="3710603"/>
            <a:ext cx="2967134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(not) as + adj + 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013367-2A3C-41DE-AA58-F17E8E5DDEAB}"/>
              </a:ext>
            </a:extLst>
          </p:cNvPr>
          <p:cNvSpPr/>
          <p:nvPr/>
        </p:nvSpPr>
        <p:spPr>
          <a:xfrm>
            <a:off x="4624213" y="3674771"/>
            <a:ext cx="304555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</a:t>
            </a:r>
            <a:r>
              <a:rPr lang="en-US" sz="2400">
                <a:latin typeface="ChronicaPro-Book"/>
              </a:rPr>
              <a:t>to</a:t>
            </a:r>
            <a:r>
              <a:rPr lang="en-US" sz="2400" smtClean="0">
                <a:latin typeface="ChronicaPro-Book"/>
              </a:rPr>
              <a:t>) be </a:t>
            </a:r>
            <a:r>
              <a:rPr lang="en-US" sz="2400" dirty="0">
                <a:latin typeface="ChronicaPro-Book"/>
              </a:rPr>
              <a:t>different from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9966DC-17B1-4A2D-BD14-7602C837D474}"/>
              </a:ext>
            </a:extLst>
          </p:cNvPr>
          <p:cNvSpPr/>
          <p:nvPr/>
        </p:nvSpPr>
        <p:spPr>
          <a:xfrm>
            <a:off x="8032339" y="3674771"/>
            <a:ext cx="260767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ronicaPro-Book"/>
              </a:rPr>
              <a:t>(to) be like</a:t>
            </a:r>
          </a:p>
        </p:txBody>
      </p:sp>
    </p:spTree>
    <p:extLst>
      <p:ext uri="{BB962C8B-B14F-4D97-AF65-F5344CB8AC3E}">
        <p14:creationId xmlns:p14="http://schemas.microsoft.com/office/powerpoint/2010/main" val="86740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3009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like, as, or different 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BBB09-71C7-4B11-B4AE-15FA8DFC5E87}"/>
              </a:ext>
            </a:extLst>
          </p:cNvPr>
          <p:cNvSpPr txBox="1"/>
          <p:nvPr/>
        </p:nvSpPr>
        <p:spPr>
          <a:xfrm>
            <a:off x="539852" y="2145646"/>
            <a:ext cx="11291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This camera is not as expensive ________ I thought at first.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You like folk songs; I like pop music. Your taste </a:t>
            </a:r>
            <a:r>
              <a:rPr lang="en-US" sz="2400">
                <a:latin typeface="ChronicaPro-Book"/>
              </a:rPr>
              <a:t>is </a:t>
            </a:r>
            <a:r>
              <a:rPr lang="en-US" sz="2400" smtClean="0">
                <a:latin typeface="ChronicaPro-Book"/>
              </a:rPr>
              <a:t>__________ </a:t>
            </a:r>
            <a:r>
              <a:rPr lang="en-US" sz="2400" dirty="0">
                <a:latin typeface="ChronicaPro-Book"/>
              </a:rPr>
              <a:t>from mine.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My dad is not always as busy ________ my mum.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latin typeface="ChronicaPro-Book"/>
              </a:rPr>
              <a:t>Some of us think that </a:t>
            </a:r>
            <a:r>
              <a:rPr lang="en-US" sz="2400" i="1" dirty="0">
                <a:latin typeface="ChronicaPro-Book"/>
              </a:rPr>
              <a:t>Spiderman 2 </a:t>
            </a:r>
            <a:r>
              <a:rPr lang="en-US" sz="2400" dirty="0">
                <a:latin typeface="ChronicaPro-Book"/>
              </a:rPr>
              <a:t>is not </a:t>
            </a:r>
            <a:r>
              <a:rPr lang="en-US" sz="2400">
                <a:latin typeface="ChronicaPro-Book"/>
              </a:rPr>
              <a:t>too </a:t>
            </a:r>
            <a:r>
              <a:rPr lang="en-US" sz="2400" smtClean="0">
                <a:latin typeface="ChronicaPro-Book"/>
              </a:rPr>
              <a:t>__________ </a:t>
            </a:r>
            <a:r>
              <a:rPr lang="en-US" sz="2400" dirty="0">
                <a:latin typeface="ChronicaPro-Book"/>
              </a:rPr>
              <a:t>from </a:t>
            </a:r>
            <a:r>
              <a:rPr lang="en-US" sz="2400" i="1" dirty="0">
                <a:latin typeface="ChronicaPro-Book"/>
              </a:rPr>
              <a:t>Spiderman 1</a:t>
            </a:r>
            <a:r>
              <a:rPr lang="en-US" sz="2400" dirty="0">
                <a:latin typeface="ChronicaPro-Book"/>
              </a:rPr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5801509" y="229617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5452269" y="4492733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4523427" y="3014661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7945910" y="3740733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7344244" y="5224839"/>
            <a:ext cx="1361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386071" y="1998857"/>
            <a:ext cx="11724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smtClean="0">
                <a:sym typeface="Wingdings" panose="05000000000000000000" pitchFamily="2" charset="2"/>
              </a:rPr>
              <a:t>Rock </a:t>
            </a:r>
            <a:r>
              <a:rPr lang="en-US" sz="2400" dirty="0">
                <a:sym typeface="Wingdings" panose="05000000000000000000" pitchFamily="2" charset="2"/>
              </a:rPr>
              <a:t>is very ________________ country </a:t>
            </a:r>
            <a:r>
              <a:rPr lang="en-US" sz="2400">
                <a:sym typeface="Wingdings" panose="05000000000000000000" pitchFamily="2" charset="2"/>
              </a:rPr>
              <a:t>music</a:t>
            </a:r>
            <a:r>
              <a:rPr lang="en-US" sz="2400" smtClean="0">
                <a:sym typeface="Wingdings" panose="05000000000000000000" pitchFamily="2" charset="2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</a:t>
            </a:r>
            <a:r>
              <a:rPr lang="en-US" sz="2400">
                <a:sym typeface="Wingdings" panose="05000000000000000000" pitchFamily="2" charset="2"/>
              </a:rPr>
              <a:t>, </a:t>
            </a:r>
            <a:r>
              <a:rPr lang="en-US" sz="240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Pham Tuyen, wrote many good songs for </a:t>
            </a:r>
            <a:r>
              <a:rPr lang="en-US" sz="2400">
                <a:sym typeface="Wingdings" panose="05000000000000000000" pitchFamily="2" charset="2"/>
              </a:rPr>
              <a:t>children</a:t>
            </a:r>
            <a:r>
              <a:rPr lang="en-US" sz="2400" smtClean="0">
                <a:sym typeface="Wingdings" panose="05000000000000000000" pitchFamily="2" charset="2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The Vatican Museum ‘s works of arts </a:t>
            </a:r>
            <a:r>
              <a:rPr lang="en-US" sz="2400">
                <a:sym typeface="Wingdings" panose="05000000000000000000" pitchFamily="2" charset="2"/>
              </a:rPr>
              <a:t>are  </a:t>
            </a:r>
            <a:r>
              <a:rPr lang="en-US" sz="2400" smtClean="0">
                <a:sym typeface="Wingdings" panose="05000000000000000000" pitchFamily="2" charset="2"/>
              </a:rPr>
              <a:t>__________  </a:t>
            </a:r>
            <a:r>
              <a:rPr lang="en-US" sz="2400">
                <a:sym typeface="Wingdings" panose="05000000000000000000" pitchFamily="2" charset="2"/>
              </a:rPr>
              <a:t>excellent  </a:t>
            </a:r>
            <a:r>
              <a:rPr lang="en-US" sz="2400" smtClean="0">
                <a:sym typeface="Wingdings" panose="05000000000000000000" pitchFamily="2" charset="2"/>
              </a:rPr>
              <a:t>_________  </a:t>
            </a:r>
            <a:r>
              <a:rPr lang="en-US" sz="2400" dirty="0">
                <a:sym typeface="Wingdings" panose="05000000000000000000" pitchFamily="2" charset="2"/>
              </a:rPr>
              <a:t>the Louvre Museum’s works of art.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219555" y="2520030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047099" y="3979879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like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8980449" y="543697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576198" y="2522597"/>
            <a:ext cx="11601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</a:t>
            </a:r>
            <a:r>
              <a:rPr lang="en-US" sz="2400">
                <a:sym typeface="Wingdings" panose="05000000000000000000" pitchFamily="2" charset="2"/>
              </a:rPr>
              <a:t>is </a:t>
            </a:r>
            <a:r>
              <a:rPr lang="en-US" sz="2400" smtClean="0">
                <a:sym typeface="Wingdings" panose="05000000000000000000" pitchFamily="2" charset="2"/>
              </a:rPr>
              <a:t>______________ </a:t>
            </a:r>
            <a:r>
              <a:rPr lang="en-US" sz="2400" dirty="0">
                <a:sym typeface="Wingdings" panose="05000000000000000000" pitchFamily="2" charset="2"/>
              </a:rPr>
              <a:t>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</a:t>
            </a:r>
            <a:r>
              <a:rPr lang="en-US" sz="2400">
                <a:sym typeface="Wingdings" panose="05000000000000000000" pitchFamily="2" charset="2"/>
              </a:rPr>
              <a:t>not </a:t>
            </a:r>
            <a:r>
              <a:rPr lang="en-US" sz="2400" smtClean="0">
                <a:sym typeface="Wingdings" panose="05000000000000000000" pitchFamily="2" charset="2"/>
              </a:rPr>
              <a:t>____________ </a:t>
            </a:r>
            <a:r>
              <a:rPr lang="en-US" sz="2400">
                <a:sym typeface="Wingdings" panose="05000000000000000000" pitchFamily="2" charset="2"/>
              </a:rPr>
              <a:t>peaceful </a:t>
            </a:r>
            <a:r>
              <a:rPr lang="en-US" sz="240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country life.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195656" y="481250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096000" y="4812501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7941E"/>
                </a:solidFill>
              </a:rPr>
              <a:t>as</a:t>
            </a:r>
            <a:endParaRPr lang="en-US" sz="2600" b="1" dirty="0">
              <a:solidFill>
                <a:srgbClr val="F7941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218321" y="3165374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7941E"/>
                </a:solidFill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3630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47" y="3919653"/>
            <a:ext cx="2686050" cy="2700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3195" y="123155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91746"/>
              </p:ext>
            </p:extLst>
          </p:nvPr>
        </p:nvGraphicFramePr>
        <p:xfrm>
          <a:off x="487067" y="2552734"/>
          <a:ext cx="52272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681">
                  <a:extLst>
                    <a:ext uri="{9D8B030D-6E8A-4147-A177-3AD203B41FA5}">
                      <a16:colId xmlns:a16="http://schemas.microsoft.com/office/drawing/2014/main" val="386499896"/>
                    </a:ext>
                  </a:extLst>
                </a:gridCol>
                <a:gridCol w="1585262">
                  <a:extLst>
                    <a:ext uri="{9D8B030D-6E8A-4147-A177-3AD203B41FA5}">
                      <a16:colId xmlns:a16="http://schemas.microsoft.com/office/drawing/2014/main" val="1364760509"/>
                    </a:ext>
                  </a:extLst>
                </a:gridCol>
                <a:gridCol w="1510257">
                  <a:extLst>
                    <a:ext uri="{9D8B030D-6E8A-4147-A177-3AD203B41FA5}">
                      <a16:colId xmlns:a16="http://schemas.microsoft.com/office/drawing/2014/main" val="155919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Science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5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smtClean="0">
                          <a:latin typeface="ChronicaPro-Book"/>
                        </a:rPr>
                        <a:t>1. modern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0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2. friendly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3. safe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4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4. expensive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35" y="1896217"/>
            <a:ext cx="3744995" cy="25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4346" y="1188475"/>
            <a:ext cx="115068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652" y="11683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436" y="10671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38385-43CD-4B31-9933-CDE59DCA73DC}"/>
              </a:ext>
            </a:extLst>
          </p:cNvPr>
          <p:cNvSpPr txBox="1"/>
          <p:nvPr/>
        </p:nvSpPr>
        <p:spPr>
          <a:xfrm>
            <a:off x="378889" y="1755916"/>
            <a:ext cx="11813111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2400" dirty="0"/>
              <a:t>2. </a:t>
            </a:r>
            <a:r>
              <a:rPr lang="en-US" sz="2400"/>
              <a:t>Our </a:t>
            </a:r>
            <a:r>
              <a:rPr lang="en-US" sz="2400" smtClean="0"/>
              <a:t>maths </a:t>
            </a:r>
            <a:r>
              <a:rPr lang="en-US" sz="2400" dirty="0"/>
              <a:t>homework is more difficult than out history homework.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2400" dirty="0"/>
          </a:p>
          <a:p>
            <a:pPr>
              <a:lnSpc>
                <a:spcPts val="3700"/>
              </a:lnSpc>
            </a:pPr>
            <a:r>
              <a:rPr lang="en-US" sz="2400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That picture is </a:t>
            </a:r>
            <a:r>
              <a:rPr lang="en-US" sz="2400">
                <a:sym typeface="Wingdings" panose="05000000000000000000" pitchFamily="2" charset="2"/>
              </a:rPr>
              <a:t>not </a:t>
            </a:r>
            <a:r>
              <a:rPr lang="en-US" sz="2400" smtClean="0">
                <a:sym typeface="Wingdings" panose="05000000000000000000" pitchFamily="2" charset="2"/>
              </a:rPr>
              <a:t>________________________________.</a:t>
            </a:r>
            <a:endParaRPr lang="en-US" sz="2400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3642682" y="2286301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5BF30-29AE-48F8-9294-5BBF7B9BD7FB}"/>
              </a:ext>
            </a:extLst>
          </p:cNvPr>
          <p:cNvSpPr txBox="1"/>
          <p:nvPr/>
        </p:nvSpPr>
        <p:spPr>
          <a:xfrm>
            <a:off x="4302476" y="321959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difficult as our </a:t>
            </a:r>
            <a:r>
              <a:rPr lang="en-US" sz="2400" b="1" dirty="0" err="1">
                <a:solidFill>
                  <a:srgbClr val="F7941E"/>
                </a:solidFill>
              </a:rPr>
              <a:t>maths</a:t>
            </a:r>
            <a:r>
              <a:rPr lang="en-US" sz="2400" b="1" dirty="0">
                <a:solidFill>
                  <a:srgbClr val="F7941E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BCC8E-D46B-44AE-9073-41576067B843}"/>
              </a:ext>
            </a:extLst>
          </p:cNvPr>
          <p:cNvSpPr txBox="1"/>
          <p:nvPr/>
        </p:nvSpPr>
        <p:spPr>
          <a:xfrm>
            <a:off x="4302476" y="4145686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like </a:t>
            </a:r>
            <a:r>
              <a:rPr lang="en-US" sz="2400" b="1">
                <a:solidFill>
                  <a:srgbClr val="F7941E"/>
                </a:solidFill>
              </a:rPr>
              <a:t>last </a:t>
            </a:r>
            <a:r>
              <a:rPr lang="en-US" sz="2400" b="1" smtClean="0">
                <a:solidFill>
                  <a:srgbClr val="F7941E"/>
                </a:solidFill>
              </a:rPr>
              <a:t>year’s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0C7CE-00AE-479C-8A02-7FC355A903B6}"/>
              </a:ext>
            </a:extLst>
          </p:cNvPr>
          <p:cNvSpPr txBox="1"/>
          <p:nvPr/>
        </p:nvSpPr>
        <p:spPr>
          <a:xfrm>
            <a:off x="4382183" y="5094082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different from the ones in </a:t>
            </a:r>
            <a:r>
              <a:rPr lang="en-US" sz="2400" b="1">
                <a:solidFill>
                  <a:srgbClr val="F7941E"/>
                </a:solidFill>
              </a:rPr>
              <a:t>the </a:t>
            </a:r>
            <a:r>
              <a:rPr lang="en-US" sz="2400" b="1" smtClean="0">
                <a:solidFill>
                  <a:srgbClr val="F7941E"/>
                </a:solidFill>
              </a:rPr>
              <a:t>play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D8E05-187C-4801-ADD8-BC13CF4AB233}"/>
              </a:ext>
            </a:extLst>
          </p:cNvPr>
          <p:cNvSpPr txBox="1"/>
          <p:nvPr/>
        </p:nvSpPr>
        <p:spPr>
          <a:xfrm>
            <a:off x="3822514" y="6021596"/>
            <a:ext cx="316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41E"/>
                </a:solidFill>
              </a:rPr>
              <a:t>as bright as this one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56" y="2162909"/>
            <a:ext cx="3626003" cy="29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00" y="2582724"/>
            <a:ext cx="28956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2883" y="2162909"/>
            <a:ext cx="3622973" cy="3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9816" y="246242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8" y="3047198"/>
            <a:ext cx="5351448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599739"/>
              </p:ext>
            </p:extLst>
          </p:nvPr>
        </p:nvGraphicFramePr>
        <p:xfrm>
          <a:off x="3217347" y="2947957"/>
          <a:ext cx="5507016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2078380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4259" y="2294449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36" y="2966300"/>
            <a:ext cx="3332570" cy="33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comparisons with “like, different from, (not) as … as”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964" y="34442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6053" y="5032934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75422"/>
            <a:ext cx="6045044" cy="16416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like, as, or different in the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Finish the second sentence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pair.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Compare the </a:t>
            </a:r>
            <a:r>
              <a:rPr lang="en-US">
                <a:solidFill>
                  <a:schemeClr val="tx1"/>
                </a:solidFill>
              </a:rPr>
              <a:t>two </a:t>
            </a:r>
            <a:r>
              <a:rPr lang="en-US" smtClean="0">
                <a:solidFill>
                  <a:schemeClr val="tx1"/>
                </a:solidFill>
              </a:rPr>
              <a:t>museums.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18049"/>
            <a:ext cx="6033624" cy="6699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0848" y="2510709"/>
            <a:ext cx="1525206" cy="933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9332" y="586504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61217" y="5360470"/>
            <a:ext cx="1544837" cy="504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6033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422731" y="3771740"/>
            <a:ext cx="1558689" cy="12611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74566" y="2692911"/>
            <a:ext cx="68551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activate students’ prior knowledge and vocabulary related to the targeted grammar 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67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F7E6E1-ABF7-473F-9713-E0D3F31998A8}"/>
              </a:ext>
            </a:extLst>
          </p:cNvPr>
          <p:cNvSpPr/>
          <p:nvPr/>
        </p:nvSpPr>
        <p:spPr>
          <a:xfrm>
            <a:off x="6010508" y="2019276"/>
            <a:ext cx="4819135" cy="15445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ADJECTIVES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844" t="7873" r="14599" b="3040"/>
          <a:stretch/>
        </p:blipFill>
        <p:spPr>
          <a:xfrm>
            <a:off x="814039" y="1471961"/>
            <a:ext cx="3679902" cy="48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332" y="1255329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6054" y="21830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0732" cy="7314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136170"/>
            <a:ext cx="6048509" cy="7536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Comparisons	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0065" y="1582866"/>
            <a:ext cx="1511356" cy="6001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76736066"/>
              </p:ext>
            </p:extLst>
          </p:nvPr>
        </p:nvGraphicFramePr>
        <p:xfrm>
          <a:off x="3006054" y="3238617"/>
          <a:ext cx="5808099" cy="340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85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B2675-A683-4066-A331-74A4026B8E9A}"/>
              </a:ext>
            </a:extLst>
          </p:cNvPr>
          <p:cNvSpPr txBox="1"/>
          <p:nvPr/>
        </p:nvSpPr>
        <p:spPr>
          <a:xfrm>
            <a:off x="5128054" y="2743200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yellow pencil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not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one.</a:t>
            </a:r>
            <a:endParaRPr lang="en-US" sz="2400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as long as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orange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010" y="13748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3" y="2199629"/>
            <a:ext cx="4257031" cy="39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5128053" y="3692792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4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different from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the yellow pencil.</a:t>
            </a:r>
            <a:endParaRPr lang="en-US" sz="24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42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3007</TotalTime>
  <Words>861</Words>
  <Application>Microsoft Office PowerPoint</Application>
  <PresentationFormat>Widescreen</PresentationFormat>
  <Paragraphs>187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142</cp:revision>
  <dcterms:created xsi:type="dcterms:W3CDTF">2020-12-09T02:04:09Z</dcterms:created>
  <dcterms:modified xsi:type="dcterms:W3CDTF">2025-01-15T02:46:51Z</dcterms:modified>
</cp:coreProperties>
</file>