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79" r:id="rId3"/>
    <p:sldId id="276" r:id="rId4"/>
    <p:sldId id="298" r:id="rId5"/>
    <p:sldId id="327" r:id="rId6"/>
    <p:sldId id="325" r:id="rId7"/>
    <p:sldId id="313" r:id="rId8"/>
    <p:sldId id="314" r:id="rId9"/>
    <p:sldId id="332" r:id="rId10"/>
    <p:sldId id="33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9" autoAdjust="0"/>
    <p:restoredTop sz="94640"/>
  </p:normalViewPr>
  <p:slideViewPr>
    <p:cSldViewPr snapToGrid="0" showGuides="1">
      <p:cViewPr varScale="1">
        <p:scale>
          <a:sx n="42" d="100"/>
          <a:sy n="42" d="100"/>
        </p:scale>
        <p:origin x="96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5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838C0609-19D4-EAC3-5431-C7FF6423A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45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96074" y="2772761"/>
            <a:ext cx="68114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/>
              <a:t>One student </a:t>
            </a: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goes</a:t>
            </a:r>
            <a:r>
              <a:rPr lang="vi-VN" sz="3200" dirty="0"/>
              <a:t> </a:t>
            </a:r>
            <a:r>
              <a:rPr lang="en-US" sz="3200" dirty="0"/>
              <a:t>to the board and gets one activity from the teacher.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This student acts the activity without saying.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The rest of class guess the activity.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608228" y="1703714"/>
            <a:ext cx="3907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How to play: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71283" y="3882687"/>
            <a:ext cx="3138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24578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587615" y="2032074"/>
            <a:ext cx="103659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1. </a:t>
            </a:r>
            <a:r>
              <a:rPr lang="en-US" sz="3600" dirty="0">
                <a:effectLst/>
              </a:rPr>
              <a:t>In your opinion, what activities can we do with our friends in our leisure time?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2. Why should we spend time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with our friends? </a:t>
            </a:r>
          </a:p>
        </p:txBody>
      </p:sp>
      <p:pic>
        <p:nvPicPr>
          <p:cNvPr id="1026" name="Picture 2" descr="Seven Strategies for Handling Difficult Questions - What to Say When You  Don't Know the Answer - ProEdge Skills, Inc.">
            <a:extLst>
              <a:ext uri="{FF2B5EF4-FFF2-40B4-BE49-F238E27FC236}">
                <a16:creationId xmlns:a16="http://schemas.microsoft.com/office/drawing/2014/main" id="{CD734991-91E1-1163-E7E0-6E34030B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355" y="3454607"/>
            <a:ext cx="4649940" cy="290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266657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an interview with Mark about his leisure activities. Choose the correct answer.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919058" y="2096470"/>
            <a:ext cx="1052648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1.</a:t>
            </a:r>
            <a:r>
              <a:rPr lang="en-US" sz="2800" b="1" dirty="0">
                <a:effectLst/>
              </a:rPr>
              <a:t> </a:t>
            </a:r>
            <a:r>
              <a:rPr lang="en-US" sz="2800" dirty="0">
                <a:effectLst/>
              </a:rPr>
              <a:t>When does Mark usually have free time?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A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At </a:t>
            </a:r>
            <a:r>
              <a:rPr lang="en-US" sz="2800" dirty="0">
                <a:effectLst/>
              </a:rPr>
              <a:t>weekends. </a:t>
            </a:r>
            <a:r>
              <a:rPr lang="en-US" sz="2800">
                <a:effectLst/>
              </a:rPr>
              <a:t>		</a:t>
            </a:r>
            <a:r>
              <a:rPr lang="en-US" sz="2800">
                <a:solidFill>
                  <a:srgbClr val="00B0F0"/>
                </a:solidFill>
                <a:effectLst/>
              </a:rPr>
              <a:t>B.</a:t>
            </a:r>
            <a:r>
              <a:rPr lang="en-US" sz="2800">
                <a:effectLst/>
              </a:rPr>
              <a:t> On </a:t>
            </a:r>
            <a:r>
              <a:rPr lang="en-US" sz="2800" dirty="0">
                <a:effectLst/>
              </a:rPr>
              <a:t>Sundays. </a:t>
            </a:r>
            <a:r>
              <a:rPr lang="en-US" sz="2800">
                <a:effectLst/>
              </a:rPr>
              <a:t>		</a:t>
            </a:r>
            <a:r>
              <a:rPr lang="en-US" sz="2800">
                <a:solidFill>
                  <a:srgbClr val="00B0F0"/>
                </a:solidFill>
                <a:effectLst/>
              </a:rPr>
              <a:t>C.</a:t>
            </a:r>
            <a:r>
              <a:rPr lang="en-US" sz="2800">
                <a:effectLst/>
              </a:rPr>
              <a:t> On </a:t>
            </a:r>
            <a:r>
              <a:rPr lang="en-US" sz="2800" dirty="0">
                <a:effectLst/>
              </a:rPr>
              <a:t>Saturdays. </a:t>
            </a:r>
          </a:p>
          <a:p>
            <a:pPr>
              <a:lnSpc>
                <a:spcPct val="150000"/>
              </a:lnSpc>
            </a:pPr>
            <a:endParaRPr lang="en-US" sz="14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</a:rPr>
              <a:t>2.</a:t>
            </a:r>
            <a:r>
              <a:rPr lang="en-US" sz="2800" dirty="0"/>
              <a:t> </a:t>
            </a:r>
            <a:r>
              <a:rPr lang="en-US" sz="2800" dirty="0">
                <a:effectLst/>
              </a:rPr>
              <a:t>Who does he spend his free time with?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A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His </a:t>
            </a:r>
            <a:r>
              <a:rPr lang="en-US" sz="2800" dirty="0" err="1">
                <a:effectLst/>
              </a:rPr>
              <a:t>neighbours</a:t>
            </a:r>
            <a:r>
              <a:rPr lang="en-US" sz="2800" dirty="0">
                <a:effectLst/>
              </a:rPr>
              <a:t> and friends.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B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His </a:t>
            </a:r>
            <a:r>
              <a:rPr lang="en-US" sz="2800" dirty="0">
                <a:effectLst/>
              </a:rPr>
              <a:t>family and relatives.</a:t>
            </a:r>
            <a:br>
              <a:rPr lang="en-US" sz="2800" dirty="0">
                <a:effectLst/>
              </a:rPr>
            </a:br>
            <a:r>
              <a:rPr lang="en-US" sz="2800" dirty="0">
                <a:solidFill>
                  <a:srgbClr val="00B0F0"/>
                </a:solidFill>
                <a:effectLst/>
              </a:rPr>
              <a:t>C</a:t>
            </a:r>
            <a:r>
              <a:rPr lang="en-US" sz="2800">
                <a:solidFill>
                  <a:srgbClr val="00B0F0"/>
                </a:solidFill>
                <a:effectLst/>
              </a:rPr>
              <a:t>. </a:t>
            </a:r>
            <a:r>
              <a:rPr lang="en-US" sz="2800">
                <a:effectLst/>
              </a:rPr>
              <a:t>His </a:t>
            </a:r>
            <a:r>
              <a:rPr lang="en-US" sz="2800" dirty="0">
                <a:effectLst/>
              </a:rPr>
              <a:t>family and friends. 	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7E2ACF-F407-05ED-07D9-0D7F3DC957FB}"/>
              </a:ext>
            </a:extLst>
          </p:cNvPr>
          <p:cNvSpPr/>
          <p:nvPr/>
        </p:nvSpPr>
        <p:spPr>
          <a:xfrm>
            <a:off x="954739" y="2968152"/>
            <a:ext cx="396000" cy="3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62D2BD2-19AC-84D4-CCFC-504F318A7335}"/>
              </a:ext>
            </a:extLst>
          </p:cNvPr>
          <p:cNvSpPr/>
          <p:nvPr/>
        </p:nvSpPr>
        <p:spPr>
          <a:xfrm>
            <a:off x="945947" y="5828812"/>
            <a:ext cx="396000" cy="3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" name="Trac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44615" y="16102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8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6537" y="1179429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the interview again</a:t>
            </a:r>
            <a:r>
              <a:rPr lang="en-US" sz="28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. Fill </a:t>
            </a:r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in each blank in the table with no more than two words.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A3C28C2-EE85-2262-F45B-EE7274145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422175"/>
              </p:ext>
            </p:extLst>
          </p:nvPr>
        </p:nvGraphicFramePr>
        <p:xfrm>
          <a:off x="628983" y="2339293"/>
          <a:ext cx="11003240" cy="3806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6399">
                  <a:extLst>
                    <a:ext uri="{9D8B030D-6E8A-4147-A177-3AD203B41FA5}">
                      <a16:colId xmlns:a16="http://schemas.microsoft.com/office/drawing/2014/main" val="1297501483"/>
                    </a:ext>
                  </a:extLst>
                </a:gridCol>
                <a:gridCol w="5286841">
                  <a:extLst>
                    <a:ext uri="{9D8B030D-6E8A-4147-A177-3AD203B41FA5}">
                      <a16:colId xmlns:a16="http://schemas.microsoft.com/office/drawing/2014/main" val="3773329642"/>
                    </a:ext>
                  </a:extLst>
                </a:gridCol>
              </a:tblGrid>
              <a:tr h="523872">
                <a:tc>
                  <a:txBody>
                    <a:bodyPr/>
                    <a:lstStyle/>
                    <a:p>
                      <a:pPr algn="ctr"/>
                      <a:r>
                        <a:rPr lang="x-none" sz="2400" b="1" dirty="0">
                          <a:solidFill>
                            <a:schemeClr val="bg1"/>
                          </a:solidFill>
                        </a:rPr>
                        <a:t>Activities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1" dirty="0">
                          <a:solidFill>
                            <a:schemeClr val="bg1"/>
                          </a:solidFill>
                        </a:rPr>
                        <a:t>Reason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330584"/>
                  </a:ext>
                </a:extLst>
              </a:tr>
              <a:tr h="113733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Inviting friends to his house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ooking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watching a (1) ______ </a:t>
                      </a:r>
                      <a:endParaRPr lang="en-US" sz="2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and better than going to the (2) ________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366432"/>
                  </a:ext>
                </a:extLst>
              </a:tr>
              <a:tr h="109024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the (3) ______ to play volleyball or skateboard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 in (4) 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524887"/>
                  </a:ext>
                </a:extLst>
              </a:tr>
              <a:tr h="105507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a (5) ________ around our city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different (6) 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18133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635AE12-C23F-10D7-8B4E-F8B45ABB471E}"/>
              </a:ext>
            </a:extLst>
          </p:cNvPr>
          <p:cNvSpPr txBox="1"/>
          <p:nvPr/>
        </p:nvSpPr>
        <p:spPr>
          <a:xfrm>
            <a:off x="4913039" y="3245372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video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14B86-260C-DF2B-1012-C0F0B942A69F}"/>
              </a:ext>
            </a:extLst>
          </p:cNvPr>
          <p:cNvSpPr txBox="1"/>
          <p:nvPr/>
        </p:nvSpPr>
        <p:spPr>
          <a:xfrm>
            <a:off x="7155653" y="3262515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cinema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03D6CB-2F30-9314-2E40-D6E7C5D9E6DD}"/>
              </a:ext>
            </a:extLst>
          </p:cNvPr>
          <p:cNvSpPr txBox="1"/>
          <p:nvPr/>
        </p:nvSpPr>
        <p:spPr>
          <a:xfrm>
            <a:off x="3233115" y="3950170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9EB52F-C476-B346-3AF8-58A754626EAF}"/>
              </a:ext>
            </a:extLst>
          </p:cNvPr>
          <p:cNvSpPr txBox="1"/>
          <p:nvPr/>
        </p:nvSpPr>
        <p:spPr>
          <a:xfrm>
            <a:off x="8056211" y="3942184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shape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B16C69-3F49-99D7-3903-B1F7005AE581}"/>
              </a:ext>
            </a:extLst>
          </p:cNvPr>
          <p:cNvSpPr txBox="1"/>
          <p:nvPr/>
        </p:nvSpPr>
        <p:spPr>
          <a:xfrm>
            <a:off x="2988741" y="5047996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>
                <a:solidFill>
                  <a:srgbClr val="FF0000"/>
                </a:solidFill>
              </a:rPr>
              <a:t>bike ride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53FF6B-9EBE-E1E6-0C1D-B8BCD91AF8F6}"/>
              </a:ext>
            </a:extLst>
          </p:cNvPr>
          <p:cNvSpPr txBox="1"/>
          <p:nvPr/>
        </p:nvSpPr>
        <p:spPr>
          <a:xfrm>
            <a:off x="9049133" y="5048944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places</a:t>
            </a:r>
          </a:p>
        </p:txBody>
      </p:sp>
      <p:pic>
        <p:nvPicPr>
          <p:cNvPr id="2" name="Trac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69785" y="16309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26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0686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pairs</a:t>
            </a:r>
            <a:r>
              <a:rPr lang="en-US" sz="28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. Ask </a:t>
            </a:r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and 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600AE2-FEEE-867E-752F-4E96776912D0}"/>
              </a:ext>
            </a:extLst>
          </p:cNvPr>
          <p:cNvSpPr txBox="1"/>
          <p:nvPr/>
        </p:nvSpPr>
        <p:spPr>
          <a:xfrm>
            <a:off x="274792" y="2635805"/>
            <a:ext cx="5405572" cy="37548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400" dirty="0"/>
              <a:t>1. When do you usually have free time? </a:t>
            </a:r>
          </a:p>
          <a:p>
            <a:r>
              <a:rPr lang="en-US" sz="3400" dirty="0"/>
              <a:t>2. What do you usually do with your friends in your free time? </a:t>
            </a:r>
          </a:p>
          <a:p>
            <a:r>
              <a:rPr lang="en-US" sz="3400" dirty="0"/>
              <a:t>3. Why do you do these activities?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B3C53A-2821-4886-9031-58A317227D05}"/>
              </a:ext>
            </a:extLst>
          </p:cNvPr>
          <p:cNvSpPr txBox="1"/>
          <p:nvPr/>
        </p:nvSpPr>
        <p:spPr>
          <a:xfrm>
            <a:off x="5812969" y="2635805"/>
            <a:ext cx="6085024" cy="37548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400" dirty="0"/>
              <a:t>1. I often have free time at the weekend.</a:t>
            </a:r>
          </a:p>
          <a:p>
            <a:r>
              <a:rPr lang="en-US" sz="3400" dirty="0"/>
              <a:t>2. Sometimes I hang out with my friends in our </a:t>
            </a:r>
            <a:r>
              <a:rPr lang="en-US" sz="3400" dirty="0" err="1"/>
              <a:t>favo</a:t>
            </a:r>
            <a:r>
              <a:rPr lang="vi-VN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3400" dirty="0"/>
              <a:t>rite café.</a:t>
            </a:r>
          </a:p>
          <a:p>
            <a:r>
              <a:rPr lang="en-US" sz="3400" dirty="0"/>
              <a:t>3. Because it’s the time that we can talk with each other.</a:t>
            </a:r>
            <a:endParaRPr lang="vi-VN" sz="3400" dirty="0"/>
          </a:p>
          <a:p>
            <a:endParaRPr lang="en-US" sz="3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25EF6-86AB-DE01-A1C2-16D388EDDEA9}"/>
              </a:ext>
            </a:extLst>
          </p:cNvPr>
          <p:cNvSpPr/>
          <p:nvPr/>
        </p:nvSpPr>
        <p:spPr>
          <a:xfrm>
            <a:off x="1026018" y="182355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Questions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D3D2B8-735D-7BF2-EFF5-E4AA8A66D43D}"/>
              </a:ext>
            </a:extLst>
          </p:cNvPr>
          <p:cNvSpPr/>
          <p:nvPr/>
        </p:nvSpPr>
        <p:spPr>
          <a:xfrm>
            <a:off x="6830035" y="181703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>
                <a:solidFill>
                  <a:srgbClr val="FF0000"/>
                </a:solidFill>
              </a:rPr>
              <a:t>Sample answers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56758" y="1216088"/>
            <a:ext cx="1023807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Write an email (80 - 100 words) to </a:t>
            </a:r>
            <a:r>
              <a:rPr lang="en-US" sz="24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a penfriend</a:t>
            </a:r>
            <a:r>
              <a:rPr lang="en-US" sz="2400" b="1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to tell him / her about what you usually do with your friends in your free time. </a:t>
            </a:r>
            <a:r>
              <a:rPr lang="en-US" sz="2400" b="1" dirty="0">
                <a:cs typeface="Calibri" panose="020F0502020204030204" pitchFamily="34" charset="0"/>
              </a:rPr>
              <a:t>U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se your answers in 4</a:t>
            </a:r>
            <a:r>
              <a:rPr lang="en-US" sz="24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. </a:t>
            </a:r>
          </a:p>
          <a:p>
            <a:r>
              <a:rPr lang="en-US" sz="24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Start 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and end the email as follows: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pic>
        <p:nvPicPr>
          <p:cNvPr id="1033" name="Picture 9" descr="GIPHY — steffi lynn">
            <a:extLst>
              <a:ext uri="{FF2B5EF4-FFF2-40B4-BE49-F238E27FC236}">
                <a16:creationId xmlns:a16="http://schemas.microsoft.com/office/drawing/2014/main" id="{CA710F29-0DA6-A7A6-37DE-303040BA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27">
            <a:off x="5662100" y="3090469"/>
            <a:ext cx="2320596" cy="232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277" t="3226" r="3704"/>
          <a:stretch/>
        </p:blipFill>
        <p:spPr>
          <a:xfrm>
            <a:off x="1026018" y="2519057"/>
            <a:ext cx="4369777" cy="3550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450" r="2108"/>
          <a:stretch/>
        </p:blipFill>
        <p:spPr>
          <a:xfrm>
            <a:off x="1015573" y="5811489"/>
            <a:ext cx="4375459" cy="104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367855"/>
            <a:ext cx="110962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Listen to someone talking about their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Write an email to talk about leisure activities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3605</TotalTime>
  <Words>396</Words>
  <Application>Microsoft Office PowerPoint</Application>
  <PresentationFormat>Widescreen</PresentationFormat>
  <Paragraphs>79</Paragraphs>
  <Slides>10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214</cp:revision>
  <dcterms:created xsi:type="dcterms:W3CDTF">2020-12-09T02:04:09Z</dcterms:created>
  <dcterms:modified xsi:type="dcterms:W3CDTF">2024-12-12T08:22:53Z</dcterms:modified>
</cp:coreProperties>
</file>