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71" r:id="rId2"/>
    <p:sldId id="256" r:id="rId3"/>
    <p:sldId id="279" r:id="rId4"/>
    <p:sldId id="276" r:id="rId5"/>
    <p:sldId id="298" r:id="rId6"/>
    <p:sldId id="327" r:id="rId7"/>
    <p:sldId id="325" r:id="rId8"/>
    <p:sldId id="313" r:id="rId9"/>
    <p:sldId id="314" r:id="rId10"/>
    <p:sldId id="330" r:id="rId11"/>
    <p:sldId id="33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F26649"/>
    <a:srgbClr val="00CCCB"/>
    <a:srgbClr val="00EEE8"/>
    <a:srgbClr val="FBCDCD"/>
    <a:srgbClr val="F7A5A5"/>
    <a:srgbClr val="F37D91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4" autoAdjust="0"/>
    <p:restoredTop sz="94640"/>
  </p:normalViewPr>
  <p:slideViewPr>
    <p:cSldViewPr snapToGrid="0" showGuides="1">
      <p:cViewPr varScale="1">
        <p:scale>
          <a:sx n="42" d="100"/>
          <a:sy n="42" d="100"/>
        </p:scale>
        <p:origin x="96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3191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5452" y="2197613"/>
            <a:ext cx="4793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Do exercises in the workbook.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451" y="2813537"/>
            <a:ext cx="3314779" cy="331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06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2" y="1839389"/>
            <a:ext cx="3360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26" name="Picture 2" descr="Invitation maker, Card design - Ứng dụng trên Google Play">
            <a:extLst>
              <a:ext uri="{FF2B5EF4-FFF2-40B4-BE49-F238E27FC236}">
                <a16:creationId xmlns:a16="http://schemas.microsoft.com/office/drawing/2014/main" id="{13CEED65-306A-8358-5820-244EE4E18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901" y="2659977"/>
            <a:ext cx="3762932" cy="3762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268756" y="2506145"/>
            <a:ext cx="681147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/>
              <a:t>1. </a:t>
            </a:r>
            <a:r>
              <a:rPr lang="en-US" sz="3200" dirty="0"/>
              <a:t>What do you like doing in your free time?</a:t>
            </a:r>
            <a:endParaRPr lang="vi-VN" sz="3200" dirty="0"/>
          </a:p>
          <a:p>
            <a:endParaRPr lang="en-US" sz="3200" dirty="0"/>
          </a:p>
          <a:p>
            <a:r>
              <a:rPr lang="en-US" sz="3200" dirty="0"/>
              <a:t>2. What do your friends like doing in their free time?</a:t>
            </a:r>
            <a:endParaRPr lang="vi-VN" sz="3200" dirty="0"/>
          </a:p>
          <a:p>
            <a:endParaRPr lang="en-US" sz="3200" dirty="0"/>
          </a:p>
          <a:p>
            <a:r>
              <a:rPr lang="en-US" sz="3200" dirty="0"/>
              <a:t>3. What do young people in Viet</a:t>
            </a:r>
            <a:r>
              <a:rPr lang="vi-VN" sz="3200" dirty="0"/>
              <a:t> N</a:t>
            </a:r>
            <a:r>
              <a:rPr lang="en-US" sz="3200" dirty="0"/>
              <a:t>am often do in their free time?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98992" y="1396114"/>
            <a:ext cx="4855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Answer the questions: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294981" y="3250692"/>
            <a:ext cx="40737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 ACTIVITIES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ids cooking class Vectors &amp; Illustrations for Free Download | Freepik">
            <a:extLst>
              <a:ext uri="{FF2B5EF4-FFF2-40B4-BE49-F238E27FC236}">
                <a16:creationId xmlns:a16="http://schemas.microsoft.com/office/drawing/2014/main" id="{A9851C9D-23D5-10CB-D264-AF078EDC3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343" y="1454722"/>
            <a:ext cx="3873898" cy="272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4713" y="1025276"/>
            <a:ext cx="1014096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highlighted sentences</a:t>
            </a:r>
            <a:r>
              <a:rPr lang="vi-VN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4665" y="100235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7450" y="8997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56089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9E0B290-C7C2-3002-B0E2-5D848474BD57}"/>
              </a:ext>
            </a:extLst>
          </p:cNvPr>
          <p:cNvSpPr/>
          <p:nvPr/>
        </p:nvSpPr>
        <p:spPr>
          <a:xfrm>
            <a:off x="1459148" y="1554997"/>
            <a:ext cx="5492636" cy="1347281"/>
          </a:xfrm>
          <a:prstGeom prst="roundRect">
            <a:avLst/>
          </a:prstGeom>
          <a:noFill/>
          <a:ln w="28575">
            <a:solidFill>
              <a:srgbClr val="00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indent="-1080000"/>
            <a:r>
              <a:rPr lang="en-US" sz="2400" b="1" i="1" dirty="0">
                <a:solidFill>
                  <a:schemeClr val="tx1"/>
                </a:solidFill>
                <a:effectLst/>
              </a:rPr>
              <a:t>Trang: </a:t>
            </a:r>
            <a:r>
              <a:rPr lang="en-US" sz="2400" dirty="0"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Would you like</a:t>
            </a:r>
            <a:r>
              <a:rPr lang="en-US" sz="2400" dirty="0">
                <a:solidFill>
                  <a:schemeClr val="tx1"/>
                </a:solidFill>
                <a:effectLst/>
              </a:rPr>
              <a:t> to go to the </a:t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  cooking club with me this Sunday? </a:t>
            </a:r>
          </a:p>
          <a:p>
            <a:pPr marL="720000" indent="-1080000"/>
            <a:r>
              <a:rPr lang="en-US" sz="2400" b="1" i="1" dirty="0">
                <a:solidFill>
                  <a:schemeClr val="tx1"/>
                </a:solidFill>
                <a:effectLst/>
              </a:rPr>
              <a:t>Ann:</a:t>
            </a:r>
            <a:r>
              <a:rPr lang="en-US" sz="2400" dirty="0">
                <a:solidFill>
                  <a:schemeClr val="tx1"/>
                </a:solidFill>
                <a:effectLst/>
              </a:rPr>
              <a:t>    </a:t>
            </a:r>
            <a:r>
              <a:rPr lang="en-US" sz="2400" dirty="0"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I’d love to. Thanks.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3A9E34F-F4EA-5976-257F-F9CF842BA970}"/>
              </a:ext>
            </a:extLst>
          </p:cNvPr>
          <p:cNvSpPr/>
          <p:nvPr/>
        </p:nvSpPr>
        <p:spPr>
          <a:xfrm>
            <a:off x="1459149" y="3011778"/>
            <a:ext cx="5492635" cy="1082359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chemeClr val="tx1"/>
                </a:solidFill>
                <a:effectLst/>
              </a:rPr>
              <a:t>Tom:</a:t>
            </a:r>
            <a:r>
              <a:rPr lang="en-US" sz="2400" dirty="0">
                <a:solidFill>
                  <a:schemeClr val="tx1"/>
                </a:solidFill>
                <a:effectLst/>
              </a:rPr>
              <a:t>    </a:t>
            </a:r>
            <a:r>
              <a:rPr lang="en-US" sz="2400" dirty="0"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Do you fanc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y</a:t>
            </a:r>
            <a:r>
              <a:rPr lang="en-US" sz="2400" dirty="0">
                <a:solidFill>
                  <a:schemeClr val="tx1"/>
                </a:solidFill>
                <a:effectLst/>
              </a:rPr>
              <a:t> going for a walk? 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chemeClr val="tx1"/>
                </a:solidFill>
                <a:effectLst/>
              </a:rPr>
              <a:t>Mark:</a:t>
            </a:r>
            <a:r>
              <a:rPr lang="en-US" sz="2400" dirty="0">
                <a:solidFill>
                  <a:schemeClr val="tx1"/>
                </a:solidFill>
                <a:effectLst/>
              </a:rPr>
              <a:t>  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That’s great. Thanks.</a:t>
            </a:r>
            <a:endParaRPr lang="en-US" sz="2400" dirty="0">
              <a:solidFill>
                <a:schemeClr val="tx1"/>
              </a:solidFill>
              <a:effectLst/>
              <a:highlight>
                <a:srgbClr val="FFFF00"/>
              </a:highlight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5F49A64-E8E6-07B6-F953-41574C090C9A}"/>
              </a:ext>
            </a:extLst>
          </p:cNvPr>
          <p:cNvSpPr/>
          <p:nvPr/>
        </p:nvSpPr>
        <p:spPr>
          <a:xfrm>
            <a:off x="1279148" y="2048637"/>
            <a:ext cx="360000" cy="36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2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EDF0EEF-11C3-62CC-A801-6C3AA16E34EE}"/>
              </a:ext>
            </a:extLst>
          </p:cNvPr>
          <p:cNvSpPr/>
          <p:nvPr/>
        </p:nvSpPr>
        <p:spPr>
          <a:xfrm>
            <a:off x="1279148" y="3372957"/>
            <a:ext cx="360000" cy="36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2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solidFill>
                  <a:schemeClr val="accent2"/>
                </a:solidFill>
              </a:rPr>
              <a:t>2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83B3E87F-4D7C-8A0F-E571-BB02605D3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019153"/>
              </p:ext>
            </p:extLst>
          </p:nvPr>
        </p:nvGraphicFramePr>
        <p:xfrm>
          <a:off x="2030095" y="4150409"/>
          <a:ext cx="8128000" cy="24079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4907453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42794293"/>
                    </a:ext>
                  </a:extLst>
                </a:gridCol>
              </a:tblGrid>
              <a:tr h="429533">
                <a:tc>
                  <a:txBody>
                    <a:bodyPr/>
                    <a:lstStyle/>
                    <a:p>
                      <a:r>
                        <a:rPr lang="en-US" sz="2800" dirty="0"/>
                        <a:t>S</a:t>
                      </a:r>
                      <a:r>
                        <a:rPr lang="x-none" sz="2800" dirty="0"/>
                        <a:t>tructur</a:t>
                      </a:r>
                      <a:r>
                        <a:rPr lang="vi-VN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</a:t>
                      </a:r>
                      <a:endParaRPr lang="x-none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x-none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xamples 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132956"/>
                  </a:ext>
                </a:extLst>
              </a:tr>
              <a:tr h="436705">
                <a:tc>
                  <a:txBody>
                    <a:bodyPr/>
                    <a:lstStyle/>
                    <a:p>
                      <a:r>
                        <a:rPr lang="en-US" sz="2800" dirty="0"/>
                        <a:t>H</a:t>
                      </a:r>
                      <a:r>
                        <a:rPr lang="x-none" sz="2800" dirty="0"/>
                        <a:t>ow to invite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W</a:t>
                      </a:r>
                      <a:r>
                        <a:rPr lang="x-none" sz="2800" dirty="0"/>
                        <a:t>ould you like to…</a:t>
                      </a:r>
                    </a:p>
                    <a:p>
                      <a:r>
                        <a:rPr lang="en-US" sz="2800" dirty="0"/>
                        <a:t>D</a:t>
                      </a:r>
                      <a:r>
                        <a:rPr lang="x-none" sz="2800" dirty="0"/>
                        <a:t>o you fancy…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508883"/>
                  </a:ext>
                </a:extLst>
              </a:tr>
              <a:tr h="436705">
                <a:tc>
                  <a:txBody>
                    <a:bodyPr/>
                    <a:lstStyle/>
                    <a:p>
                      <a:r>
                        <a:rPr lang="en-US" sz="2800" dirty="0"/>
                        <a:t>H</a:t>
                      </a:r>
                      <a:r>
                        <a:rPr lang="x-none" sz="2800" dirty="0"/>
                        <a:t>ow to accept invitations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</a:t>
                      </a:r>
                      <a:r>
                        <a:rPr lang="x-none" sz="2800" dirty="0"/>
                        <a:t>’d love to.</a:t>
                      </a:r>
                    </a:p>
                    <a:p>
                      <a:r>
                        <a:rPr lang="en-US" sz="2800" dirty="0"/>
                        <a:t>T</a:t>
                      </a:r>
                      <a:r>
                        <a:rPr lang="x-none" sz="2800" dirty="0"/>
                        <a:t>hat’s great</a:t>
                      </a:r>
                      <a:r>
                        <a:rPr lang="vi-VN" sz="2800" dirty="0"/>
                        <a:t>.</a:t>
                      </a:r>
                      <a:endParaRPr lang="x-non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213446"/>
                  </a:ext>
                </a:extLst>
              </a:tr>
            </a:tbl>
          </a:graphicData>
        </a:graphic>
      </p:graphicFrame>
      <p:pic>
        <p:nvPicPr>
          <p:cNvPr id="7" name="Trac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00810" y="1190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273039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pairs.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inviting and accepting invitations in the following situations. Remember to use the highlighted language in 1.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1061055" y="2134906"/>
            <a:ext cx="10526485" cy="2232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Y</a:t>
            </a:r>
            <a:r>
              <a:rPr lang="en-US" sz="3200" dirty="0">
                <a:effectLst/>
              </a:rPr>
              <a:t>ou invite your friend to play badminton.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Y</a:t>
            </a:r>
            <a:r>
              <a:rPr lang="en-US" sz="3200" dirty="0">
                <a:effectLst/>
              </a:rPr>
              <a:t>ou invite your friend to make paper flowers with you.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Y</a:t>
            </a:r>
            <a:r>
              <a:rPr lang="en-US" sz="3200" dirty="0">
                <a:effectLst/>
              </a:rPr>
              <a:t>ou invite your friend to try your home-made pizza. </a:t>
            </a:r>
          </a:p>
        </p:txBody>
      </p:sp>
      <p:pic>
        <p:nvPicPr>
          <p:cNvPr id="2050" name="Picture 2" descr="Page 7 | Kids play badminton Vectors &amp; Illustrations for Free Download |  Freepik">
            <a:extLst>
              <a:ext uri="{FF2B5EF4-FFF2-40B4-BE49-F238E27FC236}">
                <a16:creationId xmlns:a16="http://schemas.microsoft.com/office/drawing/2014/main" id="{4F9CEAA2-F1B7-8276-3E18-EA7ED40B9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43" y="4381164"/>
            <a:ext cx="2446744" cy="244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mazon.com: Paper Flowers Decorations for Wall, Large 3D Artificial Fake  Flower Wall Decor Baby Girl Boy Nursery Room, Bridal Shower, Wedding  Centerpiece, Party Backdrop : Home &amp; Kitchen">
            <a:extLst>
              <a:ext uri="{FF2B5EF4-FFF2-40B4-BE49-F238E27FC236}">
                <a16:creationId xmlns:a16="http://schemas.microsoft.com/office/drawing/2014/main" id="{3899F927-4C23-E06E-B064-454382683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763" y="4482038"/>
            <a:ext cx="2254572" cy="225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45 Family Homemade Pizza Illustrations &amp; Clip Art - iStock">
            <a:extLst>
              <a:ext uri="{FF2B5EF4-FFF2-40B4-BE49-F238E27FC236}">
                <a16:creationId xmlns:a16="http://schemas.microsoft.com/office/drawing/2014/main" id="{A106CB9E-67FD-87F6-9E78-5EB935DE3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311" y="4381164"/>
            <a:ext cx="3413634" cy="243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6980" y="11978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pairs. Answer the question.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9988" y="121028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2773" y="11076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826" y="194965"/>
            <a:ext cx="117049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TEEN’S LEISURE ACTIVITIES AROUND THE WORLD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09113C-6811-4D4C-801A-3BE3BA0400AE}"/>
              </a:ext>
            </a:extLst>
          </p:cNvPr>
          <p:cNvSpPr txBox="1"/>
          <p:nvPr/>
        </p:nvSpPr>
        <p:spPr>
          <a:xfrm>
            <a:off x="491406" y="5452814"/>
            <a:ext cx="30400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chemeClr val="accent2">
                    <a:lumMod val="75000"/>
                  </a:schemeClr>
                </a:solidFill>
                <a:effectLst/>
                <a:latin typeface="MyriadPro-Regular"/>
              </a:rPr>
              <a:t>doing origami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4583931" y="5452814"/>
            <a:ext cx="30203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MyriadPro-Regular"/>
              </a:rPr>
              <a:t>playing badminton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1D93809-A49B-0E65-96FD-B9F18CB3CBAD}"/>
              </a:ext>
            </a:extLst>
          </p:cNvPr>
          <p:cNvSpPr/>
          <p:nvPr/>
        </p:nvSpPr>
        <p:spPr>
          <a:xfrm>
            <a:off x="2513914" y="1758004"/>
            <a:ext cx="7496261" cy="54123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0070C0"/>
                </a:solidFill>
                <a:effectLst/>
              </a:rPr>
              <a:t>What is the activity in each picture?</a:t>
            </a:r>
            <a:endParaRPr lang="en-US" sz="3600" dirty="0">
              <a:solidFill>
                <a:srgbClr val="0070C0"/>
              </a:solidFill>
              <a:effectLst/>
              <a:highlight>
                <a:srgbClr val="FFFF00"/>
              </a:highlight>
            </a:endParaRPr>
          </a:p>
        </p:txBody>
      </p:sp>
      <p:pic>
        <p:nvPicPr>
          <p:cNvPr id="3078" name="Picture 6" descr="Little boy folding paper and making origami toys 5161885 Vector Art at  Vecteezy">
            <a:extLst>
              <a:ext uri="{FF2B5EF4-FFF2-40B4-BE49-F238E27FC236}">
                <a16:creationId xmlns:a16="http://schemas.microsoft.com/office/drawing/2014/main" id="{876E5DC8-612D-AD84-B05B-F568B25AB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8" y="2812925"/>
            <a:ext cx="3000399" cy="255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wo girls playing badminton cartoon character Vector Image">
            <a:extLst>
              <a:ext uri="{FF2B5EF4-FFF2-40B4-BE49-F238E27FC236}">
                <a16:creationId xmlns:a16="http://schemas.microsoft.com/office/drawing/2014/main" id="{10D9E8B0-6B86-F34A-2591-72CCC74DF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" r="1526" b="14145"/>
          <a:stretch/>
        </p:blipFill>
        <p:spPr bwMode="auto">
          <a:xfrm>
            <a:off x="4079346" y="2527086"/>
            <a:ext cx="4203008" cy="294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ute snowboarder cartoon">
            <a:extLst>
              <a:ext uri="{FF2B5EF4-FFF2-40B4-BE49-F238E27FC236}">
                <a16:creationId xmlns:a16="http://schemas.microsoft.com/office/drawing/2014/main" id="{D1F8DB78-A57F-DB9E-28F9-9ED8B2950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79" y="2618344"/>
            <a:ext cx="3618192" cy="288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E5BAA5-38B5-4792-C634-9EFFB65305DD}"/>
              </a:ext>
            </a:extLst>
          </p:cNvPr>
          <p:cNvSpPr txBox="1"/>
          <p:nvPr/>
        </p:nvSpPr>
        <p:spPr>
          <a:xfrm>
            <a:off x="8428953" y="5729812"/>
            <a:ext cx="33903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MyriadPro-Regular"/>
              </a:rPr>
              <a:t>snowboarding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8833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what three teenagers say about their leisure activities. Complete the table with the information from the text.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288EA39-6396-460B-8021-80CBB9057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966862"/>
              </p:ext>
            </p:extLst>
          </p:nvPr>
        </p:nvGraphicFramePr>
        <p:xfrm>
          <a:off x="429479" y="2245155"/>
          <a:ext cx="11317921" cy="37483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9694">
                  <a:extLst>
                    <a:ext uri="{9D8B030D-6E8A-4147-A177-3AD203B41FA5}">
                      <a16:colId xmlns:a16="http://schemas.microsoft.com/office/drawing/2014/main" val="3125397952"/>
                    </a:ext>
                  </a:extLst>
                </a:gridCol>
                <a:gridCol w="1778924">
                  <a:extLst>
                    <a:ext uri="{9D8B030D-6E8A-4147-A177-3AD203B41FA5}">
                      <a16:colId xmlns:a16="http://schemas.microsoft.com/office/drawing/2014/main" val="4094159785"/>
                    </a:ext>
                  </a:extLst>
                </a:gridCol>
                <a:gridCol w="2330701">
                  <a:extLst>
                    <a:ext uri="{9D8B030D-6E8A-4147-A177-3AD203B41FA5}">
                      <a16:colId xmlns:a16="http://schemas.microsoft.com/office/drawing/2014/main" val="1484692665"/>
                    </a:ext>
                  </a:extLst>
                </a:gridCol>
                <a:gridCol w="2740063">
                  <a:extLst>
                    <a:ext uri="{9D8B030D-6E8A-4147-A177-3AD203B41FA5}">
                      <a16:colId xmlns:a16="http://schemas.microsoft.com/office/drawing/2014/main" val="1191546626"/>
                    </a:ext>
                  </a:extLst>
                </a:gridCol>
                <a:gridCol w="3218539">
                  <a:extLst>
                    <a:ext uri="{9D8B030D-6E8A-4147-A177-3AD203B41FA5}">
                      <a16:colId xmlns:a16="http://schemas.microsoft.com/office/drawing/2014/main" val="4216417206"/>
                    </a:ext>
                  </a:extLst>
                </a:gridCol>
              </a:tblGrid>
              <a:tr h="7137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Name 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Country 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Leisure activity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 / People to do the activity with </a:t>
                      </a:r>
                      <a:endParaRPr lang="en-US" sz="2400" b="1" dirty="0">
                        <a:effectLst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Benefits of the activity </a:t>
                      </a:r>
                      <a:endParaRPr lang="en-US" sz="2400" b="1" dirty="0">
                        <a:effectLst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51487"/>
                  </a:ext>
                </a:extLst>
              </a:tr>
              <a:tr h="713728">
                <a:tc>
                  <a:txBody>
                    <a:bodyPr/>
                    <a:lstStyle/>
                    <a:p>
                      <a:r>
                        <a:rPr lang="en-US" sz="2400" dirty="0"/>
                        <a:t>Sakura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Japan</a:t>
                      </a:r>
                    </a:p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28060"/>
                  </a:ext>
                </a:extLst>
              </a:tr>
              <a:tr h="913681">
                <a:tc>
                  <a:txBody>
                    <a:bodyPr/>
                    <a:lstStyle/>
                    <a:p>
                      <a:r>
                        <a:rPr lang="en-US" sz="2400" dirty="0"/>
                        <a:t>Eric 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Switzerland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351156"/>
                  </a:ext>
                </a:extLst>
              </a:tr>
              <a:tr h="814647">
                <a:tc>
                  <a:txBody>
                    <a:bodyPr/>
                    <a:lstStyle/>
                    <a:p>
                      <a:r>
                        <a:rPr lang="en-US" sz="2400" dirty="0"/>
                        <a:t>Lan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Viet Nam</a:t>
                      </a:r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9577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DF2D592-3205-103C-B7A4-F746208DB1BC}"/>
              </a:ext>
            </a:extLst>
          </p:cNvPr>
          <p:cNvSpPr txBox="1"/>
          <p:nvPr/>
        </p:nvSpPr>
        <p:spPr>
          <a:xfrm>
            <a:off x="3524599" y="3067086"/>
            <a:ext cx="212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/>
              <a:t>doing origami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FE2D15-50E1-FA03-4442-98C036576D08}"/>
              </a:ext>
            </a:extLst>
          </p:cNvPr>
          <p:cNvSpPr txBox="1"/>
          <p:nvPr/>
        </p:nvSpPr>
        <p:spPr>
          <a:xfrm>
            <a:off x="3524599" y="3889017"/>
            <a:ext cx="212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/>
              <a:t>snowboarding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656C9F-D63A-FB38-1650-EDE8C35A21F1}"/>
              </a:ext>
            </a:extLst>
          </p:cNvPr>
          <p:cNvSpPr txBox="1"/>
          <p:nvPr/>
        </p:nvSpPr>
        <p:spPr>
          <a:xfrm>
            <a:off x="3524599" y="4798016"/>
            <a:ext cx="2122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/>
              <a:t>playing badminton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3DD7E2-85FE-1224-5CCF-E0172D250ABF}"/>
              </a:ext>
            </a:extLst>
          </p:cNvPr>
          <p:cNvSpPr txBox="1"/>
          <p:nvPr/>
        </p:nvSpPr>
        <p:spPr>
          <a:xfrm>
            <a:off x="5805692" y="3067085"/>
            <a:ext cx="212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</a:t>
            </a:r>
            <a:r>
              <a:rPr lang="x-none" sz="2400" dirty="0"/>
              <a:t>o one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E6841-148F-79FB-0692-2BDF2C70139A}"/>
              </a:ext>
            </a:extLst>
          </p:cNvPr>
          <p:cNvSpPr txBox="1"/>
          <p:nvPr/>
        </p:nvSpPr>
        <p:spPr>
          <a:xfrm>
            <a:off x="5805692" y="3880959"/>
            <a:ext cx="212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parents</a:t>
            </a:r>
            <a:endParaRPr lang="x-none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6F50BF-0A75-3AF3-8539-B7F71CDFF5B3}"/>
              </a:ext>
            </a:extLst>
          </p:cNvPr>
          <p:cNvSpPr txBox="1"/>
          <p:nvPr/>
        </p:nvSpPr>
        <p:spPr>
          <a:xfrm>
            <a:off x="5805692" y="4798016"/>
            <a:ext cx="212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best friend</a:t>
            </a:r>
            <a:endParaRPr lang="x-none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DD875-487C-388C-3D71-18358F7DA97B}"/>
              </a:ext>
            </a:extLst>
          </p:cNvPr>
          <p:cNvSpPr txBox="1"/>
          <p:nvPr/>
        </p:nvSpPr>
        <p:spPr>
          <a:xfrm>
            <a:off x="8612298" y="3067084"/>
            <a:ext cx="2751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helps her to relax</a:t>
            </a:r>
            <a:endParaRPr lang="x-none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6D0DEC-6C74-8746-A676-0377A768FCC3}"/>
              </a:ext>
            </a:extLst>
          </p:cNvPr>
          <p:cNvSpPr txBox="1"/>
          <p:nvPr/>
        </p:nvSpPr>
        <p:spPr>
          <a:xfrm>
            <a:off x="8612298" y="3889017"/>
            <a:ext cx="2751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improves his overall health and balance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7C1B9E-F0A3-C10B-7CB4-950EE7D0F389}"/>
              </a:ext>
            </a:extLst>
          </p:cNvPr>
          <p:cNvSpPr txBox="1"/>
          <p:nvPr/>
        </p:nvSpPr>
        <p:spPr>
          <a:xfrm>
            <a:off x="8612297" y="4798016"/>
            <a:ext cx="2965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improves her muscle strength </a:t>
            </a:r>
          </a:p>
          <a:p>
            <a:r>
              <a:rPr lang="en-US" sz="2400" dirty="0"/>
              <a:t>- reduces stress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BEDCC0-CE67-7362-0383-649441FBD1CB}"/>
              </a:ext>
            </a:extLst>
          </p:cNvPr>
          <p:cNvSpPr txBox="1"/>
          <p:nvPr/>
        </p:nvSpPr>
        <p:spPr>
          <a:xfrm>
            <a:off x="223826" y="194965"/>
            <a:ext cx="117049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TEEN’S LEISURE ACTIVITIES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89417" y="1314062"/>
            <a:ext cx="776994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 in groups. Ask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715B8C-964D-A056-80E9-391D764B7A65}"/>
              </a:ext>
            </a:extLst>
          </p:cNvPr>
          <p:cNvSpPr txBox="1"/>
          <p:nvPr/>
        </p:nvSpPr>
        <p:spPr>
          <a:xfrm>
            <a:off x="628983" y="2027401"/>
            <a:ext cx="9360131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</a:rPr>
              <a:t>Which of the activities in </a:t>
            </a:r>
            <a:r>
              <a:rPr lang="en-US" sz="3600" b="1" dirty="0">
                <a:solidFill>
                  <a:srgbClr val="FF7F00"/>
                </a:solidFill>
                <a:effectLst/>
              </a:rPr>
              <a:t>4 </a:t>
            </a:r>
            <a:r>
              <a:rPr lang="en-US" sz="3600" dirty="0">
                <a:effectLst/>
              </a:rPr>
              <a:t>do you want to try? </a:t>
            </a:r>
            <a:endParaRPr lang="en-US" sz="3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</a:rPr>
              <a:t>Why do you want to try it? </a:t>
            </a:r>
            <a:endParaRPr lang="en-US" sz="3600" dirty="0"/>
          </a:p>
        </p:txBody>
      </p:sp>
      <p:pic>
        <p:nvPicPr>
          <p:cNvPr id="4098" name="Picture 2" descr="Premium Vector | Group of children talking | Kids talking, Drawing for  kids, Cartoon kids">
            <a:extLst>
              <a:ext uri="{FF2B5EF4-FFF2-40B4-BE49-F238E27FC236}">
                <a16:creationId xmlns:a16="http://schemas.microsoft.com/office/drawing/2014/main" id="{F5DBA61F-D6F9-2DBC-B3BD-B68C76C6B8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1" b="6651"/>
          <a:stretch/>
        </p:blipFill>
        <p:spPr bwMode="auto">
          <a:xfrm>
            <a:off x="7732846" y="2947994"/>
            <a:ext cx="4043218" cy="353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BBEDCC0-CE67-7362-0383-649441FBD1CB}"/>
              </a:ext>
            </a:extLst>
          </p:cNvPr>
          <p:cNvSpPr txBox="1"/>
          <p:nvPr/>
        </p:nvSpPr>
        <p:spPr>
          <a:xfrm>
            <a:off x="223826" y="194965"/>
            <a:ext cx="117049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TEEN’S LEISURE ACTIVITIES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15404"/>
            <a:ext cx="548025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827500" y="2603049"/>
            <a:ext cx="9770226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How to invite and accept invitations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3756</TotalTime>
  <Words>376</Words>
  <Application>Microsoft Office PowerPoint</Application>
  <PresentationFormat>Widescreen</PresentationFormat>
  <Paragraphs>92</Paragraphs>
  <Slides>11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Myriad Pro</vt:lpstr>
      <vt:lpstr>MyriadPro-Regular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User</cp:lastModifiedBy>
  <cp:revision>213</cp:revision>
  <dcterms:created xsi:type="dcterms:W3CDTF">2020-12-09T02:04:09Z</dcterms:created>
  <dcterms:modified xsi:type="dcterms:W3CDTF">2024-12-12T08:07:15Z</dcterms:modified>
</cp:coreProperties>
</file>