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262" r:id="rId5"/>
    <p:sldId id="257" r:id="rId6"/>
    <p:sldId id="290" r:id="rId7"/>
    <p:sldId id="259" r:id="rId8"/>
    <p:sldId id="260" r:id="rId9"/>
    <p:sldId id="267" r:id="rId10"/>
    <p:sldId id="291" r:id="rId11"/>
    <p:sldId id="268" r:id="rId12"/>
    <p:sldId id="293" r:id="rId13"/>
    <p:sldId id="270" r:id="rId14"/>
    <p:sldId id="273" r:id="rId15"/>
    <p:sldId id="294" r:id="rId16"/>
    <p:sldId id="295" r:id="rId17"/>
    <p:sldId id="296" r:id="rId18"/>
    <p:sldId id="272" r:id="rId19"/>
    <p:sldId id="297" r:id="rId20"/>
    <p:sldId id="298" r:id="rId21"/>
    <p:sldId id="299" r:id="rId22"/>
    <p:sldId id="274" r:id="rId23"/>
    <p:sldId id="300" r:id="rId24"/>
    <p:sldId id="285" r:id="rId25"/>
    <p:sldId id="286" r:id="rId26"/>
    <p:sldId id="287" r:id="rId27"/>
    <p:sldId id="288" r:id="rId28"/>
    <p:sldId id="289" r:id="rId29"/>
    <p:sldId id="264" r:id="rId30"/>
    <p:sldId id="261" r:id="rId31"/>
    <p:sldId id="301" r:id="rId32"/>
    <p:sldId id="277" r:id="rId33"/>
    <p:sldId id="281" r:id="rId34"/>
    <p:sldId id="283" r:id="rId35"/>
    <p:sldId id="263" r:id="rId36"/>
    <p:sldId id="265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Dotum" panose="020B0600000101010101" pitchFamily="34" charset="-127"/>
      <p:regular r:id="rId46"/>
    </p:embeddedFont>
    <p:embeddedFont>
      <p:font typeface=".VnTime" panose="020B7200000000000000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8CD7E-B0E8-40EA-88CB-574AC05EA919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A720-8C55-407C-810F-BA988B34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A720-8C55-407C-810F-BA988B343F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3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0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7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5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2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7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12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0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6.sv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7.pn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4.sv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.sv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.sv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.sv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6.png"/><Relationship Id="rId5" Type="http://schemas.openxmlformats.org/officeDocument/2006/relationships/image" Target="../media/image6.svg"/><Relationship Id="rId10" Type="http://schemas.openxmlformats.org/officeDocument/2006/relationships/image" Target="../media/image65.png"/><Relationship Id="rId4" Type="http://schemas.openxmlformats.org/officeDocument/2006/relationships/image" Target="../media/image2.png"/><Relationship Id="rId9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7" Type="http://schemas.openxmlformats.org/officeDocument/2006/relationships/image" Target="../media/image41.svg"/><Relationship Id="rId2" Type="http://schemas.openxmlformats.org/officeDocument/2006/relationships/image" Target="../media/image6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15" Type="http://schemas.openxmlformats.org/officeDocument/2006/relationships/image" Target="../media/image39.svg"/><Relationship Id="rId19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800600" y="-5219700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6992600" y="-2557596"/>
            <a:ext cx="4447864" cy="44508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32350" y="-424164"/>
            <a:ext cx="2263111" cy="22631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6192" y="929350"/>
            <a:ext cx="14120102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</a:t>
            </a: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TẤT CẢ CÁC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EM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ĐÃ ĐẾN </a:t>
            </a:r>
            <a:r>
              <a:rPr lang="en-US" sz="75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57E98AA-24CC-4767-ADCD-63775AD72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096000" y="6972300"/>
            <a:ext cx="6251754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342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nl-NL" sz="5000" b="1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lang="nl-NL" sz="5000" b="1" dirty="0" smtClean="0">
                  <a:ln w="0"/>
                  <a:solidFill>
                    <a:srgbClr val="AA3F3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ln w="0"/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Khai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a)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             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Rút gọn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  <a:blipFill>
                <a:blip r:embed="rId9"/>
                <a:stretch>
                  <a:fillRect l="-1702"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01000" y="4225976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384236" y="5389007"/>
                <a:ext cx="1463040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1. Khai triển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36" y="5389007"/>
                <a:ext cx="14630400" cy="4555093"/>
              </a:xfrm>
              <a:prstGeom prst="rect">
                <a:avLst/>
              </a:prstGeom>
              <a:blipFill>
                <a:blip r:embed="rId10"/>
                <a:stretch>
                  <a:fillRect l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6021560" y="3094408"/>
            <a:ext cx="1850032" cy="317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6080" y="8877122"/>
            <a:ext cx="1593320" cy="1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47800" y="342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</a:t>
              </a:r>
              <a:r>
                <a:rPr kumimoji="0" lang="nl-NL" sz="5000" b="1" i="0" u="none" strike="noStrike" kern="1200" cap="none" spc="0" normalizeH="0" baseline="0" noProof="0" dirty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1. Khai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triển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               b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Rút gọn biểu 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x</m:t>
                            </m:r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−8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y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243" y="1755964"/>
                <a:ext cx="12533429" cy="2015936"/>
              </a:xfrm>
              <a:prstGeom prst="rect">
                <a:avLst/>
              </a:prstGeom>
              <a:blipFill>
                <a:blip r:embed="rId9"/>
                <a:stretch>
                  <a:fillRect l="-1702"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01000" y="4225976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353060" y="5753100"/>
                <a:ext cx="14630400" cy="3275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Rút </a:t>
                </a:r>
                <a:r>
                  <a:rPr lang="en-US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  <a:defRPr/>
                </a:pPr>
                <a:r>
                  <a:rPr lang="en-US" sz="4000" smtClean="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60" y="5753100"/>
                <a:ext cx="14630400" cy="3275705"/>
              </a:xfrm>
              <a:prstGeom prst="rect">
                <a:avLst/>
              </a:prstGeom>
              <a:blipFill>
                <a:blip r:embed="rId10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6021560" y="3094408"/>
            <a:ext cx="1850032" cy="3177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66080" y="8877122"/>
            <a:ext cx="1593320" cy="12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496940" y="78105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2418844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786684" y="8015131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2962" y="-1552639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19265" y="1104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tr12)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459738" y="4533509"/>
            <a:ext cx="1903462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51922" y="2857500"/>
                <a:ext cx="1770740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 biểu thức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1+6</m:t>
                    </m:r>
                    <m:r>
                      <m:rPr>
                        <m:sty m:val="p"/>
                      </m:rP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+12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 dạng lập phương của một tổng.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22" y="2857500"/>
                <a:ext cx="17707408" cy="738664"/>
              </a:xfrm>
              <a:prstGeom prst="rect">
                <a:avLst/>
              </a:prstGeom>
              <a:blipFill>
                <a:blip r:embed="rId6"/>
                <a:stretch>
                  <a:fillRect l="-1343" t="-17355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10876" y="6033858"/>
                <a:ext cx="13389499" cy="2157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1+6</m:t>
                      </m:r>
                      <m:r>
                        <m:rPr>
                          <m:sty m:val="p"/>
                        </m:rP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4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+12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=1+3.</m:t>
                      </m:r>
                      <m:sSup>
                        <m:sSupPr>
                          <m:ctrlP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.2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+3.1. </m:t>
                      </m:r>
                      <m:sSup>
                        <m:sSupPr>
                          <m:ctrlP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 i="1" smtClean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4200" b="0" smtClean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1+2</m:t>
                            </m:r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20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76" y="6033858"/>
                <a:ext cx="13389499" cy="2157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23430">
            <a:off x="16215144" y="329706"/>
            <a:ext cx="1152690" cy="17290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920" y="8262060"/>
            <a:ext cx="1374734" cy="14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90354" y="4610100"/>
            <a:ext cx="1859691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11729" y="876300"/>
            <a:ext cx="5988909" cy="1246495"/>
            <a:chOff x="1676400" y="38100"/>
            <a:chExt cx="5988909" cy="1246495"/>
          </a:xfrm>
        </p:grpSpPr>
        <p:sp>
          <p:nvSpPr>
            <p:cNvPr id="22" name="Rectangle 21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95399" y="2394546"/>
                <a:ext cx="15849600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200">
                    <a:solidFill>
                      <a:srgbClr val="000000"/>
                    </a:solidFill>
                  </a:rPr>
                  <a:t>Viết biểu thức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dưới </a:t>
                </a:r>
                <a:r>
                  <a:rPr lang="vi-VN" sz="4200">
                    <a:solidFill>
                      <a:srgbClr val="000000"/>
                    </a:solidFill>
                  </a:rPr>
                  <a:t>dạng lập phương của một </a:t>
                </a:r>
                <a:r>
                  <a:rPr lang="vi-VN" sz="4200">
                    <a:solidFill>
                      <a:srgbClr val="000000"/>
                    </a:solidFill>
                  </a:rPr>
                  <a:t>tổng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.</a:t>
                </a:r>
                <a:endParaRPr lang="en-US" sz="42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2394546"/>
                <a:ext cx="15849600" cy="2077492"/>
              </a:xfrm>
              <a:prstGeom prst="rect">
                <a:avLst/>
              </a:prstGeom>
              <a:blipFill>
                <a:blip r:embed="rId9"/>
                <a:stretch>
                  <a:fillRect l="-1462" r="-1500" b="-6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648199" y="6057900"/>
                <a:ext cx="9144000" cy="34624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+3.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.3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+3.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en-US" sz="42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6057900"/>
                <a:ext cx="9144000" cy="34624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9"/>
          <p:cNvGrpSpPr/>
          <p:nvPr/>
        </p:nvGrpSpPr>
        <p:grpSpPr>
          <a:xfrm>
            <a:off x="-3200400" y="7908057"/>
            <a:ext cx="5781302" cy="5781302"/>
            <a:chOff x="0" y="0"/>
            <a:chExt cx="6350000" cy="6350000"/>
          </a:xfrm>
        </p:grpSpPr>
        <p:sp>
          <p:nvSpPr>
            <p:cNvPr id="2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80582" y="6057900"/>
            <a:ext cx="2426418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952951" y="1333500"/>
            <a:ext cx="14040831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PHƯƠNG CỦA MỘT HIỆU</a:t>
            </a:r>
            <a:endParaRPr kumimoji="0" lang="en-US" sz="7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51" y="63627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312870" y="6711043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002000" y="-2628900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5" y="594813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9625" y="69739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80635" y="1867743"/>
                <a:ext cx="1651676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hai số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kì, viết 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 áp dụng hằng đẳng thức lập phương của một tổng để tính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 rút ra liên hệ giữa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và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vi-VN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35" y="1867743"/>
                <a:ext cx="16516765" cy="2862322"/>
              </a:xfrm>
              <a:prstGeom prst="rect">
                <a:avLst/>
              </a:prstGeom>
              <a:blipFill>
                <a:blip r:embed="rId6"/>
                <a:stretch>
                  <a:fillRect l="-1292" r="-70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62717" y="51681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500" y="8317152"/>
            <a:ext cx="1952816" cy="17570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49921" y="6532167"/>
                <a:ext cx="15633004" cy="3107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 b="1" i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nl-NL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thấy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21" y="6532167"/>
                <a:ext cx="15633004" cy="3107133"/>
              </a:xfrm>
              <a:prstGeom prst="rect">
                <a:avLst/>
              </a:prstGeom>
              <a:blipFill>
                <a:blip r:embed="rId8"/>
                <a:stretch>
                  <a:fillRect l="-1365" b="-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6400" y="1866900"/>
            <a:ext cx="14935200" cy="3846607"/>
            <a:chOff x="1676400" y="1866900"/>
            <a:chExt cx="14935200" cy="3846607"/>
          </a:xfrm>
        </p:grpSpPr>
        <p:sp>
          <p:nvSpPr>
            <p:cNvPr id="18" name="Rectangular Callout 17"/>
            <p:cNvSpPr/>
            <p:nvPr/>
          </p:nvSpPr>
          <p:spPr>
            <a:xfrm>
              <a:off x="1676400" y="1866900"/>
              <a:ext cx="14935200" cy="3846607"/>
            </a:xfrm>
            <a:prstGeom prst="wedgeRectCallout">
              <a:avLst>
                <a:gd name="adj1" fmla="val -21161"/>
                <a:gd name="adj2" fmla="val 56535"/>
              </a:avLst>
            </a:prstGeom>
            <a:ln w="38100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04907" y="2324487"/>
              <a:ext cx="507818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KẾT LUẬN</a:t>
              </a:r>
              <a:endPara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kumimoji="0" lang="en-US" sz="55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55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AA3F3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55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5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A3F3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55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AA3F3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kumimoji="0" lang="en-US" sz="55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A3F3C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kumimoji="0" lang="en-US" sz="5500" b="1" i="0" u="none" strike="noStrike" kern="1200" cap="none" spc="0" normalizeH="0" baseline="0" noProof="0">
                    <a:ln>
                      <a:noFill/>
                    </a:ln>
                    <a:solidFill>
                      <a:srgbClr val="AA3F3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7353300"/>
            <a:ext cx="6172200" cy="23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724400" y="79629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116300" y="-179070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38449" y="-1248343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62200" y="800100"/>
            <a:ext cx="5582653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97793" y="987956"/>
              <a:ext cx="543185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tr35)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120134" y="3848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676371" y="2476500"/>
                <a:ext cx="126401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Khai triển:               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400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71" y="2476500"/>
                <a:ext cx="12640127" cy="707886"/>
              </a:xfrm>
              <a:prstGeom prst="rect">
                <a:avLst/>
              </a:prstGeom>
              <a:blipFill>
                <a:blip r:embed="rId6"/>
                <a:stretch>
                  <a:fillRect l="-1688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649156" y="5336185"/>
                <a:ext cx="12971843" cy="4455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.1+3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+3.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156" y="5336185"/>
                <a:ext cx="12971843" cy="4455515"/>
              </a:xfrm>
              <a:prstGeom prst="rect">
                <a:avLst/>
              </a:prstGeom>
              <a:blipFill>
                <a:blip r:embed="rId7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1400" y="6806071"/>
            <a:ext cx="364572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004250" y="-5278363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50250" y="1104900"/>
            <a:ext cx="5988909" cy="1246495"/>
            <a:chOff x="1676400" y="38100"/>
            <a:chExt cx="5988909" cy="1246495"/>
          </a:xfrm>
        </p:grpSpPr>
        <p:sp>
          <p:nvSpPr>
            <p:cNvPr id="17" name="Rectangle 16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3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935171" y="2645903"/>
                <a:ext cx="12533429" cy="962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</a:pPr>
                <a:r>
                  <a:rPr kumimoji="0" lang="en-US" sz="43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Khai triển</a:t>
                </a:r>
                <a:r>
                  <a:rPr kumimoji="0" lang="en-US" sz="43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3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3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171" y="2645903"/>
                <a:ext cx="12533429" cy="962058"/>
              </a:xfrm>
              <a:prstGeom prst="rect">
                <a:avLst/>
              </a:prstGeom>
              <a:blipFill>
                <a:blip r:embed="rId9"/>
                <a:stretch>
                  <a:fillRect l="-1896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8077200" y="4205962"/>
            <a:ext cx="1981200" cy="99372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699280" y="5856595"/>
                <a:ext cx="14630400" cy="123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3.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3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3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+3.2</m:t>
                      </m:r>
                      <m:r>
                        <m:rPr>
                          <m:sty m:val="p"/>
                        </m:rP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3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3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3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80" y="5856595"/>
                <a:ext cx="14630400" cy="1238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235" y="6767056"/>
            <a:ext cx="1938476" cy="3329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059099">
            <a:off x="16558521" y="3596273"/>
            <a:ext cx="1593320" cy="1219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793442" y="7257499"/>
                <a:ext cx="6548716" cy="1238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3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3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3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3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3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442" y="7257499"/>
                <a:ext cx="6548716" cy="1238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5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3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419600" y="6896100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177423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17722" b="17666"/>
          <a:stretch>
            <a:fillRect/>
          </a:stretch>
        </p:blipFill>
        <p:spPr>
          <a:xfrm>
            <a:off x="17602200" y="654172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95999" y="723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tr36)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67699" y="4863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279928"/>
            <a:ext cx="1455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biểu thức sau dưới dạng lập phương của một hiệu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16640" y="3445014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27−27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+9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40" y="3445014"/>
                <a:ext cx="8077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8442" y="5829300"/>
            <a:ext cx="2748496" cy="40980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649363" y="6313081"/>
                <a:ext cx="8077200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27−27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+9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b="0" i="1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−3.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+3.3.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 i="1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63" y="6313081"/>
                <a:ext cx="8077200" cy="35548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4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4758192" y="7505700"/>
            <a:ext cx="7059616" cy="681775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7" y="-28125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438400" y="8476910"/>
            <a:ext cx="4447864" cy="4450878"/>
          </a:xfrm>
          <a:prstGeom prst="rect">
            <a:avLst/>
          </a:prstGeom>
        </p:spPr>
      </p:pic>
      <p:sp>
        <p:nvSpPr>
          <p:cNvPr id="17" name="Google Shape;7771;p33"/>
          <p:cNvSpPr txBox="1">
            <a:spLocks/>
          </p:cNvSpPr>
          <p:nvPr/>
        </p:nvSpPr>
        <p:spPr>
          <a:xfrm>
            <a:off x="6115645" y="873100"/>
            <a:ext cx="594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14400" y="2322278"/>
                <a:ext cx="16346090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bài học trước chúng ta đã biết công thức bình phương của một tổng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nl-NL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là lập phương của một tổng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công thức này sẽ được biểu diễn như thế </a:t>
                </a:r>
                <a:r>
                  <a:rPr lang="nl-NL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nl-NL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22278"/>
                <a:ext cx="16346090" cy="3888244"/>
              </a:xfrm>
              <a:prstGeom prst="rect">
                <a:avLst/>
              </a:prstGeom>
              <a:blipFill>
                <a:blip r:embed="rId4"/>
                <a:stretch>
                  <a:fillRect l="-1305" r="-1305" b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0497" y="-625322"/>
            <a:ext cx="1193246" cy="119324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20545" y="6896100"/>
            <a:ext cx="3733800" cy="3032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621000" y="-5893109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355815" y="-322519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90352" y="4610100"/>
            <a:ext cx="1859691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89925" y="544205"/>
            <a:ext cx="5988909" cy="1246495"/>
            <a:chOff x="1676400" y="38100"/>
            <a:chExt cx="5988909" cy="1246495"/>
          </a:xfrm>
        </p:grpSpPr>
        <p:sp>
          <p:nvSpPr>
            <p:cNvPr id="22" name="Rectangle 21"/>
            <p:cNvSpPr/>
            <p:nvPr/>
          </p:nvSpPr>
          <p:spPr>
            <a:xfrm>
              <a:off x="1676400" y="38100"/>
              <a:ext cx="5988909" cy="124649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000" b="1" i="0" u="none" strike="noStrike" kern="1200" cap="none" spc="0" normalizeH="0" baseline="0" noProof="0" smtClean="0">
                  <a:ln w="0"/>
                  <a:solidFill>
                    <a:srgbClr val="AA3F3C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4</a:t>
              </a:r>
              <a:endParaRPr kumimoji="0" lang="en-US" sz="5000" b="1" i="0" u="none" strike="noStrike" kern="1200" cap="none" spc="0" normalizeH="0" baseline="0" noProof="0" dirty="0">
                <a:ln w="0"/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676400" y="487513"/>
              <a:ext cx="502960" cy="51997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1600" y="1870453"/>
                <a:ext cx="15849600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>
                    <a:solidFill>
                      <a:srgbClr val="000000"/>
                    </a:solidFill>
                  </a:rPr>
                  <a:t>Viết biểu thức sau dưới dạng lập phương của </a:t>
                </a:r>
                <a:r>
                  <a:rPr lang="vi-VN" sz="4200">
                    <a:solidFill>
                      <a:srgbClr val="000000"/>
                    </a:solidFill>
                  </a:rPr>
                  <a:t>một </a:t>
                </a:r>
                <a:r>
                  <a:rPr lang="vi-VN" sz="4200" smtClean="0">
                    <a:solidFill>
                      <a:srgbClr val="000000"/>
                    </a:solidFill>
                  </a:rPr>
                  <a:t>hiệu</a:t>
                </a:r>
                <a:endParaRPr lang="en-US" sz="420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+54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70453"/>
                <a:ext cx="15849600" cy="21087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572000" y="5998539"/>
                <a:ext cx="11430001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+54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+3.2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Times New Roman" panose="020206030504050203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4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998539"/>
                <a:ext cx="11430001" cy="36009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9"/>
          <p:cNvGrpSpPr/>
          <p:nvPr/>
        </p:nvGrpSpPr>
        <p:grpSpPr>
          <a:xfrm>
            <a:off x="-3200400" y="7908057"/>
            <a:ext cx="5781302" cy="5781302"/>
            <a:chOff x="0" y="0"/>
            <a:chExt cx="6350000" cy="6350000"/>
          </a:xfrm>
        </p:grpSpPr>
        <p:sp>
          <p:nvSpPr>
            <p:cNvPr id="2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140869" y="7048500"/>
            <a:ext cx="1842331" cy="31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2622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773400" y="9496324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17265" y="-10699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87550" y="3806785"/>
            <a:ext cx="1897619" cy="18976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05600" y="711976"/>
            <a:ext cx="4847638" cy="1539327"/>
            <a:chOff x="51922" y="227931"/>
            <a:chExt cx="4847638" cy="945200"/>
          </a:xfrm>
        </p:grpSpPr>
        <p:sp>
          <p:nvSpPr>
            <p:cNvPr id="21" name="Rectangle 20"/>
            <p:cNvSpPr/>
            <p:nvPr/>
          </p:nvSpPr>
          <p:spPr>
            <a:xfrm>
              <a:off x="51922" y="227931"/>
              <a:ext cx="4847638" cy="888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3922" y="253221"/>
              <a:ext cx="3605474" cy="9199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5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</a:t>
              </a:r>
              <a:r>
                <a:rPr lang="en-US" sz="5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endParaRPr lang="en-US" sz="5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86200" y="2506888"/>
                <a:ext cx="102870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 gọn biểu thức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506888"/>
                <a:ext cx="10287000" cy="2108269"/>
              </a:xfrm>
              <a:prstGeom prst="rect">
                <a:avLst/>
              </a:prstGeom>
              <a:blipFill>
                <a:blip r:embed="rId6"/>
                <a:stretch>
                  <a:fillRect l="-2312" b="-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Callout 22"/>
          <p:cNvSpPr/>
          <p:nvPr/>
        </p:nvSpPr>
        <p:spPr>
          <a:xfrm>
            <a:off x="8077200" y="5215440"/>
            <a:ext cx="1911873" cy="97792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86200" y="6559302"/>
                <a:ext cx="12496800" cy="330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20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2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4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200" i="1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2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m:rPr>
                          <m:sty m:val="p"/>
                        </m:rPr>
                        <a:rPr lang="en-US" sz="42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2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559302"/>
                <a:ext cx="12496800" cy="3308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68928" y="3186342"/>
            <a:ext cx="2980403" cy="2857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970070">
            <a:off x="584658" y="-1694"/>
            <a:ext cx="215817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5781540" y="1477748"/>
            <a:ext cx="6724918" cy="191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9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9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86" y="62103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610451" y="84465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561295" y="3450165"/>
            <a:ext cx="876430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885068" y="72009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2096036"/>
            <a:ext cx="91572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(A +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 + 3AB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(A -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 - 3AB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(A +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            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(A - B)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-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  <p:sndAc>
          <p:stSnd>
            <p:snd r:embed="rId2" name="chimes.wav"/>
          </p:stSnd>
        </p:sndAc>
      </p:transition>
    </mc:Choice>
    <mc:Fallback xmlns="">
      <p:transition spd="med" advClick="0">
        <p:randomBar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801011" y="84465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04781" y="4381500"/>
            <a:ext cx="7444419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075628" y="72009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0655" y="1866900"/>
            <a:ext cx="9144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8 + 12y + 6y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(8 +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 + 1 = (a + 1)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(2x – y)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2x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 + 6xy –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(3a + 1)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3a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+ 9a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+ 3a + 1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81827" y="8348993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638800" y="5798910"/>
            <a:ext cx="7543800" cy="11271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202802" y="6940119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43600" y="1943636"/>
            <a:ext cx="9144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  câu </a:t>
            </a: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sai.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(-b – a)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-a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3ab(a + b) – b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(c – d)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c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d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+ 3cd(d – c)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(y – 2)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8 – 6y(y + 2)           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(y – 1)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= y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1- 3y(y – 1)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77444" y="868183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10210800" y="4610100"/>
            <a:ext cx="3521690" cy="11471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178165" y="7444246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37689" y="2385818"/>
            <a:ext cx="136258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Viết biểu thức 8x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+ 54x + 27 dưới dạng lập phương của một tổng</a:t>
            </a: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A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(2x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9)</a:t>
            </a:r>
            <a:r>
              <a:rPr lang="en-US" sz="4000" baseline="30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				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(2x + 3)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C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(4x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baseline="30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				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(4x + 9)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62851" y="8514157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677400" y="5905500"/>
            <a:ext cx="3124200" cy="11949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2037468" y="7268500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7848" y="2134233"/>
            <a:ext cx="144251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 biểu thức 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– 6x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+ 12x – 8 dưới dạng lập phương của một hiệu</a:t>
            </a:r>
          </a:p>
          <a:p>
            <a:pPr marL="742950" indent="-742950" algn="ctr">
              <a:lnSpc>
                <a:spcPct val="250000"/>
              </a:lnSpc>
              <a:spcAft>
                <a:spcPts val="0"/>
              </a:spcAft>
              <a:buAutoNum type="alphaUcPeriod"/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 + 4)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   	B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– 4)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0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C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+ 2)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	     D</a:t>
            </a:r>
            <a:r>
              <a:rPr lang="en-US" sz="4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(x - 8)</a:t>
            </a:r>
            <a:r>
              <a:rPr lang="en-US" sz="4000" baseline="30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849600" y="-2449696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95400" y="4152900"/>
            <a:ext cx="1828800" cy="1828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8964944"/>
            <a:ext cx="2263111" cy="226311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52600" y="572557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8368255" y="3771900"/>
            <a:ext cx="1766345" cy="97451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76400" y="2012498"/>
                <a:ext cx="11658600" cy="113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Khai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triển:    </a:t>
                </a:r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0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    b</a:t>
                </a:r>
                <a:r>
                  <a:rPr lang="fr-FR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012498"/>
                <a:ext cx="11658600" cy="1135119"/>
              </a:xfrm>
              <a:prstGeom prst="rect">
                <a:avLst/>
              </a:prstGeom>
              <a:blipFill>
                <a:blip r:embed="rId6"/>
                <a:stretch>
                  <a:fillRect l="-183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76400" y="5281271"/>
                <a:ext cx="14478000" cy="481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.1+3.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81271"/>
                <a:ext cx="14478000" cy="4815229"/>
              </a:xfrm>
              <a:prstGeom prst="rect">
                <a:avLst/>
              </a:prstGeom>
              <a:blipFill>
                <a:blip r:embed="rId7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7486" y="821032"/>
            <a:ext cx="2969388" cy="279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926432">
            <a:off x="16670266" y="8223050"/>
            <a:ext cx="1771115" cy="1355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5020062" y="8801100"/>
            <a:ext cx="7777012" cy="77770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468600" y="-5771707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8279167" y="5574139"/>
            <a:ext cx="1766345" cy="81886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939" y="606772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2.8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27727" y="2049601"/>
                <a:ext cx="17355473" cy="3070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</a:rPr>
                  <a:t>Viết các biểu thức sau dưới dạng lập phương của một tổng hoặc một </a:t>
                </a:r>
                <a:r>
                  <a:rPr lang="vi-VN" sz="4000">
                    <a:solidFill>
                      <a:srgbClr val="000000"/>
                    </a:solidFill>
                  </a:rPr>
                  <a:t>hiệu</a:t>
                </a:r>
                <a:r>
                  <a:rPr lang="vi-VN" sz="4000" smtClean="0">
                    <a:solidFill>
                      <a:srgbClr val="000000"/>
                    </a:solidFill>
                  </a:rPr>
                  <a:t>.</a:t>
                </a:r>
                <a:endParaRPr lang="en-US" sz="4000" smtClean="0">
                  <a:solidFill>
                    <a:srgbClr val="000000"/>
                  </a:solidFill>
                </a:endParaRPr>
              </a:p>
              <a:p>
                <a:pPr marL="742950" indent="-7429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27+54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smtClean="0"/>
              </a:p>
              <a:p>
                <a:pPr marL="742950" indent="-7429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fr-FR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+144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+108</m:t>
                    </m:r>
                    <m:r>
                      <m:rPr>
                        <m:sty m:val="p"/>
                      </m:rP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7" y="2049601"/>
                <a:ext cx="17355473" cy="3070521"/>
              </a:xfrm>
              <a:prstGeom prst="rect">
                <a:avLst/>
              </a:prstGeom>
              <a:blipFill>
                <a:blip r:embed="rId6"/>
                <a:stretch>
                  <a:fillRect l="-126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27727" y="6697801"/>
                <a:ext cx="17613646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27+54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3+2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+144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+108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+3.4</m:t>
                    </m:r>
                    <m:r>
                      <m:rPr>
                        <m:sty m:val="p"/>
                      </m:rP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fr-FR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fr-FR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m:rPr>
                                  <m:sty m:val="p"/>
                                </m:rPr>
                                <a:rPr lang="fr-FR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fr-FR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27" y="6697801"/>
                <a:ext cx="17613646" cy="3170099"/>
              </a:xfrm>
              <a:prstGeom prst="rect">
                <a:avLst/>
              </a:prstGeom>
              <a:blipFill>
                <a:blip r:embed="rId7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0" y="4162085"/>
            <a:ext cx="1548468" cy="166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4724400" y="-5112584"/>
            <a:ext cx="7777012" cy="777701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625788" y="6510488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3639800" y="-370625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7908" y="-1273945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5658" y="1534514"/>
            <a:ext cx="178308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II. HẰNG ĐẲNG </a:t>
            </a: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endParaRPr lang="en-US" sz="6500" b="1" cap="all" smtClean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6500" b="1" cap="all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ĐÁNG </a:t>
            </a:r>
            <a:r>
              <a:rPr lang="vi-VN" sz="6500" b="1" cap="all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NHỚ VÀ ỨNG DỤNG</a:t>
            </a:r>
            <a:endParaRPr lang="en-US" sz="65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5029775"/>
            <a:ext cx="15478917" cy="30855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7. LẬP PHƯƠNG CỦA MỘT </a:t>
            </a: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endParaRPr lang="en-US" sz="6500" b="1" kern="0" cap="all" smtClean="0">
              <a:solidFill>
                <a:schemeClr val="accent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vi-VN" sz="6500" b="1" kern="0" cap="all" smtClean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sz="6500" b="1" kern="0" cap="all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 HIỆU </a:t>
            </a:r>
            <a:endParaRPr lang="en-US" sz="6500" b="1" kern="0" dirty="0">
              <a:solidFill>
                <a:schemeClr val="accent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5973903" y="1477748"/>
            <a:ext cx="6340198" cy="191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9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9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86" y="62103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753449" y="-27051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50395" y="7973571"/>
            <a:ext cx="1302776" cy="13027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97400" y="9258300"/>
            <a:ext cx="2263111" cy="2263111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8030289" y="4381500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325" y="826066"/>
            <a:ext cx="7162800" cy="10618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2.9 </a:t>
            </a:r>
            <a:r>
              <a:rPr lang="en-US" sz="42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2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2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2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86852" y="2213908"/>
                <a:ext cx="5864619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</m:oMath>
                </a14:m>
                <a:endPara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2" y="2213908"/>
                <a:ext cx="5864619" cy="1938992"/>
              </a:xfrm>
              <a:prstGeom prst="rect">
                <a:avLst/>
              </a:prstGeom>
              <a:blipFill>
                <a:blip r:embed="rId6"/>
                <a:stretch>
                  <a:fillRect l="-3742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86852" y="5753100"/>
                <a:ext cx="16687800" cy="4133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có: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7+3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=6,5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có: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2.6,5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52" y="5753100"/>
                <a:ext cx="16687800" cy="4133055"/>
              </a:xfrm>
              <a:prstGeom prst="rect">
                <a:avLst/>
              </a:prstGeom>
              <a:blipFill>
                <a:blip r:embed="rId7"/>
                <a:stretch>
                  <a:fillRect l="-1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085323" y="826066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nhanh giá trị của biểu thức: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78409" y="2257788"/>
            <a:ext cx="2039044" cy="179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038047">
            <a:off x="264694" y="3968614"/>
            <a:ext cx="1809333" cy="17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5544800" y="-5143500"/>
            <a:ext cx="7777012" cy="777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240000" y="-2857500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811936" y="8769822"/>
            <a:ext cx="4447864" cy="44508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19831" y="-419100"/>
            <a:ext cx="1420755" cy="1420755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30400" y="2330261"/>
            <a:ext cx="2590800" cy="21710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0" y="1033671"/>
            <a:ext cx="6450687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2.10 </a:t>
            </a:r>
            <a:r>
              <a:rPr lang="en-US" sz="40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0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38200" y="2247900"/>
                <a:ext cx="5792291" cy="1738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7900"/>
                <a:ext cx="5792291" cy="1738105"/>
              </a:xfrm>
              <a:prstGeom prst="rect">
                <a:avLst/>
              </a:prstGeom>
              <a:blipFill>
                <a:blip r:embed="rId10"/>
                <a:stretch>
                  <a:fillRect l="-3474" b="-1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200" y="5422106"/>
                <a:ext cx="17991411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=27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+27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+36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2106"/>
                <a:ext cx="17991411" cy="4478149"/>
              </a:xfrm>
              <a:prstGeom prst="rect">
                <a:avLst/>
              </a:prstGeom>
              <a:blipFill>
                <a:blip r:embed="rId11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50606" y="1249950"/>
            <a:ext cx="60051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các biểu thức sau: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995355" y="4186989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192179">
            <a:off x="16335642" y="8594783"/>
            <a:ext cx="1771115" cy="13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5609555" y="-2781300"/>
            <a:ext cx="5638800" cy="48993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2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97400" y="9334500"/>
            <a:ext cx="2263111" cy="21869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00785" y="851237"/>
            <a:ext cx="6614239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2.11 </a:t>
            </a:r>
            <a:r>
              <a:rPr lang="en-US" sz="4000" b="1" dirty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lang="en-US" sz="4000" b="1" err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b="1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AA3F3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36)</a:t>
            </a:r>
            <a:endParaRPr lang="en-US" sz="4000" dirty="0">
              <a:solidFill>
                <a:srgbClr val="AA3F3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198522" y="2324100"/>
                <a:ext cx="848138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4000" smtClean="0">
                    <a:solidFill>
                      <a:srgbClr val="000000"/>
                    </a:solidFill>
                  </a:rPr>
                  <a:t>Chứng minh</a:t>
                </a:r>
                <a:r>
                  <a:rPr lang="vi-VN" sz="4000">
                    <a:solidFill>
                      <a:srgbClr val="000000"/>
                    </a:solidFill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22" y="2324100"/>
                <a:ext cx="8481383" cy="1015663"/>
              </a:xfrm>
              <a:prstGeom prst="rect">
                <a:avLst/>
              </a:prstGeom>
              <a:blipFill>
                <a:blip r:embed="rId6"/>
                <a:stretch>
                  <a:fillRect l="-258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198522" y="5185288"/>
                <a:ext cx="10963924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4000" i="1" smtClean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smtClean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22" y="5185288"/>
                <a:ext cx="10963924" cy="4555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24731" y="3848100"/>
            <a:ext cx="1766345" cy="91440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9"/>
          <p:cNvGrpSpPr/>
          <p:nvPr/>
        </p:nvGrpSpPr>
        <p:grpSpPr>
          <a:xfrm>
            <a:off x="-3647389" y="-2324100"/>
            <a:ext cx="5638800" cy="4899392"/>
            <a:chOff x="0" y="0"/>
            <a:chExt cx="6350000" cy="6350000"/>
          </a:xfrm>
        </p:grpSpPr>
        <p:sp>
          <p:nvSpPr>
            <p:cNvPr id="16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6210300"/>
            <a:ext cx="2133600" cy="36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064068" y="0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88995" y="-1544608"/>
            <a:ext cx="2263111" cy="2263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2223933" y="-2033890"/>
            <a:ext cx="4447864" cy="44508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36692" y="-424055"/>
            <a:ext cx="2263111" cy="226311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38C00F-E8A5-4110-A1AA-8DBFC98EA542}"/>
              </a:ext>
            </a:extLst>
          </p:cNvPr>
          <p:cNvSpPr txBox="1"/>
          <p:nvPr/>
        </p:nvSpPr>
        <p:spPr>
          <a:xfrm>
            <a:off x="4191000" y="930743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" y="2937428"/>
            <a:ext cx="5406547" cy="3730072"/>
            <a:chOff x="924909" y="3568797"/>
            <a:chExt cx="5411428" cy="4241703"/>
          </a:xfrm>
        </p:grpSpPr>
        <p:grpSp>
          <p:nvGrpSpPr>
            <p:cNvPr id="19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21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2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Rectangle 19"/>
            <p:cNvSpPr/>
            <p:nvPr/>
          </p:nvSpPr>
          <p:spPr>
            <a:xfrm>
              <a:off x="1115582" y="4599147"/>
              <a:ext cx="4796230" cy="2204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4600" y="2960003"/>
            <a:ext cx="5480307" cy="3693752"/>
            <a:chOff x="6840639" y="3553166"/>
            <a:chExt cx="5422223" cy="5001862"/>
          </a:xfrm>
        </p:grpSpPr>
        <p:grpSp>
          <p:nvGrpSpPr>
            <p:cNvPr id="24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6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7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Rectangle 24"/>
            <p:cNvSpPr/>
            <p:nvPr/>
          </p:nvSpPr>
          <p:spPr>
            <a:xfrm>
              <a:off x="7396370" y="4652589"/>
              <a:ext cx="4360209" cy="2625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240127" y="2897346"/>
            <a:ext cx="5548298" cy="3732273"/>
            <a:chOff x="12638846" y="3479846"/>
            <a:chExt cx="5538234" cy="4709752"/>
          </a:xfrm>
        </p:grpSpPr>
        <p:grpSp>
          <p:nvGrpSpPr>
            <p:cNvPr id="29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31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32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0" name="Rectangle 29"/>
            <p:cNvSpPr/>
            <p:nvPr/>
          </p:nvSpPr>
          <p:spPr>
            <a:xfrm>
              <a:off x="12638846" y="4028255"/>
              <a:ext cx="5538234" cy="3611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trước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8. Tổng và hiệu hai </a:t>
              </a:r>
              <a:r>
                <a:rPr lang="vi-VN" sz="4000" b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lập </a:t>
              </a:r>
              <a:r>
                <a:rPr lang="vi-VN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lang="en-US" sz="4000" b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5EAB0314-8F76-4681-9068-C12A4B9C5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924800" y="7430931"/>
            <a:ext cx="2873375" cy="258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3888506" y="-3888506"/>
            <a:ext cx="7777012" cy="777701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99494" y="6398494"/>
            <a:ext cx="7777012" cy="777701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5697200" y="-1592974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73600" y="632465"/>
            <a:ext cx="2263111" cy="22631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8301178"/>
            <a:ext cx="4447864" cy="44508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9155444"/>
            <a:ext cx="2263111" cy="2263111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867400" y="6384457"/>
            <a:ext cx="6928366" cy="2624119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2389860" y="1764020"/>
            <a:ext cx="1388344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9419" y="1175550"/>
            <a:ext cx="512872" cy="53022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925800" y="-2695195"/>
            <a:ext cx="5390390" cy="539039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15697200" y="8301178"/>
            <a:ext cx="4447864" cy="44508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53253" y="9460245"/>
            <a:ext cx="2263111" cy="22631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-2514600" y="5524500"/>
            <a:ext cx="4447864" cy="44508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85900" y="6378766"/>
            <a:ext cx="2263111" cy="2263111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1779814" y="1027100"/>
            <a:ext cx="8888186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60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063617" y="2879744"/>
            <a:ext cx="1207168" cy="1207168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063617" y="5153712"/>
            <a:ext cx="1211179" cy="12071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33606" y="2857500"/>
            <a:ext cx="9553994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Lập phương của một tổng</a:t>
            </a:r>
            <a:endParaRPr lang="en-US" sz="4500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0022" y="5390165"/>
            <a:ext cx="732925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500" b="1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Lập phương của một hiệu</a:t>
            </a:r>
            <a:endParaRPr lang="en-US" sz="4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CC7EEA1-06B5-4E56-BBE7-D902714160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543800" y="7150398"/>
            <a:ext cx="3863079" cy="2982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890651" y="7396349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068800" y="-102855"/>
            <a:ext cx="4447864" cy="44508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328294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397349" y="7396349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3" name="Rectangle 2"/>
          <p:cNvSpPr/>
          <p:nvPr/>
        </p:nvSpPr>
        <p:spPr>
          <a:xfrm>
            <a:off x="1676399" y="1333500"/>
            <a:ext cx="14593932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</a:p>
          <a:p>
            <a:pPr lvl="0"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PHƯƠNG CỦA MỘT TỔNG</a:t>
            </a:r>
            <a:endParaRPr lang="en-US" sz="75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51" y="6362700"/>
            <a:ext cx="6164227" cy="37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6312870" y="6711043"/>
            <a:ext cx="4447864" cy="44508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676911" y="8592666"/>
            <a:ext cx="3433122" cy="338866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002000" y="-2628900"/>
            <a:ext cx="5069606" cy="446471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5" y="823413"/>
            <a:ext cx="950078" cy="886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9625" y="92599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HĐ1: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133600" y="1648522"/>
                <a:ext cx="18516600" cy="182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OpenSans"/>
                  </a:rPr>
                  <a:t>Với hai số a,b bất kì, thực hiện </a:t>
                </a:r>
                <a:r>
                  <a:rPr lang="en-US" sz="4000" smtClean="0">
                    <a:solidFill>
                      <a:srgbClr val="000000"/>
                    </a:solidFill>
                    <a:latin typeface="OpenSans"/>
                  </a:rPr>
                  <a:t>phép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 fontAlgn="base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Từ đó rút ra liên hệ giữa</a:t>
                </a:r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OpenSans"/>
                  </a:rPr>
                  <a:t> và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srgbClr val="000000"/>
                  </a:solidFill>
                  <a:latin typeface="OpenSan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48522"/>
                <a:ext cx="18516600" cy="1827488"/>
              </a:xfrm>
              <a:prstGeom prst="rect">
                <a:avLst/>
              </a:prstGeom>
              <a:blipFill>
                <a:blip r:embed="rId6"/>
                <a:stretch>
                  <a:fillRect l="-1152"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229600" y="39489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400300" y="5241072"/>
                <a:ext cx="13411200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nl-NL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5241072"/>
                <a:ext cx="13411200" cy="4093428"/>
              </a:xfrm>
              <a:prstGeom prst="rect">
                <a:avLst/>
              </a:prstGeom>
              <a:blipFill>
                <a:blip r:embed="rId7"/>
                <a:stretch>
                  <a:fillRect l="-1636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11500" y="8317152"/>
            <a:ext cx="1952816" cy="1757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7353300"/>
            <a:ext cx="9217214" cy="921721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4215693" y="-3422178"/>
            <a:ext cx="4447864" cy="44508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56444" y="-1131556"/>
            <a:ext cx="2263111" cy="2263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3422178"/>
            <a:ext cx="4447864" cy="44508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4400" y="8801100"/>
            <a:ext cx="2119091" cy="21190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76400" y="1866900"/>
            <a:ext cx="14935200" cy="3846607"/>
            <a:chOff x="1676400" y="1866900"/>
            <a:chExt cx="14935200" cy="3846607"/>
          </a:xfrm>
        </p:grpSpPr>
        <p:sp>
          <p:nvSpPr>
            <p:cNvPr id="18" name="Rectangular Callout 17"/>
            <p:cNvSpPr/>
            <p:nvPr/>
          </p:nvSpPr>
          <p:spPr>
            <a:xfrm>
              <a:off x="1676400" y="1866900"/>
              <a:ext cx="14935200" cy="3846607"/>
            </a:xfrm>
            <a:prstGeom prst="wedgeRectCallout">
              <a:avLst>
                <a:gd name="adj1" fmla="val -21161"/>
                <a:gd name="adj2" fmla="val 56535"/>
              </a:avLst>
            </a:prstGeom>
            <a:ln w="38100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04907" y="2324487"/>
              <a:ext cx="507818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500" b="1" i="1" smtClean="0">
                              <a:solidFill>
                                <a:srgbClr val="AA3F3C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500" b="1" i="1">
                                  <a:solidFill>
                                    <a:srgbClr val="AA3F3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500" b="1" i="1">
                          <a:solidFill>
                            <a:srgbClr val="AA3F3C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500" b="1" i="1">
                              <a:solidFill>
                                <a:srgbClr val="AA3F3C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5500" b="1">
                      <a:solidFill>
                        <a:srgbClr val="AA3F3C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5500" b="1">
                    <a:solidFill>
                      <a:srgbClr val="AA3F3C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8500" y="3758888"/>
                  <a:ext cx="11811000" cy="122976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7353300"/>
            <a:ext cx="6172200" cy="2349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4724400" y="7636744"/>
            <a:ext cx="6067955" cy="530051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83000" y="-1774230"/>
            <a:ext cx="4343400" cy="396701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17602200" y="6541720"/>
            <a:ext cx="2819400" cy="28213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556" y="-1131556"/>
            <a:ext cx="2263111" cy="226311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95999" y="4191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tr34)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78940" y="3950525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6924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Khai triển: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0" y="2740916"/>
                <a:ext cx="4838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40916"/>
                <a:ext cx="4838699" cy="707886"/>
              </a:xfrm>
              <a:prstGeom prst="rect">
                <a:avLst/>
              </a:prstGeom>
              <a:blipFill>
                <a:blip r:embed="rId6"/>
                <a:stretch>
                  <a:fillRect l="-440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0820400" y="2740916"/>
                <a:ext cx="4838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2740916"/>
                <a:ext cx="4838699" cy="707886"/>
              </a:xfrm>
              <a:prstGeom prst="rect">
                <a:avLst/>
              </a:prstGeom>
              <a:blipFill>
                <a:blip r:embed="rId7"/>
                <a:stretch>
                  <a:fillRect l="-440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590800" y="5524500"/>
                <a:ext cx="15697200" cy="199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.2+3.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b="0" i="1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sz="4000" b="0" smtClean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524500"/>
                <a:ext cx="15697200" cy="1993303"/>
              </a:xfrm>
              <a:prstGeom prst="rect">
                <a:avLst/>
              </a:prstGeom>
              <a:blipFill>
                <a:blip r:embed="rId8"/>
                <a:stretch>
                  <a:fillRect l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621091" y="7822061"/>
                <a:ext cx="13068299" cy="190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i="1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b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91" y="7822061"/>
                <a:ext cx="13068299" cy="1901674"/>
              </a:xfrm>
              <a:prstGeom prst="rect">
                <a:avLst/>
              </a:prstGeom>
              <a:blipFill>
                <a:blip r:embed="rId9"/>
                <a:stretch>
                  <a:fillRect l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14728" y="6573002"/>
            <a:ext cx="2216072" cy="33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3429000" y="8506198"/>
            <a:ext cx="5781302" cy="578130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" y="-3295347"/>
            <a:ext cx="4447864" cy="445087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4401800" y="9127430"/>
            <a:ext cx="5781302" cy="578130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7591128" y="571500"/>
            <a:ext cx="2877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000" b="1" i="0" u="none" strike="noStrike" kern="1200" cap="none" spc="0" normalizeH="0" noProof="0" smtClean="0">
                <a:ln>
                  <a:noFill/>
                </a:ln>
                <a:solidFill>
                  <a:srgbClr val="AA3F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HỎI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AA3F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1548610"/>
            <a:ext cx="13944600" cy="2451890"/>
            <a:chOff x="2286000" y="1257300"/>
            <a:chExt cx="13944600" cy="2451890"/>
          </a:xfrm>
        </p:grpSpPr>
        <p:sp>
          <p:nvSpPr>
            <p:cNvPr id="18" name="Rectangle 17"/>
            <p:cNvSpPr/>
            <p:nvPr/>
          </p:nvSpPr>
          <p:spPr>
            <a:xfrm>
              <a:off x="2362200" y="2171700"/>
              <a:ext cx="13752913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Khai </a:t>
              </a:r>
              <a:r>
                <a:rPr lang="nl-NL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triển</a:t>
              </a:r>
              <a:r>
                <a:rPr lang="nl-NL" sz="40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40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Rectangle 1"/>
                <p:cNvSpPr/>
                <p:nvPr/>
              </p:nvSpPr>
              <p:spPr>
                <a:xfrm>
                  <a:off x="2286000" y="1257300"/>
                  <a:ext cx="13944600" cy="24518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                       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</m:num>
                                  <m:den>
                                    <m:r>
                                      <a:rPr lang="en-US" sz="4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1257300"/>
                  <a:ext cx="13944600" cy="24518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Callout 18"/>
          <p:cNvSpPr/>
          <p:nvPr/>
        </p:nvSpPr>
        <p:spPr>
          <a:xfrm>
            <a:off x="8153400" y="41465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43200" y="5364782"/>
                <a:ext cx="13716000" cy="4426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sz="4000">
                                      <a:effectLst/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=27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364782"/>
                <a:ext cx="13716000" cy="4426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4800" y="6779392"/>
            <a:ext cx="1547306" cy="3012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3400" y="-103589"/>
            <a:ext cx="215817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532</Words>
  <Application>Microsoft Office PowerPoint</Application>
  <PresentationFormat>Custom</PresentationFormat>
  <Paragraphs>248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Anton</vt:lpstr>
      <vt:lpstr>Cambria Math</vt:lpstr>
      <vt:lpstr>OpenSans</vt:lpstr>
      <vt:lpstr>Kavoon</vt:lpstr>
      <vt:lpstr>Calibri</vt:lpstr>
      <vt:lpstr>Calibri Light</vt:lpstr>
      <vt:lpstr>Times New Roman</vt:lpstr>
      <vt:lpstr>Dotum</vt:lpstr>
      <vt:lpstr>.VnTime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Modern Mathematics Class Presentation</dc:title>
  <cp:lastModifiedBy>Admin</cp:lastModifiedBy>
  <cp:revision>51</cp:revision>
  <dcterms:created xsi:type="dcterms:W3CDTF">2006-08-16T00:00:00Z</dcterms:created>
  <dcterms:modified xsi:type="dcterms:W3CDTF">2023-07-07T09:24:41Z</dcterms:modified>
  <dc:identifier>DAFSQ4Qx1jE</dc:identifier>
</cp:coreProperties>
</file>