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5"/>
  </p:notesMasterIdLst>
  <p:sldIdLst>
    <p:sldId id="256" r:id="rId2"/>
    <p:sldId id="272" r:id="rId3"/>
    <p:sldId id="258" r:id="rId4"/>
    <p:sldId id="273" r:id="rId5"/>
    <p:sldId id="274" r:id="rId6"/>
    <p:sldId id="257"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90" r:id="rId22"/>
    <p:sldId id="291" r:id="rId23"/>
    <p:sldId id="293" r:id="rId24"/>
    <p:sldId id="294" r:id="rId25"/>
    <p:sldId id="295" r:id="rId26"/>
    <p:sldId id="297" r:id="rId27"/>
    <p:sldId id="308" r:id="rId28"/>
    <p:sldId id="303" r:id="rId29"/>
    <p:sldId id="304" r:id="rId30"/>
    <p:sldId id="305" r:id="rId31"/>
    <p:sldId id="306" r:id="rId32"/>
    <p:sldId id="307" r:id="rId33"/>
    <p:sldId id="309" r:id="rId34"/>
    <p:sldId id="260" r:id="rId35"/>
    <p:sldId id="311" r:id="rId36"/>
    <p:sldId id="310" r:id="rId37"/>
    <p:sldId id="312" r:id="rId38"/>
    <p:sldId id="313" r:id="rId39"/>
    <p:sldId id="314" r:id="rId40"/>
    <p:sldId id="315" r:id="rId41"/>
    <p:sldId id="316" r:id="rId42"/>
    <p:sldId id="264" r:id="rId43"/>
    <p:sldId id="271" r:id="rId44"/>
  </p:sldIdLst>
  <p:sldSz cx="18288000" cy="10287000"/>
  <p:notesSz cx="6858000" cy="9144000"/>
  <p:embeddedFontLst>
    <p:embeddedFont>
      <p:font typeface="Cambria Math" panose="02040503050406030204" pitchFamily="18" charset="0"/>
      <p:regular r:id="rId46"/>
    </p:embeddedFont>
    <p:embeddedFont>
      <p:font typeface="Calibri" panose="020F0502020204030204" pitchFamily="34" charset="0"/>
      <p:regular r:id="rId47"/>
      <p:bold r:id="rId48"/>
      <p:italic r:id="rId49"/>
      <p:boldItalic r:id="rId50"/>
    </p:embeddedFont>
    <p:embeddedFont>
      <p:font typeface="Calibri Light" panose="020F0302020204030204" pitchFamily="34" charset="0"/>
      <p:regular r:id="rId51"/>
      <p:italic r:id="rId52"/>
    </p:embeddedFont>
    <p:embeddedFont>
      <p:font typeface="Open Sans" panose="020B0604020202020204" charset="0"/>
      <p:regular r:id="rId53"/>
    </p:embeddedFont>
    <p:embeddedFont>
      <p:font typeface="Dotum" panose="020B0600000101010101" pitchFamily="34" charset="-127"/>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4353"/>
    <a:srgbClr val="FCF4E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0" d="100"/>
          <a:sy n="40" d="100"/>
        </p:scale>
        <p:origin x="2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6C5B7E-CE68-4DB5-B61F-EC92F10C3E0D}" type="datetimeFigureOut">
              <a:rPr lang="en-US" smtClean="0"/>
              <a:t>7/5/2023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5E2B9-4DD4-4325-8AC7-4D5DA89C7A43}" type="slidenum">
              <a:rPr lang="en-US" smtClean="0"/>
              <a:t>‹#›</a:t>
            </a:fld>
            <a:endParaRPr lang="en-US"/>
          </a:p>
        </p:txBody>
      </p:sp>
    </p:spTree>
    <p:extLst>
      <p:ext uri="{BB962C8B-B14F-4D97-AF65-F5344CB8AC3E}">
        <p14:creationId xmlns:p14="http://schemas.microsoft.com/office/powerpoint/2010/main" val="984409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8" Type="http://schemas.openxmlformats.org/officeDocument/2006/relationships/image" Target="../media/image4.png"/><Relationship Id="rId3" Type="http://schemas.openxmlformats.org/officeDocument/2006/relationships/image" Target="../media/image2.svg"/><Relationship Id="rId21" Type="http://schemas.openxmlformats.org/officeDocument/2006/relationships/image" Target="../media/image20.sv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3.png"/><Relationship Id="rId20" Type="http://schemas.openxmlformats.org/officeDocument/2006/relationships/image" Target="../media/image5.png"/><Relationship Id="rId1" Type="http://schemas.openxmlformats.org/officeDocument/2006/relationships/slideLayout" Target="../slideLayouts/slideLayout7.xml"/><Relationship Id="rId15" Type="http://schemas.openxmlformats.org/officeDocument/2006/relationships/image" Target="../media/image14.svg"/><Relationship Id="rId19" Type="http://schemas.openxmlformats.org/officeDocument/2006/relationships/image" Target="../media/image18.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3" Type="http://schemas.openxmlformats.org/officeDocument/2006/relationships/image" Target="../media/image30.png"/><Relationship Id="rId3" Type="http://schemas.openxmlformats.org/officeDocument/2006/relationships/image" Target="../media/image17.png"/><Relationship Id="rId12"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7.xml"/><Relationship Id="rId11" Type="http://schemas.microsoft.com/office/2007/relationships/hdphoto" Target="../media/hdphoto1.wdp"/><Relationship Id="rId5" Type="http://schemas.openxmlformats.org/officeDocument/2006/relationships/image" Target="../media/image19.png"/><Relationship Id="rId10" Type="http://schemas.openxmlformats.org/officeDocument/2006/relationships/image" Target="../media/image26.png"/><Relationship Id="rId4" Type="http://schemas.openxmlformats.org/officeDocument/2006/relationships/image" Target="../media/image18.png"/><Relationship Id="rId9" Type="http://schemas.openxmlformats.org/officeDocument/2006/relationships/image" Target="../media/image38.sv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3" Type="http://schemas.openxmlformats.org/officeDocument/2006/relationships/image" Target="../media/image34.png"/><Relationship Id="rId12"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 Id="rId11" Type="http://schemas.openxmlformats.org/officeDocument/2006/relationships/image" Target="../media/image33.png"/><Relationship Id="rId10" Type="http://schemas.openxmlformats.org/officeDocument/2006/relationships/image" Target="../media/image32.png"/><Relationship Id="rId9" Type="http://schemas.openxmlformats.org/officeDocument/2006/relationships/image" Target="../media/image38.sv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4.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3" Type="http://schemas.openxmlformats.org/officeDocument/2006/relationships/image" Target="../media/image40.png"/><Relationship Id="rId12" Type="http://schemas.openxmlformats.org/officeDocument/2006/relationships/image" Target="../media/image39.png"/><Relationship Id="rId17" Type="http://schemas.openxmlformats.org/officeDocument/2006/relationships/image" Target="../media/image43.png"/><Relationship Id="rId2" Type="http://schemas.openxmlformats.org/officeDocument/2006/relationships/image" Target="../media/image19.png"/><Relationship Id="rId16" Type="http://schemas.microsoft.com/office/2007/relationships/hdphoto" Target="../media/hdphoto2.wdp"/><Relationship Id="rId1" Type="http://schemas.openxmlformats.org/officeDocument/2006/relationships/slideLayout" Target="../slideLayouts/slideLayout7.xml"/><Relationship Id="rId11" Type="http://schemas.microsoft.com/office/2007/relationships/hdphoto" Target="../media/hdphoto1.wdp"/><Relationship Id="rId15" Type="http://schemas.openxmlformats.org/officeDocument/2006/relationships/image" Target="../media/image42.png"/><Relationship Id="rId10" Type="http://schemas.openxmlformats.org/officeDocument/2006/relationships/image" Target="../media/image26.png"/><Relationship Id="rId9" Type="http://schemas.openxmlformats.org/officeDocument/2006/relationships/image" Target="../media/image38.svg"/><Relationship Id="rId14" Type="http://schemas.openxmlformats.org/officeDocument/2006/relationships/image" Target="../media/image41.png"/></Relationships>
</file>

<file path=ppt/slides/_rels/slide16.xml.rels><?xml version="1.0" encoding="UTF-8" standalone="yes"?>
<Relationships xmlns="http://schemas.openxmlformats.org/package/2006/relationships"><Relationship Id="rId13" Type="http://schemas.openxmlformats.org/officeDocument/2006/relationships/image" Target="../media/image45.png"/><Relationship Id="rId12" Type="http://schemas.openxmlformats.org/officeDocument/2006/relationships/image" Target="../media/image44.png"/><Relationship Id="rId17" Type="http://schemas.openxmlformats.org/officeDocument/2006/relationships/image" Target="../media/image43.png"/><Relationship Id="rId2" Type="http://schemas.openxmlformats.org/officeDocument/2006/relationships/image" Target="../media/image19.png"/><Relationship Id="rId16" Type="http://schemas.microsoft.com/office/2007/relationships/hdphoto" Target="../media/hdphoto2.wdp"/><Relationship Id="rId1" Type="http://schemas.openxmlformats.org/officeDocument/2006/relationships/slideLayout" Target="../slideLayouts/slideLayout7.xml"/><Relationship Id="rId11" Type="http://schemas.microsoft.com/office/2007/relationships/hdphoto" Target="../media/hdphoto1.wdp"/><Relationship Id="rId15" Type="http://schemas.openxmlformats.org/officeDocument/2006/relationships/image" Target="../media/image42.png"/><Relationship Id="rId10" Type="http://schemas.openxmlformats.org/officeDocument/2006/relationships/image" Target="../media/image26.png"/><Relationship Id="rId9" Type="http://schemas.openxmlformats.org/officeDocument/2006/relationships/image" Target="../media/image38.svg"/><Relationship Id="rId1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2" Type="http://schemas.openxmlformats.org/officeDocument/2006/relationships/image" Target="../media/image34.png"/><Relationship Id="rId2" Type="http://schemas.openxmlformats.org/officeDocument/2006/relationships/image" Target="../media/image19.png"/><Relationship Id="rId1" Type="http://schemas.openxmlformats.org/officeDocument/2006/relationships/slideLayout" Target="../slideLayouts/slideLayout7.xml"/><Relationship Id="rId11" Type="http://schemas.openxmlformats.org/officeDocument/2006/relationships/image" Target="../media/image22.png"/><Relationship Id="rId10" Type="http://schemas.openxmlformats.org/officeDocument/2006/relationships/image" Target="../media/image48.png"/><Relationship Id="rId9" Type="http://schemas.openxmlformats.org/officeDocument/2006/relationships/image" Target="../media/image38.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3" Type="http://schemas.openxmlformats.org/officeDocument/2006/relationships/image" Target="../media/image51.png"/><Relationship Id="rId12" Type="http://schemas.openxmlformats.org/officeDocument/2006/relationships/image" Target="../media/image50.png"/><Relationship Id="rId2" Type="http://schemas.openxmlformats.org/officeDocument/2006/relationships/image" Target="../media/image19.png"/><Relationship Id="rId1" Type="http://schemas.openxmlformats.org/officeDocument/2006/relationships/slideLayout" Target="../slideLayouts/slideLayout7.xml"/><Relationship Id="rId11" Type="http://schemas.openxmlformats.org/officeDocument/2006/relationships/image" Target="../media/image34.png"/><Relationship Id="rId10" Type="http://schemas.openxmlformats.org/officeDocument/2006/relationships/image" Target="../media/image49.png"/><Relationship Id="rId9" Type="http://schemas.openxmlformats.org/officeDocument/2006/relationships/image" Target="../media/image38.svg"/><Relationship Id="rId14" Type="http://schemas.openxmlformats.org/officeDocument/2006/relationships/image" Target="../media/image52.png"/></Relationships>
</file>

<file path=ppt/slides/_rels/slide21.xml.rels><?xml version="1.0" encoding="UTF-8" standalone="yes"?>
<Relationships xmlns="http://schemas.openxmlformats.org/package/2006/relationships"><Relationship Id="rId13" Type="http://schemas.openxmlformats.org/officeDocument/2006/relationships/image" Target="../media/image54.png"/><Relationship Id="rId12" Type="http://schemas.openxmlformats.org/officeDocument/2006/relationships/image" Target="../media/image53.png"/><Relationship Id="rId2" Type="http://schemas.openxmlformats.org/officeDocument/2006/relationships/image" Target="../media/image19.png"/><Relationship Id="rId1" Type="http://schemas.openxmlformats.org/officeDocument/2006/relationships/slideLayout" Target="../slideLayouts/slideLayout7.xml"/><Relationship Id="rId11" Type="http://schemas.openxmlformats.org/officeDocument/2006/relationships/image" Target="../media/image34.png"/><Relationship Id="rId10" Type="http://schemas.openxmlformats.org/officeDocument/2006/relationships/image" Target="../media/image49.png"/><Relationship Id="rId9" Type="http://schemas.openxmlformats.org/officeDocument/2006/relationships/image" Target="../media/image38.svg"/><Relationship Id="rId1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4.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sv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13" Type="http://schemas.openxmlformats.org/officeDocument/2006/relationships/image" Target="../media/image81.png"/><Relationship Id="rId18" Type="http://schemas.openxmlformats.org/officeDocument/2006/relationships/image" Target="../media/image86.png"/><Relationship Id="rId12" Type="http://schemas.openxmlformats.org/officeDocument/2006/relationships/image" Target="../media/image80.png"/><Relationship Id="rId17" Type="http://schemas.openxmlformats.org/officeDocument/2006/relationships/image" Target="../media/image85.png"/><Relationship Id="rId2" Type="http://schemas.openxmlformats.org/officeDocument/2006/relationships/image" Target="../media/image19.png"/><Relationship Id="rId16" Type="http://schemas.openxmlformats.org/officeDocument/2006/relationships/image" Target="../media/image84.png"/><Relationship Id="rId1" Type="http://schemas.openxmlformats.org/officeDocument/2006/relationships/slideLayout" Target="../slideLayouts/slideLayout7.xml"/><Relationship Id="rId11" Type="http://schemas.openxmlformats.org/officeDocument/2006/relationships/image" Target="../media/image79.png"/><Relationship Id="rId15" Type="http://schemas.openxmlformats.org/officeDocument/2006/relationships/image" Target="../media/image83.png"/><Relationship Id="rId10" Type="http://schemas.openxmlformats.org/officeDocument/2006/relationships/image" Target="../media/image78.png"/><Relationship Id="rId9" Type="http://schemas.openxmlformats.org/officeDocument/2006/relationships/image" Target="../media/image38.svg"/><Relationship Id="rId14" Type="http://schemas.openxmlformats.org/officeDocument/2006/relationships/image" Target="../media/image82.png"/></Relationships>
</file>

<file path=ppt/slides/_rels/slide34.xml.rels><?xml version="1.0" encoding="UTF-8" standalone="yes"?>
<Relationships xmlns="http://schemas.openxmlformats.org/package/2006/relationships"><Relationship Id="rId13" Type="http://schemas.openxmlformats.org/officeDocument/2006/relationships/image" Target="../media/image90.png"/><Relationship Id="rId18" Type="http://schemas.openxmlformats.org/officeDocument/2006/relationships/image" Target="../media/image25.png"/><Relationship Id="rId12" Type="http://schemas.openxmlformats.org/officeDocument/2006/relationships/image" Target="../media/image89.png"/><Relationship Id="rId17" Type="http://schemas.openxmlformats.org/officeDocument/2006/relationships/image" Target="../media/image86.png"/><Relationship Id="rId2" Type="http://schemas.openxmlformats.org/officeDocument/2006/relationships/image" Target="../media/image19.png"/><Relationship Id="rId16"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88.png"/><Relationship Id="rId15" Type="http://schemas.openxmlformats.org/officeDocument/2006/relationships/image" Target="../media/image92.png"/><Relationship Id="rId10" Type="http://schemas.openxmlformats.org/officeDocument/2006/relationships/image" Target="../media/image87.png"/><Relationship Id="rId9" Type="http://schemas.openxmlformats.org/officeDocument/2006/relationships/image" Target="../media/image38.svg"/><Relationship Id="rId14" Type="http://schemas.openxmlformats.org/officeDocument/2006/relationships/image" Target="../media/image91.png"/></Relationships>
</file>

<file path=ppt/slides/_rels/slide3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95.png"/><Relationship Id="rId4" Type="http://schemas.openxmlformats.org/officeDocument/2006/relationships/image" Target="../media/image94.png"/></Relationships>
</file>

<file path=ppt/slides/_rels/slide36.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 Id="rId9" Type="http://schemas.openxmlformats.org/officeDocument/2006/relationships/image" Target="../media/image103.png"/></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 Id="rId5" Type="http://schemas.openxmlformats.org/officeDocument/2006/relationships/image" Target="../media/image95.png"/><Relationship Id="rId4" Type="http://schemas.openxmlformats.org/officeDocument/2006/relationships/image" Target="../media/image106.png"/></Relationships>
</file>

<file path=ppt/slides/_rels/slide3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0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14.png"/><Relationship Id="rId4" Type="http://schemas.openxmlformats.org/officeDocument/2006/relationships/image" Target="../media/image113.png"/></Relationships>
</file>

<file path=ppt/slides/_rels/slide43.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115.png"/><Relationship Id="rId1" Type="http://schemas.openxmlformats.org/officeDocument/2006/relationships/slideLayout" Target="../slideLayouts/slideLayout7.xml"/><Relationship Id="rId5" Type="http://schemas.openxmlformats.org/officeDocument/2006/relationships/image" Target="../media/image117.png"/><Relationship Id="rId4" Type="http://schemas.openxmlformats.org/officeDocument/2006/relationships/image" Target="../media/image116.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38.svg"/></Relationships>
</file>

<file path=ppt/slides/_rels/slide7.xml.rels><?xml version="1.0" encoding="UTF-8" standalone="yes"?>
<Relationships xmlns="http://schemas.openxmlformats.org/package/2006/relationships"><Relationship Id="rId12"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 Id="rId11" Type="http://schemas.openxmlformats.org/officeDocument/2006/relationships/image" Target="../media/image21.png"/><Relationship Id="rId10" Type="http://schemas.openxmlformats.org/officeDocument/2006/relationships/image" Target="../media/image20.png"/><Relationship Id="rId9" Type="http://schemas.openxmlformats.org/officeDocument/2006/relationships/image" Target="../media/image38.sv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3" Type="http://schemas.openxmlformats.org/officeDocument/2006/relationships/image" Target="../media/image28.png"/><Relationship Id="rId3" Type="http://schemas.openxmlformats.org/officeDocument/2006/relationships/image" Target="../media/image17.png"/><Relationship Id="rId12"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7.xml"/><Relationship Id="rId11" Type="http://schemas.microsoft.com/office/2007/relationships/hdphoto" Target="../media/hdphoto1.wdp"/><Relationship Id="rId5" Type="http://schemas.openxmlformats.org/officeDocument/2006/relationships/image" Target="../media/image19.png"/><Relationship Id="rId10" Type="http://schemas.openxmlformats.org/officeDocument/2006/relationships/image" Target="../media/image26.png"/><Relationship Id="rId4" Type="http://schemas.openxmlformats.org/officeDocument/2006/relationships/image" Target="../media/image18.png"/><Relationship Id="rId9"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grpSp>
        <p:nvGrpSpPr>
          <p:cNvPr id="2" name="Group 2"/>
          <p:cNvGrpSpPr/>
          <p:nvPr/>
        </p:nvGrpSpPr>
        <p:grpSpPr>
          <a:xfrm>
            <a:off x="-664944" y="6115243"/>
            <a:ext cx="19996956" cy="4962169"/>
            <a:chOff x="0" y="0"/>
            <a:chExt cx="5266688" cy="1306909"/>
          </a:xfrm>
        </p:grpSpPr>
        <p:sp>
          <p:nvSpPr>
            <p:cNvPr id="3" name="Freeform 3"/>
            <p:cNvSpPr/>
            <p:nvPr/>
          </p:nvSpPr>
          <p:spPr>
            <a:xfrm>
              <a:off x="0" y="0"/>
              <a:ext cx="5266688" cy="1306909"/>
            </a:xfrm>
            <a:custGeom>
              <a:avLst/>
              <a:gdLst/>
              <a:ahLst/>
              <a:cxnLst/>
              <a:rect l="l" t="t" r="r" b="b"/>
              <a:pathLst>
                <a:path w="5266688" h="1306909">
                  <a:moveTo>
                    <a:pt x="0" y="0"/>
                  </a:moveTo>
                  <a:lnTo>
                    <a:pt x="5266688" y="0"/>
                  </a:lnTo>
                  <a:lnTo>
                    <a:pt x="5266688" y="1306909"/>
                  </a:lnTo>
                  <a:lnTo>
                    <a:pt x="0" y="1306909"/>
                  </a:lnTo>
                  <a:close/>
                </a:path>
              </a:pathLst>
            </a:custGeom>
            <a:solidFill>
              <a:srgbClr val="FCF4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724377" y="876977"/>
            <a:ext cx="13345745" cy="7521210"/>
            <a:chOff x="0" y="0"/>
            <a:chExt cx="4777112" cy="2692218"/>
          </a:xfrm>
        </p:grpSpPr>
        <p:sp>
          <p:nvSpPr>
            <p:cNvPr id="6" name="Freeform 6"/>
            <p:cNvSpPr/>
            <p:nvPr/>
          </p:nvSpPr>
          <p:spPr>
            <a:xfrm>
              <a:off x="0" y="0"/>
              <a:ext cx="4777112" cy="2692218"/>
            </a:xfrm>
            <a:custGeom>
              <a:avLst/>
              <a:gdLst/>
              <a:ahLst/>
              <a:cxnLst/>
              <a:rect l="l" t="t" r="r" b="b"/>
              <a:pathLst>
                <a:path w="4777112" h="2692218">
                  <a:moveTo>
                    <a:pt x="29585" y="0"/>
                  </a:moveTo>
                  <a:lnTo>
                    <a:pt x="4747526" y="0"/>
                  </a:lnTo>
                  <a:cubicBezTo>
                    <a:pt x="4755373" y="0"/>
                    <a:pt x="4762898" y="3117"/>
                    <a:pt x="4768446" y="8665"/>
                  </a:cubicBezTo>
                  <a:cubicBezTo>
                    <a:pt x="4773995" y="14214"/>
                    <a:pt x="4777112" y="21739"/>
                    <a:pt x="4777112" y="29585"/>
                  </a:cubicBezTo>
                  <a:lnTo>
                    <a:pt x="4777112" y="2662633"/>
                  </a:lnTo>
                  <a:cubicBezTo>
                    <a:pt x="4777112" y="2678973"/>
                    <a:pt x="4763866" y="2692218"/>
                    <a:pt x="4747526" y="2692218"/>
                  </a:cubicBezTo>
                  <a:lnTo>
                    <a:pt x="29585" y="2692218"/>
                  </a:lnTo>
                  <a:cubicBezTo>
                    <a:pt x="13246" y="2692218"/>
                    <a:pt x="0" y="2678973"/>
                    <a:pt x="0" y="2662633"/>
                  </a:cubicBezTo>
                  <a:lnTo>
                    <a:pt x="0" y="29585"/>
                  </a:lnTo>
                  <a:cubicBezTo>
                    <a:pt x="0" y="13246"/>
                    <a:pt x="13246" y="0"/>
                    <a:pt x="29585" y="0"/>
                  </a:cubicBezTo>
                  <a:close/>
                </a:path>
              </a:pathLst>
            </a:custGeom>
            <a:solidFill>
              <a:srgbClr val="E9E9E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028700" y="1203825"/>
            <a:ext cx="12737098" cy="6867513"/>
            <a:chOff x="0" y="0"/>
            <a:chExt cx="4559246" cy="2458227"/>
          </a:xfrm>
        </p:grpSpPr>
        <p:sp>
          <p:nvSpPr>
            <p:cNvPr id="9" name="Freeform 9"/>
            <p:cNvSpPr/>
            <p:nvPr/>
          </p:nvSpPr>
          <p:spPr>
            <a:xfrm>
              <a:off x="0" y="0"/>
              <a:ext cx="4559247" cy="2458227"/>
            </a:xfrm>
            <a:custGeom>
              <a:avLst/>
              <a:gdLst/>
              <a:ahLst/>
              <a:cxnLst/>
              <a:rect l="l" t="t" r="r" b="b"/>
              <a:pathLst>
                <a:path w="4559247" h="2458227">
                  <a:moveTo>
                    <a:pt x="30999" y="0"/>
                  </a:moveTo>
                  <a:lnTo>
                    <a:pt x="4528248" y="0"/>
                  </a:lnTo>
                  <a:cubicBezTo>
                    <a:pt x="4545368" y="0"/>
                    <a:pt x="4559247" y="13879"/>
                    <a:pt x="4559247" y="30999"/>
                  </a:cubicBezTo>
                  <a:lnTo>
                    <a:pt x="4559247" y="2427228"/>
                  </a:lnTo>
                  <a:cubicBezTo>
                    <a:pt x="4559247" y="2444349"/>
                    <a:pt x="4545368" y="2458227"/>
                    <a:pt x="4528248" y="2458227"/>
                  </a:cubicBezTo>
                  <a:lnTo>
                    <a:pt x="30999" y="2458227"/>
                  </a:lnTo>
                  <a:cubicBezTo>
                    <a:pt x="13879" y="2458227"/>
                    <a:pt x="0" y="2444349"/>
                    <a:pt x="0" y="2427228"/>
                  </a:cubicBezTo>
                  <a:lnTo>
                    <a:pt x="0" y="30999"/>
                  </a:lnTo>
                  <a:cubicBezTo>
                    <a:pt x="0" y="13879"/>
                    <a:pt x="13879" y="0"/>
                    <a:pt x="30999" y="0"/>
                  </a:cubicBezTo>
                  <a:close/>
                </a:path>
              </a:pathLst>
            </a:custGeom>
            <a:solidFill>
              <a:srgbClr val="5D5467"/>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2706055" y="853070"/>
            <a:ext cx="662313" cy="1351658"/>
          </a:xfrm>
          <a:custGeom>
            <a:avLst/>
            <a:gdLst/>
            <a:ahLst/>
            <a:cxnLst/>
            <a:rect l="l" t="t" r="r" b="b"/>
            <a:pathLst>
              <a:path w="662313" h="1351658">
                <a:moveTo>
                  <a:pt x="0" y="0"/>
                </a:moveTo>
                <a:lnTo>
                  <a:pt x="662313" y="0"/>
                </a:lnTo>
                <a:lnTo>
                  <a:pt x="662313" y="1351658"/>
                </a:lnTo>
                <a:lnTo>
                  <a:pt x="0" y="135165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1094974" y="853070"/>
            <a:ext cx="662313" cy="1351658"/>
          </a:xfrm>
          <a:custGeom>
            <a:avLst/>
            <a:gdLst/>
            <a:ahLst/>
            <a:cxnLst/>
            <a:rect l="l" t="t" r="r" b="b"/>
            <a:pathLst>
              <a:path w="662313" h="1351658">
                <a:moveTo>
                  <a:pt x="0" y="0"/>
                </a:moveTo>
                <a:lnTo>
                  <a:pt x="662313" y="0"/>
                </a:lnTo>
                <a:lnTo>
                  <a:pt x="662313" y="1351658"/>
                </a:lnTo>
                <a:lnTo>
                  <a:pt x="0" y="135165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8" name="Freeform 18"/>
          <p:cNvSpPr/>
          <p:nvPr/>
        </p:nvSpPr>
        <p:spPr>
          <a:xfrm flipH="1">
            <a:off x="12855799" y="1203825"/>
            <a:ext cx="5176765" cy="11621309"/>
          </a:xfrm>
          <a:custGeom>
            <a:avLst/>
            <a:gdLst/>
            <a:ahLst/>
            <a:cxnLst/>
            <a:rect l="l" t="t" r="r" b="b"/>
            <a:pathLst>
              <a:path w="5176765" h="11621309">
                <a:moveTo>
                  <a:pt x="5176764" y="0"/>
                </a:moveTo>
                <a:lnTo>
                  <a:pt x="0" y="0"/>
                </a:lnTo>
                <a:lnTo>
                  <a:pt x="0" y="11621309"/>
                </a:lnTo>
                <a:lnTo>
                  <a:pt x="5176764" y="11621309"/>
                </a:lnTo>
                <a:lnTo>
                  <a:pt x="5176764" y="0"/>
                </a:lnTo>
                <a:close/>
              </a:path>
            </a:pathLst>
          </a:custGeom>
          <a:blipFill>
            <a:blip r:embed="rId4">
              <a:extLst>
                <a:ext uri="{96DAC541-7B7A-43D3-8B79-37D633B846F1}">
                  <asvg:svgBlip xmlns:asvg="http://schemas.microsoft.com/office/drawing/2016/SVG/main" xmlns="" r:embed="rId15"/>
                </a:ext>
              </a:extLst>
            </a:blip>
            <a:stretch>
              <a:fillRect/>
            </a:stretch>
          </a:blipFill>
        </p:spPr>
      </p:sp>
      <p:grpSp>
        <p:nvGrpSpPr>
          <p:cNvPr id="19" name="Group 19"/>
          <p:cNvGrpSpPr/>
          <p:nvPr/>
        </p:nvGrpSpPr>
        <p:grpSpPr>
          <a:xfrm>
            <a:off x="2036164" y="7855925"/>
            <a:ext cx="2882561" cy="351258"/>
            <a:chOff x="0" y="0"/>
            <a:chExt cx="759193" cy="92512"/>
          </a:xfrm>
        </p:grpSpPr>
        <p:sp>
          <p:nvSpPr>
            <p:cNvPr id="20" name="Freeform 20"/>
            <p:cNvSpPr/>
            <p:nvPr/>
          </p:nvSpPr>
          <p:spPr>
            <a:xfrm>
              <a:off x="0" y="0"/>
              <a:ext cx="759193" cy="92512"/>
            </a:xfrm>
            <a:custGeom>
              <a:avLst/>
              <a:gdLst/>
              <a:ahLst/>
              <a:cxnLst/>
              <a:rect l="l" t="t" r="r" b="b"/>
              <a:pathLst>
                <a:path w="759193" h="92512">
                  <a:moveTo>
                    <a:pt x="46256" y="0"/>
                  </a:moveTo>
                  <a:lnTo>
                    <a:pt x="712937" y="0"/>
                  </a:lnTo>
                  <a:cubicBezTo>
                    <a:pt x="725205" y="0"/>
                    <a:pt x="736970" y="4873"/>
                    <a:pt x="745645" y="13548"/>
                  </a:cubicBezTo>
                  <a:cubicBezTo>
                    <a:pt x="754320" y="22223"/>
                    <a:pt x="759193" y="33988"/>
                    <a:pt x="759193" y="46256"/>
                  </a:cubicBezTo>
                  <a:lnTo>
                    <a:pt x="759193" y="46256"/>
                  </a:lnTo>
                  <a:cubicBezTo>
                    <a:pt x="759193" y="58524"/>
                    <a:pt x="754320" y="70290"/>
                    <a:pt x="745645" y="78964"/>
                  </a:cubicBezTo>
                  <a:cubicBezTo>
                    <a:pt x="736970" y="87639"/>
                    <a:pt x="725205" y="92512"/>
                    <a:pt x="712937" y="92512"/>
                  </a:cubicBezTo>
                  <a:lnTo>
                    <a:pt x="46256" y="92512"/>
                  </a:lnTo>
                  <a:cubicBezTo>
                    <a:pt x="33988" y="92512"/>
                    <a:pt x="22223" y="87639"/>
                    <a:pt x="13548" y="78964"/>
                  </a:cubicBezTo>
                  <a:cubicBezTo>
                    <a:pt x="4873" y="70290"/>
                    <a:pt x="0" y="58524"/>
                    <a:pt x="0" y="46256"/>
                  </a:cubicBezTo>
                  <a:lnTo>
                    <a:pt x="0" y="46256"/>
                  </a:lnTo>
                  <a:cubicBezTo>
                    <a:pt x="0" y="33988"/>
                    <a:pt x="4873" y="22223"/>
                    <a:pt x="13548" y="13548"/>
                  </a:cubicBezTo>
                  <a:cubicBezTo>
                    <a:pt x="22223" y="4873"/>
                    <a:pt x="33988" y="0"/>
                    <a:pt x="46256" y="0"/>
                  </a:cubicBezTo>
                  <a:close/>
                </a:path>
              </a:pathLst>
            </a:custGeom>
            <a:solidFill>
              <a:srgbClr val="94614B"/>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16974598" y="465131"/>
            <a:ext cx="2115932" cy="2127536"/>
          </a:xfrm>
          <a:custGeom>
            <a:avLst/>
            <a:gdLst/>
            <a:ahLst/>
            <a:cxnLst/>
            <a:rect l="l" t="t" r="r" b="b"/>
            <a:pathLst>
              <a:path w="2115932" h="2127536">
                <a:moveTo>
                  <a:pt x="0" y="0"/>
                </a:moveTo>
                <a:lnTo>
                  <a:pt x="2115931" y="0"/>
                </a:lnTo>
                <a:lnTo>
                  <a:pt x="2115931" y="2127536"/>
                </a:lnTo>
                <a:lnTo>
                  <a:pt x="0" y="2127536"/>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25" name="Freeform 25"/>
          <p:cNvSpPr/>
          <p:nvPr/>
        </p:nvSpPr>
        <p:spPr>
          <a:xfrm>
            <a:off x="-4184900" y="9047760"/>
            <a:ext cx="12723450" cy="6916930"/>
          </a:xfrm>
          <a:custGeom>
            <a:avLst/>
            <a:gdLst/>
            <a:ahLst/>
            <a:cxnLst/>
            <a:rect l="l" t="t" r="r" b="b"/>
            <a:pathLst>
              <a:path w="12723450" h="6916930">
                <a:moveTo>
                  <a:pt x="0" y="0"/>
                </a:moveTo>
                <a:lnTo>
                  <a:pt x="12723450" y="0"/>
                </a:lnTo>
                <a:lnTo>
                  <a:pt x="12723450" y="6916930"/>
                </a:lnTo>
                <a:lnTo>
                  <a:pt x="0" y="6916930"/>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6" name="Freeform 26"/>
          <p:cNvSpPr/>
          <p:nvPr/>
        </p:nvSpPr>
        <p:spPr>
          <a:xfrm>
            <a:off x="0" y="6243964"/>
            <a:ext cx="1279551" cy="2803796"/>
          </a:xfrm>
          <a:custGeom>
            <a:avLst/>
            <a:gdLst/>
            <a:ahLst/>
            <a:cxnLst/>
            <a:rect l="l" t="t" r="r" b="b"/>
            <a:pathLst>
              <a:path w="1279551" h="2803796">
                <a:moveTo>
                  <a:pt x="0" y="0"/>
                </a:moveTo>
                <a:lnTo>
                  <a:pt x="1279551" y="0"/>
                </a:lnTo>
                <a:lnTo>
                  <a:pt x="1279551" y="2803796"/>
                </a:lnTo>
                <a:lnTo>
                  <a:pt x="0" y="2803796"/>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27" name="Rectangle 26"/>
          <p:cNvSpPr/>
          <p:nvPr/>
        </p:nvSpPr>
        <p:spPr>
          <a:xfrm>
            <a:off x="1947118" y="1835465"/>
            <a:ext cx="10549682" cy="6356035"/>
          </a:xfrm>
          <a:prstGeom prst="rect">
            <a:avLst/>
          </a:prstGeom>
        </p:spPr>
        <p:txBody>
          <a:bodyPr wrap="square">
            <a:spAutoFit/>
          </a:bodyPr>
          <a:lstStyle/>
          <a:p>
            <a:pPr algn="ctr">
              <a:lnSpc>
                <a:spcPct val="150000"/>
              </a:lnSpc>
            </a:pPr>
            <a:r>
              <a:rPr lang="en-US" sz="7000" b="1">
                <a:solidFill>
                  <a:schemeClr val="bg1"/>
                </a:solidFill>
                <a:latin typeface="Arial" panose="020B0604020202020204" pitchFamily="34" charset="0"/>
                <a:cs typeface="Arial" panose="020B0604020202020204" pitchFamily="34" charset="0"/>
              </a:rPr>
              <a:t>CHÀO MỪNG CÁC </a:t>
            </a:r>
            <a:r>
              <a:rPr lang="en-US" sz="7000" b="1">
                <a:solidFill>
                  <a:schemeClr val="bg1"/>
                </a:solidFill>
                <a:latin typeface="Arial" panose="020B0604020202020204" pitchFamily="34" charset="0"/>
                <a:cs typeface="Arial" panose="020B0604020202020204" pitchFamily="34" charset="0"/>
              </a:rPr>
              <a:t>EM </a:t>
            </a:r>
            <a:r>
              <a:rPr lang="en-US" sz="7000" b="1" smtClean="0">
                <a:solidFill>
                  <a:schemeClr val="bg1"/>
                </a:solidFill>
                <a:latin typeface="Arial" panose="020B0604020202020204" pitchFamily="34" charset="0"/>
                <a:cs typeface="Arial" panose="020B0604020202020204" pitchFamily="34" charset="0"/>
              </a:rPr>
              <a:t>ĐÃ </a:t>
            </a:r>
            <a:r>
              <a:rPr lang="en-US" sz="7000" b="1">
                <a:solidFill>
                  <a:schemeClr val="bg1"/>
                </a:solidFill>
                <a:latin typeface="Arial" panose="020B0604020202020204" pitchFamily="34" charset="0"/>
                <a:cs typeface="Arial" panose="020B0604020202020204" pitchFamily="34" charset="0"/>
              </a:rPr>
              <a:t>ĐẾN VỚI TIẾT HỌC </a:t>
            </a:r>
          </a:p>
          <a:p>
            <a:pPr algn="ctr">
              <a:lnSpc>
                <a:spcPct val="150000"/>
              </a:lnSpc>
            </a:pPr>
            <a:r>
              <a:rPr lang="en-US" sz="7000" b="1">
                <a:solidFill>
                  <a:schemeClr val="bg1"/>
                </a:solidFill>
                <a:latin typeface="Arial" panose="020B0604020202020204" pitchFamily="34" charset="0"/>
                <a:cs typeface="Arial" panose="020B0604020202020204" pitchFamily="34" charset="0"/>
              </a:rPr>
              <a:t>NGÀY </a:t>
            </a:r>
            <a:r>
              <a:rPr lang="en-US" sz="7000" b="1">
                <a:solidFill>
                  <a:schemeClr val="bg1"/>
                </a:solidFill>
                <a:latin typeface="Arial" panose="020B0604020202020204" pitchFamily="34" charset="0"/>
                <a:cs typeface="Arial" panose="020B0604020202020204" pitchFamily="34" charset="0"/>
              </a:rPr>
              <a:t>HÔM </a:t>
            </a:r>
            <a:r>
              <a:rPr lang="en-US" sz="7000" b="1" smtClean="0">
                <a:solidFill>
                  <a:schemeClr val="bg1"/>
                </a:solidFill>
                <a:latin typeface="Arial" panose="020B0604020202020204" pitchFamily="34" charset="0"/>
                <a:cs typeface="Arial" panose="020B0604020202020204" pitchFamily="34" charset="0"/>
              </a:rPr>
              <a:t>NAY!</a:t>
            </a:r>
          </a:p>
          <a:p>
            <a:pPr algn="ctr">
              <a:lnSpc>
                <a:spcPct val="150000"/>
              </a:lnSpc>
            </a:pPr>
            <a:endParaRPr lang="en-US" sz="7000" b="1">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6" name="Group 6"/>
          <p:cNvGrpSpPr/>
          <p:nvPr/>
        </p:nvGrpSpPr>
        <p:grpSpPr>
          <a:xfrm>
            <a:off x="-492944" y="9195485"/>
            <a:ext cx="19273888" cy="1815415"/>
            <a:chOff x="0" y="0"/>
            <a:chExt cx="5076250" cy="478134"/>
          </a:xfrm>
        </p:grpSpPr>
        <p:sp>
          <p:nvSpPr>
            <p:cNvPr id="7" name="Freeform 7"/>
            <p:cNvSpPr/>
            <p:nvPr/>
          </p:nvSpPr>
          <p:spPr>
            <a:xfrm>
              <a:off x="0" y="0"/>
              <a:ext cx="5076250" cy="478134"/>
            </a:xfrm>
            <a:custGeom>
              <a:avLst/>
              <a:gdLst/>
              <a:ahLst/>
              <a:cxnLst/>
              <a:rect l="l" t="t" r="r" b="b"/>
              <a:pathLst>
                <a:path w="5076250" h="478134">
                  <a:moveTo>
                    <a:pt x="0" y="0"/>
                  </a:moveTo>
                  <a:lnTo>
                    <a:pt x="5076250" y="0"/>
                  </a:lnTo>
                  <a:lnTo>
                    <a:pt x="5076250" y="478134"/>
                  </a:lnTo>
                  <a:lnTo>
                    <a:pt x="0" y="478134"/>
                  </a:lnTo>
                  <a:close/>
                </a:path>
              </a:pathLst>
            </a:custGeom>
            <a:solidFill>
              <a:srgbClr val="F7CC75"/>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8"/>
          <p:cNvGrpSpPr/>
          <p:nvPr/>
        </p:nvGrpSpPr>
        <p:grpSpPr>
          <a:xfrm>
            <a:off x="5018594" y="573117"/>
            <a:ext cx="8697406" cy="772711"/>
            <a:chOff x="4214201" y="362967"/>
            <a:chExt cx="8697406" cy="772711"/>
          </a:xfrm>
        </p:grpSpPr>
        <p:sp>
          <p:nvSpPr>
            <p:cNvPr id="10" name="Rectangle 1"/>
            <p:cNvSpPr>
              <a:spLocks noChangeArrowheads="1"/>
            </p:cNvSpPr>
            <p:nvPr/>
          </p:nvSpPr>
          <p:spPr bwMode="auto">
            <a:xfrm>
              <a:off x="5739451" y="397014"/>
              <a:ext cx="717215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4200" b="1" i="0" u="none" strike="noStrike" kern="1200" cap="none" spc="0" normalizeH="0" baseline="0" noProof="0">
                  <a:ln>
                    <a:noFill/>
                  </a:ln>
                  <a:solidFill>
                    <a:srgbClr val="284353"/>
                  </a:solidFill>
                  <a:effectLst/>
                  <a:uLnTx/>
                  <a:uFillTx/>
                  <a:latin typeface="Arial" panose="020B0604020202020204" pitchFamily="34" charset="0"/>
                  <a:ea typeface="+mn-ea"/>
                  <a:cs typeface="+mn-cs"/>
                </a:rPr>
                <a:t>Nhân đơn thức với đa thức</a:t>
              </a:r>
              <a:endParaRPr kumimoji="0" lang="en-US" altLang="en-US" sz="4200" b="1" i="0" u="none" strike="noStrike" kern="1200" cap="none" spc="0" normalizeH="0" baseline="0" noProof="0" dirty="0" smtClean="0">
                <a:ln>
                  <a:noFill/>
                </a:ln>
                <a:solidFill>
                  <a:srgbClr val="284353"/>
                </a:solidFill>
                <a:effectLst/>
                <a:uLnTx/>
                <a:uFillTx/>
                <a:latin typeface="Arial" panose="020B0604020202020204" pitchFamily="34" charset="0"/>
                <a:ea typeface="+mn-ea"/>
                <a:cs typeface="+mn-cs"/>
              </a:endParaRPr>
            </a:p>
          </p:txBody>
        </p:sp>
        <p:pic>
          <p:nvPicPr>
            <p:cNvPr id="11" name="Picture 2" descr="https://lh3.googleusercontent.com/i6URejbve4H9S8HiZpVVmUqRIa9ER3MOZtKM_5qVU9zjVfghITfgNq_A97ouNOVGxitXcnzrnl1hT0oMR9kIXTifZdhO-B16pNdBZasv94eXDnwH4ubyUbCJadTjBNYjkP7r9vo1aZgjEILox-AlCjSqVP1Lq4-6WVfE-2IgJxYYWHqU6rBm866tCsikVZQ5InshMbaJFQ=n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4201" y="362967"/>
              <a:ext cx="1347583" cy="724999"/>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2"/>
          <p:cNvPicPr>
            <a:picLocks noChangeAspect="1"/>
          </p:cNvPicPr>
          <p:nvPr/>
        </p:nvPicPr>
        <p:blipFill>
          <a:blip r:embed="rId3"/>
          <a:stretch>
            <a:fillRect/>
          </a:stretch>
        </p:blipFill>
        <p:spPr>
          <a:xfrm>
            <a:off x="313055" y="6667500"/>
            <a:ext cx="1474101" cy="2531854"/>
          </a:xfrm>
          <a:prstGeom prst="rect">
            <a:avLst/>
          </a:prstGeom>
        </p:spPr>
      </p:pic>
      <p:pic>
        <p:nvPicPr>
          <p:cNvPr id="24" name="Picture 23"/>
          <p:cNvPicPr>
            <a:picLocks noChangeAspect="1"/>
          </p:cNvPicPr>
          <p:nvPr/>
        </p:nvPicPr>
        <p:blipFill>
          <a:blip r:embed="rId4"/>
          <a:stretch>
            <a:fillRect/>
          </a:stretch>
        </p:blipFill>
        <p:spPr>
          <a:xfrm rot="14736816">
            <a:off x="16089052" y="212712"/>
            <a:ext cx="1743030" cy="1333952"/>
          </a:xfrm>
          <a:prstGeom prst="rect">
            <a:avLst/>
          </a:prstGeom>
        </p:spPr>
      </p:pic>
      <p:sp>
        <p:nvSpPr>
          <p:cNvPr id="25" name="Freeform 15"/>
          <p:cNvSpPr/>
          <p:nvPr/>
        </p:nvSpPr>
        <p:spPr>
          <a:xfrm rot="20194353">
            <a:off x="355924" y="159814"/>
            <a:ext cx="900144" cy="1599319"/>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5">
              <a:extLst>
                <a:ext uri="{96DAC541-7B7A-43D3-8B79-37D633B846F1}">
                  <asvg:svgBlip xmlns:asvg="http://schemas.microsoft.com/office/drawing/2016/SVG/main" xmlns="" r:embed="rId9"/>
                </a:ext>
              </a:extLst>
            </a:blip>
            <a:stretch>
              <a:fillRect/>
            </a:stretch>
          </a:blipFill>
        </p:spPr>
      </p:sp>
      <p:grpSp>
        <p:nvGrpSpPr>
          <p:cNvPr id="16" name="Group 15"/>
          <p:cNvGrpSpPr/>
          <p:nvPr/>
        </p:nvGrpSpPr>
        <p:grpSpPr>
          <a:xfrm>
            <a:off x="920247" y="2110892"/>
            <a:ext cx="4647266" cy="963915"/>
            <a:chOff x="2012116" y="2110922"/>
            <a:chExt cx="4647266" cy="963915"/>
          </a:xfrm>
        </p:grpSpPr>
        <p:pic>
          <p:nvPicPr>
            <p:cNvPr id="17" name="Picture 16"/>
            <p:cNvPicPr>
              <a:picLocks noChangeAspect="1"/>
            </p:cNvPicPr>
            <p:nvPr/>
          </p:nvPicPr>
          <p:blipFill>
            <a:blip r:embed="rId10" cstate="print">
              <a:duotone>
                <a:prstClr val="black"/>
                <a:schemeClr val="tx1">
                  <a:tint val="45000"/>
                  <a:satMod val="400000"/>
                </a:schemeClr>
              </a:duotone>
              <a:extLst>
                <a:ext uri="{BEBA8EAE-BF5A-486C-A8C5-ECC9F3942E4B}">
                  <a14:imgProps xmlns:a14="http://schemas.microsoft.com/office/drawing/2010/main">
                    <a14:imgLayer r:embed="rId11">
                      <a14:imgEffect>
                        <a14:artisticPaintBrush/>
                      </a14:imgEffect>
                      <a14:imgEffect>
                        <a14:sharpenSoften amount="25000"/>
                      </a14:imgEffect>
                      <a14:imgEffect>
                        <a14:colorTemperature colorTemp="7200"/>
                      </a14:imgEffect>
                      <a14:imgEffect>
                        <a14:saturation sat="191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012116" y="2110922"/>
              <a:ext cx="1032846" cy="963915"/>
            </a:xfrm>
            <a:prstGeom prst="rect">
              <a:avLst/>
            </a:prstGeom>
          </p:spPr>
        </p:pic>
        <p:sp>
          <p:nvSpPr>
            <p:cNvPr id="21" name="TextBox 20"/>
            <p:cNvSpPr txBox="1"/>
            <p:nvPr/>
          </p:nvSpPr>
          <p:spPr>
            <a:xfrm>
              <a:off x="3077982" y="2261133"/>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HĐ2:</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2" name="Rectangle 1"/>
              <p:cNvSpPr/>
              <p:nvPr/>
            </p:nvSpPr>
            <p:spPr>
              <a:xfrm>
                <a:off x="1536901" y="3157089"/>
                <a:ext cx="16535400" cy="919611"/>
              </a:xfrm>
              <a:prstGeom prst="rect">
                <a:avLst/>
              </a:prstGeom>
            </p:spPr>
            <p:txBody>
              <a:bodyPr wrap="square">
                <a:spAutoFit/>
              </a:bodyPr>
              <a:lstStyle/>
              <a:p>
                <a:pPr lvl="0" algn="just">
                  <a:lnSpc>
                    <a:spcPct val="150000"/>
                  </a:lnSpc>
                </a:pPr>
                <a:r>
                  <a:rPr lang="vi-VN" sz="4000" smtClean="0">
                    <a:solidFill>
                      <a:srgbClr val="000000"/>
                    </a:solidFill>
                  </a:rPr>
                  <a:t>Bằng cách tương tự, hãy làm phép nhân </a:t>
                </a:r>
                <a14:m>
                  <m:oMath xmlns:m="http://schemas.openxmlformats.org/officeDocument/2006/math">
                    <m:r>
                      <a:rPr lang="vi-VN" sz="4000" i="1" smtClean="0">
                        <a:solidFill>
                          <a:srgbClr val="000000"/>
                        </a:solidFill>
                        <a:latin typeface="Cambria Math" panose="02040503050406030204" pitchFamily="18" charset="0"/>
                      </a:rPr>
                      <m:t>(5</m:t>
                    </m:r>
                    <m:r>
                      <a:rPr lang="vi-VN" sz="4000" i="1" smtClean="0">
                        <a:solidFill>
                          <a:srgbClr val="000000"/>
                        </a:solidFill>
                        <a:latin typeface="Cambria Math" panose="02040503050406030204" pitchFamily="18" charset="0"/>
                      </a:rPr>
                      <m:t>𝑥</m:t>
                    </m:r>
                    <m:r>
                      <a:rPr lang="vi-VN" sz="4000" i="1" baseline="30000" smtClean="0">
                        <a:solidFill>
                          <a:srgbClr val="000000"/>
                        </a:solidFill>
                        <a:latin typeface="Cambria Math" panose="02040503050406030204" pitchFamily="18" charset="0"/>
                      </a:rPr>
                      <m:t>2</m:t>
                    </m:r>
                    <m:r>
                      <a:rPr lang="vi-VN" sz="4000" i="1" smtClean="0">
                        <a:solidFill>
                          <a:srgbClr val="000000"/>
                        </a:solidFill>
                        <a:latin typeface="Cambria Math" panose="02040503050406030204" pitchFamily="18" charset="0"/>
                      </a:rPr>
                      <m:t>𝑦</m:t>
                    </m:r>
                    <m:r>
                      <a:rPr lang="vi-VN" sz="4000" i="1" smtClean="0">
                        <a:solidFill>
                          <a:srgbClr val="000000"/>
                        </a:solidFill>
                        <a:latin typeface="Cambria Math" panose="02040503050406030204" pitchFamily="18" charset="0"/>
                      </a:rPr>
                      <m:t>) . (3</m:t>
                    </m:r>
                    <m:r>
                      <a:rPr lang="vi-VN" sz="4000" i="1" smtClean="0">
                        <a:solidFill>
                          <a:srgbClr val="000000"/>
                        </a:solidFill>
                        <a:latin typeface="Cambria Math" panose="02040503050406030204" pitchFamily="18" charset="0"/>
                      </a:rPr>
                      <m:t>𝑥</m:t>
                    </m:r>
                    <m:r>
                      <a:rPr lang="vi-VN" sz="4000" i="1" baseline="30000" smtClean="0">
                        <a:solidFill>
                          <a:srgbClr val="000000"/>
                        </a:solidFill>
                        <a:latin typeface="Cambria Math" panose="02040503050406030204" pitchFamily="18" charset="0"/>
                      </a:rPr>
                      <m:t>2</m:t>
                    </m:r>
                    <m:r>
                      <a:rPr lang="vi-VN" sz="4000" i="1" smtClean="0">
                        <a:solidFill>
                          <a:srgbClr val="000000"/>
                        </a:solidFill>
                        <a:latin typeface="Cambria Math" panose="02040503050406030204" pitchFamily="18" charset="0"/>
                      </a:rPr>
                      <m:t>𝑦</m:t>
                    </m:r>
                    <m:r>
                      <a:rPr lang="vi-VN" sz="4000" i="1" smtClean="0">
                        <a:solidFill>
                          <a:srgbClr val="000000"/>
                        </a:solidFill>
                        <a:latin typeface="Cambria Math" panose="02040503050406030204" pitchFamily="18" charset="0"/>
                      </a:rPr>
                      <m:t> – </m:t>
                    </m:r>
                    <m:r>
                      <a:rPr lang="vi-VN" sz="4000" i="1" smtClean="0">
                        <a:solidFill>
                          <a:srgbClr val="000000"/>
                        </a:solidFill>
                        <a:latin typeface="Cambria Math" panose="02040503050406030204" pitchFamily="18" charset="0"/>
                      </a:rPr>
                      <m:t>𝑥𝑦</m:t>
                    </m:r>
                    <m:r>
                      <a:rPr lang="vi-VN" sz="4000" i="1" smtClean="0">
                        <a:solidFill>
                          <a:srgbClr val="000000"/>
                        </a:solidFill>
                        <a:latin typeface="Cambria Math" panose="02040503050406030204" pitchFamily="18" charset="0"/>
                      </a:rPr>
                      <m:t> – 4</m:t>
                    </m:r>
                    <m:r>
                      <a:rPr lang="vi-VN" sz="4000" i="1" smtClean="0">
                        <a:solidFill>
                          <a:srgbClr val="000000"/>
                        </a:solidFill>
                        <a:latin typeface="Cambria Math" panose="02040503050406030204" pitchFamily="18" charset="0"/>
                      </a:rPr>
                      <m:t>𝑦</m:t>
                    </m:r>
                    <m:r>
                      <a:rPr lang="vi-VN" sz="4000" i="1" smtClean="0">
                        <a:solidFill>
                          <a:srgbClr val="000000"/>
                        </a:solidFill>
                        <a:latin typeface="Cambria Math" panose="02040503050406030204" pitchFamily="18" charset="0"/>
                      </a:rPr>
                      <m:t>).</m:t>
                    </m:r>
                  </m:oMath>
                </a14:m>
                <a:endParaRPr kumimoji="0" lang="en-US" sz="4000" b="0" i="0" u="none" strike="noStrike" kern="1200" cap="none" spc="0" normalizeH="0" baseline="0" noProof="0">
                  <a:ln>
                    <a:noFill/>
                  </a:ln>
                  <a:solidFill>
                    <a:prstClr val="black"/>
                  </a:solidFill>
                  <a:effectLst/>
                  <a:uLnTx/>
                  <a:uFillTx/>
                </a:endParaRPr>
              </a:p>
            </p:txBody>
          </p:sp>
        </mc:Choice>
        <mc:Fallback>
          <p:sp>
            <p:nvSpPr>
              <p:cNvPr id="2" name="Rectangle 1"/>
              <p:cNvSpPr>
                <a:spLocks noRot="1" noChangeAspect="1" noMove="1" noResize="1" noEditPoints="1" noAdjustHandles="1" noChangeArrowheads="1" noChangeShapeType="1" noTextEdit="1"/>
              </p:cNvSpPr>
              <p:nvPr/>
            </p:nvSpPr>
            <p:spPr>
              <a:xfrm>
                <a:off x="1536901" y="3157089"/>
                <a:ext cx="16535400" cy="919611"/>
              </a:xfrm>
              <a:prstGeom prst="rect">
                <a:avLst/>
              </a:prstGeom>
              <a:blipFill>
                <a:blip r:embed="rId12"/>
                <a:stretch>
                  <a:fillRect l="-1290" b="-25828"/>
                </a:stretch>
              </a:blipFill>
            </p:spPr>
            <p:txBody>
              <a:bodyPr/>
              <a:lstStyle/>
              <a:p>
                <a:r>
                  <a:rPr lang="en-US">
                    <a:noFill/>
                  </a:rPr>
                  <a:t> </a:t>
                </a:r>
              </a:p>
            </p:txBody>
          </p:sp>
        </mc:Fallback>
      </mc:AlternateContent>
      <p:sp>
        <p:nvSpPr>
          <p:cNvPr id="4" name="Rectangle 3"/>
          <p:cNvSpPr/>
          <p:nvPr/>
        </p:nvSpPr>
        <p:spPr>
          <a:xfrm>
            <a:off x="7914842" y="4762500"/>
            <a:ext cx="191783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Trả lời:</a:t>
            </a:r>
            <a:endParaRPr kumimoji="0" lang="en-US" sz="1800" b="1" i="1" u="sng"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5" name="Rectangle 4"/>
              <p:cNvSpPr/>
              <p:nvPr/>
            </p:nvSpPr>
            <p:spPr>
              <a:xfrm>
                <a:off x="5791199" y="5783401"/>
                <a:ext cx="12281101" cy="3170099"/>
              </a:xfrm>
              <a:prstGeom prst="rect">
                <a:avLst/>
              </a:prstGeom>
            </p:spPr>
            <p:txBody>
              <a:bodyPr wrap="square">
                <a:spAutoFit/>
              </a:bodyPr>
              <a:lstStyle/>
              <a:p>
                <a:pPr algn="just" fontAlgn="base">
                  <a:lnSpc>
                    <a:spcPct val="150000"/>
                  </a:lnSpc>
                  <a:spcAft>
                    <a:spcPts val="800"/>
                  </a:spcAft>
                </a:pPr>
                <a14:m>
                  <m:oMathPara xmlns:m="http://schemas.openxmlformats.org/officeDocument/2006/math">
                    <m:oMathParaPr>
                      <m:jc m:val="left"/>
                    </m:oMathParaPr>
                    <m:oMath xmlns:m="http://schemas.openxmlformats.org/officeDocument/2006/math">
                      <m:r>
                        <a:rPr lang="vi-VN"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𝑥𝑦</m:t>
                      </m:r>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vi-VN" sz="40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vi-VN" sz="40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𝑥𝑦</m:t>
                      </m:r>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oMath>
                  </m:oMathPara>
                </a14:m>
                <a:endParaRPr lang="en-US" sz="4000" i="1">
                  <a:effectLst/>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50000"/>
                  </a:lnSpc>
                  <a:spcAft>
                    <a:spcPts val="800"/>
                  </a:spcAft>
                </a:pPr>
                <a14:m>
                  <m:oMathPara xmlns:m="http://schemas.openxmlformats.org/officeDocument/2006/math">
                    <m:oMathParaPr>
                      <m:jc m:val="left"/>
                    </m:oMathParaPr>
                    <m:oMath xmlns:m="http://schemas.openxmlformats.org/officeDocument/2006/math">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=15</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−20</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vi-VN"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n-US" sz="4000" i="1">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5791199" y="5783401"/>
                <a:ext cx="12281101" cy="3170099"/>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99714800"/>
      </p:ext>
    </p:extLst>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2" dur="500"/>
                                        <p:tgtEl>
                                          <p:spTgt spid="5">
                                            <p:txEl>
                                              <p:pRg st="0" end="0"/>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4E5"/>
        </a:solidFill>
        <a:effectLst/>
      </p:bgPr>
    </p:bg>
    <p:spTree>
      <p:nvGrpSpPr>
        <p:cNvPr id="1" name=""/>
        <p:cNvGrpSpPr/>
        <p:nvPr/>
      </p:nvGrpSpPr>
      <p:grpSpPr>
        <a:xfrm>
          <a:off x="0" y="0"/>
          <a:ext cx="0" cy="0"/>
          <a:chOff x="0" y="0"/>
          <a:chExt cx="0" cy="0"/>
        </a:xfrm>
      </p:grpSpPr>
      <p:grpSp>
        <p:nvGrpSpPr>
          <p:cNvPr id="2" name="Group 2"/>
          <p:cNvGrpSpPr/>
          <p:nvPr/>
        </p:nvGrpSpPr>
        <p:grpSpPr>
          <a:xfrm>
            <a:off x="6180665" y="1104900"/>
            <a:ext cx="11192935" cy="6760102"/>
            <a:chOff x="0" y="0"/>
            <a:chExt cx="2947934" cy="1780438"/>
          </a:xfrm>
        </p:grpSpPr>
        <p:sp>
          <p:nvSpPr>
            <p:cNvPr id="3" name="Freeform 3"/>
            <p:cNvSpPr/>
            <p:nvPr/>
          </p:nvSpPr>
          <p:spPr>
            <a:xfrm>
              <a:off x="0" y="0"/>
              <a:ext cx="2947934" cy="1780438"/>
            </a:xfrm>
            <a:custGeom>
              <a:avLst/>
              <a:gdLst/>
              <a:ahLst/>
              <a:cxnLst/>
              <a:rect l="l" t="t" r="r" b="b"/>
              <a:pathLst>
                <a:path w="2947934" h="1780438">
                  <a:moveTo>
                    <a:pt x="35276" y="0"/>
                  </a:moveTo>
                  <a:lnTo>
                    <a:pt x="2912658" y="0"/>
                  </a:lnTo>
                  <a:cubicBezTo>
                    <a:pt x="2932140" y="0"/>
                    <a:pt x="2947934" y="15793"/>
                    <a:pt x="2947934" y="35276"/>
                  </a:cubicBezTo>
                  <a:lnTo>
                    <a:pt x="2947934" y="1745163"/>
                  </a:lnTo>
                  <a:cubicBezTo>
                    <a:pt x="2947934" y="1764645"/>
                    <a:pt x="2932140" y="1780438"/>
                    <a:pt x="2912658" y="1780438"/>
                  </a:cubicBezTo>
                  <a:lnTo>
                    <a:pt x="35276" y="1780438"/>
                  </a:lnTo>
                  <a:cubicBezTo>
                    <a:pt x="15793" y="1780438"/>
                    <a:pt x="0" y="1764645"/>
                    <a:pt x="0" y="1745163"/>
                  </a:cubicBezTo>
                  <a:lnTo>
                    <a:pt x="0" y="35276"/>
                  </a:lnTo>
                  <a:cubicBezTo>
                    <a:pt x="0" y="15793"/>
                    <a:pt x="15793" y="0"/>
                    <a:pt x="35276" y="0"/>
                  </a:cubicBezTo>
                  <a:close/>
                </a:path>
              </a:pathLst>
            </a:custGeom>
            <a:solidFill>
              <a:srgbClr val="5D5467"/>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 y="-1004245"/>
            <a:ext cx="5018657" cy="11805595"/>
            <a:chOff x="0" y="0"/>
            <a:chExt cx="1558177" cy="3109293"/>
          </a:xfrm>
        </p:grpSpPr>
        <p:sp>
          <p:nvSpPr>
            <p:cNvPr id="7" name="Freeform 7"/>
            <p:cNvSpPr/>
            <p:nvPr/>
          </p:nvSpPr>
          <p:spPr>
            <a:xfrm>
              <a:off x="0" y="0"/>
              <a:ext cx="1558177" cy="3109293"/>
            </a:xfrm>
            <a:custGeom>
              <a:avLst/>
              <a:gdLst/>
              <a:ahLst/>
              <a:cxnLst/>
              <a:rect l="l" t="t" r="r" b="b"/>
              <a:pathLst>
                <a:path w="1558177" h="3109293">
                  <a:moveTo>
                    <a:pt x="0" y="0"/>
                  </a:moveTo>
                  <a:lnTo>
                    <a:pt x="1558177" y="0"/>
                  </a:lnTo>
                  <a:lnTo>
                    <a:pt x="1558177" y="3109293"/>
                  </a:lnTo>
                  <a:lnTo>
                    <a:pt x="0" y="3109293"/>
                  </a:lnTo>
                  <a:close/>
                </a:path>
              </a:pathLst>
            </a:custGeom>
            <a:solidFill>
              <a:srgbClr val="F9DA88"/>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4953000" y="-851845"/>
            <a:ext cx="254642" cy="11805595"/>
            <a:chOff x="0" y="0"/>
            <a:chExt cx="67066" cy="3109293"/>
          </a:xfrm>
        </p:grpSpPr>
        <p:sp>
          <p:nvSpPr>
            <p:cNvPr id="16" name="Freeform 16"/>
            <p:cNvSpPr/>
            <p:nvPr/>
          </p:nvSpPr>
          <p:spPr>
            <a:xfrm>
              <a:off x="0" y="0"/>
              <a:ext cx="67066" cy="3109293"/>
            </a:xfrm>
            <a:custGeom>
              <a:avLst/>
              <a:gdLst/>
              <a:ahLst/>
              <a:cxnLst/>
              <a:rect l="l" t="t" r="r" b="b"/>
              <a:pathLst>
                <a:path w="67066" h="3109293">
                  <a:moveTo>
                    <a:pt x="0" y="0"/>
                  </a:moveTo>
                  <a:lnTo>
                    <a:pt x="67066" y="0"/>
                  </a:lnTo>
                  <a:lnTo>
                    <a:pt x="67066" y="3109293"/>
                  </a:lnTo>
                  <a:lnTo>
                    <a:pt x="0" y="3109293"/>
                  </a:lnTo>
                  <a:close/>
                </a:path>
              </a:pathLst>
            </a:custGeom>
            <a:solidFill>
              <a:srgbClr val="CB987A"/>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 name="Rectangle 23"/>
          <p:cNvSpPr/>
          <p:nvPr/>
        </p:nvSpPr>
        <p:spPr>
          <a:xfrm>
            <a:off x="-2209800" y="647519"/>
            <a:ext cx="9144000" cy="3554819"/>
          </a:xfrm>
          <a:prstGeom prst="rect">
            <a:avLst/>
          </a:prstGeom>
        </p:spPr>
        <p:txBody>
          <a:bodyPr>
            <a:spAutoFit/>
          </a:bodyPr>
          <a:lstStyle/>
          <a:p>
            <a:pPr lvl="0" algn="ctr">
              <a:lnSpc>
                <a:spcPct val="150000"/>
              </a:lnSpc>
            </a:pPr>
            <a:r>
              <a:rPr lang="en-US" sz="7500" b="1" spc="341" smtClean="0">
                <a:solidFill>
                  <a:schemeClr val="tx2"/>
                </a:solidFill>
                <a:latin typeface="Arial" panose="020B0604020202020204" pitchFamily="34" charset="0"/>
                <a:cs typeface="Arial" panose="020B0604020202020204" pitchFamily="34" charset="0"/>
              </a:rPr>
              <a:t>KẾT </a:t>
            </a:r>
          </a:p>
          <a:p>
            <a:pPr lvl="0" algn="ctr">
              <a:lnSpc>
                <a:spcPct val="150000"/>
              </a:lnSpc>
            </a:pPr>
            <a:r>
              <a:rPr lang="en-US" sz="7500" b="1" spc="341" smtClean="0">
                <a:solidFill>
                  <a:schemeClr val="tx2"/>
                </a:solidFill>
                <a:latin typeface="Arial" panose="020B0604020202020204" pitchFamily="34" charset="0"/>
                <a:cs typeface="Arial" panose="020B0604020202020204" pitchFamily="34" charset="0"/>
              </a:rPr>
              <a:t>LUẬN</a:t>
            </a:r>
            <a:endParaRPr lang="en-US" sz="7500" b="1" spc="341" dirty="0">
              <a:solidFill>
                <a:schemeClr val="tx2"/>
              </a:solidFill>
              <a:latin typeface="Arial" panose="020B0604020202020204" pitchFamily="34" charset="0"/>
              <a:cs typeface="Arial" panose="020B0604020202020204" pitchFamily="34" charset="0"/>
            </a:endParaRPr>
          </a:p>
        </p:txBody>
      </p:sp>
      <p:sp>
        <p:nvSpPr>
          <p:cNvPr id="25" name="Rectangle 24"/>
          <p:cNvSpPr/>
          <p:nvPr/>
        </p:nvSpPr>
        <p:spPr>
          <a:xfrm>
            <a:off x="6781800" y="2781300"/>
            <a:ext cx="9908563" cy="4247317"/>
          </a:xfrm>
          <a:prstGeom prst="rect">
            <a:avLst/>
          </a:prstGeom>
        </p:spPr>
        <p:txBody>
          <a:bodyPr wrap="square">
            <a:spAutoFit/>
          </a:bodyPr>
          <a:lstStyle/>
          <a:p>
            <a:pPr algn="just">
              <a:lnSpc>
                <a:spcPct val="150000"/>
              </a:lnSpc>
              <a:spcAft>
                <a:spcPts val="800"/>
              </a:spcAft>
            </a:pPr>
            <a:r>
              <a:rPr lang="vi-VN" sz="4500" b="1">
                <a:solidFill>
                  <a:schemeClr val="bg1"/>
                </a:solidFill>
                <a:ea typeface="Arial" panose="020B0604020202020204" pitchFamily="34" charset="0"/>
                <a:cs typeface="Times New Roman" panose="02020603050405020304" pitchFamily="18" charset="0"/>
              </a:rPr>
              <a:t>Muốn nhân một đơn thức với một đa thức, ta nhân đơn thức với từng hạng tử của đa thức rồi cộng các tính với nhau.</a:t>
            </a:r>
            <a:endParaRPr lang="en-US" sz="4500" b="1">
              <a:solidFill>
                <a:schemeClr val="bg1"/>
              </a:solidFill>
              <a:effectLst/>
              <a:ea typeface="Arial" panose="020B0604020202020204" pitchFamily="34" charset="0"/>
              <a:cs typeface="Times New Roman" panose="02020603050405020304" pitchFamily="18" charset="0"/>
            </a:endParaRPr>
          </a:p>
        </p:txBody>
      </p:sp>
      <p:grpSp>
        <p:nvGrpSpPr>
          <p:cNvPr id="26" name="Group 9"/>
          <p:cNvGrpSpPr/>
          <p:nvPr/>
        </p:nvGrpSpPr>
        <p:grpSpPr>
          <a:xfrm>
            <a:off x="8711062" y="452840"/>
            <a:ext cx="764428" cy="1751335"/>
            <a:chOff x="0" y="0"/>
            <a:chExt cx="201331" cy="461257"/>
          </a:xfrm>
        </p:grpSpPr>
        <p:sp>
          <p:nvSpPr>
            <p:cNvPr id="27" name="Freeform 10"/>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sp>
        <p:sp>
          <p:nvSpPr>
            <p:cNvPr id="28"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9" name="Group 20"/>
          <p:cNvGrpSpPr/>
          <p:nvPr/>
        </p:nvGrpSpPr>
        <p:grpSpPr>
          <a:xfrm>
            <a:off x="13820951" y="496565"/>
            <a:ext cx="764428" cy="1751335"/>
            <a:chOff x="0" y="0"/>
            <a:chExt cx="201331" cy="461257"/>
          </a:xfrm>
        </p:grpSpPr>
        <p:sp>
          <p:nvSpPr>
            <p:cNvPr id="30" name="Freeform 21"/>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sp>
        <p:sp>
          <p:nvSpPr>
            <p:cNvPr id="31" name="TextBox 2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32" name="Picture 31"/>
          <p:cNvPicPr>
            <a:picLocks noChangeAspect="1"/>
          </p:cNvPicPr>
          <p:nvPr/>
        </p:nvPicPr>
        <p:blipFill>
          <a:blip r:embed="rId2"/>
          <a:stretch>
            <a:fillRect/>
          </a:stretch>
        </p:blipFill>
        <p:spPr>
          <a:xfrm>
            <a:off x="762000" y="6775573"/>
            <a:ext cx="3200400" cy="2178858"/>
          </a:xfrm>
          <a:prstGeom prst="rect">
            <a:avLst/>
          </a:prstGeom>
        </p:spPr>
      </p:pic>
      <p:pic>
        <p:nvPicPr>
          <p:cNvPr id="33" name="Picture 32"/>
          <p:cNvPicPr>
            <a:picLocks noChangeAspect="1"/>
          </p:cNvPicPr>
          <p:nvPr/>
        </p:nvPicPr>
        <p:blipFill>
          <a:blip r:embed="rId3"/>
          <a:stretch>
            <a:fillRect/>
          </a:stretch>
        </p:blipFill>
        <p:spPr>
          <a:xfrm rot="21430255">
            <a:off x="10623057" y="8771258"/>
            <a:ext cx="2717157" cy="1333697"/>
          </a:xfrm>
          <a:prstGeom prst="rect">
            <a:avLst/>
          </a:prstGeom>
        </p:spPr>
      </p:pic>
    </p:spTree>
    <p:extLst>
      <p:ext uri="{BB962C8B-B14F-4D97-AF65-F5344CB8AC3E}">
        <p14:creationId xmlns:p14="http://schemas.microsoft.com/office/powerpoint/2010/main" val="2898970567"/>
      </p:ext>
    </p:extLst>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anim calcmode="lin" valueType="num">
                                      <p:cBhvr>
                                        <p:cTn id="17" dur="500" fill="hold"/>
                                        <p:tgtEl>
                                          <p:spTgt spid="26"/>
                                        </p:tgtEl>
                                        <p:attrNameLst>
                                          <p:attrName>ppt_x</p:attrName>
                                        </p:attrNameLst>
                                      </p:cBhvr>
                                      <p:tavLst>
                                        <p:tav tm="0">
                                          <p:val>
                                            <p:strVal val="#ppt_x"/>
                                          </p:val>
                                        </p:tav>
                                        <p:tav tm="100000">
                                          <p:val>
                                            <p:strVal val="#ppt_x"/>
                                          </p:val>
                                        </p:tav>
                                      </p:tavLst>
                                    </p:anim>
                                    <p:anim calcmode="lin" valueType="num">
                                      <p:cBhvr>
                                        <p:cTn id="18" dur="5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anim calcmode="lin" valueType="num">
                                      <p:cBhvr>
                                        <p:cTn id="22" dur="500" fill="hold"/>
                                        <p:tgtEl>
                                          <p:spTgt spid="29"/>
                                        </p:tgtEl>
                                        <p:attrNameLst>
                                          <p:attrName>ppt_x</p:attrName>
                                        </p:attrNameLst>
                                      </p:cBhvr>
                                      <p:tavLst>
                                        <p:tav tm="0">
                                          <p:val>
                                            <p:strVal val="#ppt_x"/>
                                          </p:val>
                                        </p:tav>
                                        <p:tav tm="100000">
                                          <p:val>
                                            <p:strVal val="#ppt_x"/>
                                          </p:val>
                                        </p:tav>
                                      </p:tavLst>
                                    </p:anim>
                                    <p:anim calcmode="lin" valueType="num">
                                      <p:cBhvr>
                                        <p:cTn id="23" dur="500" fill="hold"/>
                                        <p:tgtEl>
                                          <p:spTgt spid="2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anim calcmode="lin" valueType="num">
                                      <p:cBhvr>
                                        <p:cTn id="27" dur="500" fill="hold"/>
                                        <p:tgtEl>
                                          <p:spTgt spid="25"/>
                                        </p:tgtEl>
                                        <p:attrNameLst>
                                          <p:attrName>ppt_x</p:attrName>
                                        </p:attrNameLst>
                                      </p:cBhvr>
                                      <p:tavLst>
                                        <p:tav tm="0">
                                          <p:val>
                                            <p:strVal val="#ppt_x"/>
                                          </p:val>
                                        </p:tav>
                                        <p:tav tm="100000">
                                          <p:val>
                                            <p:strVal val="#ppt_x"/>
                                          </p:val>
                                        </p:tav>
                                      </p:tavLst>
                                    </p:anim>
                                    <p:anim calcmode="lin" valueType="num">
                                      <p:cBhvr>
                                        <p:cTn id="28"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grpSp>
        <p:nvGrpSpPr>
          <p:cNvPr id="2" name="Group 2"/>
          <p:cNvGrpSpPr/>
          <p:nvPr/>
        </p:nvGrpSpPr>
        <p:grpSpPr>
          <a:xfrm>
            <a:off x="685800" y="723900"/>
            <a:ext cx="16840201" cy="8915400"/>
            <a:chOff x="0" y="0"/>
            <a:chExt cx="4559246" cy="2458227"/>
          </a:xfrm>
        </p:grpSpPr>
        <p:sp>
          <p:nvSpPr>
            <p:cNvPr id="3" name="Freeform 3"/>
            <p:cNvSpPr/>
            <p:nvPr/>
          </p:nvSpPr>
          <p:spPr>
            <a:xfrm>
              <a:off x="0" y="0"/>
              <a:ext cx="4559247" cy="2458227"/>
            </a:xfrm>
            <a:custGeom>
              <a:avLst/>
              <a:gdLst/>
              <a:ahLst/>
              <a:cxnLst/>
              <a:rect l="l" t="t" r="r" b="b"/>
              <a:pathLst>
                <a:path w="4559247" h="2458227">
                  <a:moveTo>
                    <a:pt x="22809" y="0"/>
                  </a:moveTo>
                  <a:lnTo>
                    <a:pt x="4536438" y="0"/>
                  </a:lnTo>
                  <a:cubicBezTo>
                    <a:pt x="4549035" y="0"/>
                    <a:pt x="4559247" y="10212"/>
                    <a:pt x="4559247" y="22809"/>
                  </a:cubicBezTo>
                  <a:lnTo>
                    <a:pt x="4559247" y="2435419"/>
                  </a:lnTo>
                  <a:cubicBezTo>
                    <a:pt x="4559247" y="2448016"/>
                    <a:pt x="4549035" y="2458227"/>
                    <a:pt x="4536438" y="2458227"/>
                  </a:cubicBezTo>
                  <a:lnTo>
                    <a:pt x="22809" y="2458227"/>
                  </a:lnTo>
                  <a:cubicBezTo>
                    <a:pt x="10212" y="2458227"/>
                    <a:pt x="0" y="2448016"/>
                    <a:pt x="0" y="2435419"/>
                  </a:cubicBezTo>
                  <a:lnTo>
                    <a:pt x="0" y="22809"/>
                  </a:lnTo>
                  <a:cubicBezTo>
                    <a:pt x="0" y="10212"/>
                    <a:pt x="10212" y="0"/>
                    <a:pt x="22809" y="0"/>
                  </a:cubicBezTo>
                  <a:close/>
                </a:path>
              </a:pathLst>
            </a:custGeom>
            <a:solidFill>
              <a:srgbClr val="FCF4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a:off x="16154400" y="145397"/>
            <a:ext cx="900144" cy="1837028"/>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sp>
        <p:nvSpPr>
          <p:cNvPr id="15" name="Freeform 15"/>
          <p:cNvSpPr/>
          <p:nvPr/>
        </p:nvSpPr>
        <p:spPr>
          <a:xfrm>
            <a:off x="1131462" y="141283"/>
            <a:ext cx="900144" cy="1837028"/>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grpSp>
        <p:nvGrpSpPr>
          <p:cNvPr id="18" name="Group 17"/>
          <p:cNvGrpSpPr/>
          <p:nvPr/>
        </p:nvGrpSpPr>
        <p:grpSpPr>
          <a:xfrm>
            <a:off x="6096002" y="1181100"/>
            <a:ext cx="6096000" cy="914400"/>
            <a:chOff x="1554480" y="876300"/>
            <a:chExt cx="6096000" cy="1143000"/>
          </a:xfrm>
          <a:solidFill>
            <a:schemeClr val="accent5">
              <a:lumMod val="75000"/>
            </a:schemeClr>
          </a:solidFill>
        </p:grpSpPr>
        <p:sp>
          <p:nvSpPr>
            <p:cNvPr id="19" name="Flowchart: Terminator 18"/>
            <p:cNvSpPr/>
            <p:nvPr/>
          </p:nvSpPr>
          <p:spPr>
            <a:xfrm>
              <a:off x="1554480" y="876300"/>
              <a:ext cx="6096000" cy="1143000"/>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Rectangle 19"/>
            <p:cNvSpPr/>
            <p:nvPr/>
          </p:nvSpPr>
          <p:spPr>
            <a:xfrm>
              <a:off x="2126502" y="987956"/>
              <a:ext cx="4974440"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2 </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tr20)</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5" name="Rectangle 24"/>
              <p:cNvSpPr/>
              <p:nvPr/>
            </p:nvSpPr>
            <p:spPr>
              <a:xfrm>
                <a:off x="3962400" y="2705100"/>
                <a:ext cx="10727617" cy="707886"/>
              </a:xfrm>
              <a:prstGeom prst="rect">
                <a:avLst/>
              </a:prstGeom>
            </p:spPr>
            <p:txBody>
              <a:bodyPr wrap="none">
                <a:spAutoFit/>
              </a:bodyPr>
              <a:lstStyle/>
              <a:p>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Thực hiện phép </a:t>
                </a: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nhân </a:t>
                </a:r>
                <a14:m>
                  <m:oMath xmlns:m="http://schemas.openxmlformats.org/officeDocument/2006/math">
                    <m:d>
                      <m:dPr>
                        <m:ctrlPr>
                          <a:rPr lang="en-US" sz="4000" i="1">
                            <a:latin typeface="Cambria Math" panose="02040503050406030204" pitchFamily="18" charset="0"/>
                            <a:ea typeface="Arial" panose="020B0604020202020204" pitchFamily="34" charset="0"/>
                            <a:cs typeface="Times New Roman" panose="02020603050405020304" pitchFamily="18" charset="0"/>
                          </a:rPr>
                        </m:ctrlPr>
                      </m:dPr>
                      <m:e>
                        <m:r>
                          <a:rPr lang="vi-VN" sz="4000" i="1">
                            <a:latin typeface="Cambria Math" panose="02040503050406030204" pitchFamily="18" charset="0"/>
                            <a:ea typeface="Arial" panose="020B0604020202020204" pitchFamily="34" charset="0"/>
                            <a:cs typeface="Times New Roman" panose="02020603050405020304" pitchFamily="18" charset="0"/>
                          </a:rPr>
                          <m:t>−</m:t>
                        </m:r>
                        <m:r>
                          <a:rPr lang="vi-VN" sz="4000">
                            <a:latin typeface="Cambria Math" panose="02040503050406030204" pitchFamily="18" charset="0"/>
                            <a:ea typeface="Arial" panose="020B0604020202020204" pitchFamily="34" charset="0"/>
                            <a:cs typeface="Times New Roman" panose="02020603050405020304" pitchFamily="18" charset="0"/>
                          </a:rPr>
                          <m:t>4</m:t>
                        </m:r>
                        <m:r>
                          <m:rPr>
                            <m:sty m:val="p"/>
                          </m:rPr>
                          <a:rPr lang="vi-VN" sz="4000">
                            <a:latin typeface="Cambria Math" panose="02040503050406030204" pitchFamily="18" charset="0"/>
                            <a:ea typeface="Arial" panose="020B0604020202020204" pitchFamily="34" charset="0"/>
                            <a:cs typeface="Times New Roman" panose="02020603050405020304" pitchFamily="18" charset="0"/>
                          </a:rPr>
                          <m:t>xy</m:t>
                        </m:r>
                      </m:e>
                    </m:d>
                    <m:r>
                      <a:rPr lang="vi-VN" sz="4000">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latin typeface="Cambria Math" panose="02040503050406030204" pitchFamily="18" charset="0"/>
                            <a:ea typeface="Arial" panose="020B0604020202020204" pitchFamily="34" charset="0"/>
                            <a:cs typeface="Times New Roman" panose="02020603050405020304" pitchFamily="18" charset="0"/>
                          </a:rPr>
                          <m:t>x</m:t>
                        </m:r>
                      </m:e>
                      <m:sup>
                        <m:r>
                          <a:rPr lang="vi-VN" sz="4000">
                            <a:latin typeface="Cambria Math" panose="02040503050406030204" pitchFamily="18" charset="0"/>
                            <a:ea typeface="Arial" panose="020B0604020202020204" pitchFamily="34" charset="0"/>
                            <a:cs typeface="Times New Roman" panose="02020603050405020304" pitchFamily="18" charset="0"/>
                          </a:rPr>
                          <m:t>2</m:t>
                        </m:r>
                      </m:sup>
                    </m:sSup>
                    <m:r>
                      <a:rPr lang="vi-VN" sz="4000">
                        <a:latin typeface="Cambria Math" panose="02040503050406030204" pitchFamily="18" charset="0"/>
                        <a:ea typeface="Arial" panose="020B0604020202020204" pitchFamily="34" charset="0"/>
                        <a:cs typeface="Times New Roman" panose="02020603050405020304" pitchFamily="18" charset="0"/>
                      </a:rPr>
                      <m:t>+</m:t>
                    </m:r>
                    <m:r>
                      <m:rPr>
                        <m:sty m:val="p"/>
                      </m:rPr>
                      <a:rPr lang="vi-VN" sz="4000">
                        <a:latin typeface="Cambria Math" panose="02040503050406030204" pitchFamily="18" charset="0"/>
                        <a:ea typeface="Arial" panose="020B0604020202020204" pitchFamily="34" charset="0"/>
                        <a:cs typeface="Times New Roman" panose="02020603050405020304" pitchFamily="18" charset="0"/>
                      </a:rPr>
                      <m:t>xy</m:t>
                    </m:r>
                    <m:r>
                      <a:rPr lang="vi-VN" sz="4000" i="1">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latin typeface="Cambria Math" panose="02040503050406030204" pitchFamily="18" charset="0"/>
                            <a:ea typeface="Arial" panose="020B0604020202020204" pitchFamily="34" charset="0"/>
                            <a:cs typeface="Times New Roman" panose="02020603050405020304" pitchFamily="18" charset="0"/>
                          </a:rPr>
                          <m:t>y</m:t>
                        </m:r>
                      </m:e>
                      <m:sup>
                        <m:r>
                          <a:rPr lang="vi-VN" sz="4000">
                            <a:latin typeface="Cambria Math" panose="02040503050406030204" pitchFamily="18" charset="0"/>
                            <a:ea typeface="Arial" panose="020B0604020202020204" pitchFamily="34" charset="0"/>
                            <a:cs typeface="Times New Roman" panose="02020603050405020304" pitchFamily="18" charset="0"/>
                          </a:rPr>
                          <m:t>2</m:t>
                        </m:r>
                      </m:sup>
                    </m:sSup>
                    <m:r>
                      <a:rPr lang="vi-VN" sz="4000">
                        <a:latin typeface="Cambria Math" panose="02040503050406030204" pitchFamily="18" charset="0"/>
                        <a:ea typeface="Arial" panose="020B0604020202020204" pitchFamily="34" charset="0"/>
                        <a:cs typeface="Times New Roman" panose="02020603050405020304" pitchFamily="18" charset="0"/>
                      </a:rPr>
                      <m:t>)</m:t>
                    </m:r>
                  </m:oMath>
                </a14:m>
                <a:r>
                  <a:rPr lang="vi-VN" sz="4000">
                    <a:latin typeface="Times New Roman" panose="02020603050405020304" pitchFamily="18" charset="0"/>
                    <a:ea typeface="Dotum" panose="020B0600000101010101" pitchFamily="34" charset="-127"/>
                    <a:cs typeface="Times New Roman" panose="02020603050405020304" pitchFamily="18" charset="0"/>
                  </a:rPr>
                  <a:t> </a:t>
                </a:r>
                <a:r>
                  <a:rPr kumimoji="0" lang="vi-VN"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3962400" y="2705100"/>
                <a:ext cx="10727617" cy="707886"/>
              </a:xfrm>
              <a:prstGeom prst="rect">
                <a:avLst/>
              </a:prstGeom>
              <a:blipFill>
                <a:blip r:embed="rId10"/>
                <a:stretch>
                  <a:fillRect l="-1989" t="-15517" b="-36207"/>
                </a:stretch>
              </a:blipFill>
            </p:spPr>
            <p:txBody>
              <a:bodyPr/>
              <a:lstStyle/>
              <a:p>
                <a:r>
                  <a:rPr lang="en-US">
                    <a:noFill/>
                  </a:rPr>
                  <a:t> </a:t>
                </a:r>
              </a:p>
            </p:txBody>
          </p:sp>
        </mc:Fallback>
      </mc:AlternateContent>
      <p:sp>
        <p:nvSpPr>
          <p:cNvPr id="27" name="Oval Callout 26"/>
          <p:cNvSpPr/>
          <p:nvPr/>
        </p:nvSpPr>
        <p:spPr>
          <a:xfrm>
            <a:off x="8345745" y="3771900"/>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28" name="Rectangle 27"/>
              <p:cNvSpPr/>
              <p:nvPr/>
            </p:nvSpPr>
            <p:spPr>
              <a:xfrm>
                <a:off x="3962400" y="4991100"/>
                <a:ext cx="10804452" cy="4503797"/>
              </a:xfrm>
              <a:prstGeom prst="rect">
                <a:avLst/>
              </a:prstGeom>
            </p:spPr>
            <p:txBody>
              <a:bodyPr wrap="square">
                <a:spAutoFit/>
              </a:bodyPr>
              <a:lstStyle/>
              <a:p>
                <a:pPr algn="just">
                  <a:lnSpc>
                    <a:spcPct val="150000"/>
                  </a:lnSpc>
                  <a:spcBef>
                    <a:spcPts val="1200"/>
                  </a:spcBef>
                  <a:spcAft>
                    <a:spcPts val="800"/>
                  </a:spcAft>
                </a:pPr>
                <a:r>
                  <a:rPr lang="vi-VN" sz="4000" b="1" i="1" smtClean="0">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4000" i="1">
                            <a:effectLst/>
                            <a:latin typeface="Cambria Math" panose="02040503050406030204" pitchFamily="18" charset="0"/>
                            <a:ea typeface="Arial" panose="020B0604020202020204" pitchFamily="34" charset="0"/>
                            <a:cs typeface="Times New Roman" panose="02020603050405020304" pitchFamily="18" charset="0"/>
                          </a:rPr>
                          <m:t>−</m:t>
                        </m:r>
                        <m:r>
                          <a:rPr lang="vi-VN" sz="4000">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xy</m:t>
                        </m:r>
                      </m:e>
                    </m:d>
                    <m:r>
                      <a:rPr lang="vi-VN" sz="4000">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40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4000">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x</m:t>
                            </m:r>
                          </m:e>
                          <m:sup>
                            <m:r>
                              <a:rPr lang="vi-VN" sz="400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40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xy</m:t>
                        </m:r>
                        <m:r>
                          <a:rPr lang="vi-VN" sz="40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y</m:t>
                            </m:r>
                          </m:e>
                          <m:sup>
                            <m:r>
                              <a:rPr lang="vi-VN" sz="4000">
                                <a:effectLst/>
                                <a:latin typeface="Cambria Math" panose="02040503050406030204" pitchFamily="18" charset="0"/>
                                <a:ea typeface="Arial" panose="020B0604020202020204" pitchFamily="34" charset="0"/>
                                <a:cs typeface="Times New Roman" panose="02020603050405020304" pitchFamily="18" charset="0"/>
                              </a:rPr>
                              <m:t>2</m:t>
                            </m:r>
                          </m:sup>
                        </m:sSup>
                      </m:e>
                    </m:d>
                  </m:oMath>
                </a14:m>
                <a:endParaRPr lang="en-US" sz="4000" smtClean="0">
                  <a:effectLst/>
                  <a:latin typeface="Cambria Math" panose="02040503050406030204" pitchFamily="18" charset="0"/>
                  <a:ea typeface="Arial" panose="020B0604020202020204" pitchFamily="34" charset="0"/>
                  <a:cs typeface="Times New Roman" panose="02020603050405020304" pitchFamily="18" charset="0"/>
                </a:endParaRPr>
              </a:p>
              <a:p>
                <a:pPr algn="just">
                  <a:lnSpc>
                    <a:spcPct val="150000"/>
                  </a:lnSpc>
                  <a:spcBef>
                    <a:spcPts val="1200"/>
                  </a:spcBef>
                  <a:spcAft>
                    <a:spcPts val="800"/>
                  </a:spcAft>
                </a:pPr>
                <a14:m>
                  <m:oMath xmlns:m="http://schemas.openxmlformats.org/officeDocument/2006/math">
                    <m:r>
                      <a:rPr lang="vi-VN" sz="4000">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4000" i="1">
                            <a:effectLst/>
                            <a:latin typeface="Cambria Math" panose="02040503050406030204" pitchFamily="18" charset="0"/>
                            <a:ea typeface="Arial" panose="020B0604020202020204" pitchFamily="34" charset="0"/>
                            <a:cs typeface="Times New Roman" panose="02020603050405020304" pitchFamily="18" charset="0"/>
                          </a:rPr>
                          <m:t>−</m:t>
                        </m:r>
                        <m:r>
                          <a:rPr lang="vi-VN" sz="4000">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xy</m:t>
                        </m:r>
                      </m:e>
                    </m:d>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4000">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x</m:t>
                            </m:r>
                          </m:e>
                          <m:sup>
                            <m:r>
                              <a:rPr lang="vi-VN" sz="4000">
                                <a:effectLst/>
                                <a:latin typeface="Cambria Math" panose="02040503050406030204" pitchFamily="18" charset="0"/>
                                <a:ea typeface="Arial" panose="020B0604020202020204" pitchFamily="34" charset="0"/>
                                <a:cs typeface="Times New Roman" panose="02020603050405020304" pitchFamily="18" charset="0"/>
                              </a:rPr>
                              <m:t>2</m:t>
                            </m:r>
                          </m:sup>
                        </m:sSup>
                      </m:e>
                    </m:d>
                    <m:r>
                      <a:rPr lang="vi-VN" sz="4000">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4000" i="1">
                            <a:effectLst/>
                            <a:latin typeface="Cambria Math" panose="02040503050406030204" pitchFamily="18" charset="0"/>
                            <a:ea typeface="Arial" panose="020B0604020202020204" pitchFamily="34" charset="0"/>
                            <a:cs typeface="Times New Roman" panose="02020603050405020304" pitchFamily="18" charset="0"/>
                          </a:rPr>
                          <m:t>−</m:t>
                        </m:r>
                        <m:r>
                          <a:rPr lang="vi-VN" sz="4000">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xy</m:t>
                        </m:r>
                      </m:e>
                    </m:d>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xy</m:t>
                        </m:r>
                      </m:e>
                    </m:d>
                    <m:r>
                      <a:rPr lang="vi-VN" sz="4000">
                        <a:effectLst/>
                        <a:latin typeface="Cambria Math" panose="02040503050406030204" pitchFamily="18" charset="0"/>
                        <a:ea typeface="Arial" panose="020B0604020202020204" pitchFamily="34" charset="0"/>
                        <a:cs typeface="Times New Roman" panose="02020603050405020304" pitchFamily="18" charset="0"/>
                      </a:rPr>
                      <m:t>+(</m:t>
                    </m:r>
                    <m:r>
                      <a:rPr lang="vi-VN" sz="4000" i="1">
                        <a:effectLst/>
                        <a:latin typeface="Cambria Math" panose="02040503050406030204" pitchFamily="18" charset="0"/>
                        <a:ea typeface="Arial" panose="020B0604020202020204" pitchFamily="34" charset="0"/>
                        <a:cs typeface="Times New Roman" panose="02020603050405020304" pitchFamily="18" charset="0"/>
                      </a:rPr>
                      <m:t>−</m:t>
                    </m:r>
                    <m:r>
                      <a:rPr lang="vi-VN" sz="4000">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xy</m:t>
                    </m:r>
                    <m:r>
                      <a:rPr lang="vi-VN" sz="4000">
                        <a:effectLst/>
                        <a:latin typeface="Cambria Math" panose="02040503050406030204" pitchFamily="18" charset="0"/>
                        <a:ea typeface="Arial" panose="020B0604020202020204" pitchFamily="34" charset="0"/>
                        <a:cs typeface="Times New Roman" panose="02020603050405020304" pitchFamily="18" charset="0"/>
                      </a:rPr>
                      <m:t>)(</m:t>
                    </m:r>
                    <m:r>
                      <a:rPr lang="vi-VN" sz="40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y</m:t>
                        </m:r>
                      </m:e>
                      <m:sup>
                        <m:r>
                          <a:rPr lang="vi-VN" sz="400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4000">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4000">
                    <a:effectLst/>
                    <a:latin typeface="Times New Roman" panose="02020603050405020304" pitchFamily="18" charset="0"/>
                    <a:ea typeface="Dotum" panose="020B0600000101010101" pitchFamily="34" charset="-127"/>
                    <a:cs typeface="Times New Roman" panose="02020603050405020304" pitchFamily="18" charset="0"/>
                  </a:rPr>
                  <a:t> </a:t>
                </a:r>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spcBef>
                    <a:spcPts val="1200"/>
                  </a:spcBef>
                  <a:spcAft>
                    <a:spcPts val="800"/>
                  </a:spcAft>
                </a:pPr>
                <a14:m>
                  <m:oMath xmlns:m="http://schemas.openxmlformats.org/officeDocument/2006/math">
                    <m:r>
                      <a:rPr lang="vi-VN" sz="4000">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4000" i="1">
                            <a:effectLst/>
                            <a:latin typeface="Cambria Math" panose="02040503050406030204" pitchFamily="18" charset="0"/>
                            <a:ea typeface="Arial" panose="020B0604020202020204" pitchFamily="34" charset="0"/>
                            <a:cs typeface="Times New Roman" panose="02020603050405020304" pitchFamily="18" charset="0"/>
                          </a:rPr>
                          <m:t>−</m:t>
                        </m:r>
                        <m:r>
                          <a:rPr lang="vi-VN" sz="4000">
                            <a:effectLst/>
                            <a:latin typeface="Cambria Math" panose="02040503050406030204" pitchFamily="18" charset="0"/>
                            <a:ea typeface="Arial" panose="020B0604020202020204" pitchFamily="34" charset="0"/>
                            <a:cs typeface="Times New Roman" panose="02020603050405020304" pitchFamily="18" charset="0"/>
                          </a:rPr>
                          <m:t>4</m:t>
                        </m:r>
                      </m:e>
                    </m:d>
                    <m:r>
                      <a:rPr lang="vi-VN" sz="4000">
                        <a:effectLst/>
                        <a:latin typeface="Cambria Math" panose="02040503050406030204" pitchFamily="18" charset="0"/>
                        <a:ea typeface="Arial" panose="020B0604020202020204" pitchFamily="34" charset="0"/>
                        <a:cs typeface="Times New Roman" panose="02020603050405020304" pitchFamily="18" charset="0"/>
                      </a:rPr>
                      <m:t>.2</m:t>
                    </m:r>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xy</m:t>
                        </m:r>
                      </m:e>
                    </m:d>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x</m:t>
                        </m:r>
                      </m:e>
                      <m:sup>
                        <m:r>
                          <a:rPr lang="vi-VN" sz="400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4000" i="1">
                        <a:effectLst/>
                        <a:latin typeface="Cambria Math" panose="02040503050406030204" pitchFamily="18" charset="0"/>
                        <a:ea typeface="Arial" panose="020B0604020202020204" pitchFamily="34" charset="0"/>
                        <a:cs typeface="Times New Roman" panose="02020603050405020304" pitchFamily="18" charset="0"/>
                      </a:rPr>
                      <m:t>−</m:t>
                    </m:r>
                    <m:r>
                      <a:rPr lang="vi-VN" sz="4000">
                        <a:effectLst/>
                        <a:latin typeface="Cambria Math" panose="02040503050406030204" pitchFamily="18" charset="0"/>
                        <a:ea typeface="Arial" panose="020B0604020202020204" pitchFamily="34" charset="0"/>
                        <a:cs typeface="Times New Roman" panose="02020603050405020304" pitchFamily="18" charset="0"/>
                      </a:rPr>
                      <m:t>4</m:t>
                    </m:r>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xy</m:t>
                        </m:r>
                      </m:e>
                    </m:d>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xy</m:t>
                        </m:r>
                      </m:e>
                    </m:d>
                    <m:r>
                      <a:rPr lang="vi-VN" sz="4000">
                        <a:effectLst/>
                        <a:latin typeface="Cambria Math" panose="02040503050406030204" pitchFamily="18" charset="0"/>
                        <a:ea typeface="Arial" panose="020B0604020202020204" pitchFamily="34" charset="0"/>
                        <a:cs typeface="Times New Roman" panose="02020603050405020304" pitchFamily="18" charset="0"/>
                      </a:rPr>
                      <m:t>+4</m:t>
                    </m:r>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xy</m:t>
                        </m:r>
                      </m:e>
                    </m:d>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y</m:t>
                        </m:r>
                      </m:e>
                      <m:sup>
                        <m:r>
                          <a:rPr lang="vi-VN" sz="4000">
                            <a:effectLst/>
                            <a:latin typeface="Cambria Math" panose="02040503050406030204" pitchFamily="18" charset="0"/>
                            <a:ea typeface="Arial" panose="020B0604020202020204" pitchFamily="34" charset="0"/>
                            <a:cs typeface="Times New Roman" panose="02020603050405020304" pitchFamily="18" charset="0"/>
                          </a:rPr>
                          <m:t>2</m:t>
                        </m:r>
                      </m:sup>
                    </m:sSup>
                  </m:oMath>
                </a14:m>
                <a:r>
                  <a:rPr lang="vi-VN" sz="4000">
                    <a:effectLst/>
                    <a:latin typeface="Times New Roman" panose="02020603050405020304" pitchFamily="18" charset="0"/>
                    <a:ea typeface="Dotum" panose="020B0600000101010101" pitchFamily="34" charset="-127"/>
                    <a:cs typeface="Times New Roman" panose="02020603050405020304" pitchFamily="18" charset="0"/>
                  </a:rPr>
                  <a:t> </a:t>
                </a:r>
                <a:endParaRPr lang="en-US" sz="4000" smtClean="0">
                  <a:latin typeface="Times New Roman" panose="02020603050405020304" pitchFamily="18" charset="0"/>
                  <a:ea typeface="Dotum" panose="020B0600000101010101" pitchFamily="34" charset="-127"/>
                  <a:cs typeface="Times New Roman" panose="02020603050405020304" pitchFamily="18" charset="0"/>
                </a:endParaRPr>
              </a:p>
              <a:p>
                <a:pPr algn="just">
                  <a:lnSpc>
                    <a:spcPct val="150000"/>
                  </a:lnSpc>
                  <a:spcBef>
                    <a:spcPts val="1200"/>
                  </a:spcBef>
                  <a:spcAft>
                    <a:spcPts val="800"/>
                  </a:spcAft>
                </a:pPr>
                <a14:m>
                  <m:oMathPara xmlns:m="http://schemas.openxmlformats.org/officeDocument/2006/math">
                    <m:oMathParaPr>
                      <m:jc m:val="left"/>
                    </m:oMathParaPr>
                    <m:oMath xmlns:m="http://schemas.openxmlformats.org/officeDocument/2006/math">
                      <m:r>
                        <a:rPr lang="vi-VN" sz="4000">
                          <a:effectLst/>
                          <a:latin typeface="Cambria Math" panose="02040503050406030204" pitchFamily="18" charset="0"/>
                          <a:ea typeface="Arial" panose="020B0604020202020204" pitchFamily="34" charset="0"/>
                          <a:cs typeface="Times New Roman" panose="02020603050405020304" pitchFamily="18" charset="0"/>
                        </a:rPr>
                        <m:t>=</m:t>
                      </m:r>
                      <m:r>
                        <a:rPr lang="vi-VN" sz="4000" i="1">
                          <a:effectLst/>
                          <a:latin typeface="Cambria Math" panose="02040503050406030204" pitchFamily="18" charset="0"/>
                          <a:ea typeface="Arial" panose="020B0604020202020204" pitchFamily="34" charset="0"/>
                          <a:cs typeface="Times New Roman" panose="02020603050405020304" pitchFamily="18" charset="0"/>
                        </a:rPr>
                        <m:t>−</m:t>
                      </m:r>
                      <m:r>
                        <a:rPr lang="vi-VN" sz="4000">
                          <a:effectLst/>
                          <a:latin typeface="Cambria Math" panose="02040503050406030204" pitchFamily="18" charset="0"/>
                          <a:ea typeface="Arial" panose="020B0604020202020204" pitchFamily="34" charset="0"/>
                          <a:cs typeface="Times New Roman" panose="02020603050405020304" pitchFamily="18" charset="0"/>
                        </a:rPr>
                        <m:t>8</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x</m:t>
                          </m:r>
                        </m:e>
                        <m:sup>
                          <m:r>
                            <a:rPr lang="vi-VN" sz="4000">
                              <a:effectLst/>
                              <a:latin typeface="Cambria Math" panose="02040503050406030204" pitchFamily="18" charset="0"/>
                              <a:ea typeface="Arial" panose="020B0604020202020204" pitchFamily="34" charset="0"/>
                              <a:cs typeface="Times New Roman" panose="02020603050405020304" pitchFamily="18" charset="0"/>
                            </a:rPr>
                            <m:t>3</m:t>
                          </m:r>
                        </m:sup>
                      </m:sSup>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y</m:t>
                      </m:r>
                      <m:r>
                        <a:rPr lang="vi-VN" sz="4000" i="1">
                          <a:effectLst/>
                          <a:latin typeface="Cambria Math" panose="02040503050406030204" pitchFamily="18" charset="0"/>
                          <a:ea typeface="Arial" panose="020B0604020202020204" pitchFamily="34" charset="0"/>
                          <a:cs typeface="Times New Roman" panose="02020603050405020304" pitchFamily="18" charset="0"/>
                        </a:rPr>
                        <m:t>−</m:t>
                      </m:r>
                      <m:r>
                        <a:rPr lang="vi-VN" sz="4000">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x</m:t>
                          </m:r>
                        </m:e>
                        <m:sup>
                          <m:r>
                            <a:rPr lang="vi-VN" sz="4000">
                              <a:effectLst/>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y</m:t>
                          </m:r>
                        </m:e>
                        <m:sup>
                          <m:r>
                            <a:rPr lang="vi-VN" sz="400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4000">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x</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effectLst/>
                              <a:latin typeface="Cambria Math" panose="02040503050406030204" pitchFamily="18" charset="0"/>
                              <a:ea typeface="Arial" panose="020B0604020202020204" pitchFamily="34" charset="0"/>
                              <a:cs typeface="Times New Roman" panose="02020603050405020304" pitchFamily="18" charset="0"/>
                            </a:rPr>
                            <m:t>y</m:t>
                          </m:r>
                        </m:e>
                        <m:sup>
                          <m:r>
                            <a:rPr lang="vi-VN" sz="4000">
                              <a:effectLst/>
                              <a:latin typeface="Cambria Math" panose="02040503050406030204" pitchFamily="18" charset="0"/>
                              <a:ea typeface="Arial" panose="020B0604020202020204" pitchFamily="34" charset="0"/>
                              <a:cs typeface="Times New Roman" panose="02020603050405020304" pitchFamily="18" charset="0"/>
                            </a:rPr>
                            <m:t>3</m:t>
                          </m:r>
                        </m:sup>
                      </m:sSup>
                    </m:oMath>
                  </m:oMathPara>
                </a14:m>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28" name="Rectangle 27"/>
              <p:cNvSpPr>
                <a:spLocks noRot="1" noChangeAspect="1" noMove="1" noResize="1" noEditPoints="1" noAdjustHandles="1" noChangeArrowheads="1" noChangeShapeType="1" noTextEdit="1"/>
              </p:cNvSpPr>
              <p:nvPr/>
            </p:nvSpPr>
            <p:spPr>
              <a:xfrm>
                <a:off x="3962400" y="4991100"/>
                <a:ext cx="10804452" cy="4503797"/>
              </a:xfrm>
              <a:prstGeom prst="rect">
                <a:avLst/>
              </a:prstGeom>
              <a:blipFill>
                <a:blip r:embed="rId11"/>
                <a:stretch>
                  <a:fillRect/>
                </a:stretch>
              </a:blipFill>
            </p:spPr>
            <p:txBody>
              <a:bodyPr/>
              <a:lstStyle/>
              <a:p>
                <a:r>
                  <a:rPr lang="en-US">
                    <a:noFill/>
                  </a:rPr>
                  <a:t> </a:t>
                </a:r>
              </a:p>
            </p:txBody>
          </p:sp>
        </mc:Fallback>
      </mc:AlternateContent>
      <p:pic>
        <p:nvPicPr>
          <p:cNvPr id="30" name="Picture 29"/>
          <p:cNvPicPr>
            <a:picLocks noChangeAspect="1"/>
          </p:cNvPicPr>
          <p:nvPr/>
        </p:nvPicPr>
        <p:blipFill>
          <a:blip r:embed="rId12"/>
          <a:stretch>
            <a:fillRect/>
          </a:stretch>
        </p:blipFill>
        <p:spPr>
          <a:xfrm>
            <a:off x="15819704" y="7429500"/>
            <a:ext cx="2500380" cy="2500380"/>
          </a:xfrm>
          <a:prstGeom prst="rect">
            <a:avLst/>
          </a:prstGeom>
        </p:spPr>
      </p:pic>
      <p:pic>
        <p:nvPicPr>
          <p:cNvPr id="9" name="Picture 8"/>
          <p:cNvPicPr>
            <a:picLocks noChangeAspect="1"/>
          </p:cNvPicPr>
          <p:nvPr/>
        </p:nvPicPr>
        <p:blipFill>
          <a:blip r:embed="rId13"/>
          <a:stretch>
            <a:fillRect/>
          </a:stretch>
        </p:blipFill>
        <p:spPr>
          <a:xfrm>
            <a:off x="497088" y="8037095"/>
            <a:ext cx="810925" cy="1600200"/>
          </a:xfrm>
          <a:prstGeom prst="rect">
            <a:avLst/>
          </a:prstGeom>
        </p:spPr>
      </p:pic>
    </p:spTree>
    <p:extLst>
      <p:ext uri="{BB962C8B-B14F-4D97-AF65-F5344CB8AC3E}">
        <p14:creationId xmlns:p14="http://schemas.microsoft.com/office/powerpoint/2010/main" val="3113743543"/>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8">
                                            <p:txEl>
                                              <p:pRg st="0" end="0"/>
                                            </p:txEl>
                                          </p:spTgt>
                                        </p:tgtEl>
                                        <p:attrNameLst>
                                          <p:attrName>style.visibility</p:attrName>
                                        </p:attrNameLst>
                                      </p:cBhvr>
                                      <p:to>
                                        <p:strVal val="visible"/>
                                      </p:to>
                                    </p:set>
                                    <p:animEffect transition="in" filter="fade">
                                      <p:cBhvr>
                                        <p:cTn id="21" dur="500"/>
                                        <p:tgtEl>
                                          <p:spTgt spid="28">
                                            <p:txEl>
                                              <p:pRg st="0" end="0"/>
                                            </p:txEl>
                                          </p:spTgt>
                                        </p:tgtEl>
                                      </p:cBhvr>
                                    </p:animEffec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28">
                                            <p:txEl>
                                              <p:pRg st="1" end="1"/>
                                            </p:txEl>
                                          </p:spTgt>
                                        </p:tgtEl>
                                        <p:attrNameLst>
                                          <p:attrName>style.visibility</p:attrName>
                                        </p:attrNameLst>
                                      </p:cBhvr>
                                      <p:to>
                                        <p:strVal val="visible"/>
                                      </p:to>
                                    </p:set>
                                    <p:animEffect transition="in" filter="randombar(horizontal)">
                                      <p:cBhvr>
                                        <p:cTn id="25" dur="500"/>
                                        <p:tgtEl>
                                          <p:spTgt spid="28">
                                            <p:txEl>
                                              <p:pRg st="1" end="1"/>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28">
                                            <p:txEl>
                                              <p:pRg st="2" end="2"/>
                                            </p:txEl>
                                          </p:spTgt>
                                        </p:tgtEl>
                                        <p:attrNameLst>
                                          <p:attrName>style.visibility</p:attrName>
                                        </p:attrNameLst>
                                      </p:cBhvr>
                                      <p:to>
                                        <p:strVal val="visible"/>
                                      </p:to>
                                    </p:set>
                                    <p:animEffect transition="in" filter="wipe(left)">
                                      <p:cBhvr>
                                        <p:cTn id="29" dur="500"/>
                                        <p:tgtEl>
                                          <p:spTgt spid="28">
                                            <p:txEl>
                                              <p:pRg st="2" end="2"/>
                                            </p:txEl>
                                          </p:spTgt>
                                        </p:tgtEl>
                                      </p:cBhvr>
                                    </p:animEffect>
                                  </p:childTnLst>
                                </p:cTn>
                              </p:par>
                            </p:childTnLst>
                          </p:cTn>
                        </p:par>
                        <p:par>
                          <p:cTn id="30" fill="hold">
                            <p:stCondLst>
                              <p:cond delay="1500"/>
                            </p:stCondLst>
                            <p:childTnLst>
                              <p:par>
                                <p:cTn id="31" presetID="53" presetClass="entr" presetSubtype="16" fill="hold" nodeType="afterEffect">
                                  <p:stCondLst>
                                    <p:cond delay="0"/>
                                  </p:stCondLst>
                                  <p:childTnLst>
                                    <p:set>
                                      <p:cBhvr>
                                        <p:cTn id="32" dur="1" fill="hold">
                                          <p:stCondLst>
                                            <p:cond delay="0"/>
                                          </p:stCondLst>
                                        </p:cTn>
                                        <p:tgtEl>
                                          <p:spTgt spid="28">
                                            <p:txEl>
                                              <p:pRg st="3" end="3"/>
                                            </p:txEl>
                                          </p:spTgt>
                                        </p:tgtEl>
                                        <p:attrNameLst>
                                          <p:attrName>style.visibility</p:attrName>
                                        </p:attrNameLst>
                                      </p:cBhvr>
                                      <p:to>
                                        <p:strVal val="visible"/>
                                      </p:to>
                                    </p:set>
                                    <p:anim calcmode="lin" valueType="num">
                                      <p:cBhvr>
                                        <p:cTn id="33" dur="500" fill="hold"/>
                                        <p:tgtEl>
                                          <p:spTgt spid="28">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8">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grpSp>
        <p:nvGrpSpPr>
          <p:cNvPr id="6" name="Group 6"/>
          <p:cNvGrpSpPr/>
          <p:nvPr/>
        </p:nvGrpSpPr>
        <p:grpSpPr>
          <a:xfrm>
            <a:off x="5491524" y="9644881"/>
            <a:ext cx="4714152" cy="451619"/>
            <a:chOff x="0" y="0"/>
            <a:chExt cx="1241587" cy="118945"/>
          </a:xfrm>
        </p:grpSpPr>
        <p:sp>
          <p:nvSpPr>
            <p:cNvPr id="7" name="Freeform 7"/>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3" name="Group 32"/>
          <p:cNvGrpSpPr/>
          <p:nvPr/>
        </p:nvGrpSpPr>
        <p:grpSpPr>
          <a:xfrm>
            <a:off x="228600" y="287073"/>
            <a:ext cx="4876802" cy="1402045"/>
            <a:chOff x="3215466" y="3134246"/>
            <a:chExt cx="4876802" cy="1402045"/>
          </a:xfrm>
        </p:grpSpPr>
        <p:grpSp>
          <p:nvGrpSpPr>
            <p:cNvPr id="2" name="Group 2"/>
            <p:cNvGrpSpPr/>
            <p:nvPr/>
          </p:nvGrpSpPr>
          <p:grpSpPr>
            <a:xfrm>
              <a:off x="3215466" y="3134246"/>
              <a:ext cx="4876802" cy="1399655"/>
              <a:chOff x="0" y="-38100"/>
              <a:chExt cx="2048569" cy="1900881"/>
            </a:xfrm>
          </p:grpSpPr>
          <p:sp>
            <p:nvSpPr>
              <p:cNvPr id="3" name="Freeform 3"/>
              <p:cNvSpPr/>
              <p:nvPr/>
            </p:nvSpPr>
            <p:spPr>
              <a:xfrm>
                <a:off x="88161" y="310464"/>
                <a:ext cx="1960408" cy="1552317"/>
              </a:xfrm>
              <a:custGeom>
                <a:avLst/>
                <a:gdLst/>
                <a:ahLst/>
                <a:cxnLst/>
                <a:rect l="l" t="t" r="r" b="b"/>
                <a:pathLst>
                  <a:path w="2170275" h="1966268">
                    <a:moveTo>
                      <a:pt x="0" y="0"/>
                    </a:moveTo>
                    <a:lnTo>
                      <a:pt x="2170275" y="0"/>
                    </a:lnTo>
                    <a:lnTo>
                      <a:pt x="2170275" y="1966268"/>
                    </a:lnTo>
                    <a:lnTo>
                      <a:pt x="0" y="1966268"/>
                    </a:lnTo>
                    <a:close/>
                  </a:path>
                </a:pathLst>
              </a:custGeom>
              <a:solidFill>
                <a:srgbClr val="FFF9E8"/>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2" name="Rectangle 31"/>
            <p:cNvSpPr/>
            <p:nvPr/>
          </p:nvSpPr>
          <p:spPr>
            <a:xfrm>
              <a:off x="3628524" y="3238500"/>
              <a:ext cx="4406271" cy="1297791"/>
            </a:xfrm>
            <a:prstGeom prst="rect">
              <a:avLst/>
            </a:prstGeom>
          </p:spPr>
          <p:txBody>
            <a:bodyPr wrap="none">
              <a:spAutoFit/>
            </a:bodyPr>
            <a:lstStyle/>
            <a:p>
              <a:pPr marL="0" marR="0" lvl="0" indent="0" algn="ctr" defTabSz="914400" rtl="0" eaLnBrk="1" fontAlgn="auto" latinLnBrk="0" hangingPunct="1">
                <a:lnSpc>
                  <a:spcPts val="9379"/>
                </a:lnSpc>
                <a:spcBef>
                  <a:spcPts val="0"/>
                </a:spcBef>
                <a:spcAft>
                  <a:spcPts val="0"/>
                </a:spcAft>
                <a:buClrTx/>
                <a:buSzTx/>
                <a:buFontTx/>
                <a:buNone/>
                <a:tabLst/>
                <a:defRPr/>
              </a:pPr>
              <a:r>
                <a:rPr kumimoji="0" lang="en-US" sz="4500" b="1" i="0" u="none" strike="noStrike" kern="1200" cap="none" spc="341" normalizeH="0" baseline="0" noProof="0" smtClean="0">
                  <a:ln>
                    <a:noFill/>
                  </a:ln>
                  <a:solidFill>
                    <a:srgbClr val="284353"/>
                  </a:solidFill>
                  <a:effectLst/>
                  <a:uLnTx/>
                  <a:uFillTx/>
                  <a:latin typeface="Arial" panose="020B0604020202020204" pitchFamily="34" charset="0"/>
                  <a:ea typeface="+mn-ea"/>
                  <a:cs typeface="Arial" panose="020B0604020202020204" pitchFamily="34" charset="0"/>
                </a:rPr>
                <a:t>LUYỆN TẬP 2</a:t>
              </a:r>
              <a:endParaRPr kumimoji="0" lang="en-US" sz="4500" b="1" i="0" u="none" strike="noStrike" kern="1200" cap="none" spc="341" normalizeH="0" baseline="0" noProof="0" dirty="0">
                <a:ln>
                  <a:noFill/>
                </a:ln>
                <a:solidFill>
                  <a:srgbClr val="284353"/>
                </a:solidFill>
                <a:effectLst/>
                <a:uLnTx/>
                <a:uFillTx/>
                <a:latin typeface="Arial" panose="020B0604020202020204" pitchFamily="34" charset="0"/>
                <a:ea typeface="+mn-ea"/>
                <a:cs typeface="Arial" panose="020B0604020202020204" pitchFamily="34" charset="0"/>
              </a:endParaRPr>
            </a:p>
          </p:txBody>
        </p:sp>
      </p:grpSp>
      <p:sp>
        <p:nvSpPr>
          <p:cNvPr id="34" name="Rectangle 33"/>
          <p:cNvSpPr/>
          <p:nvPr/>
        </p:nvSpPr>
        <p:spPr>
          <a:xfrm>
            <a:off x="5272490" y="543728"/>
            <a:ext cx="4481110" cy="106182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2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t>Làm</a:t>
            </a:r>
            <a:r>
              <a:rPr kumimoji="0" lang="en-US" sz="4200" b="0" i="0" u="none" strike="noStrike" kern="1200" cap="none" spc="0" normalizeH="0" noProof="0" smtClean="0">
                <a:ln>
                  <a:noFill/>
                </a:ln>
                <a:solidFill>
                  <a:prstClr val="white"/>
                </a:solidFill>
                <a:effectLst/>
                <a:uLnTx/>
                <a:uFillTx/>
                <a:latin typeface="Arial" panose="020B0604020202020204" pitchFamily="34" charset="0"/>
                <a:ea typeface="+mn-ea"/>
                <a:cs typeface="+mn-cs"/>
              </a:rPr>
              <a:t> tính nhân:</a:t>
            </a:r>
            <a:endParaRPr kumimoji="0" lang="vi-VN" sz="42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mc:AlternateContent xmlns:mc="http://schemas.openxmlformats.org/markup-compatibility/2006">
        <mc:Choice xmlns:a14="http://schemas.microsoft.com/office/drawing/2010/main" Requires="a14">
          <p:sp>
            <p:nvSpPr>
              <p:cNvPr id="35" name="Rectangle 34"/>
              <p:cNvSpPr/>
              <p:nvPr/>
            </p:nvSpPr>
            <p:spPr>
              <a:xfrm>
                <a:off x="1266421" y="2061994"/>
                <a:ext cx="5562600" cy="1015663"/>
              </a:xfrm>
              <a:prstGeom prst="rect">
                <a:avLst/>
              </a:prstGeom>
            </p:spPr>
            <p:txBody>
              <a:bodyPr wrap="square">
                <a:spAutoFit/>
              </a:bodyPr>
              <a:lstStyle/>
              <a:p>
                <a:pPr lvl="0" algn="just">
                  <a:lnSpc>
                    <a:spcPct val="150000"/>
                  </a:lnSpc>
                  <a:spcAft>
                    <a:spcPts val="800"/>
                  </a:spcAft>
                </a:pPr>
                <a:r>
                  <a:rPr lang="vi-VN" sz="4000" smtClean="0">
                    <a:solidFill>
                      <a:prstClr val="white"/>
                    </a:solidFill>
                    <a:ea typeface="Dotum" panose="020B0600000101010101" pitchFamily="34" charset="-127"/>
                    <a:cs typeface="Times New Roman" panose="02020603050405020304" pitchFamily="18" charset="0"/>
                  </a:rPr>
                  <a:t>a) </a:t>
                </a:r>
                <a14:m>
                  <m:oMath xmlns:m="http://schemas.openxmlformats.org/officeDocument/2006/math">
                    <m:d>
                      <m:dPr>
                        <m:ctrlPr>
                          <a:rPr lang="en-US" sz="4000" i="1">
                            <a:solidFill>
                              <a:prstClr val="white"/>
                            </a:solidFill>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vi-VN" sz="4000">
                            <a:solidFill>
                              <a:prstClr val="white"/>
                            </a:solidFill>
                            <a:latin typeface="Cambria Math" panose="02040503050406030204" pitchFamily="18" charset="0"/>
                            <a:ea typeface="Dotum" panose="020B0600000101010101" pitchFamily="34" charset="-127"/>
                            <a:cs typeface="Times New Roman" panose="02020603050405020304" pitchFamily="18" charset="0"/>
                          </a:rPr>
                          <m:t>xy</m:t>
                        </m:r>
                      </m:e>
                    </m:d>
                    <m:r>
                      <a:rPr lang="vi-VN" sz="4000">
                        <a:solidFill>
                          <a:prstClr val="white"/>
                        </a:solidFill>
                        <a:latin typeface="Cambria Math" panose="02040503050406030204" pitchFamily="18" charset="0"/>
                        <a:ea typeface="Dotum" panose="020B0600000101010101" pitchFamily="34" charset="-127"/>
                        <a:cs typeface="Times New Roman" panose="02020603050405020304" pitchFamily="18" charset="0"/>
                      </a:rPr>
                      <m:t>.</m:t>
                    </m:r>
                    <m:d>
                      <m:dPr>
                        <m:ctrlPr>
                          <a:rPr lang="vi-VN" sz="4000" i="1">
                            <a:solidFill>
                              <a:prstClr val="white"/>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4000" i="1">
                                <a:solidFill>
                                  <a:prstClr val="white"/>
                                </a:solidFill>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vi-VN" sz="4000">
                                <a:solidFill>
                                  <a:prstClr val="white"/>
                                </a:solidFill>
                                <a:latin typeface="Cambria Math" panose="02040503050406030204" pitchFamily="18" charset="0"/>
                                <a:ea typeface="Dotum" panose="020B0600000101010101" pitchFamily="34" charset="-127"/>
                                <a:cs typeface="Times New Roman" panose="02020603050405020304" pitchFamily="18" charset="0"/>
                              </a:rPr>
                              <m:t>x</m:t>
                            </m:r>
                          </m:e>
                          <m:sup>
                            <m:r>
                              <a:rPr lang="vi-VN" sz="4000">
                                <a:solidFill>
                                  <a:prstClr val="white"/>
                                </a:solidFill>
                                <a:latin typeface="Cambria Math" panose="02040503050406030204" pitchFamily="18" charset="0"/>
                                <a:ea typeface="Dotum" panose="020B0600000101010101" pitchFamily="34" charset="-127"/>
                                <a:cs typeface="Times New Roman" panose="02020603050405020304" pitchFamily="18" charset="0"/>
                              </a:rPr>
                              <m:t>2</m:t>
                            </m:r>
                          </m:sup>
                        </m:sSup>
                        <m:r>
                          <a:rPr lang="vi-VN" sz="4000">
                            <a:solidFill>
                              <a:prstClr val="white"/>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vi-VN" sz="4000">
                            <a:solidFill>
                              <a:prstClr val="white"/>
                            </a:solidFill>
                            <a:latin typeface="Cambria Math" panose="02040503050406030204" pitchFamily="18" charset="0"/>
                            <a:ea typeface="Dotum" panose="020B0600000101010101" pitchFamily="34" charset="-127"/>
                            <a:cs typeface="Times New Roman" panose="02020603050405020304" pitchFamily="18" charset="0"/>
                          </a:rPr>
                          <m:t>xy</m:t>
                        </m:r>
                        <m:r>
                          <a:rPr lang="vi-VN" sz="4000" i="1">
                            <a:solidFill>
                              <a:prstClr val="white"/>
                            </a:solidFill>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solidFill>
                                  <a:prstClr val="white"/>
                                </a:solidFill>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vi-VN" sz="4000">
                                <a:solidFill>
                                  <a:prstClr val="white"/>
                                </a:solidFill>
                                <a:latin typeface="Cambria Math" panose="02040503050406030204" pitchFamily="18" charset="0"/>
                                <a:ea typeface="Dotum" panose="020B0600000101010101" pitchFamily="34" charset="-127"/>
                                <a:cs typeface="Times New Roman" panose="02020603050405020304" pitchFamily="18" charset="0"/>
                              </a:rPr>
                              <m:t>y</m:t>
                            </m:r>
                          </m:e>
                          <m:sup>
                            <m:r>
                              <a:rPr lang="vi-VN" sz="4000">
                                <a:solidFill>
                                  <a:prstClr val="white"/>
                                </a:solidFill>
                                <a:latin typeface="Cambria Math" panose="02040503050406030204" pitchFamily="18" charset="0"/>
                                <a:ea typeface="Dotum" panose="020B0600000101010101" pitchFamily="34" charset="-127"/>
                                <a:cs typeface="Times New Roman" panose="02020603050405020304" pitchFamily="18" charset="0"/>
                              </a:rPr>
                              <m:t>2</m:t>
                            </m:r>
                          </m:sup>
                        </m:sSup>
                      </m:e>
                    </m:d>
                  </m:oMath>
                </a14:m>
                <a:endParaRPr lang="en-US" sz="4000">
                  <a:solidFill>
                    <a:prstClr val="white"/>
                  </a:solidFill>
                  <a:ea typeface="Arial" panose="020B0604020202020204" pitchFamily="34" charset="0"/>
                  <a:cs typeface="Times New Roman" panose="02020603050405020304" pitchFamily="18" charset="0"/>
                </a:endParaRPr>
              </a:p>
            </p:txBody>
          </p:sp>
        </mc:Choice>
        <mc:Fallback>
          <p:sp>
            <p:nvSpPr>
              <p:cNvPr id="35" name="Rectangle 34"/>
              <p:cNvSpPr>
                <a:spLocks noRot="1" noChangeAspect="1" noMove="1" noResize="1" noEditPoints="1" noAdjustHandles="1" noChangeArrowheads="1" noChangeShapeType="1" noTextEdit="1"/>
              </p:cNvSpPr>
              <p:nvPr/>
            </p:nvSpPr>
            <p:spPr>
              <a:xfrm>
                <a:off x="1266421" y="2061994"/>
                <a:ext cx="5562600" cy="1015663"/>
              </a:xfrm>
              <a:prstGeom prst="rect">
                <a:avLst/>
              </a:prstGeom>
              <a:blipFill>
                <a:blip r:embed="rId2"/>
                <a:stretch>
                  <a:fillRect l="-3947" b="-13772"/>
                </a:stretch>
              </a:blipFill>
            </p:spPr>
            <p:txBody>
              <a:bodyPr/>
              <a:lstStyle/>
              <a:p>
                <a:r>
                  <a:rPr lang="en-US">
                    <a:noFill/>
                  </a:rPr>
                  <a:t> </a:t>
                </a:r>
              </a:p>
            </p:txBody>
          </p:sp>
        </mc:Fallback>
      </mc:AlternateContent>
      <p:sp>
        <p:nvSpPr>
          <p:cNvPr id="38" name="Oval Callout 37"/>
          <p:cNvSpPr/>
          <p:nvPr/>
        </p:nvSpPr>
        <p:spPr>
          <a:xfrm>
            <a:off x="6926637" y="3281175"/>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2" name="Picture 41"/>
          <p:cNvPicPr>
            <a:picLocks noChangeAspect="1"/>
          </p:cNvPicPr>
          <p:nvPr/>
        </p:nvPicPr>
        <p:blipFill>
          <a:blip r:embed="rId3"/>
          <a:stretch>
            <a:fillRect/>
          </a:stretch>
        </p:blipFill>
        <p:spPr>
          <a:xfrm rot="21227728">
            <a:off x="16964672" y="442571"/>
            <a:ext cx="1002786" cy="1005767"/>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1219200" y="4606676"/>
                <a:ext cx="5588006" cy="3617529"/>
              </a:xfrm>
              <a:prstGeom prst="rect">
                <a:avLst/>
              </a:prstGeom>
            </p:spPr>
            <p:txBody>
              <a:bodyPr wrap="square">
                <a:spAutoFit/>
              </a:bodyPr>
              <a:lstStyle/>
              <a:p>
                <a:pPr algn="just">
                  <a:lnSpc>
                    <a:spcPct val="150000"/>
                  </a:lnSpc>
                  <a:spcBef>
                    <a:spcPts val="1800"/>
                  </a:spcBef>
                  <a:spcAft>
                    <a:spcPts val="1800"/>
                  </a:spcAft>
                </a:pPr>
                <a14:m>
                  <m:oMathPara xmlns:m="http://schemas.openxmlformats.org/officeDocument/2006/math">
                    <m:oMathParaPr>
                      <m:jc m:val="left"/>
                    </m:oMathParaPr>
                    <m:oMath xmlns:m="http://schemas.openxmlformats.org/officeDocument/2006/math">
                      <m:d>
                        <m:dPr>
                          <m:ctrlPr>
                            <a:rPr lang="en-US" sz="4000" i="1">
                              <a:solidFill>
                                <a:schemeClr val="bg1"/>
                              </a:solidFill>
                              <a:effectLst/>
                              <a:ea typeface="Dotum" panose="020B0600000101010101" pitchFamily="34" charset="-127"/>
                              <a:cs typeface="Times New Roman" panose="02020603050405020304" pitchFamily="18" charset="0"/>
                            </a:rPr>
                          </m:ctrlPr>
                        </m:dPr>
                        <m:e>
                          <m:r>
                            <m:rPr>
                              <m:sty m:val="p"/>
                            </m:rPr>
                            <a:rPr lang="vi-VN" sz="4000">
                              <a:solidFill>
                                <a:schemeClr val="bg1"/>
                              </a:solidFill>
                              <a:effectLst/>
                              <a:ea typeface="Dotum" panose="020B0600000101010101" pitchFamily="34" charset="-127"/>
                              <a:cs typeface="Times New Roman" panose="02020603050405020304" pitchFamily="18" charset="0"/>
                            </a:rPr>
                            <m:t>xy</m:t>
                          </m:r>
                        </m:e>
                      </m:d>
                      <m:r>
                        <a:rPr lang="vi-VN" sz="4000">
                          <a:solidFill>
                            <a:schemeClr val="bg1"/>
                          </a:solidFill>
                          <a:effectLst/>
                          <a:ea typeface="Dotum" panose="020B0600000101010101" pitchFamily="34" charset="-127"/>
                          <a:cs typeface="Times New Roman" panose="02020603050405020304" pitchFamily="18" charset="0"/>
                        </a:rPr>
                        <m:t>.(</m:t>
                      </m:r>
                      <m:sSup>
                        <m:sSupPr>
                          <m:ctrlPr>
                            <a:rPr lang="en-US" sz="4000" i="1">
                              <a:solidFill>
                                <a:schemeClr val="bg1"/>
                              </a:solidFill>
                              <a:effectLst/>
                              <a:ea typeface="Dotum" panose="020B0600000101010101" pitchFamily="34" charset="-127"/>
                              <a:cs typeface="Times New Roman" panose="02020603050405020304" pitchFamily="18" charset="0"/>
                            </a:rPr>
                          </m:ctrlPr>
                        </m:sSupPr>
                        <m:e>
                          <m:r>
                            <m:rPr>
                              <m:sty m:val="p"/>
                            </m:rPr>
                            <a:rPr lang="vi-VN" sz="4000">
                              <a:solidFill>
                                <a:schemeClr val="bg1"/>
                              </a:solidFill>
                              <a:effectLst/>
                              <a:ea typeface="Dotum" panose="020B0600000101010101" pitchFamily="34" charset="-127"/>
                              <a:cs typeface="Times New Roman" panose="02020603050405020304" pitchFamily="18" charset="0"/>
                            </a:rPr>
                            <m:t>x</m:t>
                          </m:r>
                        </m:e>
                        <m:sup>
                          <m:r>
                            <a:rPr lang="vi-VN" sz="4000">
                              <a:solidFill>
                                <a:schemeClr val="bg1"/>
                              </a:solidFill>
                              <a:effectLst/>
                              <a:ea typeface="Dotum" panose="020B0600000101010101" pitchFamily="34" charset="-127"/>
                              <a:cs typeface="Times New Roman" panose="02020603050405020304" pitchFamily="18" charset="0"/>
                            </a:rPr>
                            <m:t>2</m:t>
                          </m:r>
                        </m:sup>
                      </m:sSup>
                      <m:r>
                        <a:rPr lang="vi-VN" sz="4000">
                          <a:solidFill>
                            <a:schemeClr val="bg1"/>
                          </a:solidFill>
                          <a:effectLst/>
                          <a:ea typeface="Dotum" panose="020B0600000101010101" pitchFamily="34" charset="-127"/>
                          <a:cs typeface="Times New Roman" panose="02020603050405020304" pitchFamily="18" charset="0"/>
                        </a:rPr>
                        <m:t>+</m:t>
                      </m:r>
                      <m:r>
                        <m:rPr>
                          <m:sty m:val="p"/>
                        </m:rPr>
                        <a:rPr lang="vi-VN" sz="4000">
                          <a:solidFill>
                            <a:schemeClr val="bg1"/>
                          </a:solidFill>
                          <a:effectLst/>
                          <a:ea typeface="Dotum" panose="020B0600000101010101" pitchFamily="34" charset="-127"/>
                          <a:cs typeface="Times New Roman" panose="02020603050405020304" pitchFamily="18" charset="0"/>
                        </a:rPr>
                        <m:t>xy</m:t>
                      </m:r>
                      <m:r>
                        <a:rPr lang="vi-VN" sz="4000" i="1">
                          <a:solidFill>
                            <a:schemeClr val="bg1"/>
                          </a:solidFill>
                          <a:effectLst/>
                          <a:ea typeface="Dotum" panose="020B0600000101010101" pitchFamily="34" charset="-127"/>
                          <a:cs typeface="Times New Roman" panose="02020603050405020304" pitchFamily="18" charset="0"/>
                        </a:rPr>
                        <m:t>−</m:t>
                      </m:r>
                      <m:sSup>
                        <m:sSupPr>
                          <m:ctrlPr>
                            <a:rPr lang="en-US" sz="4000" i="1">
                              <a:solidFill>
                                <a:schemeClr val="bg1"/>
                              </a:solidFill>
                              <a:effectLst/>
                              <a:ea typeface="Dotum" panose="020B0600000101010101" pitchFamily="34" charset="-127"/>
                              <a:cs typeface="Times New Roman" panose="02020603050405020304" pitchFamily="18" charset="0"/>
                            </a:rPr>
                          </m:ctrlPr>
                        </m:sSupPr>
                        <m:e>
                          <m:r>
                            <m:rPr>
                              <m:sty m:val="p"/>
                            </m:rPr>
                            <a:rPr lang="vi-VN" sz="4000">
                              <a:solidFill>
                                <a:schemeClr val="bg1"/>
                              </a:solidFill>
                              <a:effectLst/>
                              <a:ea typeface="Dotum" panose="020B0600000101010101" pitchFamily="34" charset="-127"/>
                              <a:cs typeface="Times New Roman" panose="02020603050405020304" pitchFamily="18" charset="0"/>
                            </a:rPr>
                            <m:t>y</m:t>
                          </m:r>
                        </m:e>
                        <m:sup>
                          <m:r>
                            <a:rPr lang="vi-VN" sz="4000">
                              <a:solidFill>
                                <a:schemeClr val="bg1"/>
                              </a:solidFill>
                              <a:effectLst/>
                              <a:ea typeface="Dotum" panose="020B0600000101010101" pitchFamily="34" charset="-127"/>
                              <a:cs typeface="Times New Roman" panose="02020603050405020304" pitchFamily="18" charset="0"/>
                            </a:rPr>
                            <m:t>2</m:t>
                          </m:r>
                        </m:sup>
                      </m:sSup>
                      <m:r>
                        <a:rPr lang="vi-VN" sz="4000">
                          <a:solidFill>
                            <a:schemeClr val="bg1"/>
                          </a:solidFill>
                          <a:effectLst/>
                          <a:ea typeface="Dotum" panose="020B0600000101010101" pitchFamily="34" charset="-127"/>
                          <a:cs typeface="Times New Roman" panose="02020603050405020304" pitchFamily="18" charset="0"/>
                        </a:rPr>
                        <m:t>)</m:t>
                      </m:r>
                    </m:oMath>
                  </m:oMathPara>
                </a14:m>
                <a:endParaRPr lang="en-US" sz="4000">
                  <a:solidFill>
                    <a:schemeClr val="bg1"/>
                  </a:solidFill>
                  <a:effectLst/>
                  <a:ea typeface="Arial" panose="020B0604020202020204" pitchFamily="34" charset="0"/>
                  <a:cs typeface="Times New Roman" panose="02020603050405020304" pitchFamily="18" charset="0"/>
                </a:endParaRPr>
              </a:p>
              <a:p>
                <a:pPr algn="just">
                  <a:lnSpc>
                    <a:spcPct val="150000"/>
                  </a:lnSpc>
                  <a:spcBef>
                    <a:spcPts val="1800"/>
                  </a:spcBef>
                  <a:spcAft>
                    <a:spcPts val="1800"/>
                  </a:spcAft>
                </a:pPr>
                <a14:m>
                  <m:oMathPara xmlns:m="http://schemas.openxmlformats.org/officeDocument/2006/math">
                    <m:oMathParaPr>
                      <m:jc m:val="left"/>
                    </m:oMathParaPr>
                    <m:oMath xmlns:m="http://schemas.openxmlformats.org/officeDocument/2006/math">
                      <m:r>
                        <a:rPr lang="vi-VN" sz="4000">
                          <a:solidFill>
                            <a:schemeClr val="bg1"/>
                          </a:solidFill>
                          <a:effectLst/>
                          <a:ea typeface="Arial" panose="020B0604020202020204" pitchFamily="34" charset="0"/>
                          <a:cs typeface="Times New Roman" panose="02020603050405020304" pitchFamily="18" charset="0"/>
                        </a:rPr>
                        <m:t>=</m:t>
                      </m:r>
                      <m:r>
                        <m:rPr>
                          <m:sty m:val="p"/>
                        </m:rPr>
                        <a:rPr lang="vi-VN" sz="4000">
                          <a:solidFill>
                            <a:schemeClr val="bg1"/>
                          </a:solidFill>
                          <a:effectLst/>
                          <a:ea typeface="Arial" panose="020B0604020202020204" pitchFamily="34" charset="0"/>
                          <a:cs typeface="Times New Roman" panose="02020603050405020304" pitchFamily="18" charset="0"/>
                        </a:rPr>
                        <m:t>xy</m:t>
                      </m:r>
                      <m:r>
                        <a:rPr lang="vi-VN" sz="4000">
                          <a:solidFill>
                            <a:schemeClr val="bg1"/>
                          </a:solidFill>
                          <a:effectLst/>
                          <a:ea typeface="Arial" panose="020B0604020202020204" pitchFamily="34" charset="0"/>
                          <a:cs typeface="Times New Roman" panose="02020603050405020304" pitchFamily="18" charset="0"/>
                        </a:rPr>
                        <m:t>.</m:t>
                      </m:r>
                      <m:sSup>
                        <m:sSupPr>
                          <m:ctrlPr>
                            <a:rPr lang="en-US" sz="4000" i="1">
                              <a:solidFill>
                                <a:schemeClr val="bg1"/>
                              </a:solidFill>
                              <a:effectLst/>
                              <a:ea typeface="Arial" panose="020B0604020202020204" pitchFamily="34" charset="0"/>
                              <a:cs typeface="Times New Roman" panose="02020603050405020304" pitchFamily="18" charset="0"/>
                            </a:rPr>
                          </m:ctrlPr>
                        </m:sSupPr>
                        <m:e>
                          <m:r>
                            <m:rPr>
                              <m:sty m:val="p"/>
                            </m:rPr>
                            <a:rPr lang="vi-VN" sz="4000">
                              <a:solidFill>
                                <a:schemeClr val="bg1"/>
                              </a:solidFill>
                              <a:effectLst/>
                              <a:ea typeface="Arial" panose="020B0604020202020204" pitchFamily="34" charset="0"/>
                              <a:cs typeface="Times New Roman" panose="02020603050405020304" pitchFamily="18" charset="0"/>
                            </a:rPr>
                            <m:t>x</m:t>
                          </m:r>
                        </m:e>
                        <m:sup>
                          <m:r>
                            <a:rPr lang="vi-VN" sz="4000">
                              <a:solidFill>
                                <a:schemeClr val="bg1"/>
                              </a:solidFill>
                              <a:effectLst/>
                              <a:ea typeface="Arial" panose="020B0604020202020204" pitchFamily="34" charset="0"/>
                              <a:cs typeface="Times New Roman" panose="02020603050405020304" pitchFamily="18" charset="0"/>
                            </a:rPr>
                            <m:t>2</m:t>
                          </m:r>
                        </m:sup>
                      </m:sSup>
                      <m:r>
                        <a:rPr lang="vi-VN" sz="4000">
                          <a:solidFill>
                            <a:schemeClr val="bg1"/>
                          </a:solidFill>
                          <a:effectLst/>
                          <a:ea typeface="Arial" panose="020B0604020202020204" pitchFamily="34" charset="0"/>
                          <a:cs typeface="Times New Roman" panose="02020603050405020304" pitchFamily="18" charset="0"/>
                        </a:rPr>
                        <m:t>+</m:t>
                      </m:r>
                      <m:r>
                        <m:rPr>
                          <m:sty m:val="p"/>
                        </m:rPr>
                        <a:rPr lang="vi-VN" sz="4000">
                          <a:solidFill>
                            <a:schemeClr val="bg1"/>
                          </a:solidFill>
                          <a:effectLst/>
                          <a:ea typeface="Arial" panose="020B0604020202020204" pitchFamily="34" charset="0"/>
                          <a:cs typeface="Times New Roman" panose="02020603050405020304" pitchFamily="18" charset="0"/>
                        </a:rPr>
                        <m:t>xy</m:t>
                      </m:r>
                      <m:r>
                        <a:rPr lang="vi-VN" sz="4000">
                          <a:solidFill>
                            <a:schemeClr val="bg1"/>
                          </a:solidFill>
                          <a:effectLst/>
                          <a:ea typeface="Arial" panose="020B0604020202020204" pitchFamily="34" charset="0"/>
                          <a:cs typeface="Times New Roman" panose="02020603050405020304" pitchFamily="18" charset="0"/>
                        </a:rPr>
                        <m:t>.</m:t>
                      </m:r>
                      <m:r>
                        <m:rPr>
                          <m:sty m:val="p"/>
                        </m:rPr>
                        <a:rPr lang="vi-VN" sz="4000">
                          <a:solidFill>
                            <a:schemeClr val="bg1"/>
                          </a:solidFill>
                          <a:effectLst/>
                          <a:ea typeface="Arial" panose="020B0604020202020204" pitchFamily="34" charset="0"/>
                          <a:cs typeface="Times New Roman" panose="02020603050405020304" pitchFamily="18" charset="0"/>
                        </a:rPr>
                        <m:t>xy</m:t>
                      </m:r>
                      <m:r>
                        <a:rPr lang="vi-VN" sz="4000" i="1">
                          <a:solidFill>
                            <a:schemeClr val="bg1"/>
                          </a:solidFill>
                          <a:effectLst/>
                          <a:ea typeface="Arial" panose="020B0604020202020204" pitchFamily="34" charset="0"/>
                          <a:cs typeface="Times New Roman" panose="02020603050405020304" pitchFamily="18" charset="0"/>
                        </a:rPr>
                        <m:t>−</m:t>
                      </m:r>
                      <m:r>
                        <m:rPr>
                          <m:sty m:val="p"/>
                        </m:rPr>
                        <a:rPr lang="vi-VN" sz="4000">
                          <a:solidFill>
                            <a:schemeClr val="bg1"/>
                          </a:solidFill>
                          <a:effectLst/>
                          <a:ea typeface="Arial" panose="020B0604020202020204" pitchFamily="34" charset="0"/>
                          <a:cs typeface="Times New Roman" panose="02020603050405020304" pitchFamily="18" charset="0"/>
                        </a:rPr>
                        <m:t>xy</m:t>
                      </m:r>
                      <m:r>
                        <a:rPr lang="vi-VN" sz="4000">
                          <a:solidFill>
                            <a:schemeClr val="bg1"/>
                          </a:solidFill>
                          <a:effectLst/>
                          <a:ea typeface="Arial" panose="020B0604020202020204" pitchFamily="34" charset="0"/>
                          <a:cs typeface="Times New Roman" panose="02020603050405020304" pitchFamily="18" charset="0"/>
                        </a:rPr>
                        <m:t>.</m:t>
                      </m:r>
                      <m:sSup>
                        <m:sSupPr>
                          <m:ctrlPr>
                            <a:rPr lang="en-US" sz="4000" i="1">
                              <a:solidFill>
                                <a:schemeClr val="bg1"/>
                              </a:solidFill>
                              <a:effectLst/>
                              <a:ea typeface="Arial" panose="020B0604020202020204" pitchFamily="34" charset="0"/>
                              <a:cs typeface="Times New Roman" panose="02020603050405020304" pitchFamily="18" charset="0"/>
                            </a:rPr>
                          </m:ctrlPr>
                        </m:sSupPr>
                        <m:e>
                          <m:r>
                            <m:rPr>
                              <m:sty m:val="p"/>
                            </m:rPr>
                            <a:rPr lang="vi-VN" sz="4000">
                              <a:solidFill>
                                <a:schemeClr val="bg1"/>
                              </a:solidFill>
                              <a:effectLst/>
                              <a:ea typeface="Arial" panose="020B0604020202020204" pitchFamily="34" charset="0"/>
                              <a:cs typeface="Times New Roman" panose="02020603050405020304" pitchFamily="18" charset="0"/>
                            </a:rPr>
                            <m:t>y</m:t>
                          </m:r>
                        </m:e>
                        <m:sup>
                          <m:r>
                            <a:rPr lang="vi-VN" sz="4000">
                              <a:solidFill>
                                <a:schemeClr val="bg1"/>
                              </a:solidFill>
                              <a:effectLst/>
                              <a:ea typeface="Arial" panose="020B0604020202020204" pitchFamily="34" charset="0"/>
                              <a:cs typeface="Times New Roman" panose="02020603050405020304" pitchFamily="18" charset="0"/>
                            </a:rPr>
                            <m:t>2</m:t>
                          </m:r>
                        </m:sup>
                      </m:sSup>
                    </m:oMath>
                  </m:oMathPara>
                </a14:m>
                <a:endParaRPr lang="en-US" sz="4000">
                  <a:solidFill>
                    <a:schemeClr val="bg1"/>
                  </a:solidFill>
                  <a:effectLst/>
                  <a:ea typeface="Arial" panose="020B0604020202020204" pitchFamily="34" charset="0"/>
                  <a:cs typeface="Times New Roman" panose="02020603050405020304" pitchFamily="18" charset="0"/>
                </a:endParaRPr>
              </a:p>
              <a:p>
                <a:pPr algn="just">
                  <a:lnSpc>
                    <a:spcPct val="150000"/>
                  </a:lnSpc>
                  <a:spcBef>
                    <a:spcPts val="1800"/>
                  </a:spcBef>
                  <a:spcAft>
                    <a:spcPts val="1800"/>
                  </a:spcAft>
                </a:pPr>
                <a14:m>
                  <m:oMathPara xmlns:m="http://schemas.openxmlformats.org/officeDocument/2006/math">
                    <m:oMathParaPr>
                      <m:jc m:val="left"/>
                    </m:oMathParaPr>
                    <m:oMath xmlns:m="http://schemas.openxmlformats.org/officeDocument/2006/math">
                      <m:r>
                        <a:rPr lang="vi-VN" sz="4000">
                          <a:solidFill>
                            <a:schemeClr val="bg1"/>
                          </a:solidFill>
                          <a:effectLst/>
                          <a:ea typeface="Arial" panose="020B0604020202020204" pitchFamily="34" charset="0"/>
                          <a:cs typeface="Times New Roman" panose="02020603050405020304" pitchFamily="18" charset="0"/>
                        </a:rPr>
                        <m:t>=</m:t>
                      </m:r>
                      <m:sSup>
                        <m:sSupPr>
                          <m:ctrlPr>
                            <a:rPr lang="en-US" sz="4000" i="1">
                              <a:solidFill>
                                <a:schemeClr val="bg1"/>
                              </a:solidFill>
                              <a:effectLst/>
                              <a:ea typeface="Arial" panose="020B0604020202020204" pitchFamily="34" charset="0"/>
                              <a:cs typeface="Times New Roman" panose="02020603050405020304" pitchFamily="18" charset="0"/>
                            </a:rPr>
                          </m:ctrlPr>
                        </m:sSupPr>
                        <m:e>
                          <m:r>
                            <m:rPr>
                              <m:sty m:val="p"/>
                            </m:rPr>
                            <a:rPr lang="vi-VN" sz="4000">
                              <a:solidFill>
                                <a:schemeClr val="bg1"/>
                              </a:solidFill>
                              <a:effectLst/>
                              <a:ea typeface="Arial" panose="020B0604020202020204" pitchFamily="34" charset="0"/>
                              <a:cs typeface="Times New Roman" panose="02020603050405020304" pitchFamily="18" charset="0"/>
                            </a:rPr>
                            <m:t>x</m:t>
                          </m:r>
                        </m:e>
                        <m:sup>
                          <m:r>
                            <a:rPr lang="vi-VN" sz="4000">
                              <a:solidFill>
                                <a:schemeClr val="bg1"/>
                              </a:solidFill>
                              <a:effectLst/>
                              <a:ea typeface="Arial" panose="020B0604020202020204" pitchFamily="34" charset="0"/>
                              <a:cs typeface="Times New Roman" panose="02020603050405020304" pitchFamily="18" charset="0"/>
                            </a:rPr>
                            <m:t>3</m:t>
                          </m:r>
                        </m:sup>
                      </m:sSup>
                      <m:r>
                        <m:rPr>
                          <m:sty m:val="p"/>
                        </m:rPr>
                        <a:rPr lang="vi-VN" sz="4000">
                          <a:solidFill>
                            <a:schemeClr val="bg1"/>
                          </a:solidFill>
                          <a:effectLst/>
                          <a:ea typeface="Arial" panose="020B0604020202020204" pitchFamily="34" charset="0"/>
                          <a:cs typeface="Times New Roman" panose="02020603050405020304" pitchFamily="18" charset="0"/>
                        </a:rPr>
                        <m:t>y</m:t>
                      </m:r>
                      <m:r>
                        <a:rPr lang="vi-VN" sz="4000">
                          <a:solidFill>
                            <a:schemeClr val="bg1"/>
                          </a:solidFill>
                          <a:effectLst/>
                          <a:ea typeface="Arial" panose="020B0604020202020204" pitchFamily="34" charset="0"/>
                          <a:cs typeface="Times New Roman" panose="02020603050405020304" pitchFamily="18" charset="0"/>
                        </a:rPr>
                        <m:t>+</m:t>
                      </m:r>
                      <m:sSup>
                        <m:sSupPr>
                          <m:ctrlPr>
                            <a:rPr lang="en-US" sz="4000" i="1">
                              <a:solidFill>
                                <a:schemeClr val="bg1"/>
                              </a:solidFill>
                              <a:effectLst/>
                              <a:ea typeface="Arial" panose="020B0604020202020204" pitchFamily="34" charset="0"/>
                              <a:cs typeface="Times New Roman" panose="02020603050405020304" pitchFamily="18" charset="0"/>
                            </a:rPr>
                          </m:ctrlPr>
                        </m:sSupPr>
                        <m:e>
                          <m:r>
                            <m:rPr>
                              <m:sty m:val="p"/>
                            </m:rPr>
                            <a:rPr lang="vi-VN" sz="4000">
                              <a:solidFill>
                                <a:schemeClr val="bg1"/>
                              </a:solidFill>
                              <a:effectLst/>
                              <a:ea typeface="Arial" panose="020B0604020202020204" pitchFamily="34" charset="0"/>
                              <a:cs typeface="Times New Roman" panose="02020603050405020304" pitchFamily="18" charset="0"/>
                            </a:rPr>
                            <m:t>x</m:t>
                          </m:r>
                        </m:e>
                        <m:sup>
                          <m:r>
                            <a:rPr lang="vi-VN" sz="4000">
                              <a:solidFill>
                                <a:schemeClr val="bg1"/>
                              </a:solidFill>
                              <a:effectLst/>
                              <a:ea typeface="Arial" panose="020B0604020202020204" pitchFamily="34" charset="0"/>
                              <a:cs typeface="Times New Roman" panose="02020603050405020304" pitchFamily="18" charset="0"/>
                            </a:rPr>
                            <m:t>2</m:t>
                          </m:r>
                        </m:sup>
                      </m:sSup>
                      <m:sSup>
                        <m:sSupPr>
                          <m:ctrlPr>
                            <a:rPr lang="en-US" sz="4000" i="1">
                              <a:solidFill>
                                <a:schemeClr val="bg1"/>
                              </a:solidFill>
                              <a:effectLst/>
                              <a:ea typeface="Arial" panose="020B0604020202020204" pitchFamily="34" charset="0"/>
                              <a:cs typeface="Times New Roman" panose="02020603050405020304" pitchFamily="18" charset="0"/>
                            </a:rPr>
                          </m:ctrlPr>
                        </m:sSupPr>
                        <m:e>
                          <m:r>
                            <m:rPr>
                              <m:sty m:val="p"/>
                            </m:rPr>
                            <a:rPr lang="vi-VN" sz="4000">
                              <a:solidFill>
                                <a:schemeClr val="bg1"/>
                              </a:solidFill>
                              <a:effectLst/>
                              <a:ea typeface="Arial" panose="020B0604020202020204" pitchFamily="34" charset="0"/>
                              <a:cs typeface="Times New Roman" panose="02020603050405020304" pitchFamily="18" charset="0"/>
                            </a:rPr>
                            <m:t>y</m:t>
                          </m:r>
                        </m:e>
                        <m:sup>
                          <m:r>
                            <a:rPr lang="vi-VN" sz="4000">
                              <a:solidFill>
                                <a:schemeClr val="bg1"/>
                              </a:solidFill>
                              <a:effectLst/>
                              <a:ea typeface="Arial" panose="020B0604020202020204" pitchFamily="34" charset="0"/>
                              <a:cs typeface="Times New Roman" panose="02020603050405020304" pitchFamily="18" charset="0"/>
                            </a:rPr>
                            <m:t>2</m:t>
                          </m:r>
                        </m:sup>
                      </m:sSup>
                      <m:r>
                        <a:rPr lang="vi-VN" sz="4000" i="1">
                          <a:solidFill>
                            <a:schemeClr val="bg1"/>
                          </a:solidFill>
                          <a:effectLst/>
                          <a:ea typeface="Arial" panose="020B0604020202020204" pitchFamily="34" charset="0"/>
                          <a:cs typeface="Times New Roman" panose="02020603050405020304" pitchFamily="18" charset="0"/>
                        </a:rPr>
                        <m:t>−</m:t>
                      </m:r>
                      <m:r>
                        <m:rPr>
                          <m:sty m:val="p"/>
                        </m:rPr>
                        <a:rPr lang="vi-VN" sz="4000">
                          <a:solidFill>
                            <a:schemeClr val="bg1"/>
                          </a:solidFill>
                          <a:effectLst/>
                          <a:ea typeface="Arial" panose="020B0604020202020204" pitchFamily="34" charset="0"/>
                          <a:cs typeface="Times New Roman" panose="02020603050405020304" pitchFamily="18" charset="0"/>
                        </a:rPr>
                        <m:t>x</m:t>
                      </m:r>
                      <m:sSup>
                        <m:sSupPr>
                          <m:ctrlPr>
                            <a:rPr lang="en-US" sz="4000" i="1">
                              <a:solidFill>
                                <a:schemeClr val="bg1"/>
                              </a:solidFill>
                              <a:effectLst/>
                              <a:ea typeface="Arial" panose="020B0604020202020204" pitchFamily="34" charset="0"/>
                              <a:cs typeface="Times New Roman" panose="02020603050405020304" pitchFamily="18" charset="0"/>
                            </a:rPr>
                          </m:ctrlPr>
                        </m:sSupPr>
                        <m:e>
                          <m:r>
                            <m:rPr>
                              <m:sty m:val="p"/>
                            </m:rPr>
                            <a:rPr lang="vi-VN" sz="4000">
                              <a:solidFill>
                                <a:schemeClr val="bg1"/>
                              </a:solidFill>
                              <a:effectLst/>
                              <a:ea typeface="Arial" panose="020B0604020202020204" pitchFamily="34" charset="0"/>
                              <a:cs typeface="Times New Roman" panose="02020603050405020304" pitchFamily="18" charset="0"/>
                            </a:rPr>
                            <m:t>y</m:t>
                          </m:r>
                        </m:e>
                        <m:sup>
                          <m:r>
                            <a:rPr lang="vi-VN" sz="4000">
                              <a:solidFill>
                                <a:schemeClr val="bg1"/>
                              </a:solidFill>
                              <a:effectLst/>
                              <a:ea typeface="Arial" panose="020B0604020202020204" pitchFamily="34" charset="0"/>
                              <a:cs typeface="Times New Roman" panose="02020603050405020304" pitchFamily="18" charset="0"/>
                            </a:rPr>
                            <m:t>3</m:t>
                          </m:r>
                        </m:sup>
                      </m:sSup>
                    </m:oMath>
                  </m:oMathPara>
                </a14:m>
                <a:endParaRPr lang="en-US" sz="4000">
                  <a:solidFill>
                    <a:schemeClr val="bg1"/>
                  </a:solidFill>
                  <a:effectLst/>
                  <a:ea typeface="Arial" panose="020B0604020202020204" pitchFamily="34"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1219200" y="4606676"/>
                <a:ext cx="5588006" cy="361752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9122833" y="2042665"/>
                <a:ext cx="5649945" cy="1015663"/>
              </a:xfrm>
              <a:prstGeom prst="rect">
                <a:avLst/>
              </a:prstGeom>
            </p:spPr>
            <p:txBody>
              <a:bodyPr wrap="none">
                <a:spAutoFit/>
              </a:bodyPr>
              <a:lstStyle/>
              <a:p>
                <a:pPr lvl="0" algn="just">
                  <a:lnSpc>
                    <a:spcPct val="150000"/>
                  </a:lnSpc>
                  <a:spcAft>
                    <a:spcPts val="800"/>
                  </a:spcAft>
                </a:pPr>
                <a:r>
                  <a:rPr lang="vi-VN" sz="4000">
                    <a:solidFill>
                      <a:prstClr val="white"/>
                    </a:solidFill>
                    <a:ea typeface="Arial" panose="020B0604020202020204" pitchFamily="34" charset="0"/>
                    <a:cs typeface="Times New Roman" panose="02020603050405020304" pitchFamily="18" charset="0"/>
                  </a:rPr>
                  <a:t>b) </a:t>
                </a:r>
                <a14:m>
                  <m:oMath xmlns:m="http://schemas.openxmlformats.org/officeDocument/2006/math">
                    <m:d>
                      <m:d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dPr>
                      <m:e>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xy</m:t>
                        </m:r>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yz</m:t>
                        </m:r>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zx</m:t>
                        </m:r>
                      </m:e>
                    </m:d>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a:rPr lang="vi-VN"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xyz</m:t>
                    </m:r>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oMath>
                </a14:m>
                <a:endParaRPr lang="en-US" sz="4000">
                  <a:solidFill>
                    <a:prstClr val="white"/>
                  </a:solidFill>
                  <a:ea typeface="Arial" panose="020B0604020202020204" pitchFamily="34" charset="0"/>
                  <a:cs typeface="Times New Roman" panose="02020603050405020304" pitchFamily="18" charset="0"/>
                </a:endParaRPr>
              </a:p>
            </p:txBody>
          </p:sp>
        </mc:Choice>
        <mc:Fallback>
          <p:sp>
            <p:nvSpPr>
              <p:cNvPr id="10" name="Rectangle 9"/>
              <p:cNvSpPr>
                <a:spLocks noRot="1" noChangeAspect="1" noMove="1" noResize="1" noEditPoints="1" noAdjustHandles="1" noChangeArrowheads="1" noChangeShapeType="1" noTextEdit="1"/>
              </p:cNvSpPr>
              <p:nvPr/>
            </p:nvSpPr>
            <p:spPr>
              <a:xfrm>
                <a:off x="9122833" y="2042665"/>
                <a:ext cx="5649945" cy="1015663"/>
              </a:xfrm>
              <a:prstGeom prst="rect">
                <a:avLst/>
              </a:prstGeom>
              <a:blipFill>
                <a:blip r:embed="rId5"/>
                <a:stretch>
                  <a:fillRect l="-3888" b="-13772"/>
                </a:stretch>
              </a:blipFill>
            </p:spPr>
            <p:txBody>
              <a:bodyPr/>
              <a:lstStyle/>
              <a:p>
                <a:r>
                  <a:rPr lang="en-US">
                    <a:noFill/>
                  </a:rPr>
                  <a:t> </a:t>
                </a:r>
              </a:p>
            </p:txBody>
          </p:sp>
        </mc:Fallback>
      </mc:AlternateContent>
      <p:cxnSp>
        <p:nvCxnSpPr>
          <p:cNvPr id="14" name="Straight Connector 13"/>
          <p:cNvCxnSpPr/>
          <p:nvPr/>
        </p:nvCxnSpPr>
        <p:spPr>
          <a:xfrm>
            <a:off x="7848600" y="4353728"/>
            <a:ext cx="0" cy="49431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Rectangle 15"/>
              <p:cNvSpPr/>
              <p:nvPr/>
            </p:nvSpPr>
            <p:spPr>
              <a:xfrm>
                <a:off x="9138875" y="4606676"/>
                <a:ext cx="9144000" cy="3785652"/>
              </a:xfrm>
              <a:prstGeom prst="rect">
                <a:avLst/>
              </a:prstGeom>
            </p:spPr>
            <p:txBody>
              <a:bodyPr>
                <a:spAutoFit/>
              </a:bodyPr>
              <a:lstStyle/>
              <a:p>
                <a:pPr lvl="0" algn="just">
                  <a:lnSpc>
                    <a:spcPct val="150000"/>
                  </a:lnSpc>
                  <a:spcBef>
                    <a:spcPts val="1800"/>
                  </a:spcBef>
                  <a:spcAft>
                    <a:spcPts val="1800"/>
                  </a:spcAft>
                </a:pPr>
                <a14:m>
                  <m:oMathPara xmlns:m="http://schemas.openxmlformats.org/officeDocument/2006/math">
                    <m:oMathParaPr>
                      <m:jc m:val="left"/>
                    </m:oMathParaPr>
                    <m:oMath xmlns:m="http://schemas.openxmlformats.org/officeDocument/2006/math">
                      <m:d>
                        <m:d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dPr>
                        <m:e>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xy</m:t>
                          </m:r>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yz</m:t>
                          </m:r>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zx</m:t>
                          </m:r>
                        </m:e>
                      </m:d>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a:rPr lang="vi-VN"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xyz</m:t>
                      </m:r>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oMath>
                  </m:oMathPara>
                </a14:m>
                <a:endParaRPr lang="en-US" sz="4000">
                  <a:solidFill>
                    <a:prstClr val="white"/>
                  </a:solidFill>
                  <a:ea typeface="Arial" panose="020B0604020202020204" pitchFamily="34" charset="0"/>
                  <a:cs typeface="Times New Roman" panose="02020603050405020304" pitchFamily="18" charset="0"/>
                </a:endParaRPr>
              </a:p>
              <a:p>
                <a:pPr lvl="0" algn="just">
                  <a:lnSpc>
                    <a:spcPct val="150000"/>
                  </a:lnSpc>
                  <a:spcBef>
                    <a:spcPts val="1800"/>
                  </a:spcBef>
                  <a:spcAft>
                    <a:spcPts val="1800"/>
                  </a:spcAft>
                </a:pPr>
                <a14:m>
                  <m:oMath xmlns:m="http://schemas.openxmlformats.org/officeDocument/2006/math">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xy</m:t>
                    </m:r>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d>
                      <m:d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dPr>
                      <m:e>
                        <m:r>
                          <a:rPr lang="vi-VN"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xyz</m:t>
                        </m:r>
                      </m:e>
                    </m:d>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yz</m:t>
                    </m:r>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d>
                      <m:d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dPr>
                      <m:e>
                        <m:r>
                          <a:rPr lang="vi-VN"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xyz</m:t>
                        </m:r>
                      </m:e>
                    </m:d>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zx</m:t>
                    </m:r>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a:rPr lang="vi-VN"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xyz</m:t>
                    </m:r>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4000">
                    <a:solidFill>
                      <a:prstClr val="white"/>
                    </a:solidFill>
                    <a:ea typeface="Dotum" panose="020B0600000101010101" pitchFamily="34" charset="-127"/>
                    <a:cs typeface="Times New Roman" panose="02020603050405020304" pitchFamily="18" charset="0"/>
                  </a:rPr>
                  <a:t> </a:t>
                </a:r>
                <a:endParaRPr lang="en-US" sz="4000">
                  <a:solidFill>
                    <a:prstClr val="white"/>
                  </a:solidFill>
                  <a:ea typeface="Arial" panose="020B0604020202020204" pitchFamily="34" charset="0"/>
                  <a:cs typeface="Times New Roman" panose="02020603050405020304" pitchFamily="18" charset="0"/>
                </a:endParaRPr>
              </a:p>
              <a:p>
                <a:pPr lvl="0" algn="just">
                  <a:lnSpc>
                    <a:spcPct val="150000"/>
                  </a:lnSpc>
                  <a:spcBef>
                    <a:spcPts val="1800"/>
                  </a:spcBef>
                  <a:spcAft>
                    <a:spcPts val="1800"/>
                  </a:spcAft>
                </a:pPr>
                <a14:m>
                  <m:oMathPara xmlns:m="http://schemas.openxmlformats.org/officeDocument/2006/math">
                    <m:oMathParaPr>
                      <m:jc m:val="left"/>
                    </m:oMathParaPr>
                    <m:oMath xmlns:m="http://schemas.openxmlformats.org/officeDocument/2006/math">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a:rPr lang="vi-VN"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m:t>
                          </m:r>
                        </m:e>
                        <m:sup>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m:t>
                          </m:r>
                        </m:e>
                        <m:sup>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z</m:t>
                      </m:r>
                      <m:r>
                        <a:rPr lang="vi-VN"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m:t>
                      </m:r>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m:t>
                          </m:r>
                        </m:e>
                        <m:sup>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z</m:t>
                          </m:r>
                        </m:e>
                        <m:sup>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m:t>
                          </m:r>
                        </m:e>
                        <m:sup>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m:t>
                      </m:r>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z</m:t>
                          </m:r>
                        </m:e>
                        <m:sup>
                          <m:r>
                            <a:rPr lang="vi-VN"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oMath>
                  </m:oMathPara>
                </a14:m>
                <a:endParaRPr lang="en-US" sz="4000">
                  <a:solidFill>
                    <a:prstClr val="white"/>
                  </a:solidFill>
                  <a:ea typeface="Arial" panose="020B0604020202020204" pitchFamily="34" charset="0"/>
                  <a:cs typeface="Times New Roman" panose="02020603050405020304" pitchFamily="18"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9138875" y="4606676"/>
                <a:ext cx="9144000" cy="3785652"/>
              </a:xfrm>
              <a:prstGeom prst="rect">
                <a:avLst/>
              </a:prstGeom>
              <a:blipFill>
                <a:blip r:embed="rId6"/>
                <a:stretch>
                  <a:fillRect/>
                </a:stretch>
              </a:blipFill>
            </p:spPr>
            <p:txBody>
              <a:bodyPr/>
              <a:lstStyle/>
              <a:p>
                <a:r>
                  <a:rPr lang="en-US">
                    <a:noFill/>
                  </a:rPr>
                  <a:t> </a:t>
                </a:r>
              </a:p>
            </p:txBody>
          </p:sp>
        </mc:Fallback>
      </mc:AlternateContent>
      <p:pic>
        <p:nvPicPr>
          <p:cNvPr id="26" name="Picture 25"/>
          <p:cNvPicPr>
            <a:picLocks noChangeAspect="1"/>
          </p:cNvPicPr>
          <p:nvPr/>
        </p:nvPicPr>
        <p:blipFill>
          <a:blip r:embed="rId7"/>
          <a:stretch>
            <a:fillRect/>
          </a:stretch>
        </p:blipFill>
        <p:spPr>
          <a:xfrm>
            <a:off x="7178409" y="7368485"/>
            <a:ext cx="1338940" cy="2270815"/>
          </a:xfrm>
          <a:prstGeom prst="rect">
            <a:avLst/>
          </a:prstGeom>
        </p:spPr>
      </p:pic>
    </p:spTree>
    <p:extLst>
      <p:ext uri="{BB962C8B-B14F-4D97-AF65-F5344CB8AC3E}">
        <p14:creationId xmlns:p14="http://schemas.microsoft.com/office/powerpoint/2010/main" val="1524857808"/>
      </p:ext>
    </p:extLst>
  </p:cSld>
  <p:clrMapOvr>
    <a:masterClrMapping/>
  </p:clrMapOvr>
  <mc:AlternateContent xmlns:mc="http://schemas.openxmlformats.org/markup-compatibility/2006">
    <mc:Choice xmlns:p14="http://schemas.microsoft.com/office/powerpoint/2010/main" Requires="p14">
      <p:transition spd="med" p14:dur="700">
        <p:wipe dir="r"/>
      </p:transition>
    </mc:Choice>
    <mc:Fallback>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up)">
                                      <p:cBhvr>
                                        <p:cTn id="22" dur="500"/>
                                        <p:tgtEl>
                                          <p:spTgt spid="38"/>
                                        </p:tgtEl>
                                      </p:cBhvr>
                                    </p:animEffect>
                                  </p:childTnLst>
                                </p:cTn>
                              </p:par>
                              <p:par>
                                <p:cTn id="23" presetID="22" presetClass="entr" presetSubtype="1"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8" grpId="0" animBg="1"/>
      <p:bldP spid="9" grpId="0"/>
      <p:bldP spid="10"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grpSp>
        <p:nvGrpSpPr>
          <p:cNvPr id="2" name="Group 2"/>
          <p:cNvGrpSpPr/>
          <p:nvPr/>
        </p:nvGrpSpPr>
        <p:grpSpPr>
          <a:xfrm>
            <a:off x="2667000" y="1485900"/>
            <a:ext cx="8240264" cy="6629400"/>
            <a:chOff x="0" y="0"/>
            <a:chExt cx="2170275" cy="1966268"/>
          </a:xfrm>
        </p:grpSpPr>
        <p:sp>
          <p:nvSpPr>
            <p:cNvPr id="3" name="Freeform 3"/>
            <p:cNvSpPr/>
            <p:nvPr/>
          </p:nvSpPr>
          <p:spPr>
            <a:xfrm>
              <a:off x="0" y="0"/>
              <a:ext cx="2170275" cy="1966268"/>
            </a:xfrm>
            <a:custGeom>
              <a:avLst/>
              <a:gdLst/>
              <a:ahLst/>
              <a:cxnLst/>
              <a:rect l="l" t="t" r="r" b="b"/>
              <a:pathLst>
                <a:path w="2170275" h="1966268">
                  <a:moveTo>
                    <a:pt x="0" y="0"/>
                  </a:moveTo>
                  <a:lnTo>
                    <a:pt x="2170275" y="0"/>
                  </a:lnTo>
                  <a:lnTo>
                    <a:pt x="2170275" y="1966268"/>
                  </a:lnTo>
                  <a:lnTo>
                    <a:pt x="0" y="1966268"/>
                  </a:lnTo>
                  <a:close/>
                </a:path>
              </a:pathLst>
            </a:custGeom>
            <a:solidFill>
              <a:srgbClr val="FFF9E8"/>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4390300" y="9873481"/>
            <a:ext cx="4714152" cy="451619"/>
            <a:chOff x="0" y="0"/>
            <a:chExt cx="1241587" cy="118945"/>
          </a:xfrm>
        </p:grpSpPr>
        <p:sp>
          <p:nvSpPr>
            <p:cNvPr id="7" name="Freeform 7"/>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a:off x="3625872" y="648965"/>
            <a:ext cx="764428" cy="1751335"/>
            <a:chOff x="0" y="0"/>
            <a:chExt cx="201331" cy="461257"/>
          </a:xfrm>
        </p:grpSpPr>
        <p:sp>
          <p:nvSpPr>
            <p:cNvPr id="10" name="Freeform 10"/>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9384096" y="648965"/>
            <a:ext cx="764428" cy="1751335"/>
            <a:chOff x="0" y="0"/>
            <a:chExt cx="201331" cy="461257"/>
          </a:xfrm>
        </p:grpSpPr>
        <p:sp>
          <p:nvSpPr>
            <p:cNvPr id="21" name="Freeform 21"/>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sp>
        <p:sp>
          <p:nvSpPr>
            <p:cNvPr id="22" name="TextBox 22"/>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 name="Group 8"/>
          <p:cNvGrpSpPr/>
          <p:nvPr/>
        </p:nvGrpSpPr>
        <p:grpSpPr>
          <a:xfrm>
            <a:off x="6108505" y="2400300"/>
            <a:ext cx="1226808" cy="1226808"/>
            <a:chOff x="0" y="0"/>
            <a:chExt cx="1635744" cy="1635744"/>
          </a:xfrm>
        </p:grpSpPr>
        <p:grpSp>
          <p:nvGrpSpPr>
            <p:cNvPr id="24" name="Group 9"/>
            <p:cNvGrpSpPr>
              <a:grpSpLocks noChangeAspect="1"/>
            </p:cNvGrpSpPr>
            <p:nvPr/>
          </p:nvGrpSpPr>
          <p:grpSpPr>
            <a:xfrm>
              <a:off x="0" y="0"/>
              <a:ext cx="1635744" cy="1635744"/>
              <a:chOff x="0" y="0"/>
              <a:chExt cx="495300" cy="495300"/>
            </a:xfrm>
          </p:grpSpPr>
          <p:sp>
            <p:nvSpPr>
              <p:cNvPr id="26" name="Freeform 1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DA649"/>
              </a:solidFill>
            </p:spPr>
          </p:sp>
          <p:sp>
            <p:nvSpPr>
              <p:cNvPr id="27" name="Freeform 1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284353"/>
              </a:solidFill>
            </p:spPr>
          </p:sp>
        </p:grpSp>
        <p:sp>
          <p:nvSpPr>
            <p:cNvPr id="25" name="TextBox 12"/>
            <p:cNvSpPr txBox="1"/>
            <p:nvPr/>
          </p:nvSpPr>
          <p:spPr>
            <a:xfrm>
              <a:off x="383797" y="153700"/>
              <a:ext cx="868151" cy="1139885"/>
            </a:xfrm>
            <a:prstGeom prst="rect">
              <a:avLst/>
            </a:prstGeom>
          </p:spPr>
          <p:txBody>
            <a:bodyPr lIns="0" tIns="0" rIns="0" bIns="0" rtlCol="0" anchor="t">
              <a:spAutoFit/>
            </a:bodyPr>
            <a:lstStyle/>
            <a:p>
              <a:pPr marL="0" marR="0" lvl="0" indent="0" algn="ctr" defTabSz="914400" rtl="0" eaLnBrk="1" fontAlgn="auto" latinLnBrk="0" hangingPunct="1">
                <a:lnSpc>
                  <a:spcPts val="7328"/>
                </a:lnSpc>
                <a:spcBef>
                  <a:spcPts val="0"/>
                </a:spcBef>
                <a:spcAft>
                  <a:spcPts val="0"/>
                </a:spcAft>
                <a:buClrTx/>
                <a:buSzTx/>
                <a:buFontTx/>
                <a:buNone/>
                <a:tabLst/>
                <a:defRPr/>
              </a:pPr>
              <a:r>
                <a:rPr kumimoji="0" lang="en-US" sz="50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2</a:t>
              </a:r>
              <a:endParaRPr kumimoji="0" lang="en-US" sz="5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8" name="Rectangle 27"/>
          <p:cNvSpPr/>
          <p:nvPr/>
        </p:nvSpPr>
        <p:spPr>
          <a:xfrm>
            <a:off x="2681201" y="4064516"/>
            <a:ext cx="8245943" cy="3093154"/>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500" b="1" i="0" u="none" strike="noStrike" kern="1200" cap="none" spc="0" normalizeH="0" baseline="0" noProof="0" smtClean="0">
                <a:ln>
                  <a:noFill/>
                </a:ln>
                <a:solidFill>
                  <a:srgbClr val="284353"/>
                </a:solidFill>
                <a:effectLst/>
                <a:uLnTx/>
                <a:uFillTx/>
                <a:latin typeface="Arial" panose="020B0604020202020204" pitchFamily="34" charset="0"/>
                <a:ea typeface="Times New Roman" panose="02020603050405020304" pitchFamily="18" charset="0"/>
                <a:cs typeface="Arial" panose="020B0604020202020204" pitchFamily="34" charset="0"/>
              </a:rPr>
              <a:t>NHÂN ĐA THỨC VỚI ĐA THỨC</a:t>
            </a:r>
            <a:endParaRPr kumimoji="0" lang="en-US" sz="6500" b="0" i="0" u="none" strike="noStrike" kern="1200" cap="none" spc="0" normalizeH="0" baseline="0" noProof="0" dirty="0">
              <a:ln>
                <a:noFill/>
              </a:ln>
              <a:solidFill>
                <a:srgbClr val="284353"/>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29" name="Picture 28"/>
          <p:cNvPicPr>
            <a:picLocks noChangeAspect="1"/>
          </p:cNvPicPr>
          <p:nvPr/>
        </p:nvPicPr>
        <p:blipFill>
          <a:blip r:embed="rId2"/>
          <a:stretch>
            <a:fillRect/>
          </a:stretch>
        </p:blipFill>
        <p:spPr>
          <a:xfrm>
            <a:off x="12344400" y="2844375"/>
            <a:ext cx="3971925" cy="7023525"/>
          </a:xfrm>
          <a:prstGeom prst="rect">
            <a:avLst/>
          </a:prstGeom>
        </p:spPr>
      </p:pic>
    </p:spTree>
    <p:extLst>
      <p:ext uri="{BB962C8B-B14F-4D97-AF65-F5344CB8AC3E}">
        <p14:creationId xmlns:p14="http://schemas.microsoft.com/office/powerpoint/2010/main" val="19299838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6" name="Group 6"/>
          <p:cNvGrpSpPr/>
          <p:nvPr/>
        </p:nvGrpSpPr>
        <p:grpSpPr>
          <a:xfrm>
            <a:off x="-492944" y="9347885"/>
            <a:ext cx="19273888" cy="1815415"/>
            <a:chOff x="0" y="0"/>
            <a:chExt cx="5076250" cy="478134"/>
          </a:xfrm>
        </p:grpSpPr>
        <p:sp>
          <p:nvSpPr>
            <p:cNvPr id="7" name="Freeform 7"/>
            <p:cNvSpPr/>
            <p:nvPr/>
          </p:nvSpPr>
          <p:spPr>
            <a:xfrm>
              <a:off x="0" y="0"/>
              <a:ext cx="5076250" cy="478134"/>
            </a:xfrm>
            <a:custGeom>
              <a:avLst/>
              <a:gdLst/>
              <a:ahLst/>
              <a:cxnLst/>
              <a:rect l="l" t="t" r="r" b="b"/>
              <a:pathLst>
                <a:path w="5076250" h="478134">
                  <a:moveTo>
                    <a:pt x="0" y="0"/>
                  </a:moveTo>
                  <a:lnTo>
                    <a:pt x="5076250" y="0"/>
                  </a:lnTo>
                  <a:lnTo>
                    <a:pt x="5076250" y="478134"/>
                  </a:lnTo>
                  <a:lnTo>
                    <a:pt x="0" y="478134"/>
                  </a:lnTo>
                  <a:close/>
                </a:path>
              </a:pathLst>
            </a:custGeom>
            <a:solidFill>
              <a:srgbClr val="F7CC75"/>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Freeform 15"/>
          <p:cNvSpPr/>
          <p:nvPr/>
        </p:nvSpPr>
        <p:spPr>
          <a:xfrm rot="2726503">
            <a:off x="16952355" y="251419"/>
            <a:ext cx="900144" cy="1599319"/>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grpSp>
        <p:nvGrpSpPr>
          <p:cNvPr id="16" name="Group 15"/>
          <p:cNvGrpSpPr/>
          <p:nvPr/>
        </p:nvGrpSpPr>
        <p:grpSpPr>
          <a:xfrm>
            <a:off x="1257324" y="1741185"/>
            <a:ext cx="4647266" cy="963915"/>
            <a:chOff x="2012116" y="2110922"/>
            <a:chExt cx="4647266" cy="963915"/>
          </a:xfrm>
        </p:grpSpPr>
        <p:pic>
          <p:nvPicPr>
            <p:cNvPr id="17" name="Picture 16"/>
            <p:cNvPicPr>
              <a:picLocks noChangeAspect="1"/>
            </p:cNvPicPr>
            <p:nvPr/>
          </p:nvPicPr>
          <p:blipFill>
            <a:blip r:embed="rId10" cstate="print">
              <a:duotone>
                <a:schemeClr val="accent2">
                  <a:shade val="45000"/>
                  <a:satMod val="135000"/>
                </a:schemeClr>
                <a:prstClr val="white"/>
              </a:duotone>
              <a:extLst>
                <a:ext uri="{BEBA8EAE-BF5A-486C-A8C5-ECC9F3942E4B}">
                  <a14:imgProps xmlns:a14="http://schemas.microsoft.com/office/drawing/2010/main">
                    <a14:imgLayer r:embed="rId11">
                      <a14:imgEffect>
                        <a14:artisticPaintBrush/>
                      </a14:imgEffect>
                      <a14:imgEffect>
                        <a14:sharpenSoften amount="25000"/>
                      </a14:imgEffect>
                      <a14:imgEffect>
                        <a14:colorTemperature colorTemp="7200"/>
                      </a14:imgEffect>
                      <a14:imgEffect>
                        <a14:saturation sat="191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012116" y="2110922"/>
              <a:ext cx="1032846" cy="963915"/>
            </a:xfrm>
            <a:prstGeom prst="rect">
              <a:avLst/>
            </a:prstGeom>
          </p:spPr>
        </p:pic>
        <p:sp>
          <p:nvSpPr>
            <p:cNvPr id="21" name="TextBox 20"/>
            <p:cNvSpPr txBox="1"/>
            <p:nvPr/>
          </p:nvSpPr>
          <p:spPr>
            <a:xfrm>
              <a:off x="3077982" y="2261133"/>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HĐ3:</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26" name="Rectangle 25"/>
              <p:cNvSpPr/>
              <p:nvPr/>
            </p:nvSpPr>
            <p:spPr>
              <a:xfrm>
                <a:off x="1266573" y="2710784"/>
                <a:ext cx="15754853" cy="2051716"/>
              </a:xfrm>
              <a:prstGeom prst="rect">
                <a:avLst/>
              </a:prstGeom>
            </p:spPr>
            <p:txBody>
              <a:bodyPr wrap="square">
                <a:spAutoFit/>
              </a:bodyPr>
              <a:lstStyle/>
              <a:p>
                <a:pPr algn="just">
                  <a:lnSpc>
                    <a:spcPct val="150000"/>
                  </a:lnSpc>
                </a:pPr>
                <a:r>
                  <a:rPr lang="en-US" sz="4000" smtClean="0">
                    <a:solidFill>
                      <a:srgbClr val="000000"/>
                    </a:solidFill>
                    <a:latin typeface="Arial" panose="020B0604020202020204" pitchFamily="34" charset="0"/>
                    <a:cs typeface="Arial" panose="020B0604020202020204" pitchFamily="34" charset="0"/>
                  </a:rPr>
                  <a:t>Hãy nhớ lại quy tắc nhân hai đa thức một biến bằng cách thực hiện phép </a:t>
                </a:r>
                <a:r>
                  <a:rPr lang="en-US" sz="4000">
                    <a:solidFill>
                      <a:srgbClr val="000000"/>
                    </a:solidFill>
                    <a:latin typeface="Arial" panose="020B0604020202020204" pitchFamily="34" charset="0"/>
                    <a:cs typeface="Arial" panose="020B0604020202020204" pitchFamily="34" charset="0"/>
                  </a:rPr>
                  <a:t>nhân</a:t>
                </a:r>
                <a:r>
                  <a:rPr lang="en-US" sz="4000" smtClean="0">
                    <a:solidFill>
                      <a:srgbClr val="000000"/>
                    </a:solidFill>
                    <a:latin typeface="Arial" panose="020B0604020202020204" pitchFamily="34" charset="0"/>
                    <a:cs typeface="Arial" panose="020B0604020202020204" pitchFamily="34" charset="0"/>
                  </a:rPr>
                  <a:t>: </a:t>
                </a:r>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m:t>
                    </m:r>
                    <m:r>
                      <a:rPr lang="en-US" sz="4000" i="1" smtClean="0">
                        <a:solidFill>
                          <a:srgbClr val="000000"/>
                        </a:solidFill>
                        <a:latin typeface="Cambria Math" panose="02040503050406030204" pitchFamily="18" charset="0"/>
                        <a:cs typeface="Arial" panose="020B0604020202020204" pitchFamily="34" charset="0"/>
                      </a:rPr>
                      <m:t>2</m:t>
                    </m:r>
                    <m:r>
                      <a:rPr lang="en-US" sz="4000" i="1" smtClean="0">
                        <a:solidFill>
                          <a:srgbClr val="000000"/>
                        </a:solidFill>
                        <a:latin typeface="Cambria Math" panose="02040503050406030204" pitchFamily="18" charset="0"/>
                        <a:cs typeface="Arial" panose="020B0604020202020204" pitchFamily="34" charset="0"/>
                      </a:rPr>
                      <m:t>𝑥</m:t>
                    </m:r>
                    <m:r>
                      <a:rPr lang="en-US" sz="4000" i="1" smtClean="0">
                        <a:solidFill>
                          <a:srgbClr val="000000"/>
                        </a:solidFill>
                        <a:latin typeface="Cambria Math" panose="02040503050406030204" pitchFamily="18" charset="0"/>
                        <a:cs typeface="Arial" panose="020B0604020202020204" pitchFamily="34" charset="0"/>
                      </a:rPr>
                      <m:t>+3).(</m:t>
                    </m:r>
                    <m:r>
                      <a:rPr lang="en-US" sz="4000" i="1">
                        <a:solidFill>
                          <a:srgbClr val="000000"/>
                        </a:solidFill>
                        <a:latin typeface="Cambria Math" panose="02040503050406030204" pitchFamily="18" charset="0"/>
                        <a:cs typeface="Arial" panose="020B0604020202020204" pitchFamily="34" charset="0"/>
                      </a:rPr>
                      <m:t>𝑥</m:t>
                    </m:r>
                    <m:r>
                      <a:rPr lang="en-US" sz="4000" i="1" baseline="30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 </m:t>
                    </m:r>
                    <m:r>
                      <a:rPr lang="en-US" sz="4000" b="0" i="1" smtClean="0">
                        <a:solidFill>
                          <a:srgbClr val="000000"/>
                        </a:solidFill>
                        <a:latin typeface="Cambria Math" panose="02040503050406030204" pitchFamily="18" charset="0"/>
                        <a:cs typeface="Arial" panose="020B0604020202020204" pitchFamily="34" charset="0"/>
                      </a:rPr>
                      <m:t>−</m:t>
                    </m:r>
                    <m:r>
                      <a:rPr lang="en-US" sz="4000" i="1">
                        <a:solidFill>
                          <a:srgbClr val="000000"/>
                        </a:solidFill>
                        <a:latin typeface="Cambria Math" panose="02040503050406030204" pitchFamily="18" charset="0"/>
                        <a:cs typeface="Arial" panose="020B0604020202020204" pitchFamily="34" charset="0"/>
                      </a:rPr>
                      <m:t>5</m:t>
                    </m:r>
                    <m:r>
                      <a:rPr lang="en-US" sz="4000" i="1">
                        <a:solidFill>
                          <a:srgbClr val="000000"/>
                        </a:solidFill>
                        <a:latin typeface="Cambria Math" panose="02040503050406030204" pitchFamily="18" charset="0"/>
                        <a:cs typeface="Arial" panose="020B0604020202020204" pitchFamily="34" charset="0"/>
                      </a:rPr>
                      <m:t>𝑥</m:t>
                    </m:r>
                    <m:r>
                      <a:rPr lang="en-US" sz="4000" i="1">
                        <a:solidFill>
                          <a:srgbClr val="000000"/>
                        </a:solidFill>
                        <a:latin typeface="Cambria Math" panose="02040503050406030204" pitchFamily="18" charset="0"/>
                        <a:cs typeface="Arial" panose="020B0604020202020204" pitchFamily="34" charset="0"/>
                      </a:rPr>
                      <m:t>+4)</m:t>
                    </m:r>
                  </m:oMath>
                </a14:m>
                <a:endParaRPr lang="en-US" sz="4000" b="0" i="0">
                  <a:solidFill>
                    <a:srgbClr val="000000"/>
                  </a:solidFill>
                  <a:effectLst/>
                  <a:latin typeface="Arial" panose="020B0604020202020204" pitchFamily="34" charset="0"/>
                  <a:cs typeface="Arial" panose="020B0604020202020204" pitchFamily="34" charset="0"/>
                </a:endParaRPr>
              </a:p>
            </p:txBody>
          </p:sp>
        </mc:Choice>
        <mc:Fallback>
          <p:sp>
            <p:nvSpPr>
              <p:cNvPr id="26" name="Rectangle 25"/>
              <p:cNvSpPr>
                <a:spLocks noRot="1" noChangeAspect="1" noMove="1" noResize="1" noEditPoints="1" noAdjustHandles="1" noChangeArrowheads="1" noChangeShapeType="1" noTextEdit="1"/>
              </p:cNvSpPr>
              <p:nvPr/>
            </p:nvSpPr>
            <p:spPr>
              <a:xfrm>
                <a:off x="1266573" y="2710784"/>
                <a:ext cx="15754853" cy="2051716"/>
              </a:xfrm>
              <a:prstGeom prst="rect">
                <a:avLst/>
              </a:prstGeom>
              <a:blipFill>
                <a:blip r:embed="rId12"/>
                <a:stretch>
                  <a:fillRect l="-1393" r="-1354" b="-5060"/>
                </a:stretch>
              </a:blipFill>
            </p:spPr>
            <p:txBody>
              <a:bodyPr/>
              <a:lstStyle/>
              <a:p>
                <a:r>
                  <a:rPr lang="en-US">
                    <a:noFill/>
                  </a:rPr>
                  <a:t> </a:t>
                </a:r>
              </a:p>
            </p:txBody>
          </p:sp>
        </mc:Fallback>
      </mc:AlternateContent>
      <p:sp>
        <p:nvSpPr>
          <p:cNvPr id="27" name="Rectangle 26"/>
          <p:cNvSpPr/>
          <p:nvPr/>
        </p:nvSpPr>
        <p:spPr>
          <a:xfrm>
            <a:off x="8203724" y="5033305"/>
            <a:ext cx="191783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Trả lời:</a:t>
            </a:r>
            <a:endParaRPr kumimoji="0" lang="en-US" sz="1800" b="1" i="1" u="sng"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8" name="Rectangle 27"/>
              <p:cNvSpPr/>
              <p:nvPr/>
            </p:nvSpPr>
            <p:spPr>
              <a:xfrm>
                <a:off x="4742042" y="6012001"/>
                <a:ext cx="9753600" cy="3170099"/>
              </a:xfrm>
              <a:prstGeom prst="rect">
                <a:avLst/>
              </a:prstGeom>
            </p:spPr>
            <p:txBody>
              <a:bodyPr wrap="square">
                <a:spAutoFit/>
              </a:bodyPr>
              <a:lstStyle/>
              <a:p>
                <a:pPr algn="just">
                  <a:lnSpc>
                    <a:spcPct val="150000"/>
                  </a:lnSpc>
                  <a:spcAft>
                    <a:spcPts val="800"/>
                  </a:spcAft>
                </a:pPr>
                <a14:m>
                  <m:oMathPara xmlns:m="http://schemas.openxmlformats.org/officeDocument/2006/math">
                    <m:oMathParaPr>
                      <m:jc m:val="left"/>
                    </m:oMathParaPr>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e>
                      </m:d>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oMath>
                  </m:oMathPara>
                </a14:m>
                <a:endParaRPr lang="en-US" sz="4000" i="1">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left"/>
                    </m:oMathParaPr>
                    <m:oMath xmlns:m="http://schemas.openxmlformats.org/officeDocument/2006/math">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+8</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m:t>
                      </m:r>
                    </m:oMath>
                  </m:oMathPara>
                </a14:m>
                <a:endParaRPr lang="en-US" sz="4000" i="1">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left"/>
                    </m:oMathParaPr>
                    <m:oMath xmlns:m="http://schemas.openxmlformats.org/officeDocument/2006/math">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m:t>
                      </m:r>
                    </m:oMath>
                  </m:oMathPara>
                </a14:m>
                <a:endParaRPr lang="en-US" sz="4000" i="1">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28" name="Rectangle 27"/>
              <p:cNvSpPr>
                <a:spLocks noRot="1" noChangeAspect="1" noMove="1" noResize="1" noEditPoints="1" noAdjustHandles="1" noChangeArrowheads="1" noChangeShapeType="1" noTextEdit="1"/>
              </p:cNvSpPr>
              <p:nvPr/>
            </p:nvSpPr>
            <p:spPr>
              <a:xfrm>
                <a:off x="4742042" y="6012001"/>
                <a:ext cx="9753600" cy="3170099"/>
              </a:xfrm>
              <a:prstGeom prst="rect">
                <a:avLst/>
              </a:prstGeom>
              <a:blipFill>
                <a:blip r:embed="rId13"/>
                <a:stretch>
                  <a:fillRect/>
                </a:stretch>
              </a:blipFill>
            </p:spPr>
            <p:txBody>
              <a:bodyPr/>
              <a:lstStyle/>
              <a:p>
                <a:r>
                  <a:rPr lang="en-US">
                    <a:noFill/>
                  </a:rPr>
                  <a:t> </a:t>
                </a:r>
              </a:p>
            </p:txBody>
          </p:sp>
        </mc:Fallback>
      </mc:AlternateContent>
      <p:grpSp>
        <p:nvGrpSpPr>
          <p:cNvPr id="3" name="Group 2"/>
          <p:cNvGrpSpPr/>
          <p:nvPr/>
        </p:nvGrpSpPr>
        <p:grpSpPr>
          <a:xfrm>
            <a:off x="6476998" y="464887"/>
            <a:ext cx="5334001" cy="1172381"/>
            <a:chOff x="6858000" y="1181100"/>
            <a:chExt cx="5334001" cy="1172381"/>
          </a:xfrm>
        </p:grpSpPr>
        <p:grpSp>
          <p:nvGrpSpPr>
            <p:cNvPr id="30" name="Group 2"/>
            <p:cNvGrpSpPr/>
            <p:nvPr/>
          </p:nvGrpSpPr>
          <p:grpSpPr>
            <a:xfrm>
              <a:off x="6858000" y="1181100"/>
              <a:ext cx="5334001" cy="1172381"/>
              <a:chOff x="0" y="0"/>
              <a:chExt cx="2645030" cy="330991"/>
            </a:xfrm>
          </p:grpSpPr>
          <p:sp>
            <p:nvSpPr>
              <p:cNvPr id="32" name="Freeform 3"/>
              <p:cNvSpPr/>
              <p:nvPr/>
            </p:nvSpPr>
            <p:spPr>
              <a:xfrm>
                <a:off x="0" y="0"/>
                <a:ext cx="2645030"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33"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Rectangle 1"/>
            <p:cNvSpPr/>
            <p:nvPr/>
          </p:nvSpPr>
          <p:spPr>
            <a:xfrm>
              <a:off x="7252792" y="1450045"/>
              <a:ext cx="4581703" cy="738664"/>
            </a:xfrm>
            <a:prstGeom prst="rect">
              <a:avLst/>
            </a:prstGeom>
          </p:spPr>
          <p:txBody>
            <a:bodyPr wrap="none">
              <a:spAutoFit/>
            </a:bodyPr>
            <a:lstStyle/>
            <a:p>
              <a:pPr lvl="0" eaLnBrk="0" fontAlgn="base" hangingPunct="0">
                <a:spcBef>
                  <a:spcPct val="0"/>
                </a:spcBef>
                <a:spcAft>
                  <a:spcPct val="0"/>
                </a:spcAft>
              </a:pPr>
              <a:r>
                <a:rPr lang="vi-VN" altLang="en-US" sz="4200" b="1">
                  <a:solidFill>
                    <a:schemeClr val="bg1"/>
                  </a:solidFill>
                </a:rPr>
                <a:t>Nhân hai đa thức</a:t>
              </a:r>
              <a:endParaRPr lang="en-US" altLang="en-US" sz="4200" b="1" dirty="0">
                <a:solidFill>
                  <a:schemeClr val="bg1"/>
                </a:solidFill>
                <a:latin typeface="Arial" panose="020B0604020202020204" pitchFamily="34" charset="0"/>
              </a:endParaRPr>
            </a:p>
          </p:txBody>
        </p:sp>
      </p:grpSp>
      <p:pic>
        <p:nvPicPr>
          <p:cNvPr id="4" name="Picture 3"/>
          <p:cNvPicPr>
            <a:picLocks noChangeAspect="1"/>
          </p:cNvPicPr>
          <p:nvPr/>
        </p:nvPicPr>
        <p:blipFill>
          <a:blip r:embed="rId14"/>
          <a:stretch>
            <a:fillRect/>
          </a:stretch>
        </p:blipFill>
        <p:spPr>
          <a:xfrm>
            <a:off x="15163800" y="5914006"/>
            <a:ext cx="2075446" cy="3375726"/>
          </a:xfrm>
          <a:prstGeom prst="rect">
            <a:avLst/>
          </a:prstGeom>
        </p:spPr>
      </p:pic>
      <p:pic>
        <p:nvPicPr>
          <p:cNvPr id="5" name="Picture 4"/>
          <p:cNvPicPr>
            <a:picLocks noChangeAspect="1"/>
          </p:cNvPicPr>
          <p:nvPr/>
        </p:nvPicPr>
        <p:blipFill>
          <a:blip r:embed="rId15">
            <a:duotone>
              <a:schemeClr val="accent5">
                <a:shade val="45000"/>
                <a:satMod val="135000"/>
              </a:schemeClr>
              <a:prstClr val="white"/>
            </a:duotone>
            <a:extLst>
              <a:ext uri="{BEBA8EAE-BF5A-486C-A8C5-ECC9F3942E4B}">
                <a14:imgProps xmlns:a14="http://schemas.microsoft.com/office/drawing/2010/main">
                  <a14:imgLayer r:embed="rId16">
                    <a14:imgEffect>
                      <a14:sharpenSoften amount="50000"/>
                    </a14:imgEffect>
                    <a14:imgEffect>
                      <a14:brightnessContrast bright="-20000" contrast="40000"/>
                    </a14:imgEffect>
                  </a14:imgLayer>
                </a14:imgProps>
              </a:ext>
            </a:extLst>
          </a:blip>
          <a:stretch>
            <a:fillRect/>
          </a:stretch>
        </p:blipFill>
        <p:spPr>
          <a:xfrm>
            <a:off x="608148" y="8697607"/>
            <a:ext cx="1316850" cy="908383"/>
          </a:xfrm>
          <a:prstGeom prst="rect">
            <a:avLst/>
          </a:prstGeom>
        </p:spPr>
      </p:pic>
      <p:pic>
        <p:nvPicPr>
          <p:cNvPr id="34" name="Picture 33"/>
          <p:cNvPicPr>
            <a:picLocks noChangeAspect="1"/>
          </p:cNvPicPr>
          <p:nvPr/>
        </p:nvPicPr>
        <p:blipFill>
          <a:blip r:embed="rId17"/>
          <a:stretch>
            <a:fillRect/>
          </a:stretch>
        </p:blipFill>
        <p:spPr>
          <a:xfrm rot="12883617">
            <a:off x="-882464" y="64774"/>
            <a:ext cx="1857366" cy="2279307"/>
          </a:xfrm>
          <a:prstGeom prst="rect">
            <a:avLst/>
          </a:prstGeom>
        </p:spPr>
      </p:pic>
    </p:spTree>
    <p:extLst>
      <p:ext uri="{BB962C8B-B14F-4D97-AF65-F5344CB8AC3E}">
        <p14:creationId xmlns:p14="http://schemas.microsoft.com/office/powerpoint/2010/main" val="3991001382"/>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26" dur="500"/>
                                        <p:tgtEl>
                                          <p:spTgt spid="28">
                                            <p:txEl>
                                              <p:pRg st="0" end="0"/>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28">
                                            <p:txEl>
                                              <p:pRg st="1" end="1"/>
                                            </p:txEl>
                                          </p:spTgt>
                                        </p:tgtEl>
                                        <p:attrNameLst>
                                          <p:attrName>style.visibility</p:attrName>
                                        </p:attrNameLst>
                                      </p:cBhvr>
                                      <p:to>
                                        <p:strVal val="visible"/>
                                      </p:to>
                                    </p:set>
                                    <p:animEffect transition="in" filter="randombar(horizontal)">
                                      <p:cBhvr>
                                        <p:cTn id="29" dur="500"/>
                                        <p:tgtEl>
                                          <p:spTgt spid="28">
                                            <p:txEl>
                                              <p:pRg st="1" end="1"/>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28">
                                            <p:txEl>
                                              <p:pRg st="2" end="2"/>
                                            </p:txEl>
                                          </p:spTgt>
                                        </p:tgtEl>
                                        <p:attrNameLst>
                                          <p:attrName>style.visibility</p:attrName>
                                        </p:attrNameLst>
                                      </p:cBhvr>
                                      <p:to>
                                        <p:strVal val="visible"/>
                                      </p:to>
                                    </p:set>
                                    <p:animEffect transition="in" filter="randombar(horizontal)">
                                      <p:cBhvr>
                                        <p:cTn id="32"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6" name="Group 6"/>
          <p:cNvGrpSpPr/>
          <p:nvPr/>
        </p:nvGrpSpPr>
        <p:grpSpPr>
          <a:xfrm>
            <a:off x="-492944" y="9347885"/>
            <a:ext cx="19273888" cy="1815415"/>
            <a:chOff x="0" y="0"/>
            <a:chExt cx="5076250" cy="478134"/>
          </a:xfrm>
        </p:grpSpPr>
        <p:sp>
          <p:nvSpPr>
            <p:cNvPr id="7" name="Freeform 7"/>
            <p:cNvSpPr/>
            <p:nvPr/>
          </p:nvSpPr>
          <p:spPr>
            <a:xfrm>
              <a:off x="0" y="0"/>
              <a:ext cx="5076250" cy="478134"/>
            </a:xfrm>
            <a:custGeom>
              <a:avLst/>
              <a:gdLst/>
              <a:ahLst/>
              <a:cxnLst/>
              <a:rect l="l" t="t" r="r" b="b"/>
              <a:pathLst>
                <a:path w="5076250" h="478134">
                  <a:moveTo>
                    <a:pt x="0" y="0"/>
                  </a:moveTo>
                  <a:lnTo>
                    <a:pt x="5076250" y="0"/>
                  </a:lnTo>
                  <a:lnTo>
                    <a:pt x="5076250" y="478134"/>
                  </a:lnTo>
                  <a:lnTo>
                    <a:pt x="0" y="478134"/>
                  </a:lnTo>
                  <a:close/>
                </a:path>
              </a:pathLst>
            </a:custGeom>
            <a:solidFill>
              <a:srgbClr val="F7CC75"/>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Freeform 15"/>
          <p:cNvSpPr/>
          <p:nvPr/>
        </p:nvSpPr>
        <p:spPr>
          <a:xfrm rot="2726503">
            <a:off x="16952355" y="251419"/>
            <a:ext cx="900144" cy="1599319"/>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grpSp>
        <p:nvGrpSpPr>
          <p:cNvPr id="16" name="Group 15"/>
          <p:cNvGrpSpPr/>
          <p:nvPr/>
        </p:nvGrpSpPr>
        <p:grpSpPr>
          <a:xfrm>
            <a:off x="598899" y="1852565"/>
            <a:ext cx="4647266" cy="963915"/>
            <a:chOff x="2012116" y="2110922"/>
            <a:chExt cx="4647266" cy="963915"/>
          </a:xfrm>
        </p:grpSpPr>
        <p:pic>
          <p:nvPicPr>
            <p:cNvPr id="17" name="Picture 16"/>
            <p:cNvPicPr>
              <a:picLocks noChangeAspect="1"/>
            </p:cNvPicPr>
            <p:nvPr/>
          </p:nvPicPr>
          <p:blipFill>
            <a:blip r:embed="rId10" cstate="print">
              <a:duotone>
                <a:schemeClr val="accent2">
                  <a:shade val="45000"/>
                  <a:satMod val="135000"/>
                </a:schemeClr>
                <a:prstClr val="white"/>
              </a:duotone>
              <a:extLst>
                <a:ext uri="{BEBA8EAE-BF5A-486C-A8C5-ECC9F3942E4B}">
                  <a14:imgProps xmlns:a14="http://schemas.microsoft.com/office/drawing/2010/main">
                    <a14:imgLayer r:embed="rId11">
                      <a14:imgEffect>
                        <a14:artisticPaintBrush/>
                      </a14:imgEffect>
                      <a14:imgEffect>
                        <a14:sharpenSoften amount="25000"/>
                      </a14:imgEffect>
                      <a14:imgEffect>
                        <a14:colorTemperature colorTemp="7200"/>
                      </a14:imgEffect>
                      <a14:imgEffect>
                        <a14:saturation sat="191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012116" y="2110922"/>
              <a:ext cx="1032846" cy="963915"/>
            </a:xfrm>
            <a:prstGeom prst="rect">
              <a:avLst/>
            </a:prstGeom>
          </p:spPr>
        </p:pic>
        <p:sp>
          <p:nvSpPr>
            <p:cNvPr id="21" name="TextBox 20"/>
            <p:cNvSpPr txBox="1"/>
            <p:nvPr/>
          </p:nvSpPr>
          <p:spPr>
            <a:xfrm>
              <a:off x="3077982" y="2261133"/>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HĐ4:</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26" name="Rectangle 25"/>
              <p:cNvSpPr/>
              <p:nvPr/>
            </p:nvSpPr>
            <p:spPr>
              <a:xfrm>
                <a:off x="608148" y="2822164"/>
                <a:ext cx="17021428" cy="1001236"/>
              </a:xfrm>
              <a:prstGeom prst="rect">
                <a:avLst/>
              </a:prstGeom>
            </p:spPr>
            <p:txBody>
              <a:bodyPr wrap="square">
                <a:spAutoFit/>
              </a:bodyPr>
              <a:lstStyle/>
              <a:p>
                <a:pPr lvl="0" algn="just">
                  <a:lnSpc>
                    <a:spcPct val="150000"/>
                  </a:lnSpc>
                </a:pPr>
                <a:r>
                  <a:rPr lang="vi-VN" sz="4000">
                    <a:solidFill>
                      <a:srgbClr val="000000"/>
                    </a:solidFill>
                  </a:rPr>
                  <a:t>Bằng cách tương tự, hãy thử làm phép nhân </a:t>
                </a:r>
                <a14:m>
                  <m:oMath xmlns:m="http://schemas.openxmlformats.org/officeDocument/2006/math">
                    <m:r>
                      <a:rPr lang="vi-VN" sz="4000" i="1" smtClean="0">
                        <a:solidFill>
                          <a:srgbClr val="000000"/>
                        </a:solidFill>
                      </a:rPr>
                      <m:t>(2</m:t>
                    </m:r>
                    <m:r>
                      <a:rPr lang="vi-VN" sz="4000" i="1" smtClean="0">
                        <a:solidFill>
                          <a:srgbClr val="000000"/>
                        </a:solidFill>
                      </a:rPr>
                      <m:t>𝑥</m:t>
                    </m:r>
                    <m:r>
                      <a:rPr lang="vi-VN" sz="4000" i="1" smtClean="0">
                        <a:solidFill>
                          <a:srgbClr val="000000"/>
                        </a:solidFill>
                      </a:rPr>
                      <m:t> + 3</m:t>
                    </m:r>
                    <m:r>
                      <a:rPr lang="vi-VN" sz="4000" i="1" smtClean="0">
                        <a:solidFill>
                          <a:srgbClr val="000000"/>
                        </a:solidFill>
                      </a:rPr>
                      <m:t>𝑦</m:t>
                    </m:r>
                    <m:r>
                      <a:rPr lang="vi-VN" sz="4000" i="1" smtClean="0">
                        <a:solidFill>
                          <a:srgbClr val="000000"/>
                        </a:solidFill>
                      </a:rPr>
                      <m:t>) . (</m:t>
                    </m:r>
                    <m:r>
                      <a:rPr lang="vi-VN" sz="4000" i="1" smtClean="0">
                        <a:solidFill>
                          <a:srgbClr val="000000"/>
                        </a:solidFill>
                      </a:rPr>
                      <m:t>𝑥</m:t>
                    </m:r>
                    <m:r>
                      <a:rPr lang="vi-VN" sz="4000" i="1" baseline="30000">
                        <a:solidFill>
                          <a:srgbClr val="000000"/>
                        </a:solidFill>
                      </a:rPr>
                      <m:t>2</m:t>
                    </m:r>
                    <m:r>
                      <a:rPr lang="vi-VN" sz="4000" i="1">
                        <a:solidFill>
                          <a:srgbClr val="000000"/>
                        </a:solidFill>
                      </a:rPr>
                      <m:t> – 5</m:t>
                    </m:r>
                    <m:r>
                      <a:rPr lang="vi-VN" sz="4000" i="1">
                        <a:solidFill>
                          <a:srgbClr val="000000"/>
                        </a:solidFill>
                      </a:rPr>
                      <m:t>𝑥𝑦</m:t>
                    </m:r>
                    <m:r>
                      <a:rPr lang="vi-VN" sz="4000" i="1">
                        <a:solidFill>
                          <a:srgbClr val="000000"/>
                        </a:solidFill>
                      </a:rPr>
                      <m:t> + 4</m:t>
                    </m:r>
                    <m:r>
                      <a:rPr lang="vi-VN" sz="4000" i="1">
                        <a:solidFill>
                          <a:srgbClr val="000000"/>
                        </a:solidFill>
                      </a:rPr>
                      <m:t>𝑦</m:t>
                    </m:r>
                    <m:r>
                      <a:rPr lang="vi-VN" sz="4000" i="1" baseline="30000">
                        <a:solidFill>
                          <a:srgbClr val="000000"/>
                        </a:solidFill>
                      </a:rPr>
                      <m:t>2</m:t>
                    </m:r>
                    <m:r>
                      <a:rPr lang="vi-VN" sz="4000" i="1" smtClean="0">
                        <a:solidFill>
                          <a:srgbClr val="000000"/>
                        </a:solidFill>
                      </a:rPr>
                      <m:t>)</m:t>
                    </m:r>
                  </m:oMath>
                </a14:m>
                <a:endParaRPr kumimoji="0" lang="en-US" sz="4000" b="0" i="0" u="none" strike="noStrike" kern="1200" cap="none" spc="0" normalizeH="0" baseline="0" noProof="0">
                  <a:ln>
                    <a:noFill/>
                  </a:ln>
                  <a:solidFill>
                    <a:srgbClr val="000000"/>
                  </a:solidFill>
                  <a:effectLst/>
                  <a:uLnTx/>
                  <a:uFillTx/>
                  <a:cs typeface="Arial" panose="020B0604020202020204" pitchFamily="34" charset="0"/>
                </a:endParaRPr>
              </a:p>
            </p:txBody>
          </p:sp>
        </mc:Choice>
        <mc:Fallback>
          <p:sp>
            <p:nvSpPr>
              <p:cNvPr id="26" name="Rectangle 25"/>
              <p:cNvSpPr>
                <a:spLocks noRot="1" noChangeAspect="1" noMove="1" noResize="1" noEditPoints="1" noAdjustHandles="1" noChangeArrowheads="1" noChangeShapeType="1" noTextEdit="1"/>
              </p:cNvSpPr>
              <p:nvPr/>
            </p:nvSpPr>
            <p:spPr>
              <a:xfrm>
                <a:off x="608148" y="2822164"/>
                <a:ext cx="17021428" cy="1001236"/>
              </a:xfrm>
              <a:prstGeom prst="rect">
                <a:avLst/>
              </a:prstGeom>
              <a:blipFill>
                <a:blip r:embed="rId12"/>
                <a:stretch>
                  <a:fillRect l="-1289" b="-23780"/>
                </a:stretch>
              </a:blipFill>
            </p:spPr>
            <p:txBody>
              <a:bodyPr/>
              <a:lstStyle/>
              <a:p>
                <a:r>
                  <a:rPr lang="en-US">
                    <a:noFill/>
                  </a:rPr>
                  <a:t> </a:t>
                </a:r>
              </a:p>
            </p:txBody>
          </p:sp>
        </mc:Fallback>
      </mc:AlternateContent>
      <p:sp>
        <p:nvSpPr>
          <p:cNvPr id="27" name="Rectangle 26"/>
          <p:cNvSpPr/>
          <p:nvPr/>
        </p:nvSpPr>
        <p:spPr>
          <a:xfrm>
            <a:off x="8159945" y="4339384"/>
            <a:ext cx="191783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Trả lời:</a:t>
            </a:r>
            <a:endParaRPr kumimoji="0" lang="en-US" sz="1800" b="1" i="1" u="sng"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8" name="Rectangle 27"/>
              <p:cNvSpPr/>
              <p:nvPr/>
            </p:nvSpPr>
            <p:spPr>
              <a:xfrm>
                <a:off x="3455465" y="5479986"/>
                <a:ext cx="10574158" cy="3323987"/>
              </a:xfrm>
              <a:prstGeom prst="rect">
                <a:avLst/>
              </a:prstGeom>
            </p:spPr>
            <p:txBody>
              <a:bodyPr wrap="square">
                <a:spAutoFit/>
              </a:bodyPr>
              <a:lstStyle/>
              <a:p>
                <a:pPr algn="just" fontAlgn="base">
                  <a:lnSpc>
                    <a:spcPct val="150000"/>
                  </a:lnSpc>
                  <a:spcBef>
                    <a:spcPts val="1200"/>
                  </a:spcBef>
                  <a:spcAft>
                    <a:spcPts val="800"/>
                  </a:spcAft>
                </a:pPr>
                <a14:m>
                  <m:oMathPara xmlns:m="http://schemas.openxmlformats.org/officeDocument/2006/math">
                    <m:oMathParaPr>
                      <m:jc m:val="left"/>
                    </m:oMathParaPr>
                    <m:oMath xmlns:m="http://schemas.openxmlformats.org/officeDocument/2006/math">
                      <m:d>
                        <m:d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d>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xy</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spcBef>
                    <a:spcPts val="1200"/>
                  </a:spcBef>
                  <a:spcAft>
                    <a:spcPts val="800"/>
                  </a:spcAft>
                </a:pPr>
                <a14:m>
                  <m:oMath xmlns:m="http://schemas.openxmlformats.org/officeDocument/2006/math">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+8</m:t>
                    </m:r>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m:t>
                    </m:r>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oMath>
                </a14:m>
                <a:r>
                  <a:rPr lang="vi-VN" sz="4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spcBef>
                    <a:spcPts val="1200"/>
                  </a:spcBef>
                  <a:spcAft>
                    <a:spcPts val="800"/>
                  </a:spcAft>
                </a:pPr>
                <a14:m>
                  <m:oMathPara xmlns:m="http://schemas.openxmlformats.org/officeDocument/2006/math">
                    <m:oMathParaPr>
                      <m:jc m:val="left"/>
                    </m:oMathParaPr>
                    <m:oMath xmlns:m="http://schemas.openxmlformats.org/officeDocument/2006/math">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28" name="Rectangle 27"/>
              <p:cNvSpPr>
                <a:spLocks noRot="1" noChangeAspect="1" noMove="1" noResize="1" noEditPoints="1" noAdjustHandles="1" noChangeArrowheads="1" noChangeShapeType="1" noTextEdit="1"/>
              </p:cNvSpPr>
              <p:nvPr/>
            </p:nvSpPr>
            <p:spPr>
              <a:xfrm>
                <a:off x="3455465" y="5479986"/>
                <a:ext cx="10574158" cy="3323987"/>
              </a:xfrm>
              <a:prstGeom prst="rect">
                <a:avLst/>
              </a:prstGeom>
              <a:blipFill>
                <a:blip r:embed="rId13"/>
                <a:stretch>
                  <a:fillRect/>
                </a:stretch>
              </a:blipFill>
            </p:spPr>
            <p:txBody>
              <a:bodyPr/>
              <a:lstStyle/>
              <a:p>
                <a:r>
                  <a:rPr lang="en-US">
                    <a:noFill/>
                  </a:rPr>
                  <a:t> </a:t>
                </a:r>
              </a:p>
            </p:txBody>
          </p:sp>
        </mc:Fallback>
      </mc:AlternateContent>
      <p:grpSp>
        <p:nvGrpSpPr>
          <p:cNvPr id="3" name="Group 2"/>
          <p:cNvGrpSpPr/>
          <p:nvPr/>
        </p:nvGrpSpPr>
        <p:grpSpPr>
          <a:xfrm>
            <a:off x="6476998" y="464887"/>
            <a:ext cx="5334001" cy="1172381"/>
            <a:chOff x="6858000" y="1181100"/>
            <a:chExt cx="5334001" cy="1172381"/>
          </a:xfrm>
        </p:grpSpPr>
        <p:grpSp>
          <p:nvGrpSpPr>
            <p:cNvPr id="30" name="Group 2"/>
            <p:cNvGrpSpPr/>
            <p:nvPr/>
          </p:nvGrpSpPr>
          <p:grpSpPr>
            <a:xfrm>
              <a:off x="6858000" y="1181100"/>
              <a:ext cx="5334001" cy="1172381"/>
              <a:chOff x="0" y="0"/>
              <a:chExt cx="2645030" cy="330991"/>
            </a:xfrm>
          </p:grpSpPr>
          <p:sp>
            <p:nvSpPr>
              <p:cNvPr id="32" name="Freeform 3"/>
              <p:cNvSpPr/>
              <p:nvPr/>
            </p:nvSpPr>
            <p:spPr>
              <a:xfrm>
                <a:off x="0" y="0"/>
                <a:ext cx="2645030"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33"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Rectangle 1"/>
            <p:cNvSpPr/>
            <p:nvPr/>
          </p:nvSpPr>
          <p:spPr>
            <a:xfrm>
              <a:off x="7252792" y="1450045"/>
              <a:ext cx="4581703" cy="73866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4200" b="1" i="0" u="none" strike="noStrike" kern="1200" cap="none" spc="0" normalizeH="0" baseline="0" noProof="0">
                  <a:ln>
                    <a:noFill/>
                  </a:ln>
                  <a:solidFill>
                    <a:prstClr val="white"/>
                  </a:solidFill>
                  <a:effectLst/>
                  <a:uLnTx/>
                  <a:uFillTx/>
                  <a:latin typeface="Arial" panose="020B0604020202020204" pitchFamily="34" charset="0"/>
                  <a:ea typeface="+mn-ea"/>
                  <a:cs typeface="+mn-cs"/>
                </a:rPr>
                <a:t>Nhân hai đa thức</a:t>
              </a:r>
              <a:endParaRPr kumimoji="0" lang="en-US" alt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pic>
        <p:nvPicPr>
          <p:cNvPr id="4" name="Picture 3"/>
          <p:cNvPicPr>
            <a:picLocks noChangeAspect="1"/>
          </p:cNvPicPr>
          <p:nvPr/>
        </p:nvPicPr>
        <p:blipFill>
          <a:blip r:embed="rId14"/>
          <a:stretch>
            <a:fillRect/>
          </a:stretch>
        </p:blipFill>
        <p:spPr>
          <a:xfrm>
            <a:off x="15163800" y="5914006"/>
            <a:ext cx="2075446" cy="3375726"/>
          </a:xfrm>
          <a:prstGeom prst="rect">
            <a:avLst/>
          </a:prstGeom>
        </p:spPr>
      </p:pic>
      <p:pic>
        <p:nvPicPr>
          <p:cNvPr id="5" name="Picture 4"/>
          <p:cNvPicPr>
            <a:picLocks noChangeAspect="1"/>
          </p:cNvPicPr>
          <p:nvPr/>
        </p:nvPicPr>
        <p:blipFill>
          <a:blip r:embed="rId15">
            <a:duotone>
              <a:schemeClr val="accent5">
                <a:shade val="45000"/>
                <a:satMod val="135000"/>
              </a:schemeClr>
              <a:prstClr val="white"/>
            </a:duotone>
            <a:extLst>
              <a:ext uri="{BEBA8EAE-BF5A-486C-A8C5-ECC9F3942E4B}">
                <a14:imgProps xmlns:a14="http://schemas.microsoft.com/office/drawing/2010/main">
                  <a14:imgLayer r:embed="rId16">
                    <a14:imgEffect>
                      <a14:sharpenSoften amount="50000"/>
                    </a14:imgEffect>
                    <a14:imgEffect>
                      <a14:brightnessContrast bright="-20000" contrast="40000"/>
                    </a14:imgEffect>
                  </a14:imgLayer>
                </a14:imgProps>
              </a:ext>
            </a:extLst>
          </a:blip>
          <a:stretch>
            <a:fillRect/>
          </a:stretch>
        </p:blipFill>
        <p:spPr>
          <a:xfrm>
            <a:off x="608148" y="8697607"/>
            <a:ext cx="1316850" cy="908383"/>
          </a:xfrm>
          <a:prstGeom prst="rect">
            <a:avLst/>
          </a:prstGeom>
        </p:spPr>
      </p:pic>
      <p:pic>
        <p:nvPicPr>
          <p:cNvPr id="34" name="Picture 33"/>
          <p:cNvPicPr>
            <a:picLocks noChangeAspect="1"/>
          </p:cNvPicPr>
          <p:nvPr/>
        </p:nvPicPr>
        <p:blipFill>
          <a:blip r:embed="rId17"/>
          <a:stretch>
            <a:fillRect/>
          </a:stretch>
        </p:blipFill>
        <p:spPr>
          <a:xfrm rot="12883617">
            <a:off x="-757549" y="-375631"/>
            <a:ext cx="1857366" cy="2279307"/>
          </a:xfrm>
          <a:prstGeom prst="rect">
            <a:avLst/>
          </a:prstGeom>
        </p:spPr>
      </p:pic>
    </p:spTree>
    <p:extLst>
      <p:ext uri="{BB962C8B-B14F-4D97-AF65-F5344CB8AC3E}">
        <p14:creationId xmlns:p14="http://schemas.microsoft.com/office/powerpoint/2010/main" val="1563945009"/>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randombar(horizontal)">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inVertical)">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F4E5"/>
        </a:solidFill>
        <a:effectLst/>
      </p:bgPr>
    </p:bg>
    <p:spTree>
      <p:nvGrpSpPr>
        <p:cNvPr id="1" name=""/>
        <p:cNvGrpSpPr/>
        <p:nvPr/>
      </p:nvGrpSpPr>
      <p:grpSpPr>
        <a:xfrm>
          <a:off x="0" y="0"/>
          <a:ext cx="0" cy="0"/>
          <a:chOff x="0" y="0"/>
          <a:chExt cx="0" cy="0"/>
        </a:xfrm>
      </p:grpSpPr>
      <p:grpSp>
        <p:nvGrpSpPr>
          <p:cNvPr id="2" name="Group 2"/>
          <p:cNvGrpSpPr/>
          <p:nvPr/>
        </p:nvGrpSpPr>
        <p:grpSpPr>
          <a:xfrm>
            <a:off x="6180665" y="1104900"/>
            <a:ext cx="11192935" cy="6760102"/>
            <a:chOff x="0" y="0"/>
            <a:chExt cx="2947934" cy="1780438"/>
          </a:xfrm>
        </p:grpSpPr>
        <p:sp>
          <p:nvSpPr>
            <p:cNvPr id="3" name="Freeform 3"/>
            <p:cNvSpPr/>
            <p:nvPr/>
          </p:nvSpPr>
          <p:spPr>
            <a:xfrm>
              <a:off x="0" y="0"/>
              <a:ext cx="2947934" cy="1780438"/>
            </a:xfrm>
            <a:custGeom>
              <a:avLst/>
              <a:gdLst/>
              <a:ahLst/>
              <a:cxnLst/>
              <a:rect l="l" t="t" r="r" b="b"/>
              <a:pathLst>
                <a:path w="2947934" h="1780438">
                  <a:moveTo>
                    <a:pt x="35276" y="0"/>
                  </a:moveTo>
                  <a:lnTo>
                    <a:pt x="2912658" y="0"/>
                  </a:lnTo>
                  <a:cubicBezTo>
                    <a:pt x="2932140" y="0"/>
                    <a:pt x="2947934" y="15793"/>
                    <a:pt x="2947934" y="35276"/>
                  </a:cubicBezTo>
                  <a:lnTo>
                    <a:pt x="2947934" y="1745163"/>
                  </a:lnTo>
                  <a:cubicBezTo>
                    <a:pt x="2947934" y="1764645"/>
                    <a:pt x="2932140" y="1780438"/>
                    <a:pt x="2912658" y="1780438"/>
                  </a:cubicBezTo>
                  <a:lnTo>
                    <a:pt x="35276" y="1780438"/>
                  </a:lnTo>
                  <a:cubicBezTo>
                    <a:pt x="15793" y="1780438"/>
                    <a:pt x="0" y="1764645"/>
                    <a:pt x="0" y="1745163"/>
                  </a:cubicBezTo>
                  <a:lnTo>
                    <a:pt x="0" y="35276"/>
                  </a:lnTo>
                  <a:cubicBezTo>
                    <a:pt x="0" y="15793"/>
                    <a:pt x="15793" y="0"/>
                    <a:pt x="35276" y="0"/>
                  </a:cubicBezTo>
                  <a:close/>
                </a:path>
              </a:pathLst>
            </a:custGeom>
            <a:solidFill>
              <a:srgbClr val="5D5467"/>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 y="-1004245"/>
            <a:ext cx="5018657" cy="11805595"/>
            <a:chOff x="0" y="0"/>
            <a:chExt cx="1558177" cy="3109293"/>
          </a:xfrm>
        </p:grpSpPr>
        <p:sp>
          <p:nvSpPr>
            <p:cNvPr id="7" name="Freeform 7"/>
            <p:cNvSpPr/>
            <p:nvPr/>
          </p:nvSpPr>
          <p:spPr>
            <a:xfrm>
              <a:off x="0" y="0"/>
              <a:ext cx="1558177" cy="3109293"/>
            </a:xfrm>
            <a:custGeom>
              <a:avLst/>
              <a:gdLst/>
              <a:ahLst/>
              <a:cxnLst/>
              <a:rect l="l" t="t" r="r" b="b"/>
              <a:pathLst>
                <a:path w="1558177" h="3109293">
                  <a:moveTo>
                    <a:pt x="0" y="0"/>
                  </a:moveTo>
                  <a:lnTo>
                    <a:pt x="1558177" y="0"/>
                  </a:lnTo>
                  <a:lnTo>
                    <a:pt x="1558177" y="3109293"/>
                  </a:lnTo>
                  <a:lnTo>
                    <a:pt x="0" y="3109293"/>
                  </a:lnTo>
                  <a:close/>
                </a:path>
              </a:pathLst>
            </a:custGeom>
            <a:solidFill>
              <a:srgbClr val="F9DA88"/>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4953000" y="-851845"/>
            <a:ext cx="254642" cy="11805595"/>
            <a:chOff x="0" y="0"/>
            <a:chExt cx="67066" cy="3109293"/>
          </a:xfrm>
        </p:grpSpPr>
        <p:sp>
          <p:nvSpPr>
            <p:cNvPr id="16" name="Freeform 16"/>
            <p:cNvSpPr/>
            <p:nvPr/>
          </p:nvSpPr>
          <p:spPr>
            <a:xfrm>
              <a:off x="0" y="0"/>
              <a:ext cx="67066" cy="3109293"/>
            </a:xfrm>
            <a:custGeom>
              <a:avLst/>
              <a:gdLst/>
              <a:ahLst/>
              <a:cxnLst/>
              <a:rect l="l" t="t" r="r" b="b"/>
              <a:pathLst>
                <a:path w="67066" h="3109293">
                  <a:moveTo>
                    <a:pt x="0" y="0"/>
                  </a:moveTo>
                  <a:lnTo>
                    <a:pt x="67066" y="0"/>
                  </a:lnTo>
                  <a:lnTo>
                    <a:pt x="67066" y="3109293"/>
                  </a:lnTo>
                  <a:lnTo>
                    <a:pt x="0" y="3109293"/>
                  </a:lnTo>
                  <a:close/>
                </a:path>
              </a:pathLst>
            </a:custGeom>
            <a:solidFill>
              <a:srgbClr val="CB987A"/>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 name="Rectangle 23"/>
          <p:cNvSpPr/>
          <p:nvPr/>
        </p:nvSpPr>
        <p:spPr>
          <a:xfrm>
            <a:off x="-2209800" y="647519"/>
            <a:ext cx="9144000" cy="3554819"/>
          </a:xfrm>
          <a:prstGeom prst="rect">
            <a:avLst/>
          </a:prstGeom>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500" b="1" i="0" u="none" strike="noStrike" kern="1200" cap="none" spc="341"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KẾT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500" b="1" i="0" u="none" strike="noStrike" kern="1200" cap="none" spc="341"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LUẬN</a:t>
            </a:r>
            <a:endParaRPr kumimoji="0" lang="en-US" sz="7500" b="1" i="0" u="none" strike="noStrike" kern="1200" cap="none" spc="341"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5" name="Rectangle 24"/>
          <p:cNvSpPr/>
          <p:nvPr/>
        </p:nvSpPr>
        <p:spPr>
          <a:xfrm>
            <a:off x="6822850" y="2781300"/>
            <a:ext cx="9908563" cy="4247317"/>
          </a:xfrm>
          <a:prstGeom prst="rect">
            <a:avLst/>
          </a:prstGeom>
        </p:spPr>
        <p:txBody>
          <a:bodyPr wrap="square">
            <a:spAutoFit/>
          </a:bodyPr>
          <a:lstStyle/>
          <a:p>
            <a:pPr lvl="0" algn="just">
              <a:lnSpc>
                <a:spcPct val="150000"/>
              </a:lnSpc>
              <a:spcAft>
                <a:spcPts val="800"/>
              </a:spcAft>
            </a:pPr>
            <a:r>
              <a:rPr lang="vi-VN" sz="4500" b="1">
                <a:solidFill>
                  <a:prstClr val="white"/>
                </a:solidFill>
                <a:ea typeface="Arial" panose="020B0604020202020204" pitchFamily="34" charset="0"/>
                <a:cs typeface="Times New Roman" panose="02020603050405020304" pitchFamily="18" charset="0"/>
              </a:rPr>
              <a:t>Muốn nhân một đa thức với một đa thức, ta nhân mỗi hạng tử của đa thức này với từng hạng tử của đa thức kia rồi cộng các tích với nhau.</a:t>
            </a:r>
            <a:endParaRPr kumimoji="0" lang="en-US" sz="4500" b="1" i="0" u="none" strike="noStrike" kern="1200" cap="none" spc="0" normalizeH="0" baseline="0" noProof="0">
              <a:ln>
                <a:noFill/>
              </a:ln>
              <a:solidFill>
                <a:prstClr val="white"/>
              </a:solidFill>
              <a:effectLst/>
              <a:uLnTx/>
              <a:uFillTx/>
              <a:latin typeface="Calibri"/>
              <a:ea typeface="Arial" panose="020B0604020202020204" pitchFamily="34" charset="0"/>
              <a:cs typeface="Times New Roman" panose="02020603050405020304" pitchFamily="18" charset="0"/>
            </a:endParaRPr>
          </a:p>
        </p:txBody>
      </p:sp>
      <p:grpSp>
        <p:nvGrpSpPr>
          <p:cNvPr id="26" name="Group 9"/>
          <p:cNvGrpSpPr/>
          <p:nvPr/>
        </p:nvGrpSpPr>
        <p:grpSpPr>
          <a:xfrm>
            <a:off x="8761785" y="482919"/>
            <a:ext cx="764428" cy="1751335"/>
            <a:chOff x="0" y="0"/>
            <a:chExt cx="201331" cy="461257"/>
          </a:xfrm>
        </p:grpSpPr>
        <p:sp>
          <p:nvSpPr>
            <p:cNvPr id="27" name="Freeform 10"/>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sp>
        <p:sp>
          <p:nvSpPr>
            <p:cNvPr id="28" name="TextBox 1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9" name="Group 20"/>
          <p:cNvGrpSpPr/>
          <p:nvPr/>
        </p:nvGrpSpPr>
        <p:grpSpPr>
          <a:xfrm>
            <a:off x="13944600" y="452840"/>
            <a:ext cx="764428" cy="1751335"/>
            <a:chOff x="0" y="0"/>
            <a:chExt cx="201331" cy="461257"/>
          </a:xfrm>
        </p:grpSpPr>
        <p:sp>
          <p:nvSpPr>
            <p:cNvPr id="30" name="Freeform 21"/>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sp>
        <p:sp>
          <p:nvSpPr>
            <p:cNvPr id="31" name="TextBox 22"/>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2" name="Picture 31"/>
          <p:cNvPicPr>
            <a:picLocks noChangeAspect="1"/>
          </p:cNvPicPr>
          <p:nvPr/>
        </p:nvPicPr>
        <p:blipFill>
          <a:blip r:embed="rId2"/>
          <a:stretch>
            <a:fillRect/>
          </a:stretch>
        </p:blipFill>
        <p:spPr>
          <a:xfrm>
            <a:off x="762000" y="6775573"/>
            <a:ext cx="3200400" cy="2178858"/>
          </a:xfrm>
          <a:prstGeom prst="rect">
            <a:avLst/>
          </a:prstGeom>
        </p:spPr>
      </p:pic>
      <p:pic>
        <p:nvPicPr>
          <p:cNvPr id="33" name="Picture 32"/>
          <p:cNvPicPr>
            <a:picLocks noChangeAspect="1"/>
          </p:cNvPicPr>
          <p:nvPr/>
        </p:nvPicPr>
        <p:blipFill>
          <a:blip r:embed="rId3"/>
          <a:stretch>
            <a:fillRect/>
          </a:stretch>
        </p:blipFill>
        <p:spPr>
          <a:xfrm rot="21430255">
            <a:off x="10623057" y="8771258"/>
            <a:ext cx="2717157" cy="1333697"/>
          </a:xfrm>
          <a:prstGeom prst="rect">
            <a:avLst/>
          </a:prstGeom>
        </p:spPr>
      </p:pic>
    </p:spTree>
    <p:extLst>
      <p:ext uri="{BB962C8B-B14F-4D97-AF65-F5344CB8AC3E}">
        <p14:creationId xmlns:p14="http://schemas.microsoft.com/office/powerpoint/2010/main" val="2446090272"/>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anim calcmode="lin" valueType="num">
                                      <p:cBhvr>
                                        <p:cTn id="12" dur="500" fill="hold"/>
                                        <p:tgtEl>
                                          <p:spTgt spid="29"/>
                                        </p:tgtEl>
                                        <p:attrNameLst>
                                          <p:attrName>ppt_x</p:attrName>
                                        </p:attrNameLst>
                                      </p:cBhvr>
                                      <p:tavLst>
                                        <p:tav tm="0">
                                          <p:val>
                                            <p:strVal val="#ppt_x"/>
                                          </p:val>
                                        </p:tav>
                                        <p:tav tm="100000">
                                          <p:val>
                                            <p:strVal val="#ppt_x"/>
                                          </p:val>
                                        </p:tav>
                                      </p:tavLst>
                                    </p:anim>
                                    <p:anim calcmode="lin" valueType="num">
                                      <p:cBhvr>
                                        <p:cTn id="13" dur="5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anim calcmode="lin" valueType="num">
                                      <p:cBhvr>
                                        <p:cTn id="17" dur="500" fill="hold"/>
                                        <p:tgtEl>
                                          <p:spTgt spid="26"/>
                                        </p:tgtEl>
                                        <p:attrNameLst>
                                          <p:attrName>ppt_x</p:attrName>
                                        </p:attrNameLst>
                                      </p:cBhvr>
                                      <p:tavLst>
                                        <p:tav tm="0">
                                          <p:val>
                                            <p:strVal val="#ppt_x"/>
                                          </p:val>
                                        </p:tav>
                                        <p:tav tm="100000">
                                          <p:val>
                                            <p:strVal val="#ppt_x"/>
                                          </p:val>
                                        </p:tav>
                                      </p:tavLst>
                                    </p:anim>
                                    <p:anim calcmode="lin" valueType="num">
                                      <p:cBhvr>
                                        <p:cTn id="18" dur="5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anim calcmode="lin" valueType="num">
                                      <p:cBhvr>
                                        <p:cTn id="22" dur="500" fill="hold"/>
                                        <p:tgtEl>
                                          <p:spTgt spid="2"/>
                                        </p:tgtEl>
                                        <p:attrNameLst>
                                          <p:attrName>ppt_x</p:attrName>
                                        </p:attrNameLst>
                                      </p:cBhvr>
                                      <p:tavLst>
                                        <p:tav tm="0">
                                          <p:val>
                                            <p:strVal val="#ppt_x"/>
                                          </p:val>
                                        </p:tav>
                                        <p:tav tm="100000">
                                          <p:val>
                                            <p:strVal val="#ppt_x"/>
                                          </p:val>
                                        </p:tav>
                                      </p:tavLst>
                                    </p:anim>
                                    <p:anim calcmode="lin" valueType="num">
                                      <p:cBhvr>
                                        <p:cTn id="23" dur="5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anim calcmode="lin" valueType="num">
                                      <p:cBhvr>
                                        <p:cTn id="27" dur="500" fill="hold"/>
                                        <p:tgtEl>
                                          <p:spTgt spid="25"/>
                                        </p:tgtEl>
                                        <p:attrNameLst>
                                          <p:attrName>ppt_x</p:attrName>
                                        </p:attrNameLst>
                                      </p:cBhvr>
                                      <p:tavLst>
                                        <p:tav tm="0">
                                          <p:val>
                                            <p:strVal val="#ppt_x"/>
                                          </p:val>
                                        </p:tav>
                                        <p:tav tm="100000">
                                          <p:val>
                                            <p:strVal val="#ppt_x"/>
                                          </p:val>
                                        </p:tav>
                                      </p:tavLst>
                                    </p:anim>
                                    <p:anim calcmode="lin" valueType="num">
                                      <p:cBhvr>
                                        <p:cTn id="28"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grpSp>
        <p:nvGrpSpPr>
          <p:cNvPr id="4" name="Group 4"/>
          <p:cNvGrpSpPr/>
          <p:nvPr/>
        </p:nvGrpSpPr>
        <p:grpSpPr>
          <a:xfrm>
            <a:off x="1276212" y="896434"/>
            <a:ext cx="15640188" cy="8212474"/>
            <a:chOff x="0" y="0"/>
            <a:chExt cx="2170275" cy="1829810"/>
          </a:xfrm>
        </p:grpSpPr>
        <p:sp>
          <p:nvSpPr>
            <p:cNvPr id="5" name="Freeform 5"/>
            <p:cNvSpPr/>
            <p:nvPr/>
          </p:nvSpPr>
          <p:spPr>
            <a:xfrm>
              <a:off x="0" y="0"/>
              <a:ext cx="2170275" cy="1829810"/>
            </a:xfrm>
            <a:custGeom>
              <a:avLst/>
              <a:gdLst/>
              <a:ahLst/>
              <a:cxnLst/>
              <a:rect l="l" t="t" r="r" b="b"/>
              <a:pathLst>
                <a:path w="2170275" h="1829810">
                  <a:moveTo>
                    <a:pt x="0" y="0"/>
                  </a:moveTo>
                  <a:lnTo>
                    <a:pt x="2170275" y="0"/>
                  </a:lnTo>
                  <a:lnTo>
                    <a:pt x="2170275" y="1829810"/>
                  </a:lnTo>
                  <a:lnTo>
                    <a:pt x="0" y="1829810"/>
                  </a:lnTo>
                  <a:close/>
                </a:path>
              </a:pathLst>
            </a:custGeom>
            <a:solidFill>
              <a:srgbClr val="FFF9E8"/>
            </a:solidFill>
          </p:spPr>
        </p:sp>
        <p:sp>
          <p:nvSpPr>
            <p:cNvPr id="6" name="TextBox 6"/>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6739230" y="9715500"/>
            <a:ext cx="4714152" cy="299219"/>
            <a:chOff x="0" y="0"/>
            <a:chExt cx="1241587" cy="118945"/>
          </a:xfrm>
        </p:grpSpPr>
        <p:sp>
          <p:nvSpPr>
            <p:cNvPr id="9" name="Freeform 9"/>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rot="-8005528">
            <a:off x="1303373" y="394578"/>
            <a:ext cx="471924" cy="1714036"/>
            <a:chOff x="0" y="0"/>
            <a:chExt cx="193588" cy="678055"/>
          </a:xfrm>
        </p:grpSpPr>
        <p:sp>
          <p:nvSpPr>
            <p:cNvPr id="18" name="Freeform 18"/>
            <p:cNvSpPr/>
            <p:nvPr/>
          </p:nvSpPr>
          <p:spPr>
            <a:xfrm>
              <a:off x="0" y="0"/>
              <a:ext cx="193588" cy="678055"/>
            </a:xfrm>
            <a:custGeom>
              <a:avLst/>
              <a:gdLst/>
              <a:ahLst/>
              <a:cxnLst/>
              <a:rect l="l" t="t" r="r" b="b"/>
              <a:pathLst>
                <a:path w="193588" h="678055">
                  <a:moveTo>
                    <a:pt x="0" y="0"/>
                  </a:moveTo>
                  <a:lnTo>
                    <a:pt x="193588" y="0"/>
                  </a:lnTo>
                  <a:lnTo>
                    <a:pt x="193588" y="678055"/>
                  </a:lnTo>
                  <a:lnTo>
                    <a:pt x="0" y="678055"/>
                  </a:lnTo>
                  <a:close/>
                </a:path>
              </a:pathLst>
            </a:custGeom>
            <a:solidFill>
              <a:srgbClr val="DF795B"/>
            </a:solidFill>
          </p:spPr>
        </p:sp>
        <p:sp>
          <p:nvSpPr>
            <p:cNvPr id="19"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mc:Choice xmlns:a14="http://schemas.microsoft.com/office/drawing/2010/main" Requires="a14">
          <p:sp>
            <p:nvSpPr>
              <p:cNvPr id="23" name="Rectangle 22"/>
              <p:cNvSpPr/>
              <p:nvPr/>
            </p:nvSpPr>
            <p:spPr>
              <a:xfrm>
                <a:off x="1676400" y="1322130"/>
                <a:ext cx="14935200" cy="7478970"/>
              </a:xfrm>
              <a:prstGeom prst="rect">
                <a:avLst/>
              </a:prstGeom>
            </p:spPr>
            <p:txBody>
              <a:bodyPr wrap="square">
                <a:spAutoFit/>
              </a:bodyPr>
              <a:lstStyle/>
              <a:p>
                <a:pPr algn="just" fontAlgn="base">
                  <a:lnSpc>
                    <a:spcPct val="150000"/>
                  </a:lnSpc>
                </a:pPr>
                <a:r>
                  <a:rPr lang="vi-VN" sz="4200" b="1" i="1" u="sng">
                    <a:solidFill>
                      <a:srgbClr val="C00000"/>
                    </a:solidFill>
                    <a:ea typeface="Times New Roman" panose="02020603050405020304" pitchFamily="18" charset="0"/>
                    <a:cs typeface="Times New Roman" panose="02020603050405020304" pitchFamily="18" charset="0"/>
                  </a:rPr>
                  <a:t>Chú ý:</a:t>
                </a:r>
                <a:endParaRPr lang="en-US" sz="4200" b="1" i="1" u="sng">
                  <a:solidFill>
                    <a:srgbClr val="C00000"/>
                  </a:solidFill>
                  <a:effectLst/>
                  <a:ea typeface="Arial" panose="020B0604020202020204" pitchFamily="34" charset="0"/>
                  <a:cs typeface="Times New Roman" panose="02020603050405020304" pitchFamily="18" charset="0"/>
                </a:endParaRPr>
              </a:p>
              <a:p>
                <a:pPr marL="571500" indent="-571500" algn="just" fontAlgn="base">
                  <a:lnSpc>
                    <a:spcPct val="150000"/>
                  </a:lnSpc>
                  <a:buFontTx/>
                  <a:buChar char="-"/>
                </a:pPr>
                <a:r>
                  <a:rPr lang="vi-VN" sz="4000" smtClean="0">
                    <a:solidFill>
                      <a:srgbClr val="000000"/>
                    </a:solidFill>
                    <a:effectLst/>
                    <a:ea typeface="Times New Roman" panose="02020603050405020304" pitchFamily="18" charset="0"/>
                    <a:cs typeface="Times New Roman" panose="02020603050405020304" pitchFamily="18" charset="0"/>
                  </a:rPr>
                  <a:t>Phép </a:t>
                </a:r>
                <a:r>
                  <a:rPr lang="vi-VN" sz="4000">
                    <a:solidFill>
                      <a:srgbClr val="000000"/>
                    </a:solidFill>
                    <a:effectLst/>
                    <a:ea typeface="Times New Roman" panose="02020603050405020304" pitchFamily="18" charset="0"/>
                    <a:cs typeface="Times New Roman" panose="02020603050405020304" pitchFamily="18" charset="0"/>
                  </a:rPr>
                  <a:t>nhân đa thức cũng có các tính chất tương tự phép nhân các số </a:t>
                </a:r>
                <a:r>
                  <a:rPr lang="vi-VN" sz="4000">
                    <a:solidFill>
                      <a:srgbClr val="000000"/>
                    </a:solidFill>
                    <a:effectLst/>
                    <a:ea typeface="Times New Roman" panose="02020603050405020304" pitchFamily="18" charset="0"/>
                    <a:cs typeface="Times New Roman" panose="02020603050405020304" pitchFamily="18" charset="0"/>
                  </a:rPr>
                  <a:t>như</a:t>
                </a:r>
                <a:r>
                  <a:rPr lang="vi-VN" sz="4000" smtClean="0">
                    <a:solidFill>
                      <a:srgbClr val="000000"/>
                    </a:solidFill>
                    <a:effectLst/>
                    <a:ea typeface="Times New Roman" panose="02020603050405020304" pitchFamily="18" charset="0"/>
                    <a:cs typeface="Times New Roman" panose="02020603050405020304" pitchFamily="18" charset="0"/>
                  </a:rPr>
                  <a:t>:</a:t>
                </a:r>
                <a:endParaRPr lang="en-US" sz="4000">
                  <a:effectLst/>
                  <a:ea typeface="Arial" panose="020B0604020202020204" pitchFamily="34" charset="0"/>
                  <a:cs typeface="Times New Roman" panose="02020603050405020304" pitchFamily="18" charset="0"/>
                </a:endParaRPr>
              </a:p>
              <a:p>
                <a:pPr algn="ctr" fontAlgn="base">
                  <a:lnSpc>
                    <a:spcPct val="150000"/>
                  </a:lnSpc>
                </a:pPr>
                <a14:m>
                  <m:oMath xmlns:m="http://schemas.openxmlformats.org/officeDocument/2006/math">
                    <m:r>
                      <m:rPr>
                        <m:sty m:val="p"/>
                      </m:rPr>
                      <a:rPr lang="vi-VN" sz="4000">
                        <a:solidFill>
                          <a:srgbClr val="000000"/>
                        </a:solidFill>
                        <a:effectLst/>
                        <a:ea typeface="Times New Roman" panose="02020603050405020304" pitchFamily="18" charset="0"/>
                        <a:cs typeface="Times New Roman" panose="02020603050405020304" pitchFamily="18" charset="0"/>
                      </a:rPr>
                      <m:t>A</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B</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B</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A</m:t>
                    </m:r>
                  </m:oMath>
                </a14:m>
                <a:r>
                  <a:rPr lang="vi-VN" sz="4000">
                    <a:solidFill>
                      <a:srgbClr val="000000"/>
                    </a:solidFill>
                    <a:effectLst/>
                    <a:ea typeface="Times New Roman" panose="02020603050405020304" pitchFamily="18" charset="0"/>
                    <a:cs typeface="Times New Roman" panose="02020603050405020304" pitchFamily="18" charset="0"/>
                  </a:rPr>
                  <a:t> (giao hoán);</a:t>
                </a:r>
                <a:endParaRPr lang="en-US" sz="4000">
                  <a:effectLst/>
                  <a:ea typeface="Arial" panose="020B0604020202020204" pitchFamily="34" charset="0"/>
                  <a:cs typeface="Times New Roman" panose="02020603050405020304" pitchFamily="18" charset="0"/>
                </a:endParaRPr>
              </a:p>
              <a:p>
                <a:pPr algn="ctr" fontAlgn="base">
                  <a:lnSpc>
                    <a:spcPct val="150000"/>
                  </a:lnSpc>
                </a:pPr>
                <a14:m>
                  <m:oMath xmlns:m="http://schemas.openxmlformats.org/officeDocument/2006/math">
                    <m:d>
                      <m:dPr>
                        <m:ctrlPr>
                          <a:rPr lang="en-US" sz="4000" i="1">
                            <a:solidFill>
                              <a:srgbClr val="000000"/>
                            </a:solidFill>
                            <a:effectLst/>
                            <a:ea typeface="Times New Roman" panose="02020603050405020304" pitchFamily="18" charset="0"/>
                            <a:cs typeface="Times New Roman" panose="02020603050405020304" pitchFamily="18" charset="0"/>
                          </a:rPr>
                        </m:ctrlPr>
                      </m:dPr>
                      <m:e>
                        <m:r>
                          <m:rPr>
                            <m:sty m:val="p"/>
                          </m:rPr>
                          <a:rPr lang="vi-VN" sz="4000">
                            <a:solidFill>
                              <a:srgbClr val="000000"/>
                            </a:solidFill>
                            <a:effectLst/>
                            <a:ea typeface="Times New Roman" panose="02020603050405020304" pitchFamily="18" charset="0"/>
                            <a:cs typeface="Times New Roman" panose="02020603050405020304" pitchFamily="18" charset="0"/>
                          </a:rPr>
                          <m:t>A</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B</m:t>
                        </m:r>
                      </m:e>
                    </m:d>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C</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A</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B</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C</m:t>
                    </m:r>
                    <m:r>
                      <a:rPr lang="vi-VN" sz="4000">
                        <a:solidFill>
                          <a:srgbClr val="000000"/>
                        </a:solidFill>
                        <a:effectLst/>
                        <a:ea typeface="Times New Roman" panose="02020603050405020304" pitchFamily="18" charset="0"/>
                        <a:cs typeface="Times New Roman" panose="02020603050405020304" pitchFamily="18" charset="0"/>
                      </a:rPr>
                      <m:t>)</m:t>
                    </m:r>
                  </m:oMath>
                </a14:m>
                <a:r>
                  <a:rPr lang="vi-VN" sz="4000">
                    <a:solidFill>
                      <a:srgbClr val="000000"/>
                    </a:solidFill>
                    <a:effectLst/>
                    <a:ea typeface="Times New Roman" panose="02020603050405020304" pitchFamily="18" charset="0"/>
                    <a:cs typeface="Times New Roman" panose="02020603050405020304" pitchFamily="18" charset="0"/>
                  </a:rPr>
                  <a:t> (kết hợp);</a:t>
                </a:r>
                <a:endParaRPr lang="en-US" sz="4000">
                  <a:effectLst/>
                  <a:ea typeface="Arial" panose="020B0604020202020204" pitchFamily="34" charset="0"/>
                  <a:cs typeface="Times New Roman" panose="02020603050405020304" pitchFamily="18" charset="0"/>
                </a:endParaRPr>
              </a:p>
              <a:p>
                <a:pPr algn="ctr" fontAlgn="base">
                  <a:lnSpc>
                    <a:spcPct val="150000"/>
                  </a:lnSpc>
                </a:pPr>
                <a14:m>
                  <m:oMath xmlns:m="http://schemas.openxmlformats.org/officeDocument/2006/math">
                    <m:r>
                      <m:rPr>
                        <m:sty m:val="p"/>
                      </m:rPr>
                      <a:rPr lang="vi-VN" sz="4000">
                        <a:solidFill>
                          <a:srgbClr val="000000"/>
                        </a:solidFill>
                        <a:effectLst/>
                        <a:ea typeface="Times New Roman" panose="02020603050405020304" pitchFamily="18" charset="0"/>
                        <a:cs typeface="Times New Roman" panose="02020603050405020304" pitchFamily="18" charset="0"/>
                      </a:rPr>
                      <m:t>A</m:t>
                    </m:r>
                    <m:r>
                      <a:rPr lang="vi-VN" sz="4000">
                        <a:solidFill>
                          <a:srgbClr val="000000"/>
                        </a:solidFill>
                        <a:effectLst/>
                        <a:ea typeface="Times New Roman" panose="02020603050405020304" pitchFamily="18" charset="0"/>
                        <a:cs typeface="Times New Roman" panose="02020603050405020304" pitchFamily="18" charset="0"/>
                      </a:rPr>
                      <m:t>.</m:t>
                    </m:r>
                    <m:d>
                      <m:dPr>
                        <m:ctrlPr>
                          <a:rPr lang="en-US" sz="4000" i="1">
                            <a:solidFill>
                              <a:srgbClr val="000000"/>
                            </a:solidFill>
                            <a:effectLst/>
                            <a:ea typeface="Times New Roman" panose="02020603050405020304" pitchFamily="18" charset="0"/>
                            <a:cs typeface="Times New Roman" panose="02020603050405020304" pitchFamily="18" charset="0"/>
                          </a:rPr>
                        </m:ctrlPr>
                      </m:dPr>
                      <m:e>
                        <m:r>
                          <m:rPr>
                            <m:sty m:val="p"/>
                          </m:rPr>
                          <a:rPr lang="vi-VN" sz="4000">
                            <a:solidFill>
                              <a:srgbClr val="000000"/>
                            </a:solidFill>
                            <a:effectLst/>
                            <a:ea typeface="Times New Roman" panose="02020603050405020304" pitchFamily="18" charset="0"/>
                            <a:cs typeface="Times New Roman" panose="02020603050405020304" pitchFamily="18" charset="0"/>
                          </a:rPr>
                          <m:t>B</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C</m:t>
                        </m:r>
                      </m:e>
                    </m:d>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A</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B</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A</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C</m:t>
                    </m:r>
                  </m:oMath>
                </a14:m>
                <a:r>
                  <a:rPr lang="vi-VN" sz="4000">
                    <a:solidFill>
                      <a:srgbClr val="000000"/>
                    </a:solidFill>
                    <a:effectLst/>
                    <a:ea typeface="Times New Roman" panose="02020603050405020304" pitchFamily="18" charset="0"/>
                    <a:cs typeface="Times New Roman" panose="02020603050405020304" pitchFamily="18" charset="0"/>
                  </a:rPr>
                  <a:t> (phân phối đối với phép cộng);</a:t>
                </a:r>
                <a:endParaRPr lang="en-US" sz="4000">
                  <a:effectLst/>
                  <a:ea typeface="Arial" panose="020B0604020202020204" pitchFamily="34" charset="0"/>
                  <a:cs typeface="Times New Roman" panose="02020603050405020304" pitchFamily="18" charset="0"/>
                </a:endParaRPr>
              </a:p>
              <a:p>
                <a:pPr marL="571500" indent="-571500" algn="just" fontAlgn="base">
                  <a:lnSpc>
                    <a:spcPct val="150000"/>
                  </a:lnSpc>
                  <a:buFontTx/>
                  <a:buChar char="-"/>
                </a:pPr>
                <a:r>
                  <a:rPr lang="vi-VN" sz="4000" smtClean="0">
                    <a:solidFill>
                      <a:srgbClr val="000000"/>
                    </a:solidFill>
                    <a:effectLst/>
                    <a:ea typeface="Times New Roman" panose="02020603050405020304" pitchFamily="18" charset="0"/>
                    <a:cs typeface="Times New Roman" panose="02020603050405020304" pitchFamily="18" charset="0"/>
                  </a:rPr>
                  <a:t>Nếu </a:t>
                </a:r>
                <a:r>
                  <a:rPr lang="vi-VN" sz="4000">
                    <a:solidFill>
                      <a:srgbClr val="000000"/>
                    </a:solidFill>
                    <a:effectLst/>
                    <a:ea typeface="Times New Roman" panose="02020603050405020304" pitchFamily="18" charset="0"/>
                    <a:cs typeface="Times New Roman" panose="02020603050405020304" pitchFamily="18" charset="0"/>
                  </a:rPr>
                  <a:t>A, B, C là những đa thức tùy ý thì </a:t>
                </a:r>
                <a:endParaRPr lang="en-US" sz="4000" smtClean="0">
                  <a:solidFill>
                    <a:srgbClr val="000000"/>
                  </a:solidFill>
                  <a:effectLst/>
                  <a:ea typeface="Times New Roman" panose="02020603050405020304" pitchFamily="18" charset="0"/>
                  <a:cs typeface="Times New Roman" panose="02020603050405020304" pitchFamily="18" charset="0"/>
                </a:endParaRPr>
              </a:p>
              <a:p>
                <a:pPr algn="just" fontAlgn="base">
                  <a:lnSpc>
                    <a:spcPct val="150000"/>
                  </a:lnSpc>
                </a:pPr>
                <a14:m>
                  <m:oMathPara xmlns:m="http://schemas.openxmlformats.org/officeDocument/2006/math">
                    <m:oMathParaPr>
                      <m:jc m:val="centerGroup"/>
                    </m:oMathParaPr>
                    <m:oMath xmlns:m="http://schemas.openxmlformats.org/officeDocument/2006/math">
                      <m:r>
                        <m:rPr>
                          <m:sty m:val="p"/>
                        </m:rPr>
                        <a:rPr lang="vi-VN" sz="4000">
                          <a:solidFill>
                            <a:srgbClr val="000000"/>
                          </a:solidFill>
                          <a:effectLst/>
                          <a:ea typeface="Times New Roman" panose="02020603050405020304" pitchFamily="18" charset="0"/>
                          <a:cs typeface="Times New Roman" panose="02020603050405020304" pitchFamily="18" charset="0"/>
                        </a:rPr>
                        <m:t>A</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B</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C</m:t>
                      </m:r>
                      <m:r>
                        <a:rPr lang="vi-VN" sz="4000">
                          <a:solidFill>
                            <a:srgbClr val="000000"/>
                          </a:solidFill>
                          <a:effectLst/>
                          <a:ea typeface="Times New Roman" panose="02020603050405020304" pitchFamily="18" charset="0"/>
                          <a:cs typeface="Times New Roman" panose="02020603050405020304" pitchFamily="18" charset="0"/>
                        </a:rPr>
                        <m:t>=</m:t>
                      </m:r>
                      <m:d>
                        <m:dPr>
                          <m:ctrlPr>
                            <a:rPr lang="en-US" sz="4000" i="1">
                              <a:solidFill>
                                <a:srgbClr val="000000"/>
                              </a:solidFill>
                              <a:effectLst/>
                              <a:ea typeface="Times New Roman" panose="02020603050405020304" pitchFamily="18" charset="0"/>
                              <a:cs typeface="Times New Roman" panose="02020603050405020304" pitchFamily="18" charset="0"/>
                            </a:rPr>
                          </m:ctrlPr>
                        </m:dPr>
                        <m:e>
                          <m:r>
                            <m:rPr>
                              <m:sty m:val="p"/>
                            </m:rPr>
                            <a:rPr lang="vi-VN" sz="4000">
                              <a:solidFill>
                                <a:srgbClr val="000000"/>
                              </a:solidFill>
                              <a:effectLst/>
                              <a:ea typeface="Times New Roman" panose="02020603050405020304" pitchFamily="18" charset="0"/>
                              <a:cs typeface="Times New Roman" panose="02020603050405020304" pitchFamily="18" charset="0"/>
                            </a:rPr>
                            <m:t>A</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B</m:t>
                          </m:r>
                        </m:e>
                      </m:d>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C</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A</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B</m:t>
                      </m:r>
                      <m:r>
                        <a:rPr lang="vi-VN" sz="4000">
                          <a:solidFill>
                            <a:srgbClr val="000000"/>
                          </a:solidFill>
                          <a:effectLst/>
                          <a:ea typeface="Times New Roman" panose="02020603050405020304" pitchFamily="18" charset="0"/>
                          <a:cs typeface="Times New Roman" panose="02020603050405020304" pitchFamily="18" charset="0"/>
                        </a:rPr>
                        <m:t>.</m:t>
                      </m:r>
                      <m:r>
                        <m:rPr>
                          <m:sty m:val="p"/>
                        </m:rPr>
                        <a:rPr lang="vi-VN" sz="4000">
                          <a:solidFill>
                            <a:srgbClr val="000000"/>
                          </a:solidFill>
                          <a:effectLst/>
                          <a:ea typeface="Times New Roman" panose="02020603050405020304" pitchFamily="18" charset="0"/>
                          <a:cs typeface="Times New Roman" panose="02020603050405020304" pitchFamily="18" charset="0"/>
                        </a:rPr>
                        <m:t>C</m:t>
                      </m:r>
                      <m:r>
                        <a:rPr lang="vi-VN" sz="4000">
                          <a:solidFill>
                            <a:srgbClr val="000000"/>
                          </a:solidFill>
                          <a:effectLst/>
                          <a:ea typeface="Times New Roman" panose="02020603050405020304" pitchFamily="18" charset="0"/>
                          <a:cs typeface="Times New Roman" panose="02020603050405020304" pitchFamily="18" charset="0"/>
                        </a:rPr>
                        <m:t>)</m:t>
                      </m:r>
                    </m:oMath>
                  </m:oMathPara>
                </a14:m>
                <a:endParaRPr lang="en-US" sz="4000" smtClean="0">
                  <a:effectLst/>
                  <a:ea typeface="Arial" panose="020B0604020202020204" pitchFamily="34" charset="0"/>
                  <a:cs typeface="Times New Roman" panose="02020603050405020304" pitchFamily="18"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1676400" y="1322130"/>
                <a:ext cx="14935200" cy="7478970"/>
              </a:xfrm>
              <a:prstGeom prst="rect">
                <a:avLst/>
              </a:prstGeom>
              <a:blipFill>
                <a:blip r:embed="rId2"/>
                <a:stretch>
                  <a:fillRect l="-1551" r="-1429"/>
                </a:stretch>
              </a:blipFill>
            </p:spPr>
            <p:txBody>
              <a:bodyPr/>
              <a:lstStyle/>
              <a:p>
                <a:r>
                  <a:rPr lang="en-US">
                    <a:noFill/>
                  </a:rPr>
                  <a:t> </a:t>
                </a:r>
              </a:p>
            </p:txBody>
          </p:sp>
        </mc:Fallback>
      </mc:AlternateContent>
      <p:grpSp>
        <p:nvGrpSpPr>
          <p:cNvPr id="24" name="Group 17"/>
          <p:cNvGrpSpPr/>
          <p:nvPr/>
        </p:nvGrpSpPr>
        <p:grpSpPr>
          <a:xfrm rot="8207862">
            <a:off x="16375638" y="435029"/>
            <a:ext cx="471924" cy="1714036"/>
            <a:chOff x="0" y="0"/>
            <a:chExt cx="193588" cy="678055"/>
          </a:xfrm>
        </p:grpSpPr>
        <p:sp>
          <p:nvSpPr>
            <p:cNvPr id="25" name="Freeform 18"/>
            <p:cNvSpPr/>
            <p:nvPr/>
          </p:nvSpPr>
          <p:spPr>
            <a:xfrm>
              <a:off x="0" y="0"/>
              <a:ext cx="193588" cy="678055"/>
            </a:xfrm>
            <a:custGeom>
              <a:avLst/>
              <a:gdLst/>
              <a:ahLst/>
              <a:cxnLst/>
              <a:rect l="l" t="t" r="r" b="b"/>
              <a:pathLst>
                <a:path w="193588" h="678055">
                  <a:moveTo>
                    <a:pt x="0" y="0"/>
                  </a:moveTo>
                  <a:lnTo>
                    <a:pt x="193588" y="0"/>
                  </a:lnTo>
                  <a:lnTo>
                    <a:pt x="193588" y="678055"/>
                  </a:lnTo>
                  <a:lnTo>
                    <a:pt x="0" y="678055"/>
                  </a:lnTo>
                  <a:close/>
                </a:path>
              </a:pathLst>
            </a:custGeom>
            <a:solidFill>
              <a:srgbClr val="DF795B"/>
            </a:solidFill>
          </p:spPr>
        </p:sp>
        <p:sp>
          <p:nvSpPr>
            <p:cNvPr id="26"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7" name="Picture 26"/>
          <p:cNvPicPr>
            <a:picLocks noChangeAspect="1"/>
          </p:cNvPicPr>
          <p:nvPr/>
        </p:nvPicPr>
        <p:blipFill>
          <a:blip r:embed="rId3"/>
          <a:stretch>
            <a:fillRect/>
          </a:stretch>
        </p:blipFill>
        <p:spPr>
          <a:xfrm>
            <a:off x="15288996" y="7349315"/>
            <a:ext cx="1603341" cy="2366185"/>
          </a:xfrm>
          <a:prstGeom prst="rect">
            <a:avLst/>
          </a:prstGeom>
        </p:spPr>
      </p:pic>
    </p:spTree>
    <p:extLst>
      <p:ext uri="{BB962C8B-B14F-4D97-AF65-F5344CB8AC3E}">
        <p14:creationId xmlns:p14="http://schemas.microsoft.com/office/powerpoint/2010/main" val="1472373536"/>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4" dur="500"/>
                                        <p:tgtEl>
                                          <p:spTgt spid="23">
                                            <p:txEl>
                                              <p:pRg st="1" end="1"/>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3">
                                            <p:txEl>
                                              <p:pRg st="2" end="2"/>
                                            </p:txEl>
                                          </p:spTgt>
                                        </p:tgtEl>
                                        <p:attrNameLst>
                                          <p:attrName>style.visibility</p:attrName>
                                        </p:attrNameLst>
                                      </p:cBhvr>
                                      <p:to>
                                        <p:strVal val="visible"/>
                                      </p:to>
                                    </p:set>
                                    <p:animEffect transition="in" filter="wipe(left)">
                                      <p:cBhvr>
                                        <p:cTn id="18" dur="500"/>
                                        <p:tgtEl>
                                          <p:spTgt spid="23">
                                            <p:txEl>
                                              <p:pRg st="2" end="2"/>
                                            </p:txEl>
                                          </p:spTgt>
                                        </p:tgtEl>
                                      </p:cBhvr>
                                    </p:animEffect>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barn(inVertical)">
                                      <p:cBhvr>
                                        <p:cTn id="22" dur="500"/>
                                        <p:tgtEl>
                                          <p:spTgt spid="23">
                                            <p:txEl>
                                              <p:pRg st="3" end="3"/>
                                            </p:txEl>
                                          </p:spTgt>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23">
                                            <p:txEl>
                                              <p:pRg st="4" end="4"/>
                                            </p:txEl>
                                          </p:spTgt>
                                        </p:tgtEl>
                                        <p:attrNameLst>
                                          <p:attrName>style.visibility</p:attrName>
                                        </p:attrNameLst>
                                      </p:cBhvr>
                                      <p:to>
                                        <p:strVal val="visible"/>
                                      </p:to>
                                    </p:set>
                                    <p:animEffect transition="in" filter="wipe(down)">
                                      <p:cBhvr>
                                        <p:cTn id="26" dur="500"/>
                                        <p:tgtEl>
                                          <p:spTgt spid="23">
                                            <p:txEl>
                                              <p:pRg st="4" end="4"/>
                                            </p:txEl>
                                          </p:spTgt>
                                        </p:tgtEl>
                                      </p:cBhvr>
                                    </p:animEffect>
                                  </p:childTnLst>
                                </p:cTn>
                              </p:par>
                            </p:childTnLst>
                          </p:cTn>
                        </p:par>
                        <p:par>
                          <p:cTn id="27" fill="hold">
                            <p:stCondLst>
                              <p:cond delay="2500"/>
                            </p:stCondLst>
                            <p:childTnLst>
                              <p:par>
                                <p:cTn id="28" presetID="14" presetClass="entr" presetSubtype="10" fill="hold" nodeType="afterEffect">
                                  <p:stCondLst>
                                    <p:cond delay="0"/>
                                  </p:stCondLst>
                                  <p:childTnLst>
                                    <p:set>
                                      <p:cBhvr>
                                        <p:cTn id="29" dur="1" fill="hold">
                                          <p:stCondLst>
                                            <p:cond delay="0"/>
                                          </p:stCondLst>
                                        </p:cTn>
                                        <p:tgtEl>
                                          <p:spTgt spid="23">
                                            <p:txEl>
                                              <p:pRg st="5" end="5"/>
                                            </p:txEl>
                                          </p:spTgt>
                                        </p:tgtEl>
                                        <p:attrNameLst>
                                          <p:attrName>style.visibility</p:attrName>
                                        </p:attrNameLst>
                                      </p:cBhvr>
                                      <p:to>
                                        <p:strVal val="visible"/>
                                      </p:to>
                                    </p:set>
                                    <p:animEffect transition="in" filter="randombar(horizontal)">
                                      <p:cBhvr>
                                        <p:cTn id="30" dur="500"/>
                                        <p:tgtEl>
                                          <p:spTgt spid="23">
                                            <p:txEl>
                                              <p:pRg st="5" end="5"/>
                                            </p:txEl>
                                          </p:spTgt>
                                        </p:tgtEl>
                                      </p:cBhvr>
                                    </p:animEffect>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23">
                                            <p:txEl>
                                              <p:pRg st="6" end="6"/>
                                            </p:txEl>
                                          </p:spTgt>
                                        </p:tgtEl>
                                        <p:attrNameLst>
                                          <p:attrName>style.visibility</p:attrName>
                                        </p:attrNameLst>
                                      </p:cBhvr>
                                      <p:to>
                                        <p:strVal val="visible"/>
                                      </p:to>
                                    </p:set>
                                    <p:anim calcmode="lin" valueType="num">
                                      <p:cBhvr>
                                        <p:cTn id="34" dur="500" fill="hold"/>
                                        <p:tgtEl>
                                          <p:spTgt spid="23">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23">
                                            <p:txEl>
                                              <p:pRg st="6" end="6"/>
                                            </p:txEl>
                                          </p:spTgt>
                                        </p:tgtEl>
                                        <p:attrNameLst>
                                          <p:attrName>ppt_h</p:attrName>
                                        </p:attrNameLst>
                                      </p:cBhvr>
                                      <p:tavLst>
                                        <p:tav tm="0">
                                          <p:val>
                                            <p:fltVal val="0"/>
                                          </p:val>
                                        </p:tav>
                                        <p:tav tm="100000">
                                          <p:val>
                                            <p:strVal val="#ppt_h"/>
                                          </p:val>
                                        </p:tav>
                                      </p:tavLst>
                                    </p:anim>
                                    <p:animEffect transition="in" filter="fade">
                                      <p:cBhvr>
                                        <p:cTn id="36" dur="500"/>
                                        <p:tgtEl>
                                          <p:spTgt spid="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grpSp>
        <p:nvGrpSpPr>
          <p:cNvPr id="2" name="Group 2"/>
          <p:cNvGrpSpPr/>
          <p:nvPr/>
        </p:nvGrpSpPr>
        <p:grpSpPr>
          <a:xfrm>
            <a:off x="685800" y="723900"/>
            <a:ext cx="16840201" cy="8915400"/>
            <a:chOff x="0" y="0"/>
            <a:chExt cx="4559246" cy="2458227"/>
          </a:xfrm>
        </p:grpSpPr>
        <p:sp>
          <p:nvSpPr>
            <p:cNvPr id="3" name="Freeform 3"/>
            <p:cNvSpPr/>
            <p:nvPr/>
          </p:nvSpPr>
          <p:spPr>
            <a:xfrm>
              <a:off x="0" y="0"/>
              <a:ext cx="4559247" cy="2458227"/>
            </a:xfrm>
            <a:custGeom>
              <a:avLst/>
              <a:gdLst/>
              <a:ahLst/>
              <a:cxnLst/>
              <a:rect l="l" t="t" r="r" b="b"/>
              <a:pathLst>
                <a:path w="4559247" h="2458227">
                  <a:moveTo>
                    <a:pt x="22809" y="0"/>
                  </a:moveTo>
                  <a:lnTo>
                    <a:pt x="4536438" y="0"/>
                  </a:lnTo>
                  <a:cubicBezTo>
                    <a:pt x="4549035" y="0"/>
                    <a:pt x="4559247" y="10212"/>
                    <a:pt x="4559247" y="22809"/>
                  </a:cubicBezTo>
                  <a:lnTo>
                    <a:pt x="4559247" y="2435419"/>
                  </a:lnTo>
                  <a:cubicBezTo>
                    <a:pt x="4559247" y="2448016"/>
                    <a:pt x="4549035" y="2458227"/>
                    <a:pt x="4536438" y="2458227"/>
                  </a:cubicBezTo>
                  <a:lnTo>
                    <a:pt x="22809" y="2458227"/>
                  </a:lnTo>
                  <a:cubicBezTo>
                    <a:pt x="10212" y="2458227"/>
                    <a:pt x="0" y="2448016"/>
                    <a:pt x="0" y="2435419"/>
                  </a:cubicBezTo>
                  <a:lnTo>
                    <a:pt x="0" y="22809"/>
                  </a:lnTo>
                  <a:cubicBezTo>
                    <a:pt x="0" y="10212"/>
                    <a:pt x="10212" y="0"/>
                    <a:pt x="22809" y="0"/>
                  </a:cubicBezTo>
                  <a:close/>
                </a:path>
              </a:pathLst>
            </a:custGeom>
            <a:solidFill>
              <a:srgbClr val="FCF4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a:off x="16154400" y="145397"/>
            <a:ext cx="900144" cy="1837028"/>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sp>
        <p:nvSpPr>
          <p:cNvPr id="15" name="Freeform 15"/>
          <p:cNvSpPr/>
          <p:nvPr/>
        </p:nvSpPr>
        <p:spPr>
          <a:xfrm>
            <a:off x="1131462" y="141283"/>
            <a:ext cx="900144" cy="1837028"/>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grpSp>
        <p:nvGrpSpPr>
          <p:cNvPr id="18" name="Group 17"/>
          <p:cNvGrpSpPr/>
          <p:nvPr/>
        </p:nvGrpSpPr>
        <p:grpSpPr>
          <a:xfrm>
            <a:off x="6096002" y="1562100"/>
            <a:ext cx="6096000" cy="914400"/>
            <a:chOff x="1554480" y="876300"/>
            <a:chExt cx="6096000" cy="1143000"/>
          </a:xfrm>
          <a:solidFill>
            <a:schemeClr val="accent5">
              <a:lumMod val="75000"/>
            </a:schemeClr>
          </a:solidFill>
        </p:grpSpPr>
        <p:sp>
          <p:nvSpPr>
            <p:cNvPr id="19" name="Flowchart: Terminator 18"/>
            <p:cNvSpPr/>
            <p:nvPr/>
          </p:nvSpPr>
          <p:spPr>
            <a:xfrm>
              <a:off x="1554480" y="876300"/>
              <a:ext cx="6096000" cy="1143000"/>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Rectangle 19"/>
            <p:cNvSpPr/>
            <p:nvPr/>
          </p:nvSpPr>
          <p:spPr>
            <a:xfrm>
              <a:off x="2126502" y="987956"/>
              <a:ext cx="4974440"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3 </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tr21)</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25" name="Rectangle 24"/>
          <p:cNvSpPr/>
          <p:nvPr/>
        </p:nvSpPr>
        <p:spPr>
          <a:xfrm>
            <a:off x="2273879" y="3390900"/>
            <a:ext cx="13956256"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Trở</a:t>
            </a:r>
            <a:r>
              <a:rPr kumimoji="0" lang="en-US" sz="4000" b="0" i="0" u="none" strike="noStrike" kern="1200" cap="none" spc="0" normalizeH="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lại </a:t>
            </a:r>
            <a:r>
              <a:rPr kumimoji="0" lang="en-US" sz="4000" b="0" i="1" u="none" strike="noStrike" kern="1200" cap="none" spc="0" normalizeH="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Tình huống mở đầu, </a:t>
            </a:r>
            <a:r>
              <a:rPr kumimoji="0" lang="en-US" sz="4000" b="0" u="none" strike="noStrike" kern="1200" cap="none" spc="0" normalizeH="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ta thực hiện phép nhân như sau:</a:t>
            </a:r>
            <a:endParaRPr kumimoji="0" lang="en-US" sz="1800" b="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8" name="Rectangle 27"/>
              <p:cNvSpPr/>
              <p:nvPr/>
            </p:nvSpPr>
            <p:spPr>
              <a:xfrm>
                <a:off x="2273879" y="4675490"/>
                <a:ext cx="15925800" cy="3471591"/>
              </a:xfrm>
              <a:prstGeom prst="rect">
                <a:avLst/>
              </a:prstGeom>
            </p:spPr>
            <p:txBody>
              <a:bodyPr wrap="square">
                <a:spAutoFit/>
              </a:bodyPr>
              <a:lstStyle/>
              <a:p>
                <a:pPr algn="just">
                  <a:lnSpc>
                    <a:spcPct val="150000"/>
                  </a:lnSpc>
                  <a:spcBef>
                    <a:spcPts val="1800"/>
                  </a:spcBef>
                  <a:spcAft>
                    <a:spcPts val="800"/>
                  </a:spcAft>
                </a:pPr>
                <a:r>
                  <a:rPr lang="vi-VN" sz="4000" b="1" smtClean="0">
                    <a:ea typeface="Arial" panose="020B0604020202020204" pitchFamily="34" charset="0"/>
                    <a:cs typeface="Times New Roman" panose="02020603050405020304" pitchFamily="18" charset="0"/>
                  </a:rPr>
                  <a:t> </a:t>
                </a:r>
                <a14:m>
                  <m:oMath xmlns:m="http://schemas.openxmlformats.org/officeDocument/2006/math">
                    <m:d>
                      <m:dPr>
                        <m:ctrlPr>
                          <a:rPr lang="vi-VN" sz="4000" i="1">
                            <a:effectLst/>
                            <a:ea typeface="Arial" panose="020B0604020202020204" pitchFamily="34" charset="0"/>
                            <a:cs typeface="Times New Roman" panose="02020603050405020304" pitchFamily="18" charset="0"/>
                          </a:rPr>
                        </m:ctrlPr>
                      </m:dPr>
                      <m:e>
                        <m:r>
                          <a:rPr lang="vi-VN" sz="4000" i="1">
                            <a:effectLst/>
                            <a:ea typeface="Arial" panose="020B0604020202020204" pitchFamily="34" charset="0"/>
                            <a:cs typeface="Times New Roman" panose="02020603050405020304" pitchFamily="18" charset="0"/>
                          </a:rPr>
                          <m:t>𝑥</m:t>
                        </m:r>
                        <m:r>
                          <a:rPr lang="vi-VN" sz="4000" i="1">
                            <a:effectLst/>
                            <a:ea typeface="Arial" panose="020B0604020202020204" pitchFamily="34" charset="0"/>
                            <a:cs typeface="Times New Roman" panose="02020603050405020304" pitchFamily="18" charset="0"/>
                          </a:rPr>
                          <m:t>+3</m:t>
                        </m:r>
                        <m:r>
                          <a:rPr lang="vi-VN" sz="4000" i="1">
                            <a:effectLst/>
                            <a:ea typeface="Arial" panose="020B0604020202020204" pitchFamily="34" charset="0"/>
                            <a:cs typeface="Times New Roman" panose="02020603050405020304" pitchFamily="18" charset="0"/>
                          </a:rPr>
                          <m:t>𝑦</m:t>
                        </m:r>
                        <m:r>
                          <a:rPr lang="vi-VN" sz="4000" i="1">
                            <a:effectLst/>
                            <a:ea typeface="Arial" panose="020B0604020202020204" pitchFamily="34" charset="0"/>
                            <a:cs typeface="Times New Roman" panose="02020603050405020304" pitchFamily="18" charset="0"/>
                          </a:rPr>
                          <m:t>+2</m:t>
                        </m:r>
                      </m:e>
                    </m:d>
                    <m:d>
                      <m:dPr>
                        <m:ctrlPr>
                          <a:rPr lang="vi-VN" sz="4000" i="1">
                            <a:effectLst/>
                            <a:ea typeface="Arial" panose="020B0604020202020204" pitchFamily="34" charset="0"/>
                            <a:cs typeface="Times New Roman" panose="02020603050405020304" pitchFamily="18" charset="0"/>
                          </a:rPr>
                        </m:ctrlPr>
                      </m:dPr>
                      <m:e>
                        <m:r>
                          <a:rPr lang="vi-VN" sz="4000" i="1">
                            <a:effectLst/>
                            <a:ea typeface="Arial" panose="020B0604020202020204" pitchFamily="34" charset="0"/>
                            <a:cs typeface="Times New Roman" panose="02020603050405020304" pitchFamily="18" charset="0"/>
                          </a:rPr>
                          <m:t>𝑥</m:t>
                        </m:r>
                        <m:r>
                          <a:rPr lang="vi-VN" sz="4000" i="1">
                            <a:effectLst/>
                            <a:ea typeface="Arial" panose="020B0604020202020204" pitchFamily="34" charset="0"/>
                            <a:cs typeface="Times New Roman" panose="02020603050405020304" pitchFamily="18" charset="0"/>
                          </a:rPr>
                          <m:t>+</m:t>
                        </m:r>
                        <m:r>
                          <a:rPr lang="vi-VN" sz="4000" i="1">
                            <a:effectLst/>
                            <a:ea typeface="Arial" panose="020B0604020202020204" pitchFamily="34" charset="0"/>
                            <a:cs typeface="Times New Roman" panose="02020603050405020304" pitchFamily="18" charset="0"/>
                          </a:rPr>
                          <m:t>𝑦</m:t>
                        </m:r>
                      </m:e>
                    </m:d>
                    <m:r>
                      <a:rPr lang="vi-VN" sz="4000" i="1">
                        <a:effectLst/>
                        <a:ea typeface="Arial" panose="020B0604020202020204" pitchFamily="34" charset="0"/>
                        <a:cs typeface="Times New Roman" panose="02020603050405020304" pitchFamily="18" charset="0"/>
                      </a:rPr>
                      <m:t>=</m:t>
                    </m:r>
                    <m:sSup>
                      <m:sSupPr>
                        <m:ctrlPr>
                          <a:rPr lang="en-US" sz="4000" i="1">
                            <a:effectLst/>
                            <a:ea typeface="Arial" panose="020B0604020202020204" pitchFamily="34" charset="0"/>
                            <a:cs typeface="Times New Roman" panose="02020603050405020304" pitchFamily="18" charset="0"/>
                          </a:rPr>
                        </m:ctrlPr>
                      </m:sSupPr>
                      <m:e>
                        <m:r>
                          <a:rPr lang="vi-VN" sz="4000" i="1">
                            <a:effectLst/>
                            <a:ea typeface="Arial" panose="020B0604020202020204" pitchFamily="34" charset="0"/>
                            <a:cs typeface="Times New Roman" panose="02020603050405020304" pitchFamily="18" charset="0"/>
                          </a:rPr>
                          <m:t>𝑥</m:t>
                        </m:r>
                      </m:e>
                      <m:sup>
                        <m:r>
                          <a:rPr lang="vi-VN" sz="4000" i="1">
                            <a:effectLst/>
                            <a:ea typeface="Arial" panose="020B0604020202020204" pitchFamily="34" charset="0"/>
                            <a:cs typeface="Times New Roman" panose="02020603050405020304" pitchFamily="18" charset="0"/>
                          </a:rPr>
                          <m:t>2</m:t>
                        </m:r>
                      </m:sup>
                    </m:sSup>
                    <m:r>
                      <a:rPr lang="vi-VN" sz="4000" i="1">
                        <a:effectLst/>
                        <a:ea typeface="Arial" panose="020B0604020202020204" pitchFamily="34" charset="0"/>
                        <a:cs typeface="Times New Roman" panose="02020603050405020304" pitchFamily="18" charset="0"/>
                      </a:rPr>
                      <m:t>+</m:t>
                    </m:r>
                    <m:r>
                      <a:rPr lang="vi-VN" sz="4000" i="1">
                        <a:effectLst/>
                        <a:ea typeface="Arial" panose="020B0604020202020204" pitchFamily="34" charset="0"/>
                        <a:cs typeface="Times New Roman" panose="02020603050405020304" pitchFamily="18" charset="0"/>
                      </a:rPr>
                      <m:t>𝑥𝑦</m:t>
                    </m:r>
                    <m:r>
                      <a:rPr lang="vi-VN" sz="4000" i="1">
                        <a:effectLst/>
                        <a:ea typeface="Arial" panose="020B0604020202020204" pitchFamily="34" charset="0"/>
                        <a:cs typeface="Times New Roman" panose="02020603050405020304" pitchFamily="18" charset="0"/>
                      </a:rPr>
                      <m:t>+3</m:t>
                    </m:r>
                    <m:r>
                      <a:rPr lang="vi-VN" sz="4000" i="1">
                        <a:effectLst/>
                        <a:ea typeface="Arial" panose="020B0604020202020204" pitchFamily="34" charset="0"/>
                        <a:cs typeface="Times New Roman" panose="02020603050405020304" pitchFamily="18" charset="0"/>
                      </a:rPr>
                      <m:t>𝑥𝑦</m:t>
                    </m:r>
                    <m:r>
                      <a:rPr lang="vi-VN" sz="4000" i="1">
                        <a:effectLst/>
                        <a:ea typeface="Arial" panose="020B0604020202020204" pitchFamily="34" charset="0"/>
                        <a:cs typeface="Times New Roman" panose="02020603050405020304" pitchFamily="18" charset="0"/>
                      </a:rPr>
                      <m:t>+3</m:t>
                    </m:r>
                    <m:sSup>
                      <m:sSupPr>
                        <m:ctrlPr>
                          <a:rPr lang="en-US" sz="4000" i="1">
                            <a:effectLst/>
                            <a:ea typeface="Arial" panose="020B0604020202020204" pitchFamily="34" charset="0"/>
                            <a:cs typeface="Times New Roman" panose="02020603050405020304" pitchFamily="18" charset="0"/>
                          </a:rPr>
                        </m:ctrlPr>
                      </m:sSupPr>
                      <m:e>
                        <m:r>
                          <a:rPr lang="vi-VN" sz="4000" i="1">
                            <a:effectLst/>
                            <a:ea typeface="Arial" panose="020B0604020202020204" pitchFamily="34" charset="0"/>
                            <a:cs typeface="Times New Roman" panose="02020603050405020304" pitchFamily="18" charset="0"/>
                          </a:rPr>
                          <m:t>𝑦</m:t>
                        </m:r>
                      </m:e>
                      <m:sup>
                        <m:r>
                          <a:rPr lang="vi-VN" sz="4000" i="1">
                            <a:effectLst/>
                            <a:ea typeface="Arial" panose="020B0604020202020204" pitchFamily="34" charset="0"/>
                            <a:cs typeface="Times New Roman" panose="02020603050405020304" pitchFamily="18" charset="0"/>
                          </a:rPr>
                          <m:t>2</m:t>
                        </m:r>
                      </m:sup>
                    </m:sSup>
                    <m:r>
                      <a:rPr lang="vi-VN" sz="4000" i="1">
                        <a:effectLst/>
                        <a:ea typeface="Arial" panose="020B0604020202020204" pitchFamily="34" charset="0"/>
                        <a:cs typeface="Times New Roman" panose="02020603050405020304" pitchFamily="18" charset="0"/>
                      </a:rPr>
                      <m:t>+2</m:t>
                    </m:r>
                    <m:r>
                      <a:rPr lang="vi-VN" sz="4000" i="1">
                        <a:effectLst/>
                        <a:ea typeface="Arial" panose="020B0604020202020204" pitchFamily="34" charset="0"/>
                        <a:cs typeface="Times New Roman" panose="02020603050405020304" pitchFamily="18" charset="0"/>
                      </a:rPr>
                      <m:t>𝑥</m:t>
                    </m:r>
                    <m:r>
                      <a:rPr lang="vi-VN" sz="4000" i="1">
                        <a:effectLst/>
                        <a:ea typeface="Arial" panose="020B0604020202020204" pitchFamily="34" charset="0"/>
                        <a:cs typeface="Times New Roman" panose="02020603050405020304" pitchFamily="18" charset="0"/>
                      </a:rPr>
                      <m:t>+2</m:t>
                    </m:r>
                    <m:r>
                      <a:rPr lang="vi-VN" sz="4000" i="1">
                        <a:effectLst/>
                        <a:ea typeface="Arial" panose="020B0604020202020204" pitchFamily="34" charset="0"/>
                        <a:cs typeface="Times New Roman" panose="02020603050405020304" pitchFamily="18" charset="0"/>
                      </a:rPr>
                      <m:t>𝑦</m:t>
                    </m:r>
                  </m:oMath>
                </a14:m>
                <a:endParaRPr lang="en-US" sz="4000" i="1" smtClean="0">
                  <a:effectLst/>
                  <a:ea typeface="Arial" panose="020B0604020202020204" pitchFamily="34" charset="0"/>
                  <a:cs typeface="Times New Roman" panose="02020603050405020304" pitchFamily="18" charset="0"/>
                </a:endParaRPr>
              </a:p>
              <a:p>
                <a:pPr algn="just">
                  <a:lnSpc>
                    <a:spcPct val="150000"/>
                  </a:lnSpc>
                  <a:spcBef>
                    <a:spcPts val="1800"/>
                  </a:spcBef>
                  <a:spcAft>
                    <a:spcPts val="800"/>
                  </a:spcAft>
                </a:pPr>
                <a:r>
                  <a:rPr lang="en-US" sz="4000" i="1" smtClean="0">
                    <a:effectLst/>
                    <a:ea typeface="Arial" panose="020B0604020202020204" pitchFamily="34" charset="0"/>
                    <a:cs typeface="Times New Roman" panose="02020603050405020304" pitchFamily="18" charset="0"/>
                  </a:rPr>
                  <a:t>                                       </a:t>
                </a:r>
                <a14:m>
                  <m:oMath xmlns:m="http://schemas.openxmlformats.org/officeDocument/2006/math">
                    <m:r>
                      <a:rPr lang="vi-VN" sz="4000" i="1">
                        <a:effectLst/>
                        <a:ea typeface="Arial" panose="020B0604020202020204" pitchFamily="34" charset="0"/>
                        <a:cs typeface="Times New Roman" panose="02020603050405020304" pitchFamily="18" charset="0"/>
                      </a:rPr>
                      <m:t>=</m:t>
                    </m:r>
                    <m:sSup>
                      <m:sSupPr>
                        <m:ctrlPr>
                          <a:rPr lang="en-US" sz="4000" i="1">
                            <a:effectLst/>
                            <a:ea typeface="Arial" panose="020B0604020202020204" pitchFamily="34" charset="0"/>
                            <a:cs typeface="Times New Roman" panose="02020603050405020304" pitchFamily="18" charset="0"/>
                          </a:rPr>
                        </m:ctrlPr>
                      </m:sSupPr>
                      <m:e>
                        <m:r>
                          <a:rPr lang="vi-VN" sz="4000" i="1">
                            <a:effectLst/>
                            <a:ea typeface="Arial" panose="020B0604020202020204" pitchFamily="34" charset="0"/>
                            <a:cs typeface="Times New Roman" panose="02020603050405020304" pitchFamily="18" charset="0"/>
                          </a:rPr>
                          <m:t>𝑥</m:t>
                        </m:r>
                      </m:e>
                      <m:sup>
                        <m:r>
                          <a:rPr lang="vi-VN" sz="4000" i="1">
                            <a:effectLst/>
                            <a:ea typeface="Arial" panose="020B0604020202020204" pitchFamily="34" charset="0"/>
                            <a:cs typeface="Times New Roman" panose="02020603050405020304" pitchFamily="18" charset="0"/>
                          </a:rPr>
                          <m:t>2</m:t>
                        </m:r>
                      </m:sup>
                    </m:sSup>
                    <m:r>
                      <a:rPr lang="vi-VN" sz="4000" i="1">
                        <a:effectLst/>
                        <a:ea typeface="Arial" panose="020B0604020202020204" pitchFamily="34" charset="0"/>
                        <a:cs typeface="Times New Roman" panose="02020603050405020304" pitchFamily="18" charset="0"/>
                      </a:rPr>
                      <m:t>+4</m:t>
                    </m:r>
                    <m:r>
                      <a:rPr lang="vi-VN" sz="4000" i="1">
                        <a:effectLst/>
                        <a:ea typeface="Arial" panose="020B0604020202020204" pitchFamily="34" charset="0"/>
                        <a:cs typeface="Times New Roman" panose="02020603050405020304" pitchFamily="18" charset="0"/>
                      </a:rPr>
                      <m:t>𝑥𝑦</m:t>
                    </m:r>
                    <m:r>
                      <a:rPr lang="vi-VN" sz="4000" i="1">
                        <a:effectLst/>
                        <a:ea typeface="Arial" panose="020B0604020202020204" pitchFamily="34" charset="0"/>
                        <a:cs typeface="Times New Roman" panose="02020603050405020304" pitchFamily="18" charset="0"/>
                      </a:rPr>
                      <m:t>+3</m:t>
                    </m:r>
                    <m:sSup>
                      <m:sSupPr>
                        <m:ctrlPr>
                          <a:rPr lang="en-US" sz="4000" i="1">
                            <a:effectLst/>
                            <a:ea typeface="Arial" panose="020B0604020202020204" pitchFamily="34" charset="0"/>
                            <a:cs typeface="Times New Roman" panose="02020603050405020304" pitchFamily="18" charset="0"/>
                          </a:rPr>
                        </m:ctrlPr>
                      </m:sSupPr>
                      <m:e>
                        <m:r>
                          <a:rPr lang="vi-VN" sz="4000" i="1">
                            <a:effectLst/>
                            <a:ea typeface="Arial" panose="020B0604020202020204" pitchFamily="34" charset="0"/>
                            <a:cs typeface="Times New Roman" panose="02020603050405020304" pitchFamily="18" charset="0"/>
                          </a:rPr>
                          <m:t>𝑦</m:t>
                        </m:r>
                      </m:e>
                      <m:sup>
                        <m:r>
                          <a:rPr lang="vi-VN" sz="4000" i="1">
                            <a:effectLst/>
                            <a:ea typeface="Arial" panose="020B0604020202020204" pitchFamily="34" charset="0"/>
                            <a:cs typeface="Times New Roman" panose="02020603050405020304" pitchFamily="18" charset="0"/>
                          </a:rPr>
                          <m:t>2</m:t>
                        </m:r>
                      </m:sup>
                    </m:sSup>
                    <m:r>
                      <a:rPr lang="vi-VN" sz="4000" i="1">
                        <a:effectLst/>
                        <a:ea typeface="Arial" panose="020B0604020202020204" pitchFamily="34" charset="0"/>
                        <a:cs typeface="Times New Roman" panose="02020603050405020304" pitchFamily="18" charset="0"/>
                      </a:rPr>
                      <m:t>+2</m:t>
                    </m:r>
                    <m:r>
                      <a:rPr lang="vi-VN" sz="4000" i="1">
                        <a:effectLst/>
                        <a:ea typeface="Arial" panose="020B0604020202020204" pitchFamily="34" charset="0"/>
                        <a:cs typeface="Times New Roman" panose="02020603050405020304" pitchFamily="18" charset="0"/>
                      </a:rPr>
                      <m:t>𝑥</m:t>
                    </m:r>
                    <m:r>
                      <a:rPr lang="vi-VN" sz="4000" i="1">
                        <a:effectLst/>
                        <a:ea typeface="Arial" panose="020B0604020202020204" pitchFamily="34" charset="0"/>
                        <a:cs typeface="Times New Roman" panose="02020603050405020304" pitchFamily="18" charset="0"/>
                      </a:rPr>
                      <m:t>+2</m:t>
                    </m:r>
                    <m:r>
                      <a:rPr lang="vi-VN" sz="4000" i="1">
                        <a:effectLst/>
                        <a:ea typeface="Arial" panose="020B0604020202020204" pitchFamily="34" charset="0"/>
                        <a:cs typeface="Times New Roman" panose="02020603050405020304" pitchFamily="18" charset="0"/>
                      </a:rPr>
                      <m:t>𝑦</m:t>
                    </m:r>
                  </m:oMath>
                </a14:m>
                <a:endParaRPr lang="en-US" sz="4000" i="1">
                  <a:effectLst/>
                  <a:ea typeface="Arial" panose="020B0604020202020204" pitchFamily="34" charset="0"/>
                  <a:cs typeface="Times New Roman" panose="02020603050405020304" pitchFamily="18" charset="0"/>
                </a:endParaRPr>
              </a:p>
              <a:p>
                <a:pPr algn="just">
                  <a:lnSpc>
                    <a:spcPct val="150000"/>
                  </a:lnSpc>
                  <a:spcBef>
                    <a:spcPts val="1800"/>
                  </a:spcBef>
                  <a:spcAft>
                    <a:spcPts val="800"/>
                  </a:spcAft>
                </a:pPr>
                <a:r>
                  <a:rPr lang="vi-VN" sz="4000">
                    <a:effectLst/>
                    <a:ea typeface="Dotum" panose="020B0600000101010101" pitchFamily="34" charset="-127"/>
                    <a:cs typeface="Times New Roman" panose="02020603050405020304" pitchFamily="18" charset="0"/>
                  </a:rPr>
                  <a:t>Ta thấy kết quả cũng là một đa thức.</a:t>
                </a:r>
                <a:endParaRPr lang="en-US" sz="4000">
                  <a:effectLst/>
                  <a:ea typeface="Arial" panose="020B0604020202020204" pitchFamily="34" charset="0"/>
                  <a:cs typeface="Times New Roman" panose="02020603050405020304" pitchFamily="18" charset="0"/>
                </a:endParaRPr>
              </a:p>
            </p:txBody>
          </p:sp>
        </mc:Choice>
        <mc:Fallback>
          <p:sp>
            <p:nvSpPr>
              <p:cNvPr id="28" name="Rectangle 27"/>
              <p:cNvSpPr>
                <a:spLocks noRot="1" noChangeAspect="1" noMove="1" noResize="1" noEditPoints="1" noAdjustHandles="1" noChangeArrowheads="1" noChangeShapeType="1" noTextEdit="1"/>
              </p:cNvSpPr>
              <p:nvPr/>
            </p:nvSpPr>
            <p:spPr>
              <a:xfrm>
                <a:off x="2273879" y="4675490"/>
                <a:ext cx="15925800" cy="3471591"/>
              </a:xfrm>
              <a:prstGeom prst="rect">
                <a:avLst/>
              </a:prstGeom>
              <a:blipFill>
                <a:blip r:embed="rId10"/>
                <a:stretch>
                  <a:fillRect l="-1339" b="-6327"/>
                </a:stretch>
              </a:blipFill>
            </p:spPr>
            <p:txBody>
              <a:bodyPr/>
              <a:lstStyle/>
              <a:p>
                <a:r>
                  <a:rPr lang="en-US">
                    <a:noFill/>
                  </a:rPr>
                  <a:t> </a:t>
                </a:r>
              </a:p>
            </p:txBody>
          </p:sp>
        </mc:Fallback>
      </mc:AlternateContent>
      <p:pic>
        <p:nvPicPr>
          <p:cNvPr id="30" name="Picture 29"/>
          <p:cNvPicPr>
            <a:picLocks noChangeAspect="1"/>
          </p:cNvPicPr>
          <p:nvPr/>
        </p:nvPicPr>
        <p:blipFill>
          <a:blip r:embed="rId11"/>
          <a:stretch>
            <a:fillRect/>
          </a:stretch>
        </p:blipFill>
        <p:spPr>
          <a:xfrm>
            <a:off x="15320211" y="7048500"/>
            <a:ext cx="3003884" cy="3003884"/>
          </a:xfrm>
          <a:prstGeom prst="rect">
            <a:avLst/>
          </a:prstGeom>
        </p:spPr>
      </p:pic>
      <p:pic>
        <p:nvPicPr>
          <p:cNvPr id="9" name="Picture 8"/>
          <p:cNvPicPr>
            <a:picLocks noChangeAspect="1"/>
          </p:cNvPicPr>
          <p:nvPr/>
        </p:nvPicPr>
        <p:blipFill>
          <a:blip r:embed="rId12"/>
          <a:stretch>
            <a:fillRect/>
          </a:stretch>
        </p:blipFill>
        <p:spPr>
          <a:xfrm>
            <a:off x="497088" y="8037095"/>
            <a:ext cx="810925" cy="1600200"/>
          </a:xfrm>
          <a:prstGeom prst="rect">
            <a:avLst/>
          </a:prstGeom>
        </p:spPr>
      </p:pic>
    </p:spTree>
    <p:extLst>
      <p:ext uri="{BB962C8B-B14F-4D97-AF65-F5344CB8AC3E}">
        <p14:creationId xmlns:p14="http://schemas.microsoft.com/office/powerpoint/2010/main" val="1301042862"/>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15" dur="500"/>
                                        <p:tgtEl>
                                          <p:spTgt spid="28">
                                            <p:txEl>
                                              <p:pRg st="0" end="0"/>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8">
                                            <p:txEl>
                                              <p:pRg st="1" end="1"/>
                                            </p:txEl>
                                          </p:spTgt>
                                        </p:tgtEl>
                                        <p:attrNameLst>
                                          <p:attrName>style.visibility</p:attrName>
                                        </p:attrNameLst>
                                      </p:cBhvr>
                                      <p:to>
                                        <p:strVal val="visible"/>
                                      </p:to>
                                    </p:set>
                                    <p:animEffect transition="in" filter="wipe(down)">
                                      <p:cBhvr>
                                        <p:cTn id="19" dur="500"/>
                                        <p:tgtEl>
                                          <p:spTgt spid="28">
                                            <p:txEl>
                                              <p:pRg st="1" end="1"/>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8">
                                            <p:txEl>
                                              <p:pRg st="2" end="2"/>
                                            </p:txEl>
                                          </p:spTgt>
                                        </p:tgtEl>
                                        <p:attrNameLst>
                                          <p:attrName>style.visibility</p:attrName>
                                        </p:attrNameLst>
                                      </p:cBhvr>
                                      <p:to>
                                        <p:strVal val="visible"/>
                                      </p:to>
                                    </p:set>
                                    <p:animEffect transition="in" filter="wipe(left)">
                                      <p:cBhvr>
                                        <p:cTn id="23"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6" name="Group 6"/>
          <p:cNvGrpSpPr/>
          <p:nvPr/>
        </p:nvGrpSpPr>
        <p:grpSpPr>
          <a:xfrm>
            <a:off x="-533400" y="9486900"/>
            <a:ext cx="19273888" cy="1815415"/>
            <a:chOff x="0" y="0"/>
            <a:chExt cx="5076250" cy="478134"/>
          </a:xfrm>
        </p:grpSpPr>
        <p:sp>
          <p:nvSpPr>
            <p:cNvPr id="7" name="Freeform 7"/>
            <p:cNvSpPr/>
            <p:nvPr/>
          </p:nvSpPr>
          <p:spPr>
            <a:xfrm>
              <a:off x="0" y="0"/>
              <a:ext cx="5076250" cy="478134"/>
            </a:xfrm>
            <a:custGeom>
              <a:avLst/>
              <a:gdLst/>
              <a:ahLst/>
              <a:cxnLst/>
              <a:rect l="l" t="t" r="r" b="b"/>
              <a:pathLst>
                <a:path w="5076250" h="478134">
                  <a:moveTo>
                    <a:pt x="0" y="0"/>
                  </a:moveTo>
                  <a:lnTo>
                    <a:pt x="5076250" y="0"/>
                  </a:lnTo>
                  <a:lnTo>
                    <a:pt x="5076250" y="478134"/>
                  </a:lnTo>
                  <a:lnTo>
                    <a:pt x="0" y="478134"/>
                  </a:lnTo>
                  <a:close/>
                </a:path>
              </a:pathLst>
            </a:custGeom>
            <a:solidFill>
              <a:srgbClr val="F7CC75"/>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8"/>
          <p:cNvGrpSpPr/>
          <p:nvPr/>
        </p:nvGrpSpPr>
        <p:grpSpPr>
          <a:xfrm>
            <a:off x="6146632" y="305012"/>
            <a:ext cx="5588671" cy="1536462"/>
            <a:chOff x="1606520" y="2065887"/>
            <a:chExt cx="6171896" cy="1366452"/>
          </a:xfrm>
          <a:solidFill>
            <a:schemeClr val="accent3"/>
          </a:solidFill>
        </p:grpSpPr>
        <p:grpSp>
          <p:nvGrpSpPr>
            <p:cNvPr id="10" name="Group 9"/>
            <p:cNvGrpSpPr/>
            <p:nvPr/>
          </p:nvGrpSpPr>
          <p:grpSpPr>
            <a:xfrm>
              <a:off x="1606520" y="2065887"/>
              <a:ext cx="6171896" cy="1366452"/>
              <a:chOff x="1315762" y="2588610"/>
              <a:chExt cx="14688425" cy="5271914"/>
            </a:xfrm>
            <a:grpFill/>
          </p:grpSpPr>
          <p:sp>
            <p:nvSpPr>
              <p:cNvPr id="16" name="Freeform 4"/>
              <p:cNvSpPr/>
              <p:nvPr/>
            </p:nvSpPr>
            <p:spPr>
              <a:xfrm>
                <a:off x="1315762" y="2588610"/>
                <a:ext cx="14688425" cy="5271914"/>
              </a:xfrm>
              <a:custGeom>
                <a:avLst/>
                <a:gdLst/>
                <a:ahLst/>
                <a:cxnLst/>
                <a:rect l="l" t="t" r="r" b="b"/>
                <a:pathLst>
                  <a:path w="4099121" h="1678281">
                    <a:moveTo>
                      <a:pt x="0" y="0"/>
                    </a:moveTo>
                    <a:lnTo>
                      <a:pt x="4099121" y="0"/>
                    </a:lnTo>
                    <a:lnTo>
                      <a:pt x="4099121" y="1678281"/>
                    </a:lnTo>
                    <a:lnTo>
                      <a:pt x="0" y="1678281"/>
                    </a:lnTo>
                    <a:close/>
                  </a:path>
                </a:pathLst>
              </a:custGeom>
              <a:grpFill/>
            </p:spPr>
          </p:sp>
          <p:sp>
            <p:nvSpPr>
              <p:cNvPr id="14" name="Freeform 7"/>
              <p:cNvSpPr/>
              <p:nvPr/>
            </p:nvSpPr>
            <p:spPr>
              <a:xfrm>
                <a:off x="1515418" y="2940099"/>
                <a:ext cx="14126074" cy="4521548"/>
              </a:xfrm>
              <a:custGeom>
                <a:avLst/>
                <a:gdLst/>
                <a:ahLst/>
                <a:cxnLst/>
                <a:rect l="l" t="t" r="r" b="b"/>
                <a:pathLst>
                  <a:path w="3848257" h="1414874">
                    <a:moveTo>
                      <a:pt x="0" y="0"/>
                    </a:moveTo>
                    <a:lnTo>
                      <a:pt x="3848257" y="0"/>
                    </a:lnTo>
                    <a:lnTo>
                      <a:pt x="3848257" y="1414874"/>
                    </a:lnTo>
                    <a:lnTo>
                      <a:pt x="0" y="1414874"/>
                    </a:lnTo>
                    <a:close/>
                  </a:path>
                </a:pathLst>
              </a:custGeom>
              <a:grpFill/>
              <a:ln>
                <a:solidFill>
                  <a:srgbClr val="00B050"/>
                </a:solidFill>
              </a:ln>
            </p:spPr>
          </p:sp>
        </p:grpSp>
        <p:sp>
          <p:nvSpPr>
            <p:cNvPr id="11" name="TextBox 2"/>
            <p:cNvSpPr txBox="1"/>
            <p:nvPr/>
          </p:nvSpPr>
          <p:spPr>
            <a:xfrm>
              <a:off x="1887768" y="2201424"/>
              <a:ext cx="5618686" cy="959848"/>
            </a:xfrm>
            <a:prstGeom prst="rect">
              <a:avLst/>
            </a:prstGeom>
            <a:noFill/>
          </p:spPr>
          <p:txBody>
            <a:bodyPr wrap="square" lIns="0" tIns="0" rIns="0" bIns="0" rtlCol="0" anchor="t">
              <a:spAutoFit/>
            </a:bodyPr>
            <a:lstStyle/>
            <a:p>
              <a:pPr algn="ctr">
                <a:lnSpc>
                  <a:spcPts val="9379"/>
                </a:lnSpc>
              </a:pPr>
              <a:r>
                <a:rPr lang="en-US" sz="6000" b="1" spc="341" dirty="0">
                  <a:latin typeface="Arial" panose="020B0604020202020204" pitchFamily="34" charset="0"/>
                  <a:cs typeface="Arial" panose="020B0604020202020204" pitchFamily="34" charset="0"/>
                </a:rPr>
                <a:t>KHỞI ĐỘNG</a:t>
              </a:r>
            </a:p>
          </p:txBody>
        </p:sp>
      </p:grpSp>
      <mc:AlternateContent xmlns:mc="http://schemas.openxmlformats.org/markup-compatibility/2006">
        <mc:Choice xmlns:a14="http://schemas.microsoft.com/office/drawing/2010/main" Requires="a14">
          <p:sp>
            <p:nvSpPr>
              <p:cNvPr id="18" name="Rectangle 17"/>
              <p:cNvSpPr/>
              <p:nvPr/>
            </p:nvSpPr>
            <p:spPr>
              <a:xfrm>
                <a:off x="1381776" y="2330557"/>
                <a:ext cx="15443536" cy="6555641"/>
              </a:xfrm>
              <a:prstGeom prst="rect">
                <a:avLst/>
              </a:prstGeom>
            </p:spPr>
            <p:txBody>
              <a:bodyPr wrap="square">
                <a:spAutoFit/>
              </a:bodyPr>
              <a:lstStyle/>
              <a:p>
                <a:pPr algn="just">
                  <a:lnSpc>
                    <a:spcPct val="150000"/>
                  </a:lnSpc>
                  <a:spcAft>
                    <a:spcPts val="0"/>
                  </a:spcAft>
                </a:pPr>
                <a:r>
                  <a:rPr lang="vi-VN" sz="4000" smtClean="0">
                    <a:effectLst/>
                    <a:latin typeface="Arial" panose="020B0604020202020204" pitchFamily="34" charset="0"/>
                    <a:ea typeface="Calibri" panose="020F0502020204030204" pitchFamily="34" charset="0"/>
                    <a:cs typeface="Arial" panose="020B0604020202020204" pitchFamily="34" charset="0"/>
                  </a:rPr>
                  <a:t>Giả </a:t>
                </a:r>
                <a:r>
                  <a:rPr lang="vi-VN" sz="4000">
                    <a:effectLst/>
                    <a:latin typeface="Arial" panose="020B0604020202020204" pitchFamily="34" charset="0"/>
                    <a:ea typeface="Calibri" panose="020F0502020204030204" pitchFamily="34" charset="0"/>
                    <a:cs typeface="Arial" panose="020B0604020202020204" pitchFamily="34" charset="0"/>
                  </a:rPr>
                  <a:t>sử độ dài hai cạnh của một hình chữ nhật được biểu thị bởi </a:t>
                </a:r>
                <a14:m>
                  <m:oMath xmlns:m="http://schemas.openxmlformats.org/officeDocument/2006/math">
                    <m:r>
                      <m:rPr>
                        <m:sty m:val="p"/>
                      </m:rPr>
                      <a:rPr lang="vi-VN" sz="4000" i="0">
                        <a:effectLst/>
                        <a:latin typeface="Cambria Math" panose="02040503050406030204" pitchFamily="18" charset="0"/>
                        <a:ea typeface="Calibri" panose="020F0502020204030204" pitchFamily="34" charset="0"/>
                        <a:cs typeface="Times New Roman" panose="02020603050405020304" pitchFamily="18" charset="0"/>
                      </a:rPr>
                      <m:t>M</m:t>
                    </m:r>
                    <m:r>
                      <a:rPr lang="vi-VN" sz="4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i="0">
                        <a:effectLst/>
                        <a:latin typeface="Cambria Math" panose="02040503050406030204" pitchFamily="18" charset="0"/>
                        <a:ea typeface="Calibri" panose="020F0502020204030204" pitchFamily="34" charset="0"/>
                        <a:cs typeface="Times New Roman" panose="02020603050405020304" pitchFamily="18" charset="0"/>
                      </a:rPr>
                      <m:t>x</m:t>
                    </m:r>
                    <m:r>
                      <a:rPr lang="vi-VN" sz="4000" i="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vi-VN" sz="4000" i="0">
                        <a:effectLst/>
                        <a:latin typeface="Cambria Math" panose="02040503050406030204" pitchFamily="18" charset="0"/>
                        <a:ea typeface="Calibri" panose="020F0502020204030204" pitchFamily="34" charset="0"/>
                        <a:cs typeface="Times New Roman" panose="02020603050405020304" pitchFamily="18" charset="0"/>
                      </a:rPr>
                      <m:t>y</m:t>
                    </m:r>
                    <m:r>
                      <a:rPr lang="vi-VN" sz="4000" i="0">
                        <a:effectLst/>
                        <a:latin typeface="Cambria Math" panose="02040503050406030204" pitchFamily="18" charset="0"/>
                        <a:ea typeface="Calibri" panose="020F0502020204030204" pitchFamily="34" charset="0"/>
                        <a:cs typeface="Times New Roman" panose="02020603050405020304" pitchFamily="18" charset="0"/>
                      </a:rPr>
                      <m:t>+2</m:t>
                    </m:r>
                  </m:oMath>
                </a14:m>
                <a:r>
                  <a:rPr lang="vi-VN" sz="40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vi-VN" sz="4000" i="0">
                        <a:effectLst/>
                        <a:latin typeface="Cambria Math" panose="02040503050406030204" pitchFamily="18" charset="0"/>
                        <a:ea typeface="Calibri" panose="020F0502020204030204" pitchFamily="34" charset="0"/>
                        <a:cs typeface="Times New Roman" panose="02020603050405020304" pitchFamily="18" charset="0"/>
                      </a:rPr>
                      <m:t>N</m:t>
                    </m:r>
                    <m:r>
                      <a:rPr lang="vi-VN" sz="4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i="0">
                        <a:effectLst/>
                        <a:latin typeface="Cambria Math" panose="02040503050406030204" pitchFamily="18" charset="0"/>
                        <a:ea typeface="Calibri" panose="020F0502020204030204" pitchFamily="34" charset="0"/>
                        <a:cs typeface="Times New Roman" panose="02020603050405020304" pitchFamily="18" charset="0"/>
                      </a:rPr>
                      <m:t>x</m:t>
                    </m:r>
                    <m:r>
                      <a:rPr lang="vi-VN" sz="4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i="0">
                        <a:effectLst/>
                        <a:latin typeface="Cambria Math" panose="02040503050406030204" pitchFamily="18" charset="0"/>
                        <a:ea typeface="Calibri" panose="020F0502020204030204" pitchFamily="34" charset="0"/>
                        <a:cs typeface="Times New Roman" panose="02020603050405020304" pitchFamily="18" charset="0"/>
                      </a:rPr>
                      <m:t>y</m:t>
                    </m:r>
                  </m:oMath>
                </a14:m>
                <a:r>
                  <a:rPr lang="vi-VN" sz="4000">
                    <a:effectLst/>
                    <a:latin typeface="Arial" panose="020B0604020202020204" pitchFamily="34" charset="0"/>
                    <a:ea typeface="Calibri" panose="020F0502020204030204" pitchFamily="34" charset="0"/>
                    <a:cs typeface="Arial" panose="020B0604020202020204" pitchFamily="34" charset="0"/>
                  </a:rPr>
                  <a:t>. Khi đó, diện tích của hình chữ nhật được biểu thị bởi:</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n-US" sz="4000" i="0">
                          <a:effectLst/>
                          <a:latin typeface="Cambria Math" panose="02040503050406030204" pitchFamily="18" charset="0"/>
                          <a:ea typeface="Calibri" panose="020F0502020204030204" pitchFamily="34" charset="0"/>
                          <a:cs typeface="Times New Roman" panose="02020603050405020304" pitchFamily="18" charset="0"/>
                        </a:rPr>
                        <m:t>MN</m:t>
                      </m:r>
                      <m:r>
                        <a:rPr lang="en-US" sz="4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a:effectLst/>
                          <a:latin typeface="Cambria Math" panose="02040503050406030204" pitchFamily="18" charset="0"/>
                          <a:ea typeface="Calibri" panose="020F0502020204030204" pitchFamily="34" charset="0"/>
                          <a:cs typeface="Times New Roman" panose="02020603050405020304" pitchFamily="18" charset="0"/>
                        </a:rPr>
                        <m:t>x</m:t>
                      </m:r>
                      <m:r>
                        <a:rPr lang="en-US" sz="4000" i="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4000" i="0">
                          <a:effectLst/>
                          <a:latin typeface="Cambria Math" panose="02040503050406030204" pitchFamily="18" charset="0"/>
                          <a:ea typeface="Calibri" panose="020F0502020204030204" pitchFamily="34" charset="0"/>
                          <a:cs typeface="Times New Roman" panose="02020603050405020304" pitchFamily="18" charset="0"/>
                        </a:rPr>
                        <m:t>y</m:t>
                      </m:r>
                      <m:r>
                        <a:rPr lang="en-US" sz="4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i="0">
                          <a:effectLst/>
                          <a:latin typeface="Cambria Math" panose="02040503050406030204" pitchFamily="18" charset="0"/>
                          <a:ea typeface="Calibri" panose="020F0502020204030204" pitchFamily="34" charset="0"/>
                          <a:cs typeface="Times New Roman" panose="02020603050405020304" pitchFamily="18" charset="0"/>
                        </a:rPr>
                        <m:t>x</m:t>
                      </m:r>
                      <m:r>
                        <a:rPr lang="en-US" sz="4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a:effectLst/>
                          <a:latin typeface="Cambria Math" panose="02040503050406030204" pitchFamily="18" charset="0"/>
                          <a:ea typeface="Calibri" panose="020F0502020204030204" pitchFamily="34" charset="0"/>
                          <a:cs typeface="Times New Roman" panose="02020603050405020304" pitchFamily="18" charset="0"/>
                        </a:rPr>
                        <m:t>y</m:t>
                      </m:r>
                      <m:r>
                        <a:rPr lang="en-US" sz="4000" i="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vi-VN" sz="4000">
                    <a:effectLst/>
                    <a:latin typeface="Arial" panose="020B0604020202020204" pitchFamily="34" charset="0"/>
                    <a:ea typeface="Calibri" panose="020F0502020204030204" pitchFamily="34" charset="0"/>
                    <a:cs typeface="Arial" panose="020B0604020202020204" pitchFamily="34" charset="0"/>
                  </a:rPr>
                  <a:t>Trong tình huống này, ta phải nhân hai đa thức M và N. Phép nhân đó được thực hiện như thế nào và kết quả có phải là một đa thức </a:t>
                </a:r>
                <a:r>
                  <a:rPr lang="vi-VN" sz="4000">
                    <a:effectLst/>
                    <a:latin typeface="Arial" panose="020B0604020202020204" pitchFamily="34" charset="0"/>
                    <a:ea typeface="Calibri" panose="020F0502020204030204" pitchFamily="34" charset="0"/>
                    <a:cs typeface="Arial" panose="020B0604020202020204" pitchFamily="34" charset="0"/>
                  </a:rPr>
                  <a:t>không</a:t>
                </a:r>
                <a:r>
                  <a:rPr lang="en-US" sz="4000" smtClean="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1381776" y="2330557"/>
                <a:ext cx="15443536" cy="6555641"/>
              </a:xfrm>
              <a:prstGeom prst="rect">
                <a:avLst/>
              </a:prstGeom>
              <a:blipFill>
                <a:blip r:embed="rId2"/>
                <a:stretch>
                  <a:fillRect l="-1421" r="-1382" b="-1301"/>
                </a:stretch>
              </a:blipFill>
            </p:spPr>
            <p:txBody>
              <a:bodyPr/>
              <a:lstStyle/>
              <a:p>
                <a:r>
                  <a:rPr lang="en-US">
                    <a:noFill/>
                  </a:rPr>
                  <a:t> </a:t>
                </a:r>
              </a:p>
            </p:txBody>
          </p:sp>
        </mc:Fallback>
      </mc:AlternateContent>
      <p:pic>
        <p:nvPicPr>
          <p:cNvPr id="19" name="Picture 18"/>
          <p:cNvPicPr>
            <a:picLocks noChangeAspect="1"/>
          </p:cNvPicPr>
          <p:nvPr/>
        </p:nvPicPr>
        <p:blipFill>
          <a:blip r:embed="rId3"/>
          <a:stretch>
            <a:fillRect/>
          </a:stretch>
        </p:blipFill>
        <p:spPr>
          <a:xfrm>
            <a:off x="550435" y="565049"/>
            <a:ext cx="1662681" cy="1465157"/>
          </a:xfrm>
          <a:prstGeom prst="rect">
            <a:avLst/>
          </a:prstGeom>
        </p:spPr>
      </p:pic>
      <p:pic>
        <p:nvPicPr>
          <p:cNvPr id="20" name="Picture 19"/>
          <p:cNvPicPr>
            <a:picLocks noChangeAspect="1"/>
          </p:cNvPicPr>
          <p:nvPr/>
        </p:nvPicPr>
        <p:blipFill>
          <a:blip r:embed="rId4"/>
          <a:stretch>
            <a:fillRect/>
          </a:stretch>
        </p:blipFill>
        <p:spPr>
          <a:xfrm>
            <a:off x="15773400" y="8684321"/>
            <a:ext cx="2191775" cy="1488379"/>
          </a:xfrm>
          <a:prstGeom prst="rect">
            <a:avLst/>
          </a:prstGeom>
        </p:spPr>
      </p:pic>
    </p:spTree>
    <p:extLst>
      <p:ext uri="{BB962C8B-B14F-4D97-AF65-F5344CB8AC3E}">
        <p14:creationId xmlns:p14="http://schemas.microsoft.com/office/powerpoint/2010/main" val="3737398367"/>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grpSp>
        <p:nvGrpSpPr>
          <p:cNvPr id="2" name="Group 2"/>
          <p:cNvGrpSpPr/>
          <p:nvPr/>
        </p:nvGrpSpPr>
        <p:grpSpPr>
          <a:xfrm>
            <a:off x="685800" y="723900"/>
            <a:ext cx="16840201" cy="8915400"/>
            <a:chOff x="0" y="0"/>
            <a:chExt cx="4559246" cy="2458227"/>
          </a:xfrm>
        </p:grpSpPr>
        <p:sp>
          <p:nvSpPr>
            <p:cNvPr id="3" name="Freeform 3"/>
            <p:cNvSpPr/>
            <p:nvPr/>
          </p:nvSpPr>
          <p:spPr>
            <a:xfrm>
              <a:off x="0" y="0"/>
              <a:ext cx="4559247" cy="2458227"/>
            </a:xfrm>
            <a:custGeom>
              <a:avLst/>
              <a:gdLst/>
              <a:ahLst/>
              <a:cxnLst/>
              <a:rect l="l" t="t" r="r" b="b"/>
              <a:pathLst>
                <a:path w="4559247" h="2458227">
                  <a:moveTo>
                    <a:pt x="22809" y="0"/>
                  </a:moveTo>
                  <a:lnTo>
                    <a:pt x="4536438" y="0"/>
                  </a:lnTo>
                  <a:cubicBezTo>
                    <a:pt x="4549035" y="0"/>
                    <a:pt x="4559247" y="10212"/>
                    <a:pt x="4559247" y="22809"/>
                  </a:cubicBezTo>
                  <a:lnTo>
                    <a:pt x="4559247" y="2435419"/>
                  </a:lnTo>
                  <a:cubicBezTo>
                    <a:pt x="4559247" y="2448016"/>
                    <a:pt x="4549035" y="2458227"/>
                    <a:pt x="4536438" y="2458227"/>
                  </a:cubicBezTo>
                  <a:lnTo>
                    <a:pt x="22809" y="2458227"/>
                  </a:lnTo>
                  <a:cubicBezTo>
                    <a:pt x="10212" y="2458227"/>
                    <a:pt x="0" y="2448016"/>
                    <a:pt x="0" y="2435419"/>
                  </a:cubicBezTo>
                  <a:lnTo>
                    <a:pt x="0" y="22809"/>
                  </a:lnTo>
                  <a:cubicBezTo>
                    <a:pt x="0" y="10212"/>
                    <a:pt x="10212" y="0"/>
                    <a:pt x="22809" y="0"/>
                  </a:cubicBezTo>
                  <a:close/>
                </a:path>
              </a:pathLst>
            </a:custGeom>
            <a:solidFill>
              <a:srgbClr val="FCF4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a:off x="16154400" y="145397"/>
            <a:ext cx="900144" cy="1837028"/>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sp>
        <p:nvSpPr>
          <p:cNvPr id="15" name="Freeform 15"/>
          <p:cNvSpPr/>
          <p:nvPr/>
        </p:nvSpPr>
        <p:spPr>
          <a:xfrm>
            <a:off x="1131462" y="141283"/>
            <a:ext cx="900144" cy="1837028"/>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grpSp>
        <p:nvGrpSpPr>
          <p:cNvPr id="18" name="Group 17"/>
          <p:cNvGrpSpPr/>
          <p:nvPr/>
        </p:nvGrpSpPr>
        <p:grpSpPr>
          <a:xfrm>
            <a:off x="6045003" y="1028700"/>
            <a:ext cx="6096000" cy="914400"/>
            <a:chOff x="1554480" y="876300"/>
            <a:chExt cx="6096000" cy="1143000"/>
          </a:xfrm>
          <a:solidFill>
            <a:schemeClr val="accent5">
              <a:lumMod val="75000"/>
            </a:schemeClr>
          </a:solidFill>
        </p:grpSpPr>
        <p:sp>
          <p:nvSpPr>
            <p:cNvPr id="19" name="Flowchart: Terminator 18"/>
            <p:cNvSpPr/>
            <p:nvPr/>
          </p:nvSpPr>
          <p:spPr>
            <a:xfrm>
              <a:off x="1554480" y="876300"/>
              <a:ext cx="6096000" cy="1143000"/>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Rectangle 19"/>
            <p:cNvSpPr/>
            <p:nvPr/>
          </p:nvSpPr>
          <p:spPr>
            <a:xfrm>
              <a:off x="2126502" y="987956"/>
              <a:ext cx="4974440"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4 </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tr21)</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5" name="Rectangle 24"/>
              <p:cNvSpPr/>
              <p:nvPr/>
            </p:nvSpPr>
            <p:spPr>
              <a:xfrm>
                <a:off x="2962412" y="2302014"/>
                <a:ext cx="12210779" cy="707886"/>
              </a:xfrm>
              <a:prstGeom prst="rect">
                <a:avLst/>
              </a:prstGeom>
            </p:spPr>
            <p:txBody>
              <a:bodyPr wrap="none">
                <a:spAutoFit/>
              </a:bodyPr>
              <a:lstStyle/>
              <a:p>
                <a:pPr lvl="0"/>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Rút</a:t>
                </a:r>
                <a:r>
                  <a:rPr kumimoji="0" lang="en-US" sz="4000" b="0" i="0" u="none" strike="noStrike" kern="1200" cap="none" spc="0" normalizeH="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gọn biểu thức </a:t>
                </a:r>
                <a14:m>
                  <m:oMath xmlns:m="http://schemas.openxmlformats.org/officeDocument/2006/math">
                    <m:d>
                      <m:dPr>
                        <m:ctrlPr>
                          <a:rPr kumimoji="0" lang="en-US" sz="4000" b="0" i="1" u="none" strike="noStrike" kern="1200" cap="none" spc="0" normalizeH="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1" u="none" strike="noStrike" kern="1200" cap="none" spc="0" normalizeH="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𝑦</m:t>
                        </m:r>
                      </m:e>
                    </m:d>
                    <m:d>
                      <m:dPr>
                        <m:ctrlPr>
                          <a:rPr kumimoji="0" lang="en-US" sz="4000" b="0" i="1" u="none" strike="noStrike" kern="1200" cap="none" spc="0" normalizeH="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1" u="none" strike="noStrike" kern="1200" cap="none" spc="0" normalizeH="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𝑦</m:t>
                        </m:r>
                      </m:e>
                    </m:d>
                    <m:r>
                      <a:rPr kumimoji="0" lang="en-US" sz="4000" b="0" i="1" u="none" strike="noStrike" kern="1200" cap="none" spc="0" normalizeH="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d>
                      <m:dPr>
                        <m:ctrlPr>
                          <a:rPr kumimoji="0" lang="en-US" sz="4000" b="0" i="1" u="none" strike="noStrike" kern="1200" cap="none" spc="0" normalizeH="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1" u="none" strike="noStrike" kern="1200" cap="none" spc="0" normalizeH="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𝑦</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d>
                  </m:oMath>
                </a14:m>
                <a:r>
                  <a:rPr kumimoji="0" lang="en-US" sz="4000" b="0" i="0" u="none" strike="noStrike" kern="1200" cap="none" spc="0" normalizeH="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2962412" y="2302014"/>
                <a:ext cx="12210779" cy="707886"/>
              </a:xfrm>
              <a:prstGeom prst="rect">
                <a:avLst/>
              </a:prstGeom>
              <a:blipFill>
                <a:blip r:embed="rId10"/>
                <a:stretch>
                  <a:fillRect l="-1797" t="-15517" b="-36207"/>
                </a:stretch>
              </a:blipFill>
            </p:spPr>
            <p:txBody>
              <a:bodyPr/>
              <a:lstStyle/>
              <a:p>
                <a:r>
                  <a:rPr lang="en-US">
                    <a:noFill/>
                  </a:rPr>
                  <a:t> </a:t>
                </a:r>
              </a:p>
            </p:txBody>
          </p:sp>
        </mc:Fallback>
      </mc:AlternateContent>
      <p:pic>
        <p:nvPicPr>
          <p:cNvPr id="9" name="Picture 8"/>
          <p:cNvPicPr>
            <a:picLocks noChangeAspect="1"/>
          </p:cNvPicPr>
          <p:nvPr/>
        </p:nvPicPr>
        <p:blipFill>
          <a:blip r:embed="rId11"/>
          <a:stretch>
            <a:fillRect/>
          </a:stretch>
        </p:blipFill>
        <p:spPr>
          <a:xfrm>
            <a:off x="497088" y="8037095"/>
            <a:ext cx="810925" cy="1600200"/>
          </a:xfrm>
          <a:prstGeom prst="rect">
            <a:avLst/>
          </a:prstGeom>
        </p:spPr>
      </p:pic>
      <p:sp>
        <p:nvSpPr>
          <p:cNvPr id="16" name="Oval Callout 15"/>
          <p:cNvSpPr/>
          <p:nvPr/>
        </p:nvSpPr>
        <p:spPr>
          <a:xfrm>
            <a:off x="8394365" y="3385147"/>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6" name="Rectangle 5"/>
              <p:cNvSpPr/>
              <p:nvPr/>
            </p:nvSpPr>
            <p:spPr>
              <a:xfrm>
                <a:off x="1669809" y="4490978"/>
                <a:ext cx="14846387" cy="2862322"/>
              </a:xfrm>
              <a:prstGeom prst="rect">
                <a:avLst/>
              </a:prstGeom>
            </p:spPr>
            <p:txBody>
              <a:bodyPr wrap="square">
                <a:spAutoFit/>
              </a:bodyPr>
              <a:lstStyle/>
              <a:p>
                <a:pPr lvl="0" algn="just">
                  <a:lnSpc>
                    <a:spcPct val="150000"/>
                  </a:lnSpc>
                </a:pPr>
                <a:r>
                  <a:rPr lang="en-US" sz="4000" smtClean="0">
                    <a:solidFill>
                      <a:srgbClr val="000000"/>
                    </a:solidFill>
                    <a:latin typeface="Arial" panose="020B0604020202020204" pitchFamily="34" charset="0"/>
                    <a:ea typeface="Calibri" panose="020F0502020204030204" pitchFamily="34" charset="0"/>
                    <a:cs typeface="Arial" panose="020B0604020202020204" pitchFamily="34" charset="0"/>
                  </a:rPr>
                  <a:t>Biểu thức đã cho có dạng </a:t>
                </a:r>
                <a14:m>
                  <m:oMath xmlns:m="http://schemas.openxmlformats.org/officeDocument/2006/math">
                    <m:r>
                      <a:rPr lang="en-US" sz="40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𝐴</m:t>
                    </m:r>
                    <m:r>
                      <a:rPr lang="en-US" sz="40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en-US" sz="40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𝐵</m:t>
                    </m:r>
                  </m:oMath>
                </a14:m>
                <a:r>
                  <a:rPr lang="en-US" sz="4000" smtClean="0">
                    <a:solidFill>
                      <a:srgbClr val="000000"/>
                    </a:solidFill>
                    <a:latin typeface="Arial" panose="020B0604020202020204" pitchFamily="34" charset="0"/>
                    <a:ea typeface="Calibri" panose="020F0502020204030204" pitchFamily="34" charset="0"/>
                    <a:cs typeface="Arial" panose="020B0604020202020204" pitchFamily="34" charset="0"/>
                  </a:rPr>
                  <a:t>, trong đó </a:t>
                </a:r>
                <a:r>
                  <a:rPr lang="en-US" sz="4000" i="1" smtClean="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𝐴</m:t>
                    </m:r>
                    <m:r>
                      <a:rPr lang="en-US" sz="4000" b="0" i="0"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d>
                  </m:oMath>
                </a14:m>
                <a:r>
                  <a:rPr lang="en-US" sz="4000" smtClean="0">
                    <a:solidFill>
                      <a:prstClr val="black"/>
                    </a:solidFill>
                    <a:latin typeface="Arial" panose="020B0604020202020204" pitchFamily="34" charset="0"/>
                    <a:cs typeface="Arial" panose="020B0604020202020204" pitchFamily="34" charset="0"/>
                  </a:rPr>
                  <a:t> </a:t>
                </a:r>
                <a:r>
                  <a:rPr lang="en-US" sz="4000" smtClean="0">
                    <a:solidFill>
                      <a:prstClr val="black"/>
                    </a:solidFill>
                    <a:latin typeface="Arial" panose="020B0604020202020204" pitchFamily="34" charset="0"/>
                    <a:cs typeface="Arial" panose="020B0604020202020204" pitchFamily="34" charset="0"/>
                  </a:rPr>
                  <a:t>và </a:t>
                </a:r>
                <a14:m>
                  <m:oMath xmlns:m="http://schemas.openxmlformats.org/officeDocument/2006/math">
                    <m:r>
                      <a:rPr lang="en-US" sz="40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𝐵</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d>
                  </m:oMath>
                </a14:m>
                <a:r>
                  <a:rPr lang="en-US" sz="4000" smtClean="0">
                    <a:solidFill>
                      <a:prstClr val="black"/>
                    </a:solidFill>
                    <a:latin typeface="Arial" panose="020B0604020202020204" pitchFamily="34" charset="0"/>
                    <a:cs typeface="Arial" panose="020B0604020202020204" pitchFamily="34" charset="0"/>
                  </a:rPr>
                  <a:t>.</a:t>
                </a:r>
              </a:p>
              <a:p>
                <a:pPr lvl="0" algn="just">
                  <a:lnSpc>
                    <a:spcPct val="150000"/>
                  </a:lnSpc>
                </a:pPr>
                <a:r>
                  <a:rPr lang="en-US" sz="4000" smtClean="0">
                    <a:solidFill>
                      <a:prstClr val="black"/>
                    </a:solidFill>
                    <a:latin typeface="Arial" panose="020B0604020202020204" pitchFamily="34" charset="0"/>
                    <a:cs typeface="Arial" panose="020B0604020202020204" pitchFamily="34" charset="0"/>
                  </a:rPr>
                  <a:t>Ta tính riêng từng biểu thức </a:t>
                </a:r>
                <a:r>
                  <a:rPr lang="en-US" sz="4000" i="1" smtClean="0">
                    <a:solidFill>
                      <a:prstClr val="black"/>
                    </a:solidFill>
                    <a:latin typeface="Arial" panose="020B0604020202020204" pitchFamily="34" charset="0"/>
                    <a:cs typeface="Arial" panose="020B0604020202020204" pitchFamily="34" charset="0"/>
                  </a:rPr>
                  <a:t>A</a:t>
                </a:r>
                <a:r>
                  <a:rPr lang="en-US" sz="4000" smtClean="0">
                    <a:solidFill>
                      <a:prstClr val="black"/>
                    </a:solidFill>
                    <a:latin typeface="Arial" panose="020B0604020202020204" pitchFamily="34" charset="0"/>
                    <a:cs typeface="Arial" panose="020B0604020202020204" pitchFamily="34" charset="0"/>
                  </a:rPr>
                  <a:t> và </a:t>
                </a:r>
                <a:r>
                  <a:rPr lang="en-US" sz="4000" i="1" smtClean="0">
                    <a:solidFill>
                      <a:prstClr val="black"/>
                    </a:solidFill>
                    <a:latin typeface="Arial" panose="020B0604020202020204" pitchFamily="34" charset="0"/>
                    <a:cs typeface="Arial" panose="020B0604020202020204" pitchFamily="34" charset="0"/>
                  </a:rPr>
                  <a:t>B</a:t>
                </a:r>
                <a:endParaRPr lang="en-US" sz="4000" i="1">
                  <a:solidFill>
                    <a:prstClr val="black"/>
                  </a:solidFill>
                  <a:latin typeface="Arial" panose="020B060402020202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1669809" y="4490978"/>
                <a:ext cx="14846387" cy="2862322"/>
              </a:xfrm>
              <a:prstGeom prst="rect">
                <a:avLst/>
              </a:prstGeom>
              <a:blipFill>
                <a:blip r:embed="rId12"/>
                <a:stretch>
                  <a:fillRect l="-1478" r="-1437" b="-44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2084076" y="7581900"/>
                <a:ext cx="14330205" cy="70788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𝐴</m:t>
                      </m:r>
                      <m:r>
                        <a:rPr lang="en-US" sz="4000">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d>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𝑥𝑦</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𝑥𝑦</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𝑦</m:t>
                          </m:r>
                        </m:e>
                        <m:sup>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𝑥𝑦</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en-US" sz="4000"/>
              </a:p>
            </p:txBody>
          </p:sp>
        </mc:Choice>
        <mc:Fallback>
          <p:sp>
            <p:nvSpPr>
              <p:cNvPr id="7" name="Rectangle 6"/>
              <p:cNvSpPr>
                <a:spLocks noRot="1" noChangeAspect="1" noMove="1" noResize="1" noEditPoints="1" noAdjustHandles="1" noChangeArrowheads="1" noChangeShapeType="1" noTextEdit="1"/>
              </p:cNvSpPr>
              <p:nvPr/>
            </p:nvSpPr>
            <p:spPr>
              <a:xfrm>
                <a:off x="2084076" y="7581900"/>
                <a:ext cx="14330205" cy="707886"/>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Rectangle 20"/>
              <p:cNvSpPr/>
              <p:nvPr/>
            </p:nvSpPr>
            <p:spPr>
              <a:xfrm>
                <a:off x="2220318" y="8689803"/>
                <a:ext cx="13967093" cy="70788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𝐵</m:t>
                      </m:r>
                      <m:r>
                        <a:rPr lang="en-US" sz="4000">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d>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𝑥𝑦</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𝑥𝑦</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𝑦</m:t>
                          </m:r>
                        </m:e>
                        <m:sup>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𝑥𝑦</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en-US" sz="4000"/>
              </a:p>
            </p:txBody>
          </p:sp>
        </mc:Choice>
        <mc:Fallback>
          <p:sp>
            <p:nvSpPr>
              <p:cNvPr id="21" name="Rectangle 20"/>
              <p:cNvSpPr>
                <a:spLocks noRot="1" noChangeAspect="1" noMove="1" noResize="1" noEditPoints="1" noAdjustHandles="1" noChangeArrowheads="1" noChangeShapeType="1" noTextEdit="1"/>
              </p:cNvSpPr>
              <p:nvPr/>
            </p:nvSpPr>
            <p:spPr>
              <a:xfrm>
                <a:off x="2220318" y="8689803"/>
                <a:ext cx="13967093" cy="707886"/>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8569490"/>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down)">
                                      <p:cBhvr>
                                        <p:cTn id="25" dur="500"/>
                                        <p:tgtEl>
                                          <p:spTgt spid="6">
                                            <p:txEl>
                                              <p:pRg st="1" end="1"/>
                                            </p:txEl>
                                          </p:spTgt>
                                        </p:tgtEl>
                                      </p:cBhvr>
                                    </p:animEffect>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anim calcmode="lin" valueType="num">
                                      <p:cBhvr>
                                        <p:cTn id="34" dur="500" fill="hold"/>
                                        <p:tgtEl>
                                          <p:spTgt spid="21"/>
                                        </p:tgtEl>
                                        <p:attrNameLst>
                                          <p:attrName>ppt_x</p:attrName>
                                        </p:attrNameLst>
                                      </p:cBhvr>
                                      <p:tavLst>
                                        <p:tav tm="0">
                                          <p:val>
                                            <p:strVal val="#ppt_x"/>
                                          </p:val>
                                        </p:tav>
                                        <p:tav tm="100000">
                                          <p:val>
                                            <p:strVal val="#ppt_x"/>
                                          </p:val>
                                        </p:tav>
                                      </p:tavLst>
                                    </p:anim>
                                    <p:anim calcmode="lin" valueType="num">
                                      <p:cBhvr>
                                        <p:cTn id="35"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6" grpId="0" animBg="1"/>
      <p:bldP spid="7"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grpSp>
        <p:nvGrpSpPr>
          <p:cNvPr id="2" name="Group 2"/>
          <p:cNvGrpSpPr/>
          <p:nvPr/>
        </p:nvGrpSpPr>
        <p:grpSpPr>
          <a:xfrm>
            <a:off x="685800" y="723900"/>
            <a:ext cx="16840201" cy="8915400"/>
            <a:chOff x="0" y="0"/>
            <a:chExt cx="4559246" cy="2458227"/>
          </a:xfrm>
        </p:grpSpPr>
        <p:sp>
          <p:nvSpPr>
            <p:cNvPr id="3" name="Freeform 3"/>
            <p:cNvSpPr/>
            <p:nvPr/>
          </p:nvSpPr>
          <p:spPr>
            <a:xfrm>
              <a:off x="0" y="0"/>
              <a:ext cx="4559247" cy="2458227"/>
            </a:xfrm>
            <a:custGeom>
              <a:avLst/>
              <a:gdLst/>
              <a:ahLst/>
              <a:cxnLst/>
              <a:rect l="l" t="t" r="r" b="b"/>
              <a:pathLst>
                <a:path w="4559247" h="2458227">
                  <a:moveTo>
                    <a:pt x="22809" y="0"/>
                  </a:moveTo>
                  <a:lnTo>
                    <a:pt x="4536438" y="0"/>
                  </a:lnTo>
                  <a:cubicBezTo>
                    <a:pt x="4549035" y="0"/>
                    <a:pt x="4559247" y="10212"/>
                    <a:pt x="4559247" y="22809"/>
                  </a:cubicBezTo>
                  <a:lnTo>
                    <a:pt x="4559247" y="2435419"/>
                  </a:lnTo>
                  <a:cubicBezTo>
                    <a:pt x="4559247" y="2448016"/>
                    <a:pt x="4549035" y="2458227"/>
                    <a:pt x="4536438" y="2458227"/>
                  </a:cubicBezTo>
                  <a:lnTo>
                    <a:pt x="22809" y="2458227"/>
                  </a:lnTo>
                  <a:cubicBezTo>
                    <a:pt x="10212" y="2458227"/>
                    <a:pt x="0" y="2448016"/>
                    <a:pt x="0" y="2435419"/>
                  </a:cubicBezTo>
                  <a:lnTo>
                    <a:pt x="0" y="22809"/>
                  </a:lnTo>
                  <a:cubicBezTo>
                    <a:pt x="0" y="10212"/>
                    <a:pt x="10212" y="0"/>
                    <a:pt x="22809" y="0"/>
                  </a:cubicBezTo>
                  <a:close/>
                </a:path>
              </a:pathLst>
            </a:custGeom>
            <a:solidFill>
              <a:srgbClr val="FCF4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a:off x="16154400" y="145397"/>
            <a:ext cx="900144" cy="1837028"/>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sp>
        <p:nvSpPr>
          <p:cNvPr id="15" name="Freeform 15"/>
          <p:cNvSpPr/>
          <p:nvPr/>
        </p:nvSpPr>
        <p:spPr>
          <a:xfrm>
            <a:off x="1131462" y="141283"/>
            <a:ext cx="900144" cy="1837028"/>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grpSp>
        <p:nvGrpSpPr>
          <p:cNvPr id="18" name="Group 17"/>
          <p:cNvGrpSpPr/>
          <p:nvPr/>
        </p:nvGrpSpPr>
        <p:grpSpPr>
          <a:xfrm>
            <a:off x="6045003" y="1028700"/>
            <a:ext cx="6096000" cy="914400"/>
            <a:chOff x="1554480" y="876300"/>
            <a:chExt cx="6096000" cy="1143000"/>
          </a:xfrm>
          <a:solidFill>
            <a:schemeClr val="accent5">
              <a:lumMod val="75000"/>
            </a:schemeClr>
          </a:solidFill>
        </p:grpSpPr>
        <p:sp>
          <p:nvSpPr>
            <p:cNvPr id="19" name="Flowchart: Terminator 18"/>
            <p:cNvSpPr/>
            <p:nvPr/>
          </p:nvSpPr>
          <p:spPr>
            <a:xfrm>
              <a:off x="1554480" y="876300"/>
              <a:ext cx="6096000" cy="1143000"/>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Rectangle 19"/>
            <p:cNvSpPr/>
            <p:nvPr/>
          </p:nvSpPr>
          <p:spPr>
            <a:xfrm>
              <a:off x="2126502" y="987956"/>
              <a:ext cx="4974440"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4 </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tr21)</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5" name="Rectangle 24"/>
              <p:cNvSpPr/>
              <p:nvPr/>
            </p:nvSpPr>
            <p:spPr>
              <a:xfrm>
                <a:off x="2962412" y="2302014"/>
                <a:ext cx="1221077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Rút gọn biểu thức </a:t>
                </a:r>
                <a14:m>
                  <m:oMath xmlns:m="http://schemas.openxmlformats.org/officeDocument/2006/math">
                    <m:d>
                      <m:d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𝑦</m:t>
                        </m:r>
                      </m:e>
                    </m:d>
                    <m:d>
                      <m:d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𝑦</m:t>
                        </m:r>
                      </m:e>
                    </m:d>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d>
                      <m:d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𝑦</m:t>
                        </m:r>
                      </m:e>
                    </m:d>
                    <m:d>
                      <m:d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𝑦</m:t>
                        </m:r>
                      </m:e>
                    </m:d>
                  </m:oMath>
                </a14:m>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2962412" y="2302014"/>
                <a:ext cx="12210779" cy="707886"/>
              </a:xfrm>
              <a:prstGeom prst="rect">
                <a:avLst/>
              </a:prstGeom>
              <a:blipFill>
                <a:blip r:embed="rId10"/>
                <a:stretch>
                  <a:fillRect l="-1797" t="-15517" b="-36207"/>
                </a:stretch>
              </a:blipFill>
            </p:spPr>
            <p:txBody>
              <a:bodyPr/>
              <a:lstStyle/>
              <a:p>
                <a:r>
                  <a:rPr lang="en-US">
                    <a:noFill/>
                  </a:rPr>
                  <a:t> </a:t>
                </a:r>
              </a:p>
            </p:txBody>
          </p:sp>
        </mc:Fallback>
      </mc:AlternateContent>
      <p:pic>
        <p:nvPicPr>
          <p:cNvPr id="9" name="Picture 8"/>
          <p:cNvPicPr>
            <a:picLocks noChangeAspect="1"/>
          </p:cNvPicPr>
          <p:nvPr/>
        </p:nvPicPr>
        <p:blipFill>
          <a:blip r:embed="rId11"/>
          <a:stretch>
            <a:fillRect/>
          </a:stretch>
        </p:blipFill>
        <p:spPr>
          <a:xfrm>
            <a:off x="497088" y="8037095"/>
            <a:ext cx="810925" cy="1600200"/>
          </a:xfrm>
          <a:prstGeom prst="rect">
            <a:avLst/>
          </a:prstGeom>
        </p:spPr>
      </p:pic>
      <p:sp>
        <p:nvSpPr>
          <p:cNvPr id="16" name="Oval Callout 15"/>
          <p:cNvSpPr/>
          <p:nvPr/>
        </p:nvSpPr>
        <p:spPr>
          <a:xfrm>
            <a:off x="8394365" y="3385147"/>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Rectangle 16"/>
          <p:cNvSpPr/>
          <p:nvPr/>
        </p:nvSpPr>
        <p:spPr>
          <a:xfrm>
            <a:off x="1688500" y="4692039"/>
            <a:ext cx="14846387"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Từ đó</a:t>
            </a:r>
            <a:r>
              <a:rPr kumimoji="0" lang="en-US" sz="4000" b="0" i="0" u="none" strike="noStrike" kern="1200" cap="none" spc="0" normalizeH="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ta có</a:t>
            </a:r>
            <a:endParaRPr kumimoji="0" lang="en-US" sz="40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2" name="Rectangle 21"/>
              <p:cNvSpPr/>
              <p:nvPr/>
            </p:nvSpPr>
            <p:spPr>
              <a:xfrm>
                <a:off x="4244845" y="5906055"/>
                <a:ext cx="9918035" cy="707886"/>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d>
                        <m:dPr>
                          <m:ctrlPr>
                            <a:rPr lang="en-US" sz="400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d>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d>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𝐴</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𝐵</m:t>
                      </m:r>
                    </m:oMath>
                  </m:oMathPara>
                </a14:m>
                <a:endParaRPr lang="en-US" sz="4000" b="0" i="1" smtClean="0">
                  <a:solidFill>
                    <a:srgbClr val="000000"/>
                  </a:solidFill>
                  <a:latin typeface="Cambria Math" panose="02040503050406030204" pitchFamily="18" charset="0"/>
                  <a:ea typeface="Calibri" panose="020F0502020204030204" pitchFamily="34" charset="0"/>
                  <a:cs typeface="Arial" panose="020B0604020202020204" pitchFamily="34" charset="0"/>
                </a:endParaRPr>
              </a:p>
            </p:txBody>
          </p:sp>
        </mc:Choice>
        <mc:Fallback>
          <p:sp>
            <p:nvSpPr>
              <p:cNvPr id="22" name="Rectangle 21"/>
              <p:cNvSpPr>
                <a:spLocks noRot="1" noChangeAspect="1" noMove="1" noResize="1" noEditPoints="1" noAdjustHandles="1" noChangeArrowheads="1" noChangeShapeType="1" noTextEdit="1"/>
              </p:cNvSpPr>
              <p:nvPr/>
            </p:nvSpPr>
            <p:spPr>
              <a:xfrm>
                <a:off x="4244845" y="5906055"/>
                <a:ext cx="9918035" cy="70788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4515418" y="7064791"/>
                <a:ext cx="7757893" cy="707886"/>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r>
                        <a:rPr lang="en-US" sz="4000"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𝑥𝑦</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𝑥𝑦</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e>
                        <m: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en-US" sz="4000" i="1" smtClean="0">
                  <a:solidFill>
                    <a:srgbClr val="000000"/>
                  </a:solidFill>
                  <a:latin typeface="Cambria Math" panose="02040503050406030204" pitchFamily="18"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4515418" y="7064791"/>
                <a:ext cx="7757893" cy="707886"/>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4547502" y="8223527"/>
                <a:ext cx="1677639" cy="707886"/>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𝑥𝑦</m:t>
                      </m:r>
                    </m:oMath>
                  </m:oMathPara>
                </a14:m>
                <a:endParaRPr lang="en-US" sz="4000">
                  <a:solidFill>
                    <a:prstClr val="black"/>
                  </a:solidFill>
                </a:endParaRPr>
              </a:p>
            </p:txBody>
          </p:sp>
        </mc:Choice>
        <mc:Fallback>
          <p:sp>
            <p:nvSpPr>
              <p:cNvPr id="8" name="Rectangle 7"/>
              <p:cNvSpPr>
                <a:spLocks noRot="1" noChangeAspect="1" noMove="1" noResize="1" noEditPoints="1" noAdjustHandles="1" noChangeArrowheads="1" noChangeShapeType="1" noTextEdit="1"/>
              </p:cNvSpPr>
              <p:nvPr/>
            </p:nvSpPr>
            <p:spPr>
              <a:xfrm>
                <a:off x="4547502" y="8223527"/>
                <a:ext cx="1677639" cy="707886"/>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144758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wipe(down)">
                                      <p:cBhvr>
                                        <p:cTn id="11" dur="500"/>
                                        <p:tgtEl>
                                          <p:spTgt spid="2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F4E5"/>
        </a:solidFill>
        <a:effectLst/>
      </p:bgPr>
    </p:bg>
    <p:spTree>
      <p:nvGrpSpPr>
        <p:cNvPr id="1" name=""/>
        <p:cNvGrpSpPr/>
        <p:nvPr/>
      </p:nvGrpSpPr>
      <p:grpSpPr>
        <a:xfrm>
          <a:off x="0" y="0"/>
          <a:ext cx="0" cy="0"/>
          <a:chOff x="0" y="0"/>
          <a:chExt cx="0" cy="0"/>
        </a:xfrm>
      </p:grpSpPr>
      <p:grpSp>
        <p:nvGrpSpPr>
          <p:cNvPr id="6" name="Group 6"/>
          <p:cNvGrpSpPr/>
          <p:nvPr/>
        </p:nvGrpSpPr>
        <p:grpSpPr>
          <a:xfrm>
            <a:off x="-1752600" y="-1028700"/>
            <a:ext cx="2954947" cy="11805595"/>
            <a:chOff x="0" y="0"/>
            <a:chExt cx="1558177" cy="3109293"/>
          </a:xfrm>
        </p:grpSpPr>
        <p:sp>
          <p:nvSpPr>
            <p:cNvPr id="7" name="Freeform 7"/>
            <p:cNvSpPr/>
            <p:nvPr/>
          </p:nvSpPr>
          <p:spPr>
            <a:xfrm>
              <a:off x="0" y="0"/>
              <a:ext cx="1558177" cy="3109293"/>
            </a:xfrm>
            <a:custGeom>
              <a:avLst/>
              <a:gdLst/>
              <a:ahLst/>
              <a:cxnLst/>
              <a:rect l="l" t="t" r="r" b="b"/>
              <a:pathLst>
                <a:path w="1558177" h="3109293">
                  <a:moveTo>
                    <a:pt x="0" y="0"/>
                  </a:moveTo>
                  <a:lnTo>
                    <a:pt x="1558177" y="0"/>
                  </a:lnTo>
                  <a:lnTo>
                    <a:pt x="1558177" y="3109293"/>
                  </a:lnTo>
                  <a:lnTo>
                    <a:pt x="0" y="3109293"/>
                  </a:lnTo>
                  <a:close/>
                </a:path>
              </a:pathLst>
            </a:custGeom>
            <a:solidFill>
              <a:srgbClr val="F9DA88"/>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5" name="Group 34"/>
          <p:cNvGrpSpPr/>
          <p:nvPr/>
        </p:nvGrpSpPr>
        <p:grpSpPr>
          <a:xfrm>
            <a:off x="1371600" y="486922"/>
            <a:ext cx="2133600" cy="2980178"/>
            <a:chOff x="6858000" y="1079886"/>
            <a:chExt cx="4978400" cy="2980178"/>
          </a:xfrm>
        </p:grpSpPr>
        <p:grpSp>
          <p:nvGrpSpPr>
            <p:cNvPr id="36" name="Group 2"/>
            <p:cNvGrpSpPr/>
            <p:nvPr/>
          </p:nvGrpSpPr>
          <p:grpSpPr>
            <a:xfrm>
              <a:off x="6858000" y="1079886"/>
              <a:ext cx="4978400" cy="2980178"/>
              <a:chOff x="0" y="-28575"/>
              <a:chExt cx="2468694" cy="841375"/>
            </a:xfrm>
          </p:grpSpPr>
          <p:sp>
            <p:nvSpPr>
              <p:cNvPr id="38" name="Freeform 3"/>
              <p:cNvSpPr/>
              <p:nvPr/>
            </p:nvSpPr>
            <p:spPr>
              <a:xfrm>
                <a:off x="107603" y="0"/>
                <a:ext cx="2361091"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3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7" name="Rectangle 36"/>
            <p:cNvSpPr/>
            <p:nvPr/>
          </p:nvSpPr>
          <p:spPr>
            <a:xfrm>
              <a:off x="7747000" y="1387249"/>
              <a:ext cx="3872406" cy="73866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200" b="1"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t>Ví</a:t>
              </a:r>
              <a:r>
                <a:rPr kumimoji="0" lang="en-US" altLang="en-US" sz="4200" b="1" i="0" u="none" strike="noStrike" kern="1200" cap="none" spc="0" normalizeH="0" noProof="0" smtClean="0">
                  <a:ln>
                    <a:noFill/>
                  </a:ln>
                  <a:solidFill>
                    <a:prstClr val="white"/>
                  </a:solidFill>
                  <a:effectLst/>
                  <a:uLnTx/>
                  <a:uFillTx/>
                  <a:latin typeface="Arial" panose="020B0604020202020204" pitchFamily="34" charset="0"/>
                  <a:ea typeface="+mn-ea"/>
                  <a:cs typeface="+mn-cs"/>
                </a:rPr>
                <a:t> dụ</a:t>
              </a:r>
              <a:endParaRPr kumimoji="0" lang="en-US" altLang="en-US" sz="4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40" name="Rectangle 39"/>
          <p:cNvSpPr/>
          <p:nvPr/>
        </p:nvSpPr>
        <p:spPr>
          <a:xfrm>
            <a:off x="3696195" y="618678"/>
            <a:ext cx="10287000" cy="916276"/>
          </a:xfrm>
          <a:prstGeom prst="rect">
            <a:avLst/>
          </a:prstGeom>
        </p:spPr>
        <p:txBody>
          <a:bodyPr wrap="square">
            <a:spAutoFit/>
          </a:bodyPr>
          <a:lstStyle/>
          <a:p>
            <a:pPr algn="just">
              <a:lnSpc>
                <a:spcPct val="150000"/>
              </a:lnSpc>
              <a:spcAft>
                <a:spcPts val="800"/>
              </a:spcAft>
            </a:pPr>
            <a:r>
              <a:rPr lang="vi-VN" sz="4000" smtClean="0">
                <a:solidFill>
                  <a:srgbClr val="000000"/>
                </a:solidFill>
                <a:ea typeface="Calibri" panose="020F0502020204030204" pitchFamily="34" charset="0"/>
                <a:cs typeface="Times New Roman" panose="02020603050405020304" pitchFamily="18" charset="0"/>
              </a:rPr>
              <a:t>Tính </a:t>
            </a:r>
            <a:r>
              <a:rPr lang="vi-VN" sz="4000">
                <a:solidFill>
                  <a:srgbClr val="000000"/>
                </a:solidFill>
                <a:ea typeface="Calibri" panose="020F0502020204030204" pitchFamily="34" charset="0"/>
                <a:cs typeface="Times New Roman" panose="02020603050405020304" pitchFamily="18" charset="0"/>
              </a:rPr>
              <a:t>giá trị của các biểu thức </a:t>
            </a:r>
            <a:r>
              <a:rPr lang="vi-VN" sz="4000">
                <a:solidFill>
                  <a:srgbClr val="000000"/>
                </a:solidFill>
                <a:ea typeface="Calibri" panose="020F0502020204030204" pitchFamily="34" charset="0"/>
                <a:cs typeface="Times New Roman" panose="02020603050405020304" pitchFamily="18" charset="0"/>
              </a:rPr>
              <a:t>sau</a:t>
            </a:r>
            <a:r>
              <a:rPr lang="vi-VN" sz="4000" smtClean="0">
                <a:solidFill>
                  <a:srgbClr val="000000"/>
                </a:solidFill>
                <a:ea typeface="Calibri" panose="020F0502020204030204" pitchFamily="34" charset="0"/>
                <a:cs typeface="Times New Roman" panose="02020603050405020304" pitchFamily="18" charset="0"/>
              </a:rPr>
              <a:t>:</a:t>
            </a:r>
            <a:endParaRPr lang="en-US" sz="4000">
              <a:effectLst/>
              <a:ea typeface="Arial" panose="020B0604020202020204" pitchFamily="34" charset="0"/>
              <a:cs typeface="Times New Roman" panose="02020603050405020304" pitchFamily="18" charset="0"/>
            </a:endParaRPr>
          </a:p>
        </p:txBody>
      </p:sp>
      <p:grpSp>
        <p:nvGrpSpPr>
          <p:cNvPr id="46" name="Group 45"/>
          <p:cNvGrpSpPr/>
          <p:nvPr/>
        </p:nvGrpSpPr>
        <p:grpSpPr>
          <a:xfrm>
            <a:off x="-104053" y="1524645"/>
            <a:ext cx="18011053" cy="1942455"/>
            <a:chOff x="22060" y="1333500"/>
            <a:chExt cx="18011053" cy="1942455"/>
          </a:xfrm>
        </p:grpSpPr>
        <mc:AlternateContent xmlns:mc="http://schemas.openxmlformats.org/markup-compatibility/2006">
          <mc:Choice xmlns:a14="http://schemas.microsoft.com/office/drawing/2010/main" Requires="a14">
            <p:sp>
              <p:nvSpPr>
                <p:cNvPr id="41" name="Rectangle 40"/>
                <p:cNvSpPr/>
                <p:nvPr/>
              </p:nvSpPr>
              <p:spPr>
                <a:xfrm>
                  <a:off x="22060" y="1333500"/>
                  <a:ext cx="15544800" cy="1942455"/>
                </a:xfrm>
                <a:prstGeom prst="rect">
                  <a:avLst/>
                </a:prstGeom>
              </p:spPr>
              <p:txBody>
                <a:bodyPr wrap="squar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e>
                        </m:d>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+7</m:t>
                            </m:r>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e>
                        </m:d>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num>
                          <m:den>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−14</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e>
                        </m:d>
                      </m:oMath>
                    </m:oMathPara>
                  </a14:m>
                  <a:endParaRPr lang="en-US" sz="4000" i="1">
                    <a:solidFill>
                      <a:prstClr val="black"/>
                    </a:solidFill>
                    <a:ea typeface="Arial" panose="020B0604020202020204" pitchFamily="34" charset="0"/>
                    <a:cs typeface="Times New Roman" panose="02020603050405020304" pitchFamily="18" charset="0"/>
                  </a:endParaRPr>
                </a:p>
              </p:txBody>
            </p:sp>
          </mc:Choice>
          <mc:Fallback>
            <p:sp>
              <p:nvSpPr>
                <p:cNvPr id="41" name="Rectangle 40"/>
                <p:cNvSpPr>
                  <a:spLocks noRot="1" noChangeAspect="1" noMove="1" noResize="1" noEditPoints="1" noAdjustHandles="1" noChangeArrowheads="1" noChangeShapeType="1" noTextEdit="1"/>
                </p:cNvSpPr>
                <p:nvPr/>
              </p:nvSpPr>
              <p:spPr>
                <a:xfrm>
                  <a:off x="22060" y="1333500"/>
                  <a:ext cx="15544800" cy="1942455"/>
                </a:xfrm>
                <a:prstGeom prst="rect">
                  <a:avLst/>
                </a:prstGeom>
                <a:blipFill>
                  <a:blip r:embed="rId2"/>
                  <a:stretch>
                    <a:fillRect/>
                  </a:stretch>
                </a:blipFill>
              </p:spPr>
              <p:txBody>
                <a:bodyPr/>
                <a:lstStyle/>
                <a:p>
                  <a:r>
                    <a:rPr lang="en-US">
                      <a:noFill/>
                    </a:rPr>
                    <a:t> </a:t>
                  </a:r>
                </a:p>
              </p:txBody>
            </p:sp>
          </mc:Fallback>
        </mc:AlternateContent>
        <p:grpSp>
          <p:nvGrpSpPr>
            <p:cNvPr id="45" name="Group 44"/>
            <p:cNvGrpSpPr/>
            <p:nvPr/>
          </p:nvGrpSpPr>
          <p:grpSpPr>
            <a:xfrm>
              <a:off x="13215950" y="1734552"/>
              <a:ext cx="4817163" cy="1244828"/>
              <a:chOff x="7467600" y="6553640"/>
              <a:chExt cx="4817163" cy="1244828"/>
            </a:xfrm>
          </p:grpSpPr>
          <mc:AlternateContent xmlns:mc="http://schemas.openxmlformats.org/markup-compatibility/2006">
            <mc:Choice xmlns:a14="http://schemas.microsoft.com/office/drawing/2010/main" Requires="a14">
              <p:sp>
                <p:nvSpPr>
                  <p:cNvPr id="43" name="Rectangle 42"/>
                  <p:cNvSpPr/>
                  <p:nvPr/>
                </p:nvSpPr>
                <p:spPr>
                  <a:xfrm>
                    <a:off x="7467600" y="6896100"/>
                    <a:ext cx="1008609" cy="70788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vi-VN"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v</m:t>
                          </m:r>
                          <m:r>
                            <a:rPr lang="vi-VN"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ớ</m:t>
                          </m:r>
                          <m:r>
                            <m:rPr>
                              <m:sty m:val="p"/>
                            </m:rPr>
                            <a:rPr lang="vi-VN"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i</m:t>
                          </m:r>
                        </m:oMath>
                      </m:oMathPara>
                    </a14:m>
                    <a:endParaRPr lang="en-US"/>
                  </a:p>
                </p:txBody>
              </p:sp>
            </mc:Choice>
            <mc:Fallback>
              <p:sp>
                <p:nvSpPr>
                  <p:cNvPr id="43" name="Rectangle 42"/>
                  <p:cNvSpPr>
                    <a:spLocks noRot="1" noChangeAspect="1" noMove="1" noResize="1" noEditPoints="1" noAdjustHandles="1" noChangeArrowheads="1" noChangeShapeType="1" noTextEdit="1"/>
                  </p:cNvSpPr>
                  <p:nvPr/>
                </p:nvSpPr>
                <p:spPr>
                  <a:xfrm>
                    <a:off x="7467600" y="6896100"/>
                    <a:ext cx="1008609" cy="70788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Rectangle 43"/>
                  <p:cNvSpPr/>
                  <p:nvPr/>
                </p:nvSpPr>
                <p:spPr>
                  <a:xfrm>
                    <a:off x="8333874" y="6553640"/>
                    <a:ext cx="3950889" cy="124482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d>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𝑣</m:t>
                          </m:r>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à </m:t>
                          </m:r>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i="1"/>
                  </a:p>
                </p:txBody>
              </p:sp>
            </mc:Choice>
            <mc:Fallback>
              <p:sp>
                <p:nvSpPr>
                  <p:cNvPr id="44" name="Rectangle 43"/>
                  <p:cNvSpPr>
                    <a:spLocks noRot="1" noChangeAspect="1" noMove="1" noResize="1" noEditPoints="1" noAdjustHandles="1" noChangeArrowheads="1" noChangeShapeType="1" noTextEdit="1"/>
                  </p:cNvSpPr>
                  <p:nvPr/>
                </p:nvSpPr>
                <p:spPr>
                  <a:xfrm>
                    <a:off x="8333874" y="6553640"/>
                    <a:ext cx="3950889" cy="1244828"/>
                  </a:xfrm>
                  <a:prstGeom prst="rect">
                    <a:avLst/>
                  </a:prstGeom>
                  <a:blipFill>
                    <a:blip r:embed="rId4"/>
                    <a:stretch>
                      <a:fillRect/>
                    </a:stretch>
                  </a:blipFill>
                </p:spPr>
                <p:txBody>
                  <a:bodyPr/>
                  <a:lstStyle/>
                  <a:p>
                    <a:r>
                      <a:rPr lang="en-US">
                        <a:noFill/>
                      </a:rPr>
                      <a:t> </a:t>
                    </a:r>
                  </a:p>
                </p:txBody>
              </p:sp>
            </mc:Fallback>
          </mc:AlternateContent>
        </p:grpSp>
      </p:grpSp>
      <p:sp>
        <p:nvSpPr>
          <p:cNvPr id="47" name="Oval Callout 46"/>
          <p:cNvSpPr/>
          <p:nvPr/>
        </p:nvSpPr>
        <p:spPr>
          <a:xfrm>
            <a:off x="9220200" y="3689947"/>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48" name="Rectangle 47"/>
              <p:cNvSpPr/>
              <p:nvPr/>
            </p:nvSpPr>
            <p:spPr>
              <a:xfrm>
                <a:off x="1702783" y="4830727"/>
                <a:ext cx="18032837" cy="4960973"/>
              </a:xfrm>
              <a:prstGeom prst="rect">
                <a:avLst/>
              </a:prstGeom>
            </p:spPr>
            <p:txBody>
              <a:bodyPr wrap="square">
                <a:spAutoFit/>
              </a:bodyPr>
              <a:lstStyle/>
              <a:p>
                <a:pPr algn="just">
                  <a:lnSpc>
                    <a:spcPct val="150000"/>
                  </a:lnSpc>
                  <a:spcAft>
                    <a:spcPts val="800"/>
                  </a:spcAft>
                </a:pPr>
                <a:r>
                  <a:rPr lang="vi-VN" sz="4000" smtClean="0">
                    <a:ea typeface="Dotum" panose="020B0600000101010101" pitchFamily="34" charset="-127"/>
                    <a:cs typeface="Times New Roman" panose="02020603050405020304" pitchFamily="18" charset="0"/>
                  </a:rPr>
                  <a:t>Ta có</a:t>
                </a:r>
                <a:r>
                  <a:rPr lang="en-US" sz="4000" smtClean="0">
                    <a:ea typeface="Dotum" panose="020B0600000101010101" pitchFamily="34" charset="-127"/>
                    <a:cs typeface="Times New Roman" panose="02020603050405020304" pitchFamily="18" charset="0"/>
                  </a:rPr>
                  <a:t> </a:t>
                </a:r>
                <a14:m>
                  <m:oMath xmlns:m="http://schemas.openxmlformats.org/officeDocument/2006/math">
                    <m:r>
                      <a:rPr lang="en-US" sz="4000" i="1">
                        <a:effectLst/>
                        <a:ea typeface="Arial" panose="020B0604020202020204" pitchFamily="34" charset="0"/>
                        <a:cs typeface="Times New Roman" panose="02020603050405020304" pitchFamily="18" charset="0"/>
                      </a:rPr>
                      <m:t>3</m:t>
                    </m:r>
                    <m:r>
                      <a:rPr lang="en-US" sz="4000" i="1">
                        <a:effectLst/>
                        <a:ea typeface="Arial" panose="020B0604020202020204" pitchFamily="34" charset="0"/>
                        <a:cs typeface="Times New Roman" panose="02020603050405020304" pitchFamily="18" charset="0"/>
                      </a:rPr>
                      <m:t>𝑥</m:t>
                    </m:r>
                    <m:r>
                      <a:rPr lang="en-US" sz="4000" i="1">
                        <a:effectLst/>
                        <a:ea typeface="Arial" panose="020B0604020202020204" pitchFamily="34" charset="0"/>
                        <a:cs typeface="Times New Roman" panose="02020603050405020304" pitchFamily="18" charset="0"/>
                      </a:rPr>
                      <m:t>.</m:t>
                    </m:r>
                    <m:d>
                      <m:dPr>
                        <m:ctrlPr>
                          <a:rPr lang="en-US" sz="4000" i="1">
                            <a:effectLst/>
                            <a:ea typeface="Arial" panose="020B0604020202020204" pitchFamily="34" charset="0"/>
                            <a:cs typeface="Times New Roman" panose="02020603050405020304" pitchFamily="18" charset="0"/>
                          </a:rPr>
                        </m:ctrlPr>
                      </m:dPr>
                      <m:e>
                        <m:r>
                          <a:rPr lang="en-US" sz="4000" i="1">
                            <a:effectLst/>
                            <a:ea typeface="Arial" panose="020B0604020202020204" pitchFamily="34" charset="0"/>
                            <a:cs typeface="Times New Roman" panose="02020603050405020304" pitchFamily="18" charset="0"/>
                          </a:rPr>
                          <m:t>5</m:t>
                        </m:r>
                        <m:sSup>
                          <m:sSupPr>
                            <m:ctrlPr>
                              <a:rPr lang="en-US" sz="4000" i="1">
                                <a:effectLst/>
                                <a:ea typeface="Arial" panose="020B0604020202020204" pitchFamily="34" charset="0"/>
                                <a:cs typeface="Times New Roman" panose="02020603050405020304" pitchFamily="18" charset="0"/>
                              </a:rPr>
                            </m:ctrlPr>
                          </m:sSupPr>
                          <m:e>
                            <m:r>
                              <a:rPr lang="en-US" sz="4000" i="1">
                                <a:effectLst/>
                                <a:ea typeface="Arial" panose="020B0604020202020204" pitchFamily="34" charset="0"/>
                                <a:cs typeface="Times New Roman" panose="02020603050405020304" pitchFamily="18" charset="0"/>
                              </a:rPr>
                              <m:t>𝑥</m:t>
                            </m:r>
                          </m:e>
                          <m:sup>
                            <m:r>
                              <a:rPr lang="en-US" sz="4000" i="1">
                                <a:effectLst/>
                                <a:ea typeface="Arial" panose="020B0604020202020204" pitchFamily="34" charset="0"/>
                                <a:cs typeface="Times New Roman" panose="02020603050405020304" pitchFamily="18" charset="0"/>
                              </a:rPr>
                              <m:t>2</m:t>
                            </m:r>
                          </m:sup>
                        </m:sSup>
                        <m:r>
                          <a:rPr lang="en-US" sz="4000" i="1">
                            <a:effectLst/>
                            <a:ea typeface="Arial" panose="020B0604020202020204" pitchFamily="34" charset="0"/>
                            <a:cs typeface="Times New Roman" panose="02020603050405020304" pitchFamily="18" charset="0"/>
                          </a:rPr>
                          <m:t>−2</m:t>
                        </m:r>
                        <m:r>
                          <a:rPr lang="en-US" sz="4000" i="1">
                            <a:effectLst/>
                            <a:ea typeface="Arial" panose="020B0604020202020204" pitchFamily="34" charset="0"/>
                            <a:cs typeface="Times New Roman" panose="02020603050405020304" pitchFamily="18" charset="0"/>
                          </a:rPr>
                          <m:t>𝑦</m:t>
                        </m:r>
                      </m:e>
                    </m:d>
                    <m:r>
                      <a:rPr lang="en-US" sz="4000" i="1">
                        <a:effectLst/>
                        <a:ea typeface="Arial" panose="020B0604020202020204" pitchFamily="34" charset="0"/>
                        <a:cs typeface="Times New Roman" panose="02020603050405020304" pitchFamily="18" charset="0"/>
                      </a:rPr>
                      <m:t>−5</m:t>
                    </m:r>
                    <m:sSup>
                      <m:sSupPr>
                        <m:ctrlPr>
                          <a:rPr lang="en-US" sz="4000" i="1">
                            <a:effectLst/>
                            <a:ea typeface="Arial" panose="020B0604020202020204" pitchFamily="34" charset="0"/>
                            <a:cs typeface="Times New Roman" panose="02020603050405020304" pitchFamily="18" charset="0"/>
                          </a:rPr>
                        </m:ctrlPr>
                      </m:sSupPr>
                      <m:e>
                        <m:r>
                          <a:rPr lang="en-US" sz="4000" i="1">
                            <a:effectLst/>
                            <a:ea typeface="Arial" panose="020B0604020202020204" pitchFamily="34" charset="0"/>
                            <a:cs typeface="Times New Roman" panose="02020603050405020304" pitchFamily="18" charset="0"/>
                          </a:rPr>
                          <m:t>𝑥</m:t>
                        </m:r>
                      </m:e>
                      <m:sup>
                        <m:r>
                          <a:rPr lang="en-US" sz="4000" i="1">
                            <a:effectLst/>
                            <a:ea typeface="Arial" panose="020B0604020202020204" pitchFamily="34" charset="0"/>
                            <a:cs typeface="Times New Roman" panose="02020603050405020304" pitchFamily="18" charset="0"/>
                          </a:rPr>
                          <m:t>2</m:t>
                        </m:r>
                      </m:sup>
                    </m:sSup>
                    <m:r>
                      <a:rPr lang="en-US" sz="4000" i="1">
                        <a:effectLst/>
                        <a:ea typeface="Arial" panose="020B0604020202020204" pitchFamily="34" charset="0"/>
                        <a:cs typeface="Times New Roman" panose="02020603050405020304" pitchFamily="18" charset="0"/>
                      </a:rPr>
                      <m:t>.</m:t>
                    </m:r>
                    <m:d>
                      <m:dPr>
                        <m:ctrlPr>
                          <a:rPr lang="en-US" sz="4000" i="1">
                            <a:effectLst/>
                            <a:ea typeface="Arial" panose="020B0604020202020204" pitchFamily="34" charset="0"/>
                            <a:cs typeface="Times New Roman" panose="02020603050405020304" pitchFamily="18" charset="0"/>
                          </a:rPr>
                        </m:ctrlPr>
                      </m:dPr>
                      <m:e>
                        <m:r>
                          <a:rPr lang="en-US" sz="4000" i="1">
                            <a:effectLst/>
                            <a:ea typeface="Arial" panose="020B0604020202020204" pitchFamily="34" charset="0"/>
                            <a:cs typeface="Times New Roman" panose="02020603050405020304" pitchFamily="18" charset="0"/>
                          </a:rPr>
                          <m:t>3</m:t>
                        </m:r>
                        <m:r>
                          <a:rPr lang="en-US" sz="4000" i="1">
                            <a:effectLst/>
                            <a:ea typeface="Arial" panose="020B0604020202020204" pitchFamily="34" charset="0"/>
                            <a:cs typeface="Times New Roman" panose="02020603050405020304" pitchFamily="18" charset="0"/>
                          </a:rPr>
                          <m:t>𝑥</m:t>
                        </m:r>
                        <m:r>
                          <a:rPr lang="en-US" sz="4000" i="1">
                            <a:effectLst/>
                            <a:ea typeface="Arial" panose="020B0604020202020204" pitchFamily="34" charset="0"/>
                            <a:cs typeface="Times New Roman" panose="02020603050405020304" pitchFamily="18" charset="0"/>
                          </a:rPr>
                          <m:t>+7</m:t>
                        </m:r>
                        <m:r>
                          <a:rPr lang="en-US" sz="4000" i="1">
                            <a:effectLst/>
                            <a:ea typeface="Arial" panose="020B0604020202020204" pitchFamily="34" charset="0"/>
                            <a:cs typeface="Times New Roman" panose="02020603050405020304" pitchFamily="18" charset="0"/>
                          </a:rPr>
                          <m:t>𝑦</m:t>
                        </m:r>
                      </m:e>
                    </m:d>
                    <m:r>
                      <a:rPr lang="en-US" sz="4000" i="1">
                        <a:effectLst/>
                        <a:ea typeface="Arial" panose="020B0604020202020204" pitchFamily="34" charset="0"/>
                        <a:cs typeface="Times New Roman" panose="02020603050405020304" pitchFamily="18" charset="0"/>
                      </a:rPr>
                      <m:t>−</m:t>
                    </m:r>
                    <m:f>
                      <m:fPr>
                        <m:ctrlPr>
                          <a:rPr lang="en-US" sz="4000" i="1">
                            <a:effectLst/>
                            <a:ea typeface="Arial" panose="020B0604020202020204" pitchFamily="34" charset="0"/>
                            <a:cs typeface="Times New Roman" panose="02020603050405020304" pitchFamily="18" charset="0"/>
                          </a:rPr>
                        </m:ctrlPr>
                      </m:fPr>
                      <m:num>
                        <m:r>
                          <a:rPr lang="en-US" sz="4000" i="1">
                            <a:effectLst/>
                            <a:ea typeface="Arial" panose="020B0604020202020204" pitchFamily="34" charset="0"/>
                            <a:cs typeface="Times New Roman" panose="02020603050405020304" pitchFamily="18" charset="0"/>
                          </a:rPr>
                          <m:t>5</m:t>
                        </m:r>
                      </m:num>
                      <m:den>
                        <m:r>
                          <a:rPr lang="en-US" sz="4000" i="1">
                            <a:effectLst/>
                            <a:ea typeface="Arial" panose="020B0604020202020204" pitchFamily="34" charset="0"/>
                            <a:cs typeface="Times New Roman" panose="02020603050405020304" pitchFamily="18" charset="0"/>
                          </a:rPr>
                          <m:t>2</m:t>
                        </m:r>
                      </m:den>
                    </m:f>
                    <m:r>
                      <a:rPr lang="en-US" sz="4000" i="1">
                        <a:effectLst/>
                        <a:ea typeface="Arial" panose="020B0604020202020204" pitchFamily="34" charset="0"/>
                        <a:cs typeface="Times New Roman" panose="02020603050405020304" pitchFamily="18" charset="0"/>
                      </a:rPr>
                      <m:t>.</m:t>
                    </m:r>
                    <m:d>
                      <m:dPr>
                        <m:ctrlPr>
                          <a:rPr lang="en-US" sz="4000" i="1">
                            <a:effectLst/>
                            <a:ea typeface="Arial" panose="020B0604020202020204" pitchFamily="34" charset="0"/>
                            <a:cs typeface="Times New Roman" panose="02020603050405020304" pitchFamily="18" charset="0"/>
                          </a:rPr>
                        </m:ctrlPr>
                      </m:dPr>
                      <m:e>
                        <m:r>
                          <a:rPr lang="en-US" sz="4000" i="1">
                            <a:effectLst/>
                            <a:ea typeface="Arial" panose="020B0604020202020204" pitchFamily="34" charset="0"/>
                            <a:cs typeface="Times New Roman" panose="02020603050405020304" pitchFamily="18" charset="0"/>
                          </a:rPr>
                          <m:t>2</m:t>
                        </m:r>
                        <m:r>
                          <a:rPr lang="en-US" sz="4000" i="1">
                            <a:effectLst/>
                            <a:ea typeface="Arial" panose="020B0604020202020204" pitchFamily="34" charset="0"/>
                            <a:cs typeface="Times New Roman" panose="02020603050405020304" pitchFamily="18" charset="0"/>
                          </a:rPr>
                          <m:t>𝑦</m:t>
                        </m:r>
                        <m:r>
                          <a:rPr lang="en-US" sz="4000" i="1">
                            <a:effectLst/>
                            <a:ea typeface="Arial" panose="020B0604020202020204" pitchFamily="34" charset="0"/>
                            <a:cs typeface="Times New Roman" panose="02020603050405020304" pitchFamily="18" charset="0"/>
                          </a:rPr>
                          <m:t>−14</m:t>
                        </m:r>
                        <m:sSup>
                          <m:sSupPr>
                            <m:ctrlPr>
                              <a:rPr lang="en-US" sz="4000" i="1">
                                <a:effectLst/>
                                <a:ea typeface="Arial" panose="020B0604020202020204" pitchFamily="34" charset="0"/>
                                <a:cs typeface="Times New Roman" panose="02020603050405020304" pitchFamily="18" charset="0"/>
                              </a:rPr>
                            </m:ctrlPr>
                          </m:sSupPr>
                          <m:e>
                            <m:r>
                              <a:rPr lang="en-US" sz="4000" i="1">
                                <a:effectLst/>
                                <a:ea typeface="Arial" panose="020B0604020202020204" pitchFamily="34" charset="0"/>
                                <a:cs typeface="Times New Roman" panose="02020603050405020304" pitchFamily="18" charset="0"/>
                              </a:rPr>
                              <m:t>𝑥</m:t>
                            </m:r>
                          </m:e>
                          <m:sup>
                            <m:r>
                              <a:rPr lang="en-US" sz="4000" i="1">
                                <a:effectLst/>
                                <a:ea typeface="Arial" panose="020B0604020202020204" pitchFamily="34" charset="0"/>
                                <a:cs typeface="Times New Roman" panose="02020603050405020304" pitchFamily="18" charset="0"/>
                              </a:rPr>
                              <m:t>2</m:t>
                            </m:r>
                          </m:sup>
                        </m:sSup>
                      </m:e>
                    </m:d>
                  </m:oMath>
                </a14:m>
                <a:r>
                  <a:rPr lang="en-US" sz="4000" i="1">
                    <a:effectLst/>
                    <a:ea typeface="Dotum" panose="020B0600000101010101" pitchFamily="34" charset="-127"/>
                    <a:cs typeface="Times New Roman" panose="02020603050405020304" pitchFamily="18" charset="0"/>
                  </a:rPr>
                  <a:t> </a:t>
                </a:r>
                <a:endParaRPr lang="en-US" sz="4000" i="1">
                  <a:effectLst/>
                  <a:ea typeface="Arial" panose="020B0604020202020204" pitchFamily="34" charset="0"/>
                  <a:cs typeface="Times New Roman" panose="02020603050405020304" pitchFamily="18" charset="0"/>
                </a:endParaRPr>
              </a:p>
              <a:p>
                <a:pPr algn="just">
                  <a:lnSpc>
                    <a:spcPct val="150000"/>
                  </a:lnSpc>
                  <a:spcAft>
                    <a:spcPts val="800"/>
                  </a:spcAft>
                </a:pPr>
                <a:r>
                  <a:rPr lang="en-US" sz="4000" b="1" i="1" smtClean="0">
                    <a:effectLst/>
                    <a:ea typeface="Arial" panose="020B0604020202020204" pitchFamily="34" charset="0"/>
                    <a:cs typeface="Times New Roman" panose="02020603050405020304" pitchFamily="18" charset="0"/>
                  </a:rPr>
                  <a:t>             </a:t>
                </a:r>
                <a14:m>
                  <m:oMath xmlns:m="http://schemas.openxmlformats.org/officeDocument/2006/math">
                    <m:r>
                      <a:rPr lang="vi-VN" sz="4000" b="1" i="1">
                        <a:effectLst/>
                        <a:ea typeface="Arial" panose="020B0604020202020204" pitchFamily="34" charset="0"/>
                        <a:cs typeface="Times New Roman" panose="02020603050405020304" pitchFamily="18" charset="0"/>
                      </a:rPr>
                      <m:t>=</m:t>
                    </m:r>
                    <m:r>
                      <a:rPr lang="vi-VN" sz="4000" i="1">
                        <a:effectLst/>
                        <a:ea typeface="Arial" panose="020B0604020202020204" pitchFamily="34" charset="0"/>
                        <a:cs typeface="Times New Roman" panose="02020603050405020304" pitchFamily="18" charset="0"/>
                      </a:rPr>
                      <m:t>3</m:t>
                    </m:r>
                    <m:sSup>
                      <m:sSupPr>
                        <m:ctrlPr>
                          <a:rPr lang="en-US" sz="4000" i="1">
                            <a:effectLst/>
                            <a:ea typeface="Arial" panose="020B0604020202020204" pitchFamily="34" charset="0"/>
                            <a:cs typeface="Times New Roman" panose="02020603050405020304" pitchFamily="18" charset="0"/>
                          </a:rPr>
                        </m:ctrlPr>
                      </m:sSupPr>
                      <m:e>
                        <m:r>
                          <a:rPr lang="vi-VN" sz="4000" i="1">
                            <a:effectLst/>
                            <a:ea typeface="Arial" panose="020B0604020202020204" pitchFamily="34" charset="0"/>
                            <a:cs typeface="Times New Roman" panose="02020603050405020304" pitchFamily="18" charset="0"/>
                          </a:rPr>
                          <m:t>𝑥</m:t>
                        </m:r>
                      </m:e>
                      <m:sup>
                        <m:r>
                          <a:rPr lang="vi-VN" sz="4000" i="1">
                            <a:effectLst/>
                            <a:ea typeface="Arial" panose="020B0604020202020204" pitchFamily="34" charset="0"/>
                            <a:cs typeface="Times New Roman" panose="02020603050405020304" pitchFamily="18" charset="0"/>
                          </a:rPr>
                          <m:t>3</m:t>
                        </m:r>
                      </m:sup>
                    </m:sSup>
                    <m:r>
                      <a:rPr lang="vi-VN" sz="4000" i="1">
                        <a:effectLst/>
                        <a:ea typeface="Arial" panose="020B0604020202020204" pitchFamily="34" charset="0"/>
                        <a:cs typeface="Times New Roman" panose="02020603050405020304" pitchFamily="18" charset="0"/>
                      </a:rPr>
                      <m:t>−6</m:t>
                    </m:r>
                    <m:r>
                      <a:rPr lang="vi-VN" sz="4000" i="1">
                        <a:effectLst/>
                        <a:ea typeface="Arial" panose="020B0604020202020204" pitchFamily="34" charset="0"/>
                        <a:cs typeface="Times New Roman" panose="02020603050405020304" pitchFamily="18" charset="0"/>
                      </a:rPr>
                      <m:t>𝑥𝑦</m:t>
                    </m:r>
                    <m:r>
                      <a:rPr lang="vi-VN" sz="4000" i="1">
                        <a:effectLst/>
                        <a:ea typeface="Arial" panose="020B0604020202020204" pitchFamily="34" charset="0"/>
                        <a:cs typeface="Times New Roman" panose="02020603050405020304" pitchFamily="18" charset="0"/>
                      </a:rPr>
                      <m:t>−15</m:t>
                    </m:r>
                    <m:sSup>
                      <m:sSupPr>
                        <m:ctrlPr>
                          <a:rPr lang="en-US" sz="4000" i="1">
                            <a:effectLst/>
                            <a:ea typeface="Arial" panose="020B0604020202020204" pitchFamily="34" charset="0"/>
                            <a:cs typeface="Times New Roman" panose="02020603050405020304" pitchFamily="18" charset="0"/>
                          </a:rPr>
                        </m:ctrlPr>
                      </m:sSupPr>
                      <m:e>
                        <m:r>
                          <a:rPr lang="vi-VN" sz="4000" i="1">
                            <a:effectLst/>
                            <a:ea typeface="Arial" panose="020B0604020202020204" pitchFamily="34" charset="0"/>
                            <a:cs typeface="Times New Roman" panose="02020603050405020304" pitchFamily="18" charset="0"/>
                          </a:rPr>
                          <m:t>𝑥</m:t>
                        </m:r>
                      </m:e>
                      <m:sup>
                        <m:r>
                          <a:rPr lang="vi-VN" sz="4000" i="1">
                            <a:effectLst/>
                            <a:ea typeface="Arial" panose="020B0604020202020204" pitchFamily="34" charset="0"/>
                            <a:cs typeface="Times New Roman" panose="02020603050405020304" pitchFamily="18" charset="0"/>
                          </a:rPr>
                          <m:t>3</m:t>
                        </m:r>
                      </m:sup>
                    </m:sSup>
                    <m:r>
                      <a:rPr lang="vi-VN" sz="4000" i="1">
                        <a:effectLst/>
                        <a:ea typeface="Arial" panose="020B0604020202020204" pitchFamily="34" charset="0"/>
                        <a:cs typeface="Times New Roman" panose="02020603050405020304" pitchFamily="18" charset="0"/>
                      </a:rPr>
                      <m:t>−35</m:t>
                    </m:r>
                    <m:sSup>
                      <m:sSupPr>
                        <m:ctrlPr>
                          <a:rPr lang="en-US" sz="4000" i="1">
                            <a:effectLst/>
                            <a:ea typeface="Arial" panose="020B0604020202020204" pitchFamily="34" charset="0"/>
                            <a:cs typeface="Times New Roman" panose="02020603050405020304" pitchFamily="18" charset="0"/>
                          </a:rPr>
                        </m:ctrlPr>
                      </m:sSupPr>
                      <m:e>
                        <m:r>
                          <a:rPr lang="vi-VN" sz="4000" i="1">
                            <a:effectLst/>
                            <a:ea typeface="Arial" panose="020B0604020202020204" pitchFamily="34" charset="0"/>
                            <a:cs typeface="Times New Roman" panose="02020603050405020304" pitchFamily="18" charset="0"/>
                          </a:rPr>
                          <m:t>𝑥</m:t>
                        </m:r>
                      </m:e>
                      <m:sup>
                        <m:r>
                          <a:rPr lang="vi-VN" sz="4000" i="1">
                            <a:effectLst/>
                            <a:ea typeface="Arial" panose="020B0604020202020204" pitchFamily="34" charset="0"/>
                            <a:cs typeface="Times New Roman" panose="02020603050405020304" pitchFamily="18" charset="0"/>
                          </a:rPr>
                          <m:t>2</m:t>
                        </m:r>
                      </m:sup>
                    </m:sSup>
                    <m:r>
                      <a:rPr lang="vi-VN" sz="4000" i="1">
                        <a:effectLst/>
                        <a:ea typeface="Arial" panose="020B0604020202020204" pitchFamily="34" charset="0"/>
                        <a:cs typeface="Times New Roman" panose="02020603050405020304" pitchFamily="18" charset="0"/>
                      </a:rPr>
                      <m:t>𝑦</m:t>
                    </m:r>
                    <m:r>
                      <a:rPr lang="vi-VN" sz="4000" i="1">
                        <a:effectLst/>
                        <a:ea typeface="Arial" panose="020B0604020202020204" pitchFamily="34" charset="0"/>
                        <a:cs typeface="Times New Roman" panose="02020603050405020304" pitchFamily="18" charset="0"/>
                      </a:rPr>
                      <m:t>−5</m:t>
                    </m:r>
                    <m:r>
                      <a:rPr lang="vi-VN" sz="4000" i="1">
                        <a:effectLst/>
                        <a:ea typeface="Arial" panose="020B0604020202020204" pitchFamily="34" charset="0"/>
                        <a:cs typeface="Times New Roman" panose="02020603050405020304" pitchFamily="18" charset="0"/>
                      </a:rPr>
                      <m:t>𝑦</m:t>
                    </m:r>
                    <m:r>
                      <a:rPr lang="vi-VN" sz="4000" i="1">
                        <a:effectLst/>
                        <a:ea typeface="Arial" panose="020B0604020202020204" pitchFamily="34" charset="0"/>
                        <a:cs typeface="Times New Roman" panose="02020603050405020304" pitchFamily="18" charset="0"/>
                      </a:rPr>
                      <m:t>−35</m:t>
                    </m:r>
                    <m:sSup>
                      <m:sSupPr>
                        <m:ctrlPr>
                          <a:rPr lang="en-US" sz="4000" i="1">
                            <a:effectLst/>
                            <a:ea typeface="Arial" panose="020B0604020202020204" pitchFamily="34" charset="0"/>
                            <a:cs typeface="Times New Roman" panose="02020603050405020304" pitchFamily="18" charset="0"/>
                          </a:rPr>
                        </m:ctrlPr>
                      </m:sSupPr>
                      <m:e>
                        <m:r>
                          <a:rPr lang="vi-VN" sz="4000" i="1">
                            <a:effectLst/>
                            <a:ea typeface="Arial" panose="020B0604020202020204" pitchFamily="34" charset="0"/>
                            <a:cs typeface="Times New Roman" panose="02020603050405020304" pitchFamily="18" charset="0"/>
                          </a:rPr>
                          <m:t>𝑥</m:t>
                        </m:r>
                      </m:e>
                      <m:sup>
                        <m:r>
                          <a:rPr lang="vi-VN" sz="4000" i="1">
                            <a:effectLst/>
                            <a:ea typeface="Arial" panose="020B0604020202020204" pitchFamily="34" charset="0"/>
                            <a:cs typeface="Times New Roman" panose="02020603050405020304" pitchFamily="18" charset="0"/>
                          </a:rPr>
                          <m:t>2</m:t>
                        </m:r>
                      </m:sup>
                    </m:sSup>
                  </m:oMath>
                </a14:m>
                <a:r>
                  <a:rPr lang="en-US" sz="4000" i="1">
                    <a:effectLst/>
                    <a:ea typeface="Dotum" panose="020B0600000101010101" pitchFamily="34" charset="-127"/>
                    <a:cs typeface="Times New Roman" panose="02020603050405020304" pitchFamily="18" charset="0"/>
                  </a:rPr>
                  <a:t>     </a:t>
                </a:r>
                <a:r>
                  <a:rPr lang="vi-VN" sz="4000" i="1">
                    <a:effectLst/>
                    <a:ea typeface="Dotum" panose="020B0600000101010101" pitchFamily="34" charset="-127"/>
                    <a:cs typeface="Times New Roman" panose="02020603050405020304" pitchFamily="18" charset="0"/>
                  </a:rPr>
                  <a:t> </a:t>
                </a:r>
                <a:endParaRPr lang="en-US" sz="4000" i="1" smtClean="0">
                  <a:effectLst/>
                  <a:ea typeface="Arial" panose="020B0604020202020204" pitchFamily="34" charset="0"/>
                  <a:cs typeface="Times New Roman" panose="02020603050405020304" pitchFamily="18" charset="0"/>
                </a:endParaRPr>
              </a:p>
              <a:p>
                <a:pPr algn="just">
                  <a:lnSpc>
                    <a:spcPct val="150000"/>
                  </a:lnSpc>
                  <a:spcAft>
                    <a:spcPts val="800"/>
                  </a:spcAft>
                </a:pPr>
                <a:r>
                  <a:rPr lang="en-US" sz="4000" smtClean="0">
                    <a:effectLst/>
                    <a:ea typeface="Arial" panose="020B0604020202020204" pitchFamily="34" charset="0"/>
                    <a:cs typeface="Times New Roman" panose="02020603050405020304" pitchFamily="18" charset="0"/>
                  </a:rPr>
                  <a:t>             </a:t>
                </a:r>
                <a14:m>
                  <m:oMath xmlns:m="http://schemas.openxmlformats.org/officeDocument/2006/math">
                    <m:r>
                      <a:rPr lang="vi-VN" sz="4000" i="1">
                        <a:effectLst/>
                        <a:ea typeface="Arial" panose="020B0604020202020204" pitchFamily="34" charset="0"/>
                        <a:cs typeface="Times New Roman" panose="02020603050405020304" pitchFamily="18" charset="0"/>
                      </a:rPr>
                      <m:t>= −47</m:t>
                    </m:r>
                    <m:sSup>
                      <m:sSupPr>
                        <m:ctrlPr>
                          <a:rPr lang="en-US" sz="4000" i="1">
                            <a:effectLst/>
                            <a:ea typeface="Arial" panose="020B0604020202020204" pitchFamily="34" charset="0"/>
                            <a:cs typeface="Times New Roman" panose="02020603050405020304" pitchFamily="18" charset="0"/>
                          </a:rPr>
                        </m:ctrlPr>
                      </m:sSupPr>
                      <m:e>
                        <m:r>
                          <a:rPr lang="vi-VN" sz="4000" i="1">
                            <a:effectLst/>
                            <a:ea typeface="Arial" panose="020B0604020202020204" pitchFamily="34" charset="0"/>
                            <a:cs typeface="Times New Roman" panose="02020603050405020304" pitchFamily="18" charset="0"/>
                          </a:rPr>
                          <m:t>𝑥</m:t>
                        </m:r>
                      </m:e>
                      <m:sup>
                        <m:r>
                          <a:rPr lang="vi-VN" sz="4000" i="1">
                            <a:effectLst/>
                            <a:ea typeface="Arial" panose="020B0604020202020204" pitchFamily="34" charset="0"/>
                            <a:cs typeface="Times New Roman" panose="02020603050405020304" pitchFamily="18" charset="0"/>
                          </a:rPr>
                          <m:t>3</m:t>
                        </m:r>
                      </m:sup>
                    </m:sSup>
                    <m:r>
                      <a:rPr lang="vi-VN" sz="4000" i="1">
                        <a:effectLst/>
                        <a:ea typeface="Arial" panose="020B0604020202020204" pitchFamily="34" charset="0"/>
                        <a:cs typeface="Times New Roman" panose="02020603050405020304" pitchFamily="18" charset="0"/>
                      </a:rPr>
                      <m:t>−6</m:t>
                    </m:r>
                    <m:r>
                      <a:rPr lang="vi-VN" sz="4000" i="1">
                        <a:effectLst/>
                        <a:ea typeface="Arial" panose="020B0604020202020204" pitchFamily="34" charset="0"/>
                        <a:cs typeface="Times New Roman" panose="02020603050405020304" pitchFamily="18" charset="0"/>
                      </a:rPr>
                      <m:t>𝑥𝑦</m:t>
                    </m:r>
                    <m:r>
                      <a:rPr lang="vi-VN" sz="4000" i="1">
                        <a:effectLst/>
                        <a:ea typeface="Arial" panose="020B0604020202020204" pitchFamily="34" charset="0"/>
                        <a:cs typeface="Times New Roman" panose="02020603050405020304" pitchFamily="18" charset="0"/>
                      </a:rPr>
                      <m:t>−</m:t>
                    </m:r>
                    <m:sSup>
                      <m:sSupPr>
                        <m:ctrlPr>
                          <a:rPr lang="en-US" sz="4000" i="1">
                            <a:effectLst/>
                            <a:ea typeface="Arial" panose="020B0604020202020204" pitchFamily="34" charset="0"/>
                            <a:cs typeface="Times New Roman" panose="02020603050405020304" pitchFamily="18" charset="0"/>
                          </a:rPr>
                        </m:ctrlPr>
                      </m:sSupPr>
                      <m:e>
                        <m:r>
                          <a:rPr lang="vi-VN" sz="4000" i="1">
                            <a:effectLst/>
                            <a:ea typeface="Arial" panose="020B0604020202020204" pitchFamily="34" charset="0"/>
                            <a:cs typeface="Times New Roman" panose="02020603050405020304" pitchFamily="18" charset="0"/>
                          </a:rPr>
                          <m:t>35</m:t>
                        </m:r>
                        <m:r>
                          <a:rPr lang="vi-VN" sz="4000" i="1">
                            <a:effectLst/>
                            <a:ea typeface="Arial" panose="020B0604020202020204" pitchFamily="34" charset="0"/>
                            <a:cs typeface="Times New Roman" panose="02020603050405020304" pitchFamily="18" charset="0"/>
                          </a:rPr>
                          <m:t>𝑥</m:t>
                        </m:r>
                      </m:e>
                      <m:sup>
                        <m:r>
                          <a:rPr lang="vi-VN" sz="4000" i="1">
                            <a:effectLst/>
                            <a:ea typeface="Arial" panose="020B0604020202020204" pitchFamily="34" charset="0"/>
                            <a:cs typeface="Times New Roman" panose="02020603050405020304" pitchFamily="18" charset="0"/>
                          </a:rPr>
                          <m:t>2</m:t>
                        </m:r>
                      </m:sup>
                    </m:sSup>
                    <m:r>
                      <a:rPr lang="vi-VN" sz="4000" i="1">
                        <a:effectLst/>
                        <a:ea typeface="Arial" panose="020B0604020202020204" pitchFamily="34" charset="0"/>
                        <a:cs typeface="Times New Roman" panose="02020603050405020304" pitchFamily="18" charset="0"/>
                      </a:rPr>
                      <m:t>𝑦</m:t>
                    </m:r>
                    <m:r>
                      <a:rPr lang="vi-VN" sz="4000" i="1">
                        <a:effectLst/>
                        <a:ea typeface="Arial" panose="020B0604020202020204" pitchFamily="34" charset="0"/>
                        <a:cs typeface="Times New Roman" panose="02020603050405020304" pitchFamily="18" charset="0"/>
                      </a:rPr>
                      <m:t>−5</m:t>
                    </m:r>
                    <m:r>
                      <a:rPr lang="vi-VN" sz="4000" i="1">
                        <a:effectLst/>
                        <a:ea typeface="Arial" panose="020B0604020202020204" pitchFamily="34" charset="0"/>
                        <a:cs typeface="Times New Roman" panose="02020603050405020304" pitchFamily="18" charset="0"/>
                      </a:rPr>
                      <m:t>𝑦</m:t>
                    </m:r>
                  </m:oMath>
                </a14:m>
                <a:endParaRPr lang="en-US" sz="4000" i="1">
                  <a:effectLst/>
                  <a:ea typeface="Arial" panose="020B0604020202020204" pitchFamily="34" charset="0"/>
                  <a:cs typeface="Times New Roman" panose="02020603050405020304" pitchFamily="18" charset="0"/>
                </a:endParaRPr>
              </a:p>
              <a:p>
                <a:pPr algn="just">
                  <a:lnSpc>
                    <a:spcPct val="150000"/>
                  </a:lnSpc>
                  <a:spcAft>
                    <a:spcPts val="800"/>
                  </a:spcAft>
                </a:pPr>
                <a:r>
                  <a:rPr lang="vi-VN" sz="4000">
                    <a:effectLst/>
                    <a:ea typeface="Arial" panose="020B0604020202020204" pitchFamily="34" charset="0"/>
                    <a:cs typeface="Times New Roman" panose="02020603050405020304" pitchFamily="18" charset="0"/>
                  </a:rPr>
                  <a:t>* Với </a:t>
                </a:r>
                <a14:m>
                  <m:oMath xmlns:m="http://schemas.openxmlformats.org/officeDocument/2006/math">
                    <m:d>
                      <m:dPr>
                        <m:begChr m:val="|"/>
                        <m:endChr m:val="|"/>
                        <m:ctrlPr>
                          <a:rPr lang="en-US" sz="4000">
                            <a:effectLst/>
                            <a:ea typeface="Arial" panose="020B0604020202020204" pitchFamily="34" charset="0"/>
                            <a:cs typeface="Times New Roman" panose="02020603050405020304" pitchFamily="18" charset="0"/>
                          </a:rPr>
                        </m:ctrlPr>
                      </m:dPr>
                      <m:e>
                        <m:r>
                          <m:rPr>
                            <m:sty m:val="p"/>
                          </m:rPr>
                          <a:rPr lang="vi-VN" sz="4000" i="0">
                            <a:effectLst/>
                            <a:ea typeface="Arial" panose="020B0604020202020204" pitchFamily="34" charset="0"/>
                            <a:cs typeface="Times New Roman" panose="02020603050405020304" pitchFamily="18" charset="0"/>
                          </a:rPr>
                          <m:t>x</m:t>
                        </m:r>
                      </m:e>
                    </m:d>
                    <m:r>
                      <a:rPr lang="vi-VN" sz="4000" i="0">
                        <a:effectLst/>
                        <a:ea typeface="Arial" panose="020B0604020202020204" pitchFamily="34" charset="0"/>
                        <a:cs typeface="Times New Roman" panose="02020603050405020304" pitchFamily="18" charset="0"/>
                      </a:rPr>
                      <m:t>=</m:t>
                    </m:r>
                    <m:f>
                      <m:fPr>
                        <m:ctrlPr>
                          <a:rPr lang="en-US" sz="4000">
                            <a:effectLst/>
                            <a:ea typeface="Arial" panose="020B0604020202020204" pitchFamily="34" charset="0"/>
                            <a:cs typeface="Times New Roman" panose="02020603050405020304" pitchFamily="18" charset="0"/>
                          </a:rPr>
                        </m:ctrlPr>
                      </m:fPr>
                      <m:num>
                        <m:r>
                          <a:rPr lang="vi-VN" sz="4000" i="0">
                            <a:effectLst/>
                            <a:ea typeface="Arial" panose="020B0604020202020204" pitchFamily="34" charset="0"/>
                            <a:cs typeface="Times New Roman" panose="02020603050405020304" pitchFamily="18" charset="0"/>
                          </a:rPr>
                          <m:t>1</m:t>
                        </m:r>
                      </m:num>
                      <m:den>
                        <m:r>
                          <a:rPr lang="vi-VN" sz="4000" i="0">
                            <a:effectLst/>
                            <a:ea typeface="Arial" panose="020B0604020202020204" pitchFamily="34" charset="0"/>
                            <a:cs typeface="Times New Roman" panose="02020603050405020304" pitchFamily="18" charset="0"/>
                          </a:rPr>
                          <m:t>2</m:t>
                        </m:r>
                      </m:den>
                    </m:f>
                    <m:r>
                      <a:rPr lang="vi-VN" sz="4000" i="0">
                        <a:effectLst/>
                        <a:ea typeface="Arial" panose="020B0604020202020204" pitchFamily="34" charset="0"/>
                        <a:cs typeface="Times New Roman" panose="02020603050405020304" pitchFamily="18" charset="0"/>
                      </a:rPr>
                      <m:t>→</m:t>
                    </m:r>
                  </m:oMath>
                </a14:m>
                <a:r>
                  <a:rPr lang="vi-VN" sz="4000">
                    <a:effectLst/>
                    <a:ea typeface="Dotum" panose="020B0600000101010101" pitchFamily="34" charset="-127"/>
                    <a:cs typeface="Times New Roman" panose="02020603050405020304" pitchFamily="18" charset="0"/>
                  </a:rPr>
                  <a:t> </a:t>
                </a:r>
                <a14:m>
                  <m:oMath xmlns:m="http://schemas.openxmlformats.org/officeDocument/2006/math">
                    <m:r>
                      <m:rPr>
                        <m:sty m:val="p"/>
                      </m:rPr>
                      <a:rPr lang="vi-VN" sz="4000" i="0">
                        <a:effectLst/>
                        <a:ea typeface="Dotum" panose="020B0600000101010101" pitchFamily="34" charset="-127"/>
                        <a:cs typeface="Times New Roman" panose="02020603050405020304" pitchFamily="18" charset="0"/>
                      </a:rPr>
                      <m:t>x</m:t>
                    </m:r>
                    <m:r>
                      <a:rPr lang="vi-VN" sz="4000" i="0">
                        <a:effectLst/>
                        <a:ea typeface="Dotum" panose="020B0600000101010101" pitchFamily="34" charset="-127"/>
                        <a:cs typeface="Times New Roman" panose="02020603050405020304" pitchFamily="18" charset="0"/>
                      </a:rPr>
                      <m:t>=</m:t>
                    </m:r>
                    <m:f>
                      <m:fPr>
                        <m:ctrlPr>
                          <a:rPr lang="en-US" sz="4000">
                            <a:effectLst/>
                            <a:ea typeface="Dotum" panose="020B0600000101010101" pitchFamily="34" charset="-127"/>
                            <a:cs typeface="Times New Roman" panose="02020603050405020304" pitchFamily="18" charset="0"/>
                          </a:rPr>
                        </m:ctrlPr>
                      </m:fPr>
                      <m:num>
                        <m:r>
                          <a:rPr lang="vi-VN" sz="4000" i="0">
                            <a:effectLst/>
                            <a:ea typeface="Dotum" panose="020B0600000101010101" pitchFamily="34" charset="-127"/>
                            <a:cs typeface="Times New Roman" panose="02020603050405020304" pitchFamily="18" charset="0"/>
                          </a:rPr>
                          <m:t>1</m:t>
                        </m:r>
                      </m:num>
                      <m:den>
                        <m:r>
                          <a:rPr lang="vi-VN" sz="4000" i="0">
                            <a:effectLst/>
                            <a:ea typeface="Dotum" panose="020B0600000101010101" pitchFamily="34" charset="-127"/>
                            <a:cs typeface="Times New Roman" panose="02020603050405020304" pitchFamily="18" charset="0"/>
                          </a:rPr>
                          <m:t>2</m:t>
                        </m:r>
                      </m:den>
                    </m:f>
                  </m:oMath>
                </a14:m>
                <a:r>
                  <a:rPr lang="vi-VN" sz="4000">
                    <a:effectLst/>
                    <a:ea typeface="Dotum" panose="020B0600000101010101" pitchFamily="34" charset="-127"/>
                    <a:cs typeface="Times New Roman" panose="02020603050405020304" pitchFamily="18" charset="0"/>
                  </a:rPr>
                  <a:t> hoặc </a:t>
                </a:r>
                <a14:m>
                  <m:oMath xmlns:m="http://schemas.openxmlformats.org/officeDocument/2006/math">
                    <m:r>
                      <m:rPr>
                        <m:sty m:val="p"/>
                      </m:rPr>
                      <a:rPr lang="vi-VN" sz="4000" i="0">
                        <a:effectLst/>
                        <a:ea typeface="Dotum" panose="020B0600000101010101" pitchFamily="34" charset="-127"/>
                        <a:cs typeface="Times New Roman" panose="02020603050405020304" pitchFamily="18" charset="0"/>
                      </a:rPr>
                      <m:t>x</m:t>
                    </m:r>
                    <m:r>
                      <a:rPr lang="vi-VN" sz="4000" i="0">
                        <a:effectLst/>
                        <a:ea typeface="Dotum" panose="020B0600000101010101" pitchFamily="34" charset="-127"/>
                        <a:cs typeface="Times New Roman" panose="02020603050405020304" pitchFamily="18" charset="0"/>
                      </a:rPr>
                      <m:t>=−</m:t>
                    </m:r>
                    <m:f>
                      <m:fPr>
                        <m:ctrlPr>
                          <a:rPr lang="en-US" sz="4000">
                            <a:effectLst/>
                            <a:ea typeface="Dotum" panose="020B0600000101010101" pitchFamily="34" charset="-127"/>
                            <a:cs typeface="Times New Roman" panose="02020603050405020304" pitchFamily="18" charset="0"/>
                          </a:rPr>
                        </m:ctrlPr>
                      </m:fPr>
                      <m:num>
                        <m:r>
                          <a:rPr lang="vi-VN" sz="4000" i="0">
                            <a:effectLst/>
                            <a:ea typeface="Dotum" panose="020B0600000101010101" pitchFamily="34" charset="-127"/>
                            <a:cs typeface="Times New Roman" panose="02020603050405020304" pitchFamily="18" charset="0"/>
                          </a:rPr>
                          <m:t>1</m:t>
                        </m:r>
                      </m:num>
                      <m:den>
                        <m:r>
                          <a:rPr lang="vi-VN" sz="4000" i="0">
                            <a:effectLst/>
                            <a:ea typeface="Dotum" panose="020B0600000101010101" pitchFamily="34" charset="-127"/>
                            <a:cs typeface="Times New Roman" panose="02020603050405020304" pitchFamily="18" charset="0"/>
                          </a:rPr>
                          <m:t>2</m:t>
                        </m:r>
                      </m:den>
                    </m:f>
                  </m:oMath>
                </a14:m>
                <a:endParaRPr lang="en-US" sz="4000">
                  <a:effectLst/>
                  <a:ea typeface="Arial" panose="020B0604020202020204" pitchFamily="34" charset="0"/>
                  <a:cs typeface="Times New Roman" panose="02020603050405020304" pitchFamily="18" charset="0"/>
                </a:endParaRPr>
              </a:p>
            </p:txBody>
          </p:sp>
        </mc:Choice>
        <mc:Fallback>
          <p:sp>
            <p:nvSpPr>
              <p:cNvPr id="48" name="Rectangle 47"/>
              <p:cNvSpPr>
                <a:spLocks noRot="1" noChangeAspect="1" noMove="1" noResize="1" noEditPoints="1" noAdjustHandles="1" noChangeArrowheads="1" noChangeShapeType="1" noTextEdit="1"/>
              </p:cNvSpPr>
              <p:nvPr/>
            </p:nvSpPr>
            <p:spPr>
              <a:xfrm>
                <a:off x="1702783" y="4830727"/>
                <a:ext cx="18032837" cy="4960973"/>
              </a:xfrm>
              <a:prstGeom prst="rect">
                <a:avLst/>
              </a:prstGeom>
              <a:blipFill>
                <a:blip r:embed="rId5"/>
                <a:stretch>
                  <a:fillRect l="-1183"/>
                </a:stretch>
              </a:blipFill>
            </p:spPr>
            <p:txBody>
              <a:bodyPr/>
              <a:lstStyle/>
              <a:p>
                <a:r>
                  <a:rPr lang="en-US">
                    <a:noFill/>
                  </a:rPr>
                  <a:t> </a:t>
                </a:r>
              </a:p>
            </p:txBody>
          </p:sp>
        </mc:Fallback>
      </mc:AlternateContent>
      <p:pic>
        <p:nvPicPr>
          <p:cNvPr id="50" name="Picture 49"/>
          <p:cNvPicPr>
            <a:picLocks noChangeAspect="1"/>
          </p:cNvPicPr>
          <p:nvPr/>
        </p:nvPicPr>
        <p:blipFill>
          <a:blip r:embed="rId6"/>
          <a:stretch>
            <a:fillRect/>
          </a:stretch>
        </p:blipFill>
        <p:spPr>
          <a:xfrm>
            <a:off x="15773400" y="8153400"/>
            <a:ext cx="2240113" cy="2133600"/>
          </a:xfrm>
          <a:prstGeom prst="rect">
            <a:avLst/>
          </a:prstGeom>
        </p:spPr>
      </p:pic>
    </p:spTree>
    <p:extLst>
      <p:ext uri="{BB962C8B-B14F-4D97-AF65-F5344CB8AC3E}">
        <p14:creationId xmlns:p14="http://schemas.microsoft.com/office/powerpoint/2010/main" val="3401445275"/>
      </p:ext>
    </p:extLst>
  </p:cSld>
  <p:clrMapOvr>
    <a:masterClrMapping/>
  </p:clrMapOvr>
  <mc:AlternateContent xmlns:mc="http://schemas.openxmlformats.org/markup-compatibility/2006">
    <mc:Choice xmlns:p14="http://schemas.microsoft.com/office/powerpoint/2010/main" Requires="p14">
      <p:transition spd="med" p14:dur="700">
        <p:push dir="r"/>
      </p:transition>
    </mc:Choice>
    <mc:Fallback>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anim calcmode="lin" valueType="num">
                                      <p:cBhvr>
                                        <p:cTn id="12" dur="500" fill="hold"/>
                                        <p:tgtEl>
                                          <p:spTgt spid="40"/>
                                        </p:tgtEl>
                                        <p:attrNameLst>
                                          <p:attrName>ppt_x</p:attrName>
                                        </p:attrNameLst>
                                      </p:cBhvr>
                                      <p:tavLst>
                                        <p:tav tm="0">
                                          <p:val>
                                            <p:strVal val="#ppt_x"/>
                                          </p:val>
                                        </p:tav>
                                        <p:tav tm="100000">
                                          <p:val>
                                            <p:strVal val="#ppt_x"/>
                                          </p:val>
                                        </p:tav>
                                      </p:tavLst>
                                    </p:anim>
                                    <p:anim calcmode="lin" valueType="num">
                                      <p:cBhvr>
                                        <p:cTn id="13" dur="500" fill="hold"/>
                                        <p:tgtEl>
                                          <p:spTgt spid="4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anim calcmode="lin" valueType="num">
                                      <p:cBhvr>
                                        <p:cTn id="17" dur="500" fill="hold"/>
                                        <p:tgtEl>
                                          <p:spTgt spid="46"/>
                                        </p:tgtEl>
                                        <p:attrNameLst>
                                          <p:attrName>ppt_x</p:attrName>
                                        </p:attrNameLst>
                                      </p:cBhvr>
                                      <p:tavLst>
                                        <p:tav tm="0">
                                          <p:val>
                                            <p:strVal val="#ppt_x"/>
                                          </p:val>
                                        </p:tav>
                                        <p:tav tm="100000">
                                          <p:val>
                                            <p:strVal val="#ppt_x"/>
                                          </p:val>
                                        </p:tav>
                                      </p:tavLst>
                                    </p:anim>
                                    <p:anim calcmode="lin" valueType="num">
                                      <p:cBhvr>
                                        <p:cTn id="18"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8">
                                            <p:txEl>
                                              <p:pRg st="0" end="0"/>
                                            </p:txEl>
                                          </p:spTgt>
                                        </p:tgtEl>
                                        <p:attrNameLst>
                                          <p:attrName>style.visibility</p:attrName>
                                        </p:attrNameLst>
                                      </p:cBhvr>
                                      <p:to>
                                        <p:strVal val="visible"/>
                                      </p:to>
                                    </p:set>
                                    <p:animEffect transition="in" filter="fade">
                                      <p:cBhvr>
                                        <p:cTn id="28" dur="500"/>
                                        <p:tgtEl>
                                          <p:spTgt spid="48">
                                            <p:txEl>
                                              <p:pRg st="0" end="0"/>
                                            </p:txEl>
                                          </p:spTgt>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48">
                                            <p:txEl>
                                              <p:pRg st="1" end="1"/>
                                            </p:txEl>
                                          </p:spTgt>
                                        </p:tgtEl>
                                        <p:attrNameLst>
                                          <p:attrName>style.visibility</p:attrName>
                                        </p:attrNameLst>
                                      </p:cBhvr>
                                      <p:to>
                                        <p:strVal val="visible"/>
                                      </p:to>
                                    </p:set>
                                    <p:animEffect transition="in" filter="wipe(down)">
                                      <p:cBhvr>
                                        <p:cTn id="32" dur="500"/>
                                        <p:tgtEl>
                                          <p:spTgt spid="48">
                                            <p:txEl>
                                              <p:pRg st="1" end="1"/>
                                            </p:txEl>
                                          </p:spTgt>
                                        </p:tgtEl>
                                      </p:cBhvr>
                                    </p:animEffect>
                                  </p:childTnLst>
                                </p:cTn>
                              </p:par>
                            </p:childTnLst>
                          </p:cTn>
                        </p:par>
                        <p:par>
                          <p:cTn id="33" fill="hold">
                            <p:stCondLst>
                              <p:cond delay="1000"/>
                            </p:stCondLst>
                            <p:childTnLst>
                              <p:par>
                                <p:cTn id="34" presetID="53" presetClass="entr" presetSubtype="16" fill="hold" nodeType="afterEffect">
                                  <p:stCondLst>
                                    <p:cond delay="0"/>
                                  </p:stCondLst>
                                  <p:childTnLst>
                                    <p:set>
                                      <p:cBhvr>
                                        <p:cTn id="35" dur="1" fill="hold">
                                          <p:stCondLst>
                                            <p:cond delay="0"/>
                                          </p:stCondLst>
                                        </p:cTn>
                                        <p:tgtEl>
                                          <p:spTgt spid="48">
                                            <p:txEl>
                                              <p:pRg st="2" end="2"/>
                                            </p:txEl>
                                          </p:spTgt>
                                        </p:tgtEl>
                                        <p:attrNameLst>
                                          <p:attrName>style.visibility</p:attrName>
                                        </p:attrNameLst>
                                      </p:cBhvr>
                                      <p:to>
                                        <p:strVal val="visible"/>
                                      </p:to>
                                    </p:set>
                                    <p:anim calcmode="lin" valueType="num">
                                      <p:cBhvr>
                                        <p:cTn id="36" dur="500" fill="hold"/>
                                        <p:tgtEl>
                                          <p:spTgt spid="48">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48">
                                            <p:txEl>
                                              <p:pRg st="2" end="2"/>
                                            </p:txEl>
                                          </p:spTgt>
                                        </p:tgtEl>
                                        <p:attrNameLst>
                                          <p:attrName>ppt_h</p:attrName>
                                        </p:attrNameLst>
                                      </p:cBhvr>
                                      <p:tavLst>
                                        <p:tav tm="0">
                                          <p:val>
                                            <p:fltVal val="0"/>
                                          </p:val>
                                        </p:tav>
                                        <p:tav tm="100000">
                                          <p:val>
                                            <p:strVal val="#ppt_h"/>
                                          </p:val>
                                        </p:tav>
                                      </p:tavLst>
                                    </p:anim>
                                    <p:animEffect transition="in" filter="fade">
                                      <p:cBhvr>
                                        <p:cTn id="38" dur="500"/>
                                        <p:tgtEl>
                                          <p:spTgt spid="48">
                                            <p:txEl>
                                              <p:pRg st="2" end="2"/>
                                            </p:txEl>
                                          </p:spTgt>
                                        </p:tgtEl>
                                      </p:cBhvr>
                                    </p:animEffect>
                                  </p:child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48">
                                            <p:txEl>
                                              <p:pRg st="3" end="3"/>
                                            </p:txEl>
                                          </p:spTgt>
                                        </p:tgtEl>
                                        <p:attrNameLst>
                                          <p:attrName>style.visibility</p:attrName>
                                        </p:attrNameLst>
                                      </p:cBhvr>
                                      <p:to>
                                        <p:strVal val="visible"/>
                                      </p:to>
                                    </p:set>
                                    <p:animEffect transition="in" filter="wipe(left)">
                                      <p:cBhvr>
                                        <p:cTn id="42" dur="500"/>
                                        <p:tgtEl>
                                          <p:spTgt spid="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4E5"/>
        </a:solidFill>
        <a:effectLst/>
      </p:bgPr>
    </p:bg>
    <p:spTree>
      <p:nvGrpSpPr>
        <p:cNvPr id="1" name=""/>
        <p:cNvGrpSpPr/>
        <p:nvPr/>
      </p:nvGrpSpPr>
      <p:grpSpPr>
        <a:xfrm>
          <a:off x="0" y="0"/>
          <a:ext cx="0" cy="0"/>
          <a:chOff x="0" y="0"/>
          <a:chExt cx="0" cy="0"/>
        </a:xfrm>
      </p:grpSpPr>
      <p:grpSp>
        <p:nvGrpSpPr>
          <p:cNvPr id="6" name="Group 6"/>
          <p:cNvGrpSpPr/>
          <p:nvPr/>
        </p:nvGrpSpPr>
        <p:grpSpPr>
          <a:xfrm>
            <a:off x="-1752600" y="-1028700"/>
            <a:ext cx="2954947" cy="11805595"/>
            <a:chOff x="0" y="0"/>
            <a:chExt cx="1558177" cy="3109293"/>
          </a:xfrm>
        </p:grpSpPr>
        <p:sp>
          <p:nvSpPr>
            <p:cNvPr id="7" name="Freeform 7"/>
            <p:cNvSpPr/>
            <p:nvPr/>
          </p:nvSpPr>
          <p:spPr>
            <a:xfrm>
              <a:off x="0" y="0"/>
              <a:ext cx="1558177" cy="3109293"/>
            </a:xfrm>
            <a:custGeom>
              <a:avLst/>
              <a:gdLst/>
              <a:ahLst/>
              <a:cxnLst/>
              <a:rect l="l" t="t" r="r" b="b"/>
              <a:pathLst>
                <a:path w="1558177" h="3109293">
                  <a:moveTo>
                    <a:pt x="0" y="0"/>
                  </a:moveTo>
                  <a:lnTo>
                    <a:pt x="1558177" y="0"/>
                  </a:lnTo>
                  <a:lnTo>
                    <a:pt x="1558177" y="3109293"/>
                  </a:lnTo>
                  <a:lnTo>
                    <a:pt x="0" y="3109293"/>
                  </a:lnTo>
                  <a:close/>
                </a:path>
              </a:pathLst>
            </a:custGeom>
            <a:solidFill>
              <a:srgbClr val="F9DA88"/>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7" name="Oval Callout 46"/>
          <p:cNvSpPr/>
          <p:nvPr/>
        </p:nvSpPr>
        <p:spPr>
          <a:xfrm>
            <a:off x="9113926" y="727040"/>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50" name="Picture 49"/>
          <p:cNvPicPr>
            <a:picLocks noChangeAspect="1"/>
          </p:cNvPicPr>
          <p:nvPr/>
        </p:nvPicPr>
        <p:blipFill>
          <a:blip r:embed="rId2"/>
          <a:stretch>
            <a:fillRect/>
          </a:stretch>
        </p:blipFill>
        <p:spPr>
          <a:xfrm>
            <a:off x="15773400" y="266700"/>
            <a:ext cx="2240113" cy="2133600"/>
          </a:xfrm>
          <a:prstGeom prst="rect">
            <a:avLst/>
          </a:prstGeom>
        </p:spPr>
      </p:pic>
      <mc:AlternateContent xmlns:mc="http://schemas.openxmlformats.org/markup-compatibility/2006">
        <mc:Choice xmlns:a14="http://schemas.microsoft.com/office/drawing/2010/main" Requires="a14">
          <p:sp>
            <p:nvSpPr>
              <p:cNvPr id="19" name="Rectangle 18"/>
              <p:cNvSpPr/>
              <p:nvPr/>
            </p:nvSpPr>
            <p:spPr>
              <a:xfrm>
                <a:off x="1752600" y="1993001"/>
                <a:ext cx="18032837" cy="772249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vi-VN" sz="40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Thay </a:t>
                </a:r>
                <a14:m>
                  <m:oMath xmlns:m="http://schemas.openxmlformats.org/officeDocument/2006/math">
                    <m:r>
                      <m:rPr>
                        <m:sty m:val="p"/>
                      </m:rP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x</m:t>
                    </m:r>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t>
                    </m:r>
                    <m:f>
                      <m:f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fPr>
                      <m:num>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1</m:t>
                        </m:r>
                      </m:num>
                      <m:den>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2</m:t>
                        </m:r>
                      </m:den>
                    </m:f>
                    <m:r>
                      <a:rPr kumimoji="0" lang="vi-VN" sz="4000" b="0" i="0" u="none" strike="noStrike" kern="1200" cap="none" spc="0" normalizeH="0" baseline="0" noProof="0">
                        <a:ln>
                          <a:noFill/>
                        </a:ln>
                        <a:solidFill>
                          <a:prstClr val="black"/>
                        </a:solidFill>
                        <a:effectLst/>
                        <a:uLnTx/>
                        <a:uFillTx/>
                        <a:ea typeface="Dotum" panose="020B0600000101010101" pitchFamily="34" charset="-127"/>
                        <a:cs typeface="Times New Roman" panose="02020603050405020304" pitchFamily="18" charset="0"/>
                      </a:rPr>
                      <m:t>;</m:t>
                    </m:r>
                    <m:r>
                      <m:rPr>
                        <m:sty m:val="p"/>
                      </m:rPr>
                      <a:rPr kumimoji="0" lang="vi-VN" sz="4000" b="0" i="0" u="none" strike="noStrike" kern="1200" cap="none" spc="0" normalizeH="0" baseline="0" noProof="0">
                        <a:ln>
                          <a:noFill/>
                        </a:ln>
                        <a:solidFill>
                          <a:prstClr val="black"/>
                        </a:solidFill>
                        <a:effectLst/>
                        <a:uLnTx/>
                        <a:uFillTx/>
                        <a:ea typeface="Dotum" panose="020B0600000101010101" pitchFamily="34" charset="-127"/>
                        <a:cs typeface="Times New Roman" panose="02020603050405020304" pitchFamily="18" charset="0"/>
                      </a:rPr>
                      <m:t>y</m:t>
                    </m:r>
                    <m:r>
                      <a:rPr kumimoji="0" lang="vi-VN" sz="4000" b="0" i="0" u="none" strike="noStrike" kern="1200" cap="none" spc="0" normalizeH="0" baseline="0" noProof="0">
                        <a:ln>
                          <a:noFill/>
                        </a:ln>
                        <a:solidFill>
                          <a:prstClr val="black"/>
                        </a:solidFill>
                        <a:effectLst/>
                        <a:uLnTx/>
                        <a:uFillTx/>
                        <a:ea typeface="Dotum" panose="020B0600000101010101" pitchFamily="34" charset="-127"/>
                        <a:cs typeface="Times New Roman" panose="02020603050405020304" pitchFamily="18" charset="0"/>
                      </a:rPr>
                      <m:t>=0</m:t>
                    </m:r>
                  </m:oMath>
                </a14:m>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 vào đa thức thu gọn ta có:</a:t>
                </a:r>
                <a:endParaRPr kumimoji="0" lang="en-US" sz="4000" b="0" i="0" u="none" strike="noStrike" kern="1200" cap="none" spc="0" normalizeH="0" baseline="0" noProof="0">
                  <a:ln>
                    <a:noFill/>
                  </a:ln>
                  <a:solidFill>
                    <a:prstClr val="black"/>
                  </a:solidFill>
                  <a:effectLst/>
                  <a:uLnTx/>
                  <a:uFillTx/>
                  <a:latin typeface="Calibri"/>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−47.</m:t>
                      </m:r>
                      <m:sSup>
                        <m:sSup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sSupPr>
                        <m:e>
                          <m:d>
                            <m:d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dPr>
                            <m:e>
                              <m:f>
                                <m:f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fPr>
                                <m:num>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1</m:t>
                                  </m:r>
                                </m:num>
                                <m:den>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2</m:t>
                                  </m:r>
                                </m:den>
                              </m:f>
                            </m:e>
                          </m:d>
                        </m:e>
                        <m:sup>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3</m:t>
                          </m:r>
                        </m:sup>
                      </m:sSup>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t>
                      </m:r>
                      <m:f>
                        <m:f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fPr>
                        <m:num>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6.1</m:t>
                          </m:r>
                        </m:num>
                        <m:den>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3</m:t>
                          </m:r>
                        </m:den>
                      </m:f>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.0−35.</m:t>
                      </m:r>
                      <m:sSup>
                        <m:sSup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sSupPr>
                        <m:e>
                          <m:d>
                            <m:d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dPr>
                            <m:e>
                              <m:f>
                                <m:f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fPr>
                                <m:num>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1</m:t>
                                  </m:r>
                                </m:num>
                                <m:den>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3</m:t>
                                  </m:r>
                                </m:den>
                              </m:f>
                            </m:e>
                          </m:d>
                        </m:e>
                        <m:sup>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2</m:t>
                          </m:r>
                        </m:sup>
                      </m:sSup>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.0−5.0=−</m:t>
                      </m:r>
                      <m:f>
                        <m:f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fPr>
                        <m:num>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47</m:t>
                          </m:r>
                        </m:num>
                        <m:den>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8</m:t>
                          </m:r>
                        </m:den>
                      </m:f>
                    </m:oMath>
                  </m:oMathPara>
                </a14:m>
                <a:endParaRPr kumimoji="0" lang="en-US" sz="4000" b="0" i="0" u="none" strike="noStrike" kern="1200" cap="none" spc="0" normalizeH="0" baseline="0" noProof="0">
                  <a:ln>
                    <a:noFill/>
                  </a:ln>
                  <a:solidFill>
                    <a:prstClr val="black"/>
                  </a:solidFill>
                  <a:effectLst/>
                  <a:uLnTx/>
                  <a:uFillTx/>
                  <a:latin typeface="Calibri"/>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Thay </a:t>
                </a:r>
                <a14:m>
                  <m:oMath xmlns:m="http://schemas.openxmlformats.org/officeDocument/2006/math">
                    <m:r>
                      <m:rPr>
                        <m:sty m:val="p"/>
                      </m:rP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x</m:t>
                    </m:r>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t>
                    </m:r>
                    <m:f>
                      <m:f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fPr>
                      <m:num>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1</m:t>
                        </m:r>
                      </m:num>
                      <m:den>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2</m:t>
                        </m:r>
                      </m:den>
                    </m:f>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t>
                    </m:r>
                    <m:r>
                      <m:rPr>
                        <m:sty m:val="p"/>
                      </m:rP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y</m:t>
                    </m:r>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=0</m:t>
                    </m:r>
                  </m:oMath>
                </a14:m>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 vào đa thức thu gọn ta có:</a:t>
                </a:r>
                <a:endParaRPr kumimoji="0" lang="en-US" sz="4000" b="0" i="0" u="none" strike="noStrike" kern="1200" cap="none" spc="0" normalizeH="0" baseline="0" noProof="0">
                  <a:ln>
                    <a:noFill/>
                  </a:ln>
                  <a:solidFill>
                    <a:prstClr val="black"/>
                  </a:solidFill>
                  <a:effectLst/>
                  <a:uLnTx/>
                  <a:uFillTx/>
                  <a:latin typeface="Calibri"/>
                  <a:ea typeface="Arial" panose="020B0604020202020204" pitchFamily="34" charset="0"/>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−47.</m:t>
                      </m:r>
                      <m:sSup>
                        <m:sSup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sSupPr>
                        <m:e>
                          <m:d>
                            <m:d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dPr>
                            <m:e>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t>
                              </m:r>
                              <m:f>
                                <m:f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fPr>
                                <m:num>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1</m:t>
                                  </m:r>
                                </m:num>
                                <m:den>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2</m:t>
                                  </m:r>
                                </m:den>
                              </m:f>
                            </m:e>
                          </m:d>
                        </m:e>
                        <m:sup>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3</m:t>
                          </m:r>
                        </m:sup>
                      </m:sSup>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−6.</m:t>
                      </m:r>
                      <m:d>
                        <m:d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dPr>
                        <m:e>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t>
                          </m:r>
                          <m:f>
                            <m:f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fPr>
                            <m:num>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1</m:t>
                              </m:r>
                            </m:num>
                            <m:den>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3</m:t>
                              </m:r>
                            </m:den>
                          </m:f>
                        </m:e>
                      </m:d>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.0−35.</m:t>
                      </m:r>
                      <m:sSup>
                        <m:sSup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sSupPr>
                        <m:e>
                          <m:d>
                            <m:d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dPr>
                            <m:e>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t>
                              </m:r>
                              <m:f>
                                <m:f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fPr>
                                <m:num>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1</m:t>
                                  </m:r>
                                </m:num>
                                <m:den>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3</m:t>
                                  </m:r>
                                </m:den>
                              </m:f>
                            </m:e>
                          </m:d>
                        </m:e>
                        <m:sup>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2</m:t>
                          </m:r>
                        </m:sup>
                      </m:sSup>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.0−5.0=</m:t>
                      </m:r>
                      <m:f>
                        <m:fPr>
                          <m:ctrlPr>
                            <a:rPr kumimoji="0" lang="en-US"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ctrlPr>
                        </m:fPr>
                        <m:num>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47</m:t>
                          </m:r>
                        </m:num>
                        <m:den>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8</m:t>
                          </m:r>
                        </m:den>
                      </m:f>
                    </m:oMath>
                  </m:oMathPara>
                </a14:m>
                <a:endParaRPr kumimoji="0" lang="en-US" sz="4000" b="0" i="0" u="none" strike="noStrike" kern="1200" cap="none" spc="0" normalizeH="0" baseline="0" noProof="0">
                  <a:ln>
                    <a:noFill/>
                  </a:ln>
                  <a:solidFill>
                    <a:prstClr val="black"/>
                  </a:solidFill>
                  <a:effectLst/>
                  <a:uLnTx/>
                  <a:uFillTx/>
                  <a:latin typeface="Calibri"/>
                  <a:ea typeface="Arial" panose="020B0604020202020204" pitchFamily="34" charset="0"/>
                  <a:cs typeface="Times New Roman" panose="02020603050405020304" pitchFamily="18" charset="0"/>
                </a:endParaRPr>
              </a:p>
            </p:txBody>
          </p:sp>
        </mc:Choice>
        <mc:Fallback>
          <p:sp>
            <p:nvSpPr>
              <p:cNvPr id="19" name="Rectangle 18"/>
              <p:cNvSpPr>
                <a:spLocks noRot="1" noChangeAspect="1" noMove="1" noResize="1" noEditPoints="1" noAdjustHandles="1" noChangeArrowheads="1" noChangeShapeType="1" noTextEdit="1"/>
              </p:cNvSpPr>
              <p:nvPr/>
            </p:nvSpPr>
            <p:spPr>
              <a:xfrm>
                <a:off x="1752600" y="1993001"/>
                <a:ext cx="18032837" cy="7722499"/>
              </a:xfrm>
              <a:prstGeom prst="rect">
                <a:avLst/>
              </a:prstGeom>
              <a:blipFill>
                <a:blip r:embed="rId3"/>
                <a:stretch>
                  <a:fillRect l="-1217"/>
                </a:stretch>
              </a:blipFill>
            </p:spPr>
            <p:txBody>
              <a:bodyPr/>
              <a:lstStyle/>
              <a:p>
                <a:r>
                  <a:rPr lang="en-US">
                    <a:noFill/>
                  </a:rPr>
                  <a:t> </a:t>
                </a:r>
              </a:p>
            </p:txBody>
          </p:sp>
        </mc:Fallback>
      </mc:AlternateContent>
    </p:spTree>
    <p:extLst>
      <p:ext uri="{BB962C8B-B14F-4D97-AF65-F5344CB8AC3E}">
        <p14:creationId xmlns:p14="http://schemas.microsoft.com/office/powerpoint/2010/main" val="8016171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
                                            <p:txEl>
                                              <p:pRg st="1" end="1"/>
                                            </p:txEl>
                                          </p:spTgt>
                                        </p:tgtEl>
                                        <p:attrNameLst>
                                          <p:attrName>style.visibility</p:attrName>
                                        </p:attrNameLst>
                                      </p:cBhvr>
                                      <p:to>
                                        <p:strVal val="visible"/>
                                      </p:to>
                                    </p:set>
                                    <p:animEffect transition="in" filter="fade">
                                      <p:cBhvr>
                                        <p:cTn id="10" dur="500"/>
                                        <p:tgtEl>
                                          <p:spTgt spid="19">
                                            <p:txEl>
                                              <p:pRg st="1" end="1"/>
                                            </p:txEl>
                                          </p:spTgt>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19">
                                            <p:txEl>
                                              <p:pRg st="2" end="2"/>
                                            </p:txEl>
                                          </p:spTgt>
                                        </p:tgtEl>
                                        <p:attrNameLst>
                                          <p:attrName>style.visibility</p:attrName>
                                        </p:attrNameLst>
                                      </p:cBhvr>
                                      <p:to>
                                        <p:strVal val="visible"/>
                                      </p:to>
                                    </p:set>
                                    <p:animEffect transition="in" filter="randombar(horizontal)">
                                      <p:cBhvr>
                                        <p:cTn id="14" dur="500"/>
                                        <p:tgtEl>
                                          <p:spTgt spid="19">
                                            <p:txEl>
                                              <p:pRg st="2" end="2"/>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19">
                                            <p:txEl>
                                              <p:pRg st="3" end="3"/>
                                            </p:txEl>
                                          </p:spTgt>
                                        </p:tgtEl>
                                        <p:attrNameLst>
                                          <p:attrName>style.visibility</p:attrName>
                                        </p:attrNameLst>
                                      </p:cBhvr>
                                      <p:to>
                                        <p:strVal val="visible"/>
                                      </p:to>
                                    </p:set>
                                    <p:animEffect transition="in" filter="randombar(horizontal)">
                                      <p:cBhvr>
                                        <p:cTn id="17"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grpSp>
        <p:nvGrpSpPr>
          <p:cNvPr id="6" name="Group 6"/>
          <p:cNvGrpSpPr/>
          <p:nvPr/>
        </p:nvGrpSpPr>
        <p:grpSpPr>
          <a:xfrm>
            <a:off x="6721641" y="9715500"/>
            <a:ext cx="4714152" cy="451619"/>
            <a:chOff x="0" y="0"/>
            <a:chExt cx="1241587" cy="118945"/>
          </a:xfrm>
        </p:grpSpPr>
        <p:sp>
          <p:nvSpPr>
            <p:cNvPr id="7" name="Freeform 7"/>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3" name="Group 32"/>
          <p:cNvGrpSpPr/>
          <p:nvPr/>
        </p:nvGrpSpPr>
        <p:grpSpPr>
          <a:xfrm>
            <a:off x="228600" y="419100"/>
            <a:ext cx="4876802" cy="1402045"/>
            <a:chOff x="3215466" y="3134246"/>
            <a:chExt cx="4876802" cy="1402045"/>
          </a:xfrm>
        </p:grpSpPr>
        <p:grpSp>
          <p:nvGrpSpPr>
            <p:cNvPr id="2" name="Group 2"/>
            <p:cNvGrpSpPr/>
            <p:nvPr/>
          </p:nvGrpSpPr>
          <p:grpSpPr>
            <a:xfrm>
              <a:off x="3215466" y="3134246"/>
              <a:ext cx="4876802" cy="1399655"/>
              <a:chOff x="0" y="-38100"/>
              <a:chExt cx="2048569" cy="1900881"/>
            </a:xfrm>
          </p:grpSpPr>
          <p:sp>
            <p:nvSpPr>
              <p:cNvPr id="3" name="Freeform 3"/>
              <p:cNvSpPr/>
              <p:nvPr/>
            </p:nvSpPr>
            <p:spPr>
              <a:xfrm>
                <a:off x="88161" y="310464"/>
                <a:ext cx="1960408" cy="1552317"/>
              </a:xfrm>
              <a:custGeom>
                <a:avLst/>
                <a:gdLst/>
                <a:ahLst/>
                <a:cxnLst/>
                <a:rect l="l" t="t" r="r" b="b"/>
                <a:pathLst>
                  <a:path w="2170275" h="1966268">
                    <a:moveTo>
                      <a:pt x="0" y="0"/>
                    </a:moveTo>
                    <a:lnTo>
                      <a:pt x="2170275" y="0"/>
                    </a:lnTo>
                    <a:lnTo>
                      <a:pt x="2170275" y="1966268"/>
                    </a:lnTo>
                    <a:lnTo>
                      <a:pt x="0" y="1966268"/>
                    </a:lnTo>
                    <a:close/>
                  </a:path>
                </a:pathLst>
              </a:custGeom>
              <a:solidFill>
                <a:srgbClr val="FFF9E8"/>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2" name="Rectangle 31"/>
            <p:cNvSpPr/>
            <p:nvPr/>
          </p:nvSpPr>
          <p:spPr>
            <a:xfrm>
              <a:off x="3628524" y="3238500"/>
              <a:ext cx="4406271" cy="1297791"/>
            </a:xfrm>
            <a:prstGeom prst="rect">
              <a:avLst/>
            </a:prstGeom>
          </p:spPr>
          <p:txBody>
            <a:bodyPr wrap="none">
              <a:spAutoFit/>
            </a:bodyPr>
            <a:lstStyle/>
            <a:p>
              <a:pPr marL="0" marR="0" lvl="0" indent="0" algn="ctr" defTabSz="914400" rtl="0" eaLnBrk="1" fontAlgn="auto" latinLnBrk="0" hangingPunct="1">
                <a:lnSpc>
                  <a:spcPts val="9379"/>
                </a:lnSpc>
                <a:spcBef>
                  <a:spcPts val="0"/>
                </a:spcBef>
                <a:spcAft>
                  <a:spcPts val="0"/>
                </a:spcAft>
                <a:buClrTx/>
                <a:buSzTx/>
                <a:buFontTx/>
                <a:buNone/>
                <a:tabLst/>
                <a:defRPr/>
              </a:pPr>
              <a:r>
                <a:rPr kumimoji="0" lang="en-US" sz="4500" b="1" i="0" u="none" strike="noStrike" kern="1200" cap="none" spc="341" normalizeH="0" baseline="0" noProof="0" smtClean="0">
                  <a:ln>
                    <a:noFill/>
                  </a:ln>
                  <a:solidFill>
                    <a:srgbClr val="284353"/>
                  </a:solidFill>
                  <a:effectLst/>
                  <a:uLnTx/>
                  <a:uFillTx/>
                  <a:latin typeface="Arial" panose="020B0604020202020204" pitchFamily="34" charset="0"/>
                  <a:ea typeface="+mn-ea"/>
                  <a:cs typeface="Arial" panose="020B0604020202020204" pitchFamily="34" charset="0"/>
                </a:rPr>
                <a:t>LUYỆN TẬP 3</a:t>
              </a:r>
              <a:endParaRPr kumimoji="0" lang="en-US" sz="4500" b="1" i="0" u="none" strike="noStrike" kern="1200" cap="none" spc="341" normalizeH="0" baseline="0" noProof="0" dirty="0">
                <a:ln>
                  <a:noFill/>
                </a:ln>
                <a:solidFill>
                  <a:srgbClr val="284353"/>
                </a:solidFill>
                <a:effectLst/>
                <a:uLnTx/>
                <a:uFillTx/>
                <a:latin typeface="Arial" panose="020B0604020202020204" pitchFamily="34" charset="0"/>
                <a:ea typeface="+mn-ea"/>
                <a:cs typeface="Arial" panose="020B0604020202020204" pitchFamily="34" charset="0"/>
              </a:endParaRPr>
            </a:p>
          </p:txBody>
        </p:sp>
      </p:grpSp>
      <p:sp>
        <p:nvSpPr>
          <p:cNvPr id="34" name="Rectangle 33"/>
          <p:cNvSpPr/>
          <p:nvPr/>
        </p:nvSpPr>
        <p:spPr>
          <a:xfrm>
            <a:off x="5272490" y="675755"/>
            <a:ext cx="6309910" cy="106182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4200" smtClean="0">
                <a:solidFill>
                  <a:prstClr val="white"/>
                </a:solidFill>
                <a:latin typeface="Arial" panose="020B0604020202020204" pitchFamily="34" charset="0"/>
              </a:rPr>
              <a:t>Thực hiện phép nhân:</a:t>
            </a:r>
            <a:endParaRPr kumimoji="0" lang="vi-VN" sz="42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mc:AlternateContent xmlns:mc="http://schemas.openxmlformats.org/markup-compatibility/2006">
        <mc:Choice xmlns:a14="http://schemas.microsoft.com/office/drawing/2010/main" Requires="a14">
          <p:sp>
            <p:nvSpPr>
              <p:cNvPr id="35" name="Rectangle 34"/>
              <p:cNvSpPr/>
              <p:nvPr/>
            </p:nvSpPr>
            <p:spPr>
              <a:xfrm>
                <a:off x="1153956" y="2191278"/>
                <a:ext cx="6582179" cy="1015663"/>
              </a:xfrm>
              <a:prstGeom prst="rect">
                <a:avLst/>
              </a:prstGeom>
            </p:spPr>
            <p:txBody>
              <a:bodyPr wrap="square">
                <a:spAutoFit/>
              </a:bodyPr>
              <a:lstStyle/>
              <a:p>
                <a:pPr algn="just">
                  <a:lnSpc>
                    <a:spcPct val="150000"/>
                  </a:lnSpc>
                  <a:spcAft>
                    <a:spcPts val="800"/>
                  </a:spcAft>
                </a:pPr>
                <a:r>
                  <a:rPr lang="vi-VN" sz="4000" smtClean="0">
                    <a:solidFill>
                      <a:schemeClr val="bg1"/>
                    </a:solidFill>
                    <a:latin typeface="Times New Roman" panose="02020603050405020304" pitchFamily="18" charset="0"/>
                    <a:ea typeface="Arial" panose="020B0604020202020204" pitchFamily="34" charset="0"/>
                    <a:cs typeface="Times New Roman" panose="02020603050405020304" pitchFamily="18" charset="0"/>
                  </a:rPr>
                  <a:t>a) </a:t>
                </a:r>
                <a14:m>
                  <m:oMath xmlns:m="http://schemas.openxmlformats.org/officeDocument/2006/math">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𝑥𝑦</m:t>
                    </m:r>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en-US" sz="4000" i="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35" name="Rectangle 34"/>
              <p:cNvSpPr>
                <a:spLocks noRot="1" noChangeAspect="1" noMove="1" noResize="1" noEditPoints="1" noAdjustHandles="1" noChangeArrowheads="1" noChangeShapeType="1" noTextEdit="1"/>
              </p:cNvSpPr>
              <p:nvPr/>
            </p:nvSpPr>
            <p:spPr>
              <a:xfrm>
                <a:off x="1153956" y="2191278"/>
                <a:ext cx="6582179" cy="1015663"/>
              </a:xfrm>
              <a:prstGeom prst="rect">
                <a:avLst/>
              </a:prstGeom>
              <a:blipFill>
                <a:blip r:embed="rId2"/>
                <a:stretch>
                  <a:fillRect l="-3241" b="-14371"/>
                </a:stretch>
              </a:blipFill>
            </p:spPr>
            <p:txBody>
              <a:bodyPr/>
              <a:lstStyle/>
              <a:p>
                <a:r>
                  <a:rPr lang="en-US">
                    <a:noFill/>
                  </a:rPr>
                  <a:t> </a:t>
                </a:r>
              </a:p>
            </p:txBody>
          </p:sp>
        </mc:Fallback>
      </mc:AlternateContent>
      <p:sp>
        <p:nvSpPr>
          <p:cNvPr id="38" name="Oval Callout 37"/>
          <p:cNvSpPr/>
          <p:nvPr/>
        </p:nvSpPr>
        <p:spPr>
          <a:xfrm>
            <a:off x="8229600" y="3319857"/>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2" name="Picture 41"/>
          <p:cNvPicPr>
            <a:picLocks noChangeAspect="1"/>
          </p:cNvPicPr>
          <p:nvPr/>
        </p:nvPicPr>
        <p:blipFill>
          <a:blip r:embed="rId3"/>
          <a:stretch>
            <a:fillRect/>
          </a:stretch>
        </p:blipFill>
        <p:spPr>
          <a:xfrm rot="21227728">
            <a:off x="16964672" y="574598"/>
            <a:ext cx="1002786" cy="1005767"/>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1219200" y="4980330"/>
                <a:ext cx="7250424" cy="4382225"/>
              </a:xfrm>
              <a:prstGeom prst="rect">
                <a:avLst/>
              </a:prstGeom>
            </p:spPr>
            <p:txBody>
              <a:bodyPr wrap="square">
                <a:spAutoFit/>
              </a:bodyPr>
              <a:lstStyle/>
              <a:p>
                <a:pPr algn="just">
                  <a:lnSpc>
                    <a:spcPct val="150000"/>
                  </a:lnSpc>
                  <a:spcBef>
                    <a:spcPts val="1200"/>
                  </a:spcBef>
                  <a:spcAft>
                    <a:spcPts val="800"/>
                  </a:spcAft>
                </a:pPr>
                <a14:m>
                  <m:oMathPara xmlns:m="http://schemas.openxmlformats.org/officeDocument/2006/math">
                    <m:oMathParaPr>
                      <m:jc m:val="left"/>
                    </m:oMathParaPr>
                    <m:oMath xmlns:m="http://schemas.openxmlformats.org/officeDocument/2006/math">
                      <m:r>
                        <a:rPr lang="vi-VN" sz="4000" i="1" smtClean="0">
                          <a:solidFill>
                            <a:schemeClr val="bg1"/>
                          </a:solidFill>
                          <a:ea typeface="Arial" panose="020B0604020202020204" pitchFamily="34" charset="0"/>
                          <a:cs typeface="Times New Roman" panose="02020603050405020304" pitchFamily="18" charset="0"/>
                        </a:rPr>
                        <m:t>(2</m:t>
                      </m:r>
                      <m:r>
                        <a:rPr lang="vi-VN" sz="4000" i="1" smtClean="0">
                          <a:solidFill>
                            <a:schemeClr val="bg1"/>
                          </a:solidFill>
                          <a:ea typeface="Arial" panose="020B0604020202020204" pitchFamily="34" charset="0"/>
                          <a:cs typeface="Times New Roman" panose="02020603050405020304" pitchFamily="18" charset="0"/>
                        </a:rPr>
                        <m:t>𝑥</m:t>
                      </m:r>
                      <m:r>
                        <a:rPr lang="vi-VN" sz="4000" i="1" smtClean="0">
                          <a:solidFill>
                            <a:schemeClr val="bg1"/>
                          </a:solidFill>
                          <a:ea typeface="Arial" panose="020B0604020202020204" pitchFamily="34" charset="0"/>
                          <a:cs typeface="Times New Roman" panose="02020603050405020304" pitchFamily="18" charset="0"/>
                        </a:rPr>
                        <m:t>+</m:t>
                      </m:r>
                      <m:r>
                        <a:rPr lang="vi-VN" sz="4000" i="1" smtClean="0">
                          <a:solidFill>
                            <a:schemeClr val="bg1"/>
                          </a:solidFill>
                          <a:ea typeface="Arial" panose="020B0604020202020204" pitchFamily="34" charset="0"/>
                          <a:cs typeface="Times New Roman" panose="02020603050405020304" pitchFamily="18" charset="0"/>
                        </a:rPr>
                        <m:t>𝑦</m:t>
                      </m:r>
                      <m:r>
                        <a:rPr lang="vi-VN" sz="4000" i="1" smtClean="0">
                          <a:solidFill>
                            <a:schemeClr val="bg1"/>
                          </a:solidFill>
                          <a:ea typeface="Arial" panose="020B0604020202020204" pitchFamily="34" charset="0"/>
                          <a:cs typeface="Times New Roman" panose="02020603050405020304" pitchFamily="18" charset="0"/>
                        </a:rPr>
                        <m:t>)(4</m:t>
                      </m:r>
                      <m:sSup>
                        <m:sSupPr>
                          <m:ctrlPr>
                            <a:rPr lang="en-US" sz="4000" i="1">
                              <a:solidFill>
                                <a:schemeClr val="bg1"/>
                              </a:solidFill>
                              <a:effectLst/>
                              <a:ea typeface="Arial" panose="020B0604020202020204" pitchFamily="34" charset="0"/>
                              <a:cs typeface="Times New Roman" panose="02020603050405020304" pitchFamily="18" charset="0"/>
                            </a:rPr>
                          </m:ctrlPr>
                        </m:sSupPr>
                        <m:e>
                          <m:r>
                            <a:rPr lang="vi-VN" sz="4000" i="1">
                              <a:solidFill>
                                <a:schemeClr val="bg1"/>
                              </a:solidFill>
                              <a:effectLst/>
                              <a:ea typeface="Arial" panose="020B0604020202020204" pitchFamily="34" charset="0"/>
                              <a:cs typeface="Times New Roman" panose="02020603050405020304" pitchFamily="18" charset="0"/>
                            </a:rPr>
                            <m:t>𝑥</m:t>
                          </m:r>
                        </m:e>
                        <m:sup>
                          <m:r>
                            <a:rPr lang="vi-VN" sz="4000" i="1">
                              <a:solidFill>
                                <a:schemeClr val="bg1"/>
                              </a:solidFill>
                              <a:effectLst/>
                              <a:ea typeface="Arial" panose="020B0604020202020204" pitchFamily="34" charset="0"/>
                              <a:cs typeface="Times New Roman" panose="02020603050405020304" pitchFamily="18" charset="0"/>
                            </a:rPr>
                            <m:t>2</m:t>
                          </m:r>
                        </m:sup>
                      </m:sSup>
                      <m:r>
                        <a:rPr lang="vi-VN" sz="4000" i="1">
                          <a:solidFill>
                            <a:schemeClr val="bg1"/>
                          </a:solidFill>
                          <a:effectLst/>
                          <a:ea typeface="Arial" panose="020B0604020202020204" pitchFamily="34" charset="0"/>
                          <a:cs typeface="Times New Roman" panose="02020603050405020304" pitchFamily="18" charset="0"/>
                        </a:rPr>
                        <m:t>−2</m:t>
                      </m:r>
                      <m:r>
                        <a:rPr lang="vi-VN" sz="4000" i="1">
                          <a:solidFill>
                            <a:schemeClr val="bg1"/>
                          </a:solidFill>
                          <a:effectLst/>
                          <a:ea typeface="Arial" panose="020B0604020202020204" pitchFamily="34" charset="0"/>
                          <a:cs typeface="Times New Roman" panose="02020603050405020304" pitchFamily="18" charset="0"/>
                        </a:rPr>
                        <m:t>𝑥𝑦</m:t>
                      </m:r>
                      <m:r>
                        <a:rPr lang="vi-VN" sz="4000" i="1">
                          <a:solidFill>
                            <a:schemeClr val="bg1"/>
                          </a:solidFill>
                          <a:effectLst/>
                          <a:ea typeface="Arial" panose="020B0604020202020204" pitchFamily="34" charset="0"/>
                          <a:cs typeface="Times New Roman" panose="02020603050405020304" pitchFamily="18" charset="0"/>
                        </a:rPr>
                        <m:t>+</m:t>
                      </m:r>
                      <m:sSup>
                        <m:sSupPr>
                          <m:ctrlPr>
                            <a:rPr lang="en-US" sz="4000" i="1">
                              <a:solidFill>
                                <a:schemeClr val="bg1"/>
                              </a:solidFill>
                              <a:effectLst/>
                              <a:ea typeface="Arial" panose="020B0604020202020204" pitchFamily="34" charset="0"/>
                              <a:cs typeface="Times New Roman" panose="02020603050405020304" pitchFamily="18" charset="0"/>
                            </a:rPr>
                          </m:ctrlPr>
                        </m:sSupPr>
                        <m:e>
                          <m:r>
                            <a:rPr lang="vi-VN" sz="4000" i="1">
                              <a:solidFill>
                                <a:schemeClr val="bg1"/>
                              </a:solidFill>
                              <a:effectLst/>
                              <a:ea typeface="Arial" panose="020B0604020202020204" pitchFamily="34" charset="0"/>
                              <a:cs typeface="Times New Roman" panose="02020603050405020304" pitchFamily="18" charset="0"/>
                            </a:rPr>
                            <m:t>𝑦</m:t>
                          </m:r>
                        </m:e>
                        <m:sup>
                          <m:r>
                            <a:rPr lang="vi-VN" sz="4000" i="1">
                              <a:solidFill>
                                <a:schemeClr val="bg1"/>
                              </a:solidFill>
                              <a:effectLst/>
                              <a:ea typeface="Arial" panose="020B0604020202020204" pitchFamily="34" charset="0"/>
                              <a:cs typeface="Times New Roman" panose="02020603050405020304" pitchFamily="18" charset="0"/>
                            </a:rPr>
                            <m:t>2</m:t>
                          </m:r>
                        </m:sup>
                      </m:sSup>
                      <m:r>
                        <a:rPr lang="vi-VN" sz="4000" i="1">
                          <a:solidFill>
                            <a:schemeClr val="bg1"/>
                          </a:solidFill>
                          <a:effectLst/>
                          <a:ea typeface="Arial" panose="020B0604020202020204" pitchFamily="34" charset="0"/>
                          <a:cs typeface="Times New Roman" panose="02020603050405020304" pitchFamily="18" charset="0"/>
                        </a:rPr>
                        <m:t>)</m:t>
                      </m:r>
                    </m:oMath>
                  </m:oMathPara>
                </a14:m>
                <a:endParaRPr lang="en-US" sz="4000" i="1">
                  <a:solidFill>
                    <a:schemeClr val="bg1"/>
                  </a:solidFill>
                  <a:effectLst/>
                  <a:ea typeface="Arial" panose="020B0604020202020204" pitchFamily="34" charset="0"/>
                  <a:cs typeface="Times New Roman" panose="02020603050405020304" pitchFamily="18" charset="0"/>
                </a:endParaRPr>
              </a:p>
              <a:p>
                <a:pPr algn="just">
                  <a:lnSpc>
                    <a:spcPct val="150000"/>
                  </a:lnSpc>
                  <a:spcBef>
                    <a:spcPts val="1200"/>
                  </a:spcBef>
                  <a:spcAft>
                    <a:spcPts val="800"/>
                  </a:spcAft>
                </a:pPr>
                <a14:m>
                  <m:oMath xmlns:m="http://schemas.openxmlformats.org/officeDocument/2006/math">
                    <m:r>
                      <a:rPr lang="vi-VN" sz="4000" i="1">
                        <a:solidFill>
                          <a:schemeClr val="bg1"/>
                        </a:solidFill>
                        <a:effectLst/>
                        <a:ea typeface="Arial" panose="020B0604020202020204" pitchFamily="34" charset="0"/>
                        <a:cs typeface="Times New Roman" panose="02020603050405020304" pitchFamily="18" charset="0"/>
                      </a:rPr>
                      <m:t>=8</m:t>
                    </m:r>
                    <m:sSup>
                      <m:sSupPr>
                        <m:ctrlPr>
                          <a:rPr lang="en-US" sz="4000" i="1">
                            <a:solidFill>
                              <a:schemeClr val="bg1"/>
                            </a:solidFill>
                            <a:effectLst/>
                            <a:ea typeface="Arial" panose="020B0604020202020204" pitchFamily="34" charset="0"/>
                            <a:cs typeface="Times New Roman" panose="02020603050405020304" pitchFamily="18" charset="0"/>
                          </a:rPr>
                        </m:ctrlPr>
                      </m:sSupPr>
                      <m:e>
                        <m:r>
                          <a:rPr lang="vi-VN" sz="4000" i="1">
                            <a:solidFill>
                              <a:schemeClr val="bg1"/>
                            </a:solidFill>
                            <a:effectLst/>
                            <a:ea typeface="Arial" panose="020B0604020202020204" pitchFamily="34" charset="0"/>
                            <a:cs typeface="Times New Roman" panose="02020603050405020304" pitchFamily="18" charset="0"/>
                          </a:rPr>
                          <m:t>𝑥</m:t>
                        </m:r>
                      </m:e>
                      <m:sup>
                        <m:r>
                          <a:rPr lang="vi-VN" sz="4000" i="1">
                            <a:solidFill>
                              <a:schemeClr val="bg1"/>
                            </a:solidFill>
                            <a:effectLst/>
                            <a:ea typeface="Arial" panose="020B0604020202020204" pitchFamily="34" charset="0"/>
                            <a:cs typeface="Times New Roman" panose="02020603050405020304" pitchFamily="18" charset="0"/>
                          </a:rPr>
                          <m:t>3</m:t>
                        </m:r>
                      </m:sup>
                    </m:sSup>
                    <m:r>
                      <a:rPr lang="vi-VN" sz="4000" i="1">
                        <a:solidFill>
                          <a:schemeClr val="bg1"/>
                        </a:solidFill>
                        <a:effectLst/>
                        <a:ea typeface="Arial" panose="020B0604020202020204" pitchFamily="34" charset="0"/>
                        <a:cs typeface="Times New Roman" panose="02020603050405020304" pitchFamily="18" charset="0"/>
                      </a:rPr>
                      <m:t>−4</m:t>
                    </m:r>
                    <m:sSup>
                      <m:sSupPr>
                        <m:ctrlPr>
                          <a:rPr lang="en-US" sz="4000" i="1">
                            <a:solidFill>
                              <a:schemeClr val="bg1"/>
                            </a:solidFill>
                            <a:effectLst/>
                            <a:ea typeface="Arial" panose="020B0604020202020204" pitchFamily="34" charset="0"/>
                            <a:cs typeface="Times New Roman" panose="02020603050405020304" pitchFamily="18" charset="0"/>
                          </a:rPr>
                        </m:ctrlPr>
                      </m:sSupPr>
                      <m:e>
                        <m:r>
                          <a:rPr lang="vi-VN" sz="4000" i="1">
                            <a:solidFill>
                              <a:schemeClr val="bg1"/>
                            </a:solidFill>
                            <a:effectLst/>
                            <a:ea typeface="Arial" panose="020B0604020202020204" pitchFamily="34" charset="0"/>
                            <a:cs typeface="Times New Roman" panose="02020603050405020304" pitchFamily="18" charset="0"/>
                          </a:rPr>
                          <m:t>𝑥</m:t>
                        </m:r>
                      </m:e>
                      <m:sup>
                        <m:r>
                          <a:rPr lang="vi-VN" sz="4000" i="1">
                            <a:solidFill>
                              <a:schemeClr val="bg1"/>
                            </a:solidFill>
                            <a:effectLst/>
                            <a:ea typeface="Arial" panose="020B0604020202020204" pitchFamily="34" charset="0"/>
                            <a:cs typeface="Times New Roman" panose="02020603050405020304" pitchFamily="18" charset="0"/>
                          </a:rPr>
                          <m:t>2</m:t>
                        </m:r>
                      </m:sup>
                    </m:sSup>
                    <m:r>
                      <a:rPr lang="vi-VN" sz="4000" i="1">
                        <a:solidFill>
                          <a:schemeClr val="bg1"/>
                        </a:solidFill>
                        <a:effectLst/>
                        <a:ea typeface="Arial" panose="020B0604020202020204" pitchFamily="34" charset="0"/>
                        <a:cs typeface="Times New Roman" panose="02020603050405020304" pitchFamily="18" charset="0"/>
                      </a:rPr>
                      <m:t>𝑦</m:t>
                    </m:r>
                    <m:r>
                      <a:rPr lang="vi-VN" sz="4000" i="1">
                        <a:solidFill>
                          <a:schemeClr val="bg1"/>
                        </a:solidFill>
                        <a:effectLst/>
                        <a:ea typeface="Arial" panose="020B0604020202020204" pitchFamily="34" charset="0"/>
                        <a:cs typeface="Times New Roman" panose="02020603050405020304" pitchFamily="18" charset="0"/>
                      </a:rPr>
                      <m:t>+2</m:t>
                    </m:r>
                    <m:r>
                      <a:rPr lang="vi-VN" sz="4000" i="1">
                        <a:solidFill>
                          <a:schemeClr val="bg1"/>
                        </a:solidFill>
                        <a:effectLst/>
                        <a:ea typeface="Arial" panose="020B0604020202020204" pitchFamily="34" charset="0"/>
                        <a:cs typeface="Times New Roman" panose="02020603050405020304" pitchFamily="18" charset="0"/>
                      </a:rPr>
                      <m:t>𝑥</m:t>
                    </m:r>
                    <m:sSup>
                      <m:sSupPr>
                        <m:ctrlPr>
                          <a:rPr lang="en-US" sz="4000" i="1">
                            <a:solidFill>
                              <a:schemeClr val="bg1"/>
                            </a:solidFill>
                            <a:effectLst/>
                            <a:ea typeface="Arial" panose="020B0604020202020204" pitchFamily="34" charset="0"/>
                            <a:cs typeface="Times New Roman" panose="02020603050405020304" pitchFamily="18" charset="0"/>
                          </a:rPr>
                        </m:ctrlPr>
                      </m:sSupPr>
                      <m:e>
                        <m:r>
                          <a:rPr lang="vi-VN" sz="4000" i="1">
                            <a:solidFill>
                              <a:schemeClr val="bg1"/>
                            </a:solidFill>
                            <a:effectLst/>
                            <a:ea typeface="Arial" panose="020B0604020202020204" pitchFamily="34" charset="0"/>
                            <a:cs typeface="Times New Roman" panose="02020603050405020304" pitchFamily="18" charset="0"/>
                          </a:rPr>
                          <m:t>𝑦</m:t>
                        </m:r>
                      </m:e>
                      <m:sup>
                        <m:r>
                          <a:rPr lang="vi-VN" sz="4000" i="1">
                            <a:solidFill>
                              <a:schemeClr val="bg1"/>
                            </a:solidFill>
                            <a:effectLst/>
                            <a:ea typeface="Arial" panose="020B0604020202020204" pitchFamily="34" charset="0"/>
                            <a:cs typeface="Times New Roman" panose="02020603050405020304" pitchFamily="18" charset="0"/>
                          </a:rPr>
                          <m:t>2</m:t>
                        </m:r>
                      </m:sup>
                    </m:sSup>
                    <m:r>
                      <a:rPr lang="vi-VN" sz="4000" i="1">
                        <a:solidFill>
                          <a:schemeClr val="bg1"/>
                        </a:solidFill>
                        <a:effectLst/>
                        <a:ea typeface="Arial" panose="020B0604020202020204" pitchFamily="34" charset="0"/>
                        <a:cs typeface="Times New Roman" panose="02020603050405020304" pitchFamily="18" charset="0"/>
                      </a:rPr>
                      <m:t>+4</m:t>
                    </m:r>
                    <m:sSup>
                      <m:sSupPr>
                        <m:ctrlPr>
                          <a:rPr lang="en-US" sz="4000" i="1">
                            <a:solidFill>
                              <a:schemeClr val="bg1"/>
                            </a:solidFill>
                            <a:effectLst/>
                            <a:ea typeface="Arial" panose="020B0604020202020204" pitchFamily="34" charset="0"/>
                            <a:cs typeface="Times New Roman" panose="02020603050405020304" pitchFamily="18" charset="0"/>
                          </a:rPr>
                        </m:ctrlPr>
                      </m:sSupPr>
                      <m:e>
                        <m:r>
                          <a:rPr lang="vi-VN" sz="4000" i="1">
                            <a:solidFill>
                              <a:schemeClr val="bg1"/>
                            </a:solidFill>
                            <a:effectLst/>
                            <a:ea typeface="Arial" panose="020B0604020202020204" pitchFamily="34" charset="0"/>
                            <a:cs typeface="Times New Roman" panose="02020603050405020304" pitchFamily="18" charset="0"/>
                          </a:rPr>
                          <m:t>𝑥</m:t>
                        </m:r>
                      </m:e>
                      <m:sup>
                        <m:r>
                          <a:rPr lang="vi-VN" sz="4000" i="1">
                            <a:solidFill>
                              <a:schemeClr val="bg1"/>
                            </a:solidFill>
                            <a:effectLst/>
                            <a:ea typeface="Arial" panose="020B0604020202020204" pitchFamily="34" charset="0"/>
                            <a:cs typeface="Times New Roman" panose="02020603050405020304" pitchFamily="18" charset="0"/>
                          </a:rPr>
                          <m:t>2</m:t>
                        </m:r>
                      </m:sup>
                    </m:sSup>
                    <m:r>
                      <a:rPr lang="vi-VN" sz="4000" i="1">
                        <a:solidFill>
                          <a:schemeClr val="bg1"/>
                        </a:solidFill>
                        <a:effectLst/>
                        <a:ea typeface="Arial" panose="020B0604020202020204" pitchFamily="34" charset="0"/>
                        <a:cs typeface="Times New Roman" panose="02020603050405020304" pitchFamily="18" charset="0"/>
                      </a:rPr>
                      <m:t>𝑦</m:t>
                    </m:r>
                    <m:r>
                      <a:rPr lang="vi-VN" sz="4000" i="1">
                        <a:solidFill>
                          <a:schemeClr val="bg1"/>
                        </a:solidFill>
                        <a:effectLst/>
                        <a:ea typeface="Arial" panose="020B0604020202020204" pitchFamily="34" charset="0"/>
                        <a:cs typeface="Times New Roman" panose="02020603050405020304" pitchFamily="18" charset="0"/>
                      </a:rPr>
                      <m:t>−2</m:t>
                    </m:r>
                    <m:r>
                      <a:rPr lang="vi-VN" sz="4000" i="1">
                        <a:solidFill>
                          <a:schemeClr val="bg1"/>
                        </a:solidFill>
                        <a:effectLst/>
                        <a:ea typeface="Arial" panose="020B0604020202020204" pitchFamily="34" charset="0"/>
                        <a:cs typeface="Times New Roman" panose="02020603050405020304" pitchFamily="18" charset="0"/>
                      </a:rPr>
                      <m:t>𝑥</m:t>
                    </m:r>
                    <m:sSup>
                      <m:sSupPr>
                        <m:ctrlPr>
                          <a:rPr lang="en-US" sz="4000" i="1">
                            <a:solidFill>
                              <a:schemeClr val="bg1"/>
                            </a:solidFill>
                            <a:effectLst/>
                            <a:ea typeface="Arial" panose="020B0604020202020204" pitchFamily="34" charset="0"/>
                            <a:cs typeface="Times New Roman" panose="02020603050405020304" pitchFamily="18" charset="0"/>
                          </a:rPr>
                        </m:ctrlPr>
                      </m:sSupPr>
                      <m:e>
                        <m:r>
                          <a:rPr lang="vi-VN" sz="4000" i="1">
                            <a:solidFill>
                              <a:schemeClr val="bg1"/>
                            </a:solidFill>
                            <a:effectLst/>
                            <a:ea typeface="Arial" panose="020B0604020202020204" pitchFamily="34" charset="0"/>
                            <a:cs typeface="Times New Roman" panose="02020603050405020304" pitchFamily="18" charset="0"/>
                          </a:rPr>
                          <m:t>𝑦</m:t>
                        </m:r>
                      </m:e>
                      <m:sup>
                        <m:r>
                          <a:rPr lang="vi-VN" sz="4000" i="1">
                            <a:solidFill>
                              <a:schemeClr val="bg1"/>
                            </a:solidFill>
                            <a:effectLst/>
                            <a:ea typeface="Arial" panose="020B0604020202020204" pitchFamily="34" charset="0"/>
                            <a:cs typeface="Times New Roman" panose="02020603050405020304" pitchFamily="18" charset="0"/>
                          </a:rPr>
                          <m:t>2</m:t>
                        </m:r>
                      </m:sup>
                    </m:sSup>
                    <m:r>
                      <a:rPr lang="vi-VN" sz="4000" i="1">
                        <a:solidFill>
                          <a:schemeClr val="bg1"/>
                        </a:solidFill>
                        <a:effectLst/>
                        <a:ea typeface="Arial" panose="020B0604020202020204" pitchFamily="34" charset="0"/>
                        <a:cs typeface="Times New Roman" panose="02020603050405020304" pitchFamily="18" charset="0"/>
                      </a:rPr>
                      <m:t>+</m:t>
                    </m:r>
                    <m:sSup>
                      <m:sSupPr>
                        <m:ctrlPr>
                          <a:rPr lang="en-US" sz="4000" i="1">
                            <a:solidFill>
                              <a:schemeClr val="bg1"/>
                            </a:solidFill>
                            <a:effectLst/>
                            <a:ea typeface="Arial" panose="020B0604020202020204" pitchFamily="34" charset="0"/>
                            <a:cs typeface="Times New Roman" panose="02020603050405020304" pitchFamily="18" charset="0"/>
                          </a:rPr>
                        </m:ctrlPr>
                      </m:sSupPr>
                      <m:e>
                        <m:r>
                          <a:rPr lang="vi-VN" sz="4000" i="1">
                            <a:solidFill>
                              <a:schemeClr val="bg1"/>
                            </a:solidFill>
                            <a:effectLst/>
                            <a:ea typeface="Arial" panose="020B0604020202020204" pitchFamily="34" charset="0"/>
                            <a:cs typeface="Times New Roman" panose="02020603050405020304" pitchFamily="18" charset="0"/>
                          </a:rPr>
                          <m:t>𝑦</m:t>
                        </m:r>
                      </m:e>
                      <m:sup>
                        <m:r>
                          <a:rPr lang="vi-VN" sz="4000" i="1">
                            <a:solidFill>
                              <a:schemeClr val="bg1"/>
                            </a:solidFill>
                            <a:effectLst/>
                            <a:ea typeface="Arial" panose="020B0604020202020204" pitchFamily="34" charset="0"/>
                            <a:cs typeface="Times New Roman" panose="02020603050405020304" pitchFamily="18" charset="0"/>
                          </a:rPr>
                          <m:t>3</m:t>
                        </m:r>
                      </m:sup>
                    </m:sSup>
                  </m:oMath>
                </a14:m>
                <a:r>
                  <a:rPr lang="vi-VN" sz="4000" i="1">
                    <a:solidFill>
                      <a:schemeClr val="bg1"/>
                    </a:solidFill>
                    <a:effectLst/>
                    <a:ea typeface="Dotum" panose="020B0600000101010101" pitchFamily="34" charset="-127"/>
                    <a:cs typeface="Times New Roman" panose="02020603050405020304" pitchFamily="18" charset="0"/>
                  </a:rPr>
                  <a:t> </a:t>
                </a:r>
                <a:endParaRPr lang="en-US" sz="4000" i="1">
                  <a:solidFill>
                    <a:schemeClr val="bg1"/>
                  </a:solidFill>
                  <a:effectLst/>
                  <a:ea typeface="Arial" panose="020B0604020202020204" pitchFamily="34" charset="0"/>
                  <a:cs typeface="Times New Roman" panose="02020603050405020304" pitchFamily="18" charset="0"/>
                </a:endParaRPr>
              </a:p>
              <a:p>
                <a:pPr algn="just">
                  <a:lnSpc>
                    <a:spcPct val="150000"/>
                  </a:lnSpc>
                  <a:spcBef>
                    <a:spcPts val="1200"/>
                  </a:spcBef>
                  <a:spcAft>
                    <a:spcPts val="800"/>
                  </a:spcAft>
                </a:pPr>
                <a14:m>
                  <m:oMathPara xmlns:m="http://schemas.openxmlformats.org/officeDocument/2006/math">
                    <m:oMathParaPr>
                      <m:jc m:val="left"/>
                    </m:oMathParaPr>
                    <m:oMath xmlns:m="http://schemas.openxmlformats.org/officeDocument/2006/math">
                      <m:r>
                        <a:rPr lang="vi-VN" sz="4000" i="1">
                          <a:solidFill>
                            <a:schemeClr val="bg1"/>
                          </a:solidFill>
                          <a:effectLst/>
                          <a:ea typeface="Arial" panose="020B0604020202020204" pitchFamily="34" charset="0"/>
                          <a:cs typeface="Times New Roman" panose="02020603050405020304" pitchFamily="18" charset="0"/>
                        </a:rPr>
                        <m:t>=8</m:t>
                      </m:r>
                      <m:sSup>
                        <m:sSupPr>
                          <m:ctrlPr>
                            <a:rPr lang="en-US" sz="4000" i="1">
                              <a:solidFill>
                                <a:schemeClr val="bg1"/>
                              </a:solidFill>
                              <a:effectLst/>
                              <a:ea typeface="Arial" panose="020B0604020202020204" pitchFamily="34" charset="0"/>
                              <a:cs typeface="Times New Roman" panose="02020603050405020304" pitchFamily="18" charset="0"/>
                            </a:rPr>
                          </m:ctrlPr>
                        </m:sSupPr>
                        <m:e>
                          <m:r>
                            <a:rPr lang="vi-VN" sz="4000" i="1">
                              <a:solidFill>
                                <a:schemeClr val="bg1"/>
                              </a:solidFill>
                              <a:effectLst/>
                              <a:ea typeface="Arial" panose="020B0604020202020204" pitchFamily="34" charset="0"/>
                              <a:cs typeface="Times New Roman" panose="02020603050405020304" pitchFamily="18" charset="0"/>
                            </a:rPr>
                            <m:t>𝑥</m:t>
                          </m:r>
                        </m:e>
                        <m:sup>
                          <m:r>
                            <a:rPr lang="vi-VN" sz="4000" i="1">
                              <a:solidFill>
                                <a:schemeClr val="bg1"/>
                              </a:solidFill>
                              <a:effectLst/>
                              <a:ea typeface="Arial" panose="020B0604020202020204" pitchFamily="34" charset="0"/>
                              <a:cs typeface="Times New Roman" panose="02020603050405020304" pitchFamily="18" charset="0"/>
                            </a:rPr>
                            <m:t>3</m:t>
                          </m:r>
                        </m:sup>
                      </m:sSup>
                      <m:r>
                        <a:rPr lang="vi-VN" sz="4000" i="1">
                          <a:solidFill>
                            <a:schemeClr val="bg1"/>
                          </a:solidFill>
                          <a:effectLst/>
                          <a:ea typeface="Arial" panose="020B0604020202020204" pitchFamily="34" charset="0"/>
                          <a:cs typeface="Times New Roman" panose="02020603050405020304" pitchFamily="18" charset="0"/>
                        </a:rPr>
                        <m:t>+</m:t>
                      </m:r>
                      <m:sSup>
                        <m:sSupPr>
                          <m:ctrlPr>
                            <a:rPr lang="en-US" sz="4000" i="1">
                              <a:solidFill>
                                <a:schemeClr val="bg1"/>
                              </a:solidFill>
                              <a:effectLst/>
                              <a:ea typeface="Arial" panose="020B0604020202020204" pitchFamily="34" charset="0"/>
                              <a:cs typeface="Times New Roman" panose="02020603050405020304" pitchFamily="18" charset="0"/>
                            </a:rPr>
                          </m:ctrlPr>
                        </m:sSupPr>
                        <m:e>
                          <m:r>
                            <a:rPr lang="vi-VN" sz="4000" i="1">
                              <a:solidFill>
                                <a:schemeClr val="bg1"/>
                              </a:solidFill>
                              <a:effectLst/>
                              <a:ea typeface="Arial" panose="020B0604020202020204" pitchFamily="34" charset="0"/>
                              <a:cs typeface="Times New Roman" panose="02020603050405020304" pitchFamily="18" charset="0"/>
                            </a:rPr>
                            <m:t>𝑦</m:t>
                          </m:r>
                        </m:e>
                        <m:sup>
                          <m:r>
                            <a:rPr lang="vi-VN" sz="4000" i="1">
                              <a:solidFill>
                                <a:schemeClr val="bg1"/>
                              </a:solidFill>
                              <a:effectLst/>
                              <a:ea typeface="Arial" panose="020B0604020202020204" pitchFamily="34" charset="0"/>
                              <a:cs typeface="Times New Roman" panose="02020603050405020304" pitchFamily="18" charset="0"/>
                            </a:rPr>
                            <m:t>3</m:t>
                          </m:r>
                        </m:sup>
                      </m:sSup>
                    </m:oMath>
                  </m:oMathPara>
                </a14:m>
                <a:endParaRPr lang="en-US" sz="4000" i="1">
                  <a:solidFill>
                    <a:schemeClr val="bg1"/>
                  </a:solidFill>
                  <a:effectLst/>
                  <a:ea typeface="Arial" panose="020B0604020202020204" pitchFamily="34"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1219200" y="4980330"/>
                <a:ext cx="7250424" cy="438222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10515600" y="2138893"/>
                <a:ext cx="5559279" cy="1015663"/>
              </a:xfrm>
              <a:prstGeom prst="rect">
                <a:avLst/>
              </a:prstGeom>
            </p:spPr>
            <p:txBody>
              <a:bodyPr wrap="none">
                <a:spAutoFit/>
              </a:bodyPr>
              <a:lstStyle/>
              <a:p>
                <a:pPr algn="just">
                  <a:lnSpc>
                    <a:spcPct val="150000"/>
                  </a:lnSpc>
                  <a:spcAft>
                    <a:spcPts val="800"/>
                  </a:spcAft>
                </a:pPr>
                <a:r>
                  <a:rPr lang="vi-VN" sz="4000" smtClean="0">
                    <a:solidFill>
                      <a:schemeClr val="bg1"/>
                    </a:solidFill>
                    <a:latin typeface="Times New Roman" panose="02020603050405020304" pitchFamily="18" charset="0"/>
                    <a:ea typeface="Dotum" panose="020B0600000101010101" pitchFamily="34" charset="-127"/>
                    <a:cs typeface="Times New Roman" panose="02020603050405020304" pitchFamily="18" charset="0"/>
                  </a:rPr>
                  <a:t>b) </a:t>
                </a:r>
                <a14:m>
                  <m:oMath xmlns:m="http://schemas.openxmlformats.org/officeDocument/2006/math">
                    <m:r>
                      <a:rPr lang="vi-VN"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𝑥</m:t>
                        </m:r>
                      </m:e>
                      <m:sup>
                        <m:r>
                          <a:rPr lang="vi-VN"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sSup>
                      <m:sSupPr>
                        <m:ctrlPr>
                          <a:rPr lang="en-US"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𝑦</m:t>
                        </m:r>
                      </m:e>
                      <m:sup>
                        <m:r>
                          <a:rPr lang="vi-VN"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vi-VN"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−3)(3+</m:t>
                    </m:r>
                    <m:sSup>
                      <m:sSupPr>
                        <m:ctrlPr>
                          <a:rPr lang="en-US"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𝑥</m:t>
                        </m:r>
                      </m:e>
                      <m:sup>
                        <m:r>
                          <a:rPr lang="vi-VN"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sSup>
                      <m:sSupPr>
                        <m:ctrlPr>
                          <a:rPr lang="en-US"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𝑦</m:t>
                        </m:r>
                      </m:e>
                      <m:sup>
                        <m:r>
                          <a:rPr lang="vi-VN"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vi-VN"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oMath>
                </a14:m>
                <a:endParaRPr lang="en-US" sz="4000" i="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10" name="Rectangle 9"/>
              <p:cNvSpPr>
                <a:spLocks noRot="1" noChangeAspect="1" noMove="1" noResize="1" noEditPoints="1" noAdjustHandles="1" noChangeArrowheads="1" noChangeShapeType="1" noTextEdit="1"/>
              </p:cNvSpPr>
              <p:nvPr/>
            </p:nvSpPr>
            <p:spPr>
              <a:xfrm>
                <a:off x="10515600" y="2138893"/>
                <a:ext cx="5559279" cy="1015663"/>
              </a:xfrm>
              <a:prstGeom prst="rect">
                <a:avLst/>
              </a:prstGeom>
              <a:blipFill>
                <a:blip r:embed="rId5"/>
                <a:stretch>
                  <a:fillRect l="-3838" b="-15060"/>
                </a:stretch>
              </a:blipFill>
            </p:spPr>
            <p:txBody>
              <a:bodyPr/>
              <a:lstStyle/>
              <a:p>
                <a:r>
                  <a:rPr lang="en-US">
                    <a:noFill/>
                  </a:rPr>
                  <a:t> </a:t>
                </a:r>
              </a:p>
            </p:txBody>
          </p:sp>
        </mc:Fallback>
      </mc:AlternateContent>
      <p:cxnSp>
        <p:nvCxnSpPr>
          <p:cNvPr id="14" name="Straight Connector 13"/>
          <p:cNvCxnSpPr/>
          <p:nvPr/>
        </p:nvCxnSpPr>
        <p:spPr>
          <a:xfrm>
            <a:off x="9078717" y="4762500"/>
            <a:ext cx="0" cy="49431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Rectangle 15"/>
              <p:cNvSpPr/>
              <p:nvPr/>
            </p:nvSpPr>
            <p:spPr>
              <a:xfrm>
                <a:off x="10630184" y="4790555"/>
                <a:ext cx="9144000" cy="3221395"/>
              </a:xfrm>
              <a:prstGeom prst="rect">
                <a:avLst/>
              </a:prstGeom>
            </p:spPr>
            <p:txBody>
              <a:bodyPr>
                <a:spAutoFit/>
              </a:bodyPr>
              <a:lstStyle/>
              <a:p>
                <a:pPr algn="ctr">
                  <a:lnSpc>
                    <a:spcPct val="150000"/>
                  </a:lnSpc>
                  <a:spcBef>
                    <a:spcPts val="1200"/>
                  </a:spcBef>
                  <a:spcAft>
                    <a:spcPts val="800"/>
                  </a:spcAft>
                </a:pPr>
                <a14:m>
                  <m:oMathPara xmlns:m="http://schemas.openxmlformats.org/officeDocument/2006/math">
                    <m:oMathParaPr>
                      <m:jc m:val="left"/>
                    </m:oMathParaPr>
                    <m:oMath xmlns:m="http://schemas.openxmlformats.org/officeDocument/2006/math">
                      <m:r>
                        <a:rPr lang="vi-VN" sz="4000" smtClean="0">
                          <a:solidFill>
                            <a:schemeClr val="bg1"/>
                          </a:solidFill>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vi-VN" sz="4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sSup>
                        <m:sSupPr>
                          <m:ctrlPr>
                            <a:rPr lang="en-US"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e>
                        <m:sup>
                          <m:r>
                            <a:rPr lang="vi-VN" sz="4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vi-VN"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vi-VN" sz="4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3)(3+</m:t>
                      </m:r>
                      <m:sSup>
                        <m:sSupPr>
                          <m:ctrlPr>
                            <a:rPr lang="en-US"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vi-VN" sz="4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sSup>
                        <m:sSupPr>
                          <m:ctrlPr>
                            <a:rPr lang="en-US"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e>
                        <m:sup>
                          <m:r>
                            <a:rPr lang="vi-VN" sz="4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vi-VN" sz="4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oMath>
                  </m:oMathPara>
                </a14:m>
                <a:endParaRPr lang="en-US" sz="40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50000"/>
                  </a:lnSpc>
                  <a:spcBef>
                    <a:spcPts val="1200"/>
                  </a:spcBef>
                  <a:spcAft>
                    <a:spcPts val="800"/>
                  </a:spcAft>
                </a:pPr>
                <a14:m>
                  <m:oMathPara xmlns:m="http://schemas.openxmlformats.org/officeDocument/2006/math">
                    <m:oMathParaPr>
                      <m:jc m:val="left"/>
                    </m:oMathParaPr>
                    <m:oMath xmlns:m="http://schemas.openxmlformats.org/officeDocument/2006/math">
                      <m: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e>
                        <m:sup>
                          <m: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up>
                      </m:sSup>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e>
                        <m:sup>
                          <m: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up>
                      </m:sSup>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m:t>
                      </m:r>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e>
                        <m:sup>
                          <m: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oMath>
                  </m:oMathPara>
                </a14:m>
                <a:endParaRPr lang="en-US" sz="40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50000"/>
                  </a:lnSpc>
                  <a:spcBef>
                    <a:spcPts val="1200"/>
                  </a:spcBef>
                  <a:spcAft>
                    <a:spcPts val="800"/>
                  </a:spcAft>
                </a:pPr>
                <a14:m>
                  <m:oMathPara xmlns:m="http://schemas.openxmlformats.org/officeDocument/2006/math">
                    <m:oMathParaPr>
                      <m:jc m:val="left"/>
                    </m:oMathParaPr>
                    <m:oMath xmlns:m="http://schemas.openxmlformats.org/officeDocument/2006/math">
                      <m: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up>
                      </m:sSup>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e>
                        <m:sup>
                          <m: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up>
                      </m:sSup>
                      <m:r>
                        <a:rPr lang="vi-VN"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m:t>
                      </m:r>
                    </m:oMath>
                  </m:oMathPara>
                </a14:m>
                <a:endParaRPr lang="en-US" sz="40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10630184" y="4790555"/>
                <a:ext cx="9144000" cy="3221395"/>
              </a:xfrm>
              <a:prstGeom prst="rect">
                <a:avLst/>
              </a:prstGeom>
              <a:blipFill>
                <a:blip r:embed="rId6"/>
                <a:stretch>
                  <a:fillRect/>
                </a:stretch>
              </a:blipFill>
            </p:spPr>
            <p:txBody>
              <a:bodyPr/>
              <a:lstStyle/>
              <a:p>
                <a:r>
                  <a:rPr lang="en-US">
                    <a:noFill/>
                  </a:rPr>
                  <a:t> </a:t>
                </a:r>
              </a:p>
            </p:txBody>
          </p:sp>
        </mc:Fallback>
      </mc:AlternateContent>
      <p:pic>
        <p:nvPicPr>
          <p:cNvPr id="26" name="Picture 25"/>
          <p:cNvPicPr>
            <a:picLocks noChangeAspect="1"/>
          </p:cNvPicPr>
          <p:nvPr/>
        </p:nvPicPr>
        <p:blipFill>
          <a:blip r:embed="rId7"/>
          <a:stretch>
            <a:fillRect/>
          </a:stretch>
        </p:blipFill>
        <p:spPr>
          <a:xfrm>
            <a:off x="16274684" y="7963840"/>
            <a:ext cx="1338940" cy="2270815"/>
          </a:xfrm>
          <a:prstGeom prst="rect">
            <a:avLst/>
          </a:prstGeom>
        </p:spPr>
      </p:pic>
    </p:spTree>
    <p:extLst>
      <p:ext uri="{BB962C8B-B14F-4D97-AF65-F5344CB8AC3E}">
        <p14:creationId xmlns:p14="http://schemas.microsoft.com/office/powerpoint/2010/main" val="2295797917"/>
      </p:ext>
    </p:extLst>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0-#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0-#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up)">
                                      <p:cBhvr>
                                        <p:cTn id="25" dur="500"/>
                                        <p:tgtEl>
                                          <p:spTgt spid="38"/>
                                        </p:tgtEl>
                                      </p:cBhvr>
                                    </p:animEffect>
                                  </p:childTnLst>
                                </p:cTn>
                              </p:par>
                              <p:par>
                                <p:cTn id="26" presetID="22" presetClass="entr" presetSubtype="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8" grpId="0" animBg="1"/>
      <p:bldP spid="9" grpId="0"/>
      <p:bldP spid="10"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grpSp>
        <p:nvGrpSpPr>
          <p:cNvPr id="4" name="Group 4"/>
          <p:cNvGrpSpPr/>
          <p:nvPr/>
        </p:nvGrpSpPr>
        <p:grpSpPr>
          <a:xfrm>
            <a:off x="1276212" y="896434"/>
            <a:ext cx="15640188" cy="8212474"/>
            <a:chOff x="0" y="0"/>
            <a:chExt cx="2170275" cy="1829810"/>
          </a:xfrm>
        </p:grpSpPr>
        <p:sp>
          <p:nvSpPr>
            <p:cNvPr id="5" name="Freeform 5"/>
            <p:cNvSpPr/>
            <p:nvPr/>
          </p:nvSpPr>
          <p:spPr>
            <a:xfrm>
              <a:off x="0" y="0"/>
              <a:ext cx="2170275" cy="1829810"/>
            </a:xfrm>
            <a:custGeom>
              <a:avLst/>
              <a:gdLst/>
              <a:ahLst/>
              <a:cxnLst/>
              <a:rect l="l" t="t" r="r" b="b"/>
              <a:pathLst>
                <a:path w="2170275" h="1829810">
                  <a:moveTo>
                    <a:pt x="0" y="0"/>
                  </a:moveTo>
                  <a:lnTo>
                    <a:pt x="2170275" y="0"/>
                  </a:lnTo>
                  <a:lnTo>
                    <a:pt x="2170275" y="1829810"/>
                  </a:lnTo>
                  <a:lnTo>
                    <a:pt x="0" y="1829810"/>
                  </a:lnTo>
                  <a:close/>
                </a:path>
              </a:pathLst>
            </a:custGeom>
            <a:solidFill>
              <a:srgbClr val="FFF9E8"/>
            </a:solidFill>
          </p:spPr>
        </p:sp>
        <p:sp>
          <p:nvSpPr>
            <p:cNvPr id="6" name="TextBox 6"/>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6823902" y="9715500"/>
            <a:ext cx="4714152" cy="299219"/>
            <a:chOff x="0" y="0"/>
            <a:chExt cx="1241587" cy="118945"/>
          </a:xfrm>
        </p:grpSpPr>
        <p:sp>
          <p:nvSpPr>
            <p:cNvPr id="9" name="Freeform 9"/>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rot="-8005528">
            <a:off x="1303373" y="394578"/>
            <a:ext cx="471924" cy="1714036"/>
            <a:chOff x="0" y="0"/>
            <a:chExt cx="193588" cy="678055"/>
          </a:xfrm>
        </p:grpSpPr>
        <p:sp>
          <p:nvSpPr>
            <p:cNvPr id="18" name="Freeform 18"/>
            <p:cNvSpPr/>
            <p:nvPr/>
          </p:nvSpPr>
          <p:spPr>
            <a:xfrm>
              <a:off x="0" y="0"/>
              <a:ext cx="193588" cy="678055"/>
            </a:xfrm>
            <a:custGeom>
              <a:avLst/>
              <a:gdLst/>
              <a:ahLst/>
              <a:cxnLst/>
              <a:rect l="l" t="t" r="r" b="b"/>
              <a:pathLst>
                <a:path w="193588" h="678055">
                  <a:moveTo>
                    <a:pt x="0" y="0"/>
                  </a:moveTo>
                  <a:lnTo>
                    <a:pt x="193588" y="0"/>
                  </a:lnTo>
                  <a:lnTo>
                    <a:pt x="193588" y="678055"/>
                  </a:lnTo>
                  <a:lnTo>
                    <a:pt x="0" y="678055"/>
                  </a:lnTo>
                  <a:close/>
                </a:path>
              </a:pathLst>
            </a:custGeom>
            <a:solidFill>
              <a:srgbClr val="DF795B"/>
            </a:solidFill>
          </p:spPr>
        </p:sp>
        <p:sp>
          <p:nvSpPr>
            <p:cNvPr id="19"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17"/>
          <p:cNvGrpSpPr/>
          <p:nvPr/>
        </p:nvGrpSpPr>
        <p:grpSpPr>
          <a:xfrm rot="8207862">
            <a:off x="16375638" y="435029"/>
            <a:ext cx="471924" cy="1714036"/>
            <a:chOff x="0" y="0"/>
            <a:chExt cx="193588" cy="678055"/>
          </a:xfrm>
        </p:grpSpPr>
        <p:sp>
          <p:nvSpPr>
            <p:cNvPr id="25" name="Freeform 18"/>
            <p:cNvSpPr/>
            <p:nvPr/>
          </p:nvSpPr>
          <p:spPr>
            <a:xfrm>
              <a:off x="0" y="0"/>
              <a:ext cx="193588" cy="678055"/>
            </a:xfrm>
            <a:custGeom>
              <a:avLst/>
              <a:gdLst/>
              <a:ahLst/>
              <a:cxnLst/>
              <a:rect l="l" t="t" r="r" b="b"/>
              <a:pathLst>
                <a:path w="193588" h="678055">
                  <a:moveTo>
                    <a:pt x="0" y="0"/>
                  </a:moveTo>
                  <a:lnTo>
                    <a:pt x="193588" y="0"/>
                  </a:lnTo>
                  <a:lnTo>
                    <a:pt x="193588" y="678055"/>
                  </a:lnTo>
                  <a:lnTo>
                    <a:pt x="0" y="678055"/>
                  </a:lnTo>
                  <a:close/>
                </a:path>
              </a:pathLst>
            </a:custGeom>
            <a:solidFill>
              <a:srgbClr val="DF795B"/>
            </a:solidFill>
          </p:spPr>
        </p:sp>
        <p:sp>
          <p:nvSpPr>
            <p:cNvPr id="26"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Rectangle 2"/>
          <p:cNvSpPr/>
          <p:nvPr/>
        </p:nvSpPr>
        <p:spPr>
          <a:xfrm>
            <a:off x="1750357" y="3175486"/>
            <a:ext cx="14861243" cy="4939814"/>
          </a:xfrm>
          <a:prstGeom prst="rect">
            <a:avLst/>
          </a:prstGeom>
        </p:spPr>
        <p:txBody>
          <a:bodyPr wrap="square">
            <a:spAutoFit/>
          </a:bodyPr>
          <a:lstStyle/>
          <a:p>
            <a:pPr algn="just">
              <a:lnSpc>
                <a:spcPct val="150000"/>
              </a:lnSpc>
              <a:spcBef>
                <a:spcPts val="600"/>
              </a:spcBef>
            </a:pPr>
            <a:r>
              <a:rPr lang="en-US" sz="4000">
                <a:solidFill>
                  <a:srgbClr val="000000"/>
                </a:solidFill>
                <a:latin typeface="Arial" panose="020B0604020202020204" pitchFamily="34" charset="0"/>
                <a:cs typeface="Arial" panose="020B0604020202020204" pitchFamily="34" charset="0"/>
              </a:rPr>
              <a:t>Xét biểu thức đại số với hai biến k và m sau:</a:t>
            </a:r>
          </a:p>
          <a:p>
            <a:pPr algn="ctr">
              <a:lnSpc>
                <a:spcPct val="150000"/>
              </a:lnSpc>
              <a:spcBef>
                <a:spcPts val="600"/>
              </a:spcBef>
            </a:pPr>
            <a:r>
              <a:rPr lang="en-US" sz="4000">
                <a:solidFill>
                  <a:srgbClr val="000000"/>
                </a:solidFill>
                <a:latin typeface="Arial" panose="020B0604020202020204" pitchFamily="34" charset="0"/>
                <a:cs typeface="Arial" panose="020B0604020202020204" pitchFamily="34" charset="0"/>
              </a:rPr>
              <a:t>P = (2k – 3)(3m – 2) – (3k – 2)(2m – 3).</a:t>
            </a:r>
          </a:p>
          <a:p>
            <a:pPr algn="just">
              <a:lnSpc>
                <a:spcPct val="150000"/>
              </a:lnSpc>
              <a:spcBef>
                <a:spcPts val="600"/>
              </a:spcBef>
            </a:pPr>
            <a:r>
              <a:rPr lang="en-US" sz="4000">
                <a:solidFill>
                  <a:srgbClr val="000000"/>
                </a:solidFill>
                <a:latin typeface="Arial" panose="020B0604020202020204" pitchFamily="34" charset="0"/>
                <a:cs typeface="Arial" panose="020B0604020202020204" pitchFamily="34" charset="0"/>
              </a:rPr>
              <a:t>a) Rút gọn biểu thức P.</a:t>
            </a:r>
          </a:p>
          <a:p>
            <a:pPr algn="just">
              <a:lnSpc>
                <a:spcPct val="150000"/>
              </a:lnSpc>
              <a:spcBef>
                <a:spcPts val="600"/>
              </a:spcBef>
            </a:pPr>
            <a:r>
              <a:rPr lang="en-US" sz="4000">
                <a:solidFill>
                  <a:srgbClr val="000000"/>
                </a:solidFill>
                <a:latin typeface="Arial" panose="020B0604020202020204" pitchFamily="34" charset="0"/>
                <a:cs typeface="Arial" panose="020B0604020202020204" pitchFamily="34" charset="0"/>
              </a:rPr>
              <a:t>b) Chứng minh rằng tại mọi giá trị nguyên của k và m, giá trị của biểu thức P luôn là một số nguyên chia hết cho 5.</a:t>
            </a:r>
            <a:endParaRPr lang="en-US" sz="4000" b="0" i="0">
              <a:solidFill>
                <a:srgbClr val="000000"/>
              </a:solidFill>
              <a:effectLst/>
              <a:latin typeface="Arial" panose="020B0604020202020204" pitchFamily="34" charset="0"/>
              <a:cs typeface="Arial" panose="020B0604020202020204" pitchFamily="34" charset="0"/>
            </a:endParaRPr>
          </a:p>
        </p:txBody>
      </p:sp>
      <p:grpSp>
        <p:nvGrpSpPr>
          <p:cNvPr id="20" name="Group 19"/>
          <p:cNvGrpSpPr/>
          <p:nvPr/>
        </p:nvGrpSpPr>
        <p:grpSpPr>
          <a:xfrm>
            <a:off x="6132978" y="1407558"/>
            <a:ext cx="6096000" cy="1282878"/>
            <a:chOff x="1554480" y="876300"/>
            <a:chExt cx="6096000" cy="1143000"/>
          </a:xfrm>
          <a:solidFill>
            <a:schemeClr val="accent5">
              <a:lumMod val="75000"/>
            </a:schemeClr>
          </a:solidFill>
        </p:grpSpPr>
        <p:sp>
          <p:nvSpPr>
            <p:cNvPr id="21" name="Flowchart: Terminator 20"/>
            <p:cNvSpPr/>
            <p:nvPr/>
          </p:nvSpPr>
          <p:spPr>
            <a:xfrm>
              <a:off x="1554480" y="876300"/>
              <a:ext cx="6096000" cy="1143000"/>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Rectangle 21"/>
            <p:cNvSpPr/>
            <p:nvPr/>
          </p:nvSpPr>
          <p:spPr>
            <a:xfrm>
              <a:off x="2062677" y="1127526"/>
              <a:ext cx="5056192" cy="699256"/>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THỬ</a:t>
              </a:r>
              <a:r>
                <a:rPr kumimoji="0" lang="en-US" sz="4500" b="1" i="0" u="none" strike="noStrike" kern="1200" cap="none" spc="0" normalizeH="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THÁCH NHỎ</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7" name="Picture 6"/>
          <p:cNvPicPr>
            <a:picLocks noChangeAspect="1"/>
          </p:cNvPicPr>
          <p:nvPr/>
        </p:nvPicPr>
        <p:blipFill>
          <a:blip r:embed="rId2"/>
          <a:stretch>
            <a:fillRect/>
          </a:stretch>
        </p:blipFill>
        <p:spPr>
          <a:xfrm flipH="1">
            <a:off x="15468600" y="7200900"/>
            <a:ext cx="2112193" cy="2355154"/>
          </a:xfrm>
          <a:prstGeom prst="rect">
            <a:avLst/>
          </a:prstGeom>
        </p:spPr>
      </p:pic>
    </p:spTree>
    <p:extLst>
      <p:ext uri="{BB962C8B-B14F-4D97-AF65-F5344CB8AC3E}">
        <p14:creationId xmlns:p14="http://schemas.microsoft.com/office/powerpoint/2010/main" val="3212255952"/>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anim calcmode="lin" valueType="num">
                                      <p:cBhvr>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anim calcmode="lin" valueType="num">
                                      <p:cBhvr>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grpSp>
        <p:nvGrpSpPr>
          <p:cNvPr id="4" name="Group 4"/>
          <p:cNvGrpSpPr/>
          <p:nvPr/>
        </p:nvGrpSpPr>
        <p:grpSpPr>
          <a:xfrm>
            <a:off x="1276212" y="896434"/>
            <a:ext cx="15640188" cy="8212474"/>
            <a:chOff x="0" y="0"/>
            <a:chExt cx="2170275" cy="1829810"/>
          </a:xfrm>
        </p:grpSpPr>
        <p:sp>
          <p:nvSpPr>
            <p:cNvPr id="5" name="Freeform 5"/>
            <p:cNvSpPr/>
            <p:nvPr/>
          </p:nvSpPr>
          <p:spPr>
            <a:xfrm>
              <a:off x="0" y="0"/>
              <a:ext cx="2170275" cy="1829810"/>
            </a:xfrm>
            <a:custGeom>
              <a:avLst/>
              <a:gdLst/>
              <a:ahLst/>
              <a:cxnLst/>
              <a:rect l="l" t="t" r="r" b="b"/>
              <a:pathLst>
                <a:path w="2170275" h="1829810">
                  <a:moveTo>
                    <a:pt x="0" y="0"/>
                  </a:moveTo>
                  <a:lnTo>
                    <a:pt x="2170275" y="0"/>
                  </a:lnTo>
                  <a:lnTo>
                    <a:pt x="2170275" y="1829810"/>
                  </a:lnTo>
                  <a:lnTo>
                    <a:pt x="0" y="1829810"/>
                  </a:lnTo>
                  <a:close/>
                </a:path>
              </a:pathLst>
            </a:custGeom>
            <a:solidFill>
              <a:srgbClr val="FFF9E8"/>
            </a:solidFill>
          </p:spPr>
        </p:sp>
        <p:sp>
          <p:nvSpPr>
            <p:cNvPr id="6" name="TextBox 6"/>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6823902" y="9715500"/>
            <a:ext cx="4714152" cy="299219"/>
            <a:chOff x="0" y="0"/>
            <a:chExt cx="1241587" cy="118945"/>
          </a:xfrm>
        </p:grpSpPr>
        <p:sp>
          <p:nvSpPr>
            <p:cNvPr id="9" name="Freeform 9"/>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rot="-8005528">
            <a:off x="1303373" y="394578"/>
            <a:ext cx="471924" cy="1714036"/>
            <a:chOff x="0" y="0"/>
            <a:chExt cx="193588" cy="678055"/>
          </a:xfrm>
        </p:grpSpPr>
        <p:sp>
          <p:nvSpPr>
            <p:cNvPr id="18" name="Freeform 18"/>
            <p:cNvSpPr/>
            <p:nvPr/>
          </p:nvSpPr>
          <p:spPr>
            <a:xfrm>
              <a:off x="0" y="0"/>
              <a:ext cx="193588" cy="678055"/>
            </a:xfrm>
            <a:custGeom>
              <a:avLst/>
              <a:gdLst/>
              <a:ahLst/>
              <a:cxnLst/>
              <a:rect l="l" t="t" r="r" b="b"/>
              <a:pathLst>
                <a:path w="193588" h="678055">
                  <a:moveTo>
                    <a:pt x="0" y="0"/>
                  </a:moveTo>
                  <a:lnTo>
                    <a:pt x="193588" y="0"/>
                  </a:lnTo>
                  <a:lnTo>
                    <a:pt x="193588" y="678055"/>
                  </a:lnTo>
                  <a:lnTo>
                    <a:pt x="0" y="678055"/>
                  </a:lnTo>
                  <a:close/>
                </a:path>
              </a:pathLst>
            </a:custGeom>
            <a:solidFill>
              <a:srgbClr val="DF795B"/>
            </a:solidFill>
          </p:spPr>
        </p:sp>
        <p:sp>
          <p:nvSpPr>
            <p:cNvPr id="19"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17"/>
          <p:cNvGrpSpPr/>
          <p:nvPr/>
        </p:nvGrpSpPr>
        <p:grpSpPr>
          <a:xfrm rot="8207862">
            <a:off x="16375638" y="435029"/>
            <a:ext cx="471924" cy="1714036"/>
            <a:chOff x="0" y="0"/>
            <a:chExt cx="193588" cy="678055"/>
          </a:xfrm>
        </p:grpSpPr>
        <p:sp>
          <p:nvSpPr>
            <p:cNvPr id="25" name="Freeform 18"/>
            <p:cNvSpPr/>
            <p:nvPr/>
          </p:nvSpPr>
          <p:spPr>
            <a:xfrm>
              <a:off x="0" y="0"/>
              <a:ext cx="193588" cy="678055"/>
            </a:xfrm>
            <a:custGeom>
              <a:avLst/>
              <a:gdLst/>
              <a:ahLst/>
              <a:cxnLst/>
              <a:rect l="l" t="t" r="r" b="b"/>
              <a:pathLst>
                <a:path w="193588" h="678055">
                  <a:moveTo>
                    <a:pt x="0" y="0"/>
                  </a:moveTo>
                  <a:lnTo>
                    <a:pt x="193588" y="0"/>
                  </a:lnTo>
                  <a:lnTo>
                    <a:pt x="193588" y="678055"/>
                  </a:lnTo>
                  <a:lnTo>
                    <a:pt x="0" y="678055"/>
                  </a:lnTo>
                  <a:close/>
                </a:path>
              </a:pathLst>
            </a:custGeom>
            <a:solidFill>
              <a:srgbClr val="DF795B"/>
            </a:solidFill>
          </p:spPr>
        </p:sp>
        <p:sp>
          <p:nvSpPr>
            <p:cNvPr id="26"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7" name="Picture 6"/>
          <p:cNvPicPr>
            <a:picLocks noChangeAspect="1"/>
          </p:cNvPicPr>
          <p:nvPr/>
        </p:nvPicPr>
        <p:blipFill>
          <a:blip r:embed="rId2"/>
          <a:stretch>
            <a:fillRect/>
          </a:stretch>
        </p:blipFill>
        <p:spPr>
          <a:xfrm flipH="1">
            <a:off x="15468600" y="7200900"/>
            <a:ext cx="2112193" cy="2355154"/>
          </a:xfrm>
          <a:prstGeom prst="rect">
            <a:avLst/>
          </a:prstGeom>
        </p:spPr>
      </p:pic>
      <p:sp>
        <p:nvSpPr>
          <p:cNvPr id="23" name="Oval Callout 22"/>
          <p:cNvSpPr/>
          <p:nvPr/>
        </p:nvSpPr>
        <p:spPr>
          <a:xfrm>
            <a:off x="8098683" y="723430"/>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27" name="Rectangle 26"/>
              <p:cNvSpPr/>
              <p:nvPr/>
            </p:nvSpPr>
            <p:spPr>
              <a:xfrm>
                <a:off x="1999681" y="2012092"/>
                <a:ext cx="13853222" cy="676082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vi-VN" sz="40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a</a:t>
                </a: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 </a:t>
                </a:r>
                <a14:m>
                  <m:oMath xmlns:m="http://schemas.openxmlformats.org/officeDocument/2006/math">
                    <m:r>
                      <m:rPr>
                        <m:sty m:val="p"/>
                      </m:rPr>
                      <a:rPr lang="vi-VN" sz="4000">
                        <a:solidFill>
                          <a:prstClr val="black"/>
                        </a:solidFill>
                        <a:latin typeface="Cambria Math" panose="02040503050406030204" pitchFamily="18" charset="0"/>
                        <a:ea typeface="Arial" panose="020B0604020202020204" pitchFamily="34" charset="0"/>
                        <a:cs typeface="Times New Roman" panose="02020603050405020304" pitchFamily="18" charset="0"/>
                      </a:rPr>
                      <m:t>P</m:t>
                    </m:r>
                    <m:r>
                      <a:rPr lang="vi-VN"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r>
                          <a:rPr lang="vi-VN"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r>
                          <m:rPr>
                            <m:sty m:val="p"/>
                          </m:rPr>
                          <a:rPr lang="vi-VN" sz="4000">
                            <a:solidFill>
                              <a:prstClr val="black"/>
                            </a:solidFill>
                            <a:latin typeface="Cambria Math" panose="02040503050406030204" pitchFamily="18" charset="0"/>
                            <a:ea typeface="Arial" panose="020B0604020202020204" pitchFamily="34" charset="0"/>
                            <a:cs typeface="Times New Roman" panose="02020603050405020304" pitchFamily="18" charset="0"/>
                          </a:rPr>
                          <m:t>k</m:t>
                        </m:r>
                        <m:r>
                          <a:rPr lang="vi-VN"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vi-VN"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e>
                    </m:d>
                    <m:d>
                      <m:d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r>
                          <a:rPr lang="vi-VN"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r>
                          <m:rPr>
                            <m:sty m:val="p"/>
                          </m:rPr>
                          <a:rPr lang="vi-VN"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m:t>
                        </m:r>
                        <m:r>
                          <a:rPr lang="vi-VN"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vi-VN"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e>
                    </m:d>
                    <m:r>
                      <a:rPr lang="vi-VN"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vi-VN"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r>
                      <m:rPr>
                        <m:sty m:val="p"/>
                      </m:rPr>
                      <a:rPr lang="vi-VN" sz="4000">
                        <a:solidFill>
                          <a:prstClr val="black"/>
                        </a:solidFill>
                        <a:latin typeface="Cambria Math" panose="02040503050406030204" pitchFamily="18" charset="0"/>
                        <a:ea typeface="Arial" panose="020B0604020202020204" pitchFamily="34" charset="0"/>
                        <a:cs typeface="Times New Roman" panose="02020603050405020304" pitchFamily="18" charset="0"/>
                      </a:rPr>
                      <m:t>k</m:t>
                    </m:r>
                    <m:r>
                      <a:rPr lang="vi-VN"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vi-VN"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2)(2</m:t>
                    </m:r>
                    <m:r>
                      <m:rPr>
                        <m:sty m:val="p"/>
                      </m:rPr>
                      <a:rPr lang="vi-VN"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m:t>
                    </m:r>
                    <m:r>
                      <a:rPr lang="vi-VN"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vi-VN"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r>
                      <m:rPr>
                        <m:nor/>
                      </m:rPr>
                      <a:rPr lang="vi-VN" sz="4000">
                        <a:solidFill>
                          <a:prstClr val="black"/>
                        </a:solidFill>
                        <a:ea typeface="Dotum" panose="020B0600000101010101" pitchFamily="34" charset="-127"/>
                        <a:cs typeface="Times New Roman" panose="02020603050405020304" pitchFamily="18" charset="0"/>
                      </a:rPr>
                      <m:t> </m:t>
                    </m:r>
                  </m:oMath>
                </a14:m>
                <a:endParaRPr lang="en-US" sz="4000">
                  <a:solidFill>
                    <a:prstClr val="black"/>
                  </a:solidFill>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u="none" strike="noStrike" kern="1200" cap="none" spc="0" normalizeH="0" baseline="0" noProof="0" smtClean="0">
                    <a:ln>
                      <a:noFill/>
                    </a:ln>
                    <a:solidFill>
                      <a:prstClr val="black"/>
                    </a:solidFill>
                    <a:effectLst/>
                    <a:uLnTx/>
                    <a:uFillTx/>
                    <a:ea typeface="Arial" panose="020B0604020202020204" pitchFamily="34" charset="0"/>
                    <a:cs typeface="Times New Roman" panose="02020603050405020304" pitchFamily="18" charset="0"/>
                  </a:rPr>
                  <a:t>    </a:t>
                </a:r>
                <a14:m>
                  <m:oMath xmlns:m="http://schemas.openxmlformats.org/officeDocument/2006/math">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r>
                      <a:rPr lang="en-US" sz="4000" b="0" i="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r>
                      <a:rPr kumimoji="0" lang="vi-VN" sz="4000" b="0" i="0" u="none" strike="noStrike" kern="1200" cap="none" spc="0" normalizeH="0" baseline="0" noProof="0" smtClean="0">
                        <a:ln>
                          <a:noFill/>
                        </a:ln>
                        <a:solidFill>
                          <a:prstClr val="black"/>
                        </a:solidFill>
                        <a:effectLst/>
                        <a:uLnTx/>
                        <a:uFillTx/>
                        <a:ea typeface="Arial" panose="020B0604020202020204" pitchFamily="34" charset="0"/>
                        <a:cs typeface="Times New Roman" panose="02020603050405020304" pitchFamily="18" charset="0"/>
                      </a:rPr>
                      <m:t>=6</m:t>
                    </m:r>
                    <m:r>
                      <m:rPr>
                        <m:sty m:val="p"/>
                      </m:rPr>
                      <a:rPr kumimoji="0" lang="vi-VN" sz="4000" b="0" i="0" u="none" strike="noStrike" kern="1200" cap="none" spc="0" normalizeH="0" baseline="0" noProof="0" smtClean="0">
                        <a:ln>
                          <a:noFill/>
                        </a:ln>
                        <a:solidFill>
                          <a:prstClr val="black"/>
                        </a:solidFill>
                        <a:effectLst/>
                        <a:uLnTx/>
                        <a:uFillTx/>
                        <a:ea typeface="Arial" panose="020B0604020202020204" pitchFamily="34" charset="0"/>
                        <a:cs typeface="Times New Roman" panose="02020603050405020304" pitchFamily="18" charset="0"/>
                      </a:rPr>
                      <m:t>km</m:t>
                    </m:r>
                    <m:r>
                      <a:rPr kumimoji="0" lang="vi-VN" sz="4000" b="0" i="1"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t>
                    </m:r>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4</m:t>
                    </m:r>
                    <m:r>
                      <m:rPr>
                        <m:sty m:val="p"/>
                      </m:rP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k</m:t>
                    </m:r>
                    <m:r>
                      <a:rPr kumimoji="0" lang="vi-VN" sz="4000" b="0" i="1"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t>
                    </m:r>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9</m:t>
                    </m:r>
                    <m:r>
                      <m:rPr>
                        <m:sty m:val="p"/>
                      </m:rP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m:t>
                    </m:r>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+6</m:t>
                    </m:r>
                    <m:r>
                      <a:rPr kumimoji="0" lang="vi-VN" sz="4000" b="0" i="1"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t>
                    </m:r>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6</m:t>
                    </m:r>
                    <m:r>
                      <m:rPr>
                        <m:sty m:val="p"/>
                      </m:rP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km</m:t>
                    </m:r>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+9</m:t>
                    </m:r>
                    <m:r>
                      <m:rPr>
                        <m:sty m:val="p"/>
                      </m:rP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k</m:t>
                    </m:r>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+4</m:t>
                    </m:r>
                    <m:r>
                      <m:rPr>
                        <m:sty m:val="p"/>
                      </m:rP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m:t>
                    </m:r>
                    <m:r>
                      <a:rPr kumimoji="0" lang="vi-VN" sz="4000" b="0" i="1"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t>
                    </m:r>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6</m:t>
                    </m:r>
                  </m:oMath>
                </a14:m>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 </a:t>
                </a:r>
                <a:endParaRPr lang="en-US" sz="4000">
                  <a:solidFill>
                    <a:prstClr val="black"/>
                  </a:solidFill>
                  <a:latin typeface="Calibri"/>
                  <a:ea typeface="Dotum" panose="020B0600000101010101" pitchFamily="34" charset="-127"/>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u="none" strike="noStrike" kern="1200" cap="none" spc="0" normalizeH="0" noProof="0">
                    <a:ln>
                      <a:noFill/>
                    </a:ln>
                    <a:solidFill>
                      <a:prstClr val="black"/>
                    </a:solidFill>
                    <a:effectLst/>
                    <a:uLnTx/>
                    <a:uFillTx/>
                    <a:latin typeface="Calibri"/>
                    <a:ea typeface="Dotum" panose="020B0600000101010101" pitchFamily="34" charset="-127"/>
                    <a:cs typeface="Times New Roman" panose="02020603050405020304" pitchFamily="18" charset="0"/>
                  </a:rPr>
                  <a:t> </a:t>
                </a:r>
                <a:r>
                  <a:rPr kumimoji="0" lang="en-US" sz="4000" b="0" u="none" strike="noStrike" kern="1200" cap="none" spc="0" normalizeH="0" noProof="0" smtClean="0">
                    <a:ln>
                      <a:noFill/>
                    </a:ln>
                    <a:solidFill>
                      <a:prstClr val="black"/>
                    </a:solidFill>
                    <a:effectLst/>
                    <a:uLnTx/>
                    <a:uFillTx/>
                    <a:latin typeface="Calibri"/>
                    <a:ea typeface="Dotum" panose="020B0600000101010101" pitchFamily="34" charset="-127"/>
                    <a:cs typeface="Times New Roman" panose="02020603050405020304" pitchFamily="18" charset="0"/>
                  </a:rPr>
                  <a:t>        </a:t>
                </a:r>
                <a14:m>
                  <m:oMath xmlns:m="http://schemas.openxmlformats.org/officeDocument/2006/math">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=5</m:t>
                    </m:r>
                    <m:r>
                      <m:rPr>
                        <m:sty m:val="p"/>
                      </m:rP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k</m:t>
                    </m:r>
                    <m:r>
                      <a:rPr kumimoji="0" lang="vi-VN" sz="4000" b="0" i="1"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t>
                    </m:r>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5</m:t>
                    </m:r>
                    <m:r>
                      <m:rPr>
                        <m:sty m:val="p"/>
                      </m:rP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m:t>
                    </m:r>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=5(</m:t>
                    </m:r>
                    <m:r>
                      <m:rPr>
                        <m:sty m:val="p"/>
                      </m:rP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k</m:t>
                    </m:r>
                    <m:r>
                      <a:rPr kumimoji="0" lang="vi-VN" sz="4000" b="0" i="1"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t>
                    </m:r>
                    <m:r>
                      <m:rPr>
                        <m:sty m:val="p"/>
                      </m:rP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m:t>
                    </m:r>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t>
                    </m:r>
                  </m:oMath>
                </a14:m>
                <a:endParaRPr kumimoji="0" lang="en-US" sz="4000" b="0" i="0" u="none" strike="noStrike" kern="1200" cap="none" spc="0" normalizeH="0" baseline="0" noProof="0">
                  <a:ln>
                    <a:noFill/>
                  </a:ln>
                  <a:solidFill>
                    <a:prstClr val="black"/>
                  </a:solidFill>
                  <a:effectLst/>
                  <a:uLnTx/>
                  <a:uFillTx/>
                  <a:latin typeface="Calibri"/>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b) </a:t>
                </a:r>
                <a:endParaRPr kumimoji="0" lang="en-US" sz="4000" b="0" i="0" u="none" strike="noStrike" kern="1200" cap="none" spc="0" normalizeH="0" baseline="0" noProof="0">
                  <a:ln>
                    <a:noFill/>
                  </a:ln>
                  <a:solidFill>
                    <a:prstClr val="black"/>
                  </a:solidFill>
                  <a:effectLst/>
                  <a:uLnTx/>
                  <a:uFillTx/>
                  <a:latin typeface="Calibri"/>
                  <a:ea typeface="Arial" panose="020B0604020202020204" pitchFamily="34" charset="0"/>
                  <a:cs typeface="Times New Roman" panose="02020603050405020304" pitchFamily="18" charset="0"/>
                </a:endParaRPr>
              </a:p>
              <a:p>
                <a:pPr marL="571500" marR="0" lvl="0" indent="-571500" algn="just" defTabSz="914400" rtl="0" eaLnBrk="1" fontAlgn="auto" latinLnBrk="0" hangingPunct="1">
                  <a:lnSpc>
                    <a:spcPct val="150000"/>
                  </a:lnSpc>
                  <a:spcBef>
                    <a:spcPts val="0"/>
                  </a:spcBef>
                  <a:spcAft>
                    <a:spcPts val="800"/>
                  </a:spcAft>
                  <a:buClrTx/>
                  <a:buSzTx/>
                  <a:buFontTx/>
                  <a:buChar char="-"/>
                  <a:tabLst/>
                  <a:defRPr/>
                </a:pPr>
                <a:r>
                  <a:rPr kumimoji="0" lang="vi-VN" sz="40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Giá </a:t>
                </a: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trị của P luôn có giá trị nguyên tại mọi giá trị nguyên của k và m</a:t>
                </a:r>
                <a:r>
                  <a:rPr kumimoji="0" lang="vi-VN" sz="40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a:t>
                </a:r>
                <a:endParaRPr kumimoji="0" lang="en-US" sz="4000" b="0" i="0" u="none" strike="noStrike" kern="1200" cap="none" spc="0" normalizeH="0" baseline="0" noProof="0">
                  <a:ln>
                    <a:noFill/>
                  </a:ln>
                  <a:solidFill>
                    <a:prstClr val="black"/>
                  </a:solidFill>
                  <a:effectLst/>
                  <a:uLnTx/>
                  <a:uFillTx/>
                  <a:latin typeface="Calibri"/>
                  <a:ea typeface="Arial" panose="020B0604020202020204" pitchFamily="34" charset="0"/>
                  <a:cs typeface="Times New Roman" panose="02020603050405020304" pitchFamily="18" charset="0"/>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vi-VN" sz="40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mn-cs"/>
                  </a:rPr>
                  <a:t>Vì </a:t>
                </a:r>
                <a14:m>
                  <m:oMath xmlns:m="http://schemas.openxmlformats.org/officeDocument/2006/math">
                    <m:r>
                      <m:rPr>
                        <m:sty m:val="p"/>
                      </m:rP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P</m:t>
                    </m:r>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=5(</m:t>
                    </m:r>
                    <m:r>
                      <m:rPr>
                        <m:sty m:val="p"/>
                      </m:rP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k</m:t>
                    </m:r>
                    <m:r>
                      <a:rPr kumimoji="0" lang="vi-VN" sz="4000" b="0" i="1"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t>
                    </m:r>
                    <m:r>
                      <m:rPr>
                        <m:sty m:val="p"/>
                      </m:rP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m:t>
                    </m:r>
                    <m:r>
                      <a:rPr kumimoji="0" lang="vi-VN" sz="4000" b="0" i="0" u="none" strike="noStrike" kern="1200" cap="none" spc="0" normalizeH="0" baseline="0" noProof="0">
                        <a:ln>
                          <a:noFill/>
                        </a:ln>
                        <a:solidFill>
                          <a:prstClr val="black"/>
                        </a:solidFill>
                        <a:effectLst/>
                        <a:uLnTx/>
                        <a:uFillTx/>
                        <a:ea typeface="Arial" panose="020B0604020202020204" pitchFamily="34" charset="0"/>
                        <a:cs typeface="Times New Roman" panose="02020603050405020304" pitchFamily="18" charset="0"/>
                      </a:rPr>
                      <m:t>)</m:t>
                    </m:r>
                  </m:oMath>
                </a14:m>
                <a:r>
                  <a:rPr kumimoji="0" lang="en-US" sz="4000" b="0" i="0" u="none" strike="noStrike" kern="1200" cap="none" spc="0" normalizeH="0" baseline="0" noProof="0">
                    <a:ln>
                      <a:noFill/>
                    </a:ln>
                    <a:solidFill>
                      <a:prstClr val="black"/>
                    </a:solidFill>
                    <a:effectLst/>
                    <a:uLnTx/>
                    <a:uFillTx/>
                    <a:latin typeface="Calibri"/>
                    <a:ea typeface="Dotum" panose="020B0600000101010101" pitchFamily="34" charset="-127"/>
                    <a:cs typeface="+mn-cs"/>
                  </a:rPr>
                  <a:t>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nên</a:t>
                </a:r>
                <a:r>
                  <a:rPr kumimoji="0" lang="en-US" sz="4000" b="0" i="0" u="none" strike="noStrike" kern="1200" cap="none" spc="0" normalizeH="0" baseline="0" noProof="0">
                    <a:ln>
                      <a:noFill/>
                    </a:ln>
                    <a:solidFill>
                      <a:prstClr val="black"/>
                    </a:solidFill>
                    <a:effectLst/>
                    <a:uLnTx/>
                    <a:uFillTx/>
                    <a:latin typeface="Calibri"/>
                    <a:ea typeface="Dotum" panose="020B0600000101010101" pitchFamily="34" charset="-127"/>
                    <a:cs typeface="+mn-cs"/>
                  </a:rPr>
                  <a:t> </a:t>
                </a:r>
                <a14:m>
                  <m:oMath xmlns:m="http://schemas.openxmlformats.org/officeDocument/2006/math">
                    <m:r>
                      <m:rPr>
                        <m:sty m:val="p"/>
                      </m:rPr>
                      <a:rPr kumimoji="0" lang="en-US" sz="4000" b="0" i="0" u="none" strike="noStrike" kern="1200" cap="none" spc="0" normalizeH="0" baseline="0" noProof="0">
                        <a:ln>
                          <a:noFill/>
                        </a:ln>
                        <a:solidFill>
                          <a:prstClr val="black"/>
                        </a:solidFill>
                        <a:effectLst/>
                        <a:uLnTx/>
                        <a:uFillTx/>
                        <a:ea typeface="Dotum" panose="020B0600000101010101" pitchFamily="34" charset="-127"/>
                        <a:cs typeface="Times New Roman" panose="02020603050405020304" pitchFamily="18" charset="0"/>
                      </a:rPr>
                      <m:t>P</m:t>
                    </m:r>
                  </m:oMath>
                </a14:m>
                <a:r>
                  <a:rPr kumimoji="0" lang="en-US" sz="4000" b="0" i="0" u="none" strike="noStrike" kern="1200" cap="none" spc="0" normalizeH="0" baseline="0" noProof="0">
                    <a:ln>
                      <a:noFill/>
                    </a:ln>
                    <a:solidFill>
                      <a:prstClr val="black"/>
                    </a:solidFill>
                    <a:effectLst/>
                    <a:uLnTx/>
                    <a:uFillTx/>
                    <a:latin typeface="Calibri"/>
                    <a:ea typeface="Dotum" panose="020B0600000101010101" pitchFamily="34" charset="-127"/>
                    <a:cs typeface="+mn-cs"/>
                  </a:rPr>
                  <a:t>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chia hết cho 5</a:t>
                </a: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t>
                </a:r>
              </a:p>
            </p:txBody>
          </p:sp>
        </mc:Choice>
        <mc:Fallback>
          <p:sp>
            <p:nvSpPr>
              <p:cNvPr id="27" name="Rectangle 26"/>
              <p:cNvSpPr>
                <a:spLocks noRot="1" noChangeAspect="1" noMove="1" noResize="1" noEditPoints="1" noAdjustHandles="1" noChangeArrowheads="1" noChangeShapeType="1" noTextEdit="1"/>
              </p:cNvSpPr>
              <p:nvPr/>
            </p:nvSpPr>
            <p:spPr>
              <a:xfrm>
                <a:off x="1999681" y="2012092"/>
                <a:ext cx="13853222" cy="6760825"/>
              </a:xfrm>
              <a:prstGeom prst="rect">
                <a:avLst/>
              </a:prstGeom>
              <a:blipFill>
                <a:blip r:embed="rId3"/>
                <a:stretch>
                  <a:fillRect l="-1540" r="-1540" b="-2705"/>
                </a:stretch>
              </a:blipFill>
            </p:spPr>
            <p:txBody>
              <a:bodyPr/>
              <a:lstStyle/>
              <a:p>
                <a:r>
                  <a:rPr lang="en-US">
                    <a:noFill/>
                  </a:rPr>
                  <a:t> </a:t>
                </a:r>
              </a:p>
            </p:txBody>
          </p:sp>
        </mc:Fallback>
      </mc:AlternateContent>
    </p:spTree>
    <p:extLst>
      <p:ext uri="{BB962C8B-B14F-4D97-AF65-F5344CB8AC3E}">
        <p14:creationId xmlns:p14="http://schemas.microsoft.com/office/powerpoint/2010/main" val="3480936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7">
                                            <p:txEl>
                                              <p:pRg st="1" end="1"/>
                                            </p:txEl>
                                          </p:spTgt>
                                        </p:tgtEl>
                                        <p:attrNameLst>
                                          <p:attrName>style.visibility</p:attrName>
                                        </p:attrNameLst>
                                      </p:cBhvr>
                                      <p:to>
                                        <p:strVal val="visible"/>
                                      </p:to>
                                    </p:set>
                                    <p:animEffect transition="in" filter="wipe(down)">
                                      <p:cBhvr>
                                        <p:cTn id="16" dur="500"/>
                                        <p:tgtEl>
                                          <p:spTgt spid="27">
                                            <p:txEl>
                                              <p:pRg st="1" end="1"/>
                                            </p:txEl>
                                          </p:spTgt>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27">
                                            <p:txEl>
                                              <p:pRg st="2" end="2"/>
                                            </p:txEl>
                                          </p:spTgt>
                                        </p:tgtEl>
                                        <p:attrNameLst>
                                          <p:attrName>style.visibility</p:attrName>
                                        </p:attrNameLst>
                                      </p:cBhvr>
                                      <p:to>
                                        <p:strVal val="visible"/>
                                      </p:to>
                                    </p:set>
                                    <p:animEffect transition="in" filter="barn(inVertical)">
                                      <p:cBhvr>
                                        <p:cTn id="20" dur="500"/>
                                        <p:tgtEl>
                                          <p:spTgt spid="2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
                                            <p:txEl>
                                              <p:pRg st="3" end="3"/>
                                            </p:txEl>
                                          </p:spTgt>
                                        </p:tgtEl>
                                        <p:attrNameLst>
                                          <p:attrName>style.visibility</p:attrName>
                                        </p:attrNameLst>
                                      </p:cBhvr>
                                      <p:to>
                                        <p:strVal val="visible"/>
                                      </p:to>
                                    </p:set>
                                    <p:animEffect transition="in" filter="fade">
                                      <p:cBhvr>
                                        <p:cTn id="25" dur="500"/>
                                        <p:tgtEl>
                                          <p:spTgt spid="27">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xEl>
                                              <p:pRg st="4" end="4"/>
                                            </p:txEl>
                                          </p:spTgt>
                                        </p:tgtEl>
                                        <p:attrNameLst>
                                          <p:attrName>style.visibility</p:attrName>
                                        </p:attrNameLst>
                                      </p:cBhvr>
                                      <p:to>
                                        <p:strVal val="visible"/>
                                      </p:to>
                                    </p:set>
                                    <p:animEffect transition="in" filter="fade">
                                      <p:cBhvr>
                                        <p:cTn id="28" dur="500"/>
                                        <p:tgtEl>
                                          <p:spTgt spid="27">
                                            <p:txEl>
                                              <p:pRg st="4" end="4"/>
                                            </p:txEl>
                                          </p:spTgt>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27">
                                            <p:txEl>
                                              <p:pRg st="5" end="5"/>
                                            </p:txEl>
                                          </p:spTgt>
                                        </p:tgtEl>
                                        <p:attrNameLst>
                                          <p:attrName>style.visibility</p:attrName>
                                        </p:attrNameLst>
                                      </p:cBhvr>
                                      <p:to>
                                        <p:strVal val="visible"/>
                                      </p:to>
                                    </p:set>
                                    <p:animEffect transition="in" filter="randombar(horizontal)">
                                      <p:cBhvr>
                                        <p:cTn id="32" dur="500"/>
                                        <p:tgtEl>
                                          <p:spTgt spid="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grpSp>
        <p:nvGrpSpPr>
          <p:cNvPr id="2" name="Group 2"/>
          <p:cNvGrpSpPr/>
          <p:nvPr/>
        </p:nvGrpSpPr>
        <p:grpSpPr>
          <a:xfrm>
            <a:off x="2667000" y="1485900"/>
            <a:ext cx="8240264" cy="6629400"/>
            <a:chOff x="0" y="0"/>
            <a:chExt cx="2170275" cy="1966268"/>
          </a:xfrm>
        </p:grpSpPr>
        <p:sp>
          <p:nvSpPr>
            <p:cNvPr id="3" name="Freeform 3"/>
            <p:cNvSpPr/>
            <p:nvPr/>
          </p:nvSpPr>
          <p:spPr>
            <a:xfrm>
              <a:off x="0" y="0"/>
              <a:ext cx="2170275" cy="1966268"/>
            </a:xfrm>
            <a:custGeom>
              <a:avLst/>
              <a:gdLst/>
              <a:ahLst/>
              <a:cxnLst/>
              <a:rect l="l" t="t" r="r" b="b"/>
              <a:pathLst>
                <a:path w="2170275" h="1966268">
                  <a:moveTo>
                    <a:pt x="0" y="0"/>
                  </a:moveTo>
                  <a:lnTo>
                    <a:pt x="2170275" y="0"/>
                  </a:lnTo>
                  <a:lnTo>
                    <a:pt x="2170275" y="1966268"/>
                  </a:lnTo>
                  <a:lnTo>
                    <a:pt x="0" y="1966268"/>
                  </a:lnTo>
                  <a:close/>
                </a:path>
              </a:pathLst>
            </a:custGeom>
            <a:solidFill>
              <a:srgbClr val="FFF9E8"/>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4390300" y="9873481"/>
            <a:ext cx="4714152" cy="451619"/>
            <a:chOff x="0" y="0"/>
            <a:chExt cx="1241587" cy="118945"/>
          </a:xfrm>
        </p:grpSpPr>
        <p:sp>
          <p:nvSpPr>
            <p:cNvPr id="7" name="Freeform 7"/>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a:off x="3625872" y="648965"/>
            <a:ext cx="764428" cy="1751335"/>
            <a:chOff x="0" y="0"/>
            <a:chExt cx="201331" cy="461257"/>
          </a:xfrm>
        </p:grpSpPr>
        <p:sp>
          <p:nvSpPr>
            <p:cNvPr id="10" name="Freeform 10"/>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9384096" y="648965"/>
            <a:ext cx="764428" cy="1751335"/>
            <a:chOff x="0" y="0"/>
            <a:chExt cx="201331" cy="461257"/>
          </a:xfrm>
        </p:grpSpPr>
        <p:sp>
          <p:nvSpPr>
            <p:cNvPr id="21" name="Freeform 21"/>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sp>
        <p:sp>
          <p:nvSpPr>
            <p:cNvPr id="22" name="TextBox 22"/>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Rectangle 27"/>
          <p:cNvSpPr/>
          <p:nvPr/>
        </p:nvSpPr>
        <p:spPr>
          <a:xfrm>
            <a:off x="2653165" y="3686164"/>
            <a:ext cx="8245943" cy="1609736"/>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500" b="1" i="0" u="none" strike="noStrike" kern="1200" cap="none" spc="0" normalizeH="0" baseline="0" noProof="0" smtClean="0">
                <a:ln>
                  <a:noFill/>
                </a:ln>
                <a:solidFill>
                  <a:srgbClr val="284353"/>
                </a:solidFill>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en-US" sz="7500" b="1" i="0" u="none" strike="noStrike" kern="1200" cap="none" spc="0" normalizeH="0" noProof="0" smtClean="0">
                <a:ln>
                  <a:noFill/>
                </a:ln>
                <a:solidFill>
                  <a:srgbClr val="284353"/>
                </a:solidFill>
                <a:effectLst/>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7500" b="0" i="0" u="none" strike="noStrike" kern="1200" cap="none" spc="0" normalizeH="0" baseline="0" noProof="0" dirty="0">
              <a:ln>
                <a:noFill/>
              </a:ln>
              <a:solidFill>
                <a:srgbClr val="284353"/>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29" name="Picture 28"/>
          <p:cNvPicPr>
            <a:picLocks noChangeAspect="1"/>
          </p:cNvPicPr>
          <p:nvPr/>
        </p:nvPicPr>
        <p:blipFill>
          <a:blip r:embed="rId2"/>
          <a:stretch>
            <a:fillRect/>
          </a:stretch>
        </p:blipFill>
        <p:spPr>
          <a:xfrm>
            <a:off x="12344400" y="2844375"/>
            <a:ext cx="3971925" cy="7023525"/>
          </a:xfrm>
          <a:prstGeom prst="rect">
            <a:avLst/>
          </a:prstGeom>
        </p:spPr>
      </p:pic>
    </p:spTree>
    <p:extLst>
      <p:ext uri="{BB962C8B-B14F-4D97-AF65-F5344CB8AC3E}">
        <p14:creationId xmlns:p14="http://schemas.microsoft.com/office/powerpoint/2010/main" val="15487258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grpSp>
        <p:nvGrpSpPr>
          <p:cNvPr id="2" name="Group 2"/>
          <p:cNvGrpSpPr/>
          <p:nvPr/>
        </p:nvGrpSpPr>
        <p:grpSpPr>
          <a:xfrm>
            <a:off x="-514350" y="5484230"/>
            <a:ext cx="19196414" cy="5202784"/>
            <a:chOff x="0" y="0"/>
            <a:chExt cx="5055846" cy="1370280"/>
          </a:xfrm>
        </p:grpSpPr>
        <p:sp>
          <p:nvSpPr>
            <p:cNvPr id="3" name="Freeform 3"/>
            <p:cNvSpPr/>
            <p:nvPr/>
          </p:nvSpPr>
          <p:spPr>
            <a:xfrm>
              <a:off x="0" y="0"/>
              <a:ext cx="5055846" cy="1370281"/>
            </a:xfrm>
            <a:custGeom>
              <a:avLst/>
              <a:gdLst/>
              <a:ahLst/>
              <a:cxnLst/>
              <a:rect l="l" t="t" r="r" b="b"/>
              <a:pathLst>
                <a:path w="5055846" h="1370281">
                  <a:moveTo>
                    <a:pt x="0" y="0"/>
                  </a:moveTo>
                  <a:lnTo>
                    <a:pt x="5055846" y="0"/>
                  </a:lnTo>
                  <a:lnTo>
                    <a:pt x="5055846" y="1370281"/>
                  </a:lnTo>
                  <a:lnTo>
                    <a:pt x="0" y="1370281"/>
                  </a:lnTo>
                  <a:close/>
                </a:path>
              </a:pathLst>
            </a:custGeom>
            <a:solidFill>
              <a:srgbClr val="FCF4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993041" y="484238"/>
            <a:ext cx="16534923" cy="9318523"/>
            <a:chOff x="0" y="0"/>
            <a:chExt cx="4777112" cy="2692218"/>
          </a:xfrm>
        </p:grpSpPr>
        <p:sp>
          <p:nvSpPr>
            <p:cNvPr id="6" name="Freeform 6"/>
            <p:cNvSpPr/>
            <p:nvPr/>
          </p:nvSpPr>
          <p:spPr>
            <a:xfrm>
              <a:off x="0" y="0"/>
              <a:ext cx="4777112" cy="2692218"/>
            </a:xfrm>
            <a:custGeom>
              <a:avLst/>
              <a:gdLst/>
              <a:ahLst/>
              <a:cxnLst/>
              <a:rect l="l" t="t" r="r" b="b"/>
              <a:pathLst>
                <a:path w="4777112" h="2692218">
                  <a:moveTo>
                    <a:pt x="23879" y="0"/>
                  </a:moveTo>
                  <a:lnTo>
                    <a:pt x="4753232" y="0"/>
                  </a:lnTo>
                  <a:cubicBezTo>
                    <a:pt x="4759566" y="0"/>
                    <a:pt x="4765639" y="2516"/>
                    <a:pt x="4770117" y="6994"/>
                  </a:cubicBezTo>
                  <a:cubicBezTo>
                    <a:pt x="4774596" y="11472"/>
                    <a:pt x="4777112" y="17546"/>
                    <a:pt x="4777112" y="23879"/>
                  </a:cubicBezTo>
                  <a:lnTo>
                    <a:pt x="4777112" y="2668339"/>
                  </a:lnTo>
                  <a:cubicBezTo>
                    <a:pt x="4777112" y="2681527"/>
                    <a:pt x="4766421" y="2692218"/>
                    <a:pt x="4753232" y="2692218"/>
                  </a:cubicBezTo>
                  <a:lnTo>
                    <a:pt x="23879" y="2692218"/>
                  </a:lnTo>
                  <a:cubicBezTo>
                    <a:pt x="10691" y="2692218"/>
                    <a:pt x="0" y="2681527"/>
                    <a:pt x="0" y="2668339"/>
                  </a:cubicBezTo>
                  <a:lnTo>
                    <a:pt x="0" y="23879"/>
                  </a:lnTo>
                  <a:cubicBezTo>
                    <a:pt x="0" y="10691"/>
                    <a:pt x="10691" y="0"/>
                    <a:pt x="23879" y="0"/>
                  </a:cubicBezTo>
                  <a:close/>
                </a:path>
              </a:pathLst>
            </a:custGeom>
            <a:solidFill>
              <a:srgbClr val="E9E9E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370087" y="889193"/>
            <a:ext cx="15780831" cy="8508615"/>
            <a:chOff x="0" y="0"/>
            <a:chExt cx="4559246" cy="2458227"/>
          </a:xfrm>
        </p:grpSpPr>
        <p:sp>
          <p:nvSpPr>
            <p:cNvPr id="9" name="Freeform 9"/>
            <p:cNvSpPr/>
            <p:nvPr/>
          </p:nvSpPr>
          <p:spPr>
            <a:xfrm>
              <a:off x="0" y="0"/>
              <a:ext cx="4559247" cy="2458227"/>
            </a:xfrm>
            <a:custGeom>
              <a:avLst/>
              <a:gdLst/>
              <a:ahLst/>
              <a:cxnLst/>
              <a:rect l="l" t="t" r="r" b="b"/>
              <a:pathLst>
                <a:path w="4559247" h="2458227">
                  <a:moveTo>
                    <a:pt x="25020" y="0"/>
                  </a:moveTo>
                  <a:lnTo>
                    <a:pt x="4534226" y="0"/>
                  </a:lnTo>
                  <a:cubicBezTo>
                    <a:pt x="4540862" y="0"/>
                    <a:pt x="4547226" y="2636"/>
                    <a:pt x="4551918" y="7328"/>
                  </a:cubicBezTo>
                  <a:cubicBezTo>
                    <a:pt x="4556611" y="12020"/>
                    <a:pt x="4559247" y="18384"/>
                    <a:pt x="4559247" y="25020"/>
                  </a:cubicBezTo>
                  <a:lnTo>
                    <a:pt x="4559247" y="2433207"/>
                  </a:lnTo>
                  <a:cubicBezTo>
                    <a:pt x="4559247" y="2439843"/>
                    <a:pt x="4556611" y="2446207"/>
                    <a:pt x="4551918" y="2450899"/>
                  </a:cubicBezTo>
                  <a:cubicBezTo>
                    <a:pt x="4547226" y="2455591"/>
                    <a:pt x="4540862" y="2458227"/>
                    <a:pt x="4534226" y="2458227"/>
                  </a:cubicBezTo>
                  <a:lnTo>
                    <a:pt x="25020" y="2458227"/>
                  </a:lnTo>
                  <a:cubicBezTo>
                    <a:pt x="18384" y="2458227"/>
                    <a:pt x="12020" y="2455591"/>
                    <a:pt x="7328" y="2450899"/>
                  </a:cubicBezTo>
                  <a:cubicBezTo>
                    <a:pt x="2636" y="2446207"/>
                    <a:pt x="0" y="2439843"/>
                    <a:pt x="0" y="2433207"/>
                  </a:cubicBezTo>
                  <a:lnTo>
                    <a:pt x="0" y="25020"/>
                  </a:lnTo>
                  <a:cubicBezTo>
                    <a:pt x="0" y="18384"/>
                    <a:pt x="2636" y="12020"/>
                    <a:pt x="7328" y="7328"/>
                  </a:cubicBezTo>
                  <a:cubicBezTo>
                    <a:pt x="12020" y="2636"/>
                    <a:pt x="18384" y="0"/>
                    <a:pt x="25020" y="0"/>
                  </a:cubicBezTo>
                  <a:close/>
                </a:path>
              </a:pathLst>
            </a:custGeom>
            <a:solidFill>
              <a:srgbClr val="5D5467"/>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mc:Choice xmlns:a14="http://schemas.microsoft.com/office/drawing/2010/main" Requires="a14">
          <p:sp>
            <p:nvSpPr>
              <p:cNvPr id="25" name="Rectangle 24"/>
              <p:cNvSpPr/>
              <p:nvPr/>
            </p:nvSpPr>
            <p:spPr>
              <a:xfrm>
                <a:off x="3657600" y="5600700"/>
                <a:ext cx="12268200" cy="2900474"/>
              </a:xfrm>
              <a:prstGeom prst="rect">
                <a:avLst/>
              </a:prstGeom>
            </p:spPr>
            <p:txBody>
              <a:bodyPr wrap="square">
                <a:spAutoFit/>
              </a:bodyPr>
              <a:lstStyle/>
              <a:p>
                <a:pPr algn="just">
                  <a:lnSpc>
                    <a:spcPct val="150000"/>
                  </a:lnSpc>
                  <a:spcBef>
                    <a:spcPts val="1200"/>
                  </a:spcBef>
                  <a:spcAft>
                    <a:spcPts val="0"/>
                  </a:spcAft>
                </a:pPr>
                <a:r>
                  <a:rPr lang="en-US" sz="4200" smtClean="0">
                    <a:solidFill>
                      <a:schemeClr val="bg1"/>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25</m:t>
                        </m:r>
                      </m:num>
                      <m:den>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US" sz="42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B</a:t>
                </a:r>
                <a:r>
                  <a:rPr lang="en-US" sz="4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25</m:t>
                        </m:r>
                      </m:num>
                      <m:den>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oMath>
                </a14:m>
                <a:endParaRPr lang="en-US" sz="42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r>
                  <a:rPr lang="en-US" sz="4200">
                    <a:solidFill>
                      <a:schemeClr val="bg1"/>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US" sz="42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D</a:t>
                </a:r>
                <a:r>
                  <a:rPr lang="en-US" sz="4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25</m:t>
                        </m:r>
                      </m:num>
                      <m:den>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42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3657600" y="5600700"/>
                <a:ext cx="12268200" cy="2900474"/>
              </a:xfrm>
              <a:prstGeom prst="rect">
                <a:avLst/>
              </a:prstGeom>
              <a:blipFill>
                <a:blip r:embed="rId2"/>
                <a:stretch>
                  <a:fillRect l="-1888" b="-3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Rectangle 26"/>
              <p:cNvSpPr/>
              <p:nvPr/>
            </p:nvSpPr>
            <p:spPr>
              <a:xfrm>
                <a:off x="2133600" y="3137117"/>
                <a:ext cx="14953885" cy="2006383"/>
              </a:xfrm>
              <a:prstGeom prst="rect">
                <a:avLst/>
              </a:prstGeom>
            </p:spPr>
            <p:txBody>
              <a:bodyPr wrap="square">
                <a:spAutoFit/>
              </a:bodyPr>
              <a:lstStyle/>
              <a:p>
                <a:pPr algn="just">
                  <a:spcBef>
                    <a:spcPts val="1200"/>
                  </a:spcBef>
                  <a:spcAft>
                    <a:spcPts val="0"/>
                  </a:spcAft>
                </a:pPr>
                <a:r>
                  <a:rPr kumimoji="0" lang="nl-NL" sz="4300" b="1"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Câu </a:t>
                </a:r>
                <a:r>
                  <a:rPr kumimoji="0" lang="nl-NL" sz="4300" b="1" i="0" u="none" strike="noStrike" kern="120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nl-NL" sz="4300" b="0" i="0" u="none" strike="noStrike" kern="120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fr-FR" sz="4300" smtClean="0">
                    <a:solidFill>
                      <a:schemeClr val="bg1"/>
                    </a:solidFill>
                    <a:latin typeface="Arial" panose="020B0604020202020204" pitchFamily="34" charset="0"/>
                    <a:ea typeface="Times New Roman" panose="02020603050405020304" pitchFamily="18" charset="0"/>
                    <a:cs typeface="Arial" panose="020B0604020202020204" pitchFamily="34" charset="0"/>
                  </a:rPr>
                  <a:t>Kết quả của phép tính sau là?</a:t>
                </a:r>
                <a:endParaRPr lang="en-US" sz="4300" smtClean="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ctr">
                  <a:spcBef>
                    <a:spcPts val="1200"/>
                  </a:spcBef>
                  <a:spcAft>
                    <a:spcPts val="0"/>
                  </a:spcAft>
                </a:pPr>
                <a14:m>
                  <m:oMathPara xmlns:m="http://schemas.openxmlformats.org/officeDocument/2006/math">
                    <m:oMathParaPr>
                      <m:jc m:val="centerGroup"/>
                    </m:oMathParaPr>
                    <m:oMath xmlns:m="http://schemas.openxmlformats.org/officeDocument/2006/math">
                      <m: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sSup>
                        <m:sSup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xy</m:t>
                      </m:r>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43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7" name="Rectangle 26"/>
              <p:cNvSpPr>
                <a:spLocks noRot="1" noChangeAspect="1" noMove="1" noResize="1" noEditPoints="1" noAdjustHandles="1" noChangeArrowheads="1" noChangeShapeType="1" noTextEdit="1"/>
              </p:cNvSpPr>
              <p:nvPr/>
            </p:nvSpPr>
            <p:spPr>
              <a:xfrm>
                <a:off x="2133600" y="3137117"/>
                <a:ext cx="14953885" cy="2006383"/>
              </a:xfrm>
              <a:prstGeom prst="rect">
                <a:avLst/>
              </a:prstGeom>
              <a:blipFill>
                <a:blip r:embed="rId3"/>
                <a:stretch>
                  <a:fillRect l="-1590" t="-6079"/>
                </a:stretch>
              </a:blipFill>
            </p:spPr>
            <p:txBody>
              <a:bodyPr/>
              <a:lstStyle/>
              <a:p>
                <a:r>
                  <a:rPr lang="en-US">
                    <a:noFill/>
                  </a:rPr>
                  <a:t> </a:t>
                </a:r>
              </a:p>
            </p:txBody>
          </p:sp>
        </mc:Fallback>
      </mc:AlternateContent>
      <p:cxnSp>
        <p:nvCxnSpPr>
          <p:cNvPr id="32" name="Straight Connector 31"/>
          <p:cNvCxnSpPr/>
          <p:nvPr/>
        </p:nvCxnSpPr>
        <p:spPr>
          <a:xfrm>
            <a:off x="1886315" y="5372100"/>
            <a:ext cx="14877685" cy="0"/>
          </a:xfrm>
          <a:prstGeom prst="line">
            <a:avLst/>
          </a:prstGeom>
          <a:ln>
            <a:solidFill>
              <a:srgbClr val="FFFF00"/>
            </a:solidFill>
            <a:prstDash val="dash"/>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4"/>
          <a:stretch>
            <a:fillRect/>
          </a:stretch>
        </p:blipFill>
        <p:spPr>
          <a:xfrm>
            <a:off x="7131370" y="8947065"/>
            <a:ext cx="3904973" cy="1485300"/>
          </a:xfrm>
          <a:prstGeom prst="rect">
            <a:avLst/>
          </a:prstGeom>
        </p:spPr>
      </p:pic>
      <p:sp>
        <p:nvSpPr>
          <p:cNvPr id="34" name="Rounded Rectangle 33"/>
          <p:cNvSpPr/>
          <p:nvPr/>
        </p:nvSpPr>
        <p:spPr>
          <a:xfrm>
            <a:off x="3300664" y="5785184"/>
            <a:ext cx="5105400" cy="13716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10"/>
          <p:cNvSpPr txBox="1"/>
          <p:nvPr/>
        </p:nvSpPr>
        <p:spPr>
          <a:xfrm>
            <a:off x="1025125" y="1255000"/>
            <a:ext cx="16592077" cy="1093826"/>
          </a:xfrm>
          <a:prstGeom prst="rect">
            <a:avLst/>
          </a:prstGeom>
        </p:spPr>
        <p:txBody>
          <a:bodyPr wrap="square" lIns="0" tIns="0" rIns="0" bIns="0" rtlCol="0" anchor="t">
            <a:spAutoFit/>
          </a:bodyPr>
          <a:lstStyle/>
          <a:p>
            <a:pPr marL="0" marR="0" lvl="0" indent="0" algn="ctr" defTabSz="914400" rtl="0" eaLnBrk="1" fontAlgn="auto" latinLnBrk="0" hangingPunct="1">
              <a:lnSpc>
                <a:spcPts val="9372"/>
              </a:lnSpc>
              <a:spcBef>
                <a:spcPts val="0"/>
              </a:spcBef>
              <a:spcAft>
                <a:spcPts val="0"/>
              </a:spcAft>
              <a:buClrTx/>
              <a:buSzTx/>
              <a:buFontTx/>
              <a:buNone/>
              <a:tabLst/>
              <a:defRPr/>
            </a:pPr>
            <a:r>
              <a:rPr kumimoji="0" lang="en-US" sz="6500" b="1" i="0" u="none" strike="noStrike" kern="1200" cap="none" spc="323" normalizeH="0" baseline="0" noProof="0" smtClean="0">
                <a:ln>
                  <a:noFill/>
                </a:ln>
                <a:solidFill>
                  <a:schemeClr val="accent5">
                    <a:lumMod val="20000"/>
                    <a:lumOff val="80000"/>
                  </a:schemeClr>
                </a:solidFill>
                <a:effectLst/>
                <a:uLnTx/>
                <a:uFillTx/>
                <a:latin typeface="Arial" panose="020B0604020202020204" pitchFamily="34" charset="0"/>
                <a:ea typeface="+mn-ea"/>
                <a:cs typeface="Arial" panose="020B0604020202020204" pitchFamily="34" charset="0"/>
              </a:rPr>
              <a:t>BÀI TẬP TRẮC </a:t>
            </a:r>
            <a:r>
              <a:rPr kumimoji="0" lang="en-US" sz="6500" b="1" i="0" u="none" strike="noStrike" kern="1200" cap="none" spc="323" normalizeH="0" baseline="0" noProof="0" dirty="0">
                <a:ln>
                  <a:noFill/>
                </a:ln>
                <a:solidFill>
                  <a:schemeClr val="accent5">
                    <a:lumMod val="20000"/>
                    <a:lumOff val="80000"/>
                  </a:schemeClr>
                </a:solidFill>
                <a:effectLst/>
                <a:uLnTx/>
                <a:uFillTx/>
                <a:latin typeface="Arial" panose="020B0604020202020204" pitchFamily="34" charset="0"/>
                <a:ea typeface="+mn-ea"/>
                <a:cs typeface="Arial" panose="020B0604020202020204" pitchFamily="34" charset="0"/>
              </a:rPr>
              <a:t>NGHIỆM</a:t>
            </a:r>
          </a:p>
        </p:txBody>
      </p:sp>
    </p:spTree>
    <p:extLst>
      <p:ext uri="{BB962C8B-B14F-4D97-AF65-F5344CB8AC3E}">
        <p14:creationId xmlns:p14="http://schemas.microsoft.com/office/powerpoint/2010/main" val="148907231"/>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barn(inVertical)">
                                      <p:cBhvr>
                                        <p:cTn id="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34" grpId="0" animBg="1"/>
      <p:bldP spid="3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grpSp>
        <p:nvGrpSpPr>
          <p:cNvPr id="2" name="Group 2"/>
          <p:cNvGrpSpPr/>
          <p:nvPr/>
        </p:nvGrpSpPr>
        <p:grpSpPr>
          <a:xfrm>
            <a:off x="-514350" y="5484230"/>
            <a:ext cx="19196414" cy="5202784"/>
            <a:chOff x="0" y="0"/>
            <a:chExt cx="5055846" cy="1370280"/>
          </a:xfrm>
        </p:grpSpPr>
        <p:sp>
          <p:nvSpPr>
            <p:cNvPr id="3" name="Freeform 3"/>
            <p:cNvSpPr/>
            <p:nvPr/>
          </p:nvSpPr>
          <p:spPr>
            <a:xfrm>
              <a:off x="0" y="0"/>
              <a:ext cx="5055846" cy="1370281"/>
            </a:xfrm>
            <a:custGeom>
              <a:avLst/>
              <a:gdLst/>
              <a:ahLst/>
              <a:cxnLst/>
              <a:rect l="l" t="t" r="r" b="b"/>
              <a:pathLst>
                <a:path w="5055846" h="1370281">
                  <a:moveTo>
                    <a:pt x="0" y="0"/>
                  </a:moveTo>
                  <a:lnTo>
                    <a:pt x="5055846" y="0"/>
                  </a:lnTo>
                  <a:lnTo>
                    <a:pt x="5055846" y="1370281"/>
                  </a:lnTo>
                  <a:lnTo>
                    <a:pt x="0" y="1370281"/>
                  </a:lnTo>
                  <a:close/>
                </a:path>
              </a:pathLst>
            </a:custGeom>
            <a:solidFill>
              <a:srgbClr val="FCF4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993041" y="484238"/>
            <a:ext cx="16534923" cy="9318523"/>
            <a:chOff x="0" y="0"/>
            <a:chExt cx="4777112" cy="2692218"/>
          </a:xfrm>
        </p:grpSpPr>
        <p:sp>
          <p:nvSpPr>
            <p:cNvPr id="6" name="Freeform 6"/>
            <p:cNvSpPr/>
            <p:nvPr/>
          </p:nvSpPr>
          <p:spPr>
            <a:xfrm>
              <a:off x="0" y="0"/>
              <a:ext cx="4777112" cy="2692218"/>
            </a:xfrm>
            <a:custGeom>
              <a:avLst/>
              <a:gdLst/>
              <a:ahLst/>
              <a:cxnLst/>
              <a:rect l="l" t="t" r="r" b="b"/>
              <a:pathLst>
                <a:path w="4777112" h="2692218">
                  <a:moveTo>
                    <a:pt x="23879" y="0"/>
                  </a:moveTo>
                  <a:lnTo>
                    <a:pt x="4753232" y="0"/>
                  </a:lnTo>
                  <a:cubicBezTo>
                    <a:pt x="4759566" y="0"/>
                    <a:pt x="4765639" y="2516"/>
                    <a:pt x="4770117" y="6994"/>
                  </a:cubicBezTo>
                  <a:cubicBezTo>
                    <a:pt x="4774596" y="11472"/>
                    <a:pt x="4777112" y="17546"/>
                    <a:pt x="4777112" y="23879"/>
                  </a:cubicBezTo>
                  <a:lnTo>
                    <a:pt x="4777112" y="2668339"/>
                  </a:lnTo>
                  <a:cubicBezTo>
                    <a:pt x="4777112" y="2681527"/>
                    <a:pt x="4766421" y="2692218"/>
                    <a:pt x="4753232" y="2692218"/>
                  </a:cubicBezTo>
                  <a:lnTo>
                    <a:pt x="23879" y="2692218"/>
                  </a:lnTo>
                  <a:cubicBezTo>
                    <a:pt x="10691" y="2692218"/>
                    <a:pt x="0" y="2681527"/>
                    <a:pt x="0" y="2668339"/>
                  </a:cubicBezTo>
                  <a:lnTo>
                    <a:pt x="0" y="23879"/>
                  </a:lnTo>
                  <a:cubicBezTo>
                    <a:pt x="0" y="10691"/>
                    <a:pt x="10691" y="0"/>
                    <a:pt x="23879" y="0"/>
                  </a:cubicBezTo>
                  <a:close/>
                </a:path>
              </a:pathLst>
            </a:custGeom>
            <a:solidFill>
              <a:srgbClr val="E9E9E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370087" y="889193"/>
            <a:ext cx="15780831" cy="8508615"/>
            <a:chOff x="0" y="0"/>
            <a:chExt cx="4559246" cy="2458227"/>
          </a:xfrm>
        </p:grpSpPr>
        <p:sp>
          <p:nvSpPr>
            <p:cNvPr id="9" name="Freeform 9"/>
            <p:cNvSpPr/>
            <p:nvPr/>
          </p:nvSpPr>
          <p:spPr>
            <a:xfrm>
              <a:off x="0" y="0"/>
              <a:ext cx="4559247" cy="2458227"/>
            </a:xfrm>
            <a:custGeom>
              <a:avLst/>
              <a:gdLst/>
              <a:ahLst/>
              <a:cxnLst/>
              <a:rect l="l" t="t" r="r" b="b"/>
              <a:pathLst>
                <a:path w="4559247" h="2458227">
                  <a:moveTo>
                    <a:pt x="25020" y="0"/>
                  </a:moveTo>
                  <a:lnTo>
                    <a:pt x="4534226" y="0"/>
                  </a:lnTo>
                  <a:cubicBezTo>
                    <a:pt x="4540862" y="0"/>
                    <a:pt x="4547226" y="2636"/>
                    <a:pt x="4551918" y="7328"/>
                  </a:cubicBezTo>
                  <a:cubicBezTo>
                    <a:pt x="4556611" y="12020"/>
                    <a:pt x="4559247" y="18384"/>
                    <a:pt x="4559247" y="25020"/>
                  </a:cubicBezTo>
                  <a:lnTo>
                    <a:pt x="4559247" y="2433207"/>
                  </a:lnTo>
                  <a:cubicBezTo>
                    <a:pt x="4559247" y="2439843"/>
                    <a:pt x="4556611" y="2446207"/>
                    <a:pt x="4551918" y="2450899"/>
                  </a:cubicBezTo>
                  <a:cubicBezTo>
                    <a:pt x="4547226" y="2455591"/>
                    <a:pt x="4540862" y="2458227"/>
                    <a:pt x="4534226" y="2458227"/>
                  </a:cubicBezTo>
                  <a:lnTo>
                    <a:pt x="25020" y="2458227"/>
                  </a:lnTo>
                  <a:cubicBezTo>
                    <a:pt x="18384" y="2458227"/>
                    <a:pt x="12020" y="2455591"/>
                    <a:pt x="7328" y="2450899"/>
                  </a:cubicBezTo>
                  <a:cubicBezTo>
                    <a:pt x="2636" y="2446207"/>
                    <a:pt x="0" y="2439843"/>
                    <a:pt x="0" y="2433207"/>
                  </a:cubicBezTo>
                  <a:lnTo>
                    <a:pt x="0" y="25020"/>
                  </a:lnTo>
                  <a:cubicBezTo>
                    <a:pt x="0" y="18384"/>
                    <a:pt x="2636" y="12020"/>
                    <a:pt x="7328" y="7328"/>
                  </a:cubicBezTo>
                  <a:cubicBezTo>
                    <a:pt x="12020" y="2636"/>
                    <a:pt x="18384" y="0"/>
                    <a:pt x="25020" y="0"/>
                  </a:cubicBezTo>
                  <a:close/>
                </a:path>
              </a:pathLst>
            </a:custGeom>
            <a:solidFill>
              <a:srgbClr val="5D5467"/>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mc:Choice xmlns:a14="http://schemas.microsoft.com/office/drawing/2010/main" Requires="a14">
          <p:sp>
            <p:nvSpPr>
              <p:cNvPr id="27" name="Rectangle 26"/>
              <p:cNvSpPr/>
              <p:nvPr/>
            </p:nvSpPr>
            <p:spPr>
              <a:xfrm>
                <a:off x="1828800" y="2913608"/>
                <a:ext cx="14801485" cy="2077492"/>
              </a:xfrm>
              <a:prstGeom prst="rect">
                <a:avLst/>
              </a:prstGeom>
            </p:spPr>
            <p:txBody>
              <a:bodyPr wrap="square">
                <a:spAutoFit/>
              </a:bodyPr>
              <a:lstStyle/>
              <a:p>
                <a:pPr algn="just">
                  <a:lnSpc>
                    <a:spcPct val="150000"/>
                  </a:lnSpc>
                  <a:spcAft>
                    <a:spcPts val="0"/>
                  </a:spcAft>
                </a:pPr>
                <a:r>
                  <a:rPr kumimoji="0" lang="nl-NL" sz="43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Câu </a:t>
                </a:r>
                <a:r>
                  <a:rPr kumimoji="0" lang="nl-NL" sz="43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nl-NL" sz="43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430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P</m:t>
                    </m:r>
                    <m:r>
                      <a:rPr lang="en-US" sz="430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30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x</m:t>
                    </m:r>
                    <m:r>
                      <a:rPr lang="en-US" sz="430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en-US" sz="43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Q</m:t>
                    </m:r>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43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Hiệu </a:t>
                </a:r>
                <a:r>
                  <a:rPr lang="en-US" sz="4300">
                    <a:solidFill>
                      <a:schemeClr val="bg1"/>
                    </a:solidFill>
                    <a:effectLst/>
                    <a:latin typeface="Arial" panose="020B0604020202020204" pitchFamily="34" charset="0"/>
                    <a:ea typeface="Times New Roman" panose="02020603050405020304" pitchFamily="18" charset="0"/>
                    <a:cs typeface="Arial" panose="020B0604020202020204" pitchFamily="34" charset="0"/>
                  </a:rPr>
                  <a:t>của hai đa thức trên bằng?</a:t>
                </a:r>
                <a:endParaRPr lang="en-US" sz="43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7" name="Rectangle 26"/>
              <p:cNvSpPr>
                <a:spLocks noRot="1" noChangeAspect="1" noMove="1" noResize="1" noEditPoints="1" noAdjustHandles="1" noChangeArrowheads="1" noChangeShapeType="1" noTextEdit="1"/>
              </p:cNvSpPr>
              <p:nvPr/>
            </p:nvSpPr>
            <p:spPr>
              <a:xfrm>
                <a:off x="1828800" y="2913608"/>
                <a:ext cx="14801485" cy="2077492"/>
              </a:xfrm>
              <a:prstGeom prst="rect">
                <a:avLst/>
              </a:prstGeom>
              <a:blipFill>
                <a:blip r:embed="rId2"/>
                <a:stretch>
                  <a:fillRect l="-1606" b="-7038"/>
                </a:stretch>
              </a:blipFill>
            </p:spPr>
            <p:txBody>
              <a:bodyPr/>
              <a:lstStyle/>
              <a:p>
                <a:r>
                  <a:rPr lang="en-US">
                    <a:noFill/>
                  </a:rPr>
                  <a:t> </a:t>
                </a:r>
              </a:p>
            </p:txBody>
          </p:sp>
        </mc:Fallback>
      </mc:AlternateContent>
      <p:cxnSp>
        <p:nvCxnSpPr>
          <p:cNvPr id="32" name="Straight Connector 31"/>
          <p:cNvCxnSpPr/>
          <p:nvPr/>
        </p:nvCxnSpPr>
        <p:spPr>
          <a:xfrm>
            <a:off x="1886315" y="5295900"/>
            <a:ext cx="14877685" cy="0"/>
          </a:xfrm>
          <a:prstGeom prst="line">
            <a:avLst/>
          </a:prstGeom>
          <a:ln>
            <a:solidFill>
              <a:srgbClr val="FFFF00"/>
            </a:solidFill>
            <a:prstDash val="dash"/>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a:stretch>
            <a:fillRect/>
          </a:stretch>
        </p:blipFill>
        <p:spPr>
          <a:xfrm>
            <a:off x="7239000" y="8953500"/>
            <a:ext cx="3904973" cy="1485300"/>
          </a:xfrm>
          <a:prstGeom prst="rect">
            <a:avLst/>
          </a:prstGeom>
        </p:spPr>
      </p:pic>
      <mc:AlternateContent xmlns:mc="http://schemas.openxmlformats.org/markup-compatibility/2006">
        <mc:Choice xmlns:a14="http://schemas.microsoft.com/office/drawing/2010/main" Requires="a14">
          <p:graphicFrame>
            <p:nvGraphicFramePr>
              <p:cNvPr id="11" name="Table 10"/>
              <p:cNvGraphicFramePr>
                <a:graphicFrameLocks noGrp="1"/>
              </p:cNvGraphicFramePr>
              <p:nvPr>
                <p:extLst>
                  <p:ext uri="{D42A27DB-BD31-4B8C-83A1-F6EECF244321}">
                    <p14:modId xmlns:p14="http://schemas.microsoft.com/office/powerpoint/2010/main" val="2106449575"/>
                  </p:ext>
                </p:extLst>
              </p:nvPr>
            </p:nvGraphicFramePr>
            <p:xfrm>
              <a:off x="3733800" y="5372100"/>
              <a:ext cx="12459038" cy="3200400"/>
            </p:xfrm>
            <a:graphic>
              <a:graphicData uri="http://schemas.openxmlformats.org/drawingml/2006/table">
                <a:tbl>
                  <a:tblPr firstRow="1" firstCol="1" bandRow="1"/>
                  <a:tblGrid>
                    <a:gridCol w="6229519">
                      <a:extLst>
                        <a:ext uri="{9D8B030D-6E8A-4147-A177-3AD203B41FA5}">
                          <a16:colId xmlns:a16="http://schemas.microsoft.com/office/drawing/2014/main" val="1808849499"/>
                        </a:ext>
                      </a:extLst>
                    </a:gridCol>
                    <a:gridCol w="6229519">
                      <a:extLst>
                        <a:ext uri="{9D8B030D-6E8A-4147-A177-3AD203B41FA5}">
                          <a16:colId xmlns:a16="http://schemas.microsoft.com/office/drawing/2014/main" val="2867790824"/>
                        </a:ext>
                      </a:extLst>
                    </a:gridCol>
                  </a:tblGrid>
                  <a:tr h="0">
                    <a:tc>
                      <a:txBody>
                        <a:bodyPr/>
                        <a:lstStyle/>
                        <a:p>
                          <a:pPr algn="just">
                            <a:lnSpc>
                              <a:spcPct val="250000"/>
                            </a:lnSpc>
                            <a:spcAft>
                              <a:spcPts val="0"/>
                            </a:spcAft>
                          </a:pPr>
                          <a:r>
                            <a:rPr lang="en-US" sz="42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sz="4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just">
                            <a:lnSpc>
                              <a:spcPct val="250000"/>
                            </a:lnSpc>
                            <a:spcAft>
                              <a:spcPts val="0"/>
                            </a:spcAft>
                          </a:pPr>
                          <a:r>
                            <a:rPr lang="en-US" sz="42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B. </a:t>
                          </a:r>
                          <a14:m>
                            <m:oMath xmlns:m="http://schemas.openxmlformats.org/officeDocument/2006/math">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sz="4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66901713"/>
                      </a:ext>
                    </a:extLst>
                  </a:tr>
                  <a:tr h="0">
                    <a:tc>
                      <a:txBody>
                        <a:bodyPr/>
                        <a:lstStyle/>
                        <a:p>
                          <a:pPr algn="just">
                            <a:lnSpc>
                              <a:spcPct val="250000"/>
                            </a:lnSpc>
                            <a:spcAft>
                              <a:spcPts val="0"/>
                            </a:spcAft>
                          </a:pPr>
                          <a:r>
                            <a:rPr lang="en-US" sz="42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4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4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just">
                            <a:lnSpc>
                              <a:spcPct val="250000"/>
                            </a:lnSpc>
                            <a:spcAft>
                              <a:spcPts val="0"/>
                            </a:spcAft>
                          </a:pPr>
                          <a:r>
                            <a:rPr lang="en-US" sz="42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D. </a:t>
                          </a:r>
                          <a14:m>
                            <m:oMath xmlns:m="http://schemas.openxmlformats.org/officeDocument/2006/math">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4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97704044"/>
                      </a:ext>
                    </a:extLst>
                  </a:tr>
                </a:tbl>
              </a:graphicData>
            </a:graphic>
          </p:graphicFrame>
        </mc:Choice>
        <mc:Fallback>
          <p:graphicFrame>
            <p:nvGraphicFramePr>
              <p:cNvPr id="11" name="Table 10"/>
              <p:cNvGraphicFramePr>
                <a:graphicFrameLocks noGrp="1"/>
              </p:cNvGraphicFramePr>
              <p:nvPr>
                <p:extLst>
                  <p:ext uri="{D42A27DB-BD31-4B8C-83A1-F6EECF244321}">
                    <p14:modId xmlns:p14="http://schemas.microsoft.com/office/powerpoint/2010/main" val="2106449575"/>
                  </p:ext>
                </p:extLst>
              </p:nvPr>
            </p:nvGraphicFramePr>
            <p:xfrm>
              <a:off x="3733800" y="5372100"/>
              <a:ext cx="12459038" cy="3200400"/>
            </p:xfrm>
            <a:graphic>
              <a:graphicData uri="http://schemas.openxmlformats.org/drawingml/2006/table">
                <a:tbl>
                  <a:tblPr firstRow="1" firstCol="1" bandRow="1"/>
                  <a:tblGrid>
                    <a:gridCol w="6229519">
                      <a:extLst>
                        <a:ext uri="{9D8B030D-6E8A-4147-A177-3AD203B41FA5}">
                          <a16:colId xmlns:a16="http://schemas.microsoft.com/office/drawing/2014/main" val="1808849499"/>
                        </a:ext>
                      </a:extLst>
                    </a:gridCol>
                    <a:gridCol w="6229519">
                      <a:extLst>
                        <a:ext uri="{9D8B030D-6E8A-4147-A177-3AD203B41FA5}">
                          <a16:colId xmlns:a16="http://schemas.microsoft.com/office/drawing/2014/main" val="2867790824"/>
                        </a:ext>
                      </a:extLst>
                    </a:gridCol>
                  </a:tblGrid>
                  <a:tr h="1600200">
                    <a:tc>
                      <a:txBody>
                        <a:bodyPr/>
                        <a:lstStyle/>
                        <a:p>
                          <a:endParaRPr lang="en-US"/>
                        </a:p>
                      </a:txBody>
                      <a:tcPr marL="68580" marR="68580" marT="0" marB="0">
                        <a:lnL>
                          <a:noFill/>
                        </a:lnL>
                        <a:lnR>
                          <a:noFill/>
                        </a:lnR>
                        <a:lnT>
                          <a:noFill/>
                        </a:lnT>
                        <a:lnB>
                          <a:noFill/>
                        </a:lnB>
                        <a:lnTlToBr w="12700" cmpd="sng">
                          <a:noFill/>
                          <a:prstDash val="solid"/>
                        </a:lnTlToBr>
                        <a:lnBlToTr w="12700" cmpd="sng">
                          <a:noFill/>
                          <a:prstDash val="solid"/>
                        </a:lnBlToTr>
                        <a:blipFill>
                          <a:blip r:embed="rId4"/>
                          <a:stretch>
                            <a:fillRect r="-99902" b="-102662"/>
                          </a:stretch>
                        </a:blipFill>
                      </a:tcPr>
                    </a:tc>
                    <a:tc>
                      <a:txBody>
                        <a:bodyPr/>
                        <a:lstStyle/>
                        <a:p>
                          <a:endParaRPr lang="en-US"/>
                        </a:p>
                      </a:txBody>
                      <a:tcPr marL="68580" marR="68580" marT="0" marB="0">
                        <a:lnL>
                          <a:noFill/>
                        </a:lnL>
                        <a:lnR>
                          <a:noFill/>
                        </a:lnR>
                        <a:lnT>
                          <a:noFill/>
                        </a:lnT>
                        <a:lnB>
                          <a:noFill/>
                        </a:lnB>
                        <a:lnTlToBr w="12700" cmpd="sng">
                          <a:noFill/>
                          <a:prstDash val="solid"/>
                        </a:lnTlToBr>
                        <a:lnBlToTr w="12700" cmpd="sng">
                          <a:noFill/>
                          <a:prstDash val="solid"/>
                        </a:lnBlToTr>
                        <a:blipFill>
                          <a:blip r:embed="rId4"/>
                          <a:stretch>
                            <a:fillRect l="-100098" b="-102662"/>
                          </a:stretch>
                        </a:blipFill>
                      </a:tcPr>
                    </a:tc>
                    <a:extLst>
                      <a:ext uri="{0D108BD9-81ED-4DB2-BD59-A6C34878D82A}">
                        <a16:rowId xmlns:a16="http://schemas.microsoft.com/office/drawing/2014/main" val="3366901713"/>
                      </a:ext>
                    </a:extLst>
                  </a:tr>
                  <a:tr h="1600200">
                    <a:tc>
                      <a:txBody>
                        <a:bodyPr/>
                        <a:lstStyle/>
                        <a:p>
                          <a:endParaRPr lang="en-US"/>
                        </a:p>
                      </a:txBody>
                      <a:tcPr marL="68580" marR="68580" marT="0" marB="0">
                        <a:lnL>
                          <a:noFill/>
                        </a:lnL>
                        <a:lnR>
                          <a:noFill/>
                        </a:lnR>
                        <a:lnT>
                          <a:noFill/>
                        </a:lnT>
                        <a:lnB>
                          <a:noFill/>
                        </a:lnB>
                        <a:lnTlToBr w="12700" cmpd="sng">
                          <a:noFill/>
                          <a:prstDash val="solid"/>
                        </a:lnTlToBr>
                        <a:lnBlToTr w="12700" cmpd="sng">
                          <a:noFill/>
                          <a:prstDash val="solid"/>
                        </a:lnBlToTr>
                        <a:blipFill>
                          <a:blip r:embed="rId4"/>
                          <a:stretch>
                            <a:fillRect t="-100000" r="-99902" b="-2662"/>
                          </a:stretch>
                        </a:blipFill>
                      </a:tcPr>
                    </a:tc>
                    <a:tc>
                      <a:txBody>
                        <a:bodyPr/>
                        <a:lstStyle/>
                        <a:p>
                          <a:endParaRPr lang="en-US"/>
                        </a:p>
                      </a:txBody>
                      <a:tcPr marL="68580" marR="68580" marT="0" marB="0">
                        <a:lnL>
                          <a:noFill/>
                        </a:lnL>
                        <a:lnR>
                          <a:noFill/>
                        </a:lnR>
                        <a:lnT>
                          <a:noFill/>
                        </a:lnT>
                        <a:lnB>
                          <a:noFill/>
                        </a:lnB>
                        <a:lnTlToBr w="12700" cmpd="sng">
                          <a:noFill/>
                          <a:prstDash val="solid"/>
                        </a:lnTlToBr>
                        <a:lnBlToTr w="12700" cmpd="sng">
                          <a:noFill/>
                          <a:prstDash val="solid"/>
                        </a:lnBlToTr>
                        <a:blipFill>
                          <a:blip r:embed="rId4"/>
                          <a:stretch>
                            <a:fillRect l="-100098" t="-100000" b="-2662"/>
                          </a:stretch>
                        </a:blipFill>
                      </a:tcPr>
                    </a:tc>
                    <a:extLst>
                      <a:ext uri="{0D108BD9-81ED-4DB2-BD59-A6C34878D82A}">
                        <a16:rowId xmlns:a16="http://schemas.microsoft.com/office/drawing/2014/main" val="1997704044"/>
                      </a:ext>
                    </a:extLst>
                  </a:tr>
                </a:tbl>
              </a:graphicData>
            </a:graphic>
          </p:graphicFrame>
        </mc:Fallback>
      </mc:AlternateContent>
      <p:sp>
        <p:nvSpPr>
          <p:cNvPr id="18" name="Rounded Rectangle 17"/>
          <p:cNvSpPr/>
          <p:nvPr/>
        </p:nvSpPr>
        <p:spPr>
          <a:xfrm>
            <a:off x="9537440" y="5690830"/>
            <a:ext cx="5105400" cy="13716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0"/>
          <p:cNvSpPr txBox="1"/>
          <p:nvPr/>
        </p:nvSpPr>
        <p:spPr>
          <a:xfrm>
            <a:off x="1025125" y="1255000"/>
            <a:ext cx="16592077" cy="1093826"/>
          </a:xfrm>
          <a:prstGeom prst="rect">
            <a:avLst/>
          </a:prstGeom>
        </p:spPr>
        <p:txBody>
          <a:bodyPr wrap="square" lIns="0" tIns="0" rIns="0" bIns="0" rtlCol="0" anchor="t">
            <a:spAutoFit/>
          </a:bodyPr>
          <a:lstStyle/>
          <a:p>
            <a:pPr marL="0" marR="0" lvl="0" indent="0" algn="ctr" defTabSz="914400" rtl="0" eaLnBrk="1" fontAlgn="auto" latinLnBrk="0" hangingPunct="1">
              <a:lnSpc>
                <a:spcPts val="9372"/>
              </a:lnSpc>
              <a:spcBef>
                <a:spcPts val="0"/>
              </a:spcBef>
              <a:spcAft>
                <a:spcPts val="0"/>
              </a:spcAft>
              <a:buClrTx/>
              <a:buSzTx/>
              <a:buFontTx/>
              <a:buNone/>
              <a:tabLst/>
              <a:defRPr/>
            </a:pPr>
            <a:r>
              <a:rPr kumimoji="0" lang="en-US" sz="6500" b="1" i="0" u="none" strike="noStrike" kern="1200" cap="none" spc="323" normalizeH="0" baseline="0" noProof="0" smtClean="0">
                <a:ln>
                  <a:noFill/>
                </a:ln>
                <a:solidFill>
                  <a:schemeClr val="accent5">
                    <a:lumMod val="20000"/>
                    <a:lumOff val="80000"/>
                  </a:schemeClr>
                </a:solidFill>
                <a:effectLst/>
                <a:uLnTx/>
                <a:uFillTx/>
                <a:latin typeface="Arial" panose="020B0604020202020204" pitchFamily="34" charset="0"/>
                <a:ea typeface="+mn-ea"/>
                <a:cs typeface="Arial" panose="020B0604020202020204" pitchFamily="34" charset="0"/>
              </a:rPr>
              <a:t>BÀI TẬP TRẮC </a:t>
            </a:r>
            <a:r>
              <a:rPr kumimoji="0" lang="en-US" sz="6500" b="1" i="0" u="none" strike="noStrike" kern="1200" cap="none" spc="323" normalizeH="0" baseline="0" noProof="0" dirty="0">
                <a:ln>
                  <a:noFill/>
                </a:ln>
                <a:solidFill>
                  <a:schemeClr val="accent5">
                    <a:lumMod val="20000"/>
                    <a:lumOff val="80000"/>
                  </a:schemeClr>
                </a:solidFill>
                <a:effectLst/>
                <a:uLnTx/>
                <a:uFillTx/>
                <a:latin typeface="Arial" panose="020B0604020202020204" pitchFamily="34" charset="0"/>
                <a:ea typeface="+mn-ea"/>
                <a:cs typeface="Arial" panose="020B0604020202020204" pitchFamily="34" charset="0"/>
              </a:rPr>
              <a:t>NGHIỆM</a:t>
            </a:r>
          </a:p>
        </p:txBody>
      </p:sp>
    </p:spTree>
    <p:extLst>
      <p:ext uri="{BB962C8B-B14F-4D97-AF65-F5344CB8AC3E}">
        <p14:creationId xmlns:p14="http://schemas.microsoft.com/office/powerpoint/2010/main" val="25039512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grpSp>
        <p:nvGrpSpPr>
          <p:cNvPr id="2" name="Group 2"/>
          <p:cNvGrpSpPr/>
          <p:nvPr/>
        </p:nvGrpSpPr>
        <p:grpSpPr>
          <a:xfrm>
            <a:off x="488556" y="476709"/>
            <a:ext cx="17310889" cy="9333583"/>
            <a:chOff x="0" y="0"/>
            <a:chExt cx="4559246" cy="2458227"/>
          </a:xfrm>
        </p:grpSpPr>
        <p:sp>
          <p:nvSpPr>
            <p:cNvPr id="3" name="Freeform 3"/>
            <p:cNvSpPr/>
            <p:nvPr/>
          </p:nvSpPr>
          <p:spPr>
            <a:xfrm>
              <a:off x="0" y="0"/>
              <a:ext cx="4559247" cy="2458227"/>
            </a:xfrm>
            <a:custGeom>
              <a:avLst/>
              <a:gdLst/>
              <a:ahLst/>
              <a:cxnLst/>
              <a:rect l="l" t="t" r="r" b="b"/>
              <a:pathLst>
                <a:path w="4559247" h="2458227">
                  <a:moveTo>
                    <a:pt x="22809" y="0"/>
                  </a:moveTo>
                  <a:lnTo>
                    <a:pt x="4536438" y="0"/>
                  </a:lnTo>
                  <a:cubicBezTo>
                    <a:pt x="4549035" y="0"/>
                    <a:pt x="4559247" y="10212"/>
                    <a:pt x="4559247" y="22809"/>
                  </a:cubicBezTo>
                  <a:lnTo>
                    <a:pt x="4559247" y="2435419"/>
                  </a:lnTo>
                  <a:cubicBezTo>
                    <a:pt x="4559247" y="2448016"/>
                    <a:pt x="4549035" y="2458227"/>
                    <a:pt x="4536438" y="2458227"/>
                  </a:cubicBezTo>
                  <a:lnTo>
                    <a:pt x="22809" y="2458227"/>
                  </a:lnTo>
                  <a:cubicBezTo>
                    <a:pt x="10212" y="2458227"/>
                    <a:pt x="0" y="2448016"/>
                    <a:pt x="0" y="2435419"/>
                  </a:cubicBezTo>
                  <a:lnTo>
                    <a:pt x="0" y="22809"/>
                  </a:lnTo>
                  <a:cubicBezTo>
                    <a:pt x="0" y="10212"/>
                    <a:pt x="10212" y="0"/>
                    <a:pt x="22809" y="0"/>
                  </a:cubicBezTo>
                  <a:close/>
                </a:path>
              </a:pathLst>
            </a:custGeom>
            <a:solidFill>
              <a:srgbClr val="5D5467"/>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6057769" y="7006495"/>
            <a:ext cx="1279551" cy="2803796"/>
          </a:xfrm>
          <a:custGeom>
            <a:avLst/>
            <a:gdLst/>
            <a:ahLst/>
            <a:cxnLst/>
            <a:rect l="l" t="t" r="r" b="b"/>
            <a:pathLst>
              <a:path w="1279551" h="2803796">
                <a:moveTo>
                  <a:pt x="0" y="0"/>
                </a:moveTo>
                <a:lnTo>
                  <a:pt x="1279551" y="0"/>
                </a:lnTo>
                <a:lnTo>
                  <a:pt x="1279551" y="2803796"/>
                </a:lnTo>
                <a:lnTo>
                  <a:pt x="0" y="2803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6359156" y="0"/>
            <a:ext cx="900144" cy="1837028"/>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578628" y="0"/>
            <a:ext cx="900144" cy="1837028"/>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TextBox 5"/>
          <p:cNvSpPr txBox="1"/>
          <p:nvPr/>
        </p:nvSpPr>
        <p:spPr>
          <a:xfrm>
            <a:off x="838200" y="2171700"/>
            <a:ext cx="16306800" cy="1307217"/>
          </a:xfrm>
          <a:prstGeom prst="rect">
            <a:avLst/>
          </a:prstGeom>
        </p:spPr>
        <p:txBody>
          <a:bodyPr wrap="square" lIns="0" tIns="0" rIns="0" bIns="0" rtlCol="0" anchor="t">
            <a:spAutoFit/>
          </a:bodyPr>
          <a:lstStyle/>
          <a:p>
            <a:pPr algn="ctr">
              <a:lnSpc>
                <a:spcPts val="11200"/>
              </a:lnSpc>
            </a:pPr>
            <a:r>
              <a:rPr lang="vi-VN" sz="8000" b="1" spc="392">
                <a:solidFill>
                  <a:srgbClr val="FFFF00"/>
                </a:solidFill>
              </a:rPr>
              <a:t>CHƯƠNG I. ĐA THỨC</a:t>
            </a:r>
            <a:endParaRPr lang="vi-VN" sz="8000" b="1" spc="392" dirty="0">
              <a:solidFill>
                <a:srgbClr val="FFFF00"/>
              </a:solidFill>
            </a:endParaRPr>
          </a:p>
        </p:txBody>
      </p:sp>
      <p:sp>
        <p:nvSpPr>
          <p:cNvPr id="11" name="Rectangle 10"/>
          <p:cNvSpPr/>
          <p:nvPr/>
        </p:nvSpPr>
        <p:spPr>
          <a:xfrm>
            <a:off x="2069867" y="4030891"/>
            <a:ext cx="14084533" cy="1657826"/>
          </a:xfrm>
          <a:prstGeom prst="rect">
            <a:avLst/>
          </a:prstGeom>
        </p:spPr>
        <p:txBody>
          <a:bodyPr wrap="square">
            <a:spAutoFit/>
          </a:bodyPr>
          <a:lstStyle/>
          <a:p>
            <a:pPr algn="ctr">
              <a:lnSpc>
                <a:spcPct val="150000"/>
              </a:lnSpc>
              <a:spcBef>
                <a:spcPts val="1200"/>
              </a:spcBef>
              <a:spcAft>
                <a:spcPts val="0"/>
              </a:spcAft>
            </a:pPr>
            <a:r>
              <a:rPr lang="en-US" sz="7500" b="1" kern="0" cap="all">
                <a:solidFill>
                  <a:schemeClr val="bg1"/>
                </a:solidFill>
                <a:latin typeface="Arial" panose="020B0604020202020204" pitchFamily="34" charset="0"/>
                <a:ea typeface="Times New Roman" panose="02020603050405020304" pitchFamily="18" charset="0"/>
                <a:cs typeface="Times New Roman" panose="02020603050405020304" pitchFamily="18" charset="0"/>
              </a:rPr>
              <a:t>BÀI 4. PHÉP NHÂN ĐA THỨC </a:t>
            </a:r>
            <a:endParaRPr lang="en-US" sz="7500" b="1" kern="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6"/>
          <a:stretch>
            <a:fillRect/>
          </a:stretch>
        </p:blipFill>
        <p:spPr>
          <a:xfrm>
            <a:off x="6958247" y="7163734"/>
            <a:ext cx="4307772" cy="29327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14:warp dir="in"/>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grpSp>
        <p:nvGrpSpPr>
          <p:cNvPr id="2" name="Group 2"/>
          <p:cNvGrpSpPr/>
          <p:nvPr/>
        </p:nvGrpSpPr>
        <p:grpSpPr>
          <a:xfrm>
            <a:off x="-514350" y="5484230"/>
            <a:ext cx="19196414" cy="5202784"/>
            <a:chOff x="0" y="0"/>
            <a:chExt cx="5055846" cy="1370280"/>
          </a:xfrm>
        </p:grpSpPr>
        <p:sp>
          <p:nvSpPr>
            <p:cNvPr id="3" name="Freeform 3"/>
            <p:cNvSpPr/>
            <p:nvPr/>
          </p:nvSpPr>
          <p:spPr>
            <a:xfrm>
              <a:off x="0" y="0"/>
              <a:ext cx="5055846" cy="1370281"/>
            </a:xfrm>
            <a:custGeom>
              <a:avLst/>
              <a:gdLst/>
              <a:ahLst/>
              <a:cxnLst/>
              <a:rect l="l" t="t" r="r" b="b"/>
              <a:pathLst>
                <a:path w="5055846" h="1370281">
                  <a:moveTo>
                    <a:pt x="0" y="0"/>
                  </a:moveTo>
                  <a:lnTo>
                    <a:pt x="5055846" y="0"/>
                  </a:lnTo>
                  <a:lnTo>
                    <a:pt x="5055846" y="1370281"/>
                  </a:lnTo>
                  <a:lnTo>
                    <a:pt x="0" y="1370281"/>
                  </a:lnTo>
                  <a:close/>
                </a:path>
              </a:pathLst>
            </a:custGeom>
            <a:solidFill>
              <a:srgbClr val="FCF4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993041" y="484238"/>
            <a:ext cx="16534923" cy="9318523"/>
            <a:chOff x="0" y="0"/>
            <a:chExt cx="4777112" cy="2692218"/>
          </a:xfrm>
        </p:grpSpPr>
        <p:sp>
          <p:nvSpPr>
            <p:cNvPr id="6" name="Freeform 6"/>
            <p:cNvSpPr/>
            <p:nvPr/>
          </p:nvSpPr>
          <p:spPr>
            <a:xfrm>
              <a:off x="0" y="0"/>
              <a:ext cx="4777112" cy="2692218"/>
            </a:xfrm>
            <a:custGeom>
              <a:avLst/>
              <a:gdLst/>
              <a:ahLst/>
              <a:cxnLst/>
              <a:rect l="l" t="t" r="r" b="b"/>
              <a:pathLst>
                <a:path w="4777112" h="2692218">
                  <a:moveTo>
                    <a:pt x="23879" y="0"/>
                  </a:moveTo>
                  <a:lnTo>
                    <a:pt x="4753232" y="0"/>
                  </a:lnTo>
                  <a:cubicBezTo>
                    <a:pt x="4759566" y="0"/>
                    <a:pt x="4765639" y="2516"/>
                    <a:pt x="4770117" y="6994"/>
                  </a:cubicBezTo>
                  <a:cubicBezTo>
                    <a:pt x="4774596" y="11472"/>
                    <a:pt x="4777112" y="17546"/>
                    <a:pt x="4777112" y="23879"/>
                  </a:cubicBezTo>
                  <a:lnTo>
                    <a:pt x="4777112" y="2668339"/>
                  </a:lnTo>
                  <a:cubicBezTo>
                    <a:pt x="4777112" y="2681527"/>
                    <a:pt x="4766421" y="2692218"/>
                    <a:pt x="4753232" y="2692218"/>
                  </a:cubicBezTo>
                  <a:lnTo>
                    <a:pt x="23879" y="2692218"/>
                  </a:lnTo>
                  <a:cubicBezTo>
                    <a:pt x="10691" y="2692218"/>
                    <a:pt x="0" y="2681527"/>
                    <a:pt x="0" y="2668339"/>
                  </a:cubicBezTo>
                  <a:lnTo>
                    <a:pt x="0" y="23879"/>
                  </a:lnTo>
                  <a:cubicBezTo>
                    <a:pt x="0" y="10691"/>
                    <a:pt x="10691" y="0"/>
                    <a:pt x="23879" y="0"/>
                  </a:cubicBezTo>
                  <a:close/>
                </a:path>
              </a:pathLst>
            </a:custGeom>
            <a:solidFill>
              <a:srgbClr val="E9E9E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370087" y="889193"/>
            <a:ext cx="15780831" cy="8508615"/>
            <a:chOff x="0" y="0"/>
            <a:chExt cx="4559246" cy="2458227"/>
          </a:xfrm>
        </p:grpSpPr>
        <p:sp>
          <p:nvSpPr>
            <p:cNvPr id="9" name="Freeform 9"/>
            <p:cNvSpPr/>
            <p:nvPr/>
          </p:nvSpPr>
          <p:spPr>
            <a:xfrm>
              <a:off x="0" y="0"/>
              <a:ext cx="4559247" cy="2458227"/>
            </a:xfrm>
            <a:custGeom>
              <a:avLst/>
              <a:gdLst/>
              <a:ahLst/>
              <a:cxnLst/>
              <a:rect l="l" t="t" r="r" b="b"/>
              <a:pathLst>
                <a:path w="4559247" h="2458227">
                  <a:moveTo>
                    <a:pt x="25020" y="0"/>
                  </a:moveTo>
                  <a:lnTo>
                    <a:pt x="4534226" y="0"/>
                  </a:lnTo>
                  <a:cubicBezTo>
                    <a:pt x="4540862" y="0"/>
                    <a:pt x="4547226" y="2636"/>
                    <a:pt x="4551918" y="7328"/>
                  </a:cubicBezTo>
                  <a:cubicBezTo>
                    <a:pt x="4556611" y="12020"/>
                    <a:pt x="4559247" y="18384"/>
                    <a:pt x="4559247" y="25020"/>
                  </a:cubicBezTo>
                  <a:lnTo>
                    <a:pt x="4559247" y="2433207"/>
                  </a:lnTo>
                  <a:cubicBezTo>
                    <a:pt x="4559247" y="2439843"/>
                    <a:pt x="4556611" y="2446207"/>
                    <a:pt x="4551918" y="2450899"/>
                  </a:cubicBezTo>
                  <a:cubicBezTo>
                    <a:pt x="4547226" y="2455591"/>
                    <a:pt x="4540862" y="2458227"/>
                    <a:pt x="4534226" y="2458227"/>
                  </a:cubicBezTo>
                  <a:lnTo>
                    <a:pt x="25020" y="2458227"/>
                  </a:lnTo>
                  <a:cubicBezTo>
                    <a:pt x="18384" y="2458227"/>
                    <a:pt x="12020" y="2455591"/>
                    <a:pt x="7328" y="2450899"/>
                  </a:cubicBezTo>
                  <a:cubicBezTo>
                    <a:pt x="2636" y="2446207"/>
                    <a:pt x="0" y="2439843"/>
                    <a:pt x="0" y="2433207"/>
                  </a:cubicBezTo>
                  <a:lnTo>
                    <a:pt x="0" y="25020"/>
                  </a:lnTo>
                  <a:cubicBezTo>
                    <a:pt x="0" y="18384"/>
                    <a:pt x="2636" y="12020"/>
                    <a:pt x="7328" y="7328"/>
                  </a:cubicBezTo>
                  <a:cubicBezTo>
                    <a:pt x="12020" y="2636"/>
                    <a:pt x="18384" y="0"/>
                    <a:pt x="25020" y="0"/>
                  </a:cubicBezTo>
                  <a:close/>
                </a:path>
              </a:pathLst>
            </a:custGeom>
            <a:solidFill>
              <a:srgbClr val="5D5467"/>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mc:Choice xmlns:a14="http://schemas.microsoft.com/office/drawing/2010/main" Requires="a14">
          <p:sp>
            <p:nvSpPr>
              <p:cNvPr id="27" name="Rectangle 26"/>
              <p:cNvSpPr/>
              <p:nvPr/>
            </p:nvSpPr>
            <p:spPr>
              <a:xfrm>
                <a:off x="4560463" y="2781300"/>
                <a:ext cx="9917538" cy="1500026"/>
              </a:xfrm>
              <a:prstGeom prst="rect">
                <a:avLst/>
              </a:prstGeom>
            </p:spPr>
            <p:txBody>
              <a:bodyPr wrap="square">
                <a:spAutoFit/>
              </a:bodyPr>
              <a:lstStyle/>
              <a:p>
                <a:pPr algn="just">
                  <a:lnSpc>
                    <a:spcPct val="150000"/>
                  </a:lnSpc>
                  <a:spcAft>
                    <a:spcPts val="0"/>
                  </a:spcAft>
                </a:pPr>
                <a:r>
                  <a:rPr kumimoji="0" lang="nl-NL" sz="43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Câu </a:t>
                </a:r>
                <a:r>
                  <a:rPr lang="nl-NL" sz="4300" b="1">
                    <a:solidFill>
                      <a:prstClr val="white"/>
                    </a:solidFill>
                    <a:latin typeface="Arial" panose="020B0604020202020204" pitchFamily="34" charset="0"/>
                    <a:ea typeface="Times New Roman" panose="02020603050405020304" pitchFamily="18" charset="0"/>
                    <a:cs typeface="Arial" panose="020B0604020202020204" pitchFamily="34" charset="0"/>
                  </a:rPr>
                  <a:t>3</a:t>
                </a:r>
                <a:r>
                  <a:rPr kumimoji="0" lang="nl-NL" sz="43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4300" smtClean="0">
                    <a:solidFill>
                      <a:schemeClr val="bg1"/>
                    </a:solidFill>
                    <a:latin typeface="Arial" panose="020B0604020202020204" pitchFamily="34" charset="0"/>
                    <a:ea typeface="Times New Roman" panose="02020603050405020304" pitchFamily="18" charset="0"/>
                    <a:cs typeface="Arial" panose="020B0604020202020204" pitchFamily="34" charset="0"/>
                  </a:rPr>
                  <a:t>Tích của </a:t>
                </a:r>
                <a14:m>
                  <m:oMath xmlns:m="http://schemas.openxmlformats.org/officeDocument/2006/math">
                    <m:sSup>
                      <m:sSup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d>
                      </m:e>
                      <m: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den>
                    </m:f>
                    <m:r>
                      <m:rPr>
                        <m:sty m:val="p"/>
                      </m:rP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xy</m:t>
                    </m:r>
                    <m:r>
                      <a:rPr lang="en-US" sz="43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4300">
                    <a:solidFill>
                      <a:schemeClr val="bg1"/>
                    </a:solidFill>
                    <a:effectLst/>
                    <a:latin typeface="Arial" panose="020B0604020202020204" pitchFamily="34" charset="0"/>
                    <a:ea typeface="Times New Roman" panose="02020603050405020304" pitchFamily="18" charset="0"/>
                    <a:cs typeface="Arial" panose="020B0604020202020204" pitchFamily="34" charset="0"/>
                  </a:rPr>
                  <a:t>bằng</a:t>
                </a:r>
                <a:r>
                  <a:rPr lang="en-US" sz="43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43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7" name="Rectangle 26"/>
              <p:cNvSpPr>
                <a:spLocks noRot="1" noChangeAspect="1" noMove="1" noResize="1" noEditPoints="1" noAdjustHandles="1" noChangeArrowheads="1" noChangeShapeType="1" noTextEdit="1"/>
              </p:cNvSpPr>
              <p:nvPr/>
            </p:nvSpPr>
            <p:spPr>
              <a:xfrm>
                <a:off x="4560463" y="2781300"/>
                <a:ext cx="9917538" cy="1500026"/>
              </a:xfrm>
              <a:prstGeom prst="rect">
                <a:avLst/>
              </a:prstGeom>
              <a:blipFill>
                <a:blip r:embed="rId2"/>
                <a:stretch>
                  <a:fillRect l="-2397" b="-407"/>
                </a:stretch>
              </a:blipFill>
            </p:spPr>
            <p:txBody>
              <a:bodyPr/>
              <a:lstStyle/>
              <a:p>
                <a:r>
                  <a:rPr lang="en-US">
                    <a:noFill/>
                  </a:rPr>
                  <a:t> </a:t>
                </a:r>
              </a:p>
            </p:txBody>
          </p:sp>
        </mc:Fallback>
      </mc:AlternateContent>
      <p:cxnSp>
        <p:nvCxnSpPr>
          <p:cNvPr id="32" name="Straight Connector 31"/>
          <p:cNvCxnSpPr/>
          <p:nvPr/>
        </p:nvCxnSpPr>
        <p:spPr>
          <a:xfrm>
            <a:off x="1886315" y="4914900"/>
            <a:ext cx="14877685" cy="0"/>
          </a:xfrm>
          <a:prstGeom prst="line">
            <a:avLst/>
          </a:prstGeom>
          <a:ln>
            <a:solidFill>
              <a:srgbClr val="FFFF00"/>
            </a:solidFill>
            <a:prstDash val="dash"/>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a:stretch>
            <a:fillRect/>
          </a:stretch>
        </p:blipFill>
        <p:spPr>
          <a:xfrm>
            <a:off x="7239000" y="8953500"/>
            <a:ext cx="3904973" cy="1485300"/>
          </a:xfrm>
          <a:prstGeom prst="rect">
            <a:avLst/>
          </a:prstGeom>
        </p:spPr>
      </p:pic>
      <mc:AlternateContent xmlns:mc="http://schemas.openxmlformats.org/markup-compatibility/2006">
        <mc:Choice xmlns:a14="http://schemas.microsoft.com/office/drawing/2010/main" Requires="a14">
          <p:graphicFrame>
            <p:nvGraphicFramePr>
              <p:cNvPr id="12" name="Table 11"/>
              <p:cNvGraphicFramePr>
                <a:graphicFrameLocks noGrp="1"/>
              </p:cNvGraphicFramePr>
              <p:nvPr>
                <p:extLst>
                  <p:ext uri="{D42A27DB-BD31-4B8C-83A1-F6EECF244321}">
                    <p14:modId xmlns:p14="http://schemas.microsoft.com/office/powerpoint/2010/main" val="1917229383"/>
                  </p:ext>
                </p:extLst>
              </p:nvPr>
            </p:nvGraphicFramePr>
            <p:xfrm>
              <a:off x="5129010" y="4991100"/>
              <a:ext cx="10949190" cy="3200400"/>
            </p:xfrm>
            <a:graphic>
              <a:graphicData uri="http://schemas.openxmlformats.org/drawingml/2006/table">
                <a:tbl>
                  <a:tblPr firstRow="1" firstCol="1" bandRow="1"/>
                  <a:tblGrid>
                    <a:gridCol w="5867400">
                      <a:extLst>
                        <a:ext uri="{9D8B030D-6E8A-4147-A177-3AD203B41FA5}">
                          <a16:colId xmlns:a16="http://schemas.microsoft.com/office/drawing/2014/main" val="3733710511"/>
                        </a:ext>
                      </a:extLst>
                    </a:gridCol>
                    <a:gridCol w="5081790">
                      <a:extLst>
                        <a:ext uri="{9D8B030D-6E8A-4147-A177-3AD203B41FA5}">
                          <a16:colId xmlns:a16="http://schemas.microsoft.com/office/drawing/2014/main" val="2285149136"/>
                        </a:ext>
                      </a:extLst>
                    </a:gridCol>
                  </a:tblGrid>
                  <a:tr h="0">
                    <a:tc>
                      <a:txBody>
                        <a:bodyPr/>
                        <a:lstStyle/>
                        <a:p>
                          <a:pPr algn="just">
                            <a:lnSpc>
                              <a:spcPct val="250000"/>
                            </a:lnSpc>
                            <a:spcAft>
                              <a:spcPts val="0"/>
                            </a:spcAft>
                          </a:pPr>
                          <a:r>
                            <a:rPr lang="en-US" sz="42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4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50000"/>
                            </a:lnSpc>
                            <a:spcAft>
                              <a:spcPts val="0"/>
                            </a:spcAft>
                          </a:pPr>
                          <a:r>
                            <a:rPr lang="en-US" sz="42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4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3225147490"/>
                      </a:ext>
                    </a:extLst>
                  </a:tr>
                  <a:tr h="0">
                    <a:tc>
                      <a:txBody>
                        <a:bodyPr/>
                        <a:lstStyle/>
                        <a:p>
                          <a:pPr algn="just">
                            <a:lnSpc>
                              <a:spcPct val="250000"/>
                            </a:lnSpc>
                            <a:spcAft>
                              <a:spcPts val="0"/>
                            </a:spcAft>
                          </a:pPr>
                          <a:r>
                            <a:rPr lang="en-US" sz="42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4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50000"/>
                            </a:lnSpc>
                            <a:spcAft>
                              <a:spcPts val="0"/>
                            </a:spcAft>
                          </a:pPr>
                          <a:r>
                            <a:rPr lang="en-US" sz="42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42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3987120756"/>
                      </a:ext>
                    </a:extLst>
                  </a:tr>
                </a:tbl>
              </a:graphicData>
            </a:graphic>
          </p:graphicFrame>
        </mc:Choice>
        <mc:Fallback>
          <p:graphicFrame>
            <p:nvGraphicFramePr>
              <p:cNvPr id="12" name="Table 11"/>
              <p:cNvGraphicFramePr>
                <a:graphicFrameLocks noGrp="1"/>
              </p:cNvGraphicFramePr>
              <p:nvPr>
                <p:extLst>
                  <p:ext uri="{D42A27DB-BD31-4B8C-83A1-F6EECF244321}">
                    <p14:modId xmlns:p14="http://schemas.microsoft.com/office/powerpoint/2010/main" val="1917229383"/>
                  </p:ext>
                </p:extLst>
              </p:nvPr>
            </p:nvGraphicFramePr>
            <p:xfrm>
              <a:off x="5129010" y="4991100"/>
              <a:ext cx="10949190" cy="3200400"/>
            </p:xfrm>
            <a:graphic>
              <a:graphicData uri="http://schemas.openxmlformats.org/drawingml/2006/table">
                <a:tbl>
                  <a:tblPr firstRow="1" firstCol="1" bandRow="1"/>
                  <a:tblGrid>
                    <a:gridCol w="5867400">
                      <a:extLst>
                        <a:ext uri="{9D8B030D-6E8A-4147-A177-3AD203B41FA5}">
                          <a16:colId xmlns:a16="http://schemas.microsoft.com/office/drawing/2014/main" val="3733710511"/>
                        </a:ext>
                      </a:extLst>
                    </a:gridCol>
                    <a:gridCol w="5081790">
                      <a:extLst>
                        <a:ext uri="{9D8B030D-6E8A-4147-A177-3AD203B41FA5}">
                          <a16:colId xmlns:a16="http://schemas.microsoft.com/office/drawing/2014/main" val="2285149136"/>
                        </a:ext>
                      </a:extLst>
                    </a:gridCol>
                  </a:tblGrid>
                  <a:tr h="1600200">
                    <a:tc>
                      <a:txBody>
                        <a:bodyPr/>
                        <a:lstStyle/>
                        <a:p>
                          <a:endParaRPr lang="en-US"/>
                        </a:p>
                      </a:txBody>
                      <a:tcPr marL="68580" marR="68580" marT="0" marB="0">
                        <a:lnL>
                          <a:noFill/>
                        </a:lnL>
                        <a:lnR>
                          <a:noFill/>
                        </a:lnR>
                        <a:lnT>
                          <a:noFill/>
                        </a:lnT>
                        <a:lnB>
                          <a:noFill/>
                        </a:lnB>
                        <a:blipFill>
                          <a:blip r:embed="rId4"/>
                          <a:stretch>
                            <a:fillRect r="-86604" b="-103042"/>
                          </a:stretch>
                        </a:blipFill>
                      </a:tcPr>
                    </a:tc>
                    <a:tc>
                      <a:txBody>
                        <a:bodyPr/>
                        <a:lstStyle/>
                        <a:p>
                          <a:endParaRPr lang="en-US"/>
                        </a:p>
                      </a:txBody>
                      <a:tcPr marL="68580" marR="68580" marT="0" marB="0">
                        <a:lnL>
                          <a:noFill/>
                        </a:lnL>
                        <a:lnR>
                          <a:noFill/>
                        </a:lnR>
                        <a:lnT>
                          <a:noFill/>
                        </a:lnT>
                        <a:lnB>
                          <a:noFill/>
                        </a:lnB>
                        <a:blipFill>
                          <a:blip r:embed="rId4"/>
                          <a:stretch>
                            <a:fillRect l="-115468" b="-103042"/>
                          </a:stretch>
                        </a:blipFill>
                      </a:tcPr>
                    </a:tc>
                    <a:extLst>
                      <a:ext uri="{0D108BD9-81ED-4DB2-BD59-A6C34878D82A}">
                        <a16:rowId xmlns:a16="http://schemas.microsoft.com/office/drawing/2014/main" val="3225147490"/>
                      </a:ext>
                    </a:extLst>
                  </a:tr>
                  <a:tr h="1600200">
                    <a:tc>
                      <a:txBody>
                        <a:bodyPr/>
                        <a:lstStyle/>
                        <a:p>
                          <a:endParaRPr lang="en-US"/>
                        </a:p>
                      </a:txBody>
                      <a:tcPr marL="68580" marR="68580" marT="0" marB="0">
                        <a:lnL>
                          <a:noFill/>
                        </a:lnL>
                        <a:lnR>
                          <a:noFill/>
                        </a:lnR>
                        <a:lnT>
                          <a:noFill/>
                        </a:lnT>
                        <a:lnB>
                          <a:noFill/>
                        </a:lnB>
                        <a:blipFill>
                          <a:blip r:embed="rId4"/>
                          <a:stretch>
                            <a:fillRect t="-100000" r="-86604" b="-3042"/>
                          </a:stretch>
                        </a:blipFill>
                      </a:tcPr>
                    </a:tc>
                    <a:tc>
                      <a:txBody>
                        <a:bodyPr/>
                        <a:lstStyle/>
                        <a:p>
                          <a:endParaRPr lang="en-US"/>
                        </a:p>
                      </a:txBody>
                      <a:tcPr marL="68580" marR="68580" marT="0" marB="0">
                        <a:lnL>
                          <a:noFill/>
                        </a:lnL>
                        <a:lnR>
                          <a:noFill/>
                        </a:lnR>
                        <a:lnT>
                          <a:noFill/>
                        </a:lnT>
                        <a:lnB>
                          <a:noFill/>
                        </a:lnB>
                        <a:blipFill>
                          <a:blip r:embed="rId4"/>
                          <a:stretch>
                            <a:fillRect l="-115468" t="-100000" b="-3042"/>
                          </a:stretch>
                        </a:blipFill>
                      </a:tcPr>
                    </a:tc>
                    <a:extLst>
                      <a:ext uri="{0D108BD9-81ED-4DB2-BD59-A6C34878D82A}">
                        <a16:rowId xmlns:a16="http://schemas.microsoft.com/office/drawing/2014/main" val="3987120756"/>
                      </a:ext>
                    </a:extLst>
                  </a:tr>
                </a:tbl>
              </a:graphicData>
            </a:graphic>
          </p:graphicFrame>
        </mc:Fallback>
      </mc:AlternateContent>
      <p:sp>
        <p:nvSpPr>
          <p:cNvPr id="17" name="Rounded Rectangle 16"/>
          <p:cNvSpPr/>
          <p:nvPr/>
        </p:nvSpPr>
        <p:spPr>
          <a:xfrm>
            <a:off x="4671810" y="6896100"/>
            <a:ext cx="3048000" cy="13716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0"/>
          <p:cNvSpPr txBox="1"/>
          <p:nvPr/>
        </p:nvSpPr>
        <p:spPr>
          <a:xfrm>
            <a:off x="1025125" y="1255000"/>
            <a:ext cx="16592077" cy="1093826"/>
          </a:xfrm>
          <a:prstGeom prst="rect">
            <a:avLst/>
          </a:prstGeom>
        </p:spPr>
        <p:txBody>
          <a:bodyPr wrap="square" lIns="0" tIns="0" rIns="0" bIns="0" rtlCol="0" anchor="t">
            <a:spAutoFit/>
          </a:bodyPr>
          <a:lstStyle/>
          <a:p>
            <a:pPr marL="0" marR="0" lvl="0" indent="0" algn="ctr" defTabSz="914400" rtl="0" eaLnBrk="1" fontAlgn="auto" latinLnBrk="0" hangingPunct="1">
              <a:lnSpc>
                <a:spcPts val="9372"/>
              </a:lnSpc>
              <a:spcBef>
                <a:spcPts val="0"/>
              </a:spcBef>
              <a:spcAft>
                <a:spcPts val="0"/>
              </a:spcAft>
              <a:buClrTx/>
              <a:buSzTx/>
              <a:buFontTx/>
              <a:buNone/>
              <a:tabLst/>
              <a:defRPr/>
            </a:pPr>
            <a:r>
              <a:rPr kumimoji="0" lang="en-US" sz="6500" b="1" i="0" u="none" strike="noStrike" kern="1200" cap="none" spc="323" normalizeH="0" baseline="0" noProof="0" smtClean="0">
                <a:ln>
                  <a:noFill/>
                </a:ln>
                <a:solidFill>
                  <a:schemeClr val="accent5">
                    <a:lumMod val="20000"/>
                    <a:lumOff val="80000"/>
                  </a:schemeClr>
                </a:solidFill>
                <a:effectLst/>
                <a:uLnTx/>
                <a:uFillTx/>
                <a:latin typeface="Arial" panose="020B0604020202020204" pitchFamily="34" charset="0"/>
                <a:ea typeface="+mn-ea"/>
                <a:cs typeface="Arial" panose="020B0604020202020204" pitchFamily="34" charset="0"/>
              </a:rPr>
              <a:t>BÀI TẬP TRẮC </a:t>
            </a:r>
            <a:r>
              <a:rPr kumimoji="0" lang="en-US" sz="6500" b="1" i="0" u="none" strike="noStrike" kern="1200" cap="none" spc="323" normalizeH="0" baseline="0" noProof="0" dirty="0">
                <a:ln>
                  <a:noFill/>
                </a:ln>
                <a:solidFill>
                  <a:schemeClr val="accent5">
                    <a:lumMod val="20000"/>
                    <a:lumOff val="80000"/>
                  </a:schemeClr>
                </a:solidFill>
                <a:effectLst/>
                <a:uLnTx/>
                <a:uFillTx/>
                <a:latin typeface="Arial" panose="020B0604020202020204" pitchFamily="34" charset="0"/>
                <a:ea typeface="+mn-ea"/>
                <a:cs typeface="Arial" panose="020B0604020202020204" pitchFamily="34" charset="0"/>
              </a:rPr>
              <a:t>NGHIỆM</a:t>
            </a:r>
          </a:p>
        </p:txBody>
      </p:sp>
    </p:spTree>
    <p:extLst>
      <p:ext uri="{BB962C8B-B14F-4D97-AF65-F5344CB8AC3E}">
        <p14:creationId xmlns:p14="http://schemas.microsoft.com/office/powerpoint/2010/main" val="12844857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grpSp>
        <p:nvGrpSpPr>
          <p:cNvPr id="2" name="Group 2"/>
          <p:cNvGrpSpPr/>
          <p:nvPr/>
        </p:nvGrpSpPr>
        <p:grpSpPr>
          <a:xfrm>
            <a:off x="-514350" y="5484230"/>
            <a:ext cx="19196414" cy="5202784"/>
            <a:chOff x="0" y="0"/>
            <a:chExt cx="5055846" cy="1370280"/>
          </a:xfrm>
        </p:grpSpPr>
        <p:sp>
          <p:nvSpPr>
            <p:cNvPr id="3" name="Freeform 3"/>
            <p:cNvSpPr/>
            <p:nvPr/>
          </p:nvSpPr>
          <p:spPr>
            <a:xfrm>
              <a:off x="0" y="0"/>
              <a:ext cx="5055846" cy="1370281"/>
            </a:xfrm>
            <a:custGeom>
              <a:avLst/>
              <a:gdLst/>
              <a:ahLst/>
              <a:cxnLst/>
              <a:rect l="l" t="t" r="r" b="b"/>
              <a:pathLst>
                <a:path w="5055846" h="1370281">
                  <a:moveTo>
                    <a:pt x="0" y="0"/>
                  </a:moveTo>
                  <a:lnTo>
                    <a:pt x="5055846" y="0"/>
                  </a:lnTo>
                  <a:lnTo>
                    <a:pt x="5055846" y="1370281"/>
                  </a:lnTo>
                  <a:lnTo>
                    <a:pt x="0" y="1370281"/>
                  </a:lnTo>
                  <a:close/>
                </a:path>
              </a:pathLst>
            </a:custGeom>
            <a:solidFill>
              <a:srgbClr val="FCF4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993041" y="484238"/>
            <a:ext cx="16534923" cy="9318523"/>
            <a:chOff x="0" y="0"/>
            <a:chExt cx="4777112" cy="2692218"/>
          </a:xfrm>
        </p:grpSpPr>
        <p:sp>
          <p:nvSpPr>
            <p:cNvPr id="6" name="Freeform 6"/>
            <p:cNvSpPr/>
            <p:nvPr/>
          </p:nvSpPr>
          <p:spPr>
            <a:xfrm>
              <a:off x="0" y="0"/>
              <a:ext cx="4777112" cy="2692218"/>
            </a:xfrm>
            <a:custGeom>
              <a:avLst/>
              <a:gdLst/>
              <a:ahLst/>
              <a:cxnLst/>
              <a:rect l="l" t="t" r="r" b="b"/>
              <a:pathLst>
                <a:path w="4777112" h="2692218">
                  <a:moveTo>
                    <a:pt x="23879" y="0"/>
                  </a:moveTo>
                  <a:lnTo>
                    <a:pt x="4753232" y="0"/>
                  </a:lnTo>
                  <a:cubicBezTo>
                    <a:pt x="4759566" y="0"/>
                    <a:pt x="4765639" y="2516"/>
                    <a:pt x="4770117" y="6994"/>
                  </a:cubicBezTo>
                  <a:cubicBezTo>
                    <a:pt x="4774596" y="11472"/>
                    <a:pt x="4777112" y="17546"/>
                    <a:pt x="4777112" y="23879"/>
                  </a:cubicBezTo>
                  <a:lnTo>
                    <a:pt x="4777112" y="2668339"/>
                  </a:lnTo>
                  <a:cubicBezTo>
                    <a:pt x="4777112" y="2681527"/>
                    <a:pt x="4766421" y="2692218"/>
                    <a:pt x="4753232" y="2692218"/>
                  </a:cubicBezTo>
                  <a:lnTo>
                    <a:pt x="23879" y="2692218"/>
                  </a:lnTo>
                  <a:cubicBezTo>
                    <a:pt x="10691" y="2692218"/>
                    <a:pt x="0" y="2681527"/>
                    <a:pt x="0" y="2668339"/>
                  </a:cubicBezTo>
                  <a:lnTo>
                    <a:pt x="0" y="23879"/>
                  </a:lnTo>
                  <a:cubicBezTo>
                    <a:pt x="0" y="10691"/>
                    <a:pt x="10691" y="0"/>
                    <a:pt x="23879" y="0"/>
                  </a:cubicBezTo>
                  <a:close/>
                </a:path>
              </a:pathLst>
            </a:custGeom>
            <a:solidFill>
              <a:srgbClr val="E9E9E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370087" y="889193"/>
            <a:ext cx="15780831" cy="8508615"/>
            <a:chOff x="0" y="0"/>
            <a:chExt cx="4559246" cy="2458227"/>
          </a:xfrm>
        </p:grpSpPr>
        <p:sp>
          <p:nvSpPr>
            <p:cNvPr id="9" name="Freeform 9"/>
            <p:cNvSpPr/>
            <p:nvPr/>
          </p:nvSpPr>
          <p:spPr>
            <a:xfrm>
              <a:off x="0" y="0"/>
              <a:ext cx="4559247" cy="2458227"/>
            </a:xfrm>
            <a:custGeom>
              <a:avLst/>
              <a:gdLst/>
              <a:ahLst/>
              <a:cxnLst/>
              <a:rect l="l" t="t" r="r" b="b"/>
              <a:pathLst>
                <a:path w="4559247" h="2458227">
                  <a:moveTo>
                    <a:pt x="25020" y="0"/>
                  </a:moveTo>
                  <a:lnTo>
                    <a:pt x="4534226" y="0"/>
                  </a:lnTo>
                  <a:cubicBezTo>
                    <a:pt x="4540862" y="0"/>
                    <a:pt x="4547226" y="2636"/>
                    <a:pt x="4551918" y="7328"/>
                  </a:cubicBezTo>
                  <a:cubicBezTo>
                    <a:pt x="4556611" y="12020"/>
                    <a:pt x="4559247" y="18384"/>
                    <a:pt x="4559247" y="25020"/>
                  </a:cubicBezTo>
                  <a:lnTo>
                    <a:pt x="4559247" y="2433207"/>
                  </a:lnTo>
                  <a:cubicBezTo>
                    <a:pt x="4559247" y="2439843"/>
                    <a:pt x="4556611" y="2446207"/>
                    <a:pt x="4551918" y="2450899"/>
                  </a:cubicBezTo>
                  <a:cubicBezTo>
                    <a:pt x="4547226" y="2455591"/>
                    <a:pt x="4540862" y="2458227"/>
                    <a:pt x="4534226" y="2458227"/>
                  </a:cubicBezTo>
                  <a:lnTo>
                    <a:pt x="25020" y="2458227"/>
                  </a:lnTo>
                  <a:cubicBezTo>
                    <a:pt x="18384" y="2458227"/>
                    <a:pt x="12020" y="2455591"/>
                    <a:pt x="7328" y="2450899"/>
                  </a:cubicBezTo>
                  <a:cubicBezTo>
                    <a:pt x="2636" y="2446207"/>
                    <a:pt x="0" y="2439843"/>
                    <a:pt x="0" y="2433207"/>
                  </a:cubicBezTo>
                  <a:lnTo>
                    <a:pt x="0" y="25020"/>
                  </a:lnTo>
                  <a:cubicBezTo>
                    <a:pt x="0" y="18384"/>
                    <a:pt x="2636" y="12020"/>
                    <a:pt x="7328" y="7328"/>
                  </a:cubicBezTo>
                  <a:cubicBezTo>
                    <a:pt x="12020" y="2636"/>
                    <a:pt x="18384" y="0"/>
                    <a:pt x="25020" y="0"/>
                  </a:cubicBezTo>
                  <a:close/>
                </a:path>
              </a:pathLst>
            </a:custGeom>
            <a:solidFill>
              <a:srgbClr val="5D5467"/>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Rectangle 26"/>
          <p:cNvSpPr/>
          <p:nvPr/>
        </p:nvSpPr>
        <p:spPr>
          <a:xfrm>
            <a:off x="1676400" y="2530044"/>
            <a:ext cx="15087600" cy="4708981"/>
          </a:xfrm>
          <a:prstGeom prst="rect">
            <a:avLst/>
          </a:prstGeom>
        </p:spPr>
        <p:txBody>
          <a:bodyPr wrap="square">
            <a:spAutoFit/>
          </a:bodyPr>
          <a:lstStyle/>
          <a:p>
            <a:pPr algn="just">
              <a:lnSpc>
                <a:spcPct val="150000"/>
              </a:lnSpc>
              <a:spcAft>
                <a:spcPts val="0"/>
              </a:spcAft>
            </a:pPr>
            <a:r>
              <a:rPr kumimoji="0" lang="nl-NL" sz="4000" b="1"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Câu </a:t>
            </a:r>
            <a:r>
              <a:rPr kumimoji="0" lang="nl-NL" sz="4000" b="1" i="0" u="none" strike="noStrike" kern="120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4</a:t>
            </a:r>
            <a:r>
              <a:rPr kumimoji="0" lang="nl-NL" sz="4000" b="0" i="0" u="none" strike="noStrike" kern="120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Trên một dòng sông, để đi được 10 km, một chiếc xuồng tiêu tốn a lít dầu khi xuôi dòng và tiêu tốn (a + 2) lít dầu khi ngược dòng. Viết biểu thức biểu thị số lít dầu mà xuồng tiêu tốn để đi từ bến A ngược dòng đến bến B, rồi quay lại bến A. Biết khoảng cách giữa hai bến là b km.</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32" name="Straight Connector 31"/>
          <p:cNvCxnSpPr/>
          <p:nvPr/>
        </p:nvCxnSpPr>
        <p:spPr>
          <a:xfrm>
            <a:off x="1810115" y="7505700"/>
            <a:ext cx="14877685" cy="0"/>
          </a:xfrm>
          <a:prstGeom prst="line">
            <a:avLst/>
          </a:prstGeom>
          <a:ln>
            <a:solidFill>
              <a:srgbClr val="FFFF00"/>
            </a:solidFill>
            <a:prstDash val="dash"/>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2"/>
          <a:stretch>
            <a:fillRect/>
          </a:stretch>
        </p:blipFill>
        <p:spPr>
          <a:xfrm>
            <a:off x="7239000" y="8953500"/>
            <a:ext cx="3904973" cy="1485300"/>
          </a:xfrm>
          <a:prstGeom prst="rect">
            <a:avLst/>
          </a:prstGeom>
        </p:spPr>
      </p:pic>
      <mc:AlternateContent xmlns:mc="http://schemas.openxmlformats.org/markup-compatibility/2006">
        <mc:Choice xmlns:a14="http://schemas.microsoft.com/office/drawing/2010/main" Requires="a14">
          <p:sp>
            <p:nvSpPr>
              <p:cNvPr id="11" name="Rectangle 10"/>
              <p:cNvSpPr/>
              <p:nvPr/>
            </p:nvSpPr>
            <p:spPr>
              <a:xfrm>
                <a:off x="2514600" y="7581900"/>
                <a:ext cx="13608995" cy="1271630"/>
              </a:xfrm>
              <a:prstGeom prst="rect">
                <a:avLst/>
              </a:prstGeom>
            </p:spPr>
            <p:txBody>
              <a:bodyPr wrap="square">
                <a:spAutoFit/>
              </a:bodyPr>
              <a:lstStyle/>
              <a:p>
                <a:pPr algn="just">
                  <a:lnSpc>
                    <a:spcPct val="150000"/>
                  </a:lnSpc>
                  <a:spcAft>
                    <a:spcPts val="0"/>
                  </a:spcAft>
                </a:pPr>
                <a:r>
                  <a:rPr lang="en-US" sz="3800" smtClean="0">
                    <a:solidFill>
                      <a:schemeClr val="bg1"/>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f>
                      <m:fPr>
                        <m:ctrlP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ab</m:t>
                        </m:r>
                      </m:num>
                      <m:den>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den>
                    </m:f>
                    <m: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b</m:t>
                        </m:r>
                      </m:num>
                      <m:den>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den>
                    </m:f>
                  </m:oMath>
                </a14:m>
                <a:r>
                  <a:rPr lang="en-US" sz="38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B</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ab</m:t>
                    </m:r>
                    <m: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b</m:t>
                    </m:r>
                  </m:oMath>
                </a14:m>
                <a:r>
                  <a:rPr lang="en-US" sz="38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C</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ab</m:t>
                    </m:r>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b</m:t>
                    </m:r>
                    <m:r>
                      <a:rPr lang="en-US" sz="38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D</m:t>
                    </m:r>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ab</m:t>
                        </m:r>
                      </m:num>
                      <m:den>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den>
                    </m:f>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b</m:t>
                        </m:r>
                      </m:num>
                      <m:den>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den>
                    </m:f>
                  </m:oMath>
                </a14:m>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2514600" y="7581900"/>
                <a:ext cx="13608995" cy="1271630"/>
              </a:xfrm>
              <a:prstGeom prst="rect">
                <a:avLst/>
              </a:prstGeom>
              <a:blipFill>
                <a:blip r:embed="rId3"/>
                <a:stretch>
                  <a:fillRect l="-1478" b="-7692"/>
                </a:stretch>
              </a:blipFill>
            </p:spPr>
            <p:txBody>
              <a:bodyPr/>
              <a:lstStyle/>
              <a:p>
                <a:r>
                  <a:rPr lang="en-US">
                    <a:noFill/>
                  </a:rPr>
                  <a:t> </a:t>
                </a:r>
              </a:p>
            </p:txBody>
          </p:sp>
        </mc:Fallback>
      </mc:AlternateContent>
      <p:sp>
        <p:nvSpPr>
          <p:cNvPr id="17" name="Rounded Rectangle 16"/>
          <p:cNvSpPr/>
          <p:nvPr/>
        </p:nvSpPr>
        <p:spPr>
          <a:xfrm>
            <a:off x="13364955" y="7734300"/>
            <a:ext cx="2758640" cy="1295924"/>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0"/>
          <p:cNvSpPr txBox="1"/>
          <p:nvPr/>
        </p:nvSpPr>
        <p:spPr>
          <a:xfrm>
            <a:off x="1025125" y="1255000"/>
            <a:ext cx="16592077" cy="1093826"/>
          </a:xfrm>
          <a:prstGeom prst="rect">
            <a:avLst/>
          </a:prstGeom>
        </p:spPr>
        <p:txBody>
          <a:bodyPr wrap="square" lIns="0" tIns="0" rIns="0" bIns="0" rtlCol="0" anchor="t">
            <a:spAutoFit/>
          </a:bodyPr>
          <a:lstStyle/>
          <a:p>
            <a:pPr marL="0" marR="0" lvl="0" indent="0" algn="ctr" defTabSz="914400" rtl="0" eaLnBrk="1" fontAlgn="auto" latinLnBrk="0" hangingPunct="1">
              <a:lnSpc>
                <a:spcPts val="9372"/>
              </a:lnSpc>
              <a:spcBef>
                <a:spcPts val="0"/>
              </a:spcBef>
              <a:spcAft>
                <a:spcPts val="0"/>
              </a:spcAft>
              <a:buClrTx/>
              <a:buSzTx/>
              <a:buFontTx/>
              <a:buNone/>
              <a:tabLst/>
              <a:defRPr/>
            </a:pPr>
            <a:r>
              <a:rPr kumimoji="0" lang="en-US" sz="6500" b="1" i="0" u="none" strike="noStrike" kern="1200" cap="none" spc="323" normalizeH="0" baseline="0" noProof="0" smtClean="0">
                <a:ln>
                  <a:noFill/>
                </a:ln>
                <a:solidFill>
                  <a:schemeClr val="accent5">
                    <a:lumMod val="20000"/>
                    <a:lumOff val="80000"/>
                  </a:schemeClr>
                </a:solidFill>
                <a:effectLst/>
                <a:uLnTx/>
                <a:uFillTx/>
                <a:latin typeface="Arial" panose="020B0604020202020204" pitchFamily="34" charset="0"/>
                <a:ea typeface="+mn-ea"/>
                <a:cs typeface="Arial" panose="020B0604020202020204" pitchFamily="34" charset="0"/>
              </a:rPr>
              <a:t>BÀI TẬP TRẮC </a:t>
            </a:r>
            <a:r>
              <a:rPr kumimoji="0" lang="en-US" sz="6500" b="1" i="0" u="none" strike="noStrike" kern="1200" cap="none" spc="323" normalizeH="0" baseline="0" noProof="0" dirty="0">
                <a:ln>
                  <a:noFill/>
                </a:ln>
                <a:solidFill>
                  <a:schemeClr val="accent5">
                    <a:lumMod val="20000"/>
                    <a:lumOff val="80000"/>
                  </a:schemeClr>
                </a:solidFill>
                <a:effectLst/>
                <a:uLnTx/>
                <a:uFillTx/>
                <a:latin typeface="Arial" panose="020B0604020202020204" pitchFamily="34" charset="0"/>
                <a:ea typeface="+mn-ea"/>
                <a:cs typeface="Arial" panose="020B0604020202020204" pitchFamily="34" charset="0"/>
              </a:rPr>
              <a:t>NGHIỆM</a:t>
            </a:r>
          </a:p>
        </p:txBody>
      </p:sp>
    </p:spTree>
    <p:extLst>
      <p:ext uri="{BB962C8B-B14F-4D97-AF65-F5344CB8AC3E}">
        <p14:creationId xmlns:p14="http://schemas.microsoft.com/office/powerpoint/2010/main" val="32534519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grpSp>
        <p:nvGrpSpPr>
          <p:cNvPr id="2" name="Group 2"/>
          <p:cNvGrpSpPr/>
          <p:nvPr/>
        </p:nvGrpSpPr>
        <p:grpSpPr>
          <a:xfrm>
            <a:off x="-514350" y="5484230"/>
            <a:ext cx="19196414" cy="5202784"/>
            <a:chOff x="0" y="0"/>
            <a:chExt cx="5055846" cy="1370280"/>
          </a:xfrm>
        </p:grpSpPr>
        <p:sp>
          <p:nvSpPr>
            <p:cNvPr id="3" name="Freeform 3"/>
            <p:cNvSpPr/>
            <p:nvPr/>
          </p:nvSpPr>
          <p:spPr>
            <a:xfrm>
              <a:off x="0" y="0"/>
              <a:ext cx="5055846" cy="1370281"/>
            </a:xfrm>
            <a:custGeom>
              <a:avLst/>
              <a:gdLst/>
              <a:ahLst/>
              <a:cxnLst/>
              <a:rect l="l" t="t" r="r" b="b"/>
              <a:pathLst>
                <a:path w="5055846" h="1370281">
                  <a:moveTo>
                    <a:pt x="0" y="0"/>
                  </a:moveTo>
                  <a:lnTo>
                    <a:pt x="5055846" y="0"/>
                  </a:lnTo>
                  <a:lnTo>
                    <a:pt x="5055846" y="1370281"/>
                  </a:lnTo>
                  <a:lnTo>
                    <a:pt x="0" y="1370281"/>
                  </a:lnTo>
                  <a:close/>
                </a:path>
              </a:pathLst>
            </a:custGeom>
            <a:solidFill>
              <a:srgbClr val="FCF4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993041" y="484238"/>
            <a:ext cx="16534923" cy="9318523"/>
            <a:chOff x="0" y="0"/>
            <a:chExt cx="4777112" cy="2692218"/>
          </a:xfrm>
        </p:grpSpPr>
        <p:sp>
          <p:nvSpPr>
            <p:cNvPr id="6" name="Freeform 6"/>
            <p:cNvSpPr/>
            <p:nvPr/>
          </p:nvSpPr>
          <p:spPr>
            <a:xfrm>
              <a:off x="0" y="0"/>
              <a:ext cx="4777112" cy="2692218"/>
            </a:xfrm>
            <a:custGeom>
              <a:avLst/>
              <a:gdLst/>
              <a:ahLst/>
              <a:cxnLst/>
              <a:rect l="l" t="t" r="r" b="b"/>
              <a:pathLst>
                <a:path w="4777112" h="2692218">
                  <a:moveTo>
                    <a:pt x="23879" y="0"/>
                  </a:moveTo>
                  <a:lnTo>
                    <a:pt x="4753232" y="0"/>
                  </a:lnTo>
                  <a:cubicBezTo>
                    <a:pt x="4759566" y="0"/>
                    <a:pt x="4765639" y="2516"/>
                    <a:pt x="4770117" y="6994"/>
                  </a:cubicBezTo>
                  <a:cubicBezTo>
                    <a:pt x="4774596" y="11472"/>
                    <a:pt x="4777112" y="17546"/>
                    <a:pt x="4777112" y="23879"/>
                  </a:cubicBezTo>
                  <a:lnTo>
                    <a:pt x="4777112" y="2668339"/>
                  </a:lnTo>
                  <a:cubicBezTo>
                    <a:pt x="4777112" y="2681527"/>
                    <a:pt x="4766421" y="2692218"/>
                    <a:pt x="4753232" y="2692218"/>
                  </a:cubicBezTo>
                  <a:lnTo>
                    <a:pt x="23879" y="2692218"/>
                  </a:lnTo>
                  <a:cubicBezTo>
                    <a:pt x="10691" y="2692218"/>
                    <a:pt x="0" y="2681527"/>
                    <a:pt x="0" y="2668339"/>
                  </a:cubicBezTo>
                  <a:lnTo>
                    <a:pt x="0" y="23879"/>
                  </a:lnTo>
                  <a:cubicBezTo>
                    <a:pt x="0" y="10691"/>
                    <a:pt x="10691" y="0"/>
                    <a:pt x="23879" y="0"/>
                  </a:cubicBezTo>
                  <a:close/>
                </a:path>
              </a:pathLst>
            </a:custGeom>
            <a:solidFill>
              <a:srgbClr val="E9E9E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370087" y="889193"/>
            <a:ext cx="15780831" cy="8508615"/>
            <a:chOff x="0" y="0"/>
            <a:chExt cx="4559246" cy="2458227"/>
          </a:xfrm>
        </p:grpSpPr>
        <p:sp>
          <p:nvSpPr>
            <p:cNvPr id="9" name="Freeform 9"/>
            <p:cNvSpPr/>
            <p:nvPr/>
          </p:nvSpPr>
          <p:spPr>
            <a:xfrm>
              <a:off x="0" y="0"/>
              <a:ext cx="4559247" cy="2458227"/>
            </a:xfrm>
            <a:custGeom>
              <a:avLst/>
              <a:gdLst/>
              <a:ahLst/>
              <a:cxnLst/>
              <a:rect l="l" t="t" r="r" b="b"/>
              <a:pathLst>
                <a:path w="4559247" h="2458227">
                  <a:moveTo>
                    <a:pt x="25020" y="0"/>
                  </a:moveTo>
                  <a:lnTo>
                    <a:pt x="4534226" y="0"/>
                  </a:lnTo>
                  <a:cubicBezTo>
                    <a:pt x="4540862" y="0"/>
                    <a:pt x="4547226" y="2636"/>
                    <a:pt x="4551918" y="7328"/>
                  </a:cubicBezTo>
                  <a:cubicBezTo>
                    <a:pt x="4556611" y="12020"/>
                    <a:pt x="4559247" y="18384"/>
                    <a:pt x="4559247" y="25020"/>
                  </a:cubicBezTo>
                  <a:lnTo>
                    <a:pt x="4559247" y="2433207"/>
                  </a:lnTo>
                  <a:cubicBezTo>
                    <a:pt x="4559247" y="2439843"/>
                    <a:pt x="4556611" y="2446207"/>
                    <a:pt x="4551918" y="2450899"/>
                  </a:cubicBezTo>
                  <a:cubicBezTo>
                    <a:pt x="4547226" y="2455591"/>
                    <a:pt x="4540862" y="2458227"/>
                    <a:pt x="4534226" y="2458227"/>
                  </a:cubicBezTo>
                  <a:lnTo>
                    <a:pt x="25020" y="2458227"/>
                  </a:lnTo>
                  <a:cubicBezTo>
                    <a:pt x="18384" y="2458227"/>
                    <a:pt x="12020" y="2455591"/>
                    <a:pt x="7328" y="2450899"/>
                  </a:cubicBezTo>
                  <a:cubicBezTo>
                    <a:pt x="2636" y="2446207"/>
                    <a:pt x="0" y="2439843"/>
                    <a:pt x="0" y="2433207"/>
                  </a:cubicBezTo>
                  <a:lnTo>
                    <a:pt x="0" y="25020"/>
                  </a:lnTo>
                  <a:cubicBezTo>
                    <a:pt x="0" y="18384"/>
                    <a:pt x="2636" y="12020"/>
                    <a:pt x="7328" y="7328"/>
                  </a:cubicBezTo>
                  <a:cubicBezTo>
                    <a:pt x="12020" y="2636"/>
                    <a:pt x="18384" y="0"/>
                    <a:pt x="25020" y="0"/>
                  </a:cubicBezTo>
                  <a:close/>
                </a:path>
              </a:pathLst>
            </a:custGeom>
            <a:solidFill>
              <a:srgbClr val="5D5467"/>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 name="TextBox 10"/>
          <p:cNvSpPr txBox="1"/>
          <p:nvPr/>
        </p:nvSpPr>
        <p:spPr>
          <a:xfrm>
            <a:off x="1025125" y="1255000"/>
            <a:ext cx="16592077" cy="1093826"/>
          </a:xfrm>
          <a:prstGeom prst="rect">
            <a:avLst/>
          </a:prstGeom>
        </p:spPr>
        <p:txBody>
          <a:bodyPr wrap="square" lIns="0" tIns="0" rIns="0" bIns="0" rtlCol="0" anchor="t">
            <a:spAutoFit/>
          </a:bodyPr>
          <a:lstStyle/>
          <a:p>
            <a:pPr marL="0" marR="0" lvl="0" indent="0" algn="ctr" defTabSz="914400" rtl="0" eaLnBrk="1" fontAlgn="auto" latinLnBrk="0" hangingPunct="1">
              <a:lnSpc>
                <a:spcPts val="9372"/>
              </a:lnSpc>
              <a:spcBef>
                <a:spcPts val="0"/>
              </a:spcBef>
              <a:spcAft>
                <a:spcPts val="0"/>
              </a:spcAft>
              <a:buClrTx/>
              <a:buSzTx/>
              <a:buFontTx/>
              <a:buNone/>
              <a:tabLst/>
              <a:defRPr/>
            </a:pPr>
            <a:r>
              <a:rPr kumimoji="0" lang="en-US" sz="6500" b="1" i="0" u="none" strike="noStrike" kern="1200" cap="none" spc="323" normalizeH="0" baseline="0" noProof="0" smtClean="0">
                <a:ln>
                  <a:noFill/>
                </a:ln>
                <a:solidFill>
                  <a:schemeClr val="accent5">
                    <a:lumMod val="20000"/>
                    <a:lumOff val="80000"/>
                  </a:schemeClr>
                </a:solidFill>
                <a:effectLst/>
                <a:uLnTx/>
                <a:uFillTx/>
                <a:latin typeface="Arial" panose="020B0604020202020204" pitchFamily="34" charset="0"/>
                <a:ea typeface="+mn-ea"/>
                <a:cs typeface="Arial" panose="020B0604020202020204" pitchFamily="34" charset="0"/>
              </a:rPr>
              <a:t>BÀI TẬP TRẮC </a:t>
            </a:r>
            <a:r>
              <a:rPr kumimoji="0" lang="en-US" sz="6500" b="1" i="0" u="none" strike="noStrike" kern="1200" cap="none" spc="323" normalizeH="0" baseline="0" noProof="0" dirty="0">
                <a:ln>
                  <a:noFill/>
                </a:ln>
                <a:solidFill>
                  <a:schemeClr val="accent5">
                    <a:lumMod val="20000"/>
                    <a:lumOff val="80000"/>
                  </a:schemeClr>
                </a:solidFill>
                <a:effectLst/>
                <a:uLnTx/>
                <a:uFillTx/>
                <a:latin typeface="Arial" panose="020B0604020202020204" pitchFamily="34" charset="0"/>
                <a:ea typeface="+mn-ea"/>
                <a:cs typeface="Arial" panose="020B0604020202020204" pitchFamily="34" charset="0"/>
              </a:rPr>
              <a:t>NGHIỆM</a:t>
            </a:r>
          </a:p>
        </p:txBody>
      </p:sp>
      <mc:AlternateContent xmlns:mc="http://schemas.openxmlformats.org/markup-compatibility/2006">
        <mc:Choice xmlns:a14="http://schemas.microsoft.com/office/drawing/2010/main" Requires="a14">
          <p:sp>
            <p:nvSpPr>
              <p:cNvPr id="25" name="Rectangle 24"/>
              <p:cNvSpPr/>
              <p:nvPr/>
            </p:nvSpPr>
            <p:spPr>
              <a:xfrm>
                <a:off x="1597249" y="6743700"/>
                <a:ext cx="15395351" cy="1929695"/>
              </a:xfrm>
              <a:prstGeom prst="rect">
                <a:avLst/>
              </a:prstGeom>
            </p:spPr>
            <p:txBody>
              <a:bodyPr wrap="squar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n-US" sz="42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A</m:t>
                      </m:r>
                      <m:r>
                        <a:rPr lang="en-US" sz="42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num>
                        <m:den>
                          <m:r>
                            <a:rPr lang="nl-NL"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7</m:t>
                          </m:r>
                        </m:den>
                      </m:f>
                      <m:r>
                        <a:rPr lang="en-US" sz="42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2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B</m:t>
                      </m:r>
                      <m:r>
                        <a:rPr lang="en-US" sz="42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7</m:t>
                          </m:r>
                        </m:den>
                      </m:f>
                      <m:r>
                        <a:rPr lang="en-US" sz="4200" b="0" i="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42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2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C</m:t>
                      </m:r>
                      <m:r>
                        <a:rPr lang="en-US" sz="42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n-US" sz="42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42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2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D</m:t>
                      </m:r>
                      <m:r>
                        <a:rPr lang="en-US" sz="42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oMath>
                  </m:oMathPara>
                </a14:m>
                <a:endParaRPr lang="en-US" sz="42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1597249" y="6743700"/>
                <a:ext cx="15395351" cy="192969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Rectangle 26"/>
              <p:cNvSpPr/>
              <p:nvPr/>
            </p:nvSpPr>
            <p:spPr>
              <a:xfrm>
                <a:off x="1752600" y="2247900"/>
                <a:ext cx="15087600" cy="4363117"/>
              </a:xfrm>
              <a:prstGeom prst="rect">
                <a:avLst/>
              </a:prstGeom>
            </p:spPr>
            <p:txBody>
              <a:bodyPr wrap="square">
                <a:spAutoFit/>
              </a:bodyPr>
              <a:lstStyle/>
              <a:p>
                <a:pPr algn="just">
                  <a:lnSpc>
                    <a:spcPct val="150000"/>
                  </a:lnSpc>
                  <a:spcAft>
                    <a:spcPts val="0"/>
                  </a:spcAft>
                </a:pPr>
                <a:r>
                  <a:rPr kumimoji="0" lang="nl-NL" sz="42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Câu 5</a:t>
                </a:r>
                <a:r>
                  <a:rPr kumimoji="0" lang="nl-NL" sz="42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4200" smtClean="0">
                    <a:solidFill>
                      <a:schemeClr val="bg1"/>
                    </a:solidFill>
                    <a:latin typeface="Arial" panose="020B0604020202020204" pitchFamily="34" charset="0"/>
                    <a:ea typeface="Times New Roman" panose="02020603050405020304" pitchFamily="18" charset="0"/>
                    <a:cs typeface="Arial" panose="020B0604020202020204" pitchFamily="34" charset="0"/>
                  </a:rPr>
                  <a:t>Cho đa thức </a:t>
                </a:r>
                <a14:m>
                  <m:oMath xmlns:m="http://schemas.openxmlformats.org/officeDocument/2006/math">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m:t>
                    </m:r>
                    <m:d>
                      <m:d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d>
                  </m:oMath>
                </a14:m>
                <a:r>
                  <a:rPr lang="en-US" sz="4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thỏa mãn:</a:t>
                </a:r>
                <a14:m>
                  <m:oMath xmlns:m="http://schemas.openxmlformats.org/officeDocument/2006/math">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m:t>
                    </m:r>
                    <m:d>
                      <m:d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e>
                    </m:d>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m:t>
                    </m:r>
                    <m:d>
                      <m:d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den>
                        </m:f>
                      </m:e>
                    </m:d>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m:t>
                    </m:r>
                    <m:d>
                      <m:d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d>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≠0;</m:t>
                    </m:r>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m:t>
                    </m:r>
                    <m:d>
                      <m:d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e>
                    </m:d>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m:t>
                    </m:r>
                    <m:d>
                      <m:d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e>
                    </m:d>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m:t>
                    </m:r>
                    <m:d>
                      <m:d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e>
                    </m:d>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R</m:t>
                    </m:r>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42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200">
                    <a:solidFill>
                      <a:schemeClr val="bg1"/>
                    </a:solidFill>
                    <a:effectLst/>
                    <a:latin typeface="Arial" panose="020B0604020202020204" pitchFamily="34" charset="0"/>
                    <a:ea typeface="Times New Roman" panose="02020603050405020304" pitchFamily="18" charset="0"/>
                    <a:cs typeface="Arial" panose="020B0604020202020204" pitchFamily="34" charset="0"/>
                  </a:rPr>
                  <a:t>Giá trị của </a:t>
                </a:r>
                <a14:m>
                  <m:oMath xmlns:m="http://schemas.openxmlformats.org/officeDocument/2006/math">
                    <m:r>
                      <m:rPr>
                        <m:sty m:val="p"/>
                      </m:rP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m:t>
                    </m:r>
                    <m:d>
                      <m:d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en-US" sz="4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7</m:t>
                            </m:r>
                          </m:den>
                        </m:f>
                      </m:e>
                    </m:d>
                  </m:oMath>
                </a14:m>
                <a:r>
                  <a:rPr lang="en-US" sz="42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42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7" name="Rectangle 26"/>
              <p:cNvSpPr>
                <a:spLocks noRot="1" noChangeAspect="1" noMove="1" noResize="1" noEditPoints="1" noAdjustHandles="1" noChangeArrowheads="1" noChangeShapeType="1" noTextEdit="1"/>
              </p:cNvSpPr>
              <p:nvPr/>
            </p:nvSpPr>
            <p:spPr>
              <a:xfrm>
                <a:off x="1752600" y="2247900"/>
                <a:ext cx="15087600" cy="4363117"/>
              </a:xfrm>
              <a:prstGeom prst="rect">
                <a:avLst/>
              </a:prstGeom>
              <a:blipFill>
                <a:blip r:embed="rId3"/>
                <a:stretch>
                  <a:fillRect l="-1576" r="-1535"/>
                </a:stretch>
              </a:blipFill>
            </p:spPr>
            <p:txBody>
              <a:bodyPr/>
              <a:lstStyle/>
              <a:p>
                <a:r>
                  <a:rPr lang="en-US">
                    <a:noFill/>
                  </a:rPr>
                  <a:t> </a:t>
                </a:r>
              </a:p>
            </p:txBody>
          </p:sp>
        </mc:Fallback>
      </mc:AlternateContent>
      <p:cxnSp>
        <p:nvCxnSpPr>
          <p:cNvPr id="32" name="Straight Connector 31"/>
          <p:cNvCxnSpPr/>
          <p:nvPr/>
        </p:nvCxnSpPr>
        <p:spPr>
          <a:xfrm>
            <a:off x="1810115" y="6743700"/>
            <a:ext cx="14877685" cy="0"/>
          </a:xfrm>
          <a:prstGeom prst="line">
            <a:avLst/>
          </a:prstGeom>
          <a:ln>
            <a:solidFill>
              <a:srgbClr val="FFFF00"/>
            </a:solidFill>
            <a:prstDash val="dash"/>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4"/>
          <a:stretch>
            <a:fillRect/>
          </a:stretch>
        </p:blipFill>
        <p:spPr>
          <a:xfrm>
            <a:off x="7131370" y="9068400"/>
            <a:ext cx="3904973" cy="1485300"/>
          </a:xfrm>
          <a:prstGeom prst="rect">
            <a:avLst/>
          </a:prstGeom>
        </p:spPr>
      </p:pic>
      <p:sp>
        <p:nvSpPr>
          <p:cNvPr id="16" name="Rounded Rectangle 15"/>
          <p:cNvSpPr/>
          <p:nvPr/>
        </p:nvSpPr>
        <p:spPr>
          <a:xfrm>
            <a:off x="5980650" y="7048500"/>
            <a:ext cx="2096550" cy="1726359"/>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34047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6" name="Group 6"/>
          <p:cNvGrpSpPr/>
          <p:nvPr/>
        </p:nvGrpSpPr>
        <p:grpSpPr>
          <a:xfrm>
            <a:off x="-492944" y="9500285"/>
            <a:ext cx="19273888" cy="1815415"/>
            <a:chOff x="0" y="0"/>
            <a:chExt cx="5076250" cy="478134"/>
          </a:xfrm>
        </p:grpSpPr>
        <p:sp>
          <p:nvSpPr>
            <p:cNvPr id="7" name="Freeform 7"/>
            <p:cNvSpPr/>
            <p:nvPr/>
          </p:nvSpPr>
          <p:spPr>
            <a:xfrm>
              <a:off x="0" y="0"/>
              <a:ext cx="5076250" cy="478134"/>
            </a:xfrm>
            <a:custGeom>
              <a:avLst/>
              <a:gdLst/>
              <a:ahLst/>
              <a:cxnLst/>
              <a:rect l="l" t="t" r="r" b="b"/>
              <a:pathLst>
                <a:path w="5076250" h="478134">
                  <a:moveTo>
                    <a:pt x="0" y="0"/>
                  </a:moveTo>
                  <a:lnTo>
                    <a:pt x="5076250" y="0"/>
                  </a:lnTo>
                  <a:lnTo>
                    <a:pt x="5076250" y="478134"/>
                  </a:lnTo>
                  <a:lnTo>
                    <a:pt x="0" y="478134"/>
                  </a:lnTo>
                  <a:close/>
                </a:path>
              </a:pathLst>
            </a:custGeom>
            <a:solidFill>
              <a:srgbClr val="F7CC75"/>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Freeform 15"/>
          <p:cNvSpPr/>
          <p:nvPr/>
        </p:nvSpPr>
        <p:spPr>
          <a:xfrm rot="2726503">
            <a:off x="16952355" y="251419"/>
            <a:ext cx="900144" cy="1599319"/>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grpSp>
        <p:nvGrpSpPr>
          <p:cNvPr id="3" name="Group 2"/>
          <p:cNvGrpSpPr/>
          <p:nvPr/>
        </p:nvGrpSpPr>
        <p:grpSpPr>
          <a:xfrm>
            <a:off x="5829298" y="419100"/>
            <a:ext cx="6629403" cy="2980178"/>
            <a:chOff x="6858000" y="1079886"/>
            <a:chExt cx="6629403" cy="2980178"/>
          </a:xfrm>
        </p:grpSpPr>
        <p:grpSp>
          <p:nvGrpSpPr>
            <p:cNvPr id="30" name="Group 2"/>
            <p:cNvGrpSpPr/>
            <p:nvPr/>
          </p:nvGrpSpPr>
          <p:grpSpPr>
            <a:xfrm>
              <a:off x="6858000" y="1079886"/>
              <a:ext cx="6629403" cy="2980178"/>
              <a:chOff x="0" y="-28575"/>
              <a:chExt cx="3287395" cy="841375"/>
            </a:xfrm>
          </p:grpSpPr>
          <p:sp>
            <p:nvSpPr>
              <p:cNvPr id="32" name="Freeform 3"/>
              <p:cNvSpPr/>
              <p:nvPr/>
            </p:nvSpPr>
            <p:spPr>
              <a:xfrm>
                <a:off x="0" y="0"/>
                <a:ext cx="3287395"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33"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Rectangle 1"/>
            <p:cNvSpPr/>
            <p:nvPr/>
          </p:nvSpPr>
          <p:spPr>
            <a:xfrm>
              <a:off x="7252792" y="1450045"/>
              <a:ext cx="5966698" cy="738664"/>
            </a:xfrm>
            <a:prstGeom prst="rect">
              <a:avLst/>
            </a:prstGeom>
          </p:spPr>
          <p:txBody>
            <a:bodyPr wrap="none">
              <a:spAutoFit/>
            </a:bodyPr>
            <a:lstStyle/>
            <a:p>
              <a:pPr lvl="0" eaLnBrk="0" fontAlgn="base" hangingPunct="0">
                <a:spcBef>
                  <a:spcPct val="0"/>
                </a:spcBef>
                <a:spcAft>
                  <a:spcPct val="0"/>
                </a:spcAft>
              </a:pPr>
              <a:r>
                <a:rPr lang="vi-VN" altLang="en-US" sz="4200" b="1">
                  <a:solidFill>
                    <a:prstClr val="white"/>
                  </a:solidFill>
                </a:rPr>
                <a:t>Bài </a:t>
              </a:r>
              <a:r>
                <a:rPr lang="vi-VN" altLang="en-US" sz="4200" b="1">
                  <a:solidFill>
                    <a:prstClr val="white"/>
                  </a:solidFill>
                </a:rPr>
                <a:t>tập </a:t>
              </a:r>
              <a:r>
                <a:rPr lang="vi-VN" altLang="en-US" sz="4200" b="1" smtClean="0">
                  <a:solidFill>
                    <a:prstClr val="white"/>
                  </a:solidFill>
                </a:rPr>
                <a:t>1.</a:t>
              </a:r>
              <a:r>
                <a:rPr lang="en-US" altLang="en-US" sz="4200" b="1" smtClean="0">
                  <a:solidFill>
                    <a:prstClr val="white"/>
                  </a:solidFill>
                  <a:latin typeface="Arial" panose="020B0604020202020204" pitchFamily="34" charset="0"/>
                  <a:cs typeface="Arial" panose="020B0604020202020204" pitchFamily="34" charset="0"/>
                </a:rPr>
                <a:t>2</a:t>
              </a:r>
              <a:r>
                <a:rPr lang="vi-VN" altLang="en-US" sz="4200" b="1" smtClean="0">
                  <a:solidFill>
                    <a:prstClr val="white"/>
                  </a:solidFill>
                </a:rPr>
                <a:t>4 </a:t>
              </a:r>
              <a:r>
                <a:rPr lang="vi-VN" altLang="en-US" sz="4200" b="1">
                  <a:solidFill>
                    <a:prstClr val="white"/>
                  </a:solidFill>
                </a:rPr>
                <a:t>(</a:t>
              </a:r>
              <a:r>
                <a:rPr lang="vi-VN" altLang="en-US" sz="4200" b="1" smtClean="0">
                  <a:solidFill>
                    <a:prstClr val="white"/>
                  </a:solidFill>
                </a:rPr>
                <a:t>SGK-tr</a:t>
              </a:r>
              <a:r>
                <a:rPr lang="en-US" altLang="en-US" sz="4200" b="1" smtClean="0">
                  <a:solidFill>
                    <a:prstClr val="white"/>
                  </a:solidFill>
                  <a:latin typeface="Arial" panose="020B0604020202020204" pitchFamily="34" charset="0"/>
                  <a:cs typeface="Arial" panose="020B0604020202020204" pitchFamily="34" charset="0"/>
                </a:rPr>
                <a:t>21</a:t>
              </a:r>
              <a:r>
                <a:rPr lang="vi-VN" altLang="en-US" sz="4200" b="1" smtClean="0">
                  <a:solidFill>
                    <a:prstClr val="white"/>
                  </a:solidFill>
                </a:rPr>
                <a:t>)</a:t>
              </a:r>
              <a:endParaRPr lang="vi-VN" altLang="en-US" sz="4200" b="1">
                <a:solidFill>
                  <a:prstClr val="white"/>
                </a:solidFill>
              </a:endParaRPr>
            </a:p>
          </p:txBody>
        </p:sp>
      </p:grpSp>
      <mc:AlternateContent xmlns:mc="http://schemas.openxmlformats.org/markup-compatibility/2006">
        <mc:Choice xmlns:a14="http://schemas.microsoft.com/office/drawing/2010/main" Requires="a14">
          <p:sp>
            <p:nvSpPr>
              <p:cNvPr id="10" name="Rectangle 9"/>
              <p:cNvSpPr/>
              <p:nvPr/>
            </p:nvSpPr>
            <p:spPr>
              <a:xfrm>
                <a:off x="1026043" y="3510953"/>
                <a:ext cx="5679557" cy="1015663"/>
              </a:xfrm>
              <a:prstGeom prst="rect">
                <a:avLst/>
              </a:prstGeom>
            </p:spPr>
            <p:txBody>
              <a:bodyPr wrap="square">
                <a:spAutoFit/>
              </a:bodyPr>
              <a:lstStyle/>
              <a:p>
                <a:pPr algn="just">
                  <a:lnSpc>
                    <a:spcPct val="150000"/>
                  </a:lnSpc>
                </a:pPr>
                <a:r>
                  <a:rPr lang="en-US" sz="4000" smtClean="0">
                    <a:solidFill>
                      <a:srgbClr val="000000"/>
                    </a:solidFill>
                    <a:latin typeface="Arial" panose="020B0604020202020204" pitchFamily="34" charset="0"/>
                    <a:cs typeface="Arial" panose="020B0604020202020204" pitchFamily="34" charset="0"/>
                  </a:rPr>
                  <a:t>a</a:t>
                </a:r>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 </m:t>
                    </m:r>
                    <m:r>
                      <a:rPr lang="vi-VN" sz="4000" i="1" smtClean="0">
                        <a:solidFill>
                          <a:srgbClr val="000000"/>
                        </a:solidFill>
                        <a:latin typeface="Cambria Math" panose="02040503050406030204" pitchFamily="18" charset="0"/>
                      </a:rPr>
                      <m:t>5</m:t>
                    </m:r>
                    <m:r>
                      <a:rPr lang="vi-VN" sz="4000" i="1" smtClean="0">
                        <a:solidFill>
                          <a:srgbClr val="000000"/>
                        </a:solidFill>
                        <a:latin typeface="Cambria Math" panose="02040503050406030204" pitchFamily="18" charset="0"/>
                      </a:rPr>
                      <m:t>𝑥</m:t>
                    </m:r>
                    <m:r>
                      <a:rPr lang="vi-VN" sz="4000" i="1" baseline="30000" smtClean="0">
                        <a:solidFill>
                          <a:srgbClr val="000000"/>
                        </a:solidFill>
                        <a:latin typeface="Cambria Math" panose="02040503050406030204" pitchFamily="18" charset="0"/>
                      </a:rPr>
                      <m:t>2</m:t>
                    </m:r>
                    <m:r>
                      <a:rPr lang="vi-VN" sz="4000" i="1" smtClean="0">
                        <a:solidFill>
                          <a:srgbClr val="000000"/>
                        </a:solidFill>
                        <a:latin typeface="Cambria Math" panose="02040503050406030204" pitchFamily="18" charset="0"/>
                      </a:rPr>
                      <m:t>𝑦</m:t>
                    </m:r>
                    <m:r>
                      <a:rPr lang="vi-VN" sz="4000" i="1" smtClean="0">
                        <a:solidFill>
                          <a:srgbClr val="000000"/>
                        </a:solidFill>
                        <a:latin typeface="Cambria Math" panose="02040503050406030204" pitchFamily="18" charset="0"/>
                      </a:rPr>
                      <m:t> </m:t>
                    </m:r>
                  </m:oMath>
                </a14:m>
                <a:r>
                  <a:rPr lang="vi-VN" sz="4000">
                    <a:solidFill>
                      <a:srgbClr val="000000"/>
                    </a:solidFill>
                  </a:rPr>
                  <a:t>và </a:t>
                </a:r>
                <a14:m>
                  <m:oMath xmlns:m="http://schemas.openxmlformats.org/officeDocument/2006/math">
                    <m:r>
                      <a:rPr lang="vi-VN" sz="4000" i="1" smtClean="0">
                        <a:solidFill>
                          <a:srgbClr val="000000"/>
                        </a:solidFill>
                        <a:latin typeface="Cambria Math" panose="02040503050406030204" pitchFamily="18" charset="0"/>
                      </a:rPr>
                      <m:t>2</m:t>
                    </m:r>
                    <m:r>
                      <a:rPr lang="vi-VN" sz="4000" i="1" smtClean="0">
                        <a:solidFill>
                          <a:srgbClr val="000000"/>
                        </a:solidFill>
                        <a:latin typeface="Cambria Math" panose="02040503050406030204" pitchFamily="18" charset="0"/>
                      </a:rPr>
                      <m:t>𝑥𝑦</m:t>
                    </m:r>
                    <m:r>
                      <a:rPr lang="vi-VN" sz="4000" i="1" baseline="30000" smtClean="0">
                        <a:solidFill>
                          <a:srgbClr val="000000"/>
                        </a:solidFill>
                        <a:latin typeface="Cambria Math" panose="02040503050406030204" pitchFamily="18" charset="0"/>
                      </a:rPr>
                      <m:t>2</m:t>
                    </m:r>
                  </m:oMath>
                </a14:m>
                <a:r>
                  <a:rPr lang="vi-VN" sz="4000" smtClean="0">
                    <a:solidFill>
                      <a:srgbClr val="000000"/>
                    </a:solidFill>
                  </a:rPr>
                  <a:t>;</a:t>
                </a:r>
                <a:r>
                  <a:rPr lang="en-US" sz="4000" smtClean="0">
                    <a:solidFill>
                      <a:srgbClr val="000000"/>
                    </a:solidFill>
                  </a:rPr>
                  <a:t>      </a:t>
                </a:r>
              </a:p>
            </p:txBody>
          </p:sp>
        </mc:Choice>
        <mc:Fallback>
          <p:sp>
            <p:nvSpPr>
              <p:cNvPr id="10" name="Rectangle 9"/>
              <p:cNvSpPr>
                <a:spLocks noRot="1" noChangeAspect="1" noMove="1" noResize="1" noEditPoints="1" noAdjustHandles="1" noChangeArrowheads="1" noChangeShapeType="1" noTextEdit="1"/>
              </p:cNvSpPr>
              <p:nvPr/>
            </p:nvSpPr>
            <p:spPr>
              <a:xfrm>
                <a:off x="1026043" y="3510953"/>
                <a:ext cx="5679557" cy="1015663"/>
              </a:xfrm>
              <a:prstGeom prst="rect">
                <a:avLst/>
              </a:prstGeom>
              <a:blipFill>
                <a:blip r:embed="rId10"/>
                <a:stretch>
                  <a:fillRect l="-3755" b="-13772"/>
                </a:stretch>
              </a:blipFill>
            </p:spPr>
            <p:txBody>
              <a:bodyPr/>
              <a:lstStyle/>
              <a:p>
                <a:r>
                  <a:rPr lang="en-US">
                    <a:noFill/>
                  </a:rPr>
                  <a:t> </a:t>
                </a:r>
              </a:p>
            </p:txBody>
          </p:sp>
        </mc:Fallback>
      </mc:AlternateContent>
      <p:sp>
        <p:nvSpPr>
          <p:cNvPr id="11" name="Rectangle 10"/>
          <p:cNvSpPr/>
          <p:nvPr/>
        </p:nvSpPr>
        <p:spPr>
          <a:xfrm>
            <a:off x="1050106" y="2108307"/>
            <a:ext cx="4600940" cy="901593"/>
          </a:xfrm>
          <a:prstGeom prst="rect">
            <a:avLst/>
          </a:prstGeom>
        </p:spPr>
        <p:txBody>
          <a:bodyPr wrap="none">
            <a:spAutoFit/>
          </a:bodyPr>
          <a:lstStyle/>
          <a:p>
            <a:pPr lvl="0" algn="just">
              <a:lnSpc>
                <a:spcPct val="150000"/>
              </a:lnSpc>
            </a:pPr>
            <a:r>
              <a:rPr lang="vi-VN" sz="4000">
                <a:solidFill>
                  <a:srgbClr val="000000"/>
                </a:solidFill>
              </a:rPr>
              <a:t>Nhân hai đơn thức:</a:t>
            </a:r>
            <a:endParaRPr lang="vi-VN" sz="4000">
              <a:solidFill>
                <a:srgbClr val="000000"/>
              </a:solidFill>
            </a:endParaRPr>
          </a:p>
        </p:txBody>
      </p:sp>
      <mc:AlternateContent xmlns:mc="http://schemas.openxmlformats.org/markup-compatibility/2006">
        <mc:Choice xmlns:a14="http://schemas.microsoft.com/office/drawing/2010/main" Requires="a14">
          <p:sp>
            <p:nvSpPr>
              <p:cNvPr id="12" name="Rectangle 11"/>
              <p:cNvSpPr/>
              <p:nvPr/>
            </p:nvSpPr>
            <p:spPr>
              <a:xfrm>
                <a:off x="10298293" y="7213899"/>
                <a:ext cx="9144000" cy="901401"/>
              </a:xfrm>
              <a:prstGeom prst="rect">
                <a:avLst/>
              </a:prstGeom>
            </p:spPr>
            <p:txBody>
              <a:bodyPr>
                <a:spAutoFit/>
              </a:bodyPr>
              <a:lstStyle/>
              <a:p>
                <a:pPr algn="just">
                  <a:lnSpc>
                    <a:spcPct val="150000"/>
                  </a:lnSpc>
                  <a:spcAft>
                    <a:spcPts val="0"/>
                  </a:spcAft>
                </a:pPr>
                <a:r>
                  <a:rPr lang="fr-FR" sz="4000" smtClean="0">
                    <a:effectLst/>
                    <a:latin typeface="Arial" panose="020B0604020202020204" pitchFamily="34" charset="0"/>
                    <a:ea typeface="Calibri" panose="020F0502020204030204" pitchFamily="34" charset="0"/>
                    <a:cs typeface="Arial" panose="020B0604020202020204" pitchFamily="34" charset="0"/>
                  </a:rPr>
                  <a:t>c</a:t>
                </a:r>
                <a:r>
                  <a:rPr lang="fr-FR" sz="4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4000">
                        <a:effectLst/>
                        <a:latin typeface="Cambria Math" panose="02040503050406030204" pitchFamily="18" charset="0"/>
                        <a:ea typeface="Calibri" panose="020F0502020204030204" pitchFamily="34" charset="0"/>
                        <a:cs typeface="Times New Roman" panose="02020603050405020304" pitchFamily="18" charset="0"/>
                      </a:rPr>
                      <m:t>1,5 </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4</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4</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4</m:t>
                        </m:r>
                      </m:sup>
                    </m:sSup>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10298293" y="7213899"/>
                <a:ext cx="9144000" cy="901401"/>
              </a:xfrm>
              <a:prstGeom prst="rect">
                <a:avLst/>
              </a:prstGeom>
              <a:blipFill>
                <a:blip r:embed="rId11"/>
                <a:stretch>
                  <a:fillRect l="-2333" b="-28378"/>
                </a:stretch>
              </a:blipFill>
            </p:spPr>
            <p:txBody>
              <a:bodyPr/>
              <a:lstStyle/>
              <a:p>
                <a:r>
                  <a:rPr lang="en-US">
                    <a:noFill/>
                  </a:rPr>
                  <a:t> </a:t>
                </a:r>
              </a:p>
            </p:txBody>
          </p:sp>
        </mc:Fallback>
      </mc:AlternateContent>
      <p:cxnSp>
        <p:nvCxnSpPr>
          <p:cNvPr id="14" name="Straight Connector 13"/>
          <p:cNvCxnSpPr/>
          <p:nvPr/>
        </p:nvCxnSpPr>
        <p:spPr>
          <a:xfrm>
            <a:off x="9296400" y="2196497"/>
            <a:ext cx="0" cy="7093235"/>
          </a:xfrm>
          <a:prstGeom prst="line">
            <a:avLst/>
          </a:prstGeom>
          <a:ln>
            <a:solidFill>
              <a:srgbClr val="284353"/>
            </a:solidFill>
            <a:prstDash val="dash"/>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1050106" y="5254166"/>
            <a:ext cx="9144000" cy="1244828"/>
            <a:chOff x="1062138" y="4615534"/>
            <a:chExt cx="9144000" cy="1244828"/>
          </a:xfrm>
        </p:grpSpPr>
        <mc:AlternateContent xmlns:mc="http://schemas.openxmlformats.org/markup-compatibility/2006">
          <mc:Choice xmlns:a14="http://schemas.microsoft.com/office/drawing/2010/main" Requires="a14">
            <p:sp>
              <p:nvSpPr>
                <p:cNvPr id="19" name="Rectangle 18"/>
                <p:cNvSpPr/>
                <p:nvPr/>
              </p:nvSpPr>
              <p:spPr>
                <a:xfrm>
                  <a:off x="1676400" y="4615534"/>
                  <a:ext cx="1175835" cy="124482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oMath>
                    </m:oMathPara>
                  </a14:m>
                  <a:endParaRPr lang="en-US"/>
                </a:p>
              </p:txBody>
            </p:sp>
          </mc:Choice>
          <mc:Fallback>
            <p:sp>
              <p:nvSpPr>
                <p:cNvPr id="19" name="Rectangle 18"/>
                <p:cNvSpPr>
                  <a:spLocks noRot="1" noChangeAspect="1" noMove="1" noResize="1" noEditPoints="1" noAdjustHandles="1" noChangeArrowheads="1" noChangeShapeType="1" noTextEdit="1"/>
                </p:cNvSpPr>
                <p:nvPr/>
              </p:nvSpPr>
              <p:spPr>
                <a:xfrm>
                  <a:off x="1676400" y="4615534"/>
                  <a:ext cx="1175835" cy="124482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Rectangle 21"/>
                <p:cNvSpPr/>
                <p:nvPr/>
              </p:nvSpPr>
              <p:spPr>
                <a:xfrm>
                  <a:off x="1062138" y="4737135"/>
                  <a:ext cx="9144000" cy="1015663"/>
                </a:xfrm>
                <a:prstGeom prst="rect">
                  <a:avLst/>
                </a:prstGeom>
              </p:spPr>
              <p:txBody>
                <a:bodyPr>
                  <a:spAutoFit/>
                </a:bodyPr>
                <a:lstStyle/>
                <a:p>
                  <a:pPr lvl="0" algn="just">
                    <a:lnSpc>
                      <a:spcPct val="150000"/>
                    </a:lnSpc>
                  </a:pPr>
                  <a:r>
                    <a:rPr lang="vi-VN" sz="4000">
                      <a:solidFill>
                        <a:srgbClr val="000000"/>
                      </a:solidFill>
                    </a:rPr>
                    <a:t>b) </a:t>
                  </a:r>
                  <a:r>
                    <a:rPr lang="en-US" sz="4000">
                      <a:solidFill>
                        <a:srgbClr val="000000"/>
                      </a:solidFill>
                    </a:rPr>
                    <a:t>    </a:t>
                  </a:r>
                  <a:r>
                    <a:rPr lang="vi-VN" sz="4000">
                      <a:solidFill>
                        <a:srgbClr val="000000"/>
                      </a:solidFill>
                    </a:rPr>
                    <a:t> </a:t>
                  </a:r>
                  <a:r>
                    <a:rPr lang="en-US" sz="4000" smtClean="0">
                      <a:solidFill>
                        <a:srgbClr val="000000"/>
                      </a:solidFill>
                    </a:rPr>
                    <a:t>    </a:t>
                  </a:r>
                  <a:r>
                    <a:rPr lang="vi-VN" sz="4000" smtClean="0">
                      <a:solidFill>
                        <a:srgbClr val="000000"/>
                      </a:solidFill>
                    </a:rPr>
                    <a:t>và </a:t>
                  </a:r>
                  <a14:m>
                    <m:oMath xmlns:m="http://schemas.openxmlformats.org/officeDocument/2006/math">
                      <m:r>
                        <a:rPr lang="vi-VN" sz="4000" i="1" smtClean="0">
                          <a:solidFill>
                            <a:srgbClr val="000000"/>
                          </a:solidFill>
                          <a:latin typeface="Cambria Math" panose="02040503050406030204" pitchFamily="18" charset="0"/>
                        </a:rPr>
                        <m:t>8</m:t>
                      </m:r>
                      <m:r>
                        <a:rPr lang="vi-VN" sz="4000" i="1" smtClean="0">
                          <a:solidFill>
                            <a:srgbClr val="000000"/>
                          </a:solidFill>
                          <a:latin typeface="Cambria Math" panose="02040503050406030204" pitchFamily="18" charset="0"/>
                        </a:rPr>
                        <m:t>𝑥</m:t>
                      </m:r>
                      <m:r>
                        <a:rPr lang="vi-VN" sz="4000" i="1" baseline="30000">
                          <a:solidFill>
                            <a:srgbClr val="000000"/>
                          </a:solidFill>
                          <a:latin typeface="Cambria Math" panose="02040503050406030204" pitchFamily="18" charset="0"/>
                        </a:rPr>
                        <m:t>3</m:t>
                      </m:r>
                      <m:r>
                        <a:rPr lang="vi-VN" sz="4000" i="1">
                          <a:solidFill>
                            <a:srgbClr val="000000"/>
                          </a:solidFill>
                          <a:latin typeface="Cambria Math" panose="02040503050406030204" pitchFamily="18" charset="0"/>
                        </a:rPr>
                        <m:t>𝑦</m:t>
                      </m:r>
                      <m:r>
                        <a:rPr lang="vi-VN" sz="4000" i="1" baseline="30000">
                          <a:solidFill>
                            <a:srgbClr val="000000"/>
                          </a:solidFill>
                          <a:latin typeface="Cambria Math" panose="02040503050406030204" pitchFamily="18" charset="0"/>
                        </a:rPr>
                        <m:t>3</m:t>
                      </m:r>
                    </m:oMath>
                  </a14:m>
                  <a:r>
                    <a:rPr lang="vi-VN" sz="4000">
                      <a:solidFill>
                        <a:srgbClr val="000000"/>
                      </a:solidFill>
                    </a:rPr>
                    <a:t>;</a:t>
                  </a:r>
                  <a:r>
                    <a:rPr lang="en-US" sz="4000">
                      <a:solidFill>
                        <a:srgbClr val="000000"/>
                      </a:solidFill>
                    </a:rPr>
                    <a:t>       </a:t>
                  </a:r>
                  <a:endParaRPr lang="en-US" sz="4000">
                    <a:solidFill>
                      <a:srgbClr val="000000"/>
                    </a:solidFill>
                  </a:endParaRPr>
                </a:p>
              </p:txBody>
            </p:sp>
          </mc:Choice>
          <mc:Fallback>
            <p:sp>
              <p:nvSpPr>
                <p:cNvPr id="22" name="Rectangle 21"/>
                <p:cNvSpPr>
                  <a:spLocks noRot="1" noChangeAspect="1" noMove="1" noResize="1" noEditPoints="1" noAdjustHandles="1" noChangeArrowheads="1" noChangeShapeType="1" noTextEdit="1"/>
                </p:cNvSpPr>
                <p:nvPr/>
              </p:nvSpPr>
              <p:spPr>
                <a:xfrm>
                  <a:off x="1062138" y="4737135"/>
                  <a:ext cx="9144000" cy="1015663"/>
                </a:xfrm>
                <a:prstGeom prst="rect">
                  <a:avLst/>
                </a:prstGeom>
                <a:blipFill>
                  <a:blip r:embed="rId13"/>
                  <a:stretch>
                    <a:fillRect l="-2333" b="-14458"/>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3" name="Rectangle 22"/>
              <p:cNvSpPr/>
              <p:nvPr/>
            </p:nvSpPr>
            <p:spPr>
              <a:xfrm>
                <a:off x="1050106" y="7172414"/>
                <a:ext cx="5025735" cy="1015663"/>
              </a:xfrm>
              <a:prstGeom prst="rect">
                <a:avLst/>
              </a:prstGeom>
            </p:spPr>
            <p:txBody>
              <a:bodyPr wrap="none">
                <a:spAutoFit/>
              </a:bodyPr>
              <a:lstStyle/>
              <a:p>
                <a:pPr lvl="0" algn="just">
                  <a:lnSpc>
                    <a:spcPct val="150000"/>
                  </a:lnSpc>
                </a:pPr>
                <a:r>
                  <a:rPr lang="vi-VN" sz="4000">
                    <a:solidFill>
                      <a:srgbClr val="000000"/>
                    </a:solidFill>
                  </a:rPr>
                  <a:t>c) </a:t>
                </a:r>
                <a14:m>
                  <m:oMath xmlns:m="http://schemas.openxmlformats.org/officeDocument/2006/math">
                    <m:r>
                      <a:rPr lang="vi-VN" sz="4000" i="1" smtClean="0">
                        <a:solidFill>
                          <a:srgbClr val="000000"/>
                        </a:solidFill>
                        <a:latin typeface="Cambria Math" panose="02040503050406030204" pitchFamily="18" charset="0"/>
                      </a:rPr>
                      <m:t>1,5</m:t>
                    </m:r>
                    <m:r>
                      <a:rPr lang="vi-VN" sz="4000" i="1" smtClean="0">
                        <a:solidFill>
                          <a:srgbClr val="000000"/>
                        </a:solidFill>
                        <a:latin typeface="Cambria Math" panose="02040503050406030204" pitchFamily="18" charset="0"/>
                      </a:rPr>
                      <m:t>𝑥𝑦</m:t>
                    </m:r>
                    <m:r>
                      <a:rPr lang="vi-VN" sz="4000" i="1" baseline="30000">
                        <a:solidFill>
                          <a:srgbClr val="000000"/>
                        </a:solidFill>
                        <a:latin typeface="Cambria Math" panose="02040503050406030204" pitchFamily="18" charset="0"/>
                      </a:rPr>
                      <m:t>2</m:t>
                    </m:r>
                    <m:r>
                      <a:rPr lang="vi-VN" sz="4000" i="1">
                        <a:solidFill>
                          <a:srgbClr val="000000"/>
                        </a:solidFill>
                        <a:latin typeface="Cambria Math" panose="02040503050406030204" pitchFamily="18" charset="0"/>
                      </a:rPr>
                      <m:t>𝑧</m:t>
                    </m:r>
                    <m:r>
                      <a:rPr lang="vi-VN" sz="4000" i="1" baseline="30000">
                        <a:solidFill>
                          <a:srgbClr val="000000"/>
                        </a:solidFill>
                        <a:latin typeface="Cambria Math" panose="02040503050406030204" pitchFamily="18" charset="0"/>
                      </a:rPr>
                      <m:t>3</m:t>
                    </m:r>
                  </m:oMath>
                </a14:m>
                <a:r>
                  <a:rPr lang="vi-VN" sz="4000">
                    <a:solidFill>
                      <a:srgbClr val="000000"/>
                    </a:solidFill>
                  </a:rPr>
                  <a:t> và </a:t>
                </a:r>
                <a14:m>
                  <m:oMath xmlns:m="http://schemas.openxmlformats.org/officeDocument/2006/math">
                    <m:r>
                      <a:rPr lang="vi-VN" sz="4000" i="1" smtClean="0">
                        <a:solidFill>
                          <a:srgbClr val="000000"/>
                        </a:solidFill>
                        <a:latin typeface="Cambria Math" panose="02040503050406030204" pitchFamily="18" charset="0"/>
                      </a:rPr>
                      <m:t>2</m:t>
                    </m:r>
                    <m:r>
                      <a:rPr lang="vi-VN" sz="4000" i="1" smtClean="0">
                        <a:solidFill>
                          <a:srgbClr val="000000"/>
                        </a:solidFill>
                        <a:latin typeface="Cambria Math" panose="02040503050406030204" pitchFamily="18" charset="0"/>
                      </a:rPr>
                      <m:t>𝑥</m:t>
                    </m:r>
                    <m:r>
                      <a:rPr lang="vi-VN" sz="4000" i="1" baseline="30000">
                        <a:solidFill>
                          <a:srgbClr val="000000"/>
                        </a:solidFill>
                        <a:latin typeface="Cambria Math" panose="02040503050406030204" pitchFamily="18" charset="0"/>
                      </a:rPr>
                      <m:t>3</m:t>
                    </m:r>
                    <m:r>
                      <a:rPr lang="vi-VN" sz="4000" i="1">
                        <a:solidFill>
                          <a:srgbClr val="000000"/>
                        </a:solidFill>
                        <a:latin typeface="Cambria Math" panose="02040503050406030204" pitchFamily="18" charset="0"/>
                      </a:rPr>
                      <m:t>𝑦</m:t>
                    </m:r>
                    <m:r>
                      <a:rPr lang="vi-VN" sz="4000" i="1" baseline="30000">
                        <a:solidFill>
                          <a:srgbClr val="000000"/>
                        </a:solidFill>
                        <a:latin typeface="Cambria Math" panose="02040503050406030204" pitchFamily="18" charset="0"/>
                      </a:rPr>
                      <m:t>2</m:t>
                    </m:r>
                    <m:r>
                      <a:rPr lang="vi-VN" sz="4000" i="1">
                        <a:solidFill>
                          <a:srgbClr val="000000"/>
                        </a:solidFill>
                        <a:latin typeface="Cambria Math" panose="02040503050406030204" pitchFamily="18" charset="0"/>
                      </a:rPr>
                      <m:t>𝑧</m:t>
                    </m:r>
                  </m:oMath>
                </a14:m>
                <a:r>
                  <a:rPr lang="vi-VN" sz="4000">
                    <a:solidFill>
                      <a:srgbClr val="000000"/>
                    </a:solidFill>
                  </a:rPr>
                  <a:t>.</a:t>
                </a:r>
                <a:endParaRPr lang="vi-VN" sz="4000">
                  <a:solidFill>
                    <a:srgbClr val="000000"/>
                  </a:solidFill>
                </a:endParaRPr>
              </a:p>
            </p:txBody>
          </p:sp>
        </mc:Choice>
        <mc:Fallback>
          <p:sp>
            <p:nvSpPr>
              <p:cNvPr id="23" name="Rectangle 22"/>
              <p:cNvSpPr>
                <a:spLocks noRot="1" noChangeAspect="1" noMove="1" noResize="1" noEditPoints="1" noAdjustHandles="1" noChangeArrowheads="1" noChangeShapeType="1" noTextEdit="1"/>
              </p:cNvSpPr>
              <p:nvPr/>
            </p:nvSpPr>
            <p:spPr>
              <a:xfrm>
                <a:off x="1050106" y="7172414"/>
                <a:ext cx="5025735" cy="1015663"/>
              </a:xfrm>
              <a:prstGeom prst="rect">
                <a:avLst/>
              </a:prstGeom>
              <a:blipFill>
                <a:blip r:embed="rId14"/>
                <a:stretch>
                  <a:fillRect l="-4242" r="-4000" b="-14458"/>
                </a:stretch>
              </a:blipFill>
            </p:spPr>
            <p:txBody>
              <a:bodyPr/>
              <a:lstStyle/>
              <a:p>
                <a:r>
                  <a:rPr lang="en-US">
                    <a:noFill/>
                  </a:rPr>
                  <a:t> </a:t>
                </a:r>
              </a:p>
            </p:txBody>
          </p:sp>
        </mc:Fallback>
      </mc:AlternateContent>
      <p:pic>
        <p:nvPicPr>
          <p:cNvPr id="29" name="Picture 28"/>
          <p:cNvPicPr>
            <a:picLocks noChangeAspect="1"/>
          </p:cNvPicPr>
          <p:nvPr/>
        </p:nvPicPr>
        <p:blipFill>
          <a:blip r:embed="rId15"/>
          <a:stretch>
            <a:fillRect/>
          </a:stretch>
        </p:blipFill>
        <p:spPr>
          <a:xfrm>
            <a:off x="7413055" y="8294461"/>
            <a:ext cx="1222592" cy="1268639"/>
          </a:xfrm>
          <a:prstGeom prst="rect">
            <a:avLst/>
          </a:prstGeom>
        </p:spPr>
      </p:pic>
      <p:sp>
        <p:nvSpPr>
          <p:cNvPr id="35" name="Oval Callout 34"/>
          <p:cNvSpPr/>
          <p:nvPr/>
        </p:nvSpPr>
        <p:spPr>
          <a:xfrm>
            <a:off x="12905473" y="2165947"/>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31" name="Rectangle 30"/>
              <p:cNvSpPr/>
              <p:nvPr/>
            </p:nvSpPr>
            <p:spPr>
              <a:xfrm>
                <a:off x="10210800" y="3818730"/>
                <a:ext cx="4761688" cy="707886"/>
              </a:xfrm>
              <a:prstGeom prst="rect">
                <a:avLst/>
              </a:prstGeom>
            </p:spPr>
            <p:txBody>
              <a:bodyPr wrap="none">
                <a:spAutoFit/>
              </a:bodyPr>
              <a:lstStyle/>
              <a:p>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a14:m>
                <a:endParaRPr lang="en-US"/>
              </a:p>
            </p:txBody>
          </p:sp>
        </mc:Choice>
        <mc:Fallback>
          <p:sp>
            <p:nvSpPr>
              <p:cNvPr id="31" name="Rectangle 30"/>
              <p:cNvSpPr>
                <a:spLocks noRot="1" noChangeAspect="1" noMove="1" noResize="1" noEditPoints="1" noAdjustHandles="1" noChangeArrowheads="1" noChangeShapeType="1" noTextEdit="1"/>
              </p:cNvSpPr>
              <p:nvPr/>
            </p:nvSpPr>
            <p:spPr>
              <a:xfrm>
                <a:off x="10210800" y="3818730"/>
                <a:ext cx="4761688" cy="707886"/>
              </a:xfrm>
              <a:prstGeom prst="rect">
                <a:avLst/>
              </a:prstGeom>
              <a:blipFill>
                <a:blip r:embed="rId16"/>
                <a:stretch>
                  <a:fillRect l="-4481" t="-17094" b="-33333"/>
                </a:stretch>
              </a:blipFill>
            </p:spPr>
            <p:txBody>
              <a:bodyPr/>
              <a:lstStyle/>
              <a:p>
                <a:r>
                  <a:rPr lang="en-US">
                    <a:noFill/>
                  </a:rPr>
                  <a:t> </a:t>
                </a:r>
              </a:p>
            </p:txBody>
          </p:sp>
        </mc:Fallback>
      </mc:AlternateContent>
      <p:sp>
        <p:nvSpPr>
          <p:cNvPr id="36" name="Rectangle 35"/>
          <p:cNvSpPr/>
          <p:nvPr/>
        </p:nvSpPr>
        <p:spPr>
          <a:xfrm>
            <a:off x="10235337" y="5604533"/>
            <a:ext cx="641522" cy="707886"/>
          </a:xfrm>
          <a:prstGeom prst="rect">
            <a:avLst/>
          </a:prstGeom>
        </p:spPr>
        <p:txBody>
          <a:bodyPr wrap="none">
            <a:spAutoFit/>
          </a:bodyPr>
          <a:lstStyle/>
          <a:p>
            <a:r>
              <a:rPr lang="fr-FR" sz="4000" smtClean="0">
                <a:solidFill>
                  <a:prstClr val="black"/>
                </a:solidFill>
                <a:latin typeface="Arial" panose="020B0604020202020204" pitchFamily="34" charset="0"/>
                <a:ea typeface="Calibri" panose="020F0502020204030204" pitchFamily="34" charset="0"/>
                <a:cs typeface="Arial" panose="020B0604020202020204" pitchFamily="34" charset="0"/>
              </a:rPr>
              <a:t>b)</a:t>
            </a:r>
            <a:endParaRPr lang="en-US"/>
          </a:p>
        </p:txBody>
      </p:sp>
      <mc:AlternateContent xmlns:mc="http://schemas.openxmlformats.org/markup-compatibility/2006">
        <mc:Choice xmlns:a14="http://schemas.microsoft.com/office/drawing/2010/main" Requires="a14">
          <p:sp>
            <p:nvSpPr>
              <p:cNvPr id="37" name="Rectangle 36"/>
              <p:cNvSpPr/>
              <p:nvPr/>
            </p:nvSpPr>
            <p:spPr>
              <a:xfrm>
                <a:off x="10785246" y="5254166"/>
                <a:ext cx="4646785" cy="1244828"/>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a:solidFill>
                    <a:prstClr val="black"/>
                  </a:solidFill>
                </a:endParaRPr>
              </a:p>
            </p:txBody>
          </p:sp>
        </mc:Choice>
        <mc:Fallback>
          <p:sp>
            <p:nvSpPr>
              <p:cNvPr id="37" name="Rectangle 36"/>
              <p:cNvSpPr>
                <a:spLocks noRot="1" noChangeAspect="1" noMove="1" noResize="1" noEditPoints="1" noAdjustHandles="1" noChangeArrowheads="1" noChangeShapeType="1" noTextEdit="1"/>
              </p:cNvSpPr>
              <p:nvPr/>
            </p:nvSpPr>
            <p:spPr>
              <a:xfrm>
                <a:off x="10785246" y="5254166"/>
                <a:ext cx="4646785" cy="1244828"/>
              </a:xfrm>
              <a:prstGeom prst="rect">
                <a:avLst/>
              </a:prstGeom>
              <a:blipFill>
                <a:blip r:embed="rId17"/>
                <a:stretch>
                  <a:fillRect/>
                </a:stretch>
              </a:blipFill>
            </p:spPr>
            <p:txBody>
              <a:bodyPr/>
              <a:lstStyle/>
              <a:p>
                <a:r>
                  <a:rPr lang="en-US">
                    <a:noFill/>
                  </a:rPr>
                  <a:t> </a:t>
                </a:r>
              </a:p>
            </p:txBody>
          </p:sp>
        </mc:Fallback>
      </mc:AlternateContent>
      <p:pic>
        <p:nvPicPr>
          <p:cNvPr id="38" name="Picture 37"/>
          <p:cNvPicPr>
            <a:picLocks noChangeAspect="1"/>
          </p:cNvPicPr>
          <p:nvPr/>
        </p:nvPicPr>
        <p:blipFill>
          <a:blip r:embed="rId18"/>
          <a:stretch>
            <a:fillRect/>
          </a:stretch>
        </p:blipFill>
        <p:spPr>
          <a:xfrm>
            <a:off x="16516853" y="8396304"/>
            <a:ext cx="2158171" cy="2109399"/>
          </a:xfrm>
          <a:prstGeom prst="rect">
            <a:avLst/>
          </a:prstGeom>
        </p:spPr>
      </p:pic>
    </p:spTree>
    <p:extLst>
      <p:ext uri="{BB962C8B-B14F-4D97-AF65-F5344CB8AC3E}">
        <p14:creationId xmlns:p14="http://schemas.microsoft.com/office/powerpoint/2010/main" val="2567689574"/>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left)">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randombar(horizontal)">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arn(inVertical)">
                                      <p:cBhvr>
                                        <p:cTn id="39" dur="500"/>
                                        <p:tgtEl>
                                          <p:spTgt spid="3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arn(inVertical)">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23" grpId="0"/>
      <p:bldP spid="35" grpId="0" animBg="1"/>
      <p:bldP spid="31" grpId="0"/>
      <p:bldP spid="36"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grpSp>
        <p:nvGrpSpPr>
          <p:cNvPr id="2" name="Group 2"/>
          <p:cNvGrpSpPr/>
          <p:nvPr/>
        </p:nvGrpSpPr>
        <p:grpSpPr>
          <a:xfrm>
            <a:off x="488556" y="476709"/>
            <a:ext cx="17310889" cy="9333583"/>
            <a:chOff x="0" y="0"/>
            <a:chExt cx="4559246" cy="2458227"/>
          </a:xfrm>
        </p:grpSpPr>
        <p:sp>
          <p:nvSpPr>
            <p:cNvPr id="3" name="Freeform 3"/>
            <p:cNvSpPr/>
            <p:nvPr/>
          </p:nvSpPr>
          <p:spPr>
            <a:xfrm>
              <a:off x="0" y="0"/>
              <a:ext cx="4559247" cy="2458227"/>
            </a:xfrm>
            <a:custGeom>
              <a:avLst/>
              <a:gdLst/>
              <a:ahLst/>
              <a:cxnLst/>
              <a:rect l="l" t="t" r="r" b="b"/>
              <a:pathLst>
                <a:path w="4559247" h="2458227">
                  <a:moveTo>
                    <a:pt x="22809" y="0"/>
                  </a:moveTo>
                  <a:lnTo>
                    <a:pt x="4536438" y="0"/>
                  </a:lnTo>
                  <a:cubicBezTo>
                    <a:pt x="4549035" y="0"/>
                    <a:pt x="4559247" y="10212"/>
                    <a:pt x="4559247" y="22809"/>
                  </a:cubicBezTo>
                  <a:lnTo>
                    <a:pt x="4559247" y="2435419"/>
                  </a:lnTo>
                  <a:cubicBezTo>
                    <a:pt x="4559247" y="2448016"/>
                    <a:pt x="4549035" y="2458227"/>
                    <a:pt x="4536438" y="2458227"/>
                  </a:cubicBezTo>
                  <a:lnTo>
                    <a:pt x="22809" y="2458227"/>
                  </a:lnTo>
                  <a:cubicBezTo>
                    <a:pt x="10212" y="2458227"/>
                    <a:pt x="0" y="2448016"/>
                    <a:pt x="0" y="2435419"/>
                  </a:cubicBezTo>
                  <a:lnTo>
                    <a:pt x="0" y="22809"/>
                  </a:lnTo>
                  <a:cubicBezTo>
                    <a:pt x="0" y="10212"/>
                    <a:pt x="10212" y="0"/>
                    <a:pt x="22809" y="0"/>
                  </a:cubicBezTo>
                  <a:close/>
                </a:path>
              </a:pathLst>
            </a:custGeom>
            <a:solidFill>
              <a:srgbClr val="FCF4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a:off x="578628" y="0"/>
            <a:ext cx="900144" cy="1837028"/>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grpSp>
        <p:nvGrpSpPr>
          <p:cNvPr id="18" name="Group 17"/>
          <p:cNvGrpSpPr/>
          <p:nvPr/>
        </p:nvGrpSpPr>
        <p:grpSpPr>
          <a:xfrm>
            <a:off x="5829298" y="342900"/>
            <a:ext cx="6629403" cy="2980178"/>
            <a:chOff x="6858000" y="1079886"/>
            <a:chExt cx="6629403" cy="2980178"/>
          </a:xfrm>
        </p:grpSpPr>
        <p:grpSp>
          <p:nvGrpSpPr>
            <p:cNvPr id="19" name="Group 2"/>
            <p:cNvGrpSpPr/>
            <p:nvPr/>
          </p:nvGrpSpPr>
          <p:grpSpPr>
            <a:xfrm>
              <a:off x="6858000" y="1079886"/>
              <a:ext cx="6629403" cy="2980178"/>
              <a:chOff x="0" y="-28575"/>
              <a:chExt cx="3287395" cy="841375"/>
            </a:xfrm>
          </p:grpSpPr>
          <p:sp>
            <p:nvSpPr>
              <p:cNvPr id="21" name="Freeform 3"/>
              <p:cNvSpPr/>
              <p:nvPr/>
            </p:nvSpPr>
            <p:spPr>
              <a:xfrm>
                <a:off x="0" y="0"/>
                <a:ext cx="3287395"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22"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Rectangle 19"/>
            <p:cNvSpPr/>
            <p:nvPr/>
          </p:nvSpPr>
          <p:spPr>
            <a:xfrm>
              <a:off x="7252792" y="1450045"/>
              <a:ext cx="5966698" cy="738664"/>
            </a:xfrm>
            <a:prstGeom prst="rect">
              <a:avLst/>
            </a:prstGeom>
          </p:spPr>
          <p:txBody>
            <a:bodyPr wrap="none">
              <a:spAutoFit/>
            </a:bodyPr>
            <a:lstStyle/>
            <a:p>
              <a:pPr lvl="0" eaLnBrk="0" fontAlgn="base" hangingPunct="0">
                <a:spcBef>
                  <a:spcPct val="0"/>
                </a:spcBef>
                <a:spcAft>
                  <a:spcPct val="0"/>
                </a:spcAft>
              </a:pPr>
              <a:r>
                <a:rPr lang="vi-VN" altLang="en-US" sz="4200" b="1">
                  <a:solidFill>
                    <a:prstClr val="white"/>
                  </a:solidFill>
                </a:rPr>
                <a:t>Bài </a:t>
              </a:r>
              <a:r>
                <a:rPr lang="vi-VN" altLang="en-US" sz="4200" b="1">
                  <a:solidFill>
                    <a:prstClr val="white"/>
                  </a:solidFill>
                </a:rPr>
                <a:t>tập </a:t>
              </a:r>
              <a:r>
                <a:rPr lang="vi-VN" altLang="en-US" sz="4200" b="1" smtClean="0">
                  <a:solidFill>
                    <a:prstClr val="white"/>
                  </a:solidFill>
                </a:rPr>
                <a:t>1.</a:t>
              </a:r>
              <a:r>
                <a:rPr lang="en-US" altLang="en-US" sz="4200" b="1" smtClean="0">
                  <a:solidFill>
                    <a:prstClr val="white"/>
                  </a:solidFill>
                  <a:latin typeface="Arial" panose="020B0604020202020204" pitchFamily="34" charset="0"/>
                  <a:cs typeface="Arial" panose="020B0604020202020204" pitchFamily="34" charset="0"/>
                </a:rPr>
                <a:t>25</a:t>
              </a:r>
              <a:r>
                <a:rPr lang="vi-VN" altLang="en-US" sz="4200" b="1" smtClean="0">
                  <a:solidFill>
                    <a:prstClr val="white"/>
                  </a:solidFill>
                </a:rPr>
                <a:t> </a:t>
              </a:r>
              <a:r>
                <a:rPr lang="vi-VN" altLang="en-US" sz="4200" b="1">
                  <a:solidFill>
                    <a:prstClr val="white"/>
                  </a:solidFill>
                </a:rPr>
                <a:t>(</a:t>
              </a:r>
              <a:r>
                <a:rPr lang="vi-VN" altLang="en-US" sz="4200" b="1" smtClean="0">
                  <a:solidFill>
                    <a:prstClr val="white"/>
                  </a:solidFill>
                </a:rPr>
                <a:t>SGK-tr</a:t>
              </a:r>
              <a:r>
                <a:rPr lang="en-US" altLang="en-US" sz="4200" b="1" smtClean="0">
                  <a:solidFill>
                    <a:prstClr val="white"/>
                  </a:solidFill>
                  <a:latin typeface="Arial" panose="020B0604020202020204" pitchFamily="34" charset="0"/>
                  <a:cs typeface="Arial" panose="020B0604020202020204" pitchFamily="34" charset="0"/>
                </a:rPr>
                <a:t>21</a:t>
              </a:r>
              <a:r>
                <a:rPr lang="vi-VN" altLang="en-US" sz="4200" b="1" smtClean="0">
                  <a:solidFill>
                    <a:prstClr val="white"/>
                  </a:solidFill>
                </a:rPr>
                <a:t>)</a:t>
              </a:r>
              <a:endParaRPr lang="vi-VN" altLang="en-US" sz="4200" b="1">
                <a:solidFill>
                  <a:prstClr val="white"/>
                </a:solidFill>
              </a:endParaRPr>
            </a:p>
          </p:txBody>
        </p:sp>
      </p:grpSp>
      <mc:AlternateContent xmlns:mc="http://schemas.openxmlformats.org/markup-compatibility/2006">
        <mc:Choice xmlns:a14="http://schemas.microsoft.com/office/drawing/2010/main" Requires="a14">
          <p:sp>
            <p:nvSpPr>
              <p:cNvPr id="23" name="Rectangle 22"/>
              <p:cNvSpPr/>
              <p:nvPr/>
            </p:nvSpPr>
            <p:spPr>
              <a:xfrm>
                <a:off x="916900" y="3471533"/>
                <a:ext cx="9144000" cy="986167"/>
              </a:xfrm>
              <a:prstGeom prst="rect">
                <a:avLst/>
              </a:prstGeom>
            </p:spPr>
            <p:txBody>
              <a:bodyPr>
                <a:spAutoFit/>
              </a:bodyPr>
              <a:lstStyle/>
              <a:p>
                <a:pPr algn="just">
                  <a:lnSpc>
                    <a:spcPct val="150000"/>
                  </a:lnSpc>
                </a:pPr>
                <a:r>
                  <a:rPr lang="vi-VN" sz="4000" smtClean="0">
                    <a:solidFill>
                      <a:srgbClr val="000000"/>
                    </a:solidFill>
                  </a:rPr>
                  <a:t>a</a:t>
                </a:r>
                <a:r>
                  <a:rPr lang="vi-VN" sz="4000">
                    <a:solidFill>
                      <a:srgbClr val="000000"/>
                    </a:solidFill>
                  </a:rPr>
                  <a:t>) </a:t>
                </a:r>
                <a14:m>
                  <m:oMath xmlns:m="http://schemas.openxmlformats.org/officeDocument/2006/math">
                    <m:r>
                      <a:rPr lang="vi-VN" sz="4000" i="1" smtClean="0">
                        <a:solidFill>
                          <a:srgbClr val="000000"/>
                        </a:solidFill>
                        <a:latin typeface="Cambria Math" panose="02040503050406030204" pitchFamily="18" charset="0"/>
                      </a:rPr>
                      <m:t>(−0,5)</m:t>
                    </m:r>
                    <m:r>
                      <a:rPr lang="vi-VN" sz="4000" i="1" smtClean="0">
                        <a:solidFill>
                          <a:srgbClr val="000000"/>
                        </a:solidFill>
                        <a:latin typeface="Cambria Math" panose="02040503050406030204" pitchFamily="18" charset="0"/>
                      </a:rPr>
                      <m:t>𝑥𝑦</m:t>
                    </m:r>
                    <m:r>
                      <a:rPr lang="vi-VN" sz="4000" i="1" baseline="30000">
                        <a:solidFill>
                          <a:srgbClr val="000000"/>
                        </a:solidFill>
                        <a:latin typeface="Cambria Math" panose="02040503050406030204" pitchFamily="18" charset="0"/>
                      </a:rPr>
                      <m:t>2 </m:t>
                    </m:r>
                    <m:r>
                      <a:rPr lang="vi-VN" sz="4000" i="1">
                        <a:solidFill>
                          <a:srgbClr val="000000"/>
                        </a:solidFill>
                        <a:latin typeface="Cambria Math" panose="02040503050406030204" pitchFamily="18" charset="0"/>
                      </a:rPr>
                      <m:t>(2</m:t>
                    </m:r>
                    <m:r>
                      <a:rPr lang="vi-VN" sz="4000" i="1">
                        <a:solidFill>
                          <a:srgbClr val="000000"/>
                        </a:solidFill>
                        <a:latin typeface="Cambria Math" panose="02040503050406030204" pitchFamily="18" charset="0"/>
                      </a:rPr>
                      <m:t>𝑥𝑦</m:t>
                    </m:r>
                    <m:r>
                      <a:rPr lang="vi-VN" sz="4000" i="1">
                        <a:solidFill>
                          <a:srgbClr val="000000"/>
                        </a:solidFill>
                        <a:latin typeface="Cambria Math" panose="02040503050406030204" pitchFamily="18" charset="0"/>
                      </a:rPr>
                      <m:t> – </m:t>
                    </m:r>
                    <m:r>
                      <a:rPr lang="vi-VN" sz="4000" i="1">
                        <a:solidFill>
                          <a:srgbClr val="000000"/>
                        </a:solidFill>
                        <a:latin typeface="Cambria Math" panose="02040503050406030204" pitchFamily="18" charset="0"/>
                      </a:rPr>
                      <m:t>𝑥</m:t>
                    </m:r>
                    <m:r>
                      <a:rPr lang="vi-VN" sz="4000" i="1" baseline="30000">
                        <a:solidFill>
                          <a:srgbClr val="000000"/>
                        </a:solidFill>
                        <a:latin typeface="Cambria Math" panose="02040503050406030204" pitchFamily="18" charset="0"/>
                      </a:rPr>
                      <m:t>2</m:t>
                    </m:r>
                    <m:r>
                      <a:rPr lang="vi-VN" sz="4000" i="1">
                        <a:solidFill>
                          <a:srgbClr val="000000"/>
                        </a:solidFill>
                        <a:latin typeface="Cambria Math" panose="02040503050406030204" pitchFamily="18" charset="0"/>
                      </a:rPr>
                      <m:t> + 4</m:t>
                    </m:r>
                    <m:r>
                      <a:rPr lang="vi-VN" sz="4000" i="1">
                        <a:solidFill>
                          <a:srgbClr val="000000"/>
                        </a:solidFill>
                        <a:latin typeface="Cambria Math" panose="02040503050406030204" pitchFamily="18" charset="0"/>
                      </a:rPr>
                      <m:t>𝑦</m:t>
                    </m:r>
                    <m:r>
                      <a:rPr lang="vi-VN" sz="4000" i="1">
                        <a:solidFill>
                          <a:srgbClr val="000000"/>
                        </a:solidFill>
                        <a:latin typeface="Cambria Math" panose="02040503050406030204" pitchFamily="18" charset="0"/>
                      </a:rPr>
                      <m:t>);</m:t>
                    </m:r>
                  </m:oMath>
                </a14:m>
                <a:endParaRPr lang="vi-VN" sz="4000" b="0" i="0">
                  <a:solidFill>
                    <a:srgbClr val="000000"/>
                  </a:solidFill>
                  <a:effectLst/>
                </a:endParaRPr>
              </a:p>
            </p:txBody>
          </p:sp>
        </mc:Choice>
        <mc:Fallback>
          <p:sp>
            <p:nvSpPr>
              <p:cNvPr id="23" name="Rectangle 22"/>
              <p:cNvSpPr>
                <a:spLocks noRot="1" noChangeAspect="1" noMove="1" noResize="1" noEditPoints="1" noAdjustHandles="1" noChangeArrowheads="1" noChangeShapeType="1" noTextEdit="1"/>
              </p:cNvSpPr>
              <p:nvPr/>
            </p:nvSpPr>
            <p:spPr>
              <a:xfrm>
                <a:off x="916900" y="3471533"/>
                <a:ext cx="9144000" cy="986167"/>
              </a:xfrm>
              <a:prstGeom prst="rect">
                <a:avLst/>
              </a:prstGeom>
              <a:blipFill>
                <a:blip r:embed="rId10"/>
                <a:stretch>
                  <a:fillRect l="-2333" b="-2530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Rectangle 23"/>
              <p:cNvSpPr/>
              <p:nvPr/>
            </p:nvSpPr>
            <p:spPr>
              <a:xfrm>
                <a:off x="9885751" y="3480307"/>
                <a:ext cx="7100163" cy="1015663"/>
              </a:xfrm>
              <a:prstGeom prst="rect">
                <a:avLst/>
              </a:prstGeom>
            </p:spPr>
            <p:txBody>
              <a:bodyPr wrap="square">
                <a:spAutoFit/>
              </a:bodyPr>
              <a:lstStyle/>
              <a:p>
                <a:pPr algn="just">
                  <a:lnSpc>
                    <a:spcPct val="150000"/>
                  </a:lnSpc>
                  <a:spcAft>
                    <a:spcPts val="0"/>
                  </a:spcAft>
                </a:pPr>
                <a:r>
                  <a:rPr lang="fr-FR" sz="4000" smtClean="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0,5</m:t>
                        </m:r>
                      </m:e>
                    </m:d>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d>
                  </m:oMath>
                </a14:m>
                <a:endParaRPr lang="en-US" sz="4000" i="1" smtClean="0">
                  <a:effectLst/>
                  <a:latin typeface="Cambria Math" panose="02040503050406030204" pitchFamily="18" charset="0"/>
                  <a:ea typeface="Calibri" panose="020F0502020204030204" pitchFamily="34" charset="0"/>
                  <a:cs typeface="Times New Roman" panose="02020603050405020304" pitchFamily="18" charset="0"/>
                </a:endParaRPr>
              </a:p>
            </p:txBody>
          </p:sp>
        </mc:Choice>
        <mc:Fallback>
          <p:sp>
            <p:nvSpPr>
              <p:cNvPr id="24" name="Rectangle 23"/>
              <p:cNvSpPr>
                <a:spLocks noRot="1" noChangeAspect="1" noMove="1" noResize="1" noEditPoints="1" noAdjustHandles="1" noChangeArrowheads="1" noChangeShapeType="1" noTextEdit="1"/>
              </p:cNvSpPr>
              <p:nvPr/>
            </p:nvSpPr>
            <p:spPr>
              <a:xfrm>
                <a:off x="9885751" y="3480307"/>
                <a:ext cx="7100163" cy="1015663"/>
              </a:xfrm>
              <a:prstGeom prst="rect">
                <a:avLst/>
              </a:prstGeom>
              <a:blipFill>
                <a:blip r:embed="rId11"/>
                <a:stretch>
                  <a:fillRect l="-3093" b="-13772"/>
                </a:stretch>
              </a:blipFill>
            </p:spPr>
            <p:txBody>
              <a:bodyPr/>
              <a:lstStyle/>
              <a:p>
                <a:r>
                  <a:rPr lang="en-US">
                    <a:noFill/>
                  </a:rPr>
                  <a:t> </a:t>
                </a:r>
              </a:p>
            </p:txBody>
          </p:sp>
        </mc:Fallback>
      </mc:AlternateContent>
      <p:grpSp>
        <p:nvGrpSpPr>
          <p:cNvPr id="27" name="Group 26"/>
          <p:cNvGrpSpPr/>
          <p:nvPr/>
        </p:nvGrpSpPr>
        <p:grpSpPr>
          <a:xfrm>
            <a:off x="916900" y="6455950"/>
            <a:ext cx="6697049" cy="1475404"/>
            <a:chOff x="6036482" y="4252968"/>
            <a:chExt cx="6697049" cy="1475404"/>
          </a:xfrm>
        </p:grpSpPr>
        <p:sp>
          <p:nvSpPr>
            <p:cNvPr id="25" name="Rectangle 24"/>
            <p:cNvSpPr/>
            <p:nvPr/>
          </p:nvSpPr>
          <p:spPr>
            <a:xfrm>
              <a:off x="6036482" y="4636727"/>
              <a:ext cx="641522" cy="707886"/>
            </a:xfrm>
            <a:prstGeom prst="rect">
              <a:avLst/>
            </a:prstGeom>
          </p:spPr>
          <p:txBody>
            <a:bodyPr wrap="none">
              <a:spAutoFit/>
            </a:bodyPr>
            <a:lstStyle/>
            <a:p>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b</a:t>
              </a:r>
              <a:r>
                <a:rPr lang="fr-FR" sz="400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a:p>
          </p:txBody>
        </p:sp>
        <mc:AlternateContent xmlns:mc="http://schemas.openxmlformats.org/markup-compatibility/2006">
          <mc:Choice xmlns:a14="http://schemas.microsoft.com/office/drawing/2010/main" Requires="a14">
            <p:sp>
              <p:nvSpPr>
                <p:cNvPr id="26" name="Rectangle 25"/>
                <p:cNvSpPr/>
                <p:nvPr/>
              </p:nvSpPr>
              <p:spPr>
                <a:xfrm>
                  <a:off x="6545555" y="4252968"/>
                  <a:ext cx="6187976" cy="1475404"/>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𝑥𝑦</m:t>
                            </m:r>
                          </m:e>
                        </m:d>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i="1">
                    <a:solidFill>
                      <a:prstClr val="black"/>
                    </a:solidFill>
                  </a:endParaRPr>
                </a:p>
              </p:txBody>
            </p:sp>
          </mc:Choice>
          <mc:Fallback>
            <p:sp>
              <p:nvSpPr>
                <p:cNvPr id="26" name="Rectangle 25"/>
                <p:cNvSpPr>
                  <a:spLocks noRot="1" noChangeAspect="1" noMove="1" noResize="1" noEditPoints="1" noAdjustHandles="1" noChangeArrowheads="1" noChangeShapeType="1" noTextEdit="1"/>
                </p:cNvSpPr>
                <p:nvPr/>
              </p:nvSpPr>
              <p:spPr>
                <a:xfrm>
                  <a:off x="6545555" y="4252968"/>
                  <a:ext cx="6187976" cy="1475404"/>
                </a:xfrm>
                <a:prstGeom prst="rect">
                  <a:avLst/>
                </a:prstGeom>
                <a:blipFill>
                  <a:blip r:embed="rId12"/>
                  <a:stretch>
                    <a:fillRect/>
                  </a:stretch>
                </a:blipFill>
              </p:spPr>
              <p:txBody>
                <a:bodyPr/>
                <a:lstStyle/>
                <a:p>
                  <a:r>
                    <a:rPr lang="en-US">
                      <a:noFill/>
                    </a:rPr>
                    <a:t> </a:t>
                  </a:r>
                </a:p>
              </p:txBody>
            </p:sp>
          </mc:Fallback>
        </mc:AlternateContent>
      </p:grpSp>
      <p:cxnSp>
        <p:nvCxnSpPr>
          <p:cNvPr id="28" name="Straight Connector 27"/>
          <p:cNvCxnSpPr/>
          <p:nvPr/>
        </p:nvCxnSpPr>
        <p:spPr>
          <a:xfrm>
            <a:off x="8991600" y="2628900"/>
            <a:ext cx="0" cy="7093235"/>
          </a:xfrm>
          <a:prstGeom prst="line">
            <a:avLst/>
          </a:prstGeom>
          <a:ln>
            <a:solidFill>
              <a:srgbClr val="284353"/>
            </a:solidFill>
            <a:prstDash val="dash"/>
          </a:ln>
        </p:spPr>
        <p:style>
          <a:lnRef idx="1">
            <a:schemeClr val="accent1"/>
          </a:lnRef>
          <a:fillRef idx="0">
            <a:schemeClr val="accent1"/>
          </a:fillRef>
          <a:effectRef idx="0">
            <a:schemeClr val="accent1"/>
          </a:effectRef>
          <a:fontRef idx="minor">
            <a:schemeClr val="tx1"/>
          </a:fontRef>
        </p:style>
      </p:cxnSp>
      <p:sp>
        <p:nvSpPr>
          <p:cNvPr id="29" name="Oval Callout 28"/>
          <p:cNvSpPr/>
          <p:nvPr/>
        </p:nvSpPr>
        <p:spPr>
          <a:xfrm>
            <a:off x="12706603" y="2165947"/>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Rectangle 29"/>
          <p:cNvSpPr/>
          <p:nvPr/>
        </p:nvSpPr>
        <p:spPr>
          <a:xfrm>
            <a:off x="748962" y="2070437"/>
            <a:ext cx="8103500" cy="1015663"/>
          </a:xfrm>
          <a:prstGeom prst="rect">
            <a:avLst/>
          </a:prstGeom>
        </p:spPr>
        <p:txBody>
          <a:bodyPr wrap="none">
            <a:spAutoFit/>
          </a:bodyPr>
          <a:lstStyle/>
          <a:p>
            <a:pPr lvl="0" algn="just">
              <a:lnSpc>
                <a:spcPct val="150000"/>
              </a:lnSpc>
            </a:pPr>
            <a:r>
              <a:rPr lang="vi-VN" sz="4000">
                <a:solidFill>
                  <a:srgbClr val="000000"/>
                </a:solidFill>
              </a:rPr>
              <a:t>Tìm tích của đơn thức với đa thức:</a:t>
            </a:r>
            <a:endParaRPr lang="vi-VN" sz="4000">
              <a:solidFill>
                <a:srgbClr val="000000"/>
              </a:solidFill>
            </a:endParaRPr>
          </a:p>
        </p:txBody>
      </p:sp>
      <mc:AlternateContent xmlns:mc="http://schemas.openxmlformats.org/markup-compatibility/2006">
        <mc:Choice xmlns:a14="http://schemas.microsoft.com/office/drawing/2010/main" Requires="a14">
          <p:sp>
            <p:nvSpPr>
              <p:cNvPr id="32" name="Rectangle 31"/>
              <p:cNvSpPr/>
              <p:nvPr/>
            </p:nvSpPr>
            <p:spPr>
              <a:xfrm>
                <a:off x="10788551" y="8115300"/>
                <a:ext cx="5992603" cy="1015663"/>
              </a:xfrm>
              <a:prstGeom prst="rect">
                <a:avLst/>
              </a:prstGeom>
            </p:spPr>
            <p:txBody>
              <a:bodyPr wrap="none">
                <a:spAutoFit/>
              </a:bodyPr>
              <a:lstStyle/>
              <a:p>
                <a:pPr lvl="0" algn="just">
                  <a:lnSpc>
                    <a:spcPct val="150000"/>
                  </a:lnSpc>
                </a:pPr>
                <a14:m>
                  <m:oMathPara xmlns:m="http://schemas.openxmlformats.org/officeDocument/2006/math">
                    <m:oMathParaPr>
                      <m:jc m:val="left"/>
                    </m:oMathParaPr>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32" name="Rectangle 31"/>
              <p:cNvSpPr>
                <a:spLocks noRot="1" noChangeAspect="1" noMove="1" noResize="1" noEditPoints="1" noAdjustHandles="1" noChangeArrowheads="1" noChangeShapeType="1" noTextEdit="1"/>
              </p:cNvSpPr>
              <p:nvPr/>
            </p:nvSpPr>
            <p:spPr>
              <a:xfrm>
                <a:off x="10788551" y="8115300"/>
                <a:ext cx="5992603" cy="101566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Rectangle 32"/>
              <p:cNvSpPr/>
              <p:nvPr/>
            </p:nvSpPr>
            <p:spPr>
              <a:xfrm>
                <a:off x="10514800" y="4838700"/>
                <a:ext cx="6335965" cy="1015663"/>
              </a:xfrm>
              <a:prstGeom prst="rect">
                <a:avLst/>
              </a:prstGeom>
            </p:spPr>
            <p:txBody>
              <a:bodyPr wrap="none">
                <a:spAutoFit/>
              </a:bodyPr>
              <a:lstStyle/>
              <a:p>
                <a:pPr lvl="0" algn="just">
                  <a:lnSpc>
                    <a:spcPct val="150000"/>
                  </a:lnSpc>
                </a:pPr>
                <a14:m>
                  <m:oMathPara xmlns:m="http://schemas.openxmlformats.org/officeDocument/2006/math">
                    <m:oMathParaPr>
                      <m:jc m:val="left"/>
                    </m:oMathParaPr>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+0,5 </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33" name="Rectangle 32"/>
              <p:cNvSpPr>
                <a:spLocks noRot="1" noChangeAspect="1" noMove="1" noResize="1" noEditPoints="1" noAdjustHandles="1" noChangeArrowheads="1" noChangeShapeType="1" noTextEdit="1"/>
              </p:cNvSpPr>
              <p:nvPr/>
            </p:nvSpPr>
            <p:spPr>
              <a:xfrm>
                <a:off x="10514800" y="4838700"/>
                <a:ext cx="6335965" cy="1015663"/>
              </a:xfrm>
              <a:prstGeom prst="rect">
                <a:avLst/>
              </a:prstGeom>
              <a:blipFill>
                <a:blip r:embed="rId14"/>
                <a:stretch>
                  <a:fillRect/>
                </a:stretch>
              </a:blipFill>
            </p:spPr>
            <p:txBody>
              <a:bodyPr/>
              <a:lstStyle/>
              <a:p>
                <a:r>
                  <a:rPr lang="en-US">
                    <a:noFill/>
                  </a:rPr>
                  <a:t> </a:t>
                </a:r>
              </a:p>
            </p:txBody>
          </p:sp>
        </mc:Fallback>
      </mc:AlternateContent>
      <p:grpSp>
        <p:nvGrpSpPr>
          <p:cNvPr id="34" name="Group 33"/>
          <p:cNvGrpSpPr/>
          <p:nvPr/>
        </p:nvGrpSpPr>
        <p:grpSpPr>
          <a:xfrm>
            <a:off x="9885751" y="6455950"/>
            <a:ext cx="6697049" cy="1475404"/>
            <a:chOff x="6036482" y="4252968"/>
            <a:chExt cx="6697049" cy="1475404"/>
          </a:xfrm>
        </p:grpSpPr>
        <p:sp>
          <p:nvSpPr>
            <p:cNvPr id="35" name="Rectangle 34"/>
            <p:cNvSpPr/>
            <p:nvPr/>
          </p:nvSpPr>
          <p:spPr>
            <a:xfrm>
              <a:off x="6036482" y="4636727"/>
              <a:ext cx="641522" cy="707886"/>
            </a:xfrm>
            <a:prstGeom prst="rect">
              <a:avLst/>
            </a:prstGeom>
          </p:spPr>
          <p:txBody>
            <a:bodyPr wrap="none">
              <a:spAutoFit/>
            </a:bodyPr>
            <a:lstStyle/>
            <a:p>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b</a:t>
              </a:r>
              <a:r>
                <a:rPr lang="fr-FR" sz="400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a:p>
          </p:txBody>
        </p:sp>
        <mc:AlternateContent xmlns:mc="http://schemas.openxmlformats.org/markup-compatibility/2006">
          <mc:Choice xmlns:a14="http://schemas.microsoft.com/office/drawing/2010/main" Requires="a14">
            <p:sp>
              <p:nvSpPr>
                <p:cNvPr id="36" name="Rectangle 35"/>
                <p:cNvSpPr/>
                <p:nvPr/>
              </p:nvSpPr>
              <p:spPr>
                <a:xfrm>
                  <a:off x="6545555" y="4252968"/>
                  <a:ext cx="6187976" cy="1475404"/>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𝑥𝑦</m:t>
                            </m:r>
                          </m:e>
                        </m:d>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i="1">
                    <a:solidFill>
                      <a:prstClr val="black"/>
                    </a:solidFill>
                  </a:endParaRPr>
                </a:p>
              </p:txBody>
            </p:sp>
          </mc:Choice>
          <mc:Fallback>
            <p:sp>
              <p:nvSpPr>
                <p:cNvPr id="36" name="Rectangle 35"/>
                <p:cNvSpPr>
                  <a:spLocks noRot="1" noChangeAspect="1" noMove="1" noResize="1" noEditPoints="1" noAdjustHandles="1" noChangeArrowheads="1" noChangeShapeType="1" noTextEdit="1"/>
                </p:cNvSpPr>
                <p:nvPr/>
              </p:nvSpPr>
              <p:spPr>
                <a:xfrm>
                  <a:off x="6545555" y="4252968"/>
                  <a:ext cx="6187976" cy="1475404"/>
                </a:xfrm>
                <a:prstGeom prst="rect">
                  <a:avLst/>
                </a:prstGeom>
                <a:blipFill>
                  <a:blip r:embed="rId15"/>
                  <a:stretch>
                    <a:fillRect/>
                  </a:stretch>
                </a:blipFill>
              </p:spPr>
              <p:txBody>
                <a:bodyPr/>
                <a:lstStyle/>
                <a:p>
                  <a:r>
                    <a:rPr lang="en-US">
                      <a:noFill/>
                    </a:rPr>
                    <a:t> </a:t>
                  </a:r>
                </a:p>
              </p:txBody>
            </p:sp>
          </mc:Fallback>
        </mc:AlternateContent>
      </p:grpSp>
      <p:pic>
        <p:nvPicPr>
          <p:cNvPr id="37" name="Picture 36"/>
          <p:cNvPicPr>
            <a:picLocks noChangeAspect="1"/>
          </p:cNvPicPr>
          <p:nvPr/>
        </p:nvPicPr>
        <p:blipFill>
          <a:blip r:embed="rId16"/>
          <a:stretch>
            <a:fillRect/>
          </a:stretch>
        </p:blipFill>
        <p:spPr>
          <a:xfrm>
            <a:off x="7451138" y="8420100"/>
            <a:ext cx="1383768" cy="1219378"/>
          </a:xfrm>
          <a:prstGeom prst="rect">
            <a:avLst/>
          </a:prstGeom>
        </p:spPr>
      </p:pic>
      <p:pic>
        <p:nvPicPr>
          <p:cNvPr id="38" name="Picture 37"/>
          <p:cNvPicPr>
            <a:picLocks noChangeAspect="1"/>
          </p:cNvPicPr>
          <p:nvPr/>
        </p:nvPicPr>
        <p:blipFill>
          <a:blip r:embed="rId17"/>
          <a:stretch>
            <a:fillRect/>
          </a:stretch>
        </p:blipFill>
        <p:spPr>
          <a:xfrm rot="10964160">
            <a:off x="7698747" y="4955632"/>
            <a:ext cx="1747393" cy="1707904"/>
          </a:xfrm>
          <a:prstGeom prst="rect">
            <a:avLst/>
          </a:prstGeom>
        </p:spPr>
      </p:pic>
      <p:pic>
        <p:nvPicPr>
          <p:cNvPr id="39" name="Picture 38"/>
          <p:cNvPicPr>
            <a:picLocks noChangeAspect="1"/>
          </p:cNvPicPr>
          <p:nvPr/>
        </p:nvPicPr>
        <p:blipFill>
          <a:blip r:embed="rId18"/>
          <a:stretch>
            <a:fillRect/>
          </a:stretch>
        </p:blipFill>
        <p:spPr>
          <a:xfrm>
            <a:off x="16263893" y="320917"/>
            <a:ext cx="1617377" cy="16221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wipe(down)">
                                      <p:cBhvr>
                                        <p:cTn id="27" dur="500"/>
                                        <p:tgtEl>
                                          <p:spTgt spid="24">
                                            <p:txEl>
                                              <p:pRg st="0" end="0"/>
                                            </p:txEl>
                                          </p:spTgt>
                                        </p:tgtEl>
                                      </p:cBhvr>
                                    </p:animEffect>
                                  </p:childTnLst>
                                </p:cTn>
                              </p:par>
                            </p:childTnLst>
                          </p:cTn>
                        </p:par>
                        <p:par>
                          <p:cTn id="28" fill="hold">
                            <p:stCondLst>
                              <p:cond delay="50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barn(inVertical)">
                                      <p:cBhvr>
                                        <p:cTn id="36" dur="500"/>
                                        <p:tgtEl>
                                          <p:spTgt spid="34"/>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animBg="1"/>
      <p:bldP spid="30" grpId="0"/>
      <p:bldP spid="32" grpId="0"/>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grpSp>
        <p:nvGrpSpPr>
          <p:cNvPr id="6" name="Group 6"/>
          <p:cNvGrpSpPr/>
          <p:nvPr/>
        </p:nvGrpSpPr>
        <p:grpSpPr>
          <a:xfrm>
            <a:off x="7032303" y="9639300"/>
            <a:ext cx="4714152" cy="272281"/>
            <a:chOff x="0" y="0"/>
            <a:chExt cx="1241587" cy="118945"/>
          </a:xfrm>
        </p:grpSpPr>
        <p:sp>
          <p:nvSpPr>
            <p:cNvPr id="7" name="Freeform 7"/>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6" name="Picture 25"/>
          <p:cNvPicPr>
            <a:picLocks noChangeAspect="1"/>
          </p:cNvPicPr>
          <p:nvPr/>
        </p:nvPicPr>
        <p:blipFill>
          <a:blip r:embed="rId2"/>
          <a:stretch>
            <a:fillRect/>
          </a:stretch>
        </p:blipFill>
        <p:spPr>
          <a:xfrm>
            <a:off x="15392400" y="5859867"/>
            <a:ext cx="2449824" cy="4154852"/>
          </a:xfrm>
          <a:prstGeom prst="rect">
            <a:avLst/>
          </a:prstGeom>
        </p:spPr>
      </p:pic>
      <p:sp>
        <p:nvSpPr>
          <p:cNvPr id="5" name="Rectangle 4"/>
          <p:cNvSpPr/>
          <p:nvPr/>
        </p:nvSpPr>
        <p:spPr>
          <a:xfrm>
            <a:off x="1277611" y="867371"/>
            <a:ext cx="6436377" cy="784830"/>
          </a:xfrm>
          <a:prstGeom prst="rect">
            <a:avLst/>
          </a:prstGeom>
        </p:spPr>
        <p:txBody>
          <a:bodyPr wrap="none">
            <a:spAutoFit/>
          </a:bodyPr>
          <a:lstStyle/>
          <a:p>
            <a:pPr lvl="0" eaLnBrk="0" fontAlgn="base" hangingPunct="0">
              <a:spcBef>
                <a:spcPct val="0"/>
              </a:spcBef>
              <a:spcAft>
                <a:spcPct val="0"/>
              </a:spcAft>
            </a:pPr>
            <a:r>
              <a:rPr lang="vi-VN" altLang="en-US" sz="4500" b="1">
                <a:solidFill>
                  <a:srgbClr val="FFFF00"/>
                </a:solidFill>
              </a:rPr>
              <a:t>Bài tập </a:t>
            </a:r>
            <a:r>
              <a:rPr lang="vi-VN" altLang="en-US" sz="4500" b="1">
                <a:solidFill>
                  <a:srgbClr val="FFFF00"/>
                </a:solidFill>
              </a:rPr>
              <a:t>1.</a:t>
            </a:r>
            <a:r>
              <a:rPr lang="en-US" altLang="en-US" sz="4500" b="1" smtClean="0">
                <a:solidFill>
                  <a:srgbClr val="FFFF00"/>
                </a:solidFill>
                <a:latin typeface="Arial" panose="020B0604020202020204" pitchFamily="34" charset="0"/>
                <a:cs typeface="Arial" panose="020B0604020202020204" pitchFamily="34" charset="0"/>
              </a:rPr>
              <a:t>26</a:t>
            </a:r>
            <a:r>
              <a:rPr lang="vi-VN" altLang="en-US" sz="4500" b="1" smtClean="0">
                <a:solidFill>
                  <a:srgbClr val="FFFF00"/>
                </a:solidFill>
              </a:rPr>
              <a:t> </a:t>
            </a:r>
            <a:r>
              <a:rPr lang="vi-VN" altLang="en-US" sz="4500" b="1">
                <a:solidFill>
                  <a:srgbClr val="FFFF00"/>
                </a:solidFill>
              </a:rPr>
              <a:t>(SGK-tr</a:t>
            </a:r>
            <a:r>
              <a:rPr lang="en-US" altLang="en-US" sz="4500" b="1">
                <a:solidFill>
                  <a:srgbClr val="FFFF00"/>
                </a:solidFill>
                <a:latin typeface="Arial" panose="020B0604020202020204" pitchFamily="34" charset="0"/>
                <a:cs typeface="Arial" panose="020B0604020202020204" pitchFamily="34" charset="0"/>
              </a:rPr>
              <a:t>21</a:t>
            </a:r>
            <a:r>
              <a:rPr lang="vi-VN" altLang="en-US" sz="4500" b="1">
                <a:solidFill>
                  <a:srgbClr val="FFFF00"/>
                </a:solidFill>
              </a:rPr>
              <a:t>)</a:t>
            </a:r>
            <a:endParaRPr lang="vi-VN" altLang="en-US" sz="4500" b="1">
              <a:solidFill>
                <a:srgbClr val="FFFF00"/>
              </a:solidFill>
            </a:endParaRPr>
          </a:p>
        </p:txBody>
      </p:sp>
      <mc:AlternateContent xmlns:mc="http://schemas.openxmlformats.org/markup-compatibility/2006">
        <mc:Choice xmlns:a14="http://schemas.microsoft.com/office/drawing/2010/main" Requires="a14">
          <p:sp>
            <p:nvSpPr>
              <p:cNvPr id="11" name="Rectangle 10"/>
              <p:cNvSpPr/>
              <p:nvPr/>
            </p:nvSpPr>
            <p:spPr>
              <a:xfrm>
                <a:off x="5162039" y="1982169"/>
                <a:ext cx="8615628" cy="1180131"/>
              </a:xfrm>
              <a:prstGeom prst="rect">
                <a:avLst/>
              </a:prstGeom>
            </p:spPr>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r>
                        <a:rPr lang="es-ES" sz="4200" i="1" smtClean="0">
                          <a:solidFill>
                            <a:schemeClr val="bg1"/>
                          </a:solidFill>
                          <a:latin typeface="Cambria Math" panose="02040503050406030204" pitchFamily="18" charset="0"/>
                          <a:cs typeface="Arial" panose="020B0604020202020204" pitchFamily="34" charset="0"/>
                        </a:rPr>
                        <m:t>𝑥</m:t>
                      </m:r>
                      <m:r>
                        <a:rPr lang="es-ES" sz="4200" i="1" smtClean="0">
                          <a:solidFill>
                            <a:schemeClr val="bg1"/>
                          </a:solidFill>
                          <a:latin typeface="Cambria Math" panose="02040503050406030204" pitchFamily="18" charset="0"/>
                          <a:cs typeface="Arial" panose="020B0604020202020204" pitchFamily="34" charset="0"/>
                        </a:rPr>
                        <m:t>(</m:t>
                      </m:r>
                      <m:r>
                        <a:rPr lang="es-ES" sz="4200" i="1" smtClean="0">
                          <a:solidFill>
                            <a:schemeClr val="bg1"/>
                          </a:solidFill>
                          <a:latin typeface="Cambria Math" panose="02040503050406030204" pitchFamily="18" charset="0"/>
                          <a:cs typeface="Arial" panose="020B0604020202020204" pitchFamily="34" charset="0"/>
                        </a:rPr>
                        <m:t>𝑥</m:t>
                      </m:r>
                      <m:r>
                        <a:rPr lang="es-ES" sz="4200" i="1" baseline="30000">
                          <a:solidFill>
                            <a:schemeClr val="bg1"/>
                          </a:solidFill>
                          <a:latin typeface="Cambria Math" panose="02040503050406030204" pitchFamily="18" charset="0"/>
                          <a:cs typeface="Arial" panose="020B0604020202020204" pitchFamily="34" charset="0"/>
                        </a:rPr>
                        <m:t>2</m:t>
                      </m:r>
                      <m:r>
                        <a:rPr lang="es-ES" sz="4200" i="1">
                          <a:solidFill>
                            <a:schemeClr val="bg1"/>
                          </a:solidFill>
                          <a:latin typeface="Cambria Math" panose="02040503050406030204" pitchFamily="18" charset="0"/>
                          <a:cs typeface="Arial" panose="020B0604020202020204" pitchFamily="34" charset="0"/>
                        </a:rPr>
                        <m:t> – </m:t>
                      </m:r>
                      <m:r>
                        <a:rPr lang="es-ES" sz="4200" i="1">
                          <a:solidFill>
                            <a:schemeClr val="bg1"/>
                          </a:solidFill>
                          <a:latin typeface="Cambria Math" panose="02040503050406030204" pitchFamily="18" charset="0"/>
                          <a:cs typeface="Arial" panose="020B0604020202020204" pitchFamily="34" charset="0"/>
                        </a:rPr>
                        <m:t>𝑦</m:t>
                      </m:r>
                      <m:r>
                        <a:rPr lang="es-ES" sz="4200" i="1">
                          <a:solidFill>
                            <a:schemeClr val="bg1"/>
                          </a:solidFill>
                          <a:latin typeface="Cambria Math" panose="02040503050406030204" pitchFamily="18" charset="0"/>
                          <a:cs typeface="Arial" panose="020B0604020202020204" pitchFamily="34" charset="0"/>
                        </a:rPr>
                        <m:t>) – </m:t>
                      </m:r>
                      <m:r>
                        <a:rPr lang="es-ES" sz="4200" i="1">
                          <a:solidFill>
                            <a:schemeClr val="bg1"/>
                          </a:solidFill>
                          <a:latin typeface="Cambria Math" panose="02040503050406030204" pitchFamily="18" charset="0"/>
                          <a:cs typeface="Arial" panose="020B0604020202020204" pitchFamily="34" charset="0"/>
                        </a:rPr>
                        <m:t>𝑥</m:t>
                      </m:r>
                      <m:r>
                        <a:rPr lang="es-ES" sz="4200" i="1" baseline="30000">
                          <a:solidFill>
                            <a:schemeClr val="bg1"/>
                          </a:solidFill>
                          <a:latin typeface="Cambria Math" panose="02040503050406030204" pitchFamily="18" charset="0"/>
                          <a:cs typeface="Arial" panose="020B0604020202020204" pitchFamily="34" charset="0"/>
                        </a:rPr>
                        <m:t>2</m:t>
                      </m:r>
                      <m:r>
                        <a:rPr lang="es-ES" sz="4200" i="1">
                          <a:solidFill>
                            <a:schemeClr val="bg1"/>
                          </a:solidFill>
                          <a:latin typeface="Cambria Math" panose="02040503050406030204" pitchFamily="18" charset="0"/>
                          <a:cs typeface="Arial" panose="020B0604020202020204" pitchFamily="34" charset="0"/>
                        </a:rPr>
                        <m:t>(</m:t>
                      </m:r>
                      <m:r>
                        <a:rPr lang="es-ES" sz="4200" i="1">
                          <a:solidFill>
                            <a:schemeClr val="bg1"/>
                          </a:solidFill>
                          <a:latin typeface="Cambria Math" panose="02040503050406030204" pitchFamily="18" charset="0"/>
                          <a:cs typeface="Arial" panose="020B0604020202020204" pitchFamily="34" charset="0"/>
                        </a:rPr>
                        <m:t>𝑥</m:t>
                      </m:r>
                      <m:r>
                        <a:rPr lang="es-ES" sz="4200" i="1">
                          <a:solidFill>
                            <a:schemeClr val="bg1"/>
                          </a:solidFill>
                          <a:latin typeface="Cambria Math" panose="02040503050406030204" pitchFamily="18" charset="0"/>
                          <a:cs typeface="Arial" panose="020B0604020202020204" pitchFamily="34" charset="0"/>
                        </a:rPr>
                        <m:t> + </m:t>
                      </m:r>
                      <m:r>
                        <a:rPr lang="es-ES" sz="4200" i="1">
                          <a:solidFill>
                            <a:schemeClr val="bg1"/>
                          </a:solidFill>
                          <a:latin typeface="Cambria Math" panose="02040503050406030204" pitchFamily="18" charset="0"/>
                          <a:cs typeface="Arial" panose="020B0604020202020204" pitchFamily="34" charset="0"/>
                        </a:rPr>
                        <m:t>𝑦</m:t>
                      </m:r>
                      <m:r>
                        <a:rPr lang="es-ES" sz="4200" i="1">
                          <a:solidFill>
                            <a:schemeClr val="bg1"/>
                          </a:solidFill>
                          <a:latin typeface="Cambria Math" panose="02040503050406030204" pitchFamily="18" charset="0"/>
                          <a:cs typeface="Arial" panose="020B0604020202020204" pitchFamily="34" charset="0"/>
                        </a:rPr>
                        <m:t>) + </m:t>
                      </m:r>
                      <m:r>
                        <a:rPr lang="es-ES" sz="4200" i="1">
                          <a:solidFill>
                            <a:schemeClr val="bg1"/>
                          </a:solidFill>
                          <a:latin typeface="Cambria Math" panose="02040503050406030204" pitchFamily="18" charset="0"/>
                          <a:cs typeface="Arial" panose="020B0604020202020204" pitchFamily="34" charset="0"/>
                        </a:rPr>
                        <m:t>𝑥𝑦</m:t>
                      </m:r>
                      <m:r>
                        <a:rPr lang="es-ES" sz="4200" i="1">
                          <a:solidFill>
                            <a:schemeClr val="bg1"/>
                          </a:solidFill>
                          <a:latin typeface="Cambria Math" panose="02040503050406030204" pitchFamily="18" charset="0"/>
                          <a:cs typeface="Arial" panose="020B0604020202020204" pitchFamily="34" charset="0"/>
                        </a:rPr>
                        <m:t>(</m:t>
                      </m:r>
                      <m:r>
                        <a:rPr lang="es-ES" sz="4200" i="1">
                          <a:solidFill>
                            <a:schemeClr val="bg1"/>
                          </a:solidFill>
                          <a:latin typeface="Cambria Math" panose="02040503050406030204" pitchFamily="18" charset="0"/>
                          <a:cs typeface="Arial" panose="020B0604020202020204" pitchFamily="34" charset="0"/>
                        </a:rPr>
                        <m:t>𝑥</m:t>
                      </m:r>
                      <m:r>
                        <a:rPr lang="es-ES" sz="4200" i="1">
                          <a:solidFill>
                            <a:schemeClr val="bg1"/>
                          </a:solidFill>
                          <a:latin typeface="Cambria Math" panose="02040503050406030204" pitchFamily="18" charset="0"/>
                          <a:cs typeface="Arial" panose="020B0604020202020204" pitchFamily="34" charset="0"/>
                        </a:rPr>
                        <m:t> – 1)</m:t>
                      </m:r>
                    </m:oMath>
                  </m:oMathPara>
                </a14:m>
                <a:endParaRPr lang="en-US" sz="4200">
                  <a:solidFill>
                    <a:schemeClr val="bg1"/>
                  </a:solidFill>
                  <a:latin typeface="Arial" panose="020B060402020202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5162039" y="1982169"/>
                <a:ext cx="8615628" cy="1180131"/>
              </a:xfrm>
              <a:prstGeom prst="rect">
                <a:avLst/>
              </a:prstGeom>
              <a:blipFill>
                <a:blip r:embed="rId3"/>
                <a:stretch>
                  <a:fillRect/>
                </a:stretch>
              </a:blipFill>
            </p:spPr>
            <p:txBody>
              <a:bodyPr/>
              <a:lstStyle/>
              <a:p>
                <a:r>
                  <a:rPr lang="en-US">
                    <a:noFill/>
                  </a:rPr>
                  <a:t> </a:t>
                </a:r>
              </a:p>
            </p:txBody>
          </p:sp>
        </mc:Fallback>
      </mc:AlternateContent>
      <p:sp>
        <p:nvSpPr>
          <p:cNvPr id="27" name="Oval Callout 26"/>
          <p:cNvSpPr/>
          <p:nvPr/>
        </p:nvSpPr>
        <p:spPr>
          <a:xfrm>
            <a:off x="8579881" y="3689947"/>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12" name="Rectangle 11"/>
              <p:cNvSpPr/>
              <p:nvPr/>
            </p:nvSpPr>
            <p:spPr>
              <a:xfrm>
                <a:off x="5019435" y="5008972"/>
                <a:ext cx="8759001" cy="3792128"/>
              </a:xfrm>
              <a:prstGeom prst="rect">
                <a:avLst/>
              </a:prstGeom>
            </p:spPr>
            <p:txBody>
              <a:bodyPr wrap="none">
                <a:spAutoFit/>
              </a:bodyPr>
              <a:lstStyle/>
              <a:p>
                <a:pPr>
                  <a:lnSpc>
                    <a:spcPct val="150000"/>
                  </a:lnSpc>
                  <a:spcBef>
                    <a:spcPts val="1800"/>
                  </a:spcBef>
                  <a:spcAft>
                    <a:spcPts val="1800"/>
                  </a:spcAft>
                </a:pPr>
                <a14:m>
                  <m:oMathPara xmlns:m="http://schemas.openxmlformats.org/officeDocument/2006/math">
                    <m:oMathParaPr>
                      <m:jc m:val="centerGroup"/>
                    </m:oMathParaPr>
                    <m:oMath xmlns:m="http://schemas.openxmlformats.org/officeDocument/2006/math">
                      <m:r>
                        <a:rPr lang="en-US" sz="4200" i="1" smtClean="0">
                          <a:solidFill>
                            <a:schemeClr val="bg1"/>
                          </a:solidFill>
                          <a:latin typeface="Cambria Math" panose="02040503050406030204" pitchFamily="18" charset="0"/>
                        </a:rPr>
                        <m:t>𝑥</m:t>
                      </m:r>
                      <m:d>
                        <m:dPr>
                          <m:ctrlPr>
                            <a:rPr lang="en-US" sz="4200" i="1">
                              <a:solidFill>
                                <a:schemeClr val="bg1"/>
                              </a:solidFill>
                              <a:latin typeface="Cambria Math" panose="02040503050406030204" pitchFamily="18" charset="0"/>
                            </a:rPr>
                          </m:ctrlPr>
                        </m:dPr>
                        <m:e>
                          <m:sSup>
                            <m:sSupPr>
                              <m:ctrlPr>
                                <a:rPr lang="en-US" sz="4200" i="1">
                                  <a:solidFill>
                                    <a:schemeClr val="bg1"/>
                                  </a:solidFill>
                                  <a:latin typeface="Cambria Math" panose="02040503050406030204" pitchFamily="18" charset="0"/>
                                </a:rPr>
                              </m:ctrlPr>
                            </m:sSupPr>
                            <m:e>
                              <m:r>
                                <a:rPr lang="en-US" sz="4200" i="1">
                                  <a:solidFill>
                                    <a:schemeClr val="bg1"/>
                                  </a:solidFill>
                                  <a:latin typeface="Cambria Math" panose="02040503050406030204" pitchFamily="18" charset="0"/>
                                </a:rPr>
                                <m:t>𝑥</m:t>
                              </m:r>
                            </m:e>
                            <m:sup>
                              <m:r>
                                <a:rPr lang="en-US" sz="4200" i="1">
                                  <a:solidFill>
                                    <a:schemeClr val="bg1"/>
                                  </a:solidFill>
                                  <a:latin typeface="Cambria Math" panose="02040503050406030204" pitchFamily="18" charset="0"/>
                                </a:rPr>
                                <m:t>2</m:t>
                              </m:r>
                            </m:sup>
                          </m:sSup>
                          <m:r>
                            <a:rPr lang="en-US" sz="4200" i="1">
                              <a:solidFill>
                                <a:schemeClr val="bg1"/>
                              </a:solidFill>
                              <a:latin typeface="Cambria Math" panose="02040503050406030204" pitchFamily="18" charset="0"/>
                            </a:rPr>
                            <m:t>−</m:t>
                          </m:r>
                          <m:r>
                            <a:rPr lang="en-US" sz="4200" i="1">
                              <a:solidFill>
                                <a:schemeClr val="bg1"/>
                              </a:solidFill>
                              <a:latin typeface="Cambria Math" panose="02040503050406030204" pitchFamily="18" charset="0"/>
                            </a:rPr>
                            <m:t>𝑦</m:t>
                          </m:r>
                        </m:e>
                      </m:d>
                      <m:r>
                        <a:rPr lang="en-US" sz="4200" i="1">
                          <a:solidFill>
                            <a:schemeClr val="bg1"/>
                          </a:solidFill>
                          <a:latin typeface="Cambria Math" panose="02040503050406030204" pitchFamily="18" charset="0"/>
                        </a:rPr>
                        <m:t>−</m:t>
                      </m:r>
                      <m:sSup>
                        <m:sSupPr>
                          <m:ctrlPr>
                            <a:rPr lang="en-US" sz="4200" i="1">
                              <a:solidFill>
                                <a:schemeClr val="bg1"/>
                              </a:solidFill>
                              <a:latin typeface="Cambria Math" panose="02040503050406030204" pitchFamily="18" charset="0"/>
                            </a:rPr>
                          </m:ctrlPr>
                        </m:sSupPr>
                        <m:e>
                          <m:r>
                            <a:rPr lang="en-US" sz="4200" i="1">
                              <a:solidFill>
                                <a:schemeClr val="bg1"/>
                              </a:solidFill>
                              <a:latin typeface="Cambria Math" panose="02040503050406030204" pitchFamily="18" charset="0"/>
                            </a:rPr>
                            <m:t>𝑥</m:t>
                          </m:r>
                        </m:e>
                        <m:sup>
                          <m:r>
                            <a:rPr lang="en-US" sz="4200" i="1">
                              <a:solidFill>
                                <a:schemeClr val="bg1"/>
                              </a:solidFill>
                              <a:latin typeface="Cambria Math" panose="02040503050406030204" pitchFamily="18" charset="0"/>
                            </a:rPr>
                            <m:t>2</m:t>
                          </m:r>
                        </m:sup>
                      </m:sSup>
                      <m:d>
                        <m:dPr>
                          <m:ctrlPr>
                            <a:rPr lang="en-US" sz="4200" i="1">
                              <a:solidFill>
                                <a:schemeClr val="bg1"/>
                              </a:solidFill>
                              <a:latin typeface="Cambria Math" panose="02040503050406030204" pitchFamily="18" charset="0"/>
                            </a:rPr>
                          </m:ctrlPr>
                        </m:dPr>
                        <m:e>
                          <m:r>
                            <a:rPr lang="en-US" sz="4200" i="1">
                              <a:solidFill>
                                <a:schemeClr val="bg1"/>
                              </a:solidFill>
                              <a:latin typeface="Cambria Math" panose="02040503050406030204" pitchFamily="18" charset="0"/>
                            </a:rPr>
                            <m:t>𝑥</m:t>
                          </m:r>
                          <m:r>
                            <a:rPr lang="en-US" sz="4200" i="1">
                              <a:solidFill>
                                <a:schemeClr val="bg1"/>
                              </a:solidFill>
                              <a:latin typeface="Cambria Math" panose="02040503050406030204" pitchFamily="18" charset="0"/>
                            </a:rPr>
                            <m:t>+</m:t>
                          </m:r>
                          <m:r>
                            <a:rPr lang="en-US" sz="4200" i="1">
                              <a:solidFill>
                                <a:schemeClr val="bg1"/>
                              </a:solidFill>
                              <a:latin typeface="Cambria Math" panose="02040503050406030204" pitchFamily="18" charset="0"/>
                            </a:rPr>
                            <m:t>𝑦</m:t>
                          </m:r>
                        </m:e>
                      </m:d>
                      <m:r>
                        <a:rPr lang="en-US" sz="4200" i="1">
                          <a:solidFill>
                            <a:schemeClr val="bg1"/>
                          </a:solidFill>
                          <a:latin typeface="Cambria Math" panose="02040503050406030204" pitchFamily="18" charset="0"/>
                        </a:rPr>
                        <m:t>+</m:t>
                      </m:r>
                      <m:r>
                        <a:rPr lang="en-US" sz="4200" i="1">
                          <a:solidFill>
                            <a:schemeClr val="bg1"/>
                          </a:solidFill>
                          <a:latin typeface="Cambria Math" panose="02040503050406030204" pitchFamily="18" charset="0"/>
                        </a:rPr>
                        <m:t>𝑥𝑦</m:t>
                      </m:r>
                      <m:d>
                        <m:dPr>
                          <m:ctrlPr>
                            <a:rPr lang="en-US" sz="4200" i="1">
                              <a:solidFill>
                                <a:schemeClr val="bg1"/>
                              </a:solidFill>
                              <a:latin typeface="Cambria Math" panose="02040503050406030204" pitchFamily="18" charset="0"/>
                            </a:rPr>
                          </m:ctrlPr>
                        </m:dPr>
                        <m:e>
                          <m:r>
                            <a:rPr lang="en-US" sz="4200" i="1">
                              <a:solidFill>
                                <a:schemeClr val="bg1"/>
                              </a:solidFill>
                              <a:latin typeface="Cambria Math" panose="02040503050406030204" pitchFamily="18" charset="0"/>
                            </a:rPr>
                            <m:t>𝑥</m:t>
                          </m:r>
                          <m:r>
                            <a:rPr lang="en-US" sz="4200" i="1">
                              <a:solidFill>
                                <a:schemeClr val="bg1"/>
                              </a:solidFill>
                              <a:latin typeface="Cambria Math" panose="02040503050406030204" pitchFamily="18" charset="0"/>
                            </a:rPr>
                            <m:t>−1</m:t>
                          </m:r>
                        </m:e>
                      </m:d>
                    </m:oMath>
                  </m:oMathPara>
                </a14:m>
                <a:endParaRPr lang="en-US" sz="4200" b="0" i="1" smtClean="0">
                  <a:solidFill>
                    <a:schemeClr val="bg1"/>
                  </a:solidFill>
                  <a:latin typeface="Cambria Math" panose="02040503050406030204" pitchFamily="18" charset="0"/>
                </a:endParaRPr>
              </a:p>
              <a:p>
                <a:pPr>
                  <a:lnSpc>
                    <a:spcPct val="150000"/>
                  </a:lnSpc>
                  <a:spcBef>
                    <a:spcPts val="1800"/>
                  </a:spcBef>
                  <a:spcAft>
                    <a:spcPts val="1800"/>
                  </a:spcAft>
                </a:pPr>
                <a14:m>
                  <m:oMathPara xmlns:m="http://schemas.openxmlformats.org/officeDocument/2006/math">
                    <m:oMathParaPr>
                      <m:jc m:val="left"/>
                    </m:oMathParaPr>
                    <m:oMath xmlns:m="http://schemas.openxmlformats.org/officeDocument/2006/math">
                      <m:r>
                        <a:rPr lang="en-US" sz="4200" i="1">
                          <a:solidFill>
                            <a:schemeClr val="bg1"/>
                          </a:solidFill>
                          <a:latin typeface="Cambria Math" panose="02040503050406030204" pitchFamily="18" charset="0"/>
                        </a:rPr>
                        <m:t>=</m:t>
                      </m:r>
                      <m:sSup>
                        <m:sSupPr>
                          <m:ctrlPr>
                            <a:rPr lang="en-US" sz="4200" i="1">
                              <a:solidFill>
                                <a:schemeClr val="bg1"/>
                              </a:solidFill>
                              <a:latin typeface="Cambria Math" panose="02040503050406030204" pitchFamily="18" charset="0"/>
                            </a:rPr>
                          </m:ctrlPr>
                        </m:sSupPr>
                        <m:e>
                          <m:r>
                            <a:rPr lang="en-US" sz="4200" i="1">
                              <a:solidFill>
                                <a:schemeClr val="bg1"/>
                              </a:solidFill>
                              <a:latin typeface="Cambria Math" panose="02040503050406030204" pitchFamily="18" charset="0"/>
                            </a:rPr>
                            <m:t>𝑥</m:t>
                          </m:r>
                        </m:e>
                        <m:sup>
                          <m:r>
                            <a:rPr lang="en-US" sz="4200" i="1">
                              <a:solidFill>
                                <a:schemeClr val="bg1"/>
                              </a:solidFill>
                              <a:latin typeface="Cambria Math" panose="02040503050406030204" pitchFamily="18" charset="0"/>
                            </a:rPr>
                            <m:t>3</m:t>
                          </m:r>
                        </m:sup>
                      </m:sSup>
                      <m:r>
                        <a:rPr lang="en-US" sz="4200" i="1">
                          <a:solidFill>
                            <a:schemeClr val="bg1"/>
                          </a:solidFill>
                          <a:latin typeface="Cambria Math" panose="02040503050406030204" pitchFamily="18" charset="0"/>
                        </a:rPr>
                        <m:t>−</m:t>
                      </m:r>
                      <m:r>
                        <a:rPr lang="en-US" sz="4200" i="1">
                          <a:solidFill>
                            <a:schemeClr val="bg1"/>
                          </a:solidFill>
                          <a:latin typeface="Cambria Math" panose="02040503050406030204" pitchFamily="18" charset="0"/>
                        </a:rPr>
                        <m:t>𝑥𝑦</m:t>
                      </m:r>
                      <m:r>
                        <a:rPr lang="en-US" sz="4200" i="1">
                          <a:solidFill>
                            <a:schemeClr val="bg1"/>
                          </a:solidFill>
                          <a:latin typeface="Cambria Math" panose="02040503050406030204" pitchFamily="18" charset="0"/>
                        </a:rPr>
                        <m:t>−</m:t>
                      </m:r>
                      <m:sSup>
                        <m:sSupPr>
                          <m:ctrlPr>
                            <a:rPr lang="en-US" sz="4200" i="1">
                              <a:solidFill>
                                <a:schemeClr val="bg1"/>
                              </a:solidFill>
                              <a:latin typeface="Cambria Math" panose="02040503050406030204" pitchFamily="18" charset="0"/>
                            </a:rPr>
                          </m:ctrlPr>
                        </m:sSupPr>
                        <m:e>
                          <m:r>
                            <a:rPr lang="en-US" sz="4200" i="1">
                              <a:solidFill>
                                <a:schemeClr val="bg1"/>
                              </a:solidFill>
                              <a:latin typeface="Cambria Math" panose="02040503050406030204" pitchFamily="18" charset="0"/>
                            </a:rPr>
                            <m:t>𝑥</m:t>
                          </m:r>
                        </m:e>
                        <m:sup>
                          <m:r>
                            <a:rPr lang="en-US" sz="4200" i="1">
                              <a:solidFill>
                                <a:schemeClr val="bg1"/>
                              </a:solidFill>
                              <a:latin typeface="Cambria Math" panose="02040503050406030204" pitchFamily="18" charset="0"/>
                            </a:rPr>
                            <m:t>3</m:t>
                          </m:r>
                        </m:sup>
                      </m:sSup>
                      <m:r>
                        <a:rPr lang="en-US" sz="4200" i="1">
                          <a:solidFill>
                            <a:schemeClr val="bg1"/>
                          </a:solidFill>
                          <a:latin typeface="Cambria Math" panose="02040503050406030204" pitchFamily="18" charset="0"/>
                        </a:rPr>
                        <m:t>−</m:t>
                      </m:r>
                      <m:sSup>
                        <m:sSupPr>
                          <m:ctrlPr>
                            <a:rPr lang="en-US" sz="4200" i="1">
                              <a:solidFill>
                                <a:schemeClr val="bg1"/>
                              </a:solidFill>
                              <a:latin typeface="Cambria Math" panose="02040503050406030204" pitchFamily="18" charset="0"/>
                            </a:rPr>
                          </m:ctrlPr>
                        </m:sSupPr>
                        <m:e>
                          <m:r>
                            <a:rPr lang="en-US" sz="4200" i="1">
                              <a:solidFill>
                                <a:schemeClr val="bg1"/>
                              </a:solidFill>
                              <a:latin typeface="Cambria Math" panose="02040503050406030204" pitchFamily="18" charset="0"/>
                            </a:rPr>
                            <m:t>𝑥</m:t>
                          </m:r>
                        </m:e>
                        <m:sup>
                          <m:r>
                            <a:rPr lang="en-US" sz="4200" i="1">
                              <a:solidFill>
                                <a:schemeClr val="bg1"/>
                              </a:solidFill>
                              <a:latin typeface="Cambria Math" panose="02040503050406030204" pitchFamily="18" charset="0"/>
                            </a:rPr>
                            <m:t>2</m:t>
                          </m:r>
                        </m:sup>
                      </m:sSup>
                      <m:r>
                        <a:rPr lang="en-US" sz="4200" b="0" i="1" smtClean="0">
                          <a:solidFill>
                            <a:schemeClr val="bg1"/>
                          </a:solidFill>
                          <a:latin typeface="Cambria Math" panose="02040503050406030204" pitchFamily="18" charset="0"/>
                        </a:rPr>
                        <m:t>𝑦</m:t>
                      </m:r>
                      <m:r>
                        <a:rPr lang="en-US" sz="4200" b="0" i="1" smtClean="0">
                          <a:solidFill>
                            <a:schemeClr val="bg1"/>
                          </a:solidFill>
                          <a:latin typeface="Cambria Math" panose="02040503050406030204" pitchFamily="18" charset="0"/>
                        </a:rPr>
                        <m:t>+</m:t>
                      </m:r>
                      <m:sSup>
                        <m:sSupPr>
                          <m:ctrlPr>
                            <a:rPr lang="en-US" sz="4200" i="1">
                              <a:solidFill>
                                <a:schemeClr val="bg1"/>
                              </a:solidFill>
                              <a:latin typeface="Cambria Math" panose="02040503050406030204" pitchFamily="18" charset="0"/>
                            </a:rPr>
                          </m:ctrlPr>
                        </m:sSupPr>
                        <m:e>
                          <m:r>
                            <a:rPr lang="en-US" sz="4200" i="1">
                              <a:solidFill>
                                <a:schemeClr val="bg1"/>
                              </a:solidFill>
                              <a:latin typeface="Cambria Math" panose="02040503050406030204" pitchFamily="18" charset="0"/>
                            </a:rPr>
                            <m:t>𝑥</m:t>
                          </m:r>
                        </m:e>
                        <m:sup>
                          <m:r>
                            <a:rPr lang="en-US" sz="4200" i="1">
                              <a:solidFill>
                                <a:schemeClr val="bg1"/>
                              </a:solidFill>
                              <a:latin typeface="Cambria Math" panose="02040503050406030204" pitchFamily="18" charset="0"/>
                            </a:rPr>
                            <m:t>2</m:t>
                          </m:r>
                        </m:sup>
                      </m:sSup>
                      <m:r>
                        <a:rPr lang="en-US" sz="4200" i="1">
                          <a:solidFill>
                            <a:schemeClr val="bg1"/>
                          </a:solidFill>
                          <a:latin typeface="Cambria Math" panose="02040503050406030204" pitchFamily="18" charset="0"/>
                        </a:rPr>
                        <m:t>𝑦</m:t>
                      </m:r>
                      <m:r>
                        <a:rPr lang="en-US" sz="4200" i="1">
                          <a:solidFill>
                            <a:schemeClr val="bg1"/>
                          </a:solidFill>
                          <a:latin typeface="Cambria Math" panose="02040503050406030204" pitchFamily="18" charset="0"/>
                        </a:rPr>
                        <m:t>−</m:t>
                      </m:r>
                      <m:r>
                        <a:rPr lang="en-US" sz="4200" i="1">
                          <a:solidFill>
                            <a:schemeClr val="bg1"/>
                          </a:solidFill>
                          <a:latin typeface="Cambria Math" panose="02040503050406030204" pitchFamily="18" charset="0"/>
                        </a:rPr>
                        <m:t>𝑥𝑦</m:t>
                      </m:r>
                    </m:oMath>
                  </m:oMathPara>
                </a14:m>
                <a:endParaRPr lang="en-US" sz="4200" i="1" smtClean="0">
                  <a:solidFill>
                    <a:schemeClr val="bg1"/>
                  </a:solidFill>
                  <a:latin typeface="Cambria Math" panose="02040503050406030204" pitchFamily="18" charset="0"/>
                </a:endParaRPr>
              </a:p>
              <a:p>
                <a:pPr>
                  <a:lnSpc>
                    <a:spcPct val="150000"/>
                  </a:lnSpc>
                  <a:spcBef>
                    <a:spcPts val="1800"/>
                  </a:spcBef>
                  <a:spcAft>
                    <a:spcPts val="1800"/>
                  </a:spcAft>
                </a:pPr>
                <a14:m>
                  <m:oMathPara xmlns:m="http://schemas.openxmlformats.org/officeDocument/2006/math">
                    <m:oMathParaPr>
                      <m:jc m:val="left"/>
                    </m:oMathParaPr>
                    <m:oMath xmlns:m="http://schemas.openxmlformats.org/officeDocument/2006/math">
                      <m:r>
                        <a:rPr lang="en-US" sz="4200" i="1">
                          <a:solidFill>
                            <a:schemeClr val="bg1"/>
                          </a:solidFill>
                          <a:latin typeface="Cambria Math" panose="02040503050406030204" pitchFamily="18" charset="0"/>
                        </a:rPr>
                        <m:t>=−2</m:t>
                      </m:r>
                      <m:r>
                        <a:rPr lang="en-US" sz="4200" i="1">
                          <a:solidFill>
                            <a:schemeClr val="bg1"/>
                          </a:solidFill>
                          <a:latin typeface="Cambria Math" panose="02040503050406030204" pitchFamily="18" charset="0"/>
                        </a:rPr>
                        <m:t>𝑥𝑦</m:t>
                      </m:r>
                    </m:oMath>
                  </m:oMathPara>
                </a14:m>
                <a:endParaRPr lang="en-US" sz="4200" i="1">
                  <a:solidFill>
                    <a:schemeClr val="bg1"/>
                  </a:solidFill>
                  <a:latin typeface="Arial" panose="020B0604020202020204" pitchFamily="34" charset="0"/>
                  <a:cs typeface="Arial" panose="020B0604020202020204" pitchFamily="34"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5019435" y="5008972"/>
                <a:ext cx="8759001" cy="3792128"/>
              </a:xfrm>
              <a:prstGeom prst="rect">
                <a:avLst/>
              </a:prstGeom>
              <a:blipFill>
                <a:blip r:embed="rId4"/>
                <a:stretch>
                  <a:fillRect/>
                </a:stretch>
              </a:blipFill>
            </p:spPr>
            <p:txBody>
              <a:bodyPr/>
              <a:lstStyle/>
              <a:p>
                <a:r>
                  <a:rPr lang="en-US">
                    <a:noFill/>
                  </a:rPr>
                  <a:t> </a:t>
                </a:r>
              </a:p>
            </p:txBody>
          </p:sp>
        </mc:Fallback>
      </mc:AlternateContent>
      <p:sp>
        <p:nvSpPr>
          <p:cNvPr id="13" name="Rectangle 12"/>
          <p:cNvSpPr/>
          <p:nvPr/>
        </p:nvSpPr>
        <p:spPr>
          <a:xfrm>
            <a:off x="7713988" y="728871"/>
            <a:ext cx="4766048" cy="1061829"/>
          </a:xfrm>
          <a:prstGeom prst="rect">
            <a:avLst/>
          </a:prstGeom>
        </p:spPr>
        <p:txBody>
          <a:bodyPr wrap="none">
            <a:spAutoFit/>
          </a:bodyPr>
          <a:lstStyle/>
          <a:p>
            <a:pPr lvl="0">
              <a:lnSpc>
                <a:spcPct val="150000"/>
              </a:lnSpc>
            </a:pPr>
            <a:r>
              <a:rPr lang="es-ES" sz="4200">
                <a:solidFill>
                  <a:prstClr val="white"/>
                </a:solidFill>
                <a:latin typeface="Arial" panose="020B0604020202020204" pitchFamily="34" charset="0"/>
                <a:cs typeface="Arial" panose="020B0604020202020204" pitchFamily="34" charset="0"/>
              </a:rPr>
              <a:t>Rút gọn biểu thức: </a:t>
            </a:r>
            <a:endParaRPr lang="en-US" sz="4200" i="1">
              <a:solidFill>
                <a:prstClr val="white"/>
              </a:solidFill>
              <a:latin typeface="Cambria Math" panose="02040503050406030204" pitchFamily="18" charset="0"/>
              <a:cs typeface="Arial" panose="020B0604020202020204" pitchFamily="34" charset="0"/>
            </a:endParaRPr>
          </a:p>
        </p:txBody>
      </p:sp>
      <p:pic>
        <p:nvPicPr>
          <p:cNvPr id="15" name="Picture 14"/>
          <p:cNvPicPr>
            <a:picLocks noChangeAspect="1"/>
          </p:cNvPicPr>
          <p:nvPr/>
        </p:nvPicPr>
        <p:blipFill>
          <a:blip r:embed="rId5"/>
          <a:stretch>
            <a:fillRect/>
          </a:stretch>
        </p:blipFill>
        <p:spPr>
          <a:xfrm rot="20620050">
            <a:off x="16493944" y="374898"/>
            <a:ext cx="1288003" cy="2057756"/>
          </a:xfrm>
          <a:prstGeom prst="rect">
            <a:avLst/>
          </a:prstGeom>
        </p:spPr>
      </p:pic>
      <p:pic>
        <p:nvPicPr>
          <p:cNvPr id="17" name="Picture 16"/>
          <p:cNvPicPr>
            <a:picLocks noChangeAspect="1"/>
          </p:cNvPicPr>
          <p:nvPr/>
        </p:nvPicPr>
        <p:blipFill>
          <a:blip r:embed="rId6"/>
          <a:stretch>
            <a:fillRect/>
          </a:stretch>
        </p:blipFill>
        <p:spPr>
          <a:xfrm rot="18024478">
            <a:off x="-108747" y="8021702"/>
            <a:ext cx="1999963" cy="1530584"/>
          </a:xfrm>
          <a:prstGeom prst="rect">
            <a:avLst/>
          </a:prstGeom>
        </p:spPr>
      </p:pic>
    </p:spTree>
    <p:extLst>
      <p:ext uri="{BB962C8B-B14F-4D97-AF65-F5344CB8AC3E}">
        <p14:creationId xmlns:p14="http://schemas.microsoft.com/office/powerpoint/2010/main" val="843587448"/>
      </p:ext>
    </p:extLst>
  </p:cSld>
  <p:clrMapOvr>
    <a:masterClrMapping/>
  </p:clrMapOvr>
  <mc:AlternateContent xmlns:mc="http://schemas.openxmlformats.org/markup-compatibility/2006">
    <mc:Choice xmlns:p14="http://schemas.microsoft.com/office/powerpoint/2010/main" Requires="p14">
      <p:transition spd="med" p14:dur="700">
        <p:wipe dir="r"/>
      </p:transition>
    </mc:Choice>
    <mc:Fallback>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24" dur="500"/>
                                        <p:tgtEl>
                                          <p:spTgt spid="12">
                                            <p:txEl>
                                              <p:pRg st="0" end="0"/>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27" dur="500"/>
                                        <p:tgtEl>
                                          <p:spTgt spid="12">
                                            <p:txEl>
                                              <p:pRg st="1" end="1"/>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3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27" grpId="0" animBg="1"/>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CF4E5"/>
        </a:solidFill>
        <a:effectLst/>
      </p:bgPr>
    </p:bg>
    <p:spTree>
      <p:nvGrpSpPr>
        <p:cNvPr id="1" name=""/>
        <p:cNvGrpSpPr/>
        <p:nvPr/>
      </p:nvGrpSpPr>
      <p:grpSpPr>
        <a:xfrm>
          <a:off x="0" y="0"/>
          <a:ext cx="0" cy="0"/>
          <a:chOff x="0" y="0"/>
          <a:chExt cx="0" cy="0"/>
        </a:xfrm>
      </p:grpSpPr>
      <p:grpSp>
        <p:nvGrpSpPr>
          <p:cNvPr id="6" name="Group 6"/>
          <p:cNvGrpSpPr/>
          <p:nvPr/>
        </p:nvGrpSpPr>
        <p:grpSpPr>
          <a:xfrm>
            <a:off x="-2133600" y="-1028700"/>
            <a:ext cx="2954947" cy="11805595"/>
            <a:chOff x="0" y="0"/>
            <a:chExt cx="1558177" cy="3109293"/>
          </a:xfrm>
        </p:grpSpPr>
        <p:sp>
          <p:nvSpPr>
            <p:cNvPr id="7" name="Freeform 7"/>
            <p:cNvSpPr/>
            <p:nvPr/>
          </p:nvSpPr>
          <p:spPr>
            <a:xfrm>
              <a:off x="0" y="0"/>
              <a:ext cx="1558177" cy="3109293"/>
            </a:xfrm>
            <a:custGeom>
              <a:avLst/>
              <a:gdLst/>
              <a:ahLst/>
              <a:cxnLst/>
              <a:rect l="l" t="t" r="r" b="b"/>
              <a:pathLst>
                <a:path w="1558177" h="3109293">
                  <a:moveTo>
                    <a:pt x="0" y="0"/>
                  </a:moveTo>
                  <a:lnTo>
                    <a:pt x="1558177" y="0"/>
                  </a:lnTo>
                  <a:lnTo>
                    <a:pt x="1558177" y="3109293"/>
                  </a:lnTo>
                  <a:lnTo>
                    <a:pt x="0" y="3109293"/>
                  </a:lnTo>
                  <a:close/>
                </a:path>
              </a:pathLst>
            </a:custGeom>
            <a:solidFill>
              <a:srgbClr val="F9DA88"/>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8"/>
          <p:cNvGrpSpPr/>
          <p:nvPr/>
        </p:nvGrpSpPr>
        <p:grpSpPr>
          <a:xfrm>
            <a:off x="5829298" y="342900"/>
            <a:ext cx="6629403" cy="2980178"/>
            <a:chOff x="6858000" y="1079886"/>
            <a:chExt cx="6629403" cy="2980178"/>
          </a:xfrm>
        </p:grpSpPr>
        <p:grpSp>
          <p:nvGrpSpPr>
            <p:cNvPr id="10" name="Group 2"/>
            <p:cNvGrpSpPr/>
            <p:nvPr/>
          </p:nvGrpSpPr>
          <p:grpSpPr>
            <a:xfrm>
              <a:off x="6858000" y="1079886"/>
              <a:ext cx="6629403" cy="2980178"/>
              <a:chOff x="0" y="-28575"/>
              <a:chExt cx="3287395" cy="841375"/>
            </a:xfrm>
          </p:grpSpPr>
          <p:sp>
            <p:nvSpPr>
              <p:cNvPr id="12" name="Freeform 3"/>
              <p:cNvSpPr/>
              <p:nvPr/>
            </p:nvSpPr>
            <p:spPr>
              <a:xfrm>
                <a:off x="0" y="0"/>
                <a:ext cx="3287395"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3"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Rectangle 10"/>
            <p:cNvSpPr/>
            <p:nvPr/>
          </p:nvSpPr>
          <p:spPr>
            <a:xfrm>
              <a:off x="7252792" y="1450045"/>
              <a:ext cx="5966698" cy="738664"/>
            </a:xfrm>
            <a:prstGeom prst="rect">
              <a:avLst/>
            </a:prstGeom>
          </p:spPr>
          <p:txBody>
            <a:bodyPr wrap="none">
              <a:spAutoFit/>
            </a:bodyPr>
            <a:lstStyle/>
            <a:p>
              <a:pPr lvl="0" eaLnBrk="0" fontAlgn="base" hangingPunct="0">
                <a:spcBef>
                  <a:spcPct val="0"/>
                </a:spcBef>
                <a:spcAft>
                  <a:spcPct val="0"/>
                </a:spcAft>
              </a:pPr>
              <a:r>
                <a:rPr lang="vi-VN" altLang="en-US" sz="4200" b="1">
                  <a:solidFill>
                    <a:prstClr val="white"/>
                  </a:solidFill>
                </a:rPr>
                <a:t>Bài </a:t>
              </a:r>
              <a:r>
                <a:rPr lang="vi-VN" altLang="en-US" sz="4200" b="1">
                  <a:solidFill>
                    <a:prstClr val="white"/>
                  </a:solidFill>
                </a:rPr>
                <a:t>tập </a:t>
              </a:r>
              <a:r>
                <a:rPr lang="vi-VN" altLang="en-US" sz="4200" b="1" smtClean="0">
                  <a:solidFill>
                    <a:prstClr val="white"/>
                  </a:solidFill>
                </a:rPr>
                <a:t>1.</a:t>
              </a:r>
              <a:r>
                <a:rPr lang="en-US" altLang="en-US" sz="4200" b="1" smtClean="0">
                  <a:solidFill>
                    <a:prstClr val="white"/>
                  </a:solidFill>
                  <a:latin typeface="Arial" panose="020B0604020202020204" pitchFamily="34" charset="0"/>
                  <a:cs typeface="Arial" panose="020B0604020202020204" pitchFamily="34" charset="0"/>
                </a:rPr>
                <a:t>27</a:t>
              </a:r>
              <a:r>
                <a:rPr lang="vi-VN" altLang="en-US" sz="4200" b="1" smtClean="0">
                  <a:solidFill>
                    <a:prstClr val="white"/>
                  </a:solidFill>
                </a:rPr>
                <a:t> </a:t>
              </a:r>
              <a:r>
                <a:rPr lang="vi-VN" altLang="en-US" sz="4200" b="1">
                  <a:solidFill>
                    <a:prstClr val="white"/>
                  </a:solidFill>
                </a:rPr>
                <a:t>(</a:t>
              </a:r>
              <a:r>
                <a:rPr lang="vi-VN" altLang="en-US" sz="4200" b="1" smtClean="0">
                  <a:solidFill>
                    <a:prstClr val="white"/>
                  </a:solidFill>
                </a:rPr>
                <a:t>SGK-tr</a:t>
              </a:r>
              <a:r>
                <a:rPr lang="en-US" altLang="en-US" sz="4200" b="1" smtClean="0">
                  <a:solidFill>
                    <a:prstClr val="white"/>
                  </a:solidFill>
                  <a:latin typeface="Arial" panose="020B0604020202020204" pitchFamily="34" charset="0"/>
                  <a:cs typeface="Arial" panose="020B0604020202020204" pitchFamily="34" charset="0"/>
                </a:rPr>
                <a:t>21</a:t>
              </a:r>
              <a:r>
                <a:rPr lang="vi-VN" altLang="en-US" sz="4200" b="1" smtClean="0">
                  <a:solidFill>
                    <a:prstClr val="white"/>
                  </a:solidFill>
                </a:rPr>
                <a:t>)</a:t>
              </a:r>
              <a:endParaRPr lang="vi-VN" altLang="en-US" sz="4200" b="1">
                <a:solidFill>
                  <a:prstClr val="white"/>
                </a:solidFill>
              </a:endParaRPr>
            </a:p>
          </p:txBody>
        </p:sp>
      </p:grpSp>
      <p:sp>
        <p:nvSpPr>
          <p:cNvPr id="2" name="Rectangle 1"/>
          <p:cNvSpPr/>
          <p:nvPr/>
        </p:nvSpPr>
        <p:spPr>
          <a:xfrm>
            <a:off x="1228517" y="2179984"/>
            <a:ext cx="9144000" cy="901593"/>
          </a:xfrm>
          <a:prstGeom prst="rect">
            <a:avLst/>
          </a:prstGeom>
        </p:spPr>
        <p:txBody>
          <a:bodyPr>
            <a:spAutoFit/>
          </a:bodyPr>
          <a:lstStyle/>
          <a:p>
            <a:pPr algn="just">
              <a:lnSpc>
                <a:spcPct val="150000"/>
              </a:lnSpc>
            </a:pPr>
            <a:r>
              <a:rPr lang="en-US" sz="4000">
                <a:solidFill>
                  <a:srgbClr val="000000"/>
                </a:solidFill>
                <a:latin typeface="Arial" panose="020B0604020202020204" pitchFamily="34" charset="0"/>
                <a:cs typeface="Arial" panose="020B0604020202020204" pitchFamily="34" charset="0"/>
              </a:rPr>
              <a:t>Làm tính </a:t>
            </a:r>
            <a:r>
              <a:rPr lang="en-US" sz="4000">
                <a:solidFill>
                  <a:srgbClr val="000000"/>
                </a:solidFill>
                <a:latin typeface="Arial" panose="020B0604020202020204" pitchFamily="34" charset="0"/>
                <a:cs typeface="Arial" panose="020B0604020202020204" pitchFamily="34" charset="0"/>
              </a:rPr>
              <a:t>nhân</a:t>
            </a:r>
            <a:r>
              <a:rPr lang="en-US" sz="4000" smtClean="0">
                <a:solidFill>
                  <a:srgbClr val="000000"/>
                </a:solidFill>
                <a:latin typeface="Arial" panose="020B0604020202020204" pitchFamily="34" charset="0"/>
                <a:cs typeface="Arial" panose="020B0604020202020204" pitchFamily="34" charset="0"/>
              </a:rPr>
              <a:t>:</a:t>
            </a:r>
            <a:endParaRPr lang="en-US" sz="4000">
              <a:solidFill>
                <a:srgbClr val="000000"/>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8610600" y="2774665"/>
            <a:ext cx="0" cy="7093235"/>
          </a:xfrm>
          <a:prstGeom prst="line">
            <a:avLst/>
          </a:prstGeom>
          <a:ln>
            <a:solidFill>
              <a:srgbClr val="284353"/>
            </a:solidFill>
            <a:prstDash val="dash"/>
          </a:ln>
        </p:spPr>
        <p:style>
          <a:lnRef idx="1">
            <a:schemeClr val="accent1"/>
          </a:lnRef>
          <a:fillRef idx="0">
            <a:schemeClr val="accent1"/>
          </a:fillRef>
          <a:effectRef idx="0">
            <a:schemeClr val="accent1"/>
          </a:effectRef>
          <a:fontRef idx="minor">
            <a:schemeClr val="tx1"/>
          </a:fontRef>
        </p:style>
      </p:cxnSp>
      <p:sp>
        <p:nvSpPr>
          <p:cNvPr id="15" name="Oval Callout 14"/>
          <p:cNvSpPr/>
          <p:nvPr/>
        </p:nvSpPr>
        <p:spPr>
          <a:xfrm>
            <a:off x="12782803" y="2165947"/>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3" name="Rectangle 2"/>
              <p:cNvSpPr/>
              <p:nvPr/>
            </p:nvSpPr>
            <p:spPr>
              <a:xfrm>
                <a:off x="8915400" y="3462240"/>
                <a:ext cx="9144000" cy="2748060"/>
              </a:xfrm>
              <a:prstGeom prst="rect">
                <a:avLst/>
              </a:prstGeom>
            </p:spPr>
            <p:txBody>
              <a:bodyPr>
                <a:spAutoFit/>
              </a:bodyPr>
              <a:lstStyle/>
              <a:p>
                <a:pPr algn="just">
                  <a:lnSpc>
                    <a:spcPct val="150000"/>
                  </a:lnSpc>
                  <a:spcAft>
                    <a:spcPts val="0"/>
                  </a:spcAft>
                </a:pPr>
                <a14:m>
                  <m:oMathPara xmlns:m="http://schemas.openxmlformats.org/officeDocument/2006/math">
                    <m:oMathParaPr>
                      <m:jc m:val="left"/>
                    </m:oMathParaPr>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𝑎</m:t>
                      </m:r>
                      <m:r>
                        <a:rPr lang="en-US" sz="4000" i="1" smtClean="0">
                          <a:solidFill>
                            <a:srgbClr val="000000"/>
                          </a:solidFill>
                          <a:latin typeface="Cambria Math" panose="02040503050406030204" pitchFamily="18" charset="0"/>
                          <a:cs typeface="Arial" panose="020B0604020202020204" pitchFamily="34" charset="0"/>
                        </a:rPr>
                        <m:t>) </m:t>
                      </m:r>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i="1">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latin typeface="Cambria Math" panose="02040503050406030204" pitchFamily="18" charset="0"/>
                              <a:ea typeface="Calibri" panose="020F0502020204030204" pitchFamily="34" charset="0"/>
                              <a:cs typeface="Times New Roman" panose="02020603050405020304" pitchFamily="18" charset="0"/>
                            </a:rPr>
                            <m:t>−</m:t>
                          </m:r>
                          <m:r>
                            <a:rPr lang="fr-FR" sz="4000" i="1">
                              <a:latin typeface="Cambria Math" panose="02040503050406030204" pitchFamily="18" charset="0"/>
                              <a:ea typeface="Calibri" panose="020F0502020204030204" pitchFamily="34" charset="0"/>
                              <a:cs typeface="Times New Roman" panose="02020603050405020304" pitchFamily="18" charset="0"/>
                            </a:rPr>
                            <m:t>𝑥𝑦</m:t>
                          </m:r>
                          <m:r>
                            <a:rPr lang="fr-FR" sz="4000" i="1">
                              <a:latin typeface="Cambria Math" panose="02040503050406030204" pitchFamily="18" charset="0"/>
                              <a:ea typeface="Calibri" panose="020F0502020204030204" pitchFamily="34" charset="0"/>
                              <a:cs typeface="Times New Roman" panose="02020603050405020304" pitchFamily="18" charset="0"/>
                            </a:rPr>
                            <m:t>+1</m:t>
                          </m:r>
                        </m:e>
                      </m:d>
                      <m:r>
                        <a:rPr lang="fr-FR" sz="4000" i="1">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fr-FR" sz="4000" i="1">
                              <a:latin typeface="Cambria Math" panose="02040503050406030204" pitchFamily="18" charset="0"/>
                              <a:ea typeface="Calibri" panose="020F0502020204030204" pitchFamily="34" charset="0"/>
                              <a:cs typeface="Times New Roman" panose="02020603050405020304" pitchFamily="18" charset="0"/>
                            </a:rPr>
                            <m:t>𝑥𝑦</m:t>
                          </m:r>
                          <m:r>
                            <a:rPr lang="fr-FR" sz="4000" i="1">
                              <a:latin typeface="Cambria Math" panose="02040503050406030204" pitchFamily="18" charset="0"/>
                              <a:ea typeface="Calibri" panose="020F0502020204030204" pitchFamily="34" charset="0"/>
                              <a:cs typeface="Times New Roman" panose="02020603050405020304" pitchFamily="18" charset="0"/>
                            </a:rPr>
                            <m:t>+3</m:t>
                          </m:r>
                        </m:e>
                      </m:d>
                      <m:r>
                        <a:rPr lang="fr-FR" sz="4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i="1">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latin typeface="Cambria Math" panose="02040503050406030204" pitchFamily="18" charset="0"/>
                          <a:ea typeface="Calibri" panose="020F0502020204030204" pitchFamily="34" charset="0"/>
                          <a:cs typeface="Times New Roman" panose="02020603050405020304" pitchFamily="18" charset="0"/>
                        </a:rPr>
                        <m:t>𝑦</m:t>
                      </m:r>
                      <m:r>
                        <a:rPr lang="fr-FR" sz="4000"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i="1">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i="1">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i="1">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latin typeface="Cambria Math" panose="02040503050406030204" pitchFamily="18" charset="0"/>
                          <a:ea typeface="Calibri" panose="020F0502020204030204" pitchFamily="34" charset="0"/>
                          <a:cs typeface="Times New Roman" panose="02020603050405020304" pitchFamily="18" charset="0"/>
                        </a:rPr>
                        <m:t>−3</m:t>
                      </m:r>
                      <m:r>
                        <a:rPr lang="fr-FR" sz="4000" i="1">
                          <a:latin typeface="Cambria Math" panose="02040503050406030204" pitchFamily="18" charset="0"/>
                          <a:ea typeface="Calibri" panose="020F0502020204030204" pitchFamily="34" charset="0"/>
                          <a:cs typeface="Times New Roman" panose="02020603050405020304" pitchFamily="18" charset="0"/>
                        </a:rPr>
                        <m:t>𝑥𝑦</m:t>
                      </m:r>
                      <m:r>
                        <a:rPr lang="fr-FR" sz="4000" i="1">
                          <a:latin typeface="Cambria Math" panose="02040503050406030204" pitchFamily="18" charset="0"/>
                          <a:ea typeface="Calibri" panose="020F0502020204030204" pitchFamily="34" charset="0"/>
                          <a:cs typeface="Times New Roman" panose="02020603050405020304" pitchFamily="18" charset="0"/>
                        </a:rPr>
                        <m:t>+</m:t>
                      </m:r>
                      <m:r>
                        <a:rPr lang="fr-FR" sz="4000" i="1">
                          <a:latin typeface="Cambria Math" panose="02040503050406030204" pitchFamily="18" charset="0"/>
                          <a:ea typeface="Calibri" panose="020F0502020204030204" pitchFamily="34" charset="0"/>
                          <a:cs typeface="Times New Roman" panose="02020603050405020304" pitchFamily="18" charset="0"/>
                        </a:rPr>
                        <m:t>𝑥𝑦</m:t>
                      </m:r>
                      <m:r>
                        <a:rPr lang="fr-FR" sz="4000" i="1">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4000" i="1">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 xmlns:m="http://schemas.openxmlformats.org/officeDocument/2006/math">
                    <m:r>
                      <a:rPr lang="fr-FR" sz="4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i="1">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latin typeface="Cambria Math" panose="02040503050406030204" pitchFamily="18" charset="0"/>
                        <a:ea typeface="Calibri" panose="020F0502020204030204" pitchFamily="34" charset="0"/>
                        <a:cs typeface="Times New Roman" panose="02020603050405020304" pitchFamily="18" charset="0"/>
                      </a:rPr>
                      <m:t>𝑦</m:t>
                    </m:r>
                    <m:r>
                      <a:rPr lang="fr-FR" sz="4000"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i="1">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i="1">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i="1">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latin typeface="Cambria Math" panose="02040503050406030204" pitchFamily="18" charset="0"/>
                        <a:ea typeface="Calibri" panose="020F0502020204030204" pitchFamily="34" charset="0"/>
                        <a:cs typeface="Times New Roman" panose="02020603050405020304" pitchFamily="18" charset="0"/>
                      </a:rPr>
                      <m:t>−2</m:t>
                    </m:r>
                    <m:r>
                      <a:rPr lang="fr-FR" sz="4000" i="1">
                        <a:latin typeface="Cambria Math" panose="02040503050406030204" pitchFamily="18" charset="0"/>
                        <a:ea typeface="Calibri" panose="020F0502020204030204" pitchFamily="34" charset="0"/>
                        <a:cs typeface="Times New Roman" panose="02020603050405020304" pitchFamily="18" charset="0"/>
                      </a:rPr>
                      <m:t>𝑥𝑦</m:t>
                    </m:r>
                    <m:r>
                      <a:rPr lang="fr-FR" sz="4000" i="1">
                        <a:latin typeface="Cambria Math" panose="02040503050406030204" pitchFamily="18" charset="0"/>
                        <a:ea typeface="Calibri" panose="020F0502020204030204" pitchFamily="34" charset="0"/>
                        <a:cs typeface="Times New Roman" panose="02020603050405020304" pitchFamily="18" charset="0"/>
                      </a:rPr>
                      <m:t>+3</m:t>
                    </m:r>
                  </m:oMath>
                </a14:m>
                <a:r>
                  <a:rPr lang="fr-FR" sz="4000" i="1">
                    <a:latin typeface="Arial" panose="020B0604020202020204" pitchFamily="34" charset="0"/>
                    <a:ea typeface="Calibri" panose="020F0502020204030204" pitchFamily="34" charset="0"/>
                    <a:cs typeface="Arial" panose="020B0604020202020204" pitchFamily="34" charset="0"/>
                  </a:rPr>
                  <a:t> </a:t>
                </a:r>
                <a:endParaRPr lang="en-US" sz="4000" i="1">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8915400" y="3462240"/>
                <a:ext cx="9144000" cy="274806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1169057" y="6792296"/>
                <a:ext cx="7180363" cy="147540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𝑥𝑦</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d>
                    </m:oMath>
                  </m:oMathPara>
                </a14:m>
                <a:endParaRPr lang="en-US" i="1"/>
              </a:p>
            </p:txBody>
          </p:sp>
        </mc:Choice>
        <mc:Fallback>
          <p:sp>
            <p:nvSpPr>
              <p:cNvPr id="4" name="Rectangle 3"/>
              <p:cNvSpPr>
                <a:spLocks noRot="1" noChangeAspect="1" noMove="1" noResize="1" noEditPoints="1" noAdjustHandles="1" noChangeArrowheads="1" noChangeShapeType="1" noTextEdit="1"/>
              </p:cNvSpPr>
              <p:nvPr/>
            </p:nvSpPr>
            <p:spPr>
              <a:xfrm>
                <a:off x="1169057" y="6792296"/>
                <a:ext cx="7180363" cy="147540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143000" y="3518237"/>
                <a:ext cx="6341095" cy="1015663"/>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4000" b="0" i="1" smtClean="0">
                          <a:solidFill>
                            <a:srgbClr val="000000"/>
                          </a:solidFill>
                          <a:latin typeface="Cambria Math" panose="02040503050406030204" pitchFamily="18" charset="0"/>
                          <a:cs typeface="Arial" panose="020B0604020202020204" pitchFamily="34" charset="0"/>
                        </a:rPr>
                        <m:t>𝑎</m:t>
                      </m:r>
                      <m:r>
                        <a:rPr lang="en-US" sz="4000" b="0" i="1" smtClean="0">
                          <a:solidFill>
                            <a:srgbClr val="000000"/>
                          </a:solidFill>
                          <a:latin typeface="Cambria Math" panose="02040503050406030204" pitchFamily="18" charset="0"/>
                          <a:cs typeface="Arial" panose="020B0604020202020204" pitchFamily="34" charset="0"/>
                        </a:rPr>
                        <m:t>) (</m:t>
                      </m:r>
                      <m:r>
                        <a:rPr lang="en-US" sz="4000" i="1">
                          <a:solidFill>
                            <a:srgbClr val="000000"/>
                          </a:solidFill>
                          <a:latin typeface="Cambria Math" panose="02040503050406030204" pitchFamily="18" charset="0"/>
                          <a:cs typeface="Arial" panose="020B0604020202020204" pitchFamily="34" charset="0"/>
                        </a:rPr>
                        <m:t>𝑥</m:t>
                      </m:r>
                      <m:r>
                        <a:rPr lang="en-US" sz="4000" i="1" baseline="30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 – </m:t>
                      </m:r>
                      <m:r>
                        <a:rPr lang="en-US" sz="4000" i="1">
                          <a:solidFill>
                            <a:srgbClr val="000000"/>
                          </a:solidFill>
                          <a:latin typeface="Cambria Math" panose="02040503050406030204" pitchFamily="18" charset="0"/>
                          <a:cs typeface="Arial" panose="020B0604020202020204" pitchFamily="34" charset="0"/>
                        </a:rPr>
                        <m:t>𝑥𝑦</m:t>
                      </m:r>
                      <m:r>
                        <a:rPr lang="en-US" sz="4000" i="1">
                          <a:solidFill>
                            <a:srgbClr val="000000"/>
                          </a:solidFill>
                          <a:latin typeface="Cambria Math" panose="02040503050406030204" pitchFamily="18" charset="0"/>
                          <a:cs typeface="Arial" panose="020B0604020202020204" pitchFamily="34" charset="0"/>
                        </a:rPr>
                        <m:t> + 1)(</m:t>
                      </m:r>
                      <m:r>
                        <a:rPr lang="en-US" sz="4000" i="1">
                          <a:solidFill>
                            <a:srgbClr val="000000"/>
                          </a:solidFill>
                          <a:latin typeface="Cambria Math" panose="02040503050406030204" pitchFamily="18" charset="0"/>
                          <a:cs typeface="Arial" panose="020B0604020202020204" pitchFamily="34" charset="0"/>
                        </a:rPr>
                        <m:t>𝑥𝑦</m:t>
                      </m:r>
                      <m:r>
                        <a:rPr lang="en-US" sz="4000" i="1">
                          <a:solidFill>
                            <a:srgbClr val="000000"/>
                          </a:solidFill>
                          <a:latin typeface="Cambria Math" panose="02040503050406030204" pitchFamily="18" charset="0"/>
                          <a:cs typeface="Arial" panose="020B0604020202020204" pitchFamily="34" charset="0"/>
                        </a:rPr>
                        <m:t> + 3);</m:t>
                      </m:r>
                    </m:oMath>
                  </m:oMathPara>
                </a14:m>
                <a:endParaRPr lang="en-US" sz="4000">
                  <a:solidFill>
                    <a:srgbClr val="000000"/>
                  </a:solidFill>
                  <a:latin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143000" y="3518237"/>
                <a:ext cx="6341095" cy="101566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8915400" y="6286500"/>
                <a:ext cx="9144000" cy="2166940"/>
              </a:xfrm>
              <a:prstGeom prst="rect">
                <a:avLst/>
              </a:prstGeom>
            </p:spPr>
            <p:txBody>
              <a:bodyPr>
                <a:spAutoFit/>
              </a:bodyPr>
              <a:lstStyle/>
              <a:p>
                <a:pPr lvl="0" algn="just">
                  <a:lnSpc>
                    <a:spcPct val="150000"/>
                  </a:lnSpc>
                </a:pPr>
                <a14:m>
                  <m:oMathPara xmlns:m="http://schemas.openxmlformats.org/officeDocument/2006/math">
                    <m:oMathParaPr>
                      <m:jc m:val="left"/>
                    </m:oMathParaPr>
                    <m:oMath xmlns:m="http://schemas.openxmlformats.org/officeDocument/2006/math">
                      <m:r>
                        <m:rPr>
                          <m:sty m:val="p"/>
                        </m:rP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d>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8915400" y="6286500"/>
                <a:ext cx="9144000" cy="2166940"/>
              </a:xfrm>
              <a:prstGeom prst="rect">
                <a:avLst/>
              </a:prstGeom>
              <a:blipFill>
                <a:blip r:embed="rId5"/>
                <a:stretch>
                  <a:fillRect/>
                </a:stretch>
              </a:blipFill>
            </p:spPr>
            <p:txBody>
              <a:bodyPr/>
              <a:lstStyle/>
              <a:p>
                <a:r>
                  <a:rPr lang="en-US">
                    <a:noFill/>
                  </a:rPr>
                  <a:t> </a:t>
                </a:r>
              </a:p>
            </p:txBody>
          </p:sp>
        </mc:Fallback>
      </mc:AlternateContent>
      <p:pic>
        <p:nvPicPr>
          <p:cNvPr id="17" name="Picture 16"/>
          <p:cNvPicPr>
            <a:picLocks noChangeAspect="1"/>
          </p:cNvPicPr>
          <p:nvPr/>
        </p:nvPicPr>
        <p:blipFill>
          <a:blip r:embed="rId6"/>
          <a:stretch>
            <a:fillRect/>
          </a:stretch>
        </p:blipFill>
        <p:spPr>
          <a:xfrm>
            <a:off x="-912" y="197663"/>
            <a:ext cx="1753643" cy="1706247"/>
          </a:xfrm>
          <a:prstGeom prst="rect">
            <a:avLst/>
          </a:prstGeom>
        </p:spPr>
      </p:pic>
      <p:pic>
        <p:nvPicPr>
          <p:cNvPr id="18" name="Picture 17"/>
          <p:cNvPicPr>
            <a:picLocks noChangeAspect="1"/>
          </p:cNvPicPr>
          <p:nvPr/>
        </p:nvPicPr>
        <p:blipFill>
          <a:blip r:embed="rId7"/>
          <a:stretch>
            <a:fillRect/>
          </a:stretch>
        </p:blipFill>
        <p:spPr>
          <a:xfrm rot="1667637">
            <a:off x="264268" y="5097197"/>
            <a:ext cx="863718" cy="1295578"/>
          </a:xfrm>
          <a:prstGeom prst="rect">
            <a:avLst/>
          </a:prstGeom>
        </p:spPr>
      </p:pic>
      <p:pic>
        <p:nvPicPr>
          <p:cNvPr id="20" name="Picture 19"/>
          <p:cNvPicPr>
            <a:picLocks noChangeAspect="1"/>
          </p:cNvPicPr>
          <p:nvPr/>
        </p:nvPicPr>
        <p:blipFill>
          <a:blip r:embed="rId8"/>
          <a:stretch>
            <a:fillRect/>
          </a:stretch>
        </p:blipFill>
        <p:spPr>
          <a:xfrm>
            <a:off x="16535268" y="524644"/>
            <a:ext cx="1415848" cy="1011320"/>
          </a:xfrm>
          <a:prstGeom prst="rect">
            <a:avLst/>
          </a:prstGeom>
        </p:spPr>
      </p:pic>
      <mc:AlternateContent xmlns:mc="http://schemas.openxmlformats.org/markup-compatibility/2006">
        <mc:Choice xmlns:a14="http://schemas.microsoft.com/office/drawing/2010/main" Requires="a14">
          <p:sp>
            <p:nvSpPr>
              <p:cNvPr id="21" name="Rectangle 20"/>
              <p:cNvSpPr/>
              <p:nvPr/>
            </p:nvSpPr>
            <p:spPr>
              <a:xfrm>
                <a:off x="8851110" y="7970624"/>
                <a:ext cx="9208290" cy="1821076"/>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8851110" y="7970624"/>
                <a:ext cx="9208290" cy="1821076"/>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84836307"/>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500"/>
                                        <p:tgtEl>
                                          <p:spTgt spid="3">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5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randombar(horizontal)">
                                      <p:cBhvr>
                                        <p:cTn id="41" dur="500"/>
                                        <p:tgtEl>
                                          <p:spTgt spid="16"/>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randombar(horizontal)">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4" grpId="0"/>
      <p:bldP spid="5" grpId="0"/>
      <p:bldP spid="16"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grpSp>
        <p:nvGrpSpPr>
          <p:cNvPr id="2" name="Group 2"/>
          <p:cNvGrpSpPr/>
          <p:nvPr/>
        </p:nvGrpSpPr>
        <p:grpSpPr>
          <a:xfrm>
            <a:off x="2667000" y="1485900"/>
            <a:ext cx="8240264" cy="6629400"/>
            <a:chOff x="0" y="0"/>
            <a:chExt cx="2170275" cy="1966268"/>
          </a:xfrm>
        </p:grpSpPr>
        <p:sp>
          <p:nvSpPr>
            <p:cNvPr id="3" name="Freeform 3"/>
            <p:cNvSpPr/>
            <p:nvPr/>
          </p:nvSpPr>
          <p:spPr>
            <a:xfrm>
              <a:off x="0" y="0"/>
              <a:ext cx="2170275" cy="1966268"/>
            </a:xfrm>
            <a:custGeom>
              <a:avLst/>
              <a:gdLst/>
              <a:ahLst/>
              <a:cxnLst/>
              <a:rect l="l" t="t" r="r" b="b"/>
              <a:pathLst>
                <a:path w="2170275" h="1966268">
                  <a:moveTo>
                    <a:pt x="0" y="0"/>
                  </a:moveTo>
                  <a:lnTo>
                    <a:pt x="2170275" y="0"/>
                  </a:lnTo>
                  <a:lnTo>
                    <a:pt x="2170275" y="1966268"/>
                  </a:lnTo>
                  <a:lnTo>
                    <a:pt x="0" y="1966268"/>
                  </a:lnTo>
                  <a:close/>
                </a:path>
              </a:pathLst>
            </a:custGeom>
            <a:solidFill>
              <a:srgbClr val="FFF9E8"/>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4390300" y="9873481"/>
            <a:ext cx="4714152" cy="451619"/>
            <a:chOff x="0" y="0"/>
            <a:chExt cx="1241587" cy="118945"/>
          </a:xfrm>
        </p:grpSpPr>
        <p:sp>
          <p:nvSpPr>
            <p:cNvPr id="7" name="Freeform 7"/>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a:off x="3625872" y="648965"/>
            <a:ext cx="764428" cy="1751335"/>
            <a:chOff x="0" y="0"/>
            <a:chExt cx="201331" cy="461257"/>
          </a:xfrm>
        </p:grpSpPr>
        <p:sp>
          <p:nvSpPr>
            <p:cNvPr id="10" name="Freeform 10"/>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9384096" y="648965"/>
            <a:ext cx="764428" cy="1751335"/>
            <a:chOff x="0" y="0"/>
            <a:chExt cx="201331" cy="461257"/>
          </a:xfrm>
        </p:grpSpPr>
        <p:sp>
          <p:nvSpPr>
            <p:cNvPr id="21" name="Freeform 21"/>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sp>
        <p:sp>
          <p:nvSpPr>
            <p:cNvPr id="22" name="TextBox 22"/>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Rectangle 27"/>
          <p:cNvSpPr/>
          <p:nvPr/>
        </p:nvSpPr>
        <p:spPr>
          <a:xfrm>
            <a:off x="2637123" y="3686164"/>
            <a:ext cx="8245943" cy="1609736"/>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500" b="1" i="0" u="none" strike="noStrike" kern="1200" cap="none" spc="0" normalizeH="0" baseline="0" noProof="0" smtClean="0">
                <a:ln>
                  <a:noFill/>
                </a:ln>
                <a:solidFill>
                  <a:srgbClr val="284353"/>
                </a:solidFill>
                <a:effectLst/>
                <a:uLnTx/>
                <a:uFillTx/>
                <a:latin typeface="Arial" panose="020B0604020202020204" pitchFamily="34" charset="0"/>
                <a:ea typeface="Times New Roman" panose="02020603050405020304" pitchFamily="18" charset="0"/>
                <a:cs typeface="Arial" panose="020B0604020202020204" pitchFamily="34" charset="0"/>
              </a:rPr>
              <a:t>VẬN</a:t>
            </a:r>
            <a:r>
              <a:rPr kumimoji="0" lang="en-US" sz="7500" b="1" i="0" u="none" strike="noStrike" kern="1200" cap="none" spc="0" normalizeH="0" noProof="0" smtClean="0">
                <a:ln>
                  <a:noFill/>
                </a:ln>
                <a:solidFill>
                  <a:srgbClr val="284353"/>
                </a:solidFill>
                <a:effectLst/>
                <a:uLnTx/>
                <a:uFillTx/>
                <a:latin typeface="Arial" panose="020B0604020202020204" pitchFamily="34" charset="0"/>
                <a:ea typeface="Times New Roman" panose="02020603050405020304" pitchFamily="18" charset="0"/>
                <a:cs typeface="Arial" panose="020B0604020202020204" pitchFamily="34" charset="0"/>
              </a:rPr>
              <a:t> DỤNG</a:t>
            </a:r>
            <a:endParaRPr kumimoji="0" lang="en-US" sz="7500" b="0" i="0" u="none" strike="noStrike" kern="1200" cap="none" spc="0" normalizeH="0" baseline="0" noProof="0" dirty="0">
              <a:ln>
                <a:noFill/>
              </a:ln>
              <a:solidFill>
                <a:srgbClr val="284353"/>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29" name="Picture 28"/>
          <p:cNvPicPr>
            <a:picLocks noChangeAspect="1"/>
          </p:cNvPicPr>
          <p:nvPr/>
        </p:nvPicPr>
        <p:blipFill>
          <a:blip r:embed="rId2"/>
          <a:stretch>
            <a:fillRect/>
          </a:stretch>
        </p:blipFill>
        <p:spPr>
          <a:xfrm>
            <a:off x="12344400" y="2844375"/>
            <a:ext cx="3971925" cy="7023525"/>
          </a:xfrm>
          <a:prstGeom prst="rect">
            <a:avLst/>
          </a:prstGeom>
        </p:spPr>
      </p:pic>
    </p:spTree>
    <p:extLst>
      <p:ext uri="{BB962C8B-B14F-4D97-AF65-F5344CB8AC3E}">
        <p14:creationId xmlns:p14="http://schemas.microsoft.com/office/powerpoint/2010/main" val="28103428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52399" y="5583989"/>
            <a:ext cx="18592800" cy="4703011"/>
            <a:chOff x="0" y="0"/>
            <a:chExt cx="5226187" cy="1238653"/>
          </a:xfrm>
        </p:grpSpPr>
        <p:sp>
          <p:nvSpPr>
            <p:cNvPr id="3" name="Freeform 3"/>
            <p:cNvSpPr/>
            <p:nvPr/>
          </p:nvSpPr>
          <p:spPr>
            <a:xfrm>
              <a:off x="0" y="0"/>
              <a:ext cx="5226187" cy="1238653"/>
            </a:xfrm>
            <a:custGeom>
              <a:avLst/>
              <a:gdLst/>
              <a:ahLst/>
              <a:cxnLst/>
              <a:rect l="l" t="t" r="r" b="b"/>
              <a:pathLst>
                <a:path w="5226187" h="1238653">
                  <a:moveTo>
                    <a:pt x="0" y="0"/>
                  </a:moveTo>
                  <a:lnTo>
                    <a:pt x="5226187" y="0"/>
                  </a:lnTo>
                  <a:lnTo>
                    <a:pt x="5226187" y="1238653"/>
                  </a:lnTo>
                  <a:lnTo>
                    <a:pt x="0" y="1238653"/>
                  </a:lnTo>
                  <a:close/>
                </a:path>
              </a:pathLst>
            </a:custGeom>
            <a:solidFill>
              <a:srgbClr val="FADF92"/>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4"/>
          <p:cNvGrpSpPr/>
          <p:nvPr/>
        </p:nvGrpSpPr>
        <p:grpSpPr>
          <a:xfrm>
            <a:off x="762000" y="876300"/>
            <a:ext cx="16742580" cy="8610600"/>
            <a:chOff x="0" y="0"/>
            <a:chExt cx="2170275" cy="1829810"/>
          </a:xfrm>
        </p:grpSpPr>
        <p:sp>
          <p:nvSpPr>
            <p:cNvPr id="8" name="Freeform 5"/>
            <p:cNvSpPr/>
            <p:nvPr/>
          </p:nvSpPr>
          <p:spPr>
            <a:xfrm>
              <a:off x="0" y="0"/>
              <a:ext cx="2170275" cy="1829810"/>
            </a:xfrm>
            <a:custGeom>
              <a:avLst/>
              <a:gdLst/>
              <a:ahLst/>
              <a:cxnLst/>
              <a:rect l="l" t="t" r="r" b="b"/>
              <a:pathLst>
                <a:path w="2170275" h="1829810">
                  <a:moveTo>
                    <a:pt x="0" y="0"/>
                  </a:moveTo>
                  <a:lnTo>
                    <a:pt x="2170275" y="0"/>
                  </a:lnTo>
                  <a:lnTo>
                    <a:pt x="2170275" y="1829810"/>
                  </a:lnTo>
                  <a:lnTo>
                    <a:pt x="0" y="1829810"/>
                  </a:lnTo>
                  <a:close/>
                </a:path>
              </a:pathLst>
            </a:custGeom>
            <a:solidFill>
              <a:srgbClr val="FFF9E8"/>
            </a:solidFill>
          </p:spPr>
        </p:sp>
        <p:sp>
          <p:nvSpPr>
            <p:cNvPr id="9" name="TextBox 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0" name="Group 9"/>
          <p:cNvGrpSpPr/>
          <p:nvPr/>
        </p:nvGrpSpPr>
        <p:grpSpPr>
          <a:xfrm>
            <a:off x="5829298" y="342900"/>
            <a:ext cx="6629403" cy="2980178"/>
            <a:chOff x="6858000" y="1079886"/>
            <a:chExt cx="6629403" cy="2980178"/>
          </a:xfrm>
        </p:grpSpPr>
        <p:grpSp>
          <p:nvGrpSpPr>
            <p:cNvPr id="11" name="Group 2"/>
            <p:cNvGrpSpPr/>
            <p:nvPr/>
          </p:nvGrpSpPr>
          <p:grpSpPr>
            <a:xfrm>
              <a:off x="6858000" y="1079886"/>
              <a:ext cx="6629403" cy="2980178"/>
              <a:chOff x="0" y="-28575"/>
              <a:chExt cx="3287395" cy="841375"/>
            </a:xfrm>
          </p:grpSpPr>
          <p:sp>
            <p:nvSpPr>
              <p:cNvPr id="13" name="Freeform 3"/>
              <p:cNvSpPr/>
              <p:nvPr/>
            </p:nvSpPr>
            <p:spPr>
              <a:xfrm>
                <a:off x="0" y="0"/>
                <a:ext cx="3287395"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4"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Rectangle 11"/>
            <p:cNvSpPr/>
            <p:nvPr/>
          </p:nvSpPr>
          <p:spPr>
            <a:xfrm>
              <a:off x="7252792" y="1450045"/>
              <a:ext cx="5966698" cy="738664"/>
            </a:xfrm>
            <a:prstGeom prst="rect">
              <a:avLst/>
            </a:prstGeom>
          </p:spPr>
          <p:txBody>
            <a:bodyPr wrap="none">
              <a:spAutoFit/>
            </a:bodyPr>
            <a:lstStyle/>
            <a:p>
              <a:pPr lvl="0" eaLnBrk="0" fontAlgn="base" hangingPunct="0">
                <a:spcBef>
                  <a:spcPct val="0"/>
                </a:spcBef>
                <a:spcAft>
                  <a:spcPct val="0"/>
                </a:spcAft>
              </a:pPr>
              <a:r>
                <a:rPr lang="vi-VN" altLang="en-US" sz="4200" b="1">
                  <a:solidFill>
                    <a:prstClr val="white"/>
                  </a:solidFill>
                </a:rPr>
                <a:t>Bài </a:t>
              </a:r>
              <a:r>
                <a:rPr lang="vi-VN" altLang="en-US" sz="4200" b="1">
                  <a:solidFill>
                    <a:prstClr val="white"/>
                  </a:solidFill>
                </a:rPr>
                <a:t>tập </a:t>
              </a:r>
              <a:r>
                <a:rPr lang="vi-VN" altLang="en-US" sz="4200" b="1" smtClean="0">
                  <a:solidFill>
                    <a:prstClr val="white"/>
                  </a:solidFill>
                </a:rPr>
                <a:t>1.</a:t>
              </a:r>
              <a:r>
                <a:rPr lang="en-US" altLang="en-US" sz="4200" b="1" smtClean="0">
                  <a:solidFill>
                    <a:prstClr val="white"/>
                  </a:solidFill>
                  <a:latin typeface="Arial" panose="020B0604020202020204" pitchFamily="34" charset="0"/>
                  <a:cs typeface="Arial" panose="020B0604020202020204" pitchFamily="34" charset="0"/>
                </a:rPr>
                <a:t>28</a:t>
              </a:r>
              <a:r>
                <a:rPr lang="vi-VN" altLang="en-US" sz="4200" b="1" smtClean="0">
                  <a:solidFill>
                    <a:prstClr val="white"/>
                  </a:solidFill>
                </a:rPr>
                <a:t> </a:t>
              </a:r>
              <a:r>
                <a:rPr lang="vi-VN" altLang="en-US" sz="4200" b="1">
                  <a:solidFill>
                    <a:prstClr val="white"/>
                  </a:solidFill>
                </a:rPr>
                <a:t>(</a:t>
              </a:r>
              <a:r>
                <a:rPr lang="vi-VN" altLang="en-US" sz="4200" b="1" smtClean="0">
                  <a:solidFill>
                    <a:prstClr val="white"/>
                  </a:solidFill>
                </a:rPr>
                <a:t>SGK-tr</a:t>
              </a:r>
              <a:r>
                <a:rPr lang="en-US" altLang="en-US" sz="4200" b="1" smtClean="0">
                  <a:solidFill>
                    <a:prstClr val="white"/>
                  </a:solidFill>
                  <a:latin typeface="Arial" panose="020B0604020202020204" pitchFamily="34" charset="0"/>
                  <a:cs typeface="Arial" panose="020B0604020202020204" pitchFamily="34" charset="0"/>
                </a:rPr>
                <a:t>21</a:t>
              </a:r>
              <a:r>
                <a:rPr lang="vi-VN" altLang="en-US" sz="4200" b="1" smtClean="0">
                  <a:solidFill>
                    <a:prstClr val="white"/>
                  </a:solidFill>
                </a:rPr>
                <a:t>)</a:t>
              </a:r>
              <a:endParaRPr lang="vi-VN" altLang="en-US" sz="4200" b="1">
                <a:solidFill>
                  <a:prstClr val="white"/>
                </a:solidFill>
              </a:endParaRPr>
            </a:p>
          </p:txBody>
        </p:sp>
      </p:grpSp>
      <mc:AlternateContent xmlns:mc="http://schemas.openxmlformats.org/markup-compatibility/2006">
        <mc:Choice xmlns:a14="http://schemas.microsoft.com/office/drawing/2010/main" Requires="a14">
          <p:sp>
            <p:nvSpPr>
              <p:cNvPr id="15" name="Rectangle 14"/>
              <p:cNvSpPr/>
              <p:nvPr/>
            </p:nvSpPr>
            <p:spPr>
              <a:xfrm>
                <a:off x="1206508" y="1943100"/>
                <a:ext cx="16700492" cy="1824923"/>
              </a:xfrm>
              <a:prstGeom prst="rect">
                <a:avLst/>
              </a:prstGeom>
            </p:spPr>
            <p:txBody>
              <a:bodyPr wrap="square">
                <a:spAutoFit/>
              </a:bodyPr>
              <a:lstStyle/>
              <a:p>
                <a:pPr>
                  <a:lnSpc>
                    <a:spcPct val="150000"/>
                  </a:lnSpc>
                </a:pPr>
                <a:r>
                  <a:rPr lang="en-US" sz="4000" smtClean="0">
                    <a:solidFill>
                      <a:srgbClr val="000000"/>
                    </a:solidFill>
                    <a:latin typeface="Arial" panose="020B0604020202020204" pitchFamily="34" charset="0"/>
                    <a:cs typeface="Arial" panose="020B0604020202020204" pitchFamily="34" charset="0"/>
                  </a:rPr>
                  <a:t>Rút gọn biểu thức sau để thấy rằng giá trị của nó không phụ thuộc vào giá trị của biến: </a:t>
                </a:r>
                <a14:m>
                  <m:oMath xmlns:m="http://schemas.openxmlformats.org/officeDocument/2006/math">
                    <m:d>
                      <m:dPr>
                        <m:ctrlPr>
                          <a:rPr lang="en-US" sz="4000" i="1" smtClean="0">
                            <a:solidFill>
                              <a:srgbClr val="000000"/>
                            </a:solidFill>
                            <a:latin typeface="Cambria Math" panose="02040503050406030204" pitchFamily="18" charset="0"/>
                            <a:cs typeface="Arial" panose="020B0604020202020204" pitchFamily="34" charset="0"/>
                          </a:rPr>
                        </m:ctrlPr>
                      </m:dPr>
                      <m:e>
                        <m:r>
                          <a:rPr lang="en-US" sz="4000" i="1" smtClean="0">
                            <a:solidFill>
                              <a:srgbClr val="000000"/>
                            </a:solidFill>
                            <a:latin typeface="Cambria Math" panose="02040503050406030204" pitchFamily="18" charset="0"/>
                            <a:cs typeface="Arial" panose="020B0604020202020204" pitchFamily="34" charset="0"/>
                          </a:rPr>
                          <m:t>𝑥</m:t>
                        </m:r>
                        <m:r>
                          <a:rPr lang="en-US" sz="4000" i="1" smtClean="0">
                            <a:solidFill>
                              <a:srgbClr val="000000"/>
                            </a:solidFill>
                            <a:latin typeface="Cambria Math" panose="02040503050406030204" pitchFamily="18" charset="0"/>
                            <a:cs typeface="Arial" panose="020B0604020202020204" pitchFamily="34" charset="0"/>
                          </a:rPr>
                          <m:t> −5</m:t>
                        </m:r>
                      </m:e>
                    </m:d>
                    <m:d>
                      <m:dPr>
                        <m:ctrlPr>
                          <a:rPr lang="en-US" sz="4000" i="1" smtClean="0">
                            <a:solidFill>
                              <a:srgbClr val="000000"/>
                            </a:solidFill>
                            <a:latin typeface="Cambria Math" panose="02040503050406030204" pitchFamily="18" charset="0"/>
                            <a:cs typeface="Arial" panose="020B0604020202020204" pitchFamily="34" charset="0"/>
                          </a:rPr>
                        </m:ctrlPr>
                      </m:dPr>
                      <m:e>
                        <m:r>
                          <a:rPr lang="en-US" sz="4000" i="1" smtClean="0">
                            <a:solidFill>
                              <a:srgbClr val="000000"/>
                            </a:solidFill>
                            <a:latin typeface="Cambria Math" panose="02040503050406030204" pitchFamily="18" charset="0"/>
                            <a:cs typeface="Arial" panose="020B0604020202020204" pitchFamily="34" charset="0"/>
                          </a:rPr>
                          <m:t>2</m:t>
                        </m:r>
                        <m:r>
                          <a:rPr lang="en-US" sz="4000" i="1" smtClean="0">
                            <a:solidFill>
                              <a:srgbClr val="000000"/>
                            </a:solidFill>
                            <a:latin typeface="Cambria Math" panose="02040503050406030204" pitchFamily="18" charset="0"/>
                            <a:cs typeface="Arial" panose="020B0604020202020204" pitchFamily="34" charset="0"/>
                          </a:rPr>
                          <m:t>𝑥</m:t>
                        </m:r>
                        <m:r>
                          <a:rPr lang="en-US" sz="4000" i="1" smtClean="0">
                            <a:solidFill>
                              <a:srgbClr val="000000"/>
                            </a:solidFill>
                            <a:latin typeface="Cambria Math" panose="02040503050406030204" pitchFamily="18" charset="0"/>
                            <a:cs typeface="Arial" panose="020B0604020202020204" pitchFamily="34" charset="0"/>
                          </a:rPr>
                          <m:t>+3</m:t>
                        </m:r>
                      </m:e>
                    </m:d>
                    <m:r>
                      <a:rPr lang="en-US" sz="4000" b="0" i="1" smtClean="0">
                        <a:solidFill>
                          <a:srgbClr val="000000"/>
                        </a:solidFill>
                        <a:latin typeface="Cambria Math" panose="02040503050406030204" pitchFamily="18" charset="0"/>
                        <a:cs typeface="Arial" panose="020B0604020202020204" pitchFamily="34" charset="0"/>
                      </a:rPr>
                      <m:t> −</m:t>
                    </m:r>
                    <m:r>
                      <a:rPr lang="en-US" sz="4000" i="1" smtClean="0">
                        <a:solidFill>
                          <a:srgbClr val="000000"/>
                        </a:solidFill>
                        <a:latin typeface="Cambria Math" panose="02040503050406030204" pitchFamily="18" charset="0"/>
                        <a:cs typeface="Arial" panose="020B0604020202020204" pitchFamily="34" charset="0"/>
                      </a:rPr>
                      <m:t>2</m:t>
                    </m:r>
                    <m:r>
                      <a:rPr lang="en-US" sz="4000" i="1" smtClean="0">
                        <a:solidFill>
                          <a:srgbClr val="000000"/>
                        </a:solidFill>
                        <a:latin typeface="Cambria Math" panose="02040503050406030204" pitchFamily="18" charset="0"/>
                        <a:cs typeface="Arial" panose="020B0604020202020204" pitchFamily="34" charset="0"/>
                      </a:rPr>
                      <m:t>𝑥</m:t>
                    </m:r>
                    <m:d>
                      <m:dPr>
                        <m:ctrlPr>
                          <a:rPr lang="en-US" sz="4000" i="1" smtClean="0">
                            <a:solidFill>
                              <a:srgbClr val="000000"/>
                            </a:solidFill>
                            <a:latin typeface="Cambria Math" panose="02040503050406030204" pitchFamily="18" charset="0"/>
                            <a:cs typeface="Arial" panose="020B0604020202020204" pitchFamily="34" charset="0"/>
                          </a:rPr>
                        </m:ctrlPr>
                      </m:dPr>
                      <m:e>
                        <m:r>
                          <a:rPr lang="en-US" sz="4000" i="1" smtClean="0">
                            <a:solidFill>
                              <a:srgbClr val="000000"/>
                            </a:solidFill>
                            <a:latin typeface="Cambria Math" panose="02040503050406030204" pitchFamily="18" charset="0"/>
                            <a:cs typeface="Arial" panose="020B0604020202020204" pitchFamily="34" charset="0"/>
                          </a:rPr>
                          <m:t>𝑥</m:t>
                        </m:r>
                        <m:r>
                          <a:rPr lang="en-US" sz="4000" i="1" smtClean="0">
                            <a:solidFill>
                              <a:srgbClr val="000000"/>
                            </a:solidFill>
                            <a:latin typeface="Cambria Math" panose="02040503050406030204" pitchFamily="18" charset="0"/>
                            <a:cs typeface="Arial" panose="020B0604020202020204" pitchFamily="34" charset="0"/>
                          </a:rPr>
                          <m:t> −3</m:t>
                        </m:r>
                      </m:e>
                    </m:d>
                    <m:r>
                      <a:rPr lang="en-US" sz="4000" i="1" smtClean="0">
                        <a:solidFill>
                          <a:srgbClr val="000000"/>
                        </a:solidFill>
                        <a:latin typeface="Cambria Math" panose="02040503050406030204" pitchFamily="18" charset="0"/>
                        <a:cs typeface="Arial" panose="020B0604020202020204" pitchFamily="34" charset="0"/>
                      </a:rPr>
                      <m:t>+</m:t>
                    </m:r>
                    <m:r>
                      <a:rPr lang="en-US" sz="4000" i="1" smtClean="0">
                        <a:solidFill>
                          <a:srgbClr val="000000"/>
                        </a:solidFill>
                        <a:latin typeface="Cambria Math" panose="02040503050406030204" pitchFamily="18" charset="0"/>
                        <a:cs typeface="Arial" panose="020B0604020202020204" pitchFamily="34" charset="0"/>
                      </a:rPr>
                      <m:t>𝑥</m:t>
                    </m:r>
                    <m:r>
                      <a:rPr lang="en-US" sz="4000" i="1" smtClean="0">
                        <a:solidFill>
                          <a:srgbClr val="000000"/>
                        </a:solidFill>
                        <a:latin typeface="Cambria Math" panose="02040503050406030204" pitchFamily="18" charset="0"/>
                        <a:cs typeface="Arial" panose="020B0604020202020204" pitchFamily="34" charset="0"/>
                      </a:rPr>
                      <m:t>+7</m:t>
                    </m:r>
                  </m:oMath>
                </a14:m>
                <a:endParaRPr lang="en-US" sz="4000">
                  <a:latin typeface="Arial" panose="020B060402020202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1206508" y="1943100"/>
                <a:ext cx="16700492" cy="1824923"/>
              </a:xfrm>
              <a:prstGeom prst="rect">
                <a:avLst/>
              </a:prstGeom>
              <a:blipFill>
                <a:blip r:embed="rId2"/>
                <a:stretch>
                  <a:fillRect l="-1314" b="-13712"/>
                </a:stretch>
              </a:blipFill>
            </p:spPr>
            <p:txBody>
              <a:bodyPr/>
              <a:lstStyle/>
              <a:p>
                <a:r>
                  <a:rPr lang="en-US">
                    <a:noFill/>
                  </a:rPr>
                  <a:t> </a:t>
                </a:r>
              </a:p>
            </p:txBody>
          </p:sp>
        </mc:Fallback>
      </mc:AlternateContent>
      <p:sp>
        <p:nvSpPr>
          <p:cNvPr id="16" name="Oval Callout 15"/>
          <p:cNvSpPr/>
          <p:nvPr/>
        </p:nvSpPr>
        <p:spPr>
          <a:xfrm>
            <a:off x="8397940" y="4223347"/>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17" name="Rectangle 16"/>
              <p:cNvSpPr/>
              <p:nvPr/>
            </p:nvSpPr>
            <p:spPr>
              <a:xfrm>
                <a:off x="1295400" y="5295900"/>
                <a:ext cx="15476713" cy="4016484"/>
              </a:xfrm>
              <a:prstGeom prst="rect">
                <a:avLst/>
              </a:prstGeom>
            </p:spPr>
            <p:txBody>
              <a:bodyPr wrap="square">
                <a:spAutoFit/>
              </a:bodyPr>
              <a:lstStyle/>
              <a:p>
                <a:pPr algn="just">
                  <a:lnSpc>
                    <a:spcPct val="150000"/>
                  </a:lnSpc>
                  <a:spcBef>
                    <a:spcPts val="600"/>
                  </a:spcBef>
                  <a:spcAft>
                    <a:spcPts val="0"/>
                  </a:spcAft>
                </a:pPr>
                <a:r>
                  <a:rPr lang="en-US" sz="4000" smtClean="0">
                    <a:latin typeface="Arial" panose="020B0604020202020204" pitchFamily="34" charset="0"/>
                    <a:ea typeface="Calibri" panose="020F0502020204030204" pitchFamily="34" charset="0"/>
                    <a:cs typeface="Arial" panose="020B0604020202020204" pitchFamily="34" charset="0"/>
                  </a:rPr>
                  <a:t>Ta có: </a:t>
                </a:r>
              </a:p>
              <a:p>
                <a:pPr algn="ctr">
                  <a:lnSpc>
                    <a:spcPct val="150000"/>
                  </a:lnSpc>
                  <a:spcBef>
                    <a:spcPts val="600"/>
                  </a:spcBef>
                  <a:spcAft>
                    <a:spcPts val="0"/>
                  </a:spcAft>
                </a:pPr>
                <a14:m>
                  <m:oMath xmlns:m="http://schemas.openxmlformats.org/officeDocument/2006/math">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effectLst/>
                            <a:latin typeface="Cambria Math" panose="02040503050406030204" pitchFamily="18" charset="0"/>
                            <a:ea typeface="Calibri" panose="020F0502020204030204" pitchFamily="34" charset="0"/>
                            <a:cs typeface="Times New Roman" panose="02020603050405020304" pitchFamily="18" charset="0"/>
                          </a:rPr>
                          <m:t>−5</m:t>
                        </m:r>
                      </m:e>
                    </m:d>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effectLst/>
                            <a:latin typeface="Cambria Math" panose="02040503050406030204" pitchFamily="18" charset="0"/>
                            <a:ea typeface="Calibri" panose="020F0502020204030204" pitchFamily="34" charset="0"/>
                            <a:cs typeface="Times New Roman" panose="02020603050405020304" pitchFamily="18" charset="0"/>
                          </a:rPr>
                          <m:t>+3</m:t>
                        </m:r>
                      </m:e>
                    </m:d>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effectLst/>
                            <a:latin typeface="Cambria Math" panose="02040503050406030204" pitchFamily="18" charset="0"/>
                            <a:ea typeface="Calibri" panose="020F0502020204030204" pitchFamily="34" charset="0"/>
                            <a:cs typeface="Times New Roman" panose="02020603050405020304" pitchFamily="18" charset="0"/>
                          </a:rPr>
                          <m:t>−3</m:t>
                        </m:r>
                      </m:e>
                    </m:d>
                    <m:r>
                      <a:rPr lang="nl-NL"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effectLst/>
                        <a:latin typeface="Cambria Math" panose="02040503050406030204" pitchFamily="18" charset="0"/>
                        <a:ea typeface="Calibri" panose="020F0502020204030204" pitchFamily="34" charset="0"/>
                        <a:cs typeface="Times New Roman" panose="02020603050405020304" pitchFamily="18" charset="0"/>
                      </a:rPr>
                      <m:t>+7</m:t>
                    </m:r>
                  </m:oMath>
                </a14:m>
                <a:r>
                  <a:rPr lang="nl-NL" sz="4000">
                    <a:effectLst/>
                    <a:latin typeface="Arial" panose="020B0604020202020204" pitchFamily="34" charset="0"/>
                    <a:ea typeface="Calibri" panose="020F0502020204030204" pitchFamily="34" charset="0"/>
                    <a:cs typeface="Arial" panose="020B0604020202020204" pitchFamily="34" charset="0"/>
                  </a:rPr>
                  <a:t> </a:t>
                </a:r>
                <a:endParaRPr lang="en-US" sz="4000" smtClean="0">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600"/>
                  </a:spcBef>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 </a:t>
                </a:r>
                <a:r>
                  <a:rPr lang="en-US" sz="40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−10</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−15−2</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+6</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+7=−8</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Biểu thức luôn bằng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−8</m:t>
                    </m:r>
                  </m:oMath>
                </a14:m>
                <a:r>
                  <a:rPr lang="en-US" sz="4000">
                    <a:effectLst/>
                    <a:latin typeface="Arial" panose="020B0604020202020204" pitchFamily="34" charset="0"/>
                    <a:ea typeface="Calibri" panose="020F0502020204030204" pitchFamily="34" charset="0"/>
                    <a:cs typeface="Arial" panose="020B0604020202020204" pitchFamily="34" charset="0"/>
                  </a:rPr>
                  <a:t> nên không phụ thuộc vào biến.</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1295400" y="5295900"/>
                <a:ext cx="15476713" cy="4016484"/>
              </a:xfrm>
              <a:prstGeom prst="rect">
                <a:avLst/>
              </a:prstGeom>
              <a:blipFill>
                <a:blip r:embed="rId3"/>
                <a:stretch>
                  <a:fillRect l="-1418" b="-2731"/>
                </a:stretch>
              </a:blipFill>
            </p:spPr>
            <p:txBody>
              <a:bodyPr/>
              <a:lstStyle/>
              <a:p>
                <a:r>
                  <a:rPr lang="en-US">
                    <a:noFill/>
                  </a:rPr>
                  <a:t> </a:t>
                </a:r>
              </a:p>
            </p:txBody>
          </p:sp>
        </mc:Fallback>
      </mc:AlternateContent>
      <p:pic>
        <p:nvPicPr>
          <p:cNvPr id="18" name="Picture 17"/>
          <p:cNvPicPr>
            <a:picLocks noChangeAspect="1"/>
          </p:cNvPicPr>
          <p:nvPr/>
        </p:nvPicPr>
        <p:blipFill>
          <a:blip r:embed="rId4"/>
          <a:stretch>
            <a:fillRect/>
          </a:stretch>
        </p:blipFill>
        <p:spPr>
          <a:xfrm>
            <a:off x="16179366" y="346715"/>
            <a:ext cx="1804250" cy="1506741"/>
          </a:xfrm>
          <a:prstGeom prst="rect">
            <a:avLst/>
          </a:prstGeom>
        </p:spPr>
      </p:pic>
      <p:pic>
        <p:nvPicPr>
          <p:cNvPr id="20" name="Picture 19"/>
          <p:cNvPicPr>
            <a:picLocks noChangeAspect="1"/>
          </p:cNvPicPr>
          <p:nvPr/>
        </p:nvPicPr>
        <p:blipFill>
          <a:blip r:embed="rId5"/>
          <a:stretch>
            <a:fillRect/>
          </a:stretch>
        </p:blipFill>
        <p:spPr>
          <a:xfrm rot="606964">
            <a:off x="296861" y="339270"/>
            <a:ext cx="930278" cy="1486243"/>
          </a:xfrm>
          <a:prstGeom prst="rect">
            <a:avLst/>
          </a:prstGeom>
        </p:spPr>
      </p:pic>
    </p:spTree>
    <p:extLst>
      <p:ext uri="{BB962C8B-B14F-4D97-AF65-F5344CB8AC3E}">
        <p14:creationId xmlns:p14="http://schemas.microsoft.com/office/powerpoint/2010/main" val="2430780494"/>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1" dur="500"/>
                                        <p:tgtEl>
                                          <p:spTgt spid="17">
                                            <p:txEl>
                                              <p:pRg st="0" end="0"/>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24" dur="500"/>
                                        <p:tgtEl>
                                          <p:spTgt spid="17">
                                            <p:txEl>
                                              <p:pRg st="1" end="1"/>
                                            </p:txEl>
                                          </p:spTgt>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17">
                                            <p:txEl>
                                              <p:pRg st="2" end="2"/>
                                            </p:txEl>
                                          </p:spTgt>
                                        </p:tgtEl>
                                        <p:attrNameLst>
                                          <p:attrName>style.visibility</p:attrName>
                                        </p:attrNameLst>
                                      </p:cBhvr>
                                      <p:to>
                                        <p:strVal val="visible"/>
                                      </p:to>
                                    </p:set>
                                    <p:anim calcmode="lin" valueType="num">
                                      <p:cBhvr>
                                        <p:cTn id="28" dur="5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7">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7">
                                            <p:txEl>
                                              <p:pRg st="2" end="2"/>
                                            </p:txEl>
                                          </p:spTgt>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17">
                                            <p:txEl>
                                              <p:pRg st="3" end="3"/>
                                            </p:txEl>
                                          </p:spTgt>
                                        </p:tgtEl>
                                        <p:attrNameLst>
                                          <p:attrName>style.visibility</p:attrName>
                                        </p:attrNameLst>
                                      </p:cBhvr>
                                      <p:to>
                                        <p:strVal val="visible"/>
                                      </p:to>
                                    </p:set>
                                    <p:animEffect transition="in" filter="wipe(left)">
                                      <p:cBhvr>
                                        <p:cTn id="34"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grpSp>
        <p:nvGrpSpPr>
          <p:cNvPr id="2" name="Group 2"/>
          <p:cNvGrpSpPr/>
          <p:nvPr/>
        </p:nvGrpSpPr>
        <p:grpSpPr>
          <a:xfrm>
            <a:off x="-914400" y="5219700"/>
            <a:ext cx="19710765" cy="6246230"/>
            <a:chOff x="0" y="-832297"/>
            <a:chExt cx="5191313" cy="1645097"/>
          </a:xfrm>
        </p:grpSpPr>
        <p:sp>
          <p:nvSpPr>
            <p:cNvPr id="3" name="Freeform 3"/>
            <p:cNvSpPr/>
            <p:nvPr/>
          </p:nvSpPr>
          <p:spPr>
            <a:xfrm>
              <a:off x="135467" y="-832297"/>
              <a:ext cx="5055846" cy="1370281"/>
            </a:xfrm>
            <a:custGeom>
              <a:avLst/>
              <a:gdLst/>
              <a:ahLst/>
              <a:cxnLst/>
              <a:rect l="l" t="t" r="r" b="b"/>
              <a:pathLst>
                <a:path w="5055846" h="1370281">
                  <a:moveTo>
                    <a:pt x="0" y="0"/>
                  </a:moveTo>
                  <a:lnTo>
                    <a:pt x="5055846" y="0"/>
                  </a:lnTo>
                  <a:lnTo>
                    <a:pt x="5055846" y="1370281"/>
                  </a:lnTo>
                  <a:lnTo>
                    <a:pt x="0" y="1370281"/>
                  </a:lnTo>
                  <a:close/>
                </a:path>
              </a:pathLst>
            </a:custGeom>
            <a:solidFill>
              <a:srgbClr val="FCF4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p:cNvSpPr/>
          <p:nvPr/>
        </p:nvSpPr>
        <p:spPr>
          <a:xfrm>
            <a:off x="898835" y="876300"/>
            <a:ext cx="16534923" cy="9318523"/>
          </a:xfrm>
          <a:custGeom>
            <a:avLst/>
            <a:gdLst/>
            <a:ahLst/>
            <a:cxnLst/>
            <a:rect l="l" t="t" r="r" b="b"/>
            <a:pathLst>
              <a:path w="4777112" h="2692218">
                <a:moveTo>
                  <a:pt x="23879" y="0"/>
                </a:moveTo>
                <a:lnTo>
                  <a:pt x="4753232" y="0"/>
                </a:lnTo>
                <a:cubicBezTo>
                  <a:pt x="4759566" y="0"/>
                  <a:pt x="4765639" y="2516"/>
                  <a:pt x="4770117" y="6994"/>
                </a:cubicBezTo>
                <a:cubicBezTo>
                  <a:pt x="4774596" y="11472"/>
                  <a:pt x="4777112" y="17546"/>
                  <a:pt x="4777112" y="23879"/>
                </a:cubicBezTo>
                <a:lnTo>
                  <a:pt x="4777112" y="2668339"/>
                </a:lnTo>
                <a:cubicBezTo>
                  <a:pt x="4777112" y="2681527"/>
                  <a:pt x="4766421" y="2692218"/>
                  <a:pt x="4753232" y="2692218"/>
                </a:cubicBezTo>
                <a:lnTo>
                  <a:pt x="23879" y="2692218"/>
                </a:lnTo>
                <a:cubicBezTo>
                  <a:pt x="10691" y="2692218"/>
                  <a:pt x="0" y="2681527"/>
                  <a:pt x="0" y="2668339"/>
                </a:cubicBezTo>
                <a:lnTo>
                  <a:pt x="0" y="23879"/>
                </a:lnTo>
                <a:cubicBezTo>
                  <a:pt x="0" y="10691"/>
                  <a:pt x="10691" y="0"/>
                  <a:pt x="23879" y="0"/>
                </a:cubicBezTo>
                <a:close/>
              </a:path>
            </a:pathLst>
          </a:custGeom>
          <a:solidFill>
            <a:srgbClr val="FCF4E5"/>
          </a:solidFill>
        </p:spPr>
      </p:sp>
      <p:grpSp>
        <p:nvGrpSpPr>
          <p:cNvPr id="24" name="Group 23"/>
          <p:cNvGrpSpPr/>
          <p:nvPr/>
        </p:nvGrpSpPr>
        <p:grpSpPr>
          <a:xfrm>
            <a:off x="2191753" y="1096522"/>
            <a:ext cx="6629403" cy="2980178"/>
            <a:chOff x="6858000" y="1079886"/>
            <a:chExt cx="6629403" cy="2980178"/>
          </a:xfrm>
        </p:grpSpPr>
        <p:grpSp>
          <p:nvGrpSpPr>
            <p:cNvPr id="25" name="Group 2"/>
            <p:cNvGrpSpPr/>
            <p:nvPr/>
          </p:nvGrpSpPr>
          <p:grpSpPr>
            <a:xfrm>
              <a:off x="6858000" y="1079886"/>
              <a:ext cx="6629403" cy="2980178"/>
              <a:chOff x="0" y="-28575"/>
              <a:chExt cx="3287395" cy="841375"/>
            </a:xfrm>
          </p:grpSpPr>
          <p:sp>
            <p:nvSpPr>
              <p:cNvPr id="27" name="Freeform 3"/>
              <p:cNvSpPr/>
              <p:nvPr/>
            </p:nvSpPr>
            <p:spPr>
              <a:xfrm>
                <a:off x="0" y="0"/>
                <a:ext cx="3287395"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28"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Rectangle 25"/>
            <p:cNvSpPr/>
            <p:nvPr/>
          </p:nvSpPr>
          <p:spPr>
            <a:xfrm>
              <a:off x="7187828" y="1385075"/>
              <a:ext cx="5966698" cy="738664"/>
            </a:xfrm>
            <a:prstGeom prst="rect">
              <a:avLst/>
            </a:prstGeom>
          </p:spPr>
          <p:txBody>
            <a:bodyPr wrap="none">
              <a:spAutoFit/>
            </a:bodyPr>
            <a:lstStyle/>
            <a:p>
              <a:pPr lvl="0" eaLnBrk="0" fontAlgn="base" hangingPunct="0">
                <a:spcBef>
                  <a:spcPct val="0"/>
                </a:spcBef>
                <a:spcAft>
                  <a:spcPct val="0"/>
                </a:spcAft>
              </a:pPr>
              <a:r>
                <a:rPr lang="vi-VN" altLang="en-US" sz="4200" b="1">
                  <a:solidFill>
                    <a:prstClr val="white"/>
                  </a:solidFill>
                </a:rPr>
                <a:t>Bài </a:t>
              </a:r>
              <a:r>
                <a:rPr lang="vi-VN" altLang="en-US" sz="4200" b="1">
                  <a:solidFill>
                    <a:prstClr val="white"/>
                  </a:solidFill>
                </a:rPr>
                <a:t>tập </a:t>
              </a:r>
              <a:r>
                <a:rPr lang="vi-VN" altLang="en-US" sz="4200" b="1" smtClean="0">
                  <a:solidFill>
                    <a:prstClr val="white"/>
                  </a:solidFill>
                </a:rPr>
                <a:t>1.</a:t>
              </a:r>
              <a:r>
                <a:rPr lang="en-US" altLang="en-US" sz="4200" b="1" smtClean="0">
                  <a:solidFill>
                    <a:prstClr val="white"/>
                  </a:solidFill>
                  <a:latin typeface="Arial" panose="020B0604020202020204" pitchFamily="34" charset="0"/>
                  <a:cs typeface="Arial" panose="020B0604020202020204" pitchFamily="34" charset="0"/>
                </a:rPr>
                <a:t>29</a:t>
              </a:r>
              <a:r>
                <a:rPr lang="vi-VN" altLang="en-US" sz="4200" b="1" smtClean="0">
                  <a:solidFill>
                    <a:prstClr val="white"/>
                  </a:solidFill>
                </a:rPr>
                <a:t> </a:t>
              </a:r>
              <a:r>
                <a:rPr lang="vi-VN" altLang="en-US" sz="4200" b="1">
                  <a:solidFill>
                    <a:prstClr val="white"/>
                  </a:solidFill>
                </a:rPr>
                <a:t>(</a:t>
              </a:r>
              <a:r>
                <a:rPr lang="vi-VN" altLang="en-US" sz="4200" b="1" smtClean="0">
                  <a:solidFill>
                    <a:prstClr val="white"/>
                  </a:solidFill>
                </a:rPr>
                <a:t>SGK-tr</a:t>
              </a:r>
              <a:r>
                <a:rPr lang="en-US" altLang="en-US" sz="4200" b="1" smtClean="0">
                  <a:solidFill>
                    <a:prstClr val="white"/>
                  </a:solidFill>
                  <a:latin typeface="Arial" panose="020B0604020202020204" pitchFamily="34" charset="0"/>
                  <a:cs typeface="Arial" panose="020B0604020202020204" pitchFamily="34" charset="0"/>
                </a:rPr>
                <a:t>21</a:t>
              </a:r>
              <a:r>
                <a:rPr lang="vi-VN" altLang="en-US" sz="4200" b="1" smtClean="0">
                  <a:solidFill>
                    <a:prstClr val="white"/>
                  </a:solidFill>
                </a:rPr>
                <a:t>)</a:t>
              </a:r>
              <a:endParaRPr lang="vi-VN" altLang="en-US" sz="4200" b="1">
                <a:solidFill>
                  <a:prstClr val="white"/>
                </a:solidFill>
              </a:endParaRPr>
            </a:p>
          </p:txBody>
        </p:sp>
      </p:grpSp>
      <mc:AlternateContent xmlns:mc="http://schemas.openxmlformats.org/markup-compatibility/2006">
        <mc:Choice xmlns:a14="http://schemas.microsoft.com/office/drawing/2010/main" Requires="a14">
          <p:sp>
            <p:nvSpPr>
              <p:cNvPr id="29" name="Rectangle 1"/>
              <p:cNvSpPr>
                <a:spLocks noChangeArrowheads="1"/>
              </p:cNvSpPr>
              <p:nvPr/>
            </p:nvSpPr>
            <p:spPr bwMode="auto">
              <a:xfrm>
                <a:off x="3048000" y="2451442"/>
                <a:ext cx="12365757" cy="10765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5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(2</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𝑥</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 + </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𝑦</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)(2</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𝑥</m:t>
                      </m:r>
                      <m:r>
                        <a:rPr kumimoji="0" lang="en-US" altLang="en-US" sz="3800" b="0" i="1" u="none" strike="noStrike" cap="none" normalizeH="0" baseline="30000" smtClean="0">
                          <a:ln>
                            <a:noFill/>
                          </a:ln>
                          <a:solidFill>
                            <a:srgbClr val="000000"/>
                          </a:solidFill>
                          <a:effectLst/>
                          <a:latin typeface="Cambria Math" panose="02040503050406030204" pitchFamily="18" charset="0"/>
                          <a:ea typeface="Open Sans" panose="020B0604020202020204" charset="0"/>
                        </a:rPr>
                        <m:t>2</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 + </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𝑥𝑦</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 – </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𝑦</m:t>
                      </m:r>
                      <m:r>
                        <a:rPr kumimoji="0" lang="en-US" altLang="en-US" sz="3800" b="0" i="1" u="none" strike="noStrike" cap="none" normalizeH="0" baseline="30000" smtClean="0">
                          <a:ln>
                            <a:noFill/>
                          </a:ln>
                          <a:solidFill>
                            <a:srgbClr val="000000"/>
                          </a:solidFill>
                          <a:effectLst/>
                          <a:latin typeface="Cambria Math" panose="02040503050406030204" pitchFamily="18" charset="0"/>
                          <a:ea typeface="Open Sans" panose="020B0604020202020204" charset="0"/>
                        </a:rPr>
                        <m:t>2</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 = (2</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𝑥</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 – </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𝑦</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)(2</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𝑥</m:t>
                      </m:r>
                      <m:r>
                        <a:rPr kumimoji="0" lang="en-US" altLang="en-US" sz="3800" b="0" i="1" u="none" strike="noStrike" cap="none" normalizeH="0" baseline="30000" smtClean="0">
                          <a:ln>
                            <a:noFill/>
                          </a:ln>
                          <a:solidFill>
                            <a:srgbClr val="000000"/>
                          </a:solidFill>
                          <a:effectLst/>
                          <a:latin typeface="Cambria Math" panose="02040503050406030204" pitchFamily="18" charset="0"/>
                          <a:ea typeface="Open Sans" panose="020B0604020202020204" charset="0"/>
                        </a:rPr>
                        <m:t>2</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 + 3</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𝑥𝑦</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 + </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𝑦</m:t>
                      </m:r>
                      <m:r>
                        <a:rPr kumimoji="0" lang="en-US" altLang="en-US" sz="3800" b="0" i="1" u="none" strike="noStrike" cap="none" normalizeH="0" baseline="30000" smtClean="0">
                          <a:ln>
                            <a:noFill/>
                          </a:ln>
                          <a:solidFill>
                            <a:srgbClr val="000000"/>
                          </a:solidFill>
                          <a:effectLst/>
                          <a:latin typeface="Cambria Math" panose="02040503050406030204" pitchFamily="18" charset="0"/>
                          <a:ea typeface="Open Sans" panose="020B0604020202020204" charset="0"/>
                        </a:rPr>
                        <m:t>2</m:t>
                      </m:r>
                      <m:r>
                        <a:rPr kumimoji="0" lang="en-US" altLang="en-US" sz="3800" b="0" i="1" u="none" strike="noStrike" cap="none" normalizeH="0" baseline="0" smtClean="0">
                          <a:ln>
                            <a:noFill/>
                          </a:ln>
                          <a:solidFill>
                            <a:srgbClr val="000000"/>
                          </a:solidFill>
                          <a:effectLst/>
                          <a:latin typeface="Cambria Math" panose="02040503050406030204" pitchFamily="18" charset="0"/>
                          <a:ea typeface="Open Sans" panose="020B0604020202020204" charset="0"/>
                        </a:rPr>
                        <m:t>)</m:t>
                      </m:r>
                    </m:oMath>
                  </m:oMathPara>
                </a14:m>
                <a:endParaRPr kumimoji="0" lang="en-US" altLang="en-US" sz="3800" b="0" i="0" u="none" strike="noStrike" cap="none" normalizeH="0" baseline="0" smtClean="0">
                  <a:ln>
                    <a:noFill/>
                  </a:ln>
                  <a:solidFill>
                    <a:schemeClr val="tx1"/>
                  </a:solidFill>
                  <a:effectLst/>
                </a:endParaRPr>
              </a:p>
            </p:txBody>
          </p:sp>
        </mc:Choice>
        <mc:Fallback>
          <p:sp>
            <p:nvSpPr>
              <p:cNvPr id="29" name="Rectangle 1"/>
              <p:cNvSpPr>
                <a:spLocks noRot="1" noChangeAspect="1" noMove="1" noResize="1" noEditPoints="1" noAdjustHandles="1" noChangeArrowheads="1" noChangeShapeType="1" noTextEdit="1"/>
              </p:cNvSpPr>
              <p:nvPr/>
            </p:nvSpPr>
            <p:spPr bwMode="auto">
              <a:xfrm>
                <a:off x="3048000" y="2451442"/>
                <a:ext cx="12365757" cy="1076577"/>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0" name="Oval Callout 29"/>
          <p:cNvSpPr/>
          <p:nvPr/>
        </p:nvSpPr>
        <p:spPr>
          <a:xfrm>
            <a:off x="8356797" y="3842347"/>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31" name="Rectangle 30"/>
              <p:cNvSpPr/>
              <p:nvPr/>
            </p:nvSpPr>
            <p:spPr>
              <a:xfrm>
                <a:off x="957750" y="5158919"/>
                <a:ext cx="16949250" cy="4708981"/>
              </a:xfrm>
              <a:prstGeom prst="rect">
                <a:avLst/>
              </a:prstGeom>
            </p:spPr>
            <p:txBody>
              <a:bodyPr wrap="square">
                <a:spAutoFit/>
              </a:bodyPr>
              <a:lstStyle/>
              <a:p>
                <a:pPr algn="just">
                  <a:lnSpc>
                    <a:spcPct val="150000"/>
                  </a:lnSpc>
                  <a:spcBef>
                    <a:spcPts val="600"/>
                  </a:spcBef>
                  <a:spcAft>
                    <a:spcPts val="0"/>
                  </a:spcAft>
                </a:pPr>
                <a:r>
                  <a:rPr lang="en-US" sz="3800" smtClean="0">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𝑥𝑦</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en-US" sz="38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3</m:t>
                        </m:r>
                      </m:sup>
                    </m:sSup>
                  </m:oMath>
                </a14:m>
                <a:endParaRPr lang="en-US" sz="3800" i="1">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14:m>
                  <m:oMath xmlns:m="http://schemas.openxmlformats.org/officeDocument/2006/math">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38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3</m:t>
                        </m:r>
                      </m:sup>
                    </m:sSup>
                  </m:oMath>
                </a14:m>
                <a:r>
                  <a:rPr lang="en-US" sz="3800" i="1">
                    <a:effectLst/>
                    <a:latin typeface="Arial" panose="020B0604020202020204" pitchFamily="34" charset="0"/>
                    <a:ea typeface="Calibri" panose="020F0502020204030204" pitchFamily="34" charset="0"/>
                    <a:cs typeface="Arial" panose="020B0604020202020204" pitchFamily="34" charset="0"/>
                  </a:rPr>
                  <a:t> </a:t>
                </a:r>
                <a:endParaRPr lang="en-US" sz="3800" i="1">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en-US" sz="3800">
                    <a:effectLst/>
                    <a:latin typeface="Arial" panose="020B0604020202020204" pitchFamily="34" charset="0"/>
                    <a:ea typeface="Calibri" panose="020F0502020204030204" pitchFamily="34" charset="0"/>
                    <a:cs typeface="Arial" panose="020B0604020202020204" pitchFamily="34" charset="0"/>
                  </a:rPr>
                  <a:t>Ta </a:t>
                </a:r>
                <a:r>
                  <a:rPr lang="en-US" sz="3800">
                    <a:effectLst/>
                    <a:latin typeface="Arial" panose="020B0604020202020204" pitchFamily="34" charset="0"/>
                    <a:ea typeface="Calibri" panose="020F0502020204030204" pitchFamily="34" charset="0"/>
                    <a:cs typeface="Arial" panose="020B0604020202020204" pitchFamily="34" charset="0"/>
                  </a:rPr>
                  <a:t>có</a:t>
                </a:r>
                <a:r>
                  <a:rPr lang="en-US" sz="38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+3</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𝑥𝑦</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en-US" sz="38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+6</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r>
                      <a:rPr lang="en-US" sz="3800" i="1">
                        <a:effectLst/>
                        <a:latin typeface="Cambria Math" panose="02040503050406030204" pitchFamily="18" charset="0"/>
                        <a:ea typeface="Calibri" panose="020F0502020204030204" pitchFamily="34" charset="0"/>
                        <a:cs typeface="Times New Roman" panose="02020603050405020304" pitchFamily="18" charset="0"/>
                      </a:rPr>
                      <m:t>−3</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3</m:t>
                        </m:r>
                      </m:sup>
                    </m:sSup>
                  </m:oMath>
                </a14:m>
                <a:endParaRPr lang="en-US" sz="3800" i="1">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38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sz="3800" i="1">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en-US" sz="3800">
                    <a:effectLst/>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𝑥𝑦</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en-US" sz="3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+3</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𝑥𝑦</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e>
                    </m:d>
                  </m:oMath>
                </a14:m>
                <a:r>
                  <a:rPr lang="en-US" sz="3800" i="1">
                    <a:effectLst/>
                    <a:latin typeface="Arial" panose="020B0604020202020204" pitchFamily="34" charset="0"/>
                    <a:ea typeface="Calibri" panose="020F0502020204030204" pitchFamily="34" charset="0"/>
                    <a:cs typeface="Arial" panose="020B0604020202020204" pitchFamily="34" charset="0"/>
                  </a:rPr>
                  <a:t>.</a:t>
                </a:r>
                <a:endParaRPr lang="en-US" sz="3800" i="1">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31" name="Rectangle 30"/>
              <p:cNvSpPr>
                <a:spLocks noRot="1" noChangeAspect="1" noMove="1" noResize="1" noEditPoints="1" noAdjustHandles="1" noChangeArrowheads="1" noChangeShapeType="1" noTextEdit="1"/>
              </p:cNvSpPr>
              <p:nvPr/>
            </p:nvSpPr>
            <p:spPr>
              <a:xfrm>
                <a:off x="957750" y="5158919"/>
                <a:ext cx="16949250" cy="4708981"/>
              </a:xfrm>
              <a:prstGeom prst="rect">
                <a:avLst/>
              </a:prstGeom>
              <a:blipFill>
                <a:blip r:embed="rId3"/>
                <a:stretch>
                  <a:fillRect l="-1187" b="-1940"/>
                </a:stretch>
              </a:blipFill>
            </p:spPr>
            <p:txBody>
              <a:bodyPr/>
              <a:lstStyle/>
              <a:p>
                <a:r>
                  <a:rPr lang="en-US">
                    <a:noFill/>
                  </a:rPr>
                  <a:t> </a:t>
                </a:r>
              </a:p>
            </p:txBody>
          </p:sp>
        </mc:Fallback>
      </mc:AlternateContent>
      <p:sp>
        <p:nvSpPr>
          <p:cNvPr id="32" name="Rectangle 31"/>
          <p:cNvSpPr/>
          <p:nvPr/>
        </p:nvSpPr>
        <p:spPr>
          <a:xfrm>
            <a:off x="8900107" y="1248922"/>
            <a:ext cx="6386685" cy="861133"/>
          </a:xfrm>
          <a:prstGeom prst="rect">
            <a:avLst/>
          </a:prstGeom>
        </p:spPr>
        <p:txBody>
          <a:bodyPr wrap="none">
            <a:spAutoFit/>
          </a:bodyPr>
          <a:lstStyle/>
          <a:p>
            <a:pPr lvl="0" algn="ctr" eaLnBrk="0" fontAlgn="base" hangingPunct="0">
              <a:lnSpc>
                <a:spcPct val="150000"/>
              </a:lnSpc>
              <a:spcBef>
                <a:spcPct val="0"/>
              </a:spcBef>
              <a:spcAft>
                <a:spcPct val="0"/>
              </a:spcAft>
            </a:pPr>
            <a:r>
              <a:rPr lang="en-US" altLang="en-US" sz="3800">
                <a:solidFill>
                  <a:srgbClr val="000000"/>
                </a:solidFill>
                <a:latin typeface="Arial" panose="020B0604020202020204" pitchFamily="34" charset="0"/>
                <a:ea typeface="Open Sans" panose="020B0604020202020204" charset="0"/>
                <a:cs typeface="Arial" panose="020B0604020202020204" pitchFamily="34" charset="0"/>
              </a:rPr>
              <a:t>Chứng minh đẳng thức sau: </a:t>
            </a:r>
          </a:p>
        </p:txBody>
      </p:sp>
      <p:pic>
        <p:nvPicPr>
          <p:cNvPr id="33" name="Picture 32"/>
          <p:cNvPicPr>
            <a:picLocks noChangeAspect="1"/>
          </p:cNvPicPr>
          <p:nvPr/>
        </p:nvPicPr>
        <p:blipFill>
          <a:blip r:embed="rId4"/>
          <a:stretch>
            <a:fillRect/>
          </a:stretch>
        </p:blipFill>
        <p:spPr>
          <a:xfrm rot="3835066">
            <a:off x="16004092" y="141675"/>
            <a:ext cx="2170796" cy="2112125"/>
          </a:xfrm>
          <a:prstGeom prst="rect">
            <a:avLst/>
          </a:prstGeom>
        </p:spPr>
      </p:pic>
      <p:pic>
        <p:nvPicPr>
          <p:cNvPr id="34" name="Picture 33"/>
          <p:cNvPicPr>
            <a:picLocks noChangeAspect="1"/>
          </p:cNvPicPr>
          <p:nvPr/>
        </p:nvPicPr>
        <p:blipFill>
          <a:blip r:embed="rId5"/>
          <a:stretch>
            <a:fillRect/>
          </a:stretch>
        </p:blipFill>
        <p:spPr>
          <a:xfrm rot="18020373">
            <a:off x="123882" y="2587601"/>
            <a:ext cx="1628713" cy="1246464"/>
          </a:xfrm>
          <a:prstGeom prst="rect">
            <a:avLst/>
          </a:prstGeom>
        </p:spPr>
      </p:pic>
    </p:spTree>
    <p:extLst>
      <p:ext uri="{BB962C8B-B14F-4D97-AF65-F5344CB8AC3E}">
        <p14:creationId xmlns:p14="http://schemas.microsoft.com/office/powerpoint/2010/main" val="3179590462"/>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anim calcmode="lin" valueType="num">
                                      <p:cBhvr>
                                        <p:cTn id="12" dur="500" fill="hold"/>
                                        <p:tgtEl>
                                          <p:spTgt spid="32"/>
                                        </p:tgtEl>
                                        <p:attrNameLst>
                                          <p:attrName>ppt_x</p:attrName>
                                        </p:attrNameLst>
                                      </p:cBhvr>
                                      <p:tavLst>
                                        <p:tav tm="0">
                                          <p:val>
                                            <p:strVal val="#ppt_x"/>
                                          </p:val>
                                        </p:tav>
                                        <p:tav tm="100000">
                                          <p:val>
                                            <p:strVal val="#ppt_x"/>
                                          </p:val>
                                        </p:tav>
                                      </p:tavLst>
                                    </p:anim>
                                    <p:anim calcmode="lin" valueType="num">
                                      <p:cBhvr>
                                        <p:cTn id="13" dur="5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anim calcmode="lin" valueType="num">
                                      <p:cBhvr>
                                        <p:cTn id="17" dur="500" fill="hold"/>
                                        <p:tgtEl>
                                          <p:spTgt spid="29"/>
                                        </p:tgtEl>
                                        <p:attrNameLst>
                                          <p:attrName>ppt_x</p:attrName>
                                        </p:attrNameLst>
                                      </p:cBhvr>
                                      <p:tavLst>
                                        <p:tav tm="0">
                                          <p:val>
                                            <p:strVal val="#ppt_x"/>
                                          </p:val>
                                        </p:tav>
                                        <p:tav tm="100000">
                                          <p:val>
                                            <p:strVal val="#ppt_x"/>
                                          </p:val>
                                        </p:tav>
                                      </p:tavLst>
                                    </p:anim>
                                    <p:anim calcmode="lin" valueType="num">
                                      <p:cBhvr>
                                        <p:cTn id="18"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xEl>
                                              <p:pRg st="0" end="0"/>
                                            </p:txEl>
                                          </p:spTgt>
                                        </p:tgtEl>
                                        <p:attrNameLst>
                                          <p:attrName>style.visibility</p:attrName>
                                        </p:attrNameLst>
                                      </p:cBhvr>
                                      <p:to>
                                        <p:strVal val="visible"/>
                                      </p:to>
                                    </p:set>
                                    <p:animEffect transition="in" filter="fade">
                                      <p:cBhvr>
                                        <p:cTn id="28" dur="500"/>
                                        <p:tgtEl>
                                          <p:spTgt spid="3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1">
                                            <p:txEl>
                                              <p:pRg st="1" end="1"/>
                                            </p:txEl>
                                          </p:spTgt>
                                        </p:tgtEl>
                                        <p:attrNameLst>
                                          <p:attrName>style.visibility</p:attrName>
                                        </p:attrNameLst>
                                      </p:cBhvr>
                                      <p:to>
                                        <p:strVal val="visible"/>
                                      </p:to>
                                    </p:set>
                                    <p:animEffect transition="in" filter="fade">
                                      <p:cBhvr>
                                        <p:cTn id="33" dur="500"/>
                                        <p:tgtEl>
                                          <p:spTgt spid="31">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1">
                                            <p:txEl>
                                              <p:pRg st="2" end="2"/>
                                            </p:txEl>
                                          </p:spTgt>
                                        </p:tgtEl>
                                        <p:attrNameLst>
                                          <p:attrName>style.visibility</p:attrName>
                                        </p:attrNameLst>
                                      </p:cBhvr>
                                      <p:to>
                                        <p:strVal val="visible"/>
                                      </p:to>
                                    </p:set>
                                    <p:animEffect transition="in" filter="fade">
                                      <p:cBhvr>
                                        <p:cTn id="38" dur="500"/>
                                        <p:tgtEl>
                                          <p:spTgt spid="31">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1">
                                            <p:txEl>
                                              <p:pRg st="3" end="3"/>
                                            </p:txEl>
                                          </p:spTgt>
                                        </p:tgtEl>
                                        <p:attrNameLst>
                                          <p:attrName>style.visibility</p:attrName>
                                        </p:attrNameLst>
                                      </p:cBhvr>
                                      <p:to>
                                        <p:strVal val="visible"/>
                                      </p:to>
                                    </p:set>
                                    <p:animEffect transition="in" filter="fade">
                                      <p:cBhvr>
                                        <p:cTn id="43" dur="500"/>
                                        <p:tgtEl>
                                          <p:spTgt spid="31">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1">
                                            <p:txEl>
                                              <p:pRg st="4" end="4"/>
                                            </p:txEl>
                                          </p:spTgt>
                                        </p:tgtEl>
                                        <p:attrNameLst>
                                          <p:attrName>style.visibility</p:attrName>
                                        </p:attrNameLst>
                                      </p:cBhvr>
                                      <p:to>
                                        <p:strVal val="visible"/>
                                      </p:to>
                                    </p:set>
                                    <p:animEffect transition="in" filter="fade">
                                      <p:cBhvr>
                                        <p:cTn id="48" dur="500"/>
                                        <p:tgtEl>
                                          <p:spTgt spid="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4E5"/>
        </a:solidFill>
        <a:effectLst/>
      </p:bgPr>
    </p:bg>
    <p:spTree>
      <p:nvGrpSpPr>
        <p:cNvPr id="1" name=""/>
        <p:cNvGrpSpPr/>
        <p:nvPr/>
      </p:nvGrpSpPr>
      <p:grpSpPr>
        <a:xfrm>
          <a:off x="0" y="0"/>
          <a:ext cx="0" cy="0"/>
          <a:chOff x="0" y="0"/>
          <a:chExt cx="0" cy="0"/>
        </a:xfrm>
      </p:grpSpPr>
      <p:grpSp>
        <p:nvGrpSpPr>
          <p:cNvPr id="6" name="Group 6"/>
          <p:cNvGrpSpPr/>
          <p:nvPr/>
        </p:nvGrpSpPr>
        <p:grpSpPr>
          <a:xfrm>
            <a:off x="0" y="-716420"/>
            <a:ext cx="6324600" cy="11805595"/>
            <a:chOff x="0" y="0"/>
            <a:chExt cx="1558177" cy="3109293"/>
          </a:xfrm>
        </p:grpSpPr>
        <p:sp>
          <p:nvSpPr>
            <p:cNvPr id="7" name="Freeform 7"/>
            <p:cNvSpPr/>
            <p:nvPr/>
          </p:nvSpPr>
          <p:spPr>
            <a:xfrm>
              <a:off x="0" y="0"/>
              <a:ext cx="1558177" cy="3109293"/>
            </a:xfrm>
            <a:custGeom>
              <a:avLst/>
              <a:gdLst/>
              <a:ahLst/>
              <a:cxnLst/>
              <a:rect l="l" t="t" r="r" b="b"/>
              <a:pathLst>
                <a:path w="1558177" h="3109293">
                  <a:moveTo>
                    <a:pt x="0" y="0"/>
                  </a:moveTo>
                  <a:lnTo>
                    <a:pt x="1558177" y="0"/>
                  </a:lnTo>
                  <a:lnTo>
                    <a:pt x="1558177" y="3109293"/>
                  </a:lnTo>
                  <a:lnTo>
                    <a:pt x="0" y="3109293"/>
                  </a:lnTo>
                  <a:close/>
                </a:path>
              </a:pathLst>
            </a:custGeom>
            <a:solidFill>
              <a:srgbClr val="F9DA88"/>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 name="Group 22"/>
          <p:cNvGrpSpPr/>
          <p:nvPr/>
        </p:nvGrpSpPr>
        <p:grpSpPr>
          <a:xfrm>
            <a:off x="-457200" y="602312"/>
            <a:ext cx="6248400" cy="3736474"/>
            <a:chOff x="1485900" y="1827798"/>
            <a:chExt cx="6155140" cy="3736474"/>
          </a:xfrm>
        </p:grpSpPr>
        <p:grpSp>
          <p:nvGrpSpPr>
            <p:cNvPr id="24" name="Group 23"/>
            <p:cNvGrpSpPr/>
            <p:nvPr/>
          </p:nvGrpSpPr>
          <p:grpSpPr>
            <a:xfrm>
              <a:off x="1485900" y="1827798"/>
              <a:ext cx="1556806" cy="999425"/>
              <a:chOff x="1028700" y="1670038"/>
              <a:chExt cx="3705025" cy="3855885"/>
            </a:xfrm>
          </p:grpSpPr>
          <p:sp>
            <p:nvSpPr>
              <p:cNvPr id="31" name="TextBox 5"/>
              <p:cNvSpPr txBox="1"/>
              <p:nvPr/>
            </p:nvSpPr>
            <p:spPr>
              <a:xfrm>
                <a:off x="1028700" y="1670038"/>
                <a:ext cx="3218307" cy="3369170"/>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sp>
            <p:nvSpPr>
              <p:cNvPr id="29" name="TextBox 8"/>
              <p:cNvSpPr txBox="1"/>
              <p:nvPr/>
            </p:nvSpPr>
            <p:spPr>
              <a:xfrm>
                <a:off x="1515418" y="2156757"/>
                <a:ext cx="3218307" cy="3369166"/>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25" name="TextBox 2"/>
            <p:cNvSpPr txBox="1"/>
            <p:nvPr/>
          </p:nvSpPr>
          <p:spPr>
            <a:xfrm>
              <a:off x="2444096" y="2101786"/>
              <a:ext cx="5196944" cy="3462486"/>
            </a:xfrm>
            <a:prstGeom prst="rect">
              <a:avLst/>
            </a:prstGeom>
          </p:spPr>
          <p:txBody>
            <a:bodyPr wrap="square" lIns="0" tIns="0" rIns="0" bIns="0" rtlCol="0" anchor="t">
              <a:spAutoFit/>
            </a:bodyPr>
            <a:lstStyle/>
            <a:p>
              <a:pPr algn="ctr">
                <a:lnSpc>
                  <a:spcPct val="150000"/>
                </a:lnSpc>
              </a:pPr>
              <a:r>
                <a:rPr lang="en-US" sz="7500" b="1" spc="341" smtClean="0">
                  <a:latin typeface="Arial" panose="020B0604020202020204" pitchFamily="34" charset="0"/>
                  <a:cs typeface="Arial" panose="020B0604020202020204" pitchFamily="34" charset="0"/>
                </a:rPr>
                <a:t>NỘI </a:t>
              </a:r>
              <a:r>
                <a:rPr lang="en-US" sz="7500" b="1" spc="341" smtClean="0">
                  <a:latin typeface="Arial" panose="020B0604020202020204" pitchFamily="34" charset="0"/>
                  <a:cs typeface="Arial" panose="020B0604020202020204" pitchFamily="34" charset="0"/>
                </a:rPr>
                <a:t>DUNG</a:t>
              </a:r>
            </a:p>
            <a:p>
              <a:pPr algn="ctr">
                <a:lnSpc>
                  <a:spcPct val="150000"/>
                </a:lnSpc>
              </a:pPr>
              <a:r>
                <a:rPr lang="en-US" sz="7500" b="1" spc="341" smtClean="0">
                  <a:latin typeface="Arial" panose="020B0604020202020204" pitchFamily="34" charset="0"/>
                  <a:cs typeface="Arial" panose="020B0604020202020204" pitchFamily="34" charset="0"/>
                </a:rPr>
                <a:t>BÀI </a:t>
              </a:r>
              <a:r>
                <a:rPr lang="en-US" sz="7500" b="1" spc="341" smtClean="0">
                  <a:latin typeface="Arial" panose="020B0604020202020204" pitchFamily="34" charset="0"/>
                  <a:cs typeface="Arial" panose="020B0604020202020204" pitchFamily="34" charset="0"/>
                </a:rPr>
                <a:t>HỌC</a:t>
              </a:r>
              <a:endParaRPr lang="en-US" sz="7500" b="1" spc="341" dirty="0">
                <a:latin typeface="Arial" panose="020B0604020202020204" pitchFamily="34" charset="0"/>
                <a:cs typeface="Arial" panose="020B0604020202020204" pitchFamily="34" charset="0"/>
              </a:endParaRPr>
            </a:p>
          </p:txBody>
        </p:sp>
      </p:grpSp>
      <p:pic>
        <p:nvPicPr>
          <p:cNvPr id="32" name="Picture 31"/>
          <p:cNvPicPr>
            <a:picLocks noChangeAspect="1"/>
          </p:cNvPicPr>
          <p:nvPr/>
        </p:nvPicPr>
        <p:blipFill>
          <a:blip r:embed="rId2"/>
          <a:stretch>
            <a:fillRect/>
          </a:stretch>
        </p:blipFill>
        <p:spPr>
          <a:xfrm>
            <a:off x="1558250" y="6675108"/>
            <a:ext cx="2799702" cy="2994834"/>
          </a:xfrm>
          <a:prstGeom prst="rect">
            <a:avLst/>
          </a:prstGeom>
        </p:spPr>
      </p:pic>
      <p:grpSp>
        <p:nvGrpSpPr>
          <p:cNvPr id="33" name="Group 8"/>
          <p:cNvGrpSpPr/>
          <p:nvPr/>
        </p:nvGrpSpPr>
        <p:grpSpPr>
          <a:xfrm>
            <a:off x="7314167" y="1909973"/>
            <a:ext cx="1226808" cy="1226808"/>
            <a:chOff x="0" y="0"/>
            <a:chExt cx="1635744" cy="1635744"/>
          </a:xfrm>
        </p:grpSpPr>
        <p:grpSp>
          <p:nvGrpSpPr>
            <p:cNvPr id="34" name="Group 9"/>
            <p:cNvGrpSpPr>
              <a:grpSpLocks noChangeAspect="1"/>
            </p:cNvGrpSpPr>
            <p:nvPr/>
          </p:nvGrpSpPr>
          <p:grpSpPr>
            <a:xfrm>
              <a:off x="0" y="0"/>
              <a:ext cx="1635744" cy="1635744"/>
              <a:chOff x="0" y="0"/>
              <a:chExt cx="495300" cy="495300"/>
            </a:xfrm>
          </p:grpSpPr>
          <p:sp>
            <p:nvSpPr>
              <p:cNvPr id="36" name="Freeform 1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DA649"/>
              </a:solidFill>
            </p:spPr>
          </p:sp>
          <p:sp>
            <p:nvSpPr>
              <p:cNvPr id="37" name="Freeform 1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284353"/>
              </a:solidFill>
            </p:spPr>
          </p:sp>
        </p:grpSp>
        <p:sp>
          <p:nvSpPr>
            <p:cNvPr id="35" name="TextBox 12"/>
            <p:cNvSpPr txBox="1"/>
            <p:nvPr/>
          </p:nvSpPr>
          <p:spPr>
            <a:xfrm>
              <a:off x="383797" y="153700"/>
              <a:ext cx="868151" cy="1139885"/>
            </a:xfrm>
            <a:prstGeom prst="rect">
              <a:avLst/>
            </a:prstGeom>
          </p:spPr>
          <p:txBody>
            <a:bodyPr lIns="0" tIns="0" rIns="0" bIns="0" rtlCol="0" anchor="t">
              <a:spAutoFit/>
            </a:bodyPr>
            <a:lstStyle/>
            <a:p>
              <a:pPr algn="ctr">
                <a:lnSpc>
                  <a:spcPts val="7328"/>
                </a:lnSpc>
              </a:pPr>
              <a:r>
                <a:rPr lang="en-US" sz="5000" b="1" dirty="0">
                  <a:solidFill>
                    <a:srgbClr val="FFFFFF"/>
                  </a:solidFill>
                  <a:latin typeface="Arial" panose="020B0604020202020204" pitchFamily="34" charset="0"/>
                  <a:cs typeface="Arial" panose="020B0604020202020204" pitchFamily="34" charset="0"/>
                </a:rPr>
                <a:t>1</a:t>
              </a:r>
            </a:p>
          </p:txBody>
        </p:sp>
      </p:grpSp>
      <p:sp>
        <p:nvSpPr>
          <p:cNvPr id="38" name="Rectangle 37"/>
          <p:cNvSpPr/>
          <p:nvPr/>
        </p:nvSpPr>
        <p:spPr>
          <a:xfrm>
            <a:off x="8874157" y="1804718"/>
            <a:ext cx="8499443" cy="1107419"/>
          </a:xfrm>
          <a:prstGeom prst="rect">
            <a:avLst/>
          </a:prstGeom>
        </p:spPr>
        <p:txBody>
          <a:bodyPr wrap="none">
            <a:spAutoFit/>
          </a:bodyPr>
          <a:lstStyle/>
          <a:p>
            <a:pPr lvl="0">
              <a:lnSpc>
                <a:spcPct val="150000"/>
              </a:lnSpc>
            </a:pPr>
            <a:r>
              <a:rPr lang="vi-VN" sz="5000" b="1">
                <a:solidFill>
                  <a:srgbClr val="284353"/>
                </a:solidFill>
                <a:ea typeface="Times New Roman" panose="02020603050405020304" pitchFamily="18" charset="0"/>
              </a:rPr>
              <a:t>Nhân đơn thức với đa thức</a:t>
            </a:r>
            <a:endParaRPr lang="en-US" sz="5000" dirty="0">
              <a:solidFill>
                <a:srgbClr val="284353"/>
              </a:solidFill>
              <a:latin typeface="Times New Roman" panose="02020603050405020304" pitchFamily="18" charset="0"/>
              <a:ea typeface="Times New Roman" panose="02020603050405020304" pitchFamily="18" charset="0"/>
            </a:endParaRPr>
          </a:p>
        </p:txBody>
      </p:sp>
      <p:grpSp>
        <p:nvGrpSpPr>
          <p:cNvPr id="39" name="Group 8"/>
          <p:cNvGrpSpPr/>
          <p:nvPr/>
        </p:nvGrpSpPr>
        <p:grpSpPr>
          <a:xfrm>
            <a:off x="7314167" y="5253770"/>
            <a:ext cx="1226808" cy="1226808"/>
            <a:chOff x="0" y="0"/>
            <a:chExt cx="1635744" cy="1635744"/>
          </a:xfrm>
        </p:grpSpPr>
        <p:grpSp>
          <p:nvGrpSpPr>
            <p:cNvPr id="40" name="Group 9"/>
            <p:cNvGrpSpPr>
              <a:grpSpLocks noChangeAspect="1"/>
            </p:cNvGrpSpPr>
            <p:nvPr/>
          </p:nvGrpSpPr>
          <p:grpSpPr>
            <a:xfrm>
              <a:off x="0" y="0"/>
              <a:ext cx="1635744" cy="1635744"/>
              <a:chOff x="0" y="0"/>
              <a:chExt cx="495300" cy="495300"/>
            </a:xfrm>
          </p:grpSpPr>
          <p:sp>
            <p:nvSpPr>
              <p:cNvPr id="42" name="Freeform 1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DA649"/>
              </a:solidFill>
            </p:spPr>
          </p:sp>
          <p:sp>
            <p:nvSpPr>
              <p:cNvPr id="43" name="Freeform 1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284353"/>
              </a:solidFill>
            </p:spPr>
          </p:sp>
        </p:grpSp>
        <p:sp>
          <p:nvSpPr>
            <p:cNvPr id="41" name="TextBox 12"/>
            <p:cNvSpPr txBox="1"/>
            <p:nvPr/>
          </p:nvSpPr>
          <p:spPr>
            <a:xfrm>
              <a:off x="383797" y="153700"/>
              <a:ext cx="868151" cy="1139885"/>
            </a:xfrm>
            <a:prstGeom prst="rect">
              <a:avLst/>
            </a:prstGeom>
          </p:spPr>
          <p:txBody>
            <a:bodyPr lIns="0" tIns="0" rIns="0" bIns="0" rtlCol="0" anchor="t">
              <a:spAutoFit/>
            </a:bodyPr>
            <a:lstStyle/>
            <a:p>
              <a:pPr algn="ctr">
                <a:lnSpc>
                  <a:spcPts val="7328"/>
                </a:lnSpc>
              </a:pPr>
              <a:r>
                <a:rPr lang="en-US" sz="5000" b="1" smtClean="0">
                  <a:solidFill>
                    <a:srgbClr val="FFFFFF"/>
                  </a:solidFill>
                  <a:latin typeface="Arial" panose="020B0604020202020204" pitchFamily="34" charset="0"/>
                  <a:cs typeface="Arial" panose="020B0604020202020204" pitchFamily="34" charset="0"/>
                </a:rPr>
                <a:t>2</a:t>
              </a:r>
              <a:endParaRPr lang="en-US" sz="5000" b="1" dirty="0">
                <a:solidFill>
                  <a:srgbClr val="FFFFFF"/>
                </a:solidFill>
                <a:latin typeface="Arial" panose="020B0604020202020204" pitchFamily="34" charset="0"/>
                <a:cs typeface="Arial" panose="020B0604020202020204" pitchFamily="34" charset="0"/>
              </a:endParaRPr>
            </a:p>
          </p:txBody>
        </p:sp>
      </p:grpSp>
      <p:sp>
        <p:nvSpPr>
          <p:cNvPr id="44" name="Rectangle 43"/>
          <p:cNvSpPr/>
          <p:nvPr/>
        </p:nvSpPr>
        <p:spPr>
          <a:xfrm>
            <a:off x="8874157" y="5219700"/>
            <a:ext cx="8008924" cy="1107419"/>
          </a:xfrm>
          <a:prstGeom prst="rect">
            <a:avLst/>
          </a:prstGeom>
        </p:spPr>
        <p:txBody>
          <a:bodyPr wrap="none">
            <a:spAutoFit/>
          </a:bodyPr>
          <a:lstStyle/>
          <a:p>
            <a:pPr lvl="0">
              <a:lnSpc>
                <a:spcPct val="150000"/>
              </a:lnSpc>
            </a:pPr>
            <a:r>
              <a:rPr lang="vi-VN" sz="5000" b="1">
                <a:solidFill>
                  <a:srgbClr val="284353"/>
                </a:solidFill>
                <a:ea typeface="Times New Roman" panose="02020603050405020304" pitchFamily="18" charset="0"/>
              </a:rPr>
              <a:t>Nhân đa thức với đa thức</a:t>
            </a:r>
            <a:endParaRPr lang="en-US" sz="5000" dirty="0">
              <a:solidFill>
                <a:srgbClr val="284353"/>
              </a:solidFill>
              <a:latin typeface="Times New Roman" panose="02020603050405020304" pitchFamily="18" charset="0"/>
              <a:ea typeface="Times New Roman" panose="02020603050405020304" pitchFamily="18" charset="0"/>
            </a:endParaRPr>
          </a:p>
        </p:txBody>
      </p:sp>
      <p:pic>
        <p:nvPicPr>
          <p:cNvPr id="46" name="Picture 45"/>
          <p:cNvPicPr>
            <a:picLocks noChangeAspect="1"/>
          </p:cNvPicPr>
          <p:nvPr/>
        </p:nvPicPr>
        <p:blipFill>
          <a:blip r:embed="rId3"/>
          <a:stretch>
            <a:fillRect/>
          </a:stretch>
        </p:blipFill>
        <p:spPr>
          <a:xfrm rot="20279260">
            <a:off x="11177092" y="8312932"/>
            <a:ext cx="2731465" cy="2350013"/>
          </a:xfrm>
          <a:prstGeom prst="rect">
            <a:avLst/>
          </a:prstGeom>
        </p:spPr>
      </p:pic>
    </p:spTree>
    <p:extLst>
      <p:ext uri="{BB962C8B-B14F-4D97-AF65-F5344CB8AC3E}">
        <p14:creationId xmlns:p14="http://schemas.microsoft.com/office/powerpoint/2010/main" val="4195076727"/>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grpSp>
        <p:nvGrpSpPr>
          <p:cNvPr id="4" name="Group 4"/>
          <p:cNvGrpSpPr/>
          <p:nvPr/>
        </p:nvGrpSpPr>
        <p:grpSpPr>
          <a:xfrm>
            <a:off x="1276212" y="896434"/>
            <a:ext cx="15640188" cy="8212474"/>
            <a:chOff x="0" y="0"/>
            <a:chExt cx="2170275" cy="1829810"/>
          </a:xfrm>
        </p:grpSpPr>
        <p:sp>
          <p:nvSpPr>
            <p:cNvPr id="5" name="Freeform 5"/>
            <p:cNvSpPr/>
            <p:nvPr/>
          </p:nvSpPr>
          <p:spPr>
            <a:xfrm>
              <a:off x="0" y="0"/>
              <a:ext cx="2170275" cy="1829810"/>
            </a:xfrm>
            <a:custGeom>
              <a:avLst/>
              <a:gdLst/>
              <a:ahLst/>
              <a:cxnLst/>
              <a:rect l="l" t="t" r="r" b="b"/>
              <a:pathLst>
                <a:path w="2170275" h="1829810">
                  <a:moveTo>
                    <a:pt x="0" y="0"/>
                  </a:moveTo>
                  <a:lnTo>
                    <a:pt x="2170275" y="0"/>
                  </a:lnTo>
                  <a:lnTo>
                    <a:pt x="2170275" y="1829810"/>
                  </a:lnTo>
                  <a:lnTo>
                    <a:pt x="0" y="1829810"/>
                  </a:lnTo>
                  <a:close/>
                </a:path>
              </a:pathLst>
            </a:custGeom>
            <a:solidFill>
              <a:srgbClr val="FFF9E8"/>
            </a:solidFill>
          </p:spPr>
        </p:sp>
        <p:sp>
          <p:nvSpPr>
            <p:cNvPr id="6" name="TextBox 6"/>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6823902" y="9715500"/>
            <a:ext cx="4714152" cy="299219"/>
            <a:chOff x="0" y="0"/>
            <a:chExt cx="1241587" cy="118945"/>
          </a:xfrm>
        </p:grpSpPr>
        <p:sp>
          <p:nvSpPr>
            <p:cNvPr id="9" name="Freeform 9"/>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rot="-8005528">
            <a:off x="1303373" y="394578"/>
            <a:ext cx="471924" cy="1714036"/>
            <a:chOff x="0" y="0"/>
            <a:chExt cx="193588" cy="678055"/>
          </a:xfrm>
        </p:grpSpPr>
        <p:sp>
          <p:nvSpPr>
            <p:cNvPr id="18" name="Freeform 18"/>
            <p:cNvSpPr/>
            <p:nvPr/>
          </p:nvSpPr>
          <p:spPr>
            <a:xfrm>
              <a:off x="0" y="0"/>
              <a:ext cx="193588" cy="678055"/>
            </a:xfrm>
            <a:custGeom>
              <a:avLst/>
              <a:gdLst/>
              <a:ahLst/>
              <a:cxnLst/>
              <a:rect l="l" t="t" r="r" b="b"/>
              <a:pathLst>
                <a:path w="193588" h="678055">
                  <a:moveTo>
                    <a:pt x="0" y="0"/>
                  </a:moveTo>
                  <a:lnTo>
                    <a:pt x="193588" y="0"/>
                  </a:lnTo>
                  <a:lnTo>
                    <a:pt x="193588" y="678055"/>
                  </a:lnTo>
                  <a:lnTo>
                    <a:pt x="0" y="678055"/>
                  </a:lnTo>
                  <a:close/>
                </a:path>
              </a:pathLst>
            </a:custGeom>
            <a:solidFill>
              <a:srgbClr val="DF795B"/>
            </a:solidFill>
          </p:spPr>
        </p:sp>
        <p:sp>
          <p:nvSpPr>
            <p:cNvPr id="19"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17"/>
          <p:cNvGrpSpPr/>
          <p:nvPr/>
        </p:nvGrpSpPr>
        <p:grpSpPr>
          <a:xfrm rot="8207862">
            <a:off x="16375638" y="435029"/>
            <a:ext cx="471924" cy="1714036"/>
            <a:chOff x="0" y="0"/>
            <a:chExt cx="193588" cy="678055"/>
          </a:xfrm>
        </p:grpSpPr>
        <p:sp>
          <p:nvSpPr>
            <p:cNvPr id="25" name="Freeform 18"/>
            <p:cNvSpPr/>
            <p:nvPr/>
          </p:nvSpPr>
          <p:spPr>
            <a:xfrm>
              <a:off x="0" y="0"/>
              <a:ext cx="193588" cy="678055"/>
            </a:xfrm>
            <a:custGeom>
              <a:avLst/>
              <a:gdLst/>
              <a:ahLst/>
              <a:cxnLst/>
              <a:rect l="l" t="t" r="r" b="b"/>
              <a:pathLst>
                <a:path w="193588" h="678055">
                  <a:moveTo>
                    <a:pt x="0" y="0"/>
                  </a:moveTo>
                  <a:lnTo>
                    <a:pt x="193588" y="0"/>
                  </a:lnTo>
                  <a:lnTo>
                    <a:pt x="193588" y="678055"/>
                  </a:lnTo>
                  <a:lnTo>
                    <a:pt x="0" y="678055"/>
                  </a:lnTo>
                  <a:close/>
                </a:path>
              </a:pathLst>
            </a:custGeom>
            <a:solidFill>
              <a:srgbClr val="DF795B"/>
            </a:solidFill>
          </p:spPr>
        </p:sp>
        <p:sp>
          <p:nvSpPr>
            <p:cNvPr id="26"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mc:Choice xmlns:a14="http://schemas.microsoft.com/office/drawing/2010/main" Requires="a14">
          <p:sp>
            <p:nvSpPr>
              <p:cNvPr id="3" name="Rectangle 2"/>
              <p:cNvSpPr/>
              <p:nvPr/>
            </p:nvSpPr>
            <p:spPr>
              <a:xfrm>
                <a:off x="1750357" y="3086100"/>
                <a:ext cx="14785043" cy="5093702"/>
              </a:xfrm>
              <a:prstGeom prst="rect">
                <a:avLst/>
              </a:prstGeom>
            </p:spPr>
            <p:txBody>
              <a:bodyPr wrap="square">
                <a:spAutoFit/>
              </a:bodyPr>
              <a:lstStyle/>
              <a:p>
                <a:pPr algn="just">
                  <a:lnSpc>
                    <a:spcPct val="150000"/>
                  </a:lnSpc>
                  <a:spcBef>
                    <a:spcPts val="600"/>
                  </a:spcBef>
                  <a:spcAft>
                    <a:spcPts val="0"/>
                  </a:spcAft>
                </a:pPr>
                <a:r>
                  <a:rPr lang="en-US" sz="4200" smtClean="0">
                    <a:latin typeface="Arial" panose="020B0604020202020204" pitchFamily="34" charset="0"/>
                    <a:ea typeface="Arial" panose="020B0604020202020204" pitchFamily="34" charset="0"/>
                    <a:cs typeface="Arial" panose="020B0604020202020204" pitchFamily="34" charset="0"/>
                  </a:rPr>
                  <a:t>a) Chứng minh rằng biểu thức:</a:t>
                </a:r>
              </a:p>
              <a:p>
                <a:pPr algn="just">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Q</m:t>
                      </m:r>
                      <m:r>
                        <a:rPr lang="en-US" sz="4200">
                          <a:effectLst/>
                          <a:latin typeface="Cambria Math" panose="02040503050406030204" pitchFamily="18" charset="0"/>
                          <a:ea typeface="Arial" panose="020B0604020202020204" pitchFamily="34" charset="0"/>
                          <a:cs typeface="Times New Roman" panose="02020603050405020304" pitchFamily="18" charset="0"/>
                        </a:rPr>
                        <m:t> =</m:t>
                      </m:r>
                      <m:r>
                        <a:rPr lang="en-US" sz="4200" i="1">
                          <a:effectLst/>
                          <a:latin typeface="Cambria Math" panose="02040503050406030204" pitchFamily="18" charset="0"/>
                          <a:ea typeface="Arial" panose="020B0604020202020204" pitchFamily="34" charset="0"/>
                          <a:cs typeface="Times New Roman" panose="02020603050405020304" pitchFamily="18" charset="0"/>
                        </a:rPr>
                        <m:t> </m:t>
                      </m:r>
                      <m:r>
                        <a:rPr lang="en-US" sz="4200">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x</m:t>
                          </m:r>
                        </m:e>
                        <m:sup>
                          <m:r>
                            <a:rPr lang="en-US" sz="42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2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x</m:t>
                      </m:r>
                      <m:d>
                        <m:d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x</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y</m:t>
                          </m:r>
                        </m:e>
                      </m:d>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x</m:t>
                      </m:r>
                      <m:d>
                        <m:d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4200">
                              <a:effectLst/>
                              <a:latin typeface="Cambria Math" panose="02040503050406030204" pitchFamily="18" charset="0"/>
                              <a:ea typeface="Arial" panose="020B0604020202020204" pitchFamily="34" charset="0"/>
                              <a:cs typeface="Times New Roman" panose="02020603050405020304" pitchFamily="18" charset="0"/>
                            </a:rPr>
                            <m:t>6</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y</m:t>
                          </m:r>
                        </m:e>
                      </m:d>
                      <m:r>
                        <a:rPr lang="en-US" sz="4200">
                          <a:effectLst/>
                          <a:latin typeface="Cambria Math" panose="02040503050406030204" pitchFamily="18" charset="0"/>
                          <a:ea typeface="Arial" panose="020B0604020202020204" pitchFamily="34" charset="0"/>
                          <a:cs typeface="Times New Roman" panose="02020603050405020304" pitchFamily="18" charset="0"/>
                        </a:rPr>
                        <m:t>+12</m:t>
                      </m:r>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x</m:t>
                      </m:r>
                      <m:r>
                        <a:rPr lang="en-US" sz="4200">
                          <a:effectLst/>
                          <a:latin typeface="Cambria Math" panose="02040503050406030204" pitchFamily="18" charset="0"/>
                          <a:ea typeface="Arial" panose="020B0604020202020204" pitchFamily="34" charset="0"/>
                          <a:cs typeface="Times New Roman" panose="02020603050405020304" pitchFamily="18" charset="0"/>
                        </a:rPr>
                        <m:t>+1</m:t>
                      </m:r>
                      <m:r>
                        <a:rPr lang="en-US" sz="4200" i="1">
                          <a:effectLst/>
                          <a:latin typeface="Cambria Math" panose="02040503050406030204" pitchFamily="18" charset="0"/>
                          <a:ea typeface="Arial" panose="020B0604020202020204" pitchFamily="34" charset="0"/>
                          <a:cs typeface="Times New Roman" panose="02020603050405020304" pitchFamily="18" charset="0"/>
                        </a:rPr>
                        <m:t> </m:t>
                      </m:r>
                    </m:oMath>
                  </m:oMathPara>
                </a14:m>
                <a:endParaRPr lang="en-US" sz="4200" smtClean="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50000"/>
                  </a:lnSpc>
                  <a:spcBef>
                    <a:spcPts val="600"/>
                  </a:spcBef>
                  <a:spcAft>
                    <a:spcPts val="0"/>
                  </a:spcAft>
                </a:pPr>
                <a:r>
                  <a:rPr lang="en-US" sz="4200" smtClean="0">
                    <a:latin typeface="Arial" panose="020B0604020202020204" pitchFamily="34" charset="0"/>
                    <a:ea typeface="Arial" panose="020B0604020202020204" pitchFamily="34" charset="0"/>
                    <a:cs typeface="Arial" panose="020B0604020202020204" pitchFamily="34" charset="0"/>
                  </a:rPr>
                  <a:t>L</a:t>
                </a:r>
                <a:r>
                  <a:rPr lang="en-US" sz="4200" smtClean="0">
                    <a:effectLst/>
                    <a:latin typeface="Arial" panose="020B0604020202020204" pitchFamily="34" charset="0"/>
                    <a:ea typeface="Arial" panose="020B0604020202020204" pitchFamily="34" charset="0"/>
                    <a:cs typeface="Arial" panose="020B0604020202020204" pitchFamily="34" charset="0"/>
                  </a:rPr>
                  <a:t>uôn </a:t>
                </a:r>
                <a:r>
                  <a:rPr lang="en-US" sz="4200">
                    <a:effectLst/>
                    <a:latin typeface="Arial" panose="020B0604020202020204" pitchFamily="34" charset="0"/>
                    <a:ea typeface="Arial" panose="020B0604020202020204" pitchFamily="34" charset="0"/>
                    <a:cs typeface="Arial" panose="020B0604020202020204" pitchFamily="34" charset="0"/>
                  </a:rPr>
                  <a:t>nhận giá trị dương với mọi giá trị của biến x và y.</a:t>
                </a:r>
              </a:p>
              <a:p>
                <a:pPr algn="just">
                  <a:lnSpc>
                    <a:spcPct val="150000"/>
                  </a:lnSpc>
                  <a:spcBef>
                    <a:spcPts val="600"/>
                  </a:spcBef>
                  <a:spcAft>
                    <a:spcPts val="0"/>
                  </a:spcAft>
                </a:pPr>
                <a:r>
                  <a:rPr lang="en-US" sz="4200">
                    <a:effectLst/>
                    <a:latin typeface="Arial" panose="020B0604020202020204" pitchFamily="34" charset="0"/>
                    <a:ea typeface="Arial" panose="020B0604020202020204" pitchFamily="34" charset="0"/>
                    <a:cs typeface="Arial" panose="020B0604020202020204" pitchFamily="34" charset="0"/>
                  </a:rPr>
                  <a:t>b) Chứng </a:t>
                </a:r>
                <a14:m>
                  <m:oMath xmlns:m="http://schemas.openxmlformats.org/officeDocument/2006/math">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P</m:t>
                    </m:r>
                    <m:r>
                      <a:rPr lang="en-US" sz="42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200">
                            <a:effectLst/>
                            <a:latin typeface="Cambria Math" panose="02040503050406030204" pitchFamily="18" charset="0"/>
                            <a:ea typeface="Arial" panose="020B0604020202020204" pitchFamily="34" charset="0"/>
                            <a:cs typeface="Times New Roman" panose="02020603050405020304" pitchFamily="18" charset="0"/>
                          </a:rPr>
                          <m:t>2</m:t>
                        </m:r>
                      </m:e>
                      <m:sup>
                        <m:r>
                          <a:rPr lang="en-US" sz="4200">
                            <a:effectLst/>
                            <a:latin typeface="Cambria Math" panose="02040503050406030204" pitchFamily="18" charset="0"/>
                            <a:ea typeface="Arial" panose="020B0604020202020204" pitchFamily="34" charset="0"/>
                            <a:cs typeface="Times New Roman" panose="02020603050405020304" pitchFamily="18" charset="0"/>
                          </a:rPr>
                          <m:t>10</m:t>
                        </m:r>
                      </m:sup>
                    </m:sSup>
                    <m:r>
                      <a:rPr lang="en-US" sz="42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200">
                            <a:effectLst/>
                            <a:latin typeface="Cambria Math" panose="02040503050406030204" pitchFamily="18" charset="0"/>
                            <a:ea typeface="Arial" panose="020B0604020202020204" pitchFamily="34" charset="0"/>
                            <a:cs typeface="Times New Roman" panose="02020603050405020304" pitchFamily="18" charset="0"/>
                          </a:rPr>
                          <m:t>2</m:t>
                        </m:r>
                      </m:e>
                      <m:sup>
                        <m:r>
                          <a:rPr lang="en-US" sz="4200">
                            <a:effectLst/>
                            <a:latin typeface="Cambria Math" panose="02040503050406030204" pitchFamily="18" charset="0"/>
                            <a:ea typeface="Arial" panose="020B0604020202020204" pitchFamily="34" charset="0"/>
                            <a:cs typeface="Times New Roman" panose="02020603050405020304" pitchFamily="18" charset="0"/>
                          </a:rPr>
                          <m:t>11</m:t>
                        </m:r>
                      </m:sup>
                    </m:sSup>
                    <m:r>
                      <a:rPr lang="en-US" sz="42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200">
                            <a:effectLst/>
                            <a:latin typeface="Cambria Math" panose="02040503050406030204" pitchFamily="18" charset="0"/>
                            <a:ea typeface="Arial" panose="020B0604020202020204" pitchFamily="34" charset="0"/>
                            <a:cs typeface="Times New Roman" panose="02020603050405020304" pitchFamily="18" charset="0"/>
                          </a:rPr>
                          <m:t>2</m:t>
                        </m:r>
                      </m:e>
                      <m:sup>
                        <m:r>
                          <a:rPr lang="en-US" sz="4200">
                            <a:effectLst/>
                            <a:latin typeface="Cambria Math" panose="02040503050406030204" pitchFamily="18" charset="0"/>
                            <a:ea typeface="Arial" panose="020B0604020202020204" pitchFamily="34" charset="0"/>
                            <a:cs typeface="Times New Roman" panose="02020603050405020304" pitchFamily="18" charset="0"/>
                          </a:rPr>
                          <m:t>12</m:t>
                        </m:r>
                      </m:sup>
                    </m:sSup>
                  </m:oMath>
                </a14:m>
                <a:r>
                  <a:rPr lang="en-US" sz="4200">
                    <a:effectLst/>
                    <a:latin typeface="Arial" panose="020B0604020202020204" pitchFamily="34" charset="0"/>
                    <a:ea typeface="Arial" panose="020B0604020202020204" pitchFamily="34" charset="0"/>
                    <a:cs typeface="Arial" panose="020B0604020202020204" pitchFamily="34" charset="0"/>
                  </a:rPr>
                  <a:t>. Chứng minh P luôn chia hết cho 7.</a:t>
                </a:r>
              </a:p>
            </p:txBody>
          </p:sp>
        </mc:Choice>
        <mc:Fallback>
          <p:sp>
            <p:nvSpPr>
              <p:cNvPr id="3" name="Rectangle 2"/>
              <p:cNvSpPr>
                <a:spLocks noRot="1" noChangeAspect="1" noMove="1" noResize="1" noEditPoints="1" noAdjustHandles="1" noChangeArrowheads="1" noChangeShapeType="1" noTextEdit="1"/>
              </p:cNvSpPr>
              <p:nvPr/>
            </p:nvSpPr>
            <p:spPr>
              <a:xfrm>
                <a:off x="1750357" y="3086100"/>
                <a:ext cx="14785043" cy="5093702"/>
              </a:xfrm>
              <a:prstGeom prst="rect">
                <a:avLst/>
              </a:prstGeom>
              <a:blipFill>
                <a:blip r:embed="rId2"/>
                <a:stretch>
                  <a:fillRect l="-1566" r="-1566" b="-2153"/>
                </a:stretch>
              </a:blipFill>
            </p:spPr>
            <p:txBody>
              <a:bodyPr/>
              <a:lstStyle/>
              <a:p>
                <a:r>
                  <a:rPr lang="en-US">
                    <a:noFill/>
                  </a:rPr>
                  <a:t> </a:t>
                </a:r>
              </a:p>
            </p:txBody>
          </p:sp>
        </mc:Fallback>
      </mc:AlternateContent>
      <p:grpSp>
        <p:nvGrpSpPr>
          <p:cNvPr id="20" name="Group 19"/>
          <p:cNvGrpSpPr/>
          <p:nvPr/>
        </p:nvGrpSpPr>
        <p:grpSpPr>
          <a:xfrm>
            <a:off x="6132978" y="1407558"/>
            <a:ext cx="6096000" cy="1282878"/>
            <a:chOff x="1554480" y="876300"/>
            <a:chExt cx="6096000" cy="1143000"/>
          </a:xfrm>
          <a:solidFill>
            <a:schemeClr val="accent5">
              <a:lumMod val="75000"/>
            </a:schemeClr>
          </a:solidFill>
        </p:grpSpPr>
        <p:sp>
          <p:nvSpPr>
            <p:cNvPr id="21" name="Flowchart: Terminator 20"/>
            <p:cNvSpPr/>
            <p:nvPr/>
          </p:nvSpPr>
          <p:spPr>
            <a:xfrm>
              <a:off x="1554480" y="876300"/>
              <a:ext cx="6096000" cy="1143000"/>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Rectangle 21"/>
            <p:cNvSpPr/>
            <p:nvPr/>
          </p:nvSpPr>
          <p:spPr>
            <a:xfrm>
              <a:off x="2451825" y="1127526"/>
              <a:ext cx="4277902" cy="699256"/>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500" b="1" i="0" u="none" strike="noStrike" kern="1200" cap="none" spc="0" normalizeH="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TẬP THÊM</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7" name="Picture 6"/>
          <p:cNvPicPr>
            <a:picLocks noChangeAspect="1"/>
          </p:cNvPicPr>
          <p:nvPr/>
        </p:nvPicPr>
        <p:blipFill>
          <a:blip r:embed="rId3"/>
          <a:stretch>
            <a:fillRect/>
          </a:stretch>
        </p:blipFill>
        <p:spPr>
          <a:xfrm flipH="1">
            <a:off x="15468600" y="7200900"/>
            <a:ext cx="2112193" cy="2355154"/>
          </a:xfrm>
          <a:prstGeom prst="rect">
            <a:avLst/>
          </a:prstGeom>
        </p:spPr>
      </p:pic>
    </p:spTree>
    <p:extLst>
      <p:ext uri="{BB962C8B-B14F-4D97-AF65-F5344CB8AC3E}">
        <p14:creationId xmlns:p14="http://schemas.microsoft.com/office/powerpoint/2010/main" val="3925395680"/>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grpSp>
        <p:nvGrpSpPr>
          <p:cNvPr id="4" name="Group 4"/>
          <p:cNvGrpSpPr/>
          <p:nvPr/>
        </p:nvGrpSpPr>
        <p:grpSpPr>
          <a:xfrm>
            <a:off x="1276212" y="896434"/>
            <a:ext cx="15640188" cy="8212474"/>
            <a:chOff x="0" y="0"/>
            <a:chExt cx="2170275" cy="1829810"/>
          </a:xfrm>
        </p:grpSpPr>
        <p:sp>
          <p:nvSpPr>
            <p:cNvPr id="5" name="Freeform 5"/>
            <p:cNvSpPr/>
            <p:nvPr/>
          </p:nvSpPr>
          <p:spPr>
            <a:xfrm>
              <a:off x="0" y="0"/>
              <a:ext cx="2170275" cy="1829810"/>
            </a:xfrm>
            <a:custGeom>
              <a:avLst/>
              <a:gdLst/>
              <a:ahLst/>
              <a:cxnLst/>
              <a:rect l="l" t="t" r="r" b="b"/>
              <a:pathLst>
                <a:path w="2170275" h="1829810">
                  <a:moveTo>
                    <a:pt x="0" y="0"/>
                  </a:moveTo>
                  <a:lnTo>
                    <a:pt x="2170275" y="0"/>
                  </a:lnTo>
                  <a:lnTo>
                    <a:pt x="2170275" y="1829810"/>
                  </a:lnTo>
                  <a:lnTo>
                    <a:pt x="0" y="1829810"/>
                  </a:lnTo>
                  <a:close/>
                </a:path>
              </a:pathLst>
            </a:custGeom>
            <a:solidFill>
              <a:srgbClr val="FFF9E8"/>
            </a:solidFill>
          </p:spPr>
        </p:sp>
        <p:sp>
          <p:nvSpPr>
            <p:cNvPr id="6" name="TextBox 6"/>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6823902" y="9715500"/>
            <a:ext cx="4714152" cy="299219"/>
            <a:chOff x="0" y="0"/>
            <a:chExt cx="1241587" cy="118945"/>
          </a:xfrm>
        </p:grpSpPr>
        <p:sp>
          <p:nvSpPr>
            <p:cNvPr id="9" name="Freeform 9"/>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rot="-8005528">
            <a:off x="1303373" y="394578"/>
            <a:ext cx="471924" cy="1714036"/>
            <a:chOff x="0" y="0"/>
            <a:chExt cx="193588" cy="678055"/>
          </a:xfrm>
        </p:grpSpPr>
        <p:sp>
          <p:nvSpPr>
            <p:cNvPr id="18" name="Freeform 18"/>
            <p:cNvSpPr/>
            <p:nvPr/>
          </p:nvSpPr>
          <p:spPr>
            <a:xfrm>
              <a:off x="0" y="0"/>
              <a:ext cx="193588" cy="678055"/>
            </a:xfrm>
            <a:custGeom>
              <a:avLst/>
              <a:gdLst/>
              <a:ahLst/>
              <a:cxnLst/>
              <a:rect l="l" t="t" r="r" b="b"/>
              <a:pathLst>
                <a:path w="193588" h="678055">
                  <a:moveTo>
                    <a:pt x="0" y="0"/>
                  </a:moveTo>
                  <a:lnTo>
                    <a:pt x="193588" y="0"/>
                  </a:lnTo>
                  <a:lnTo>
                    <a:pt x="193588" y="678055"/>
                  </a:lnTo>
                  <a:lnTo>
                    <a:pt x="0" y="678055"/>
                  </a:lnTo>
                  <a:close/>
                </a:path>
              </a:pathLst>
            </a:custGeom>
            <a:solidFill>
              <a:srgbClr val="DF795B"/>
            </a:solidFill>
          </p:spPr>
        </p:sp>
        <p:sp>
          <p:nvSpPr>
            <p:cNvPr id="19"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17"/>
          <p:cNvGrpSpPr/>
          <p:nvPr/>
        </p:nvGrpSpPr>
        <p:grpSpPr>
          <a:xfrm rot="8207862">
            <a:off x="16375638" y="435029"/>
            <a:ext cx="471924" cy="1714036"/>
            <a:chOff x="0" y="0"/>
            <a:chExt cx="193588" cy="678055"/>
          </a:xfrm>
        </p:grpSpPr>
        <p:sp>
          <p:nvSpPr>
            <p:cNvPr id="25" name="Freeform 18"/>
            <p:cNvSpPr/>
            <p:nvPr/>
          </p:nvSpPr>
          <p:spPr>
            <a:xfrm>
              <a:off x="0" y="0"/>
              <a:ext cx="193588" cy="678055"/>
            </a:xfrm>
            <a:custGeom>
              <a:avLst/>
              <a:gdLst/>
              <a:ahLst/>
              <a:cxnLst/>
              <a:rect l="l" t="t" r="r" b="b"/>
              <a:pathLst>
                <a:path w="193588" h="678055">
                  <a:moveTo>
                    <a:pt x="0" y="0"/>
                  </a:moveTo>
                  <a:lnTo>
                    <a:pt x="193588" y="0"/>
                  </a:lnTo>
                  <a:lnTo>
                    <a:pt x="193588" y="678055"/>
                  </a:lnTo>
                  <a:lnTo>
                    <a:pt x="0" y="678055"/>
                  </a:lnTo>
                  <a:close/>
                </a:path>
              </a:pathLst>
            </a:custGeom>
            <a:solidFill>
              <a:srgbClr val="DF795B"/>
            </a:solidFill>
          </p:spPr>
        </p:sp>
        <p:sp>
          <p:nvSpPr>
            <p:cNvPr id="26"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7" name="Picture 6"/>
          <p:cNvPicPr>
            <a:picLocks noChangeAspect="1"/>
          </p:cNvPicPr>
          <p:nvPr/>
        </p:nvPicPr>
        <p:blipFill>
          <a:blip r:embed="rId2"/>
          <a:stretch>
            <a:fillRect/>
          </a:stretch>
        </p:blipFill>
        <p:spPr>
          <a:xfrm flipH="1">
            <a:off x="15860303" y="7741346"/>
            <a:ext cx="2112193" cy="2355154"/>
          </a:xfrm>
          <a:prstGeom prst="rect">
            <a:avLst/>
          </a:prstGeom>
        </p:spPr>
      </p:pic>
      <p:sp>
        <p:nvSpPr>
          <p:cNvPr id="23" name="Oval Callout 22"/>
          <p:cNvSpPr/>
          <p:nvPr/>
        </p:nvSpPr>
        <p:spPr>
          <a:xfrm>
            <a:off x="8371479" y="876300"/>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2" name="Rectangle 1"/>
              <p:cNvSpPr/>
              <p:nvPr/>
            </p:nvSpPr>
            <p:spPr>
              <a:xfrm>
                <a:off x="2023302" y="1906213"/>
                <a:ext cx="14359698" cy="6742487"/>
              </a:xfrm>
              <a:prstGeom prst="rect">
                <a:avLst/>
              </a:prstGeom>
            </p:spPr>
            <p:txBody>
              <a:bodyPr wrap="square">
                <a:spAutoFit/>
              </a:bodyPr>
              <a:lstStyle/>
              <a:p>
                <a:pPr algn="just">
                  <a:lnSpc>
                    <a:spcPct val="150000"/>
                  </a:lnSpc>
                  <a:spcBef>
                    <a:spcPts val="600"/>
                  </a:spcBef>
                  <a:spcAft>
                    <a:spcPts val="0"/>
                  </a:spcAft>
                </a:pPr>
                <a:r>
                  <a:rPr lang="en-US" sz="3900" smtClean="0">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Q</m:t>
                    </m:r>
                    <m:r>
                      <a:rPr lang="en-US" sz="3900">
                        <a:effectLst/>
                        <a:latin typeface="Cambria Math" panose="02040503050406030204" pitchFamily="18" charset="0"/>
                        <a:ea typeface="Arial" panose="020B0604020202020204" pitchFamily="34" charset="0"/>
                        <a:cs typeface="Times New Roman" panose="02020603050405020304" pitchFamily="18" charset="0"/>
                      </a:rPr>
                      <m:t>=</m:t>
                    </m:r>
                    <m:r>
                      <a:rPr lang="en-US" sz="3900" i="1">
                        <a:effectLst/>
                        <a:latin typeface="Cambria Math" panose="02040503050406030204" pitchFamily="18" charset="0"/>
                        <a:ea typeface="Arial" panose="020B0604020202020204" pitchFamily="34" charset="0"/>
                        <a:cs typeface="Times New Roman" panose="02020603050405020304" pitchFamily="18" charset="0"/>
                      </a:rPr>
                      <m:t> </m:t>
                    </m:r>
                    <m:r>
                      <a:rPr lang="en-US" sz="3900">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9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r>
                      <a:rPr lang="en-US" sz="39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r>
                      <a:rPr lang="en-US" sz="3900" i="1">
                        <a:effectLst/>
                        <a:latin typeface="Cambria Math" panose="02040503050406030204" pitchFamily="18" charset="0"/>
                        <a:ea typeface="Arial" panose="020B0604020202020204" pitchFamily="34" charset="0"/>
                        <a:cs typeface="Times New Roman" panose="02020603050405020304" pitchFamily="18" charset="0"/>
                      </a:rPr>
                      <m:t>−</m:t>
                    </m:r>
                    <m:r>
                      <a:rPr lang="en-US" sz="3900">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y</m:t>
                    </m:r>
                    <m:r>
                      <a:rPr lang="en-US" sz="3900">
                        <a:effectLst/>
                        <a:latin typeface="Cambria Math" panose="02040503050406030204" pitchFamily="18" charset="0"/>
                        <a:ea typeface="Arial" panose="020B0604020202020204" pitchFamily="34" charset="0"/>
                        <a:cs typeface="Times New Roman" panose="02020603050405020304" pitchFamily="18" charset="0"/>
                      </a:rPr>
                      <m:t>)</m:t>
                    </m:r>
                    <m:r>
                      <a:rPr lang="en-US" sz="3900" i="1">
                        <a:effectLst/>
                        <a:latin typeface="Cambria Math" panose="02040503050406030204" pitchFamily="18" charset="0"/>
                        <a:ea typeface="Arial" panose="020B0604020202020204" pitchFamily="34" charset="0"/>
                        <a:cs typeface="Times New Roman" panose="02020603050405020304" pitchFamily="18" charset="0"/>
                      </a:rPr>
                      <m:t>−</m:t>
                    </m:r>
                    <m:r>
                      <a:rPr lang="en-US" sz="3900">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r>
                      <a:rPr lang="en-US" sz="3900">
                        <a:effectLst/>
                        <a:latin typeface="Cambria Math" panose="02040503050406030204" pitchFamily="18" charset="0"/>
                        <a:ea typeface="Arial" panose="020B0604020202020204" pitchFamily="34" charset="0"/>
                        <a:cs typeface="Times New Roman" panose="02020603050405020304" pitchFamily="18" charset="0"/>
                      </a:rPr>
                      <m:t>(6</m:t>
                    </m:r>
                    <m:r>
                      <a:rPr lang="en-US" sz="3900" i="1">
                        <a:effectLst/>
                        <a:latin typeface="Cambria Math" panose="02040503050406030204" pitchFamily="18" charset="0"/>
                        <a:ea typeface="Arial" panose="020B0604020202020204" pitchFamily="34" charset="0"/>
                        <a:cs typeface="Times New Roman" panose="02020603050405020304" pitchFamily="18" charset="0"/>
                      </a:rPr>
                      <m:t>−</m:t>
                    </m:r>
                    <m:r>
                      <a:rPr lang="en-US" sz="3900">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y</m:t>
                    </m:r>
                    <m:r>
                      <a:rPr lang="en-US" sz="3900">
                        <a:effectLst/>
                        <a:latin typeface="Cambria Math" panose="02040503050406030204" pitchFamily="18" charset="0"/>
                        <a:ea typeface="Arial" panose="020B0604020202020204" pitchFamily="34" charset="0"/>
                        <a:cs typeface="Times New Roman" panose="02020603050405020304" pitchFamily="18" charset="0"/>
                      </a:rPr>
                      <m:t>)+12</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r>
                      <a:rPr lang="en-US" sz="3900">
                        <a:effectLst/>
                        <a:latin typeface="Cambria Math" panose="02040503050406030204" pitchFamily="18" charset="0"/>
                        <a:ea typeface="Arial" panose="020B0604020202020204" pitchFamily="34" charset="0"/>
                        <a:cs typeface="Times New Roman" panose="02020603050405020304" pitchFamily="18" charset="0"/>
                      </a:rPr>
                      <m:t>+1</m:t>
                    </m:r>
                    <m:r>
                      <a:rPr lang="en-US" sz="3900" i="1">
                        <a:effectLst/>
                        <a:latin typeface="Cambria Math" panose="02040503050406030204" pitchFamily="18" charset="0"/>
                        <a:ea typeface="Arial" panose="020B0604020202020204" pitchFamily="34" charset="0"/>
                        <a:cs typeface="Times New Roman" panose="02020603050405020304" pitchFamily="18" charset="0"/>
                      </a:rPr>
                      <m:t> </m:t>
                    </m:r>
                  </m:oMath>
                </a14:m>
                <a:endParaRPr lang="en-US" sz="39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en-US" sz="3900" smtClean="0">
                    <a:effectLst/>
                    <a:ea typeface="Arial" panose="020B0604020202020204" pitchFamily="34" charset="0"/>
                    <a:cs typeface="Times New Roman" panose="02020603050405020304" pitchFamily="18" charset="0"/>
                  </a:rPr>
                  <a:t>         </a:t>
                </a:r>
                <a14:m>
                  <m:oMath xmlns:m="http://schemas.openxmlformats.org/officeDocument/2006/math">
                    <m:r>
                      <a:rPr lang="en-US" sz="3900">
                        <a:effectLst/>
                        <a:latin typeface="Cambria Math" panose="02040503050406030204" pitchFamily="18" charset="0"/>
                        <a:ea typeface="Arial" panose="020B0604020202020204" pitchFamily="34" charset="0"/>
                        <a:cs typeface="Times New Roman" panose="02020603050405020304" pitchFamily="18" charset="0"/>
                      </a:rPr>
                      <m:t>=</m:t>
                    </m:r>
                    <m:r>
                      <a:rPr lang="en-US" sz="3900" i="1">
                        <a:effectLst/>
                        <a:latin typeface="Cambria Math" panose="02040503050406030204" pitchFamily="18" charset="0"/>
                        <a:ea typeface="Arial" panose="020B0604020202020204" pitchFamily="34" charset="0"/>
                        <a:cs typeface="Times New Roman" panose="02020603050405020304" pitchFamily="18" charset="0"/>
                      </a:rPr>
                      <m:t> </m:t>
                    </m:r>
                    <m:r>
                      <a:rPr lang="en-US" sz="3900">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9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r>
                      <a:rPr lang="en-US" sz="39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r>
                      <a:rPr lang="en-US" sz="3900" i="1">
                        <a:effectLst/>
                        <a:latin typeface="Cambria Math" panose="02040503050406030204" pitchFamily="18" charset="0"/>
                        <a:ea typeface="Arial" panose="020B0604020202020204" pitchFamily="34" charset="0"/>
                        <a:cs typeface="Times New Roman" panose="02020603050405020304" pitchFamily="18" charset="0"/>
                      </a:rPr>
                      <m:t>−</m:t>
                    </m:r>
                    <m:r>
                      <a:rPr lang="en-US" sz="3900">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r>
                      <a:rPr lang="en-US" sz="39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y</m:t>
                    </m:r>
                    <m:r>
                      <a:rPr lang="en-US" sz="3900" i="1">
                        <a:effectLst/>
                        <a:latin typeface="Cambria Math" panose="02040503050406030204" pitchFamily="18" charset="0"/>
                        <a:ea typeface="Arial" panose="020B0604020202020204" pitchFamily="34" charset="0"/>
                        <a:cs typeface="Times New Roman" panose="02020603050405020304" pitchFamily="18" charset="0"/>
                      </a:rPr>
                      <m:t>−</m:t>
                    </m:r>
                    <m:r>
                      <a:rPr lang="en-US" sz="3900">
                        <a:effectLst/>
                        <a:latin typeface="Cambria Math" panose="02040503050406030204" pitchFamily="18" charset="0"/>
                        <a:ea typeface="Arial" panose="020B0604020202020204" pitchFamily="34" charset="0"/>
                        <a:cs typeface="Times New Roman" panose="02020603050405020304" pitchFamily="18" charset="0"/>
                      </a:rPr>
                      <m:t>2.6.</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r>
                      <a:rPr lang="en-US" sz="3900">
                        <a:effectLst/>
                        <a:latin typeface="Cambria Math" panose="02040503050406030204" pitchFamily="18" charset="0"/>
                        <a:ea typeface="Arial" panose="020B0604020202020204" pitchFamily="34" charset="0"/>
                        <a:cs typeface="Times New Roman" panose="02020603050405020304" pitchFamily="18" charset="0"/>
                      </a:rPr>
                      <m:t>+2.2.</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r>
                      <a:rPr lang="en-US" sz="39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y</m:t>
                    </m:r>
                    <m:r>
                      <a:rPr lang="en-US" sz="3900">
                        <a:effectLst/>
                        <a:latin typeface="Cambria Math" panose="02040503050406030204" pitchFamily="18" charset="0"/>
                        <a:ea typeface="Arial" panose="020B0604020202020204" pitchFamily="34" charset="0"/>
                        <a:cs typeface="Times New Roman" panose="02020603050405020304" pitchFamily="18" charset="0"/>
                      </a:rPr>
                      <m:t>+12</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r>
                      <a:rPr lang="en-US" sz="3900">
                        <a:effectLst/>
                        <a:latin typeface="Cambria Math" panose="02040503050406030204" pitchFamily="18" charset="0"/>
                        <a:ea typeface="Arial" panose="020B0604020202020204" pitchFamily="34" charset="0"/>
                        <a:cs typeface="Times New Roman" panose="02020603050405020304" pitchFamily="18" charset="0"/>
                      </a:rPr>
                      <m:t>+1</m:t>
                    </m:r>
                    <m:r>
                      <a:rPr lang="en-US" sz="3900" i="1">
                        <a:effectLst/>
                        <a:latin typeface="Cambria Math" panose="02040503050406030204" pitchFamily="18" charset="0"/>
                        <a:ea typeface="Arial" panose="020B0604020202020204" pitchFamily="34" charset="0"/>
                        <a:cs typeface="Times New Roman" panose="02020603050405020304" pitchFamily="18" charset="0"/>
                      </a:rPr>
                      <m:t> </m:t>
                    </m:r>
                  </m:oMath>
                </a14:m>
                <a:endParaRPr lang="en-US" sz="39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en-US" sz="3900" b="0" smtClean="0">
                    <a:effectLst/>
                    <a:ea typeface="Arial" panose="020B0604020202020204" pitchFamily="34" charset="0"/>
                    <a:cs typeface="Times New Roman" panose="02020603050405020304" pitchFamily="18" charset="0"/>
                  </a:rPr>
                  <a:t>        </a:t>
                </a:r>
                <a14:m>
                  <m:oMath xmlns:m="http://schemas.openxmlformats.org/officeDocument/2006/math">
                    <m:r>
                      <a:rPr lang="en-US" sz="3900" b="0" i="0" smtClean="0">
                        <a:effectLst/>
                        <a:latin typeface="Cambria Math" panose="02040503050406030204" pitchFamily="18" charset="0"/>
                        <a:ea typeface="Arial" panose="020B0604020202020204" pitchFamily="34" charset="0"/>
                        <a:cs typeface="Times New Roman" panose="02020603050405020304" pitchFamily="18" charset="0"/>
                      </a:rPr>
                      <m:t> </m:t>
                    </m:r>
                    <m:r>
                      <a:rPr lang="en-US" sz="3900">
                        <a:effectLst/>
                        <a:latin typeface="Cambria Math" panose="02040503050406030204" pitchFamily="18" charset="0"/>
                        <a:ea typeface="Arial" panose="020B0604020202020204" pitchFamily="34" charset="0"/>
                        <a:cs typeface="Times New Roman" panose="02020603050405020304" pitchFamily="18" charset="0"/>
                      </a:rPr>
                      <m:t>=</m:t>
                    </m:r>
                    <m:r>
                      <a:rPr lang="en-US" sz="3900" i="1">
                        <a:effectLst/>
                        <a:latin typeface="Cambria Math" panose="02040503050406030204" pitchFamily="18" charset="0"/>
                        <a:ea typeface="Arial" panose="020B0604020202020204" pitchFamily="34" charset="0"/>
                        <a:cs typeface="Times New Roman" panose="02020603050405020304" pitchFamily="18" charset="0"/>
                      </a:rPr>
                      <m:t> </m:t>
                    </m:r>
                    <m:r>
                      <a:rPr lang="en-US" sz="3900">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9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900" i="1">
                        <a:effectLst/>
                        <a:latin typeface="Cambria Math" panose="02040503050406030204" pitchFamily="18" charset="0"/>
                        <a:ea typeface="Arial" panose="020B0604020202020204" pitchFamily="34" charset="0"/>
                        <a:cs typeface="Times New Roman" panose="02020603050405020304" pitchFamily="18" charset="0"/>
                      </a:rPr>
                      <m:t>−</m:t>
                    </m:r>
                    <m:r>
                      <a:rPr lang="en-US" sz="3900">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xy</m:t>
                    </m:r>
                    <m:r>
                      <a:rPr lang="en-US" sz="3900" i="1">
                        <a:effectLst/>
                        <a:latin typeface="Cambria Math" panose="02040503050406030204" pitchFamily="18" charset="0"/>
                        <a:ea typeface="Arial" panose="020B0604020202020204" pitchFamily="34" charset="0"/>
                        <a:cs typeface="Times New Roman" panose="02020603050405020304" pitchFamily="18" charset="0"/>
                      </a:rPr>
                      <m:t>−</m:t>
                    </m:r>
                    <m:r>
                      <a:rPr lang="en-US" sz="3900">
                        <a:effectLst/>
                        <a:latin typeface="Cambria Math" panose="02040503050406030204" pitchFamily="18" charset="0"/>
                        <a:ea typeface="Arial" panose="020B0604020202020204" pitchFamily="34" charset="0"/>
                        <a:cs typeface="Times New Roman" panose="02020603050405020304" pitchFamily="18" charset="0"/>
                      </a:rPr>
                      <m:t>12</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r>
                      <a:rPr lang="en-US" sz="3900">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xy</m:t>
                    </m:r>
                    <m:r>
                      <a:rPr lang="en-US" sz="3900">
                        <a:effectLst/>
                        <a:latin typeface="Cambria Math" panose="02040503050406030204" pitchFamily="18" charset="0"/>
                        <a:ea typeface="Arial" panose="020B0604020202020204" pitchFamily="34" charset="0"/>
                        <a:cs typeface="Times New Roman" panose="02020603050405020304" pitchFamily="18" charset="0"/>
                      </a:rPr>
                      <m:t>+12</m:t>
                    </m:r>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r>
                      <a:rPr lang="en-US" sz="3900">
                        <a:effectLst/>
                        <a:latin typeface="Cambria Math" panose="02040503050406030204" pitchFamily="18" charset="0"/>
                        <a:ea typeface="Arial" panose="020B0604020202020204" pitchFamily="34" charset="0"/>
                        <a:cs typeface="Times New Roman" panose="02020603050405020304" pitchFamily="18" charset="0"/>
                      </a:rPr>
                      <m:t>+1=</m:t>
                    </m:r>
                    <m:r>
                      <a:rPr lang="en-US" sz="3900" i="1">
                        <a:effectLst/>
                        <a:latin typeface="Cambria Math" panose="02040503050406030204" pitchFamily="18" charset="0"/>
                        <a:ea typeface="Arial" panose="020B0604020202020204" pitchFamily="34" charset="0"/>
                        <a:cs typeface="Times New Roman" panose="02020603050405020304" pitchFamily="18" charset="0"/>
                      </a:rPr>
                      <m:t> </m:t>
                    </m:r>
                    <m:r>
                      <a:rPr lang="en-US" sz="3900">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900">
                        <a:effectLst/>
                        <a:latin typeface="Cambria Math" panose="02040503050406030204" pitchFamily="18" charset="0"/>
                        <a:ea typeface="Arial" panose="020B0604020202020204" pitchFamily="34" charset="0"/>
                        <a:cs typeface="Times New Roman" panose="02020603050405020304" pitchFamily="18" charset="0"/>
                      </a:rPr>
                      <m:t>+1</m:t>
                    </m:r>
                  </m:oMath>
                </a14:m>
                <a:r>
                  <a:rPr lang="en-US" sz="3900">
                    <a:effectLst/>
                    <a:latin typeface="Arial" panose="020B0604020202020204" pitchFamily="34" charset="0"/>
                    <a:ea typeface="Dotum" panose="020B0600000101010101" pitchFamily="34" charset="-127"/>
                    <a:cs typeface="Arial" panose="020B0604020202020204" pitchFamily="34" charset="0"/>
                  </a:rPr>
                  <a:t>.</a:t>
                </a:r>
                <a:endParaRPr lang="en-US" sz="39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en-US" sz="3900">
                    <a:effectLst/>
                    <a:latin typeface="Arial" panose="020B0604020202020204" pitchFamily="34" charset="0"/>
                    <a:ea typeface="Arial" panose="020B0604020202020204" pitchFamily="34" charset="0"/>
                    <a:cs typeface="Arial" panose="020B0604020202020204" pitchFamily="34" charset="0"/>
                  </a:rPr>
                  <a:t>Vì </a:t>
                </a:r>
                <a14:m>
                  <m:oMath xmlns:m="http://schemas.openxmlformats.org/officeDocument/2006/math">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900">
                        <a:effectLst/>
                        <a:latin typeface="Cambria Math" panose="02040503050406030204" pitchFamily="18" charset="0"/>
                        <a:ea typeface="Arial" panose="020B0604020202020204" pitchFamily="34" charset="0"/>
                        <a:cs typeface="Times New Roman" panose="02020603050405020304" pitchFamily="18" charset="0"/>
                      </a:rPr>
                      <m:t>≥0</m:t>
                    </m:r>
                    <m:r>
                      <a:rPr lang="en-US" sz="3900" i="1">
                        <a:effectLst/>
                        <a:latin typeface="Cambria Math" panose="02040503050406030204" pitchFamily="18" charset="0"/>
                        <a:ea typeface="Arial" panose="020B0604020202020204" pitchFamily="34" charset="0"/>
                        <a:cs typeface="Times New Roman" panose="02020603050405020304" pitchFamily="18" charset="0"/>
                      </a:rPr>
                      <m:t> </m:t>
                    </m:r>
                    <m:r>
                      <a:rPr lang="en-US" sz="3900">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900">
                        <a:effectLst/>
                        <a:latin typeface="Cambria Math" panose="02040503050406030204" pitchFamily="18" charset="0"/>
                        <a:ea typeface="Arial" panose="020B0604020202020204" pitchFamily="34" charset="0"/>
                        <a:cs typeface="Times New Roman" panose="02020603050405020304" pitchFamily="18" charset="0"/>
                      </a:rPr>
                      <m:t>≥0</m:t>
                    </m:r>
                    <m:r>
                      <a:rPr lang="en-US" sz="3900" i="1">
                        <a:effectLst/>
                        <a:latin typeface="Cambria Math" panose="02040503050406030204" pitchFamily="18" charset="0"/>
                        <a:ea typeface="Arial" panose="020B0604020202020204" pitchFamily="34" charset="0"/>
                        <a:cs typeface="Times New Roman" panose="02020603050405020304" pitchFamily="18" charset="0"/>
                      </a:rPr>
                      <m:t> </m:t>
                    </m:r>
                    <m:r>
                      <a:rPr lang="en-US" sz="3900">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900">
                        <a:effectLst/>
                        <a:latin typeface="Cambria Math" panose="02040503050406030204" pitchFamily="18" charset="0"/>
                        <a:ea typeface="Arial" panose="020B0604020202020204" pitchFamily="34" charset="0"/>
                        <a:cs typeface="Times New Roman" panose="02020603050405020304" pitchFamily="18" charset="0"/>
                      </a:rPr>
                      <m:t>+1≥1</m:t>
                    </m:r>
                    <m:r>
                      <a:rPr lang="en-US" sz="3900" i="1">
                        <a:effectLst/>
                        <a:latin typeface="Cambria Math" panose="02040503050406030204" pitchFamily="18" charset="0"/>
                        <a:ea typeface="Arial" panose="020B0604020202020204" pitchFamily="34" charset="0"/>
                        <a:cs typeface="Times New Roman" panose="02020603050405020304" pitchFamily="18" charset="0"/>
                      </a:rPr>
                      <m:t> </m:t>
                    </m:r>
                  </m:oMath>
                </a14:m>
                <a:endParaRPr lang="en-US" sz="39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en-US" sz="3900">
                    <a:effectLst/>
                    <a:latin typeface="Arial" panose="020B0604020202020204" pitchFamily="34" charset="0"/>
                    <a:ea typeface="Arial" panose="020B0604020202020204" pitchFamily="34" charset="0"/>
                    <a:cs typeface="Arial" panose="020B0604020202020204" pitchFamily="34" charset="0"/>
                  </a:rPr>
                  <a:t>Vậy Q luôn nhận giá trị dương với mọi giá trị của biến x và y.</a:t>
                </a:r>
              </a:p>
              <a:p>
                <a:pPr algn="just">
                  <a:lnSpc>
                    <a:spcPct val="150000"/>
                  </a:lnSpc>
                  <a:spcBef>
                    <a:spcPts val="600"/>
                  </a:spcBef>
                  <a:spcAft>
                    <a:spcPts val="0"/>
                  </a:spcAft>
                </a:pPr>
                <a:r>
                  <a:rPr lang="en-US" sz="3900">
                    <a:effectLst/>
                    <a:latin typeface="Arial" panose="020B0604020202020204" pitchFamily="34" charset="0"/>
                    <a:ea typeface="Arial" panose="020B0604020202020204" pitchFamily="34" charset="0"/>
                    <a:cs typeface="Arial" panose="020B0604020202020204" pitchFamily="34" charset="0"/>
                  </a:rPr>
                  <a:t>b) Ta có: </a:t>
                </a:r>
                <a14:m>
                  <m:oMath xmlns:m="http://schemas.openxmlformats.org/officeDocument/2006/math">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P</m:t>
                    </m:r>
                    <m:r>
                      <a:rPr lang="en-US" sz="39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900">
                            <a:effectLst/>
                            <a:latin typeface="Cambria Math" panose="02040503050406030204" pitchFamily="18" charset="0"/>
                            <a:ea typeface="Arial" panose="020B0604020202020204" pitchFamily="34" charset="0"/>
                            <a:cs typeface="Times New Roman" panose="02020603050405020304" pitchFamily="18" charset="0"/>
                          </a:rPr>
                          <m:t>2</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10</m:t>
                        </m:r>
                      </m:sup>
                    </m:sSup>
                    <m:r>
                      <a:rPr lang="en-US" sz="39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900">
                            <a:effectLst/>
                            <a:latin typeface="Cambria Math" panose="02040503050406030204" pitchFamily="18" charset="0"/>
                            <a:ea typeface="Arial" panose="020B0604020202020204" pitchFamily="34" charset="0"/>
                            <a:cs typeface="Times New Roman" panose="02020603050405020304" pitchFamily="18" charset="0"/>
                          </a:rPr>
                          <m:t>2</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1</m:t>
                        </m:r>
                      </m:sup>
                    </m:sSup>
                    <m:r>
                      <a:rPr lang="en-US" sz="39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900">
                            <a:effectLst/>
                            <a:latin typeface="Cambria Math" panose="02040503050406030204" pitchFamily="18" charset="0"/>
                            <a:ea typeface="Arial" panose="020B0604020202020204" pitchFamily="34" charset="0"/>
                            <a:cs typeface="Times New Roman" panose="02020603050405020304" pitchFamily="18" charset="0"/>
                          </a:rPr>
                          <m:t>2</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10</m:t>
                        </m:r>
                      </m:sup>
                    </m:sSup>
                    <m:r>
                      <a:rPr lang="en-US" sz="39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900">
                            <a:effectLst/>
                            <a:latin typeface="Cambria Math" panose="02040503050406030204" pitchFamily="18" charset="0"/>
                            <a:ea typeface="Arial" panose="020B0604020202020204" pitchFamily="34" charset="0"/>
                            <a:cs typeface="Times New Roman" panose="02020603050405020304" pitchFamily="18" charset="0"/>
                          </a:rPr>
                          <m:t>2</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9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900">
                            <a:effectLst/>
                            <a:latin typeface="Cambria Math" panose="02040503050406030204" pitchFamily="18" charset="0"/>
                            <a:ea typeface="Arial" panose="020B0604020202020204" pitchFamily="34" charset="0"/>
                            <a:cs typeface="Times New Roman" panose="02020603050405020304" pitchFamily="18" charset="0"/>
                          </a:rPr>
                          <m:t>2</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10</m:t>
                        </m:r>
                      </m:sup>
                    </m:sSup>
                    <m:r>
                      <a:rPr lang="en-US" sz="39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900">
                            <a:effectLst/>
                            <a:latin typeface="Cambria Math" panose="02040503050406030204" pitchFamily="18" charset="0"/>
                            <a:ea typeface="Arial" panose="020B0604020202020204" pitchFamily="34" charset="0"/>
                            <a:cs typeface="Times New Roman" panose="02020603050405020304" pitchFamily="18" charset="0"/>
                          </a:rPr>
                          <m:t>2</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10</m:t>
                        </m:r>
                      </m:sup>
                    </m:sSup>
                    <m:r>
                      <a:rPr lang="en-US" sz="3900">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3900">
                            <a:effectLst/>
                            <a:latin typeface="Cambria Math" panose="02040503050406030204" pitchFamily="18" charset="0"/>
                            <a:ea typeface="Arial" panose="020B0604020202020204" pitchFamily="34" charset="0"/>
                            <a:cs typeface="Times New Roman" panose="02020603050405020304" pitchFamily="18" charset="0"/>
                          </a:rPr>
                          <m:t>1+</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900">
                                <a:effectLst/>
                                <a:latin typeface="Cambria Math" panose="02040503050406030204" pitchFamily="18" charset="0"/>
                                <a:ea typeface="Arial" panose="020B0604020202020204" pitchFamily="34" charset="0"/>
                                <a:cs typeface="Times New Roman" panose="02020603050405020304" pitchFamily="18" charset="0"/>
                              </a:rPr>
                              <m:t>2</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1</m:t>
                            </m:r>
                          </m:sup>
                        </m:sSup>
                        <m:r>
                          <a:rPr lang="en-US" sz="39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900">
                                <a:effectLst/>
                                <a:latin typeface="Cambria Math" panose="02040503050406030204" pitchFamily="18" charset="0"/>
                                <a:ea typeface="Arial" panose="020B0604020202020204" pitchFamily="34" charset="0"/>
                                <a:cs typeface="Times New Roman" panose="02020603050405020304" pitchFamily="18" charset="0"/>
                              </a:rPr>
                              <m:t>2</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2</m:t>
                            </m:r>
                          </m:sup>
                        </m:sSup>
                      </m:e>
                    </m:d>
                    <m:r>
                      <a:rPr lang="en-US" sz="39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900">
                            <a:effectLst/>
                            <a:latin typeface="Cambria Math" panose="02040503050406030204" pitchFamily="18" charset="0"/>
                            <a:ea typeface="Arial" panose="020B0604020202020204" pitchFamily="34" charset="0"/>
                            <a:cs typeface="Times New Roman" panose="02020603050405020304" pitchFamily="18" charset="0"/>
                          </a:rPr>
                          <m:t>2</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10</m:t>
                        </m:r>
                      </m:sup>
                    </m:sSup>
                    <m:r>
                      <a:rPr lang="en-US" sz="3900">
                        <a:effectLst/>
                        <a:latin typeface="Cambria Math" panose="02040503050406030204" pitchFamily="18" charset="0"/>
                        <a:ea typeface="Arial" panose="020B0604020202020204" pitchFamily="34" charset="0"/>
                        <a:cs typeface="Times New Roman" panose="02020603050405020304" pitchFamily="18" charset="0"/>
                      </a:rPr>
                      <m:t>.7</m:t>
                    </m:r>
                  </m:oMath>
                </a14:m>
                <a:endParaRPr lang="en-US" sz="39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en-US" sz="3900">
                    <a:effectLst/>
                    <a:latin typeface="Arial" panose="020B0604020202020204" pitchFamily="34" charset="0"/>
                    <a:ea typeface="Arial" panose="020B0604020202020204" pitchFamily="34" charset="0"/>
                    <a:cs typeface="Arial" panose="020B0604020202020204" pitchFamily="34" charset="0"/>
                  </a:rPr>
                  <a:t>Vì 7 ⁝ 7 nên 2</a:t>
                </a:r>
                <a:r>
                  <a:rPr lang="en-US" sz="3900" baseline="30000">
                    <a:effectLst/>
                    <a:latin typeface="Arial" panose="020B0604020202020204" pitchFamily="34" charset="0"/>
                    <a:ea typeface="Arial" panose="020B0604020202020204" pitchFamily="34" charset="0"/>
                    <a:cs typeface="Arial" panose="020B0604020202020204" pitchFamily="34" charset="0"/>
                  </a:rPr>
                  <a:t>10</a:t>
                </a:r>
                <a:r>
                  <a:rPr lang="en-US" sz="3900">
                    <a:effectLst/>
                    <a:latin typeface="Arial" panose="020B0604020202020204" pitchFamily="34" charset="0"/>
                    <a:ea typeface="Arial" panose="020B0604020202020204" pitchFamily="34" charset="0"/>
                    <a:cs typeface="Arial" panose="020B0604020202020204" pitchFamily="34" charset="0"/>
                  </a:rPr>
                  <a:t>.7 ⁝ 7 (đpcm).</a:t>
                </a:r>
              </a:p>
            </p:txBody>
          </p:sp>
        </mc:Choice>
        <mc:Fallback>
          <p:sp>
            <p:nvSpPr>
              <p:cNvPr id="2" name="Rectangle 1"/>
              <p:cNvSpPr>
                <a:spLocks noRot="1" noChangeAspect="1" noMove="1" noResize="1" noEditPoints="1" noAdjustHandles="1" noChangeArrowheads="1" noChangeShapeType="1" noTextEdit="1"/>
              </p:cNvSpPr>
              <p:nvPr/>
            </p:nvSpPr>
            <p:spPr>
              <a:xfrm>
                <a:off x="2023302" y="1906213"/>
                <a:ext cx="14359698" cy="6742487"/>
              </a:xfrm>
              <a:prstGeom prst="rect">
                <a:avLst/>
              </a:prstGeom>
              <a:blipFill>
                <a:blip r:embed="rId3"/>
                <a:stretch>
                  <a:fillRect l="-1443" b="-2712"/>
                </a:stretch>
              </a:blipFill>
            </p:spPr>
            <p:txBody>
              <a:bodyPr/>
              <a:lstStyle/>
              <a:p>
                <a:r>
                  <a:rPr lang="en-US">
                    <a:noFill/>
                  </a:rPr>
                  <a:t> </a:t>
                </a:r>
              </a:p>
            </p:txBody>
          </p:sp>
        </mc:Fallback>
      </mc:AlternateContent>
    </p:spTree>
    <p:extLst>
      <p:ext uri="{BB962C8B-B14F-4D97-AF65-F5344CB8AC3E}">
        <p14:creationId xmlns:p14="http://schemas.microsoft.com/office/powerpoint/2010/main" val="30227443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500"/>
                                        <p:tgtEl>
                                          <p:spTgt spid="2">
                                            <p:txEl>
                                              <p:pRg st="1" end="1"/>
                                            </p:txEl>
                                          </p:spTgt>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down)">
                                      <p:cBhvr>
                                        <p:cTn id="20" dur="500"/>
                                        <p:tgtEl>
                                          <p:spTgt spid="2">
                                            <p:txEl>
                                              <p:pRg st="2" end="2"/>
                                            </p:txEl>
                                          </p:spTgt>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arn(inVertical)">
                                      <p:cBhvr>
                                        <p:cTn id="24" dur="500"/>
                                        <p:tgtEl>
                                          <p:spTgt spid="2">
                                            <p:txEl>
                                              <p:pRg st="3" end="3"/>
                                            </p:txEl>
                                          </p:spTgt>
                                        </p:tgtEl>
                                      </p:cBhvr>
                                    </p:animEffect>
                                  </p:childTnLst>
                                </p:cTn>
                              </p:par>
                            </p:childTnLst>
                          </p:cTn>
                        </p:par>
                        <p:par>
                          <p:cTn id="25" fill="hold">
                            <p:stCondLst>
                              <p:cond delay="2000"/>
                            </p:stCondLst>
                            <p:childTnLst>
                              <p:par>
                                <p:cTn id="26" presetID="14" presetClass="entr" presetSubtype="10"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8" dur="500"/>
                                        <p:tgtEl>
                                          <p:spTgt spid="2">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wipe(left)">
                                      <p:cBhvr>
                                        <p:cTn id="3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grpSp>
        <p:nvGrpSpPr>
          <p:cNvPr id="8" name="Group 8"/>
          <p:cNvGrpSpPr/>
          <p:nvPr/>
        </p:nvGrpSpPr>
        <p:grpSpPr>
          <a:xfrm>
            <a:off x="6869186" y="2094248"/>
            <a:ext cx="4714152" cy="77452"/>
            <a:chOff x="0" y="0"/>
            <a:chExt cx="1241587" cy="118945"/>
          </a:xfrm>
        </p:grpSpPr>
        <p:sp>
          <p:nvSpPr>
            <p:cNvPr id="9" name="Freeform 9"/>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1" name="Group 60"/>
          <p:cNvGrpSpPr/>
          <p:nvPr/>
        </p:nvGrpSpPr>
        <p:grpSpPr>
          <a:xfrm>
            <a:off x="-1447800" y="2218173"/>
            <a:ext cx="9144000" cy="5897127"/>
            <a:chOff x="-1600200" y="1789188"/>
            <a:chExt cx="9144000" cy="5897127"/>
          </a:xfrm>
        </p:grpSpPr>
        <p:pic>
          <p:nvPicPr>
            <p:cNvPr id="28" name="Picture 27"/>
            <p:cNvPicPr>
              <a:picLocks noChangeAspect="1"/>
            </p:cNvPicPr>
            <p:nvPr/>
          </p:nvPicPr>
          <p:blipFill>
            <a:blip r:embed="rId2"/>
            <a:stretch>
              <a:fillRect/>
            </a:stretch>
          </p:blipFill>
          <p:spPr>
            <a:xfrm>
              <a:off x="-749540" y="1789188"/>
              <a:ext cx="6670578" cy="5897127"/>
            </a:xfrm>
            <a:prstGeom prst="rect">
              <a:avLst/>
            </a:prstGeom>
          </p:spPr>
        </p:pic>
        <p:sp>
          <p:nvSpPr>
            <p:cNvPr id="57" name="Rectangle 56"/>
            <p:cNvSpPr/>
            <p:nvPr/>
          </p:nvSpPr>
          <p:spPr>
            <a:xfrm>
              <a:off x="-1600200" y="4347508"/>
              <a:ext cx="9144000" cy="1938992"/>
            </a:xfrm>
            <a:prstGeom prst="rect">
              <a:avLst/>
            </a:prstGeom>
          </p:spPr>
          <p:txBody>
            <a:bodyPr>
              <a:spAutoFit/>
            </a:bodyPr>
            <a:lstStyle/>
            <a:p>
              <a:pPr lvl="0" algn="ctr">
                <a:lnSpc>
                  <a:spcPct val="150000"/>
                </a:lnSpc>
                <a:buClr>
                  <a:srgbClr val="000000"/>
                </a:buClr>
                <a:defRPr/>
              </a:pPr>
              <a:r>
                <a:rPr lang="pt-BR" sz="4000" kern="0" smtClean="0">
                  <a:solidFill>
                    <a:prstClr val="black"/>
                  </a:solidFill>
                  <a:latin typeface="Arial"/>
                  <a:ea typeface="Calibri" panose="020F0502020204030204" pitchFamily="34" charset="0"/>
                  <a:cs typeface="Times New Roman" panose="02020603050405020304" pitchFamily="18" charset="0"/>
                  <a:sym typeface="Arial"/>
                </a:rPr>
                <a:t>Ghi nhớ </a:t>
              </a:r>
            </a:p>
            <a:p>
              <a:pPr lvl="0" algn="ctr">
                <a:lnSpc>
                  <a:spcPct val="150000"/>
                </a:lnSpc>
                <a:buClr>
                  <a:srgbClr val="000000"/>
                </a:buClr>
                <a:defRPr/>
              </a:pPr>
              <a:r>
                <a:rPr lang="pt-BR" sz="4000" kern="0" smtClean="0">
                  <a:solidFill>
                    <a:prstClr val="black"/>
                  </a:solidFill>
                  <a:latin typeface="Arial"/>
                  <a:ea typeface="Calibri" panose="020F0502020204030204" pitchFamily="34" charset="0"/>
                  <a:cs typeface="Times New Roman" panose="02020603050405020304" pitchFamily="18" charset="0"/>
                  <a:sym typeface="Arial"/>
                </a:rPr>
                <a:t>kiến thức trong bài. </a:t>
              </a:r>
              <a:endParaRPr lang="pt-BR" sz="4000" kern="0" dirty="0">
                <a:solidFill>
                  <a:prstClr val="black"/>
                </a:solidFill>
                <a:latin typeface="Arial"/>
                <a:ea typeface="Calibri" panose="020F0502020204030204" pitchFamily="34" charset="0"/>
                <a:cs typeface="Times New Roman" panose="02020603050405020304" pitchFamily="18" charset="0"/>
                <a:sym typeface="Arial"/>
              </a:endParaRPr>
            </a:p>
          </p:txBody>
        </p:sp>
      </p:grpSp>
      <p:grpSp>
        <p:nvGrpSpPr>
          <p:cNvPr id="62" name="Group 61"/>
          <p:cNvGrpSpPr/>
          <p:nvPr/>
        </p:nvGrpSpPr>
        <p:grpSpPr>
          <a:xfrm>
            <a:off x="6498922" y="2917079"/>
            <a:ext cx="5454683" cy="4869090"/>
            <a:chOff x="6142621" y="2478351"/>
            <a:chExt cx="5454683" cy="4869090"/>
          </a:xfrm>
        </p:grpSpPr>
        <p:pic>
          <p:nvPicPr>
            <p:cNvPr id="54" name="Picture 53"/>
            <p:cNvPicPr>
              <a:picLocks noChangeAspect="1"/>
            </p:cNvPicPr>
            <p:nvPr/>
          </p:nvPicPr>
          <p:blipFill>
            <a:blip r:embed="rId3"/>
            <a:stretch>
              <a:fillRect/>
            </a:stretch>
          </p:blipFill>
          <p:spPr>
            <a:xfrm>
              <a:off x="6142621" y="2478351"/>
              <a:ext cx="5454683" cy="4869090"/>
            </a:xfrm>
            <a:prstGeom prst="rect">
              <a:avLst/>
            </a:prstGeom>
          </p:spPr>
        </p:pic>
        <p:sp>
          <p:nvSpPr>
            <p:cNvPr id="58" name="Rectangle 57"/>
            <p:cNvSpPr/>
            <p:nvPr/>
          </p:nvSpPr>
          <p:spPr>
            <a:xfrm>
              <a:off x="6410751" y="4347508"/>
              <a:ext cx="4333449" cy="1938992"/>
            </a:xfrm>
            <a:prstGeom prst="rect">
              <a:avLst/>
            </a:prstGeom>
          </p:spPr>
          <p:txBody>
            <a:bodyPr wrap="square">
              <a:spAutoFit/>
            </a:bodyPr>
            <a:lstStyle/>
            <a:p>
              <a:pPr lvl="0" algn="ctr">
                <a:lnSpc>
                  <a:spcPct val="150000"/>
                </a:lnSpc>
                <a:spcBef>
                  <a:spcPts val="600"/>
                </a:spcBef>
                <a:spcAft>
                  <a:spcPts val="600"/>
                </a:spcAft>
                <a:buClr>
                  <a:srgbClr val="000000"/>
                </a:buClr>
                <a:defRPr/>
              </a:pPr>
              <a:r>
                <a:rPr lang="pt-BR" sz="4000" kern="0">
                  <a:solidFill>
                    <a:prstClr val="black"/>
                  </a:solidFill>
                  <a:latin typeface="Arial"/>
                  <a:ea typeface="Calibri" panose="020F0502020204030204" pitchFamily="34" charset="0"/>
                  <a:cs typeface="Times New Roman" panose="02020603050405020304" pitchFamily="18" charset="0"/>
                  <a:sym typeface="Arial"/>
                </a:rPr>
                <a:t>Hoàn thành các bài tập trong SBT. </a:t>
              </a:r>
              <a:endParaRPr lang="pt-BR" sz="4000" kern="0">
                <a:solidFill>
                  <a:prstClr val="black"/>
                </a:solidFill>
                <a:latin typeface="Arial"/>
                <a:ea typeface="Calibri" panose="020F0502020204030204" pitchFamily="34" charset="0"/>
                <a:cs typeface="Times New Roman" panose="02020603050405020304" pitchFamily="18" charset="0"/>
                <a:sym typeface="Arial"/>
              </a:endParaRPr>
            </a:p>
          </p:txBody>
        </p:sp>
      </p:grpSp>
      <p:grpSp>
        <p:nvGrpSpPr>
          <p:cNvPr id="63" name="Group 62"/>
          <p:cNvGrpSpPr/>
          <p:nvPr/>
        </p:nvGrpSpPr>
        <p:grpSpPr>
          <a:xfrm>
            <a:off x="12420600" y="1965668"/>
            <a:ext cx="5008011" cy="5915018"/>
            <a:chOff x="12268200" y="1536683"/>
            <a:chExt cx="5008011" cy="5915018"/>
          </a:xfrm>
        </p:grpSpPr>
        <p:pic>
          <p:nvPicPr>
            <p:cNvPr id="55" name="Picture 54"/>
            <p:cNvPicPr>
              <a:picLocks noChangeAspect="1"/>
            </p:cNvPicPr>
            <p:nvPr/>
          </p:nvPicPr>
          <p:blipFill>
            <a:blip r:embed="rId4"/>
            <a:stretch>
              <a:fillRect/>
            </a:stretch>
          </p:blipFill>
          <p:spPr>
            <a:xfrm>
              <a:off x="12268200" y="1536683"/>
              <a:ext cx="5008011" cy="5915018"/>
            </a:xfrm>
            <a:prstGeom prst="rect">
              <a:avLst/>
            </a:prstGeom>
          </p:spPr>
        </p:pic>
        <p:sp>
          <p:nvSpPr>
            <p:cNvPr id="59" name="Rectangle 58"/>
            <p:cNvSpPr/>
            <p:nvPr/>
          </p:nvSpPr>
          <p:spPr>
            <a:xfrm>
              <a:off x="12693684" y="3619500"/>
              <a:ext cx="4222716" cy="3785652"/>
            </a:xfrm>
            <a:prstGeom prst="rect">
              <a:avLst/>
            </a:prstGeom>
          </p:spPr>
          <p:txBody>
            <a:bodyPr wrap="square">
              <a:spAutoFit/>
            </a:bodyPr>
            <a:lstStyle/>
            <a:p>
              <a:pPr lvl="0" algn="ctr">
                <a:lnSpc>
                  <a:spcPct val="150000"/>
                </a:lnSpc>
                <a:buClr>
                  <a:srgbClr val="000000"/>
                </a:buClr>
                <a:defRPr/>
              </a:pPr>
              <a:r>
                <a:rPr lang="vi-VN" sz="4000" kern="0">
                  <a:solidFill>
                    <a:prstClr val="black"/>
                  </a:solidFill>
                  <a:latin typeface="Arial"/>
                  <a:ea typeface="Calibri" panose="020F0502020204030204" pitchFamily="34" charset="0"/>
                  <a:cs typeface="Times New Roman" panose="02020603050405020304" pitchFamily="18" charset="0"/>
                  <a:sym typeface="Arial"/>
                </a:rPr>
                <a:t>Chuẩn bị trước </a:t>
              </a:r>
              <a:endParaRPr lang="en-US" sz="4000" kern="0">
                <a:solidFill>
                  <a:prstClr val="black"/>
                </a:solidFill>
                <a:latin typeface="Arial"/>
                <a:ea typeface="Calibri" panose="020F0502020204030204" pitchFamily="34" charset="0"/>
                <a:cs typeface="Times New Roman" panose="02020603050405020304" pitchFamily="18" charset="0"/>
                <a:sym typeface="Arial"/>
              </a:endParaRPr>
            </a:p>
            <a:p>
              <a:pPr lvl="0" algn="ctr">
                <a:lnSpc>
                  <a:spcPct val="150000"/>
                </a:lnSpc>
                <a:buClr>
                  <a:srgbClr val="000000"/>
                </a:buClr>
              </a:pPr>
              <a:r>
                <a:rPr lang="vi-VN" sz="4000" b="1" kern="0">
                  <a:solidFill>
                    <a:prstClr val="black"/>
                  </a:solidFill>
                  <a:latin typeface="Arial"/>
                  <a:ea typeface="Calibri" panose="020F0502020204030204" pitchFamily="34" charset="0"/>
                  <a:cs typeface="Times New Roman" panose="02020603050405020304" pitchFamily="18" charset="0"/>
                  <a:sym typeface="Arial"/>
                </a:rPr>
                <a:t>Bài 5. Phép chia đa thức </a:t>
              </a:r>
              <a:r>
                <a:rPr lang="vi-VN" sz="4000" b="1" kern="0">
                  <a:solidFill>
                    <a:prstClr val="black"/>
                  </a:solidFill>
                  <a:latin typeface="Arial"/>
                  <a:ea typeface="Calibri" panose="020F0502020204030204" pitchFamily="34" charset="0"/>
                  <a:cs typeface="Times New Roman" panose="02020603050405020304" pitchFamily="18" charset="0"/>
                  <a:sym typeface="Arial"/>
                </a:rPr>
                <a:t>cho </a:t>
              </a:r>
              <a:endParaRPr lang="en-US" sz="4000" b="1" kern="0" smtClean="0">
                <a:solidFill>
                  <a:prstClr val="black"/>
                </a:solidFill>
                <a:latin typeface="Arial"/>
                <a:ea typeface="Calibri" panose="020F0502020204030204" pitchFamily="34" charset="0"/>
                <a:cs typeface="Times New Roman" panose="02020603050405020304" pitchFamily="18" charset="0"/>
                <a:sym typeface="Arial"/>
              </a:endParaRPr>
            </a:p>
            <a:p>
              <a:pPr lvl="0" algn="ctr">
                <a:lnSpc>
                  <a:spcPct val="150000"/>
                </a:lnSpc>
                <a:buClr>
                  <a:srgbClr val="000000"/>
                </a:buClr>
              </a:pPr>
              <a:r>
                <a:rPr lang="vi-VN" sz="4000" b="1" kern="0" smtClean="0">
                  <a:solidFill>
                    <a:prstClr val="black"/>
                  </a:solidFill>
                  <a:latin typeface="Arial"/>
                  <a:ea typeface="Calibri" panose="020F0502020204030204" pitchFamily="34" charset="0"/>
                  <a:cs typeface="Times New Roman" panose="02020603050405020304" pitchFamily="18" charset="0"/>
                  <a:sym typeface="Arial"/>
                </a:rPr>
                <a:t>đơn thức</a:t>
              </a:r>
              <a:r>
                <a:rPr lang="en-US" sz="4000" b="1" kern="0" smtClean="0">
                  <a:solidFill>
                    <a:prstClr val="black"/>
                  </a:solidFill>
                  <a:latin typeface="Arial"/>
                  <a:ea typeface="Calibri" panose="020F0502020204030204" pitchFamily="34" charset="0"/>
                  <a:cs typeface="Times New Roman" panose="02020603050405020304" pitchFamily="18" charset="0"/>
                  <a:sym typeface="Arial"/>
                </a:rPr>
                <a:t>.</a:t>
              </a:r>
              <a:endParaRPr lang="pt-BR" sz="4000" b="1" kern="0" dirty="0">
                <a:solidFill>
                  <a:prstClr val="black"/>
                </a:solidFill>
                <a:latin typeface="Arial"/>
                <a:ea typeface="Calibri" panose="020F0502020204030204" pitchFamily="34" charset="0"/>
                <a:cs typeface="Times New Roman" panose="02020603050405020304" pitchFamily="18" charset="0"/>
                <a:sym typeface="Arial"/>
              </a:endParaRPr>
            </a:p>
          </p:txBody>
        </p:sp>
      </p:grpSp>
      <p:sp>
        <p:nvSpPr>
          <p:cNvPr id="60" name="TextBox 2"/>
          <p:cNvSpPr txBox="1"/>
          <p:nvPr/>
        </p:nvSpPr>
        <p:spPr>
          <a:xfrm>
            <a:off x="3625813" y="722648"/>
            <a:ext cx="11200897" cy="1079270"/>
          </a:xfrm>
          <a:prstGeom prst="rect">
            <a:avLst/>
          </a:prstGeom>
          <a:noFill/>
        </p:spPr>
        <p:txBody>
          <a:bodyPr wrap="square" lIns="0" tIns="0" rIns="0" bIns="0" rtlCol="0" anchor="t">
            <a:spAutoFit/>
          </a:bodyPr>
          <a:lstStyle/>
          <a:p>
            <a:pPr algn="ctr">
              <a:lnSpc>
                <a:spcPts val="9379"/>
              </a:lnSpc>
            </a:pPr>
            <a:r>
              <a:rPr lang="vi-VN" sz="6000" b="1" spc="341">
                <a:solidFill>
                  <a:srgbClr val="FFFF00"/>
                </a:solidFill>
                <a:cs typeface="Arial" panose="020B0604020202020204" pitchFamily="34" charset="0"/>
              </a:rPr>
              <a:t>HƯỚNG DẪN VỀ NHÀ</a:t>
            </a:r>
            <a:endParaRPr lang="vi-VN" sz="6000" b="1" spc="341" dirty="0">
              <a:solidFill>
                <a:srgbClr val="FFFF00"/>
              </a:solidFill>
              <a:cs typeface="Arial" panose="020B0604020202020204" pitchFamily="34" charset="0"/>
            </a:endParaRPr>
          </a:p>
        </p:txBody>
      </p:sp>
      <p:pic>
        <p:nvPicPr>
          <p:cNvPr id="64" name="Picture 63"/>
          <p:cNvPicPr>
            <a:picLocks noChangeAspect="1"/>
          </p:cNvPicPr>
          <p:nvPr/>
        </p:nvPicPr>
        <p:blipFill>
          <a:blip r:embed="rId5"/>
          <a:stretch>
            <a:fillRect/>
          </a:stretch>
        </p:blipFill>
        <p:spPr>
          <a:xfrm>
            <a:off x="16154400" y="571500"/>
            <a:ext cx="1660093" cy="1179671"/>
          </a:xfrm>
          <a:prstGeom prst="rect">
            <a:avLst/>
          </a:prstGeom>
        </p:spPr>
      </p:pic>
      <p:pic>
        <p:nvPicPr>
          <p:cNvPr id="65" name="Picture 64"/>
          <p:cNvPicPr>
            <a:picLocks noChangeAspect="1"/>
          </p:cNvPicPr>
          <p:nvPr/>
        </p:nvPicPr>
        <p:blipFill>
          <a:blip r:embed="rId6"/>
          <a:stretch>
            <a:fillRect/>
          </a:stretch>
        </p:blipFill>
        <p:spPr>
          <a:xfrm>
            <a:off x="7566603" y="8250602"/>
            <a:ext cx="3319315" cy="184589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comb/>
      </p:transition>
    </mc:Choice>
    <mc:Fallback>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par>
                          <p:cTn id="11" fill="hold">
                            <p:stCondLst>
                              <p:cond delay="500"/>
                            </p:stCondLst>
                            <p:childTnLst>
                              <p:par>
                                <p:cTn id="12" presetID="12" presetClass="entr" presetSubtype="4" fill="hold" nodeType="afterEffect">
                                  <p:stCondLst>
                                    <p:cond delay="0"/>
                                  </p:stCondLst>
                                  <p:childTnLst>
                                    <p:set>
                                      <p:cBhvr>
                                        <p:cTn id="13" dur="1" fill="hold">
                                          <p:stCondLst>
                                            <p:cond delay="0"/>
                                          </p:stCondLst>
                                        </p:cTn>
                                        <p:tgtEl>
                                          <p:spTgt spid="61"/>
                                        </p:tgtEl>
                                        <p:attrNameLst>
                                          <p:attrName>style.visibility</p:attrName>
                                        </p:attrNameLst>
                                      </p:cBhvr>
                                      <p:to>
                                        <p:strVal val="visible"/>
                                      </p:to>
                                    </p:set>
                                    <p:anim calcmode="lin" valueType="num">
                                      <p:cBhvr additive="base">
                                        <p:cTn id="14" dur="500"/>
                                        <p:tgtEl>
                                          <p:spTgt spid="61"/>
                                        </p:tgtEl>
                                        <p:attrNameLst>
                                          <p:attrName>ppt_y</p:attrName>
                                        </p:attrNameLst>
                                      </p:cBhvr>
                                      <p:tavLst>
                                        <p:tav tm="0">
                                          <p:val>
                                            <p:strVal val="#ppt_y+#ppt_h*1.125000"/>
                                          </p:val>
                                        </p:tav>
                                        <p:tav tm="100000">
                                          <p:val>
                                            <p:strVal val="#ppt_y"/>
                                          </p:val>
                                        </p:tav>
                                      </p:tavLst>
                                    </p:anim>
                                    <p:animEffect transition="in" filter="wipe(up)">
                                      <p:cBhvr>
                                        <p:cTn id="15" dur="500"/>
                                        <p:tgtEl>
                                          <p:spTgt spid="61"/>
                                        </p:tgtEl>
                                      </p:cBhvr>
                                    </p:animEffect>
                                  </p:childTnLst>
                                </p:cTn>
                              </p:par>
                            </p:childTnLst>
                          </p:cTn>
                        </p:par>
                        <p:par>
                          <p:cTn id="16" fill="hold">
                            <p:stCondLst>
                              <p:cond delay="1000"/>
                            </p:stCondLst>
                            <p:childTnLst>
                              <p:par>
                                <p:cTn id="17" presetID="12" presetClass="entr" presetSubtype="8"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p:tgtEl>
                                          <p:spTgt spid="62"/>
                                        </p:tgtEl>
                                        <p:attrNameLst>
                                          <p:attrName>ppt_x</p:attrName>
                                        </p:attrNameLst>
                                      </p:cBhvr>
                                      <p:tavLst>
                                        <p:tav tm="0">
                                          <p:val>
                                            <p:strVal val="#ppt_x-#ppt_w*1.125000"/>
                                          </p:val>
                                        </p:tav>
                                        <p:tav tm="100000">
                                          <p:val>
                                            <p:strVal val="#ppt_x"/>
                                          </p:val>
                                        </p:tav>
                                      </p:tavLst>
                                    </p:anim>
                                    <p:animEffect transition="in" filter="wipe(right)">
                                      <p:cBhvr>
                                        <p:cTn id="20" dur="500"/>
                                        <p:tgtEl>
                                          <p:spTgt spid="62"/>
                                        </p:tgtEl>
                                      </p:cBhvr>
                                    </p:animEffect>
                                  </p:childTnLst>
                                </p:cTn>
                              </p:par>
                            </p:childTnLst>
                          </p:cTn>
                        </p:par>
                        <p:par>
                          <p:cTn id="21" fill="hold">
                            <p:stCondLst>
                              <p:cond delay="1500"/>
                            </p:stCondLst>
                            <p:childTnLst>
                              <p:par>
                                <p:cTn id="22" presetID="12" presetClass="entr" presetSubtype="1" fill="hold"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500"/>
                                        <p:tgtEl>
                                          <p:spTgt spid="63"/>
                                        </p:tgtEl>
                                        <p:attrNameLst>
                                          <p:attrName>ppt_y</p:attrName>
                                        </p:attrNameLst>
                                      </p:cBhvr>
                                      <p:tavLst>
                                        <p:tav tm="0">
                                          <p:val>
                                            <p:strVal val="#ppt_y-#ppt_h*1.125000"/>
                                          </p:val>
                                        </p:tav>
                                        <p:tav tm="100000">
                                          <p:val>
                                            <p:strVal val="#ppt_y"/>
                                          </p:val>
                                        </p:tav>
                                      </p:tavLst>
                                    </p:anim>
                                    <p:animEffect transition="in" filter="wipe(down)">
                                      <p:cBhvr>
                                        <p:cTn id="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sp>
        <p:nvSpPr>
          <p:cNvPr id="2" name="Freeform 2"/>
          <p:cNvSpPr/>
          <p:nvPr/>
        </p:nvSpPr>
        <p:spPr>
          <a:xfrm>
            <a:off x="-1686806" y="7824284"/>
            <a:ext cx="21082525" cy="4983142"/>
          </a:xfrm>
          <a:custGeom>
            <a:avLst/>
            <a:gdLst/>
            <a:ahLst/>
            <a:cxnLst/>
            <a:rect l="l" t="t" r="r" b="b"/>
            <a:pathLst>
              <a:path w="21082525" h="4983142">
                <a:moveTo>
                  <a:pt x="0" y="0"/>
                </a:moveTo>
                <a:lnTo>
                  <a:pt x="21082525" y="0"/>
                </a:lnTo>
                <a:lnTo>
                  <a:pt x="21082525" y="4983142"/>
                </a:lnTo>
                <a:lnTo>
                  <a:pt x="0" y="498314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2" name="Group 11"/>
          <p:cNvGrpSpPr/>
          <p:nvPr/>
        </p:nvGrpSpPr>
        <p:grpSpPr>
          <a:xfrm>
            <a:off x="228600" y="647700"/>
            <a:ext cx="13868400" cy="8668627"/>
            <a:chOff x="762000" y="361071"/>
            <a:chExt cx="13868400" cy="8668627"/>
          </a:xfrm>
        </p:grpSpPr>
        <p:pic>
          <p:nvPicPr>
            <p:cNvPr id="9" name="Picture 8"/>
            <p:cNvPicPr>
              <a:picLocks noChangeAspect="1"/>
            </p:cNvPicPr>
            <p:nvPr/>
          </p:nvPicPr>
          <p:blipFill>
            <a:blip r:embed="rId4"/>
            <a:stretch>
              <a:fillRect/>
            </a:stretch>
          </p:blipFill>
          <p:spPr>
            <a:xfrm>
              <a:off x="762000" y="361071"/>
              <a:ext cx="13868400" cy="8668627"/>
            </a:xfrm>
            <a:prstGeom prst="rect">
              <a:avLst/>
            </a:prstGeom>
          </p:spPr>
        </p:pic>
        <p:sp>
          <p:nvSpPr>
            <p:cNvPr id="11" name="Rectangle 10"/>
            <p:cNvSpPr/>
            <p:nvPr/>
          </p:nvSpPr>
          <p:spPr>
            <a:xfrm>
              <a:off x="2664325" y="3133195"/>
              <a:ext cx="10549682" cy="3124381"/>
            </a:xfrm>
            <a:prstGeom prst="rect">
              <a:avLst/>
            </a:prstGeom>
          </p:spPr>
          <p:txBody>
            <a:bodyPr wrap="square">
              <a:spAutoFit/>
            </a:bodyPr>
            <a:lstStyle/>
            <a:p>
              <a:pPr algn="ctr">
                <a:lnSpc>
                  <a:spcPct val="150000"/>
                </a:lnSpc>
              </a:pPr>
              <a:r>
                <a:rPr lang="vi-VN" sz="7000" b="1">
                  <a:solidFill>
                    <a:srgbClr val="284353"/>
                  </a:solidFill>
                  <a:cs typeface="Arial" panose="020B0604020202020204" pitchFamily="34" charset="0"/>
                </a:rPr>
                <a:t>CẢM ƠN CÁC EM </a:t>
              </a:r>
            </a:p>
            <a:p>
              <a:pPr algn="ctr">
                <a:lnSpc>
                  <a:spcPct val="150000"/>
                </a:lnSpc>
              </a:pPr>
              <a:r>
                <a:rPr lang="vi-VN" sz="7000" b="1">
                  <a:solidFill>
                    <a:srgbClr val="284353"/>
                  </a:solidFill>
                  <a:cs typeface="Arial" panose="020B0604020202020204" pitchFamily="34" charset="0"/>
                </a:rPr>
                <a:t>ĐÃ THEO DÕI BÀI HỌC!</a:t>
              </a:r>
            </a:p>
          </p:txBody>
        </p:sp>
      </p:grpSp>
      <p:pic>
        <p:nvPicPr>
          <p:cNvPr id="14" name="Picture 13"/>
          <p:cNvPicPr>
            <a:picLocks noChangeAspect="1"/>
          </p:cNvPicPr>
          <p:nvPr/>
        </p:nvPicPr>
        <p:blipFill>
          <a:blip r:embed="rId5"/>
          <a:stretch>
            <a:fillRect/>
          </a:stretch>
        </p:blipFill>
        <p:spPr>
          <a:xfrm>
            <a:off x="14173200" y="2933700"/>
            <a:ext cx="3767655" cy="106018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grpSp>
        <p:nvGrpSpPr>
          <p:cNvPr id="2" name="Group 2"/>
          <p:cNvGrpSpPr/>
          <p:nvPr/>
        </p:nvGrpSpPr>
        <p:grpSpPr>
          <a:xfrm>
            <a:off x="2667000" y="1485900"/>
            <a:ext cx="8240264" cy="6629400"/>
            <a:chOff x="0" y="0"/>
            <a:chExt cx="2170275" cy="1966268"/>
          </a:xfrm>
        </p:grpSpPr>
        <p:sp>
          <p:nvSpPr>
            <p:cNvPr id="3" name="Freeform 3"/>
            <p:cNvSpPr/>
            <p:nvPr/>
          </p:nvSpPr>
          <p:spPr>
            <a:xfrm>
              <a:off x="0" y="0"/>
              <a:ext cx="2170275" cy="1966268"/>
            </a:xfrm>
            <a:custGeom>
              <a:avLst/>
              <a:gdLst/>
              <a:ahLst/>
              <a:cxnLst/>
              <a:rect l="l" t="t" r="r" b="b"/>
              <a:pathLst>
                <a:path w="2170275" h="1966268">
                  <a:moveTo>
                    <a:pt x="0" y="0"/>
                  </a:moveTo>
                  <a:lnTo>
                    <a:pt x="2170275" y="0"/>
                  </a:lnTo>
                  <a:lnTo>
                    <a:pt x="2170275" y="1966268"/>
                  </a:lnTo>
                  <a:lnTo>
                    <a:pt x="0" y="1966268"/>
                  </a:lnTo>
                  <a:close/>
                </a:path>
              </a:pathLst>
            </a:custGeom>
            <a:solidFill>
              <a:srgbClr val="FFF9E8"/>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4390300" y="9873481"/>
            <a:ext cx="4714152" cy="451619"/>
            <a:chOff x="0" y="0"/>
            <a:chExt cx="1241587" cy="118945"/>
          </a:xfrm>
        </p:grpSpPr>
        <p:sp>
          <p:nvSpPr>
            <p:cNvPr id="7" name="Freeform 7"/>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a:off x="3625872" y="648965"/>
            <a:ext cx="764428" cy="1751335"/>
            <a:chOff x="0" y="0"/>
            <a:chExt cx="201331" cy="461257"/>
          </a:xfrm>
        </p:grpSpPr>
        <p:sp>
          <p:nvSpPr>
            <p:cNvPr id="10" name="Freeform 10"/>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9384096" y="648965"/>
            <a:ext cx="764428" cy="1751335"/>
            <a:chOff x="0" y="0"/>
            <a:chExt cx="201331" cy="461257"/>
          </a:xfrm>
        </p:grpSpPr>
        <p:sp>
          <p:nvSpPr>
            <p:cNvPr id="21" name="Freeform 21"/>
            <p:cNvSpPr/>
            <p:nvPr/>
          </p:nvSpPr>
          <p:spPr>
            <a:xfrm>
              <a:off x="0" y="0"/>
              <a:ext cx="201331" cy="461257"/>
            </a:xfrm>
            <a:custGeom>
              <a:avLst/>
              <a:gdLst/>
              <a:ahLst/>
              <a:cxnLst/>
              <a:rect l="l" t="t" r="r" b="b"/>
              <a:pathLst>
                <a:path w="201331" h="461257">
                  <a:moveTo>
                    <a:pt x="0" y="0"/>
                  </a:moveTo>
                  <a:lnTo>
                    <a:pt x="201331" y="0"/>
                  </a:lnTo>
                  <a:lnTo>
                    <a:pt x="201331" y="461257"/>
                  </a:lnTo>
                  <a:lnTo>
                    <a:pt x="0" y="461257"/>
                  </a:lnTo>
                  <a:close/>
                </a:path>
              </a:pathLst>
            </a:custGeom>
            <a:solidFill>
              <a:srgbClr val="DF795B"/>
            </a:solidFill>
          </p:spPr>
        </p:sp>
        <p:sp>
          <p:nvSpPr>
            <p:cNvPr id="22" name="TextBox 22"/>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 name="Group 8"/>
          <p:cNvGrpSpPr/>
          <p:nvPr/>
        </p:nvGrpSpPr>
        <p:grpSpPr>
          <a:xfrm>
            <a:off x="6108505" y="2400300"/>
            <a:ext cx="1226808" cy="1226808"/>
            <a:chOff x="0" y="0"/>
            <a:chExt cx="1635744" cy="1635744"/>
          </a:xfrm>
        </p:grpSpPr>
        <p:grpSp>
          <p:nvGrpSpPr>
            <p:cNvPr id="24" name="Group 9"/>
            <p:cNvGrpSpPr>
              <a:grpSpLocks noChangeAspect="1"/>
            </p:cNvGrpSpPr>
            <p:nvPr/>
          </p:nvGrpSpPr>
          <p:grpSpPr>
            <a:xfrm>
              <a:off x="0" y="0"/>
              <a:ext cx="1635744" cy="1635744"/>
              <a:chOff x="0" y="0"/>
              <a:chExt cx="495300" cy="495300"/>
            </a:xfrm>
          </p:grpSpPr>
          <p:sp>
            <p:nvSpPr>
              <p:cNvPr id="26" name="Freeform 1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DA649"/>
              </a:solidFill>
            </p:spPr>
          </p:sp>
          <p:sp>
            <p:nvSpPr>
              <p:cNvPr id="27" name="Freeform 1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284353"/>
              </a:solidFill>
            </p:spPr>
          </p:sp>
        </p:grpSp>
        <p:sp>
          <p:nvSpPr>
            <p:cNvPr id="25" name="TextBox 12"/>
            <p:cNvSpPr txBox="1"/>
            <p:nvPr/>
          </p:nvSpPr>
          <p:spPr>
            <a:xfrm>
              <a:off x="383797" y="153700"/>
              <a:ext cx="868151" cy="1139885"/>
            </a:xfrm>
            <a:prstGeom prst="rect">
              <a:avLst/>
            </a:prstGeom>
          </p:spPr>
          <p:txBody>
            <a:bodyPr lIns="0" tIns="0" rIns="0" bIns="0" rtlCol="0" anchor="t">
              <a:spAutoFit/>
            </a:bodyPr>
            <a:lstStyle/>
            <a:p>
              <a:pPr algn="ctr">
                <a:lnSpc>
                  <a:spcPts val="7328"/>
                </a:lnSpc>
              </a:pPr>
              <a:r>
                <a:rPr lang="en-US" sz="5000" b="1" dirty="0">
                  <a:solidFill>
                    <a:srgbClr val="FFFFFF"/>
                  </a:solidFill>
                  <a:latin typeface="Arial" panose="020B0604020202020204" pitchFamily="34" charset="0"/>
                  <a:cs typeface="Arial" panose="020B0604020202020204" pitchFamily="34" charset="0"/>
                </a:rPr>
                <a:t>1</a:t>
              </a:r>
            </a:p>
          </p:txBody>
        </p:sp>
      </p:grpSp>
      <p:sp>
        <p:nvSpPr>
          <p:cNvPr id="28" name="Rectangle 27"/>
          <p:cNvSpPr/>
          <p:nvPr/>
        </p:nvSpPr>
        <p:spPr>
          <a:xfrm>
            <a:off x="2681201" y="4064516"/>
            <a:ext cx="8245943" cy="2907784"/>
          </a:xfrm>
          <a:prstGeom prst="rect">
            <a:avLst/>
          </a:prstGeom>
        </p:spPr>
        <p:txBody>
          <a:bodyPr wrap="square">
            <a:spAutoFit/>
          </a:bodyPr>
          <a:lstStyle/>
          <a:p>
            <a:pPr lvl="0" algn="ctr">
              <a:lnSpc>
                <a:spcPct val="150000"/>
              </a:lnSpc>
            </a:pPr>
            <a:r>
              <a:rPr lang="en-US" sz="6500" b="1" smtClean="0">
                <a:solidFill>
                  <a:srgbClr val="284353"/>
                </a:solidFill>
                <a:latin typeface="Arial" panose="020B0604020202020204" pitchFamily="34" charset="0"/>
                <a:ea typeface="Times New Roman" panose="02020603050405020304" pitchFamily="18" charset="0"/>
                <a:cs typeface="Arial" panose="020B0604020202020204" pitchFamily="34" charset="0"/>
              </a:rPr>
              <a:t>NHÂN ĐƠN THỨC VỚI ĐA THỨC</a:t>
            </a:r>
            <a:endParaRPr lang="en-US" sz="6500" dirty="0">
              <a:solidFill>
                <a:srgbClr val="284353"/>
              </a:solidFill>
              <a:latin typeface="Arial" panose="020B0604020202020204" pitchFamily="34" charset="0"/>
              <a:ea typeface="Times New Roman" panose="02020603050405020304" pitchFamily="18" charset="0"/>
              <a:cs typeface="Arial" panose="020B0604020202020204" pitchFamily="34" charset="0"/>
            </a:endParaRPr>
          </a:p>
        </p:txBody>
      </p:sp>
      <p:pic>
        <p:nvPicPr>
          <p:cNvPr id="29" name="Picture 28"/>
          <p:cNvPicPr>
            <a:picLocks noChangeAspect="1"/>
          </p:cNvPicPr>
          <p:nvPr/>
        </p:nvPicPr>
        <p:blipFill>
          <a:blip r:embed="rId2"/>
          <a:stretch>
            <a:fillRect/>
          </a:stretch>
        </p:blipFill>
        <p:spPr>
          <a:xfrm>
            <a:off x="12344400" y="2844375"/>
            <a:ext cx="3971925" cy="7023525"/>
          </a:xfrm>
          <a:prstGeom prst="rect">
            <a:avLst/>
          </a:prstGeom>
        </p:spPr>
      </p:pic>
    </p:spTree>
    <p:extLst>
      <p:ext uri="{BB962C8B-B14F-4D97-AF65-F5344CB8AC3E}">
        <p14:creationId xmlns:p14="http://schemas.microsoft.com/office/powerpoint/2010/main" val="8067259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6" name="Group 6"/>
          <p:cNvGrpSpPr/>
          <p:nvPr/>
        </p:nvGrpSpPr>
        <p:grpSpPr>
          <a:xfrm>
            <a:off x="-492944" y="9195485"/>
            <a:ext cx="19273888" cy="1815415"/>
            <a:chOff x="0" y="0"/>
            <a:chExt cx="5076250" cy="478134"/>
          </a:xfrm>
        </p:grpSpPr>
        <p:sp>
          <p:nvSpPr>
            <p:cNvPr id="7" name="Freeform 7"/>
            <p:cNvSpPr/>
            <p:nvPr/>
          </p:nvSpPr>
          <p:spPr>
            <a:xfrm>
              <a:off x="0" y="0"/>
              <a:ext cx="5076250" cy="478134"/>
            </a:xfrm>
            <a:custGeom>
              <a:avLst/>
              <a:gdLst/>
              <a:ahLst/>
              <a:cxnLst/>
              <a:rect l="l" t="t" r="r" b="b"/>
              <a:pathLst>
                <a:path w="5076250" h="478134">
                  <a:moveTo>
                    <a:pt x="0" y="0"/>
                  </a:moveTo>
                  <a:lnTo>
                    <a:pt x="5076250" y="0"/>
                  </a:lnTo>
                  <a:lnTo>
                    <a:pt x="5076250" y="478134"/>
                  </a:lnTo>
                  <a:lnTo>
                    <a:pt x="0" y="478134"/>
                  </a:lnTo>
                  <a:close/>
                </a:path>
              </a:pathLst>
            </a:custGeom>
            <a:solidFill>
              <a:srgbClr val="F7CC75"/>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8"/>
          <p:cNvGrpSpPr/>
          <p:nvPr/>
        </p:nvGrpSpPr>
        <p:grpSpPr>
          <a:xfrm>
            <a:off x="5884537" y="647700"/>
            <a:ext cx="6518925" cy="772711"/>
            <a:chOff x="4214201" y="362967"/>
            <a:chExt cx="6518925" cy="772711"/>
          </a:xfrm>
        </p:grpSpPr>
        <p:sp>
          <p:nvSpPr>
            <p:cNvPr id="10" name="Rectangle 1"/>
            <p:cNvSpPr>
              <a:spLocks noChangeArrowheads="1"/>
            </p:cNvSpPr>
            <p:nvPr/>
          </p:nvSpPr>
          <p:spPr bwMode="auto">
            <a:xfrm>
              <a:off x="5739451" y="397014"/>
              <a:ext cx="49936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vi-VN" altLang="en-US" sz="4200" b="1">
                  <a:solidFill>
                    <a:srgbClr val="284353"/>
                  </a:solidFill>
                </a:rPr>
                <a:t>Nhân hai đơn thức</a:t>
              </a:r>
              <a:endParaRPr kumimoji="0" lang="en-US" altLang="en-US" sz="4200" b="1" i="0" u="none" strike="noStrike" cap="none" normalizeH="0" baseline="0" dirty="0" smtClean="0">
                <a:ln>
                  <a:noFill/>
                </a:ln>
                <a:solidFill>
                  <a:srgbClr val="284353"/>
                </a:solidFill>
                <a:effectLst/>
                <a:latin typeface="Arial" panose="020B0604020202020204" pitchFamily="34" charset="0"/>
              </a:endParaRPr>
            </a:p>
          </p:txBody>
        </p:sp>
        <p:pic>
          <p:nvPicPr>
            <p:cNvPr id="11" name="Picture 2" descr="https://lh3.googleusercontent.com/i6URejbve4H9S8HiZpVVmUqRIa9ER3MOZtKM_5qVU9zjVfghITfgNq_A97ouNOVGxitXcnzrnl1hT0oMR9kIXTifZdhO-B16pNdBZasv94eXDnwH4ubyUbCJadTjBNYjkP7r9vo1aZgjEILox-AlCjSqVP1Lq4-6WVfE-2IgJxYYWHqU6rBm866tCsikVZQ5InshMbaJFQ=n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4201" y="362967"/>
              <a:ext cx="1347583" cy="724999"/>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Google Shape;136;p4"/>
          <p:cNvSpPr/>
          <p:nvPr/>
        </p:nvSpPr>
        <p:spPr>
          <a:xfrm>
            <a:off x="1651839" y="6153557"/>
            <a:ext cx="11515735" cy="2286000"/>
          </a:xfrm>
          <a:prstGeom prst="wedgeRoundRectCallout">
            <a:avLst>
              <a:gd name="adj1" fmla="val 56828"/>
              <a:gd name="adj2" fmla="val -24935"/>
              <a:gd name="adj3" fmla="val 16667"/>
            </a:avLst>
          </a:prstGeom>
          <a:solidFill>
            <a:srgbClr val="FFFF99"/>
          </a:solidFill>
          <a:ln w="381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lvl="0" algn="ctr">
              <a:lnSpc>
                <a:spcPct val="150000"/>
              </a:lnSpc>
            </a:pPr>
            <a:r>
              <a:rPr lang="vi-VN" sz="4000" b="1">
                <a:solidFill>
                  <a:srgbClr val="284353"/>
                </a:solidFill>
                <a:ea typeface="Calibri"/>
                <a:cs typeface="Calibri"/>
                <a:sym typeface="Calibri"/>
              </a:rPr>
              <a:t>Muốn nhân hai đơn thức, ta nhân hai hệ số với nhau và nhân hai phần biến với nhau.</a:t>
            </a:r>
            <a:endParaRPr sz="4000" b="1" i="0" u="none" strike="noStrike" cap="none" dirty="0">
              <a:solidFill>
                <a:srgbClr val="284353"/>
              </a:solidFill>
              <a:ea typeface="Calibri"/>
              <a:cs typeface="Calibri"/>
              <a:sym typeface="Calibri"/>
            </a:endParaRPr>
          </a:p>
        </p:txBody>
      </p:sp>
      <p:grpSp>
        <p:nvGrpSpPr>
          <p:cNvPr id="20" name="Group 19"/>
          <p:cNvGrpSpPr/>
          <p:nvPr/>
        </p:nvGrpSpPr>
        <p:grpSpPr>
          <a:xfrm>
            <a:off x="2854011" y="1866900"/>
            <a:ext cx="12928924" cy="1244828"/>
            <a:chOff x="4860565" y="2374672"/>
            <a:chExt cx="12928924" cy="1244828"/>
          </a:xfrm>
        </p:grpSpPr>
        <mc:AlternateContent xmlns:mc="http://schemas.openxmlformats.org/markup-compatibility/2006">
          <mc:Choice xmlns:a14="http://schemas.microsoft.com/office/drawing/2010/main" Requires="a14">
            <p:sp>
              <p:nvSpPr>
                <p:cNvPr id="18" name="Rectangle 17"/>
                <p:cNvSpPr/>
                <p:nvPr/>
              </p:nvSpPr>
              <p:spPr>
                <a:xfrm>
                  <a:off x="4860565" y="2481754"/>
                  <a:ext cx="12928924" cy="1015663"/>
                </a:xfrm>
                <a:prstGeom prst="rect">
                  <a:avLst/>
                </a:prstGeom>
              </p:spPr>
              <p:txBody>
                <a:bodyPr wrap="none">
                  <a:spAutoFit/>
                </a:bodyPr>
                <a:lstStyle/>
                <a:p>
                  <a:pPr algn="just">
                    <a:lnSpc>
                      <a:spcPct val="150000"/>
                    </a:lnSpc>
                    <a:spcAft>
                      <a:spcPts val="800"/>
                    </a:spcAft>
                  </a:pPr>
                  <a:r>
                    <a:rPr lang="en-US" sz="4000" smtClean="0">
                      <a:solidFill>
                        <a:srgbClr val="000000"/>
                      </a:solidFill>
                      <a:latin typeface="Arial" panose="020B0604020202020204" pitchFamily="34" charset="0"/>
                      <a:ea typeface="Calibri" panose="020F0502020204030204" pitchFamily="34" charset="0"/>
                      <a:cs typeface="Arial" panose="020B0604020202020204" pitchFamily="34" charset="0"/>
                    </a:rPr>
                    <a:t>Để nhân hai đơn thức </a:t>
                  </a:r>
                  <a14:m>
                    <m:oMath xmlns:m="http://schemas.openxmlformats.org/officeDocument/2006/math">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𝑦𝑧</m:t>
                      </m:r>
                    </m:oMath>
                  </a14:m>
                  <a:r>
                    <a:rPr lang="en-US" sz="4000" smtClean="0">
                      <a:solidFill>
                        <a:srgbClr val="000000"/>
                      </a:solidFill>
                      <a:latin typeface="Arial" panose="020B0604020202020204" pitchFamily="34" charset="0"/>
                      <a:ea typeface="Calibri" panose="020F0502020204030204" pitchFamily="34" charset="0"/>
                      <a:cs typeface="Arial" panose="020B0604020202020204" pitchFamily="34" charset="0"/>
                    </a:rPr>
                    <a:t> và             ta làm như sau:</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4860565" y="2481754"/>
                  <a:ext cx="12928924" cy="1015663"/>
                </a:xfrm>
                <a:prstGeom prst="rect">
                  <a:avLst/>
                </a:prstGeom>
                <a:blipFill>
                  <a:blip r:embed="rId3"/>
                  <a:stretch>
                    <a:fillRect l="-1650" b="-144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Rectangle 18"/>
                <p:cNvSpPr/>
                <p:nvPr/>
              </p:nvSpPr>
              <p:spPr>
                <a:xfrm>
                  <a:off x="12115800" y="2374672"/>
                  <a:ext cx="1706108" cy="124482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vi-VN" sz="400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vi-VN"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den>
                        </m:f>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𝑥𝑦</m:t>
                        </m:r>
                      </m:oMath>
                    </m:oMathPara>
                  </a14:m>
                  <a:endParaRPr lang="en-US"/>
                </a:p>
              </p:txBody>
            </p:sp>
          </mc:Choice>
          <mc:Fallback>
            <p:sp>
              <p:nvSpPr>
                <p:cNvPr id="19" name="Rectangle 18"/>
                <p:cNvSpPr>
                  <a:spLocks noRot="1" noChangeAspect="1" noMove="1" noResize="1" noEditPoints="1" noAdjustHandles="1" noChangeArrowheads="1" noChangeShapeType="1" noTextEdit="1"/>
                </p:cNvSpPr>
                <p:nvPr/>
              </p:nvSpPr>
              <p:spPr>
                <a:xfrm>
                  <a:off x="12115800" y="2374672"/>
                  <a:ext cx="1706108" cy="1244828"/>
                </a:xfrm>
                <a:prstGeom prst="rect">
                  <a:avLst/>
                </a:prstGeom>
                <a:blipFill>
                  <a:blip r:embed="rId4"/>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2" name="Rectangle 21"/>
              <p:cNvSpPr/>
              <p:nvPr/>
            </p:nvSpPr>
            <p:spPr>
              <a:xfrm>
                <a:off x="1066800" y="3543497"/>
                <a:ext cx="16221620" cy="175240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𝑦𝑧</m:t>
                      </m:r>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vi-VN"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vi-VN"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den>
                          </m:f>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𝑥𝑦</m:t>
                          </m:r>
                        </m:e>
                      </m:d>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0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8.</m:t>
                      </m:r>
                      <m:d>
                        <m:dPr>
                          <m:ctrlPr>
                            <a:rPr lang="en-US" sz="400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vi-VN"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vi-VN"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den>
                          </m:f>
                        </m:e>
                      </m:d>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𝑦𝑧</m:t>
                          </m:r>
                        </m:e>
                      </m:d>
                      <m:d>
                        <m:dPr>
                          <m:ctrlP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𝑥𝑦</m:t>
                          </m:r>
                        </m:e>
                      </m:d>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e>
                      </m:d>
                      <m:sSup>
                        <m:sSupPr>
                          <m:ctrlP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𝑧</m:t>
                      </m:r>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𝑧</m:t>
                      </m:r>
                    </m:oMath>
                  </m:oMathPara>
                </a14:m>
                <a:endParaRPr lang="en-US" sz="4000"/>
              </a:p>
              <a:p>
                <a:endParaRPr lang="en-US"/>
              </a:p>
            </p:txBody>
          </p:sp>
        </mc:Choice>
        <mc:Fallback>
          <p:sp>
            <p:nvSpPr>
              <p:cNvPr id="22" name="Rectangle 21"/>
              <p:cNvSpPr>
                <a:spLocks noRot="1" noChangeAspect="1" noMove="1" noResize="1" noEditPoints="1" noAdjustHandles="1" noChangeArrowheads="1" noChangeShapeType="1" noTextEdit="1"/>
              </p:cNvSpPr>
              <p:nvPr/>
            </p:nvSpPr>
            <p:spPr>
              <a:xfrm>
                <a:off x="1066800" y="3543497"/>
                <a:ext cx="16221620" cy="1752403"/>
              </a:xfrm>
              <a:prstGeom prst="rect">
                <a:avLst/>
              </a:prstGeom>
              <a:blipFill>
                <a:blip r:embed="rId5"/>
                <a:stretch>
                  <a:fillRect/>
                </a:stretch>
              </a:blipFill>
            </p:spPr>
            <p:txBody>
              <a:bodyPr/>
              <a:lstStyle/>
              <a:p>
                <a:r>
                  <a:rPr lang="en-US">
                    <a:noFill/>
                  </a:rPr>
                  <a:t> </a:t>
                </a:r>
              </a:p>
            </p:txBody>
          </p:sp>
        </mc:Fallback>
      </mc:AlternateContent>
      <p:pic>
        <p:nvPicPr>
          <p:cNvPr id="23" name="Picture 22"/>
          <p:cNvPicPr>
            <a:picLocks noChangeAspect="1"/>
          </p:cNvPicPr>
          <p:nvPr/>
        </p:nvPicPr>
        <p:blipFill>
          <a:blip r:embed="rId6"/>
          <a:stretch>
            <a:fillRect/>
          </a:stretch>
        </p:blipFill>
        <p:spPr>
          <a:xfrm flipH="1">
            <a:off x="14377239" y="5663362"/>
            <a:ext cx="2081961" cy="3575888"/>
          </a:xfrm>
          <a:prstGeom prst="rect">
            <a:avLst/>
          </a:prstGeom>
        </p:spPr>
      </p:pic>
      <p:pic>
        <p:nvPicPr>
          <p:cNvPr id="24" name="Picture 23"/>
          <p:cNvPicPr>
            <a:picLocks noChangeAspect="1"/>
          </p:cNvPicPr>
          <p:nvPr/>
        </p:nvPicPr>
        <p:blipFill>
          <a:blip r:embed="rId7"/>
          <a:stretch>
            <a:fillRect/>
          </a:stretch>
        </p:blipFill>
        <p:spPr>
          <a:xfrm rot="14736816">
            <a:off x="16089052" y="212712"/>
            <a:ext cx="1743030" cy="1333952"/>
          </a:xfrm>
          <a:prstGeom prst="rect">
            <a:avLst/>
          </a:prstGeom>
        </p:spPr>
      </p:pic>
      <p:sp>
        <p:nvSpPr>
          <p:cNvPr id="25" name="Freeform 15"/>
          <p:cNvSpPr/>
          <p:nvPr/>
        </p:nvSpPr>
        <p:spPr>
          <a:xfrm rot="20194353">
            <a:off x="355924" y="159814"/>
            <a:ext cx="900144" cy="1599319"/>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anim calcmode="lin" valueType="num">
                                      <p:cBhvr>
                                        <p:cTn id="22" dur="500" fill="hold"/>
                                        <p:tgtEl>
                                          <p:spTgt spid="13"/>
                                        </p:tgtEl>
                                        <p:attrNameLst>
                                          <p:attrName>ppt_x</p:attrName>
                                        </p:attrNameLst>
                                      </p:cBhvr>
                                      <p:tavLst>
                                        <p:tav tm="0">
                                          <p:val>
                                            <p:strVal val="#ppt_x"/>
                                          </p:val>
                                        </p:tav>
                                        <p:tav tm="100000">
                                          <p:val>
                                            <p:strVal val="#ppt_x"/>
                                          </p:val>
                                        </p:tav>
                                      </p:tavLst>
                                    </p:anim>
                                    <p:anim calcmode="lin" valueType="num">
                                      <p:cBhvr>
                                        <p:cTn id="23" dur="5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anim calcmode="lin" valueType="num">
                                      <p:cBhvr>
                                        <p:cTn id="27" dur="500" fill="hold"/>
                                        <p:tgtEl>
                                          <p:spTgt spid="23"/>
                                        </p:tgtEl>
                                        <p:attrNameLst>
                                          <p:attrName>ppt_x</p:attrName>
                                        </p:attrNameLst>
                                      </p:cBhvr>
                                      <p:tavLst>
                                        <p:tav tm="0">
                                          <p:val>
                                            <p:strVal val="#ppt_x"/>
                                          </p:val>
                                        </p:tav>
                                        <p:tav tm="100000">
                                          <p:val>
                                            <p:strVal val="#ppt_x"/>
                                          </p:val>
                                        </p:tav>
                                      </p:tavLst>
                                    </p:anim>
                                    <p:anim calcmode="lin" valueType="num">
                                      <p:cBhvr>
                                        <p:cTn id="28"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8C3CB"/>
        </a:solidFill>
        <a:effectLst/>
      </p:bgPr>
    </p:bg>
    <p:spTree>
      <p:nvGrpSpPr>
        <p:cNvPr id="1" name=""/>
        <p:cNvGrpSpPr/>
        <p:nvPr/>
      </p:nvGrpSpPr>
      <p:grpSpPr>
        <a:xfrm>
          <a:off x="0" y="0"/>
          <a:ext cx="0" cy="0"/>
          <a:chOff x="0" y="0"/>
          <a:chExt cx="0" cy="0"/>
        </a:xfrm>
      </p:grpSpPr>
      <p:grpSp>
        <p:nvGrpSpPr>
          <p:cNvPr id="2" name="Group 2"/>
          <p:cNvGrpSpPr/>
          <p:nvPr/>
        </p:nvGrpSpPr>
        <p:grpSpPr>
          <a:xfrm>
            <a:off x="685800" y="723900"/>
            <a:ext cx="16840201" cy="8915400"/>
            <a:chOff x="0" y="0"/>
            <a:chExt cx="4559246" cy="2458227"/>
          </a:xfrm>
        </p:grpSpPr>
        <p:sp>
          <p:nvSpPr>
            <p:cNvPr id="3" name="Freeform 3"/>
            <p:cNvSpPr/>
            <p:nvPr/>
          </p:nvSpPr>
          <p:spPr>
            <a:xfrm>
              <a:off x="0" y="0"/>
              <a:ext cx="4559247" cy="2458227"/>
            </a:xfrm>
            <a:custGeom>
              <a:avLst/>
              <a:gdLst/>
              <a:ahLst/>
              <a:cxnLst/>
              <a:rect l="l" t="t" r="r" b="b"/>
              <a:pathLst>
                <a:path w="4559247" h="2458227">
                  <a:moveTo>
                    <a:pt x="22809" y="0"/>
                  </a:moveTo>
                  <a:lnTo>
                    <a:pt x="4536438" y="0"/>
                  </a:lnTo>
                  <a:cubicBezTo>
                    <a:pt x="4549035" y="0"/>
                    <a:pt x="4559247" y="10212"/>
                    <a:pt x="4559247" y="22809"/>
                  </a:cubicBezTo>
                  <a:lnTo>
                    <a:pt x="4559247" y="2435419"/>
                  </a:lnTo>
                  <a:cubicBezTo>
                    <a:pt x="4559247" y="2448016"/>
                    <a:pt x="4549035" y="2458227"/>
                    <a:pt x="4536438" y="2458227"/>
                  </a:cubicBezTo>
                  <a:lnTo>
                    <a:pt x="22809" y="2458227"/>
                  </a:lnTo>
                  <a:cubicBezTo>
                    <a:pt x="10212" y="2458227"/>
                    <a:pt x="0" y="2448016"/>
                    <a:pt x="0" y="2435419"/>
                  </a:cubicBezTo>
                  <a:lnTo>
                    <a:pt x="0" y="22809"/>
                  </a:lnTo>
                  <a:cubicBezTo>
                    <a:pt x="0" y="10212"/>
                    <a:pt x="10212" y="0"/>
                    <a:pt x="22809" y="0"/>
                  </a:cubicBezTo>
                  <a:close/>
                </a:path>
              </a:pathLst>
            </a:custGeom>
            <a:solidFill>
              <a:srgbClr val="FCF4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a:off x="16154400" y="145397"/>
            <a:ext cx="900144" cy="1837028"/>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sp>
        <p:nvSpPr>
          <p:cNvPr id="15" name="Freeform 15"/>
          <p:cNvSpPr/>
          <p:nvPr/>
        </p:nvSpPr>
        <p:spPr>
          <a:xfrm>
            <a:off x="1131462" y="141283"/>
            <a:ext cx="900144" cy="1837028"/>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grpSp>
        <p:nvGrpSpPr>
          <p:cNvPr id="18" name="Group 17"/>
          <p:cNvGrpSpPr/>
          <p:nvPr/>
        </p:nvGrpSpPr>
        <p:grpSpPr>
          <a:xfrm>
            <a:off x="6096002" y="1181100"/>
            <a:ext cx="6096000" cy="914400"/>
            <a:chOff x="1554480" y="876300"/>
            <a:chExt cx="6096000" cy="1143000"/>
          </a:xfrm>
          <a:solidFill>
            <a:schemeClr val="accent5">
              <a:lumMod val="75000"/>
            </a:schemeClr>
          </a:solidFill>
        </p:grpSpPr>
        <p:sp>
          <p:nvSpPr>
            <p:cNvPr id="19" name="Flowchart: Terminator 18"/>
            <p:cNvSpPr/>
            <p:nvPr/>
          </p:nvSpPr>
          <p:spPr>
            <a:xfrm>
              <a:off x="1554480" y="876300"/>
              <a:ext cx="6096000" cy="1143000"/>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p:cNvSpPr/>
            <p:nvPr/>
          </p:nvSpPr>
          <p:spPr>
            <a:xfrm>
              <a:off x="2126502" y="987956"/>
              <a:ext cx="4974440" cy="884858"/>
            </a:xfrm>
            <a:prstGeom prst="rect">
              <a:avLst/>
            </a:prstGeom>
            <a:noFill/>
            <a:ln>
              <a:noFill/>
            </a:ln>
          </p:spPr>
          <p:txBody>
            <a:bodyPr wrap="none">
              <a:spAutoFit/>
            </a:bodyPr>
            <a:lstStyle/>
            <a:p>
              <a:pPr algn="ctr"/>
              <a:r>
                <a:rPr lang="en-US" sz="4000" b="1" dirty="0" err="1">
                  <a:latin typeface="Arial" panose="020B0604020202020204" pitchFamily="34" charset="0"/>
                  <a:ea typeface="Times New Roman" panose="02020603050405020304" pitchFamily="18" charset="0"/>
                  <a:cs typeface="Arial" panose="020B0604020202020204" pitchFamily="34" charset="0"/>
                </a:rPr>
                <a:t>Ví</a:t>
              </a:r>
              <a:r>
                <a:rPr lang="en-US" sz="4000" b="1" dirty="0">
                  <a:latin typeface="Arial" panose="020B0604020202020204" pitchFamily="34" charset="0"/>
                  <a:ea typeface="Times New Roman" panose="02020603050405020304" pitchFamily="18" charset="0"/>
                  <a:cs typeface="Arial" panose="020B0604020202020204" pitchFamily="34" charset="0"/>
                </a:rPr>
                <a:t> </a:t>
              </a:r>
              <a:r>
                <a:rPr lang="en-US" sz="4000" b="1" dirty="0" err="1">
                  <a:latin typeface="Arial" panose="020B0604020202020204" pitchFamily="34" charset="0"/>
                  <a:ea typeface="Times New Roman" panose="02020603050405020304" pitchFamily="18" charset="0"/>
                  <a:cs typeface="Arial" panose="020B0604020202020204" pitchFamily="34" charset="0"/>
                </a:rPr>
                <a:t>dụ</a:t>
              </a:r>
              <a:r>
                <a:rPr lang="en-US" sz="4000" b="1" dirty="0">
                  <a:latin typeface="Arial" panose="020B0604020202020204" pitchFamily="34" charset="0"/>
                  <a:ea typeface="Times New Roman" panose="02020603050405020304" pitchFamily="18" charset="0"/>
                  <a:cs typeface="Arial" panose="020B0604020202020204" pitchFamily="34" charset="0"/>
                </a:rPr>
                <a:t> 1 (SGK </a:t>
              </a:r>
              <a:r>
                <a:rPr lang="en-US" sz="4000" b="1">
                  <a:latin typeface="Arial" panose="020B0604020202020204" pitchFamily="34" charset="0"/>
                  <a:ea typeface="Times New Roman" panose="02020603050405020304" pitchFamily="18" charset="0"/>
                  <a:cs typeface="Arial" panose="020B0604020202020204" pitchFamily="34" charset="0"/>
                </a:rPr>
                <a:t>– </a:t>
              </a:r>
              <a:r>
                <a:rPr lang="en-US" sz="4000" b="1" smtClean="0">
                  <a:latin typeface="Arial" panose="020B0604020202020204" pitchFamily="34" charset="0"/>
                  <a:ea typeface="Times New Roman" panose="02020603050405020304" pitchFamily="18" charset="0"/>
                  <a:cs typeface="Arial" panose="020B0604020202020204" pitchFamily="34" charset="0"/>
                </a:rPr>
                <a:t>tr19)</a:t>
              </a:r>
              <a:endParaRPr lang="en-US" sz="4000" b="1" dirty="0">
                <a:latin typeface="Arial" panose="020B0604020202020204" pitchFamily="34" charset="0"/>
                <a:ea typeface="Times New Roman" panose="02020603050405020304" pitchFamily="18" charset="0"/>
                <a:cs typeface="Arial" panose="020B0604020202020204" pitchFamily="34" charset="0"/>
              </a:endParaRPr>
            </a:p>
          </p:txBody>
        </p:sp>
      </p:grpSp>
      <p:grpSp>
        <p:nvGrpSpPr>
          <p:cNvPr id="26" name="Group 25"/>
          <p:cNvGrpSpPr/>
          <p:nvPr/>
        </p:nvGrpSpPr>
        <p:grpSpPr>
          <a:xfrm>
            <a:off x="4211263" y="2264368"/>
            <a:ext cx="11943137" cy="2269532"/>
            <a:chOff x="3249358" y="3574841"/>
            <a:chExt cx="11943137" cy="2269532"/>
          </a:xfrm>
        </p:grpSpPr>
        <mc:AlternateContent xmlns:mc="http://schemas.openxmlformats.org/markup-compatibility/2006">
          <mc:Choice xmlns:a14="http://schemas.microsoft.com/office/drawing/2010/main" Requires="a14">
            <p:sp>
              <p:nvSpPr>
                <p:cNvPr id="24" name="Rectangle 23"/>
                <p:cNvSpPr/>
                <p:nvPr/>
              </p:nvSpPr>
              <p:spPr>
                <a:xfrm>
                  <a:off x="5791200" y="3574841"/>
                  <a:ext cx="9401295" cy="2269532"/>
                </a:xfrm>
                <a:prstGeom prst="rect">
                  <a:avLst/>
                </a:prstGeom>
              </p:spPr>
              <p:txBody>
                <a:bodyPr wrap="squar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d>
                          <m:dPr>
                            <m:ctrlPr>
                              <a:rPr lang="vi-VN" sz="4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4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e>
                        </m:d>
                        <m:d>
                          <m:dPr>
                            <m:ctrlPr>
                              <a:rPr lang="vi-VN" sz="4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𝑦𝑧</m:t>
                            </m:r>
                          </m:e>
                        </m:d>
                      </m:oMath>
                    </m:oMathPara>
                  </a14:m>
                  <a:endParaRPr lang="en-US" sz="4000">
                    <a:effectLst/>
                    <a:ea typeface="Arial" panose="020B0604020202020204" pitchFamily="34" charset="0"/>
                    <a:cs typeface="Times New Roman" panose="02020603050405020304" pitchFamily="18" charset="0"/>
                  </a:endParaRPr>
                </a:p>
              </p:txBody>
            </p:sp>
          </mc:Choice>
          <mc:Fallback>
            <p:sp>
              <p:nvSpPr>
                <p:cNvPr id="24" name="Rectangle 23"/>
                <p:cNvSpPr>
                  <a:spLocks noRot="1" noChangeAspect="1" noMove="1" noResize="1" noEditPoints="1" noAdjustHandles="1" noChangeArrowheads="1" noChangeShapeType="1" noTextEdit="1"/>
                </p:cNvSpPr>
                <p:nvPr/>
              </p:nvSpPr>
              <p:spPr>
                <a:xfrm>
                  <a:off x="5791200" y="3574841"/>
                  <a:ext cx="9401295" cy="2269532"/>
                </a:xfrm>
                <a:prstGeom prst="rect">
                  <a:avLst/>
                </a:prstGeom>
                <a:blipFill>
                  <a:blip r:embed="rId10"/>
                  <a:stretch>
                    <a:fillRect/>
                  </a:stretch>
                </a:blipFill>
              </p:spPr>
              <p:txBody>
                <a:bodyPr/>
                <a:lstStyle/>
                <a:p>
                  <a:r>
                    <a:rPr lang="en-US">
                      <a:noFill/>
                    </a:rPr>
                    <a:t> </a:t>
                  </a:r>
                </a:p>
              </p:txBody>
            </p:sp>
          </mc:Fallback>
        </mc:AlternateContent>
        <p:sp>
          <p:nvSpPr>
            <p:cNvPr id="25" name="Rectangle 24"/>
            <p:cNvSpPr/>
            <p:nvPr/>
          </p:nvSpPr>
          <p:spPr>
            <a:xfrm>
              <a:off x="3249358" y="4515376"/>
              <a:ext cx="5205271" cy="707886"/>
            </a:xfrm>
            <a:prstGeom prst="rect">
              <a:avLst/>
            </a:prstGeom>
          </p:spPr>
          <p:txBody>
            <a:bodyPr wrap="none">
              <a:spAutoFit/>
            </a:bodyPr>
            <a:lstStyle/>
            <a:p>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Thực hiện phép nhân</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a:latin typeface="Arial" panose="020B0604020202020204" pitchFamily="34" charset="0"/>
                <a:cs typeface="Arial" panose="020B0604020202020204" pitchFamily="34" charset="0"/>
              </a:endParaRPr>
            </a:p>
          </p:txBody>
        </p:sp>
      </p:grpSp>
      <p:sp>
        <p:nvSpPr>
          <p:cNvPr id="27" name="Oval Callout 26"/>
          <p:cNvSpPr/>
          <p:nvPr/>
        </p:nvSpPr>
        <p:spPr>
          <a:xfrm>
            <a:off x="8345745" y="4909147"/>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schemeClr val="tx1"/>
                </a:solidFill>
              </a:rPr>
              <a:t>Giải</a:t>
            </a:r>
            <a:endParaRPr lang="en-US" sz="3800" b="1" dirty="0">
              <a:solidFill>
                <a:schemeClr val="tx1"/>
              </a:solidFill>
            </a:endParaRPr>
          </a:p>
        </p:txBody>
      </p:sp>
      <mc:AlternateContent xmlns:mc="http://schemas.openxmlformats.org/markup-compatibility/2006">
        <mc:Choice xmlns:a14="http://schemas.microsoft.com/office/drawing/2010/main" Requires="a14">
          <p:sp>
            <p:nvSpPr>
              <p:cNvPr id="28" name="Rectangle 27"/>
              <p:cNvSpPr/>
              <p:nvPr/>
            </p:nvSpPr>
            <p:spPr>
              <a:xfrm>
                <a:off x="1890744" y="6066933"/>
                <a:ext cx="15163800" cy="3295454"/>
              </a:xfrm>
              <a:prstGeom prst="rect">
                <a:avLst/>
              </a:prstGeom>
            </p:spPr>
            <p:txBody>
              <a:bodyPr wrap="squar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d>
                        <m:dPr>
                          <m:ctrlPr>
                            <a:rPr lang="vi-VN" sz="4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4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e>
                      </m:d>
                      <m:d>
                        <m:dPr>
                          <m:ctrlPr>
                            <a:rPr lang="vi-VN" sz="4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𝑦𝑧</m:t>
                          </m:r>
                        </m:e>
                      </m:d>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den>
                          </m:f>
                        </m:e>
                      </m:d>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.9</m:t>
                      </m:r>
                      <m:d>
                        <m:dPr>
                          <m:ctrlP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p>
                          </m:sSup>
                        </m:e>
                      </m:d>
                      <m:d>
                        <m:dPr>
                          <m:ctrlP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𝑦𝑧</m:t>
                          </m:r>
                        </m:e>
                      </m:d>
                    </m:oMath>
                  </m:oMathPara>
                </a14:m>
                <a:endParaRPr lang="en-US" sz="400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b="0" smtClean="0">
                    <a:solidFill>
                      <a:srgbClr val="000000"/>
                    </a:solidFill>
                    <a:ea typeface="Calibri" panose="020F0502020204030204" pitchFamily="34" charset="0"/>
                    <a:cs typeface="Times New Roman" panose="02020603050405020304" pitchFamily="18" charset="0"/>
                  </a:rPr>
                  <a:t>                                                              </a:t>
                </a:r>
                <a14:m>
                  <m:oMath xmlns:m="http://schemas.openxmlformats.org/officeDocument/2006/math">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up>
                    </m:s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𝑧</m:t>
                    </m:r>
                  </m:oMath>
                </a14:m>
                <a:endParaRPr lang="en-US" sz="4000">
                  <a:effectLst/>
                  <a:ea typeface="Arial" panose="020B0604020202020204" pitchFamily="34" charset="0"/>
                  <a:cs typeface="Times New Roman" panose="02020603050405020304" pitchFamily="18" charset="0"/>
                </a:endParaRPr>
              </a:p>
            </p:txBody>
          </p:sp>
        </mc:Choice>
        <mc:Fallback>
          <p:sp>
            <p:nvSpPr>
              <p:cNvPr id="28" name="Rectangle 27"/>
              <p:cNvSpPr>
                <a:spLocks noRot="1" noChangeAspect="1" noMove="1" noResize="1" noEditPoints="1" noAdjustHandles="1" noChangeArrowheads="1" noChangeShapeType="1" noTextEdit="1"/>
              </p:cNvSpPr>
              <p:nvPr/>
            </p:nvSpPr>
            <p:spPr>
              <a:xfrm>
                <a:off x="1890744" y="6066933"/>
                <a:ext cx="15163800" cy="3295454"/>
              </a:xfrm>
              <a:prstGeom prst="rect">
                <a:avLst/>
              </a:prstGeom>
              <a:blipFill>
                <a:blip r:embed="rId11"/>
                <a:stretch>
                  <a:fillRect/>
                </a:stretch>
              </a:blipFill>
            </p:spPr>
            <p:txBody>
              <a:bodyPr/>
              <a:lstStyle/>
              <a:p>
                <a:r>
                  <a:rPr lang="en-US">
                    <a:noFill/>
                  </a:rPr>
                  <a:t> </a:t>
                </a:r>
              </a:p>
            </p:txBody>
          </p:sp>
        </mc:Fallback>
      </mc:AlternateContent>
      <p:pic>
        <p:nvPicPr>
          <p:cNvPr id="30" name="Picture 29"/>
          <p:cNvPicPr>
            <a:picLocks noChangeAspect="1"/>
          </p:cNvPicPr>
          <p:nvPr/>
        </p:nvPicPr>
        <p:blipFill>
          <a:blip r:embed="rId12"/>
          <a:stretch>
            <a:fillRect/>
          </a:stretch>
        </p:blipFill>
        <p:spPr>
          <a:xfrm flipH="1">
            <a:off x="140844" y="6918473"/>
            <a:ext cx="2881380" cy="2881380"/>
          </a:xfrm>
          <a:prstGeom prst="rect">
            <a:avLst/>
          </a:prstGeom>
        </p:spPr>
      </p:pic>
    </p:spTree>
    <p:extLst>
      <p:ext uri="{BB962C8B-B14F-4D97-AF65-F5344CB8AC3E}">
        <p14:creationId xmlns:p14="http://schemas.microsoft.com/office/powerpoint/2010/main" val="3926468665"/>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21" dur="500"/>
                                        <p:tgtEl>
                                          <p:spTgt spid="28">
                                            <p:txEl>
                                              <p:pRg st="0" end="0"/>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28">
                                            <p:txEl>
                                              <p:pRg st="1" end="1"/>
                                            </p:txEl>
                                          </p:spTgt>
                                        </p:tgtEl>
                                        <p:attrNameLst>
                                          <p:attrName>style.visibility</p:attrName>
                                        </p:attrNameLst>
                                      </p:cBhvr>
                                      <p:to>
                                        <p:strVal val="visible"/>
                                      </p:to>
                                    </p:set>
                                    <p:animEffect transition="in" filter="randombar(horizontal)">
                                      <p:cBhvr>
                                        <p:cTn id="24" dur="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grpSp>
        <p:nvGrpSpPr>
          <p:cNvPr id="6" name="Group 6"/>
          <p:cNvGrpSpPr/>
          <p:nvPr/>
        </p:nvGrpSpPr>
        <p:grpSpPr>
          <a:xfrm>
            <a:off x="6829021" y="9545509"/>
            <a:ext cx="4714152" cy="451619"/>
            <a:chOff x="0" y="0"/>
            <a:chExt cx="1241587" cy="118945"/>
          </a:xfrm>
        </p:grpSpPr>
        <p:sp>
          <p:nvSpPr>
            <p:cNvPr id="7" name="Freeform 7"/>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3" name="Group 32"/>
          <p:cNvGrpSpPr/>
          <p:nvPr/>
        </p:nvGrpSpPr>
        <p:grpSpPr>
          <a:xfrm>
            <a:off x="228600" y="162445"/>
            <a:ext cx="4876802" cy="1399655"/>
            <a:chOff x="3215466" y="3134246"/>
            <a:chExt cx="4876802" cy="1399655"/>
          </a:xfrm>
        </p:grpSpPr>
        <p:grpSp>
          <p:nvGrpSpPr>
            <p:cNvPr id="2" name="Group 2"/>
            <p:cNvGrpSpPr/>
            <p:nvPr/>
          </p:nvGrpSpPr>
          <p:grpSpPr>
            <a:xfrm>
              <a:off x="3215466" y="3134246"/>
              <a:ext cx="4876802" cy="1399655"/>
              <a:chOff x="0" y="-38100"/>
              <a:chExt cx="2048569" cy="1900881"/>
            </a:xfrm>
          </p:grpSpPr>
          <p:sp>
            <p:nvSpPr>
              <p:cNvPr id="3" name="Freeform 3"/>
              <p:cNvSpPr/>
              <p:nvPr/>
            </p:nvSpPr>
            <p:spPr>
              <a:xfrm>
                <a:off x="88161" y="310464"/>
                <a:ext cx="1960408" cy="1552317"/>
              </a:xfrm>
              <a:custGeom>
                <a:avLst/>
                <a:gdLst/>
                <a:ahLst/>
                <a:cxnLst/>
                <a:rect l="l" t="t" r="r" b="b"/>
                <a:pathLst>
                  <a:path w="2170275" h="1966268">
                    <a:moveTo>
                      <a:pt x="0" y="0"/>
                    </a:moveTo>
                    <a:lnTo>
                      <a:pt x="2170275" y="0"/>
                    </a:lnTo>
                    <a:lnTo>
                      <a:pt x="2170275" y="1966268"/>
                    </a:lnTo>
                    <a:lnTo>
                      <a:pt x="0" y="1966268"/>
                    </a:lnTo>
                    <a:close/>
                  </a:path>
                </a:pathLst>
              </a:custGeom>
              <a:solidFill>
                <a:srgbClr val="FFF9E8"/>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2" name="Rectangle 31"/>
            <p:cNvSpPr/>
            <p:nvPr/>
          </p:nvSpPr>
          <p:spPr>
            <a:xfrm>
              <a:off x="3628524" y="3238500"/>
              <a:ext cx="4406270" cy="1127745"/>
            </a:xfrm>
            <a:prstGeom prst="rect">
              <a:avLst/>
            </a:prstGeom>
          </p:spPr>
          <p:txBody>
            <a:bodyPr wrap="none">
              <a:spAutoFit/>
            </a:bodyPr>
            <a:lstStyle/>
            <a:p>
              <a:pPr algn="ctr">
                <a:lnSpc>
                  <a:spcPts val="9379"/>
                </a:lnSpc>
              </a:pPr>
              <a:r>
                <a:rPr lang="en-US" sz="4500" b="1" spc="341" smtClean="0">
                  <a:solidFill>
                    <a:srgbClr val="284353"/>
                  </a:solidFill>
                  <a:latin typeface="Arial" panose="020B0604020202020204" pitchFamily="34" charset="0"/>
                  <a:cs typeface="Arial" panose="020B0604020202020204" pitchFamily="34" charset="0"/>
                </a:rPr>
                <a:t>LUYỆN TẬP 1</a:t>
              </a:r>
              <a:endParaRPr lang="en-US" sz="4500" b="1" spc="341" dirty="0">
                <a:solidFill>
                  <a:srgbClr val="284353"/>
                </a:solidFill>
                <a:latin typeface="Arial" panose="020B0604020202020204" pitchFamily="34" charset="0"/>
                <a:cs typeface="Arial" panose="020B0604020202020204" pitchFamily="34" charset="0"/>
              </a:endParaRPr>
            </a:p>
          </p:txBody>
        </p:sp>
      </p:grpSp>
      <p:sp>
        <p:nvSpPr>
          <p:cNvPr id="34" name="Rectangle 33"/>
          <p:cNvSpPr/>
          <p:nvPr/>
        </p:nvSpPr>
        <p:spPr>
          <a:xfrm>
            <a:off x="5272490" y="419100"/>
            <a:ext cx="11887200" cy="942053"/>
          </a:xfrm>
          <a:prstGeom prst="rect">
            <a:avLst/>
          </a:prstGeom>
        </p:spPr>
        <p:txBody>
          <a:bodyPr wrap="square">
            <a:spAutoFit/>
          </a:bodyPr>
          <a:lstStyle/>
          <a:p>
            <a:pPr algn="just">
              <a:lnSpc>
                <a:spcPct val="150000"/>
              </a:lnSpc>
            </a:pPr>
            <a:r>
              <a:rPr lang="vi-VN" sz="4200">
                <a:solidFill>
                  <a:schemeClr val="bg1"/>
                </a:solidFill>
              </a:rPr>
              <a:t>Nhân hai đơn </a:t>
            </a:r>
            <a:r>
              <a:rPr lang="vi-VN" sz="4200">
                <a:solidFill>
                  <a:schemeClr val="bg1"/>
                </a:solidFill>
              </a:rPr>
              <a:t>thức</a:t>
            </a:r>
            <a:r>
              <a:rPr lang="vi-VN" sz="4200" smtClean="0">
                <a:solidFill>
                  <a:schemeClr val="bg1"/>
                </a:solidFill>
              </a:rPr>
              <a:t>:</a:t>
            </a:r>
            <a:endParaRPr lang="vi-VN" sz="4200">
              <a:solidFill>
                <a:schemeClr val="bg1"/>
              </a:solidFill>
            </a:endParaRPr>
          </a:p>
        </p:txBody>
      </p:sp>
      <p:sp>
        <p:nvSpPr>
          <p:cNvPr id="35" name="Rectangle 34"/>
          <p:cNvSpPr/>
          <p:nvPr/>
        </p:nvSpPr>
        <p:spPr>
          <a:xfrm>
            <a:off x="778042" y="1975220"/>
            <a:ext cx="17080858" cy="1061829"/>
          </a:xfrm>
          <a:prstGeom prst="rect">
            <a:avLst/>
          </a:prstGeom>
        </p:spPr>
        <p:txBody>
          <a:bodyPr wrap="square">
            <a:spAutoFit/>
          </a:bodyPr>
          <a:lstStyle/>
          <a:p>
            <a:pPr lvl="0" algn="just">
              <a:lnSpc>
                <a:spcPct val="150000"/>
              </a:lnSpc>
            </a:pPr>
            <a:r>
              <a:rPr lang="vi-VN" sz="4200">
                <a:solidFill>
                  <a:prstClr val="white"/>
                </a:solidFill>
              </a:rPr>
              <a:t>a) 3x</a:t>
            </a:r>
            <a:r>
              <a:rPr lang="vi-VN" sz="4200" baseline="30000">
                <a:solidFill>
                  <a:prstClr val="white"/>
                </a:solidFill>
              </a:rPr>
              <a:t>2</a:t>
            </a:r>
            <a:r>
              <a:rPr lang="vi-VN" sz="4200">
                <a:solidFill>
                  <a:prstClr val="white"/>
                </a:solidFill>
              </a:rPr>
              <a:t> và </a:t>
            </a:r>
            <a:r>
              <a:rPr lang="vi-VN" sz="4200">
                <a:solidFill>
                  <a:prstClr val="white"/>
                </a:solidFill>
              </a:rPr>
              <a:t>2x</a:t>
            </a:r>
            <a:r>
              <a:rPr lang="vi-VN" sz="4200" baseline="30000">
                <a:solidFill>
                  <a:prstClr val="white"/>
                </a:solidFill>
              </a:rPr>
              <a:t>3</a:t>
            </a:r>
            <a:r>
              <a:rPr lang="vi-VN" sz="4200" smtClean="0">
                <a:solidFill>
                  <a:prstClr val="white"/>
                </a:solidFill>
              </a:rPr>
              <a:t>;</a:t>
            </a:r>
            <a:r>
              <a:rPr lang="en-US" sz="4200" smtClean="0">
                <a:solidFill>
                  <a:prstClr val="white"/>
                </a:solidFill>
              </a:rPr>
              <a:t>                           </a:t>
            </a:r>
            <a:r>
              <a:rPr lang="vi-VN" sz="4200" smtClean="0">
                <a:solidFill>
                  <a:prstClr val="white"/>
                </a:solidFill>
              </a:rPr>
              <a:t>b</a:t>
            </a:r>
            <a:r>
              <a:rPr lang="vi-VN" sz="4200">
                <a:solidFill>
                  <a:prstClr val="white"/>
                </a:solidFill>
              </a:rPr>
              <a:t>) –xy </a:t>
            </a:r>
            <a:r>
              <a:rPr lang="vi-VN" sz="4200">
                <a:solidFill>
                  <a:prstClr val="white"/>
                </a:solidFill>
              </a:rPr>
              <a:t>và </a:t>
            </a:r>
            <a:r>
              <a:rPr lang="vi-VN" sz="4200" smtClean="0">
                <a:solidFill>
                  <a:prstClr val="white"/>
                </a:solidFill>
              </a:rPr>
              <a:t>4z</a:t>
            </a:r>
            <a:r>
              <a:rPr lang="vi-VN" sz="4200" baseline="30000" smtClean="0">
                <a:solidFill>
                  <a:prstClr val="white"/>
                </a:solidFill>
              </a:rPr>
              <a:t>3</a:t>
            </a:r>
            <a:r>
              <a:rPr lang="vi-VN" sz="4200" smtClean="0">
                <a:solidFill>
                  <a:prstClr val="white"/>
                </a:solidFill>
              </a:rPr>
              <a:t>;</a:t>
            </a:r>
            <a:r>
              <a:rPr lang="en-US" sz="4200" smtClean="0">
                <a:solidFill>
                  <a:prstClr val="white"/>
                </a:solidFill>
              </a:rPr>
              <a:t>                       </a:t>
            </a:r>
            <a:r>
              <a:rPr lang="vi-VN" sz="4200" smtClean="0">
                <a:solidFill>
                  <a:prstClr val="white"/>
                </a:solidFill>
              </a:rPr>
              <a:t>c) </a:t>
            </a:r>
            <a:r>
              <a:rPr lang="vi-VN" sz="4200">
                <a:solidFill>
                  <a:prstClr val="white"/>
                </a:solidFill>
              </a:rPr>
              <a:t>6xy</a:t>
            </a:r>
            <a:r>
              <a:rPr lang="vi-VN" sz="4200" baseline="30000">
                <a:solidFill>
                  <a:prstClr val="white"/>
                </a:solidFill>
              </a:rPr>
              <a:t>3</a:t>
            </a:r>
            <a:r>
              <a:rPr lang="vi-VN" sz="4200">
                <a:solidFill>
                  <a:prstClr val="white"/>
                </a:solidFill>
              </a:rPr>
              <a:t> và –0,5x</a:t>
            </a:r>
            <a:r>
              <a:rPr lang="vi-VN" sz="4200" baseline="30000">
                <a:solidFill>
                  <a:prstClr val="white"/>
                </a:solidFill>
              </a:rPr>
              <a:t>2</a:t>
            </a:r>
            <a:r>
              <a:rPr lang="vi-VN" sz="4200">
                <a:solidFill>
                  <a:prstClr val="white"/>
                </a:solidFill>
              </a:rPr>
              <a:t>.</a:t>
            </a:r>
            <a:endParaRPr lang="vi-VN" sz="4200">
              <a:solidFill>
                <a:prstClr val="white"/>
              </a:solidFill>
            </a:endParaRPr>
          </a:p>
        </p:txBody>
      </p:sp>
      <p:sp>
        <p:nvSpPr>
          <p:cNvPr id="38" name="Oval Callout 37"/>
          <p:cNvSpPr/>
          <p:nvPr/>
        </p:nvSpPr>
        <p:spPr>
          <a:xfrm>
            <a:off x="8376599" y="3666932"/>
            <a:ext cx="1618997" cy="84395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schemeClr val="tx1"/>
                </a:solidFill>
              </a:rPr>
              <a:t>Giải</a:t>
            </a:r>
            <a:endParaRPr lang="en-US" sz="3800" b="1" dirty="0">
              <a:solidFill>
                <a:schemeClr val="tx1"/>
              </a:solidFill>
            </a:endParaRPr>
          </a:p>
        </p:txBody>
      </p:sp>
      <mc:AlternateContent xmlns:mc="http://schemas.openxmlformats.org/markup-compatibility/2006">
        <mc:Choice xmlns:a14="http://schemas.microsoft.com/office/drawing/2010/main" Requires="a14">
          <p:sp>
            <p:nvSpPr>
              <p:cNvPr id="39" name="Rectangle 38"/>
              <p:cNvSpPr/>
              <p:nvPr/>
            </p:nvSpPr>
            <p:spPr>
              <a:xfrm>
                <a:off x="762000" y="5102894"/>
                <a:ext cx="11339110" cy="3850606"/>
              </a:xfrm>
              <a:prstGeom prst="rect">
                <a:avLst/>
              </a:prstGeom>
            </p:spPr>
            <p:txBody>
              <a:bodyPr wrap="square">
                <a:spAutoFit/>
              </a:bodyPr>
              <a:lstStyle/>
              <a:p>
                <a:pPr algn="just" fontAlgn="base">
                  <a:lnSpc>
                    <a:spcPct val="150000"/>
                  </a:lnSpc>
                  <a:spcBef>
                    <a:spcPts val="1800"/>
                  </a:spcBef>
                  <a:spcAft>
                    <a:spcPts val="800"/>
                  </a:spcAft>
                </a:pPr>
                <a:r>
                  <a:rPr lang="vi-VN" sz="4200" smtClean="0">
                    <a:solidFill>
                      <a:schemeClr val="bg1"/>
                    </a:solidFill>
                    <a:ea typeface="Times New Roman" panose="02020603050405020304" pitchFamily="18" charset="0"/>
                    <a:cs typeface="Times New Roman" panose="02020603050405020304" pitchFamily="18" charset="0"/>
                  </a:rPr>
                  <a:t>a) </a:t>
                </a:r>
                <a14:m>
                  <m:oMath xmlns:m="http://schemas.openxmlformats.org/officeDocument/2006/math">
                    <m:r>
                      <a:rPr lang="vi-VN" sz="4200">
                        <a:solidFill>
                          <a:schemeClr val="bg1"/>
                        </a:solidFill>
                        <a:effectLst/>
                        <a:ea typeface="Times New Roman" panose="02020603050405020304" pitchFamily="18" charset="0"/>
                        <a:cs typeface="Times New Roman" panose="02020603050405020304" pitchFamily="18" charset="0"/>
                      </a:rPr>
                      <m:t>3</m:t>
                    </m:r>
                    <m:sSup>
                      <m:sSupPr>
                        <m:ctrlPr>
                          <a:rPr lang="en-US" sz="4200" i="1">
                            <a:solidFill>
                              <a:schemeClr val="bg1"/>
                            </a:solidFill>
                            <a:effectLst/>
                            <a:ea typeface="Times New Roman" panose="02020603050405020304" pitchFamily="18" charset="0"/>
                            <a:cs typeface="Times New Roman" panose="02020603050405020304" pitchFamily="18" charset="0"/>
                          </a:rPr>
                        </m:ctrlPr>
                      </m:sSupPr>
                      <m:e>
                        <m:r>
                          <m:rPr>
                            <m:sty m:val="p"/>
                          </m:rPr>
                          <a:rPr lang="vi-VN" sz="4200">
                            <a:solidFill>
                              <a:schemeClr val="bg1"/>
                            </a:solidFill>
                            <a:effectLst/>
                            <a:ea typeface="Times New Roman" panose="02020603050405020304" pitchFamily="18" charset="0"/>
                            <a:cs typeface="Times New Roman" panose="02020603050405020304" pitchFamily="18" charset="0"/>
                          </a:rPr>
                          <m:t>x</m:t>
                        </m:r>
                      </m:e>
                      <m:sup>
                        <m:r>
                          <a:rPr lang="vi-VN" sz="4200">
                            <a:solidFill>
                              <a:schemeClr val="bg1"/>
                            </a:solidFill>
                            <a:effectLst/>
                            <a:ea typeface="Times New Roman" panose="02020603050405020304" pitchFamily="18" charset="0"/>
                            <a:cs typeface="Times New Roman" panose="02020603050405020304" pitchFamily="18" charset="0"/>
                          </a:rPr>
                          <m:t>2</m:t>
                        </m:r>
                      </m:sup>
                    </m:sSup>
                    <m:r>
                      <a:rPr lang="vi-VN" sz="4200">
                        <a:solidFill>
                          <a:schemeClr val="bg1"/>
                        </a:solidFill>
                        <a:effectLst/>
                        <a:ea typeface="Times New Roman" panose="02020603050405020304" pitchFamily="18" charset="0"/>
                        <a:cs typeface="Times New Roman" panose="02020603050405020304" pitchFamily="18" charset="0"/>
                      </a:rPr>
                      <m:t>.2</m:t>
                    </m:r>
                    <m:sSup>
                      <m:sSupPr>
                        <m:ctrlPr>
                          <a:rPr lang="en-US" sz="4200" i="1">
                            <a:solidFill>
                              <a:schemeClr val="bg1"/>
                            </a:solidFill>
                            <a:effectLst/>
                            <a:ea typeface="Times New Roman" panose="02020603050405020304" pitchFamily="18" charset="0"/>
                            <a:cs typeface="Times New Roman" panose="02020603050405020304" pitchFamily="18" charset="0"/>
                          </a:rPr>
                        </m:ctrlPr>
                      </m:sSupPr>
                      <m:e>
                        <m:r>
                          <m:rPr>
                            <m:sty m:val="p"/>
                          </m:rPr>
                          <a:rPr lang="vi-VN" sz="4200">
                            <a:solidFill>
                              <a:schemeClr val="bg1"/>
                            </a:solidFill>
                            <a:effectLst/>
                            <a:ea typeface="Times New Roman" panose="02020603050405020304" pitchFamily="18" charset="0"/>
                            <a:cs typeface="Times New Roman" panose="02020603050405020304" pitchFamily="18" charset="0"/>
                          </a:rPr>
                          <m:t>x</m:t>
                        </m:r>
                      </m:e>
                      <m:sup>
                        <m:r>
                          <a:rPr lang="vi-VN" sz="4200">
                            <a:solidFill>
                              <a:schemeClr val="bg1"/>
                            </a:solidFill>
                            <a:effectLst/>
                            <a:ea typeface="Times New Roman" panose="02020603050405020304" pitchFamily="18" charset="0"/>
                            <a:cs typeface="Times New Roman" panose="02020603050405020304" pitchFamily="18" charset="0"/>
                          </a:rPr>
                          <m:t>3</m:t>
                        </m:r>
                      </m:sup>
                    </m:sSup>
                    <m:r>
                      <a:rPr lang="vi-VN" sz="4200">
                        <a:solidFill>
                          <a:schemeClr val="bg1"/>
                        </a:solidFill>
                        <a:effectLst/>
                        <a:ea typeface="Times New Roman" panose="02020603050405020304" pitchFamily="18" charset="0"/>
                        <a:cs typeface="Times New Roman" panose="02020603050405020304" pitchFamily="18" charset="0"/>
                      </a:rPr>
                      <m:t>=</m:t>
                    </m:r>
                    <m:r>
                      <a:rPr lang="en-US" sz="42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3.2.</m:t>
                    </m:r>
                    <m:sSup>
                      <m:sSupPr>
                        <m:ctrlPr>
                          <a:rPr lang="en-US" sz="42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42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vi-VN" sz="42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200" b="0" i="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2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42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vi-VN" sz="42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3</m:t>
                        </m:r>
                      </m:sup>
                    </m:sSup>
                    <m:r>
                      <a:rPr lang="en-US" sz="4200" b="0" i="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vi-VN" sz="4200">
                        <a:solidFill>
                          <a:schemeClr val="bg1"/>
                        </a:solidFill>
                        <a:effectLst/>
                        <a:ea typeface="Times New Roman" panose="02020603050405020304" pitchFamily="18" charset="0"/>
                        <a:cs typeface="Times New Roman" panose="02020603050405020304" pitchFamily="18" charset="0"/>
                      </a:rPr>
                      <m:t>6</m:t>
                    </m:r>
                    <m:sSup>
                      <m:sSupPr>
                        <m:ctrlPr>
                          <a:rPr lang="en-US" sz="4200" i="1">
                            <a:solidFill>
                              <a:schemeClr val="bg1"/>
                            </a:solidFill>
                            <a:effectLst/>
                            <a:ea typeface="Times New Roman" panose="02020603050405020304" pitchFamily="18" charset="0"/>
                            <a:cs typeface="Times New Roman" panose="02020603050405020304" pitchFamily="18" charset="0"/>
                          </a:rPr>
                        </m:ctrlPr>
                      </m:sSupPr>
                      <m:e>
                        <m:r>
                          <m:rPr>
                            <m:sty m:val="p"/>
                          </m:rPr>
                          <a:rPr lang="vi-VN" sz="4200">
                            <a:solidFill>
                              <a:schemeClr val="bg1"/>
                            </a:solidFill>
                            <a:effectLst/>
                            <a:ea typeface="Times New Roman" panose="02020603050405020304" pitchFamily="18" charset="0"/>
                            <a:cs typeface="Times New Roman" panose="02020603050405020304" pitchFamily="18" charset="0"/>
                          </a:rPr>
                          <m:t>x</m:t>
                        </m:r>
                      </m:e>
                      <m:sup>
                        <m:r>
                          <a:rPr lang="vi-VN" sz="4200">
                            <a:solidFill>
                              <a:schemeClr val="bg1"/>
                            </a:solidFill>
                            <a:effectLst/>
                            <a:ea typeface="Times New Roman" panose="02020603050405020304" pitchFamily="18" charset="0"/>
                            <a:cs typeface="Times New Roman" panose="02020603050405020304" pitchFamily="18" charset="0"/>
                          </a:rPr>
                          <m:t>5</m:t>
                        </m:r>
                      </m:sup>
                    </m:sSup>
                  </m:oMath>
                </a14:m>
                <a:endParaRPr lang="en-US" sz="4200">
                  <a:solidFill>
                    <a:schemeClr val="bg1"/>
                  </a:solidFill>
                  <a:effectLst/>
                  <a:ea typeface="Arial" panose="020B0604020202020204" pitchFamily="34" charset="0"/>
                  <a:cs typeface="Times New Roman" panose="02020603050405020304" pitchFamily="18" charset="0"/>
                </a:endParaRPr>
              </a:p>
              <a:p>
                <a:pPr algn="just" fontAlgn="base">
                  <a:lnSpc>
                    <a:spcPct val="150000"/>
                  </a:lnSpc>
                  <a:spcBef>
                    <a:spcPts val="1800"/>
                  </a:spcBef>
                  <a:spcAft>
                    <a:spcPts val="800"/>
                  </a:spcAft>
                </a:pPr>
                <a:r>
                  <a:rPr lang="vi-VN" sz="4200">
                    <a:solidFill>
                      <a:schemeClr val="bg1"/>
                    </a:solidFill>
                    <a:effectLst/>
                    <a:ea typeface="Times New Roman" panose="02020603050405020304" pitchFamily="18" charset="0"/>
                    <a:cs typeface="Times New Roman" panose="02020603050405020304" pitchFamily="18" charset="0"/>
                  </a:rPr>
                  <a:t>b) </a:t>
                </a:r>
                <a14:m>
                  <m:oMath xmlns:m="http://schemas.openxmlformats.org/officeDocument/2006/math">
                    <m:r>
                      <a:rPr lang="vi-VN" sz="4200" i="1">
                        <a:solidFill>
                          <a:schemeClr val="bg1"/>
                        </a:solidFill>
                        <a:effectLst/>
                        <a:ea typeface="Times New Roman" panose="02020603050405020304" pitchFamily="18" charset="0"/>
                        <a:cs typeface="Times New Roman" panose="02020603050405020304" pitchFamily="18" charset="0"/>
                      </a:rPr>
                      <m:t>−</m:t>
                    </m:r>
                    <m:r>
                      <m:rPr>
                        <m:sty m:val="p"/>
                      </m:rPr>
                      <a:rPr lang="vi-VN" sz="4200">
                        <a:solidFill>
                          <a:schemeClr val="bg1"/>
                        </a:solidFill>
                        <a:effectLst/>
                        <a:ea typeface="Times New Roman" panose="02020603050405020304" pitchFamily="18" charset="0"/>
                        <a:cs typeface="Times New Roman" panose="02020603050405020304" pitchFamily="18" charset="0"/>
                      </a:rPr>
                      <m:t>xy</m:t>
                    </m:r>
                    <m:r>
                      <a:rPr lang="vi-VN" sz="4200">
                        <a:solidFill>
                          <a:schemeClr val="bg1"/>
                        </a:solidFill>
                        <a:effectLst/>
                        <a:ea typeface="Times New Roman" panose="02020603050405020304" pitchFamily="18" charset="0"/>
                        <a:cs typeface="Times New Roman" panose="02020603050405020304" pitchFamily="18" charset="0"/>
                      </a:rPr>
                      <m:t>.4</m:t>
                    </m:r>
                    <m:sSup>
                      <m:sSupPr>
                        <m:ctrlPr>
                          <a:rPr lang="en-US" sz="4200" i="1">
                            <a:solidFill>
                              <a:schemeClr val="bg1"/>
                            </a:solidFill>
                            <a:effectLst/>
                            <a:ea typeface="Times New Roman" panose="02020603050405020304" pitchFamily="18" charset="0"/>
                            <a:cs typeface="Times New Roman" panose="02020603050405020304" pitchFamily="18" charset="0"/>
                          </a:rPr>
                        </m:ctrlPr>
                      </m:sSupPr>
                      <m:e>
                        <m:r>
                          <m:rPr>
                            <m:sty m:val="p"/>
                          </m:rPr>
                          <a:rPr lang="vi-VN" sz="4200">
                            <a:solidFill>
                              <a:schemeClr val="bg1"/>
                            </a:solidFill>
                            <a:effectLst/>
                            <a:ea typeface="Times New Roman" panose="02020603050405020304" pitchFamily="18" charset="0"/>
                            <a:cs typeface="Times New Roman" panose="02020603050405020304" pitchFamily="18" charset="0"/>
                          </a:rPr>
                          <m:t>z</m:t>
                        </m:r>
                      </m:e>
                      <m:sup>
                        <m:r>
                          <a:rPr lang="vi-VN" sz="4200">
                            <a:solidFill>
                              <a:schemeClr val="bg1"/>
                            </a:solidFill>
                            <a:effectLst/>
                            <a:ea typeface="Times New Roman" panose="02020603050405020304" pitchFamily="18" charset="0"/>
                            <a:cs typeface="Times New Roman" panose="02020603050405020304" pitchFamily="18" charset="0"/>
                          </a:rPr>
                          <m:t>3</m:t>
                        </m:r>
                      </m:sup>
                    </m:sSup>
                    <m:r>
                      <a:rPr lang="vi-VN" sz="4200">
                        <a:solidFill>
                          <a:schemeClr val="bg1"/>
                        </a:solidFill>
                        <a:effectLst/>
                        <a:ea typeface="Times New Roman" panose="02020603050405020304" pitchFamily="18" charset="0"/>
                        <a:cs typeface="Times New Roman" panose="02020603050405020304" pitchFamily="18" charset="0"/>
                      </a:rPr>
                      <m:t>=</m:t>
                    </m:r>
                    <m:r>
                      <a:rPr lang="vi-VN" sz="4200" i="1">
                        <a:solidFill>
                          <a:schemeClr val="bg1"/>
                        </a:solidFill>
                        <a:effectLst/>
                        <a:ea typeface="Times New Roman" panose="02020603050405020304" pitchFamily="18" charset="0"/>
                        <a:cs typeface="Times New Roman" panose="02020603050405020304" pitchFamily="18" charset="0"/>
                      </a:rPr>
                      <m:t>−</m:t>
                    </m:r>
                    <m:r>
                      <a:rPr lang="vi-VN" sz="4200">
                        <a:solidFill>
                          <a:schemeClr val="bg1"/>
                        </a:solidFill>
                        <a:effectLst/>
                        <a:ea typeface="Times New Roman" panose="02020603050405020304" pitchFamily="18" charset="0"/>
                        <a:cs typeface="Times New Roman" panose="02020603050405020304" pitchFamily="18" charset="0"/>
                      </a:rPr>
                      <m:t>4</m:t>
                    </m:r>
                    <m:r>
                      <m:rPr>
                        <m:sty m:val="p"/>
                      </m:rPr>
                      <a:rPr lang="vi-VN" sz="4200">
                        <a:solidFill>
                          <a:schemeClr val="bg1"/>
                        </a:solidFill>
                        <a:effectLst/>
                        <a:ea typeface="Times New Roman" panose="02020603050405020304" pitchFamily="18" charset="0"/>
                        <a:cs typeface="Times New Roman" panose="02020603050405020304" pitchFamily="18" charset="0"/>
                      </a:rPr>
                      <m:t>xy</m:t>
                    </m:r>
                    <m:sSup>
                      <m:sSupPr>
                        <m:ctrlPr>
                          <a:rPr lang="en-US" sz="4200" i="1">
                            <a:solidFill>
                              <a:schemeClr val="bg1"/>
                            </a:solidFill>
                            <a:effectLst/>
                            <a:ea typeface="Times New Roman" panose="02020603050405020304" pitchFamily="18" charset="0"/>
                            <a:cs typeface="Times New Roman" panose="02020603050405020304" pitchFamily="18" charset="0"/>
                          </a:rPr>
                        </m:ctrlPr>
                      </m:sSupPr>
                      <m:e>
                        <m:r>
                          <m:rPr>
                            <m:sty m:val="p"/>
                          </m:rPr>
                          <a:rPr lang="vi-VN" sz="4200">
                            <a:solidFill>
                              <a:schemeClr val="bg1"/>
                            </a:solidFill>
                            <a:effectLst/>
                            <a:ea typeface="Times New Roman" panose="02020603050405020304" pitchFamily="18" charset="0"/>
                            <a:cs typeface="Times New Roman" panose="02020603050405020304" pitchFamily="18" charset="0"/>
                          </a:rPr>
                          <m:t>z</m:t>
                        </m:r>
                      </m:e>
                      <m:sup>
                        <m:r>
                          <a:rPr lang="vi-VN" sz="4200">
                            <a:solidFill>
                              <a:schemeClr val="bg1"/>
                            </a:solidFill>
                            <a:effectLst/>
                            <a:ea typeface="Times New Roman" panose="02020603050405020304" pitchFamily="18" charset="0"/>
                            <a:cs typeface="Times New Roman" panose="02020603050405020304" pitchFamily="18" charset="0"/>
                          </a:rPr>
                          <m:t>3</m:t>
                        </m:r>
                      </m:sup>
                    </m:sSup>
                  </m:oMath>
                </a14:m>
                <a:endParaRPr lang="en-US" sz="4200">
                  <a:solidFill>
                    <a:schemeClr val="bg1"/>
                  </a:solidFill>
                  <a:effectLst/>
                  <a:ea typeface="Arial" panose="020B0604020202020204" pitchFamily="34" charset="0"/>
                  <a:cs typeface="Times New Roman" panose="02020603050405020304" pitchFamily="18" charset="0"/>
                </a:endParaRPr>
              </a:p>
              <a:p>
                <a:pPr algn="just" fontAlgn="base">
                  <a:lnSpc>
                    <a:spcPct val="150000"/>
                  </a:lnSpc>
                  <a:spcBef>
                    <a:spcPts val="1800"/>
                  </a:spcBef>
                  <a:spcAft>
                    <a:spcPts val="800"/>
                  </a:spcAft>
                </a:pPr>
                <a:r>
                  <a:rPr lang="vi-VN" sz="4200">
                    <a:solidFill>
                      <a:schemeClr val="bg1"/>
                    </a:solidFill>
                    <a:effectLst/>
                    <a:ea typeface="Times New Roman" panose="02020603050405020304" pitchFamily="18" charset="0"/>
                    <a:cs typeface="Times New Roman" panose="02020603050405020304" pitchFamily="18" charset="0"/>
                  </a:rPr>
                  <a:t>c) </a:t>
                </a:r>
                <a14:m>
                  <m:oMath xmlns:m="http://schemas.openxmlformats.org/officeDocument/2006/math">
                    <m:r>
                      <a:rPr lang="vi-VN" sz="4200">
                        <a:solidFill>
                          <a:schemeClr val="bg1"/>
                        </a:solidFill>
                        <a:effectLst/>
                        <a:ea typeface="Times New Roman" panose="02020603050405020304" pitchFamily="18" charset="0"/>
                        <a:cs typeface="Times New Roman" panose="02020603050405020304" pitchFamily="18" charset="0"/>
                      </a:rPr>
                      <m:t>6</m:t>
                    </m:r>
                    <m:r>
                      <m:rPr>
                        <m:sty m:val="p"/>
                      </m:rPr>
                      <a:rPr lang="vi-VN" sz="4200">
                        <a:solidFill>
                          <a:schemeClr val="bg1"/>
                        </a:solidFill>
                        <a:effectLst/>
                        <a:ea typeface="Times New Roman" panose="02020603050405020304" pitchFamily="18" charset="0"/>
                        <a:cs typeface="Times New Roman" panose="02020603050405020304" pitchFamily="18" charset="0"/>
                      </a:rPr>
                      <m:t>x</m:t>
                    </m:r>
                    <m:sSup>
                      <m:sSupPr>
                        <m:ctrlPr>
                          <a:rPr lang="en-US" sz="4200" i="1">
                            <a:solidFill>
                              <a:schemeClr val="bg1"/>
                            </a:solidFill>
                            <a:effectLst/>
                            <a:ea typeface="Times New Roman" panose="02020603050405020304" pitchFamily="18" charset="0"/>
                            <a:cs typeface="Times New Roman" panose="02020603050405020304" pitchFamily="18" charset="0"/>
                          </a:rPr>
                        </m:ctrlPr>
                      </m:sSupPr>
                      <m:e>
                        <m:r>
                          <m:rPr>
                            <m:sty m:val="p"/>
                          </m:rPr>
                          <a:rPr lang="vi-VN" sz="4200">
                            <a:solidFill>
                              <a:schemeClr val="bg1"/>
                            </a:solidFill>
                            <a:effectLst/>
                            <a:ea typeface="Times New Roman" panose="02020603050405020304" pitchFamily="18" charset="0"/>
                            <a:cs typeface="Times New Roman" panose="02020603050405020304" pitchFamily="18" charset="0"/>
                          </a:rPr>
                          <m:t>y</m:t>
                        </m:r>
                      </m:e>
                      <m:sup>
                        <m:r>
                          <a:rPr lang="vi-VN" sz="4200">
                            <a:solidFill>
                              <a:schemeClr val="bg1"/>
                            </a:solidFill>
                            <a:effectLst/>
                            <a:ea typeface="Times New Roman" panose="02020603050405020304" pitchFamily="18" charset="0"/>
                            <a:cs typeface="Times New Roman" panose="02020603050405020304" pitchFamily="18" charset="0"/>
                          </a:rPr>
                          <m:t>3</m:t>
                        </m:r>
                      </m:sup>
                    </m:sSup>
                    <m:r>
                      <a:rPr lang="vi-VN" sz="4200">
                        <a:solidFill>
                          <a:schemeClr val="bg1"/>
                        </a:solidFill>
                        <a:effectLst/>
                        <a:ea typeface="Times New Roman" panose="02020603050405020304" pitchFamily="18" charset="0"/>
                        <a:cs typeface="Times New Roman" panose="02020603050405020304" pitchFamily="18" charset="0"/>
                      </a:rPr>
                      <m:t>.</m:t>
                    </m:r>
                    <m:d>
                      <m:dPr>
                        <m:ctrlPr>
                          <a:rPr lang="en-US" sz="4200" i="1">
                            <a:solidFill>
                              <a:schemeClr val="bg1"/>
                            </a:solidFill>
                            <a:effectLst/>
                            <a:ea typeface="Times New Roman" panose="02020603050405020304" pitchFamily="18" charset="0"/>
                            <a:cs typeface="Times New Roman" panose="02020603050405020304" pitchFamily="18" charset="0"/>
                          </a:rPr>
                        </m:ctrlPr>
                      </m:dPr>
                      <m:e>
                        <m:r>
                          <a:rPr lang="vi-VN" sz="4200" i="1">
                            <a:solidFill>
                              <a:schemeClr val="bg1"/>
                            </a:solidFill>
                            <a:effectLst/>
                            <a:ea typeface="Times New Roman" panose="02020603050405020304" pitchFamily="18" charset="0"/>
                            <a:cs typeface="Times New Roman" panose="02020603050405020304" pitchFamily="18" charset="0"/>
                          </a:rPr>
                          <m:t>−</m:t>
                        </m:r>
                        <m:r>
                          <a:rPr lang="vi-VN" sz="4200">
                            <a:solidFill>
                              <a:schemeClr val="bg1"/>
                            </a:solidFill>
                            <a:effectLst/>
                            <a:ea typeface="Times New Roman" panose="02020603050405020304" pitchFamily="18" charset="0"/>
                            <a:cs typeface="Times New Roman" panose="02020603050405020304" pitchFamily="18" charset="0"/>
                          </a:rPr>
                          <m:t>0,5</m:t>
                        </m:r>
                        <m:sSup>
                          <m:sSupPr>
                            <m:ctrlPr>
                              <a:rPr lang="en-US" sz="4200" i="1">
                                <a:solidFill>
                                  <a:schemeClr val="bg1"/>
                                </a:solidFill>
                                <a:effectLst/>
                                <a:ea typeface="Times New Roman" panose="02020603050405020304" pitchFamily="18" charset="0"/>
                                <a:cs typeface="Times New Roman" panose="02020603050405020304" pitchFamily="18" charset="0"/>
                              </a:rPr>
                            </m:ctrlPr>
                          </m:sSupPr>
                          <m:e>
                            <m:r>
                              <m:rPr>
                                <m:sty m:val="p"/>
                              </m:rPr>
                              <a:rPr lang="vi-VN" sz="4200">
                                <a:solidFill>
                                  <a:schemeClr val="bg1"/>
                                </a:solidFill>
                                <a:effectLst/>
                                <a:ea typeface="Times New Roman" panose="02020603050405020304" pitchFamily="18" charset="0"/>
                                <a:cs typeface="Times New Roman" panose="02020603050405020304" pitchFamily="18" charset="0"/>
                              </a:rPr>
                              <m:t>x</m:t>
                            </m:r>
                          </m:e>
                          <m:sup>
                            <m:r>
                              <a:rPr lang="vi-VN" sz="4200">
                                <a:solidFill>
                                  <a:schemeClr val="bg1"/>
                                </a:solidFill>
                                <a:effectLst/>
                                <a:ea typeface="Times New Roman" panose="02020603050405020304" pitchFamily="18" charset="0"/>
                                <a:cs typeface="Times New Roman" panose="02020603050405020304" pitchFamily="18" charset="0"/>
                              </a:rPr>
                              <m:t>2</m:t>
                            </m:r>
                          </m:sup>
                        </m:sSup>
                      </m:e>
                    </m:d>
                    <m:r>
                      <a:rPr lang="vi-VN" sz="4200">
                        <a:solidFill>
                          <a:schemeClr val="bg1"/>
                        </a:solidFill>
                        <a:effectLst/>
                        <a:ea typeface="Times New Roman" panose="02020603050405020304" pitchFamily="18" charset="0"/>
                        <a:cs typeface="Times New Roman" panose="02020603050405020304" pitchFamily="18" charset="0"/>
                      </a:rPr>
                      <m:t>=</m:t>
                    </m:r>
                    <m:r>
                      <a:rPr lang="vi-VN" sz="42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6</m:t>
                    </m:r>
                    <m:r>
                      <a:rPr lang="en-US" sz="4200" b="0"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42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vi-VN" sz="42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vi-VN" sz="42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0,5</m:t>
                        </m:r>
                      </m:e>
                    </m:d>
                    <m:r>
                      <a:rPr lang="en-US" sz="4200" b="0"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42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2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42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vi-VN" sz="42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3</m:t>
                        </m:r>
                      </m:sup>
                    </m:sSup>
                    <m:r>
                      <a:rPr lang="en-US" sz="4200" b="0"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2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42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vi-VN" sz="42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200" b="0"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vi-VN" sz="4200" i="1">
                        <a:solidFill>
                          <a:schemeClr val="bg1"/>
                        </a:solidFill>
                        <a:effectLst/>
                        <a:ea typeface="Times New Roman" panose="02020603050405020304" pitchFamily="18" charset="0"/>
                        <a:cs typeface="Times New Roman" panose="02020603050405020304" pitchFamily="18" charset="0"/>
                      </a:rPr>
                      <m:t>−</m:t>
                    </m:r>
                    <m:r>
                      <a:rPr lang="vi-VN" sz="4200">
                        <a:solidFill>
                          <a:schemeClr val="bg1"/>
                        </a:solidFill>
                        <a:effectLst/>
                        <a:ea typeface="Times New Roman" panose="02020603050405020304" pitchFamily="18" charset="0"/>
                        <a:cs typeface="Times New Roman" panose="02020603050405020304" pitchFamily="18" charset="0"/>
                      </a:rPr>
                      <m:t>3</m:t>
                    </m:r>
                    <m:sSup>
                      <m:sSupPr>
                        <m:ctrlPr>
                          <a:rPr lang="en-US" sz="4200" i="1">
                            <a:solidFill>
                              <a:schemeClr val="bg1"/>
                            </a:solidFill>
                            <a:effectLst/>
                            <a:ea typeface="Times New Roman" panose="02020603050405020304" pitchFamily="18" charset="0"/>
                            <a:cs typeface="Times New Roman" panose="02020603050405020304" pitchFamily="18" charset="0"/>
                          </a:rPr>
                        </m:ctrlPr>
                      </m:sSupPr>
                      <m:e>
                        <m:r>
                          <m:rPr>
                            <m:sty m:val="p"/>
                          </m:rPr>
                          <a:rPr lang="vi-VN" sz="4200">
                            <a:solidFill>
                              <a:schemeClr val="bg1"/>
                            </a:solidFill>
                            <a:effectLst/>
                            <a:ea typeface="Times New Roman" panose="02020603050405020304" pitchFamily="18" charset="0"/>
                            <a:cs typeface="Times New Roman" panose="02020603050405020304" pitchFamily="18" charset="0"/>
                          </a:rPr>
                          <m:t>x</m:t>
                        </m:r>
                      </m:e>
                      <m:sup>
                        <m:r>
                          <a:rPr lang="vi-VN" sz="4200">
                            <a:solidFill>
                              <a:schemeClr val="bg1"/>
                            </a:solidFill>
                            <a:effectLst/>
                            <a:ea typeface="Times New Roman" panose="02020603050405020304" pitchFamily="18" charset="0"/>
                            <a:cs typeface="Times New Roman" panose="02020603050405020304" pitchFamily="18" charset="0"/>
                          </a:rPr>
                          <m:t>3</m:t>
                        </m:r>
                      </m:sup>
                    </m:sSup>
                    <m:sSup>
                      <m:sSupPr>
                        <m:ctrlPr>
                          <a:rPr lang="en-US" sz="4200" i="1">
                            <a:solidFill>
                              <a:schemeClr val="bg1"/>
                            </a:solidFill>
                            <a:effectLst/>
                            <a:ea typeface="Times New Roman" panose="02020603050405020304" pitchFamily="18" charset="0"/>
                            <a:cs typeface="Times New Roman" panose="02020603050405020304" pitchFamily="18" charset="0"/>
                          </a:rPr>
                        </m:ctrlPr>
                      </m:sSupPr>
                      <m:e>
                        <m:r>
                          <m:rPr>
                            <m:sty m:val="p"/>
                          </m:rPr>
                          <a:rPr lang="vi-VN" sz="4200">
                            <a:solidFill>
                              <a:schemeClr val="bg1"/>
                            </a:solidFill>
                            <a:effectLst/>
                            <a:ea typeface="Times New Roman" panose="02020603050405020304" pitchFamily="18" charset="0"/>
                            <a:cs typeface="Times New Roman" panose="02020603050405020304" pitchFamily="18" charset="0"/>
                          </a:rPr>
                          <m:t>y</m:t>
                        </m:r>
                      </m:e>
                      <m:sup>
                        <m:r>
                          <a:rPr lang="vi-VN" sz="4200">
                            <a:solidFill>
                              <a:schemeClr val="bg1"/>
                            </a:solidFill>
                            <a:effectLst/>
                            <a:ea typeface="Times New Roman" panose="02020603050405020304" pitchFamily="18" charset="0"/>
                            <a:cs typeface="Times New Roman" panose="02020603050405020304" pitchFamily="18" charset="0"/>
                          </a:rPr>
                          <m:t>3</m:t>
                        </m:r>
                      </m:sup>
                    </m:sSup>
                  </m:oMath>
                </a14:m>
                <a:endParaRPr lang="en-US" sz="4200">
                  <a:solidFill>
                    <a:schemeClr val="bg1"/>
                  </a:solidFill>
                  <a:effectLst/>
                  <a:ea typeface="Arial" panose="020B0604020202020204" pitchFamily="34" charset="0"/>
                  <a:cs typeface="Times New Roman" panose="02020603050405020304" pitchFamily="18" charset="0"/>
                </a:endParaRPr>
              </a:p>
            </p:txBody>
          </p:sp>
        </mc:Choice>
        <mc:Fallback>
          <p:sp>
            <p:nvSpPr>
              <p:cNvPr id="39" name="Rectangle 38"/>
              <p:cNvSpPr>
                <a:spLocks noRot="1" noChangeAspect="1" noMove="1" noResize="1" noEditPoints="1" noAdjustHandles="1" noChangeArrowheads="1" noChangeShapeType="1" noTextEdit="1"/>
              </p:cNvSpPr>
              <p:nvPr/>
            </p:nvSpPr>
            <p:spPr>
              <a:xfrm>
                <a:off x="762000" y="5102894"/>
                <a:ext cx="11339110" cy="3850606"/>
              </a:xfrm>
              <a:prstGeom prst="rect">
                <a:avLst/>
              </a:prstGeom>
              <a:blipFill>
                <a:blip r:embed="rId2"/>
                <a:stretch>
                  <a:fillRect l="-2043" b="-2373"/>
                </a:stretch>
              </a:blipFill>
            </p:spPr>
            <p:txBody>
              <a:bodyPr/>
              <a:lstStyle/>
              <a:p>
                <a:r>
                  <a:rPr lang="en-US">
                    <a:noFill/>
                  </a:rPr>
                  <a:t> </a:t>
                </a:r>
              </a:p>
            </p:txBody>
          </p:sp>
        </mc:Fallback>
      </mc:AlternateContent>
      <p:pic>
        <p:nvPicPr>
          <p:cNvPr id="40" name="Picture 39"/>
          <p:cNvPicPr>
            <a:picLocks noChangeAspect="1"/>
          </p:cNvPicPr>
          <p:nvPr/>
        </p:nvPicPr>
        <p:blipFill>
          <a:blip r:embed="rId3"/>
          <a:stretch>
            <a:fillRect/>
          </a:stretch>
        </p:blipFill>
        <p:spPr>
          <a:xfrm>
            <a:off x="14733272" y="5662177"/>
            <a:ext cx="2426418" cy="4115157"/>
          </a:xfrm>
          <a:prstGeom prst="rect">
            <a:avLst/>
          </a:prstGeom>
        </p:spPr>
      </p:pic>
      <p:pic>
        <p:nvPicPr>
          <p:cNvPr id="42" name="Picture 41"/>
          <p:cNvPicPr>
            <a:picLocks noChangeAspect="1"/>
          </p:cNvPicPr>
          <p:nvPr/>
        </p:nvPicPr>
        <p:blipFill>
          <a:blip r:embed="rId4"/>
          <a:stretch>
            <a:fillRect/>
          </a:stretch>
        </p:blipFill>
        <p:spPr>
          <a:xfrm rot="21227728">
            <a:off x="16964672" y="317943"/>
            <a:ext cx="1002786" cy="1005767"/>
          </a:xfrm>
          <a:prstGeom prst="rect">
            <a:avLst/>
          </a:prstGeom>
        </p:spPr>
      </p:pic>
    </p:spTree>
    <p:extLst>
      <p:ext uri="{BB962C8B-B14F-4D97-AF65-F5344CB8AC3E}">
        <p14:creationId xmlns:p14="http://schemas.microsoft.com/office/powerpoint/2010/main" val="571378474"/>
      </p:ext>
    </p:extLst>
  </p:cSld>
  <p:clrMapOvr>
    <a:masterClrMapping/>
  </p:clrMapOvr>
  <mc:AlternateContent xmlns:mc="http://schemas.openxmlformats.org/markup-compatibility/2006">
    <mc:Choice xmlns:p14="http://schemas.microsoft.com/office/powerpoint/2010/main" Requires="p14">
      <p:transition spd="med" p14:dur="700">
        <p:push dir="r"/>
      </p:transition>
    </mc:Choice>
    <mc:Fallback>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9">
                                            <p:txEl>
                                              <p:pRg st="0" end="0"/>
                                            </p:txEl>
                                          </p:spTgt>
                                        </p:tgtEl>
                                        <p:attrNameLst>
                                          <p:attrName>style.visibility</p:attrName>
                                        </p:attrNameLst>
                                      </p:cBhvr>
                                      <p:to>
                                        <p:strVal val="visible"/>
                                      </p:to>
                                    </p:set>
                                    <p:animEffect transition="in" filter="wipe(down)">
                                      <p:cBhvr>
                                        <p:cTn id="24" dur="500"/>
                                        <p:tgtEl>
                                          <p:spTgt spid="3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9">
                                            <p:txEl>
                                              <p:pRg st="1" end="1"/>
                                            </p:txEl>
                                          </p:spTgt>
                                        </p:tgtEl>
                                        <p:attrNameLst>
                                          <p:attrName>style.visibility</p:attrName>
                                        </p:attrNameLst>
                                      </p:cBhvr>
                                      <p:to>
                                        <p:strVal val="visible"/>
                                      </p:to>
                                    </p:set>
                                    <p:animEffect transition="in" filter="barn(inVertical)">
                                      <p:cBhvr>
                                        <p:cTn id="29" dur="500"/>
                                        <p:tgtEl>
                                          <p:spTgt spid="3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9">
                                            <p:txEl>
                                              <p:pRg st="2" end="2"/>
                                            </p:txEl>
                                          </p:spTgt>
                                        </p:tgtEl>
                                        <p:attrNameLst>
                                          <p:attrName>style.visibility</p:attrName>
                                        </p:attrNameLst>
                                      </p:cBhvr>
                                      <p:to>
                                        <p:strVal val="visible"/>
                                      </p:to>
                                    </p:set>
                                    <p:animEffect transition="in" filter="randombar(horizontal)">
                                      <p:cBhvr>
                                        <p:cTn id="34" dur="500"/>
                                        <p:tgtEl>
                                          <p:spTgt spid="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6" name="Group 6"/>
          <p:cNvGrpSpPr/>
          <p:nvPr/>
        </p:nvGrpSpPr>
        <p:grpSpPr>
          <a:xfrm>
            <a:off x="-492944" y="9195485"/>
            <a:ext cx="19273888" cy="1815415"/>
            <a:chOff x="0" y="0"/>
            <a:chExt cx="5076250" cy="478134"/>
          </a:xfrm>
        </p:grpSpPr>
        <p:sp>
          <p:nvSpPr>
            <p:cNvPr id="7" name="Freeform 7"/>
            <p:cNvSpPr/>
            <p:nvPr/>
          </p:nvSpPr>
          <p:spPr>
            <a:xfrm>
              <a:off x="0" y="0"/>
              <a:ext cx="5076250" cy="478134"/>
            </a:xfrm>
            <a:custGeom>
              <a:avLst/>
              <a:gdLst/>
              <a:ahLst/>
              <a:cxnLst/>
              <a:rect l="l" t="t" r="r" b="b"/>
              <a:pathLst>
                <a:path w="5076250" h="478134">
                  <a:moveTo>
                    <a:pt x="0" y="0"/>
                  </a:moveTo>
                  <a:lnTo>
                    <a:pt x="5076250" y="0"/>
                  </a:lnTo>
                  <a:lnTo>
                    <a:pt x="5076250" y="478134"/>
                  </a:lnTo>
                  <a:lnTo>
                    <a:pt x="0" y="478134"/>
                  </a:lnTo>
                  <a:close/>
                </a:path>
              </a:pathLst>
            </a:custGeom>
            <a:solidFill>
              <a:srgbClr val="F7CC75"/>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8"/>
          <p:cNvGrpSpPr/>
          <p:nvPr/>
        </p:nvGrpSpPr>
        <p:grpSpPr>
          <a:xfrm>
            <a:off x="5206901" y="573117"/>
            <a:ext cx="8697406" cy="772711"/>
            <a:chOff x="4214201" y="362967"/>
            <a:chExt cx="8697406" cy="772711"/>
          </a:xfrm>
        </p:grpSpPr>
        <p:sp>
          <p:nvSpPr>
            <p:cNvPr id="10" name="Rectangle 1"/>
            <p:cNvSpPr>
              <a:spLocks noChangeArrowheads="1"/>
            </p:cNvSpPr>
            <p:nvPr/>
          </p:nvSpPr>
          <p:spPr bwMode="auto">
            <a:xfrm>
              <a:off x="5739451" y="397014"/>
              <a:ext cx="717215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vi-VN" altLang="en-US" sz="4200" b="1">
                  <a:solidFill>
                    <a:srgbClr val="284353"/>
                  </a:solidFill>
                </a:rPr>
                <a:t>Nhân đơn thức với đa thức</a:t>
              </a:r>
              <a:endParaRPr kumimoji="0" lang="en-US" altLang="en-US" sz="4200" b="1" i="0" u="none" strike="noStrike" kern="1200" cap="none" spc="0" normalizeH="0" baseline="0" noProof="0" dirty="0" smtClean="0">
                <a:ln>
                  <a:noFill/>
                </a:ln>
                <a:solidFill>
                  <a:srgbClr val="284353"/>
                </a:solidFill>
                <a:effectLst/>
                <a:uLnTx/>
                <a:uFillTx/>
                <a:latin typeface="Arial" panose="020B0604020202020204" pitchFamily="34" charset="0"/>
                <a:ea typeface="+mn-ea"/>
                <a:cs typeface="+mn-cs"/>
              </a:endParaRPr>
            </a:p>
          </p:txBody>
        </p:sp>
        <p:pic>
          <p:nvPicPr>
            <p:cNvPr id="11" name="Picture 2" descr="https://lh3.googleusercontent.com/i6URejbve4H9S8HiZpVVmUqRIa9ER3MOZtKM_5qVU9zjVfghITfgNq_A97ouNOVGxitXcnzrnl1hT0oMR9kIXTifZdhO-B16pNdBZasv94eXDnwH4ubyUbCJadTjBNYjkP7r9vo1aZgjEILox-AlCjSqVP1Lq4-6WVfE-2IgJxYYWHqU6rBm866tCsikVZQ5InshMbaJFQ=n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4201" y="362967"/>
              <a:ext cx="1347583" cy="724999"/>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2"/>
          <p:cNvPicPr>
            <a:picLocks noChangeAspect="1"/>
          </p:cNvPicPr>
          <p:nvPr/>
        </p:nvPicPr>
        <p:blipFill>
          <a:blip r:embed="rId3"/>
          <a:stretch>
            <a:fillRect/>
          </a:stretch>
        </p:blipFill>
        <p:spPr>
          <a:xfrm flipH="1">
            <a:off x="14377239" y="5993212"/>
            <a:ext cx="1889914" cy="3246037"/>
          </a:xfrm>
          <a:prstGeom prst="rect">
            <a:avLst/>
          </a:prstGeom>
        </p:spPr>
      </p:pic>
      <p:pic>
        <p:nvPicPr>
          <p:cNvPr id="24" name="Picture 23"/>
          <p:cNvPicPr>
            <a:picLocks noChangeAspect="1"/>
          </p:cNvPicPr>
          <p:nvPr/>
        </p:nvPicPr>
        <p:blipFill>
          <a:blip r:embed="rId4"/>
          <a:stretch>
            <a:fillRect/>
          </a:stretch>
        </p:blipFill>
        <p:spPr>
          <a:xfrm rot="14736816">
            <a:off x="16089052" y="212712"/>
            <a:ext cx="1743030" cy="1333952"/>
          </a:xfrm>
          <a:prstGeom prst="rect">
            <a:avLst/>
          </a:prstGeom>
        </p:spPr>
      </p:pic>
      <p:sp>
        <p:nvSpPr>
          <p:cNvPr id="25" name="Freeform 15"/>
          <p:cNvSpPr/>
          <p:nvPr/>
        </p:nvSpPr>
        <p:spPr>
          <a:xfrm rot="20194353">
            <a:off x="355924" y="159814"/>
            <a:ext cx="900144" cy="1599319"/>
          </a:xfrm>
          <a:custGeom>
            <a:avLst/>
            <a:gdLst/>
            <a:ahLst/>
            <a:cxnLst/>
            <a:rect l="l" t="t" r="r" b="b"/>
            <a:pathLst>
              <a:path w="900144" h="1837028">
                <a:moveTo>
                  <a:pt x="0" y="0"/>
                </a:moveTo>
                <a:lnTo>
                  <a:pt x="900144" y="0"/>
                </a:lnTo>
                <a:lnTo>
                  <a:pt x="900144" y="1837028"/>
                </a:lnTo>
                <a:lnTo>
                  <a:pt x="0" y="1837028"/>
                </a:lnTo>
                <a:lnTo>
                  <a:pt x="0" y="0"/>
                </a:lnTo>
                <a:close/>
              </a:path>
            </a:pathLst>
          </a:custGeom>
          <a:blipFill>
            <a:blip r:embed="rId5">
              <a:extLst>
                <a:ext uri="{96DAC541-7B7A-43D3-8B79-37D633B846F1}">
                  <asvg:svgBlip xmlns:asvg="http://schemas.microsoft.com/office/drawing/2016/SVG/main" xmlns="" r:embed="rId9"/>
                </a:ext>
              </a:extLst>
            </a:blip>
            <a:stretch>
              <a:fillRect/>
            </a:stretch>
          </a:blipFill>
        </p:spPr>
      </p:sp>
      <p:grpSp>
        <p:nvGrpSpPr>
          <p:cNvPr id="16" name="Group 15"/>
          <p:cNvGrpSpPr/>
          <p:nvPr/>
        </p:nvGrpSpPr>
        <p:grpSpPr>
          <a:xfrm>
            <a:off x="920247" y="1887503"/>
            <a:ext cx="4647266" cy="963915"/>
            <a:chOff x="2012116" y="2110922"/>
            <a:chExt cx="4647266" cy="963915"/>
          </a:xfrm>
        </p:grpSpPr>
        <p:pic>
          <p:nvPicPr>
            <p:cNvPr id="17" name="Picture 16"/>
            <p:cNvPicPr>
              <a:picLocks noChangeAspect="1"/>
            </p:cNvPicPr>
            <p:nvPr/>
          </p:nvPicPr>
          <p:blipFill>
            <a:blip r:embed="rId10" cstate="print">
              <a:duotone>
                <a:prstClr val="black"/>
                <a:schemeClr val="tx1">
                  <a:tint val="45000"/>
                  <a:satMod val="400000"/>
                </a:schemeClr>
              </a:duotone>
              <a:extLst>
                <a:ext uri="{BEBA8EAE-BF5A-486C-A8C5-ECC9F3942E4B}">
                  <a14:imgProps xmlns:a14="http://schemas.microsoft.com/office/drawing/2010/main">
                    <a14:imgLayer r:embed="rId11">
                      <a14:imgEffect>
                        <a14:artisticPaintBrush/>
                      </a14:imgEffect>
                      <a14:imgEffect>
                        <a14:sharpenSoften amount="25000"/>
                      </a14:imgEffect>
                      <a14:imgEffect>
                        <a14:colorTemperature colorTemp="7200"/>
                      </a14:imgEffect>
                      <a14:imgEffect>
                        <a14:saturation sat="191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012116" y="2110922"/>
              <a:ext cx="1032846" cy="963915"/>
            </a:xfrm>
            <a:prstGeom prst="rect">
              <a:avLst/>
            </a:prstGeom>
          </p:spPr>
        </p:pic>
        <p:sp>
          <p:nvSpPr>
            <p:cNvPr id="21" name="TextBox 20"/>
            <p:cNvSpPr txBox="1"/>
            <p:nvPr/>
          </p:nvSpPr>
          <p:spPr>
            <a:xfrm>
              <a:off x="3077982" y="2261133"/>
              <a:ext cx="3581400" cy="707886"/>
            </a:xfrm>
            <a:prstGeom prst="rect">
              <a:avLst/>
            </a:prstGeom>
            <a:noFill/>
          </p:spPr>
          <p:txBody>
            <a:bodyPr wrap="square" rtlCol="0">
              <a:spAutoFit/>
            </a:bodyPr>
            <a:lstStyle/>
            <a:p>
              <a:r>
                <a:rPr lang="nl-NL" sz="4000" b="1" smtClean="0">
                  <a:latin typeface="Arial" panose="020B0604020202020204" pitchFamily="34" charset="0"/>
                  <a:cs typeface="Arial" panose="020B0604020202020204" pitchFamily="34" charset="0"/>
                </a:rPr>
                <a:t>HĐ1</a:t>
              </a:r>
              <a:r>
                <a:rPr lang="nl-NL" sz="4000" b="1"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 name="Rectangle 1"/>
              <p:cNvSpPr/>
              <p:nvPr/>
            </p:nvSpPr>
            <p:spPr>
              <a:xfrm>
                <a:off x="914400" y="2939384"/>
                <a:ext cx="16535400" cy="2051716"/>
              </a:xfrm>
              <a:prstGeom prst="rect">
                <a:avLst/>
              </a:prstGeom>
            </p:spPr>
            <p:txBody>
              <a:bodyPr wrap="square">
                <a:spAutoFit/>
              </a:bodyPr>
              <a:lstStyle/>
              <a:p>
                <a:pPr algn="just">
                  <a:lnSpc>
                    <a:spcPct val="150000"/>
                  </a:lnSpc>
                </a:pPr>
                <a:r>
                  <a:rPr lang="vi-VN" sz="4000">
                    <a:solidFill>
                      <a:srgbClr val="000000"/>
                    </a:solidFill>
                  </a:rPr>
                  <a:t>Hãy nhớ lại quy tắc nhân đơn thức với đa thức trong trường hợp chúng có một biến bằng cách thực hiện phép nhân </a:t>
                </a:r>
                <a14:m>
                  <m:oMath xmlns:m="http://schemas.openxmlformats.org/officeDocument/2006/math">
                    <m:r>
                      <a:rPr lang="vi-VN" sz="4000" i="1" smtClean="0">
                        <a:solidFill>
                          <a:srgbClr val="000000"/>
                        </a:solidFill>
                        <a:latin typeface="Cambria Math" panose="02040503050406030204" pitchFamily="18" charset="0"/>
                      </a:rPr>
                      <m:t>(5</m:t>
                    </m:r>
                    <m:r>
                      <a:rPr lang="vi-VN" sz="4000" i="1" smtClean="0">
                        <a:solidFill>
                          <a:srgbClr val="000000"/>
                        </a:solidFill>
                        <a:latin typeface="Cambria Math" panose="02040503050406030204" pitchFamily="18" charset="0"/>
                      </a:rPr>
                      <m:t>𝑥</m:t>
                    </m:r>
                    <m:r>
                      <a:rPr lang="vi-VN" sz="4000" i="1" baseline="30000">
                        <a:solidFill>
                          <a:srgbClr val="000000"/>
                        </a:solidFill>
                        <a:latin typeface="Cambria Math" panose="02040503050406030204" pitchFamily="18" charset="0"/>
                      </a:rPr>
                      <m:t>2</m:t>
                    </m:r>
                    <m:r>
                      <a:rPr lang="vi-VN" sz="4000" i="1">
                        <a:solidFill>
                          <a:srgbClr val="000000"/>
                        </a:solidFill>
                        <a:latin typeface="Cambria Math" panose="02040503050406030204" pitchFamily="18" charset="0"/>
                      </a:rPr>
                      <m:t>) . (3</m:t>
                    </m:r>
                    <m:r>
                      <a:rPr lang="vi-VN" sz="4000" i="1">
                        <a:solidFill>
                          <a:srgbClr val="000000"/>
                        </a:solidFill>
                        <a:latin typeface="Cambria Math" panose="02040503050406030204" pitchFamily="18" charset="0"/>
                      </a:rPr>
                      <m:t>𝑥</m:t>
                    </m:r>
                    <m:r>
                      <a:rPr lang="vi-VN" sz="4000" i="1" baseline="30000">
                        <a:solidFill>
                          <a:srgbClr val="000000"/>
                        </a:solidFill>
                        <a:latin typeface="Cambria Math" panose="02040503050406030204" pitchFamily="18" charset="0"/>
                      </a:rPr>
                      <m:t>2</m:t>
                    </m:r>
                    <m:r>
                      <a:rPr lang="vi-VN" sz="4000" i="1">
                        <a:solidFill>
                          <a:srgbClr val="000000"/>
                        </a:solidFill>
                        <a:latin typeface="Cambria Math" panose="02040503050406030204" pitchFamily="18" charset="0"/>
                      </a:rPr>
                      <m:t> – </m:t>
                    </m:r>
                    <m:r>
                      <a:rPr lang="vi-VN" sz="4000" i="1">
                        <a:solidFill>
                          <a:srgbClr val="000000"/>
                        </a:solidFill>
                        <a:latin typeface="Cambria Math" panose="02040503050406030204" pitchFamily="18" charset="0"/>
                      </a:rPr>
                      <m:t>𝑥</m:t>
                    </m:r>
                    <m:r>
                      <a:rPr lang="vi-VN" sz="4000" i="1">
                        <a:solidFill>
                          <a:srgbClr val="000000"/>
                        </a:solidFill>
                        <a:latin typeface="Cambria Math" panose="02040503050406030204" pitchFamily="18" charset="0"/>
                      </a:rPr>
                      <m:t> – 4).</m:t>
                    </m:r>
                  </m:oMath>
                </a14:m>
                <a:endParaRPr lang="en-US" sz="4000"/>
              </a:p>
            </p:txBody>
          </p:sp>
        </mc:Choice>
        <mc:Fallback>
          <p:sp>
            <p:nvSpPr>
              <p:cNvPr id="2" name="Rectangle 1"/>
              <p:cNvSpPr>
                <a:spLocks noRot="1" noChangeAspect="1" noMove="1" noResize="1" noEditPoints="1" noAdjustHandles="1" noChangeArrowheads="1" noChangeShapeType="1" noTextEdit="1"/>
              </p:cNvSpPr>
              <p:nvPr/>
            </p:nvSpPr>
            <p:spPr>
              <a:xfrm>
                <a:off x="914400" y="2939384"/>
                <a:ext cx="16535400" cy="2051716"/>
              </a:xfrm>
              <a:prstGeom prst="rect">
                <a:avLst/>
              </a:prstGeom>
              <a:blipFill>
                <a:blip r:embed="rId12"/>
                <a:stretch>
                  <a:fillRect l="-1290" r="-1253" b="-4748"/>
                </a:stretch>
              </a:blipFill>
            </p:spPr>
            <p:txBody>
              <a:bodyPr/>
              <a:lstStyle/>
              <a:p>
                <a:r>
                  <a:rPr lang="en-US">
                    <a:noFill/>
                  </a:rPr>
                  <a:t> </a:t>
                </a:r>
              </a:p>
            </p:txBody>
          </p:sp>
        </mc:Fallback>
      </mc:AlternateContent>
      <p:sp>
        <p:nvSpPr>
          <p:cNvPr id="4" name="Rectangle 3"/>
          <p:cNvSpPr/>
          <p:nvPr/>
        </p:nvSpPr>
        <p:spPr>
          <a:xfrm>
            <a:off x="2286000" y="5256621"/>
            <a:ext cx="1917833" cy="707886"/>
          </a:xfrm>
          <a:prstGeom prst="rect">
            <a:avLst/>
          </a:prstGeom>
        </p:spPr>
        <p:txBody>
          <a:bodyPr wrap="none">
            <a:spAutoFit/>
          </a:bodyPr>
          <a:lstStyle/>
          <a:p>
            <a:r>
              <a:rPr lang="en-US" sz="4000" b="1" i="1" u="sng" smtClean="0">
                <a:solidFill>
                  <a:schemeClr val="tx2"/>
                </a:solidFill>
                <a:latin typeface="Arial" panose="020B0604020202020204" pitchFamily="34" charset="0"/>
                <a:cs typeface="Arial" panose="020B0604020202020204" pitchFamily="34" charset="0"/>
              </a:rPr>
              <a:t>Trả lời:</a:t>
            </a:r>
            <a:endParaRPr lang="en-US" b="1" i="1" u="sng">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Rectangle 4"/>
              <p:cNvSpPr/>
              <p:nvPr/>
            </p:nvSpPr>
            <p:spPr>
              <a:xfrm>
                <a:off x="4572000" y="5851316"/>
                <a:ext cx="9144000" cy="3330784"/>
              </a:xfrm>
              <a:prstGeom prst="rect">
                <a:avLst/>
              </a:prstGeom>
            </p:spPr>
            <p:txBody>
              <a:bodyPr>
                <a:spAutoFit/>
              </a:bodyPr>
              <a:lstStyle/>
              <a:p>
                <a:pPr lvl="0" algn="just" fontAlgn="base">
                  <a:lnSpc>
                    <a:spcPct val="150000"/>
                  </a:lnSpc>
                  <a:spcAft>
                    <a:spcPts val="800"/>
                  </a:spcAft>
                </a:pPr>
                <a14:m>
                  <m:oMathPara xmlns:m="http://schemas.openxmlformats.org/officeDocument/2006/math">
                    <m:oMathParaPr>
                      <m:jc m:val="left"/>
                    </m:oMathParaPr>
                    <m:oMath xmlns:m="http://schemas.openxmlformats.org/officeDocument/2006/math">
                      <m:r>
                        <a:rPr lang="vi-VN" sz="4000" i="1">
                          <a:solidFill>
                            <a:srgbClr val="000000"/>
                          </a:solidFill>
                          <a:ea typeface="Times New Roman" panose="02020603050405020304" pitchFamily="18" charset="0"/>
                          <a:cs typeface="Times New Roman" panose="02020603050405020304" pitchFamily="18" charset="0"/>
                        </a:rPr>
                        <m:t>5</m:t>
                      </m:r>
                      <m:sSup>
                        <m:sSupPr>
                          <m:ctrlPr>
                            <a:rPr lang="en-US" sz="4000" i="1">
                              <a:solidFill>
                                <a:srgbClr val="000000"/>
                              </a:solidFill>
                              <a:ea typeface="Times New Roman" panose="02020603050405020304" pitchFamily="18" charset="0"/>
                              <a:cs typeface="Times New Roman" panose="02020603050405020304" pitchFamily="18" charset="0"/>
                            </a:rPr>
                          </m:ctrlPr>
                        </m:sSupPr>
                        <m:e>
                          <m:r>
                            <a:rPr lang="vi-VN" sz="4000" i="1">
                              <a:solidFill>
                                <a:srgbClr val="000000"/>
                              </a:solidFill>
                              <a:ea typeface="Times New Roman" panose="02020603050405020304" pitchFamily="18" charset="0"/>
                              <a:cs typeface="Times New Roman" panose="02020603050405020304" pitchFamily="18" charset="0"/>
                            </a:rPr>
                            <m:t>𝑥</m:t>
                          </m:r>
                        </m:e>
                        <m:sup>
                          <m:r>
                            <a:rPr lang="vi-VN" sz="4000" i="1">
                              <a:solidFill>
                                <a:srgbClr val="000000"/>
                              </a:solidFill>
                              <a:ea typeface="Times New Roman" panose="02020603050405020304" pitchFamily="18" charset="0"/>
                              <a:cs typeface="Times New Roman" panose="02020603050405020304" pitchFamily="18" charset="0"/>
                            </a:rPr>
                            <m:t>2</m:t>
                          </m:r>
                        </m:sup>
                      </m:sSup>
                      <m:r>
                        <a:rPr lang="vi-VN" sz="4000" i="1">
                          <a:solidFill>
                            <a:srgbClr val="000000"/>
                          </a:solidFill>
                          <a:ea typeface="Times New Roman" panose="02020603050405020304" pitchFamily="18" charset="0"/>
                          <a:cs typeface="Times New Roman" panose="02020603050405020304" pitchFamily="18" charset="0"/>
                        </a:rPr>
                        <m:t>.</m:t>
                      </m:r>
                      <m:d>
                        <m:dPr>
                          <m:ctrlPr>
                            <a:rPr lang="en-US" sz="4000" i="1">
                              <a:solidFill>
                                <a:srgbClr val="000000"/>
                              </a:solidFill>
                              <a:ea typeface="Times New Roman" panose="02020603050405020304" pitchFamily="18" charset="0"/>
                              <a:cs typeface="Times New Roman" panose="02020603050405020304" pitchFamily="18" charset="0"/>
                            </a:rPr>
                          </m:ctrlPr>
                        </m:dPr>
                        <m:e>
                          <m:r>
                            <a:rPr lang="vi-VN" sz="4000" i="1">
                              <a:solidFill>
                                <a:srgbClr val="000000"/>
                              </a:solidFill>
                              <a:ea typeface="Times New Roman" panose="02020603050405020304" pitchFamily="18" charset="0"/>
                              <a:cs typeface="Times New Roman" panose="02020603050405020304" pitchFamily="18" charset="0"/>
                            </a:rPr>
                            <m:t>3</m:t>
                          </m:r>
                          <m:sSup>
                            <m:sSupPr>
                              <m:ctrlPr>
                                <a:rPr lang="en-US" sz="4000" i="1">
                                  <a:solidFill>
                                    <a:srgbClr val="000000"/>
                                  </a:solidFill>
                                  <a:ea typeface="Times New Roman" panose="02020603050405020304" pitchFamily="18" charset="0"/>
                                  <a:cs typeface="Times New Roman" panose="02020603050405020304" pitchFamily="18" charset="0"/>
                                </a:rPr>
                              </m:ctrlPr>
                            </m:sSupPr>
                            <m:e>
                              <m:r>
                                <a:rPr lang="vi-VN" sz="4000" i="1">
                                  <a:solidFill>
                                    <a:srgbClr val="000000"/>
                                  </a:solidFill>
                                  <a:ea typeface="Times New Roman" panose="02020603050405020304" pitchFamily="18" charset="0"/>
                                  <a:cs typeface="Times New Roman" panose="02020603050405020304" pitchFamily="18" charset="0"/>
                                </a:rPr>
                                <m:t>𝑥</m:t>
                              </m:r>
                            </m:e>
                            <m:sup>
                              <m:r>
                                <a:rPr lang="vi-VN" sz="4000" i="1">
                                  <a:solidFill>
                                    <a:srgbClr val="000000"/>
                                  </a:solidFill>
                                  <a:ea typeface="Times New Roman" panose="02020603050405020304" pitchFamily="18" charset="0"/>
                                  <a:cs typeface="Times New Roman" panose="02020603050405020304" pitchFamily="18" charset="0"/>
                                </a:rPr>
                                <m:t>2</m:t>
                              </m:r>
                            </m:sup>
                          </m:sSup>
                          <m:r>
                            <a:rPr lang="vi-VN" sz="4000" i="1">
                              <a:solidFill>
                                <a:srgbClr val="000000"/>
                              </a:solidFill>
                              <a:ea typeface="Times New Roman" panose="02020603050405020304" pitchFamily="18" charset="0"/>
                              <a:cs typeface="Times New Roman" panose="02020603050405020304" pitchFamily="18" charset="0"/>
                            </a:rPr>
                            <m:t>−</m:t>
                          </m:r>
                          <m:r>
                            <a:rPr lang="vi-VN" sz="4000" i="1">
                              <a:solidFill>
                                <a:srgbClr val="000000"/>
                              </a:solidFill>
                              <a:ea typeface="Times New Roman" panose="02020603050405020304" pitchFamily="18" charset="0"/>
                              <a:cs typeface="Times New Roman" panose="02020603050405020304" pitchFamily="18" charset="0"/>
                            </a:rPr>
                            <m:t>𝑥</m:t>
                          </m:r>
                          <m:r>
                            <a:rPr lang="vi-VN" sz="4000" i="1">
                              <a:solidFill>
                                <a:srgbClr val="000000"/>
                              </a:solidFill>
                              <a:ea typeface="Times New Roman" panose="02020603050405020304" pitchFamily="18" charset="0"/>
                              <a:cs typeface="Times New Roman" panose="02020603050405020304" pitchFamily="18" charset="0"/>
                            </a:rPr>
                            <m:t>−4</m:t>
                          </m:r>
                        </m:e>
                      </m:d>
                    </m:oMath>
                  </m:oMathPara>
                </a14:m>
                <a:endParaRPr lang="en-US" sz="4000" i="1">
                  <a:solidFill>
                    <a:prstClr val="black"/>
                  </a:solidFill>
                  <a:ea typeface="Arial" panose="020B0604020202020204" pitchFamily="34" charset="0"/>
                  <a:cs typeface="Times New Roman" panose="02020603050405020304" pitchFamily="18" charset="0"/>
                </a:endParaRPr>
              </a:p>
              <a:p>
                <a:pPr lvl="0" algn="just" fontAlgn="base">
                  <a:lnSpc>
                    <a:spcPct val="150000"/>
                  </a:lnSpc>
                  <a:spcAft>
                    <a:spcPts val="800"/>
                  </a:spcAft>
                </a:pPr>
                <a14:m>
                  <m:oMathPara xmlns:m="http://schemas.openxmlformats.org/officeDocument/2006/math">
                    <m:oMathParaPr>
                      <m:jc m:val="left"/>
                    </m:oMathParaPr>
                    <m:oMath xmlns:m="http://schemas.openxmlformats.org/officeDocument/2006/math">
                      <m:r>
                        <a:rPr lang="vi-VN" sz="4000" i="1">
                          <a:solidFill>
                            <a:srgbClr val="000000"/>
                          </a:solidFill>
                          <a:ea typeface="Times New Roman" panose="02020603050405020304" pitchFamily="18" charset="0"/>
                          <a:cs typeface="Times New Roman" panose="02020603050405020304" pitchFamily="18" charset="0"/>
                        </a:rPr>
                        <m:t>=5</m:t>
                      </m:r>
                      <m:sSup>
                        <m:sSupPr>
                          <m:ctrlPr>
                            <a:rPr lang="en-US" sz="4000" i="1">
                              <a:solidFill>
                                <a:srgbClr val="000000"/>
                              </a:solidFill>
                              <a:ea typeface="Times New Roman" panose="02020603050405020304" pitchFamily="18" charset="0"/>
                              <a:cs typeface="Times New Roman" panose="02020603050405020304" pitchFamily="18" charset="0"/>
                            </a:rPr>
                          </m:ctrlPr>
                        </m:sSupPr>
                        <m:e>
                          <m:r>
                            <a:rPr lang="vi-VN" sz="4000" i="1">
                              <a:solidFill>
                                <a:srgbClr val="000000"/>
                              </a:solidFill>
                              <a:ea typeface="Times New Roman" panose="02020603050405020304" pitchFamily="18" charset="0"/>
                              <a:cs typeface="Times New Roman" panose="02020603050405020304" pitchFamily="18" charset="0"/>
                            </a:rPr>
                            <m:t>𝑥</m:t>
                          </m:r>
                        </m:e>
                        <m:sup>
                          <m:r>
                            <a:rPr lang="vi-VN" sz="4000" i="1">
                              <a:solidFill>
                                <a:srgbClr val="000000"/>
                              </a:solidFill>
                              <a:ea typeface="Times New Roman" panose="02020603050405020304" pitchFamily="18" charset="0"/>
                              <a:cs typeface="Times New Roman" panose="02020603050405020304" pitchFamily="18" charset="0"/>
                            </a:rPr>
                            <m:t>2</m:t>
                          </m:r>
                        </m:sup>
                      </m:sSup>
                      <m:r>
                        <a:rPr lang="vi-VN" sz="4000" i="1">
                          <a:solidFill>
                            <a:srgbClr val="000000"/>
                          </a:solidFill>
                          <a:ea typeface="Times New Roman" panose="02020603050405020304" pitchFamily="18" charset="0"/>
                          <a:cs typeface="Times New Roman" panose="02020603050405020304" pitchFamily="18" charset="0"/>
                        </a:rPr>
                        <m:t>.3</m:t>
                      </m:r>
                      <m:sSup>
                        <m:sSupPr>
                          <m:ctrlPr>
                            <a:rPr lang="en-US" sz="4000" i="1">
                              <a:solidFill>
                                <a:srgbClr val="000000"/>
                              </a:solidFill>
                              <a:ea typeface="Times New Roman" panose="02020603050405020304" pitchFamily="18" charset="0"/>
                              <a:cs typeface="Times New Roman" panose="02020603050405020304" pitchFamily="18" charset="0"/>
                            </a:rPr>
                          </m:ctrlPr>
                        </m:sSupPr>
                        <m:e>
                          <m:r>
                            <a:rPr lang="vi-VN" sz="4000" i="1">
                              <a:solidFill>
                                <a:srgbClr val="000000"/>
                              </a:solidFill>
                              <a:ea typeface="Times New Roman" panose="02020603050405020304" pitchFamily="18" charset="0"/>
                              <a:cs typeface="Times New Roman" panose="02020603050405020304" pitchFamily="18" charset="0"/>
                            </a:rPr>
                            <m:t>𝑥</m:t>
                          </m:r>
                        </m:e>
                        <m:sup>
                          <m:r>
                            <a:rPr lang="vi-VN" sz="4000" i="1">
                              <a:solidFill>
                                <a:srgbClr val="000000"/>
                              </a:solidFill>
                              <a:ea typeface="Times New Roman" panose="02020603050405020304" pitchFamily="18" charset="0"/>
                              <a:cs typeface="Times New Roman" panose="02020603050405020304" pitchFamily="18" charset="0"/>
                            </a:rPr>
                            <m:t>2</m:t>
                          </m:r>
                        </m:sup>
                      </m:sSup>
                      <m:r>
                        <a:rPr lang="vi-VN" sz="4000" i="1">
                          <a:solidFill>
                            <a:srgbClr val="000000"/>
                          </a:solidFill>
                          <a:ea typeface="Times New Roman" panose="02020603050405020304" pitchFamily="18" charset="0"/>
                          <a:cs typeface="Times New Roman" panose="02020603050405020304" pitchFamily="18" charset="0"/>
                        </a:rPr>
                        <m:t>−5</m:t>
                      </m:r>
                      <m:sSup>
                        <m:sSupPr>
                          <m:ctrlPr>
                            <a:rPr lang="en-US" sz="4000" i="1">
                              <a:solidFill>
                                <a:srgbClr val="000000"/>
                              </a:solidFill>
                              <a:ea typeface="Times New Roman" panose="02020603050405020304" pitchFamily="18" charset="0"/>
                              <a:cs typeface="Times New Roman" panose="02020603050405020304" pitchFamily="18" charset="0"/>
                            </a:rPr>
                          </m:ctrlPr>
                        </m:sSupPr>
                        <m:e>
                          <m:r>
                            <a:rPr lang="vi-VN" sz="4000" i="1">
                              <a:solidFill>
                                <a:srgbClr val="000000"/>
                              </a:solidFill>
                              <a:ea typeface="Times New Roman" panose="02020603050405020304" pitchFamily="18" charset="0"/>
                              <a:cs typeface="Times New Roman" panose="02020603050405020304" pitchFamily="18" charset="0"/>
                            </a:rPr>
                            <m:t>𝑥</m:t>
                          </m:r>
                        </m:e>
                        <m:sup>
                          <m:r>
                            <a:rPr lang="vi-VN" sz="4000" i="1">
                              <a:solidFill>
                                <a:srgbClr val="000000"/>
                              </a:solidFill>
                              <a:ea typeface="Times New Roman" panose="02020603050405020304" pitchFamily="18" charset="0"/>
                              <a:cs typeface="Times New Roman" panose="02020603050405020304" pitchFamily="18" charset="0"/>
                            </a:rPr>
                            <m:t>2</m:t>
                          </m:r>
                        </m:sup>
                      </m:sSup>
                      <m:r>
                        <a:rPr lang="vi-VN" sz="4000" i="1">
                          <a:solidFill>
                            <a:srgbClr val="000000"/>
                          </a:solidFill>
                          <a:ea typeface="Times New Roman" panose="02020603050405020304" pitchFamily="18" charset="0"/>
                          <a:cs typeface="Times New Roman" panose="02020603050405020304" pitchFamily="18" charset="0"/>
                        </a:rPr>
                        <m:t>.</m:t>
                      </m:r>
                      <m:r>
                        <a:rPr lang="vi-VN" sz="4000" i="1">
                          <a:solidFill>
                            <a:srgbClr val="000000"/>
                          </a:solidFill>
                          <a:ea typeface="Times New Roman" panose="02020603050405020304" pitchFamily="18" charset="0"/>
                          <a:cs typeface="Times New Roman" panose="02020603050405020304" pitchFamily="18" charset="0"/>
                        </a:rPr>
                        <m:t>𝑥</m:t>
                      </m:r>
                      <m:r>
                        <a:rPr lang="vi-VN" sz="4000" i="1">
                          <a:solidFill>
                            <a:srgbClr val="000000"/>
                          </a:solidFill>
                          <a:ea typeface="Times New Roman" panose="02020603050405020304" pitchFamily="18" charset="0"/>
                          <a:cs typeface="Times New Roman" panose="02020603050405020304" pitchFamily="18" charset="0"/>
                        </a:rPr>
                        <m:t>−5</m:t>
                      </m:r>
                      <m:sSup>
                        <m:sSupPr>
                          <m:ctrlPr>
                            <a:rPr lang="en-US" sz="4000" i="1">
                              <a:solidFill>
                                <a:srgbClr val="000000"/>
                              </a:solidFill>
                              <a:ea typeface="Times New Roman" panose="02020603050405020304" pitchFamily="18" charset="0"/>
                              <a:cs typeface="Times New Roman" panose="02020603050405020304" pitchFamily="18" charset="0"/>
                            </a:rPr>
                          </m:ctrlPr>
                        </m:sSupPr>
                        <m:e>
                          <m:r>
                            <a:rPr lang="vi-VN" sz="4000" i="1">
                              <a:solidFill>
                                <a:srgbClr val="000000"/>
                              </a:solidFill>
                              <a:ea typeface="Times New Roman" panose="02020603050405020304" pitchFamily="18" charset="0"/>
                              <a:cs typeface="Times New Roman" panose="02020603050405020304" pitchFamily="18" charset="0"/>
                            </a:rPr>
                            <m:t>𝑥</m:t>
                          </m:r>
                        </m:e>
                        <m:sup>
                          <m:r>
                            <a:rPr lang="vi-VN" sz="4000" i="1">
                              <a:solidFill>
                                <a:srgbClr val="000000"/>
                              </a:solidFill>
                              <a:ea typeface="Times New Roman" panose="02020603050405020304" pitchFamily="18" charset="0"/>
                              <a:cs typeface="Times New Roman" panose="02020603050405020304" pitchFamily="18" charset="0"/>
                            </a:rPr>
                            <m:t>2</m:t>
                          </m:r>
                        </m:sup>
                      </m:sSup>
                      <m:r>
                        <a:rPr lang="vi-VN" sz="4000" i="1">
                          <a:solidFill>
                            <a:srgbClr val="000000"/>
                          </a:solidFill>
                          <a:ea typeface="Times New Roman" panose="02020603050405020304" pitchFamily="18" charset="0"/>
                          <a:cs typeface="Times New Roman" panose="02020603050405020304" pitchFamily="18" charset="0"/>
                        </a:rPr>
                        <m:t>.4</m:t>
                      </m:r>
                    </m:oMath>
                  </m:oMathPara>
                </a14:m>
                <a:endParaRPr lang="en-US" sz="4000" i="1">
                  <a:solidFill>
                    <a:prstClr val="black"/>
                  </a:solidFill>
                  <a:ea typeface="Arial" panose="020B0604020202020204" pitchFamily="34" charset="0"/>
                  <a:cs typeface="Times New Roman" panose="02020603050405020304" pitchFamily="18" charset="0"/>
                </a:endParaRPr>
              </a:p>
              <a:p>
                <a:pPr lvl="0" algn="just" fontAlgn="base">
                  <a:lnSpc>
                    <a:spcPct val="150000"/>
                  </a:lnSpc>
                  <a:spcAft>
                    <a:spcPts val="800"/>
                  </a:spcAft>
                </a:pPr>
                <a14:m>
                  <m:oMathPara xmlns:m="http://schemas.openxmlformats.org/officeDocument/2006/math">
                    <m:oMathParaPr>
                      <m:jc m:val="left"/>
                    </m:oMathParaPr>
                    <m:oMath xmlns:m="http://schemas.openxmlformats.org/officeDocument/2006/math">
                      <m:r>
                        <a:rPr lang="vi-VN" sz="4000" i="1">
                          <a:solidFill>
                            <a:srgbClr val="000000"/>
                          </a:solidFill>
                          <a:ea typeface="Times New Roman" panose="02020603050405020304" pitchFamily="18" charset="0"/>
                          <a:cs typeface="Times New Roman" panose="02020603050405020304" pitchFamily="18" charset="0"/>
                        </a:rPr>
                        <m:t>=15</m:t>
                      </m:r>
                      <m:sSup>
                        <m:sSupPr>
                          <m:ctrlPr>
                            <a:rPr lang="en-US" sz="4000" i="1">
                              <a:solidFill>
                                <a:srgbClr val="000000"/>
                              </a:solidFill>
                              <a:ea typeface="Times New Roman" panose="02020603050405020304" pitchFamily="18" charset="0"/>
                              <a:cs typeface="Times New Roman" panose="02020603050405020304" pitchFamily="18" charset="0"/>
                            </a:rPr>
                          </m:ctrlPr>
                        </m:sSupPr>
                        <m:e>
                          <m:r>
                            <a:rPr lang="vi-VN" sz="4000" i="1">
                              <a:solidFill>
                                <a:srgbClr val="000000"/>
                              </a:solidFill>
                              <a:ea typeface="Times New Roman" panose="02020603050405020304" pitchFamily="18" charset="0"/>
                              <a:cs typeface="Times New Roman" panose="02020603050405020304" pitchFamily="18" charset="0"/>
                            </a:rPr>
                            <m:t>𝑥</m:t>
                          </m:r>
                        </m:e>
                        <m:sup>
                          <m:r>
                            <a:rPr lang="vi-VN" sz="4000" i="1">
                              <a:solidFill>
                                <a:srgbClr val="000000"/>
                              </a:solidFill>
                              <a:ea typeface="Times New Roman" panose="02020603050405020304" pitchFamily="18" charset="0"/>
                              <a:cs typeface="Times New Roman" panose="02020603050405020304" pitchFamily="18" charset="0"/>
                            </a:rPr>
                            <m:t>4</m:t>
                          </m:r>
                        </m:sup>
                      </m:sSup>
                      <m:r>
                        <a:rPr lang="vi-VN" sz="4000" i="1">
                          <a:solidFill>
                            <a:srgbClr val="000000"/>
                          </a:solidFill>
                          <a:ea typeface="Times New Roman" panose="02020603050405020304" pitchFamily="18" charset="0"/>
                          <a:cs typeface="Times New Roman" panose="02020603050405020304" pitchFamily="18" charset="0"/>
                        </a:rPr>
                        <m:t>−5</m:t>
                      </m:r>
                      <m:sSup>
                        <m:sSupPr>
                          <m:ctrlPr>
                            <a:rPr lang="en-US" sz="4000" i="1">
                              <a:solidFill>
                                <a:srgbClr val="000000"/>
                              </a:solidFill>
                              <a:ea typeface="Times New Roman" panose="02020603050405020304" pitchFamily="18" charset="0"/>
                              <a:cs typeface="Times New Roman" panose="02020603050405020304" pitchFamily="18" charset="0"/>
                            </a:rPr>
                          </m:ctrlPr>
                        </m:sSupPr>
                        <m:e>
                          <m:r>
                            <a:rPr lang="vi-VN" sz="4000" i="1">
                              <a:solidFill>
                                <a:srgbClr val="000000"/>
                              </a:solidFill>
                              <a:ea typeface="Times New Roman" panose="02020603050405020304" pitchFamily="18" charset="0"/>
                              <a:cs typeface="Times New Roman" panose="02020603050405020304" pitchFamily="18" charset="0"/>
                            </a:rPr>
                            <m:t>𝑥</m:t>
                          </m:r>
                        </m:e>
                        <m:sup>
                          <m:r>
                            <a:rPr lang="vi-VN" sz="4000" i="1">
                              <a:solidFill>
                                <a:srgbClr val="000000"/>
                              </a:solidFill>
                              <a:ea typeface="Times New Roman" panose="02020603050405020304" pitchFamily="18" charset="0"/>
                              <a:cs typeface="Times New Roman" panose="02020603050405020304" pitchFamily="18" charset="0"/>
                            </a:rPr>
                            <m:t>3</m:t>
                          </m:r>
                        </m:sup>
                      </m:sSup>
                      <m:r>
                        <a:rPr lang="vi-VN" sz="4000" i="1">
                          <a:solidFill>
                            <a:srgbClr val="000000"/>
                          </a:solidFill>
                          <a:ea typeface="Times New Roman" panose="02020603050405020304" pitchFamily="18" charset="0"/>
                          <a:cs typeface="Times New Roman" panose="02020603050405020304" pitchFamily="18" charset="0"/>
                        </a:rPr>
                        <m:t>−20</m:t>
                      </m:r>
                      <m:sSup>
                        <m:sSupPr>
                          <m:ctrlPr>
                            <a:rPr lang="en-US" sz="4000" i="1">
                              <a:solidFill>
                                <a:srgbClr val="000000"/>
                              </a:solidFill>
                              <a:ea typeface="Times New Roman" panose="02020603050405020304" pitchFamily="18" charset="0"/>
                              <a:cs typeface="Times New Roman" panose="02020603050405020304" pitchFamily="18" charset="0"/>
                            </a:rPr>
                          </m:ctrlPr>
                        </m:sSupPr>
                        <m:e>
                          <m:r>
                            <a:rPr lang="vi-VN" sz="4000" i="1">
                              <a:solidFill>
                                <a:srgbClr val="000000"/>
                              </a:solidFill>
                              <a:ea typeface="Times New Roman" panose="02020603050405020304" pitchFamily="18" charset="0"/>
                              <a:cs typeface="Times New Roman" panose="02020603050405020304" pitchFamily="18" charset="0"/>
                            </a:rPr>
                            <m:t>𝑥</m:t>
                          </m:r>
                        </m:e>
                        <m:sup>
                          <m:r>
                            <a:rPr lang="vi-VN" sz="4000" i="1">
                              <a:solidFill>
                                <a:srgbClr val="000000"/>
                              </a:solidFill>
                              <a:ea typeface="Times New Roman" panose="02020603050405020304" pitchFamily="18" charset="0"/>
                              <a:cs typeface="Times New Roman" panose="02020603050405020304" pitchFamily="18" charset="0"/>
                            </a:rPr>
                            <m:t>2</m:t>
                          </m:r>
                        </m:sup>
                      </m:sSup>
                    </m:oMath>
                  </m:oMathPara>
                </a14:m>
                <a:endParaRPr lang="en-US" sz="4000" i="1">
                  <a:solidFill>
                    <a:prstClr val="black"/>
                  </a:solidFill>
                  <a:ea typeface="Arial" panose="020B060402020202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4572000" y="5851316"/>
                <a:ext cx="9144000" cy="3330784"/>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91661975"/>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6" dur="500"/>
                                        <p:tgtEl>
                                          <p:spTgt spid="5">
                                            <p:txEl>
                                              <p:pRg st="0" end="0"/>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9" dur="500"/>
                                        <p:tgtEl>
                                          <p:spTgt spid="5">
                                            <p:txEl>
                                              <p:pRg st="1" end="1"/>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1274</TotalTime>
  <Words>1113</Words>
  <Application>Microsoft Office PowerPoint</Application>
  <PresentationFormat>Custom</PresentationFormat>
  <Paragraphs>252</Paragraphs>
  <Slides>43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Cambria Math</vt:lpstr>
      <vt:lpstr>Calibri</vt:lpstr>
      <vt:lpstr>Calibri Light</vt:lpstr>
      <vt:lpstr>Times New Roman</vt:lpstr>
      <vt:lpstr>Open Sans</vt:lpstr>
      <vt:lpstr>Dotum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Blue Yellow Illustrative Solid Figures Math Presentation</dc:title>
  <cp:lastModifiedBy>Admin</cp:lastModifiedBy>
  <cp:revision>42</cp:revision>
  <dcterms:created xsi:type="dcterms:W3CDTF">2006-08-16T00:00:00Z</dcterms:created>
  <dcterms:modified xsi:type="dcterms:W3CDTF">2023-07-05T07:17:53Z</dcterms:modified>
  <dc:identifier>DAFnqffvuFE</dc:identifier>
</cp:coreProperties>
</file>