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308" r:id="rId4"/>
    <p:sldId id="309" r:id="rId5"/>
    <p:sldId id="310" r:id="rId6"/>
    <p:sldId id="311" r:id="rId7"/>
    <p:sldId id="261" r:id="rId8"/>
    <p:sldId id="269" r:id="rId9"/>
    <p:sldId id="312" r:id="rId10"/>
    <p:sldId id="293" r:id="rId11"/>
    <p:sldId id="313" r:id="rId12"/>
    <p:sldId id="294" r:id="rId13"/>
    <p:sldId id="314" r:id="rId14"/>
    <p:sldId id="295" r:id="rId15"/>
    <p:sldId id="315" r:id="rId16"/>
    <p:sldId id="257" r:id="rId17"/>
    <p:sldId id="316" r:id="rId18"/>
    <p:sldId id="322" r:id="rId19"/>
    <p:sldId id="317" r:id="rId20"/>
    <p:sldId id="318" r:id="rId21"/>
    <p:sldId id="323" r:id="rId22"/>
    <p:sldId id="321" r:id="rId23"/>
    <p:sldId id="265" r:id="rId24"/>
    <p:sldId id="324" r:id="rId25"/>
    <p:sldId id="262" r:id="rId26"/>
    <p:sldId id="275" r:id="rId27"/>
    <p:sldId id="287" r:id="rId28"/>
    <p:sldId id="288" r:id="rId29"/>
    <p:sldId id="290" r:id="rId30"/>
    <p:sldId id="303" r:id="rId31"/>
    <p:sldId id="264" r:id="rId32"/>
    <p:sldId id="266" r:id="rId33"/>
  </p:sldIdLst>
  <p:sldSz cx="18288000" cy="10287000"/>
  <p:notesSz cx="6858000" cy="9144000"/>
  <p:embeddedFontLst>
    <p:embeddedFont>
      <p:font typeface="Anton" panose="020B0604020202020204" charset="0"/>
      <p:regular r:id="rId35"/>
    </p:embeddedFont>
    <p:embeddedFont>
      <p:font typeface="Cambria Math" panose="02040503050406030204" pitchFamily="18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Dotum" panose="020B0600000101010101" pitchFamily="34" charset="-127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9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7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20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17C81-300A-4938-B8BA-BF8074D48A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97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77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989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96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39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3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085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39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78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482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308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94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4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2.svg"/><Relationship Id="rId10" Type="http://schemas.openxmlformats.org/officeDocument/2006/relationships/image" Target="../media/image12.png"/><Relationship Id="rId9" Type="http://schemas.openxmlformats.org/officeDocument/2006/relationships/image" Target="../media/image5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2.svg"/><Relationship Id="rId10" Type="http://schemas.openxmlformats.org/officeDocument/2006/relationships/image" Target="../media/image14.png"/><Relationship Id="rId9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Relationship Id="rId1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Relationship Id="rId1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21" Type="http://schemas.openxmlformats.org/officeDocument/2006/relationships/image" Target="../media/image32.png"/><Relationship Id="rId12" Type="http://schemas.openxmlformats.org/officeDocument/2006/relationships/image" Target="../media/image16.png"/><Relationship Id="rId2" Type="http://schemas.openxmlformats.org/officeDocument/2006/relationships/image" Target="../media/image26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2" Type="http://schemas.openxmlformats.org/officeDocument/2006/relationships/image" Target="../media/image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9" Type="http://schemas.openxmlformats.org/officeDocument/2006/relationships/image" Target="../media/image56.svg"/><Relationship Id="rId1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38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90.svg"/><Relationship Id="rId10" Type="http://schemas.openxmlformats.org/officeDocument/2006/relationships/image" Target="../media/image43.png"/><Relationship Id="rId9" Type="http://schemas.openxmlformats.org/officeDocument/2006/relationships/image" Target="../media/image4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38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90.svg"/><Relationship Id="rId10" Type="http://schemas.openxmlformats.org/officeDocument/2006/relationships/image" Target="../media/image46.png"/><Relationship Id="rId9" Type="http://schemas.openxmlformats.org/officeDocument/2006/relationships/image" Target="../media/image44.sv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26" Type="http://schemas.openxmlformats.org/officeDocument/2006/relationships/image" Target="../media/image50.png"/><Relationship Id="rId12" Type="http://schemas.openxmlformats.org/officeDocument/2006/relationships/image" Target="../media/image48.png"/><Relationship Id="rId25" Type="http://schemas.openxmlformats.org/officeDocument/2006/relationships/image" Target="../media/image276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14" Type="http://schemas.openxmlformats.org/officeDocument/2006/relationships/image" Target="../media/image49.png"/><Relationship Id="rId27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png"/><Relationship Id="rId10" Type="http://schemas.openxmlformats.org/officeDocument/2006/relationships/image" Target="../media/image52.png"/><Relationship Id="rId9" Type="http://schemas.openxmlformats.org/officeDocument/2006/relationships/image" Target="../media/image5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0" Type="http://schemas.openxmlformats.org/officeDocument/2006/relationships/image" Target="../media/image26.png"/><Relationship Id="rId9" Type="http://schemas.openxmlformats.org/officeDocument/2006/relationships/image" Target="../media/image84.svg"/><Relationship Id="rId1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3" Type="http://schemas.openxmlformats.org/officeDocument/2006/relationships/image" Target="../media/image88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96.svg"/><Relationship Id="rId4" Type="http://schemas.openxmlformats.org/officeDocument/2006/relationships/image" Target="../media/image57.png"/><Relationship Id="rId14" Type="http://schemas.openxmlformats.org/officeDocument/2006/relationships/image" Target="../media/image54.png"/><Relationship Id="rId9" Type="http://schemas.openxmlformats.org/officeDocument/2006/relationships/image" Target="../media/image8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2.svg"/><Relationship Id="rId9" Type="http://schemas.openxmlformats.org/officeDocument/2006/relationships/image" Target="../media/image5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52.svg"/><Relationship Id="rId10" Type="http://schemas.openxmlformats.org/officeDocument/2006/relationships/image" Target="../media/image7.png"/><Relationship Id="rId9" Type="http://schemas.openxmlformats.org/officeDocument/2006/relationships/image" Target="../media/image5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2.svg"/><Relationship Id="rId10" Type="http://schemas.openxmlformats.org/officeDocument/2006/relationships/image" Target="../media/image10.png"/><Relationship Id="rId9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09700"/>
            <a:ext cx="16154400" cy="876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315833"/>
            <a:ext cx="42672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l-NL" sz="4000" b="1" ker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</a:t>
            </a:r>
            <a:r>
              <a:rPr lang="nl-NL" sz="4000" b="1" kern="0" smtClea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</a:t>
            </a:r>
            <a:endParaRPr lang="en-US" kern="0" dirty="0">
              <a:solidFill>
                <a:srgbClr val="F3F3F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9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1943100"/>
            <a:ext cx="16383000" cy="7772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44531" y="5982236"/>
            <a:ext cx="4029808" cy="342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97253" y="1424974"/>
            <a:ext cx="1147747" cy="2118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7400" y="2583389"/>
                <a:ext cx="14173200" cy="6293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Nhân 2 đơn thức: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Nhân đơn thức với đa thức: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Nhân đa thức với đa thức: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xy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xy</m:t>
                          </m:r>
                        </m:e>
                      </m:d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583389"/>
                <a:ext cx="14173200" cy="6293911"/>
              </a:xfrm>
              <a:prstGeom prst="rect">
                <a:avLst/>
              </a:prstGeom>
              <a:blipFill>
                <a:blip r:embed="rId10"/>
                <a:stretch>
                  <a:fillRect l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14400" y="571500"/>
            <a:ext cx="26670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nl-NL" sz="4000" b="1" i="0" u="none" strike="noStrike" kern="0" cap="none" spc="0" normalizeH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3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333500"/>
            <a:ext cx="13716000" cy="87945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495300"/>
            <a:ext cx="40386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4000" b="1" ker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</a:t>
            </a:r>
            <a:r>
              <a:rPr lang="en-US" sz="4000" b="1" kern="0" smtClea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</a:t>
            </a:r>
            <a:endParaRPr lang="vi-VN" sz="4000" b="1" kern="0">
              <a:solidFill>
                <a:srgbClr val="F3F3F3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0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2019300"/>
            <a:ext cx="16383000" cy="655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934453" y="5017294"/>
            <a:ext cx="4029808" cy="342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768" y="3162300"/>
            <a:ext cx="1403685" cy="25906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571500"/>
            <a:ext cx="27432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nl-NL" sz="4000" b="1" i="0" u="none" strike="noStrike" kern="0" cap="none" spc="0" normalizeH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4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3290872"/>
            <a:ext cx="6312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nl-NL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hia </a:t>
            </a:r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 thức cho đơn thức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53000" y="4333861"/>
                <a:ext cx="9144000" cy="20812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xy</m:t>
                          </m:r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xy</m:t>
                      </m:r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333861"/>
                <a:ext cx="9144000" cy="2081211"/>
              </a:xfrm>
              <a:prstGeom prst="rect">
                <a:avLst/>
              </a:prstGeom>
              <a:blipFill>
                <a:blip r:embed="rId10"/>
                <a:stretch>
                  <a:fillRect b="-1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8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800100"/>
            <a:ext cx="14772498" cy="906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47700"/>
            <a:ext cx="42672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4000" b="1" ker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</a:t>
            </a:r>
            <a:r>
              <a:rPr lang="en-US" sz="4000" b="1" kern="0" smtClea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4</a:t>
            </a:r>
            <a:endParaRPr lang="vi-VN" sz="4000" b="1" kern="0">
              <a:solidFill>
                <a:srgbClr val="F3F3F3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9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621000" y="5866869"/>
            <a:ext cx="2209800" cy="42055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448560" y="1638300"/>
            <a:ext cx="18956520" cy="171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I. ĐA THỨC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4169422"/>
            <a:ext cx="11963400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500" b="1" kern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</a:t>
            </a:r>
            <a:r>
              <a:rPr lang="nl-NL" sz="7500" b="1" kern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CHƯƠNG I</a:t>
            </a:r>
            <a:endParaRPr lang="en-US" sz="7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29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04516" y="1914477"/>
            <a:ext cx="13678967" cy="335417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134600" y="6134100"/>
            <a:ext cx="6470299" cy="134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135583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28800" y="8191500"/>
            <a:ext cx="6472514" cy="13473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31998" y="6210300"/>
            <a:ext cx="6469316" cy="137460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21986" y="2135448"/>
                <a:ext cx="11528410" cy="2474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en-US" sz="45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Câu 1.</a:t>
                </a:r>
                <a:r>
                  <a:rPr kumimoji="0" lang="en-US" sz="45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5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đơn thức </a:t>
                </a:r>
                <a14:m>
                  <m:oMath xmlns:m="http://schemas.openxmlformats.org/officeDocument/2006/math">
                    <m:r>
                      <a:rPr lang="fr-FR" sz="45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10;</m:t>
                    </m:r>
                    <m:f>
                      <m:fPr>
                        <m:ctrlPr>
                          <a:rPr lang="en-US" sz="45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;2</m:t>
                    </m:r>
                    <m:sSup>
                      <m:sSupPr>
                        <m:ctrlPr>
                          <a:rPr lang="en-US" sz="45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;5</m:t>
                    </m:r>
                    <m:sSup>
                      <m:sSupPr>
                        <m:ctrlPr>
                          <a:rPr lang="en-US" sz="45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5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5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bậc lần lượt là?</a:t>
                </a:r>
                <a:endParaRPr lang="en-US" sz="45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86" y="2135448"/>
                <a:ext cx="11528410" cy="2474652"/>
              </a:xfrm>
              <a:prstGeom prst="rect">
                <a:avLst/>
              </a:prstGeom>
              <a:blipFill>
                <a:blip r:embed="rId5"/>
                <a:stretch>
                  <a:fillRect l="-2221" b="-1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51294" y="6372790"/>
            <a:ext cx="323678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; 1 ; 3 ;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61838" y="6268086"/>
            <a:ext cx="3265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0 ; 1 ; 2 ;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9729" y="8332460"/>
            <a:ext cx="323678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0 ; 3 ; 1 ;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97933" y="8509107"/>
            <a:ext cx="3265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0 ; 1 ; 3 ;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6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685800" y="1790700"/>
            <a:ext cx="16840199" cy="217146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685800" y="4250562"/>
            <a:ext cx="16840200" cy="127393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685800" y="5829300"/>
            <a:ext cx="16840200" cy="119361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685800" y="8829605"/>
            <a:ext cx="16840200" cy="111449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685800" y="7353300"/>
            <a:ext cx="16840200" cy="118028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219273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190500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5279" y="4386208"/>
            <a:ext cx="1884672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x = −1 là nghiệm của đa thức A(x) nhưng không phải là nghiệm của B(x</a:t>
            </a:r>
            <a:r>
              <a:rPr lang="en-US" sz="380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  </a:t>
            </a:r>
            <a:endParaRPr lang="en-US" sz="38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2779" y="7429500"/>
            <a:ext cx="12120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A(x) có hai nghiệm là x = −1 và x = −</a:t>
            </a: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</a:t>
            </a:r>
            <a:endParaRPr lang="en-US" sz="36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79" y="5905500"/>
            <a:ext cx="7701467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B(x) không có </a:t>
            </a:r>
            <a:r>
              <a:rPr lang="en-US" sz="380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    </a:t>
            </a:r>
            <a:endParaRPr lang="en-US" sz="38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2779" y="8908493"/>
            <a:ext cx="9761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B(x) có hai nghiệm là x = −2 và x = 2.</a:t>
            </a:r>
            <a:endParaRPr lang="en-US" sz="36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235488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422479" y="1905092"/>
            <a:ext cx="14841061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 hai đa thức: A(x) = x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+ 3x + 2 và B(x) = x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+ 4. Chọn phát biểu 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990600" y="2247900"/>
            <a:ext cx="16396224" cy="325560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906473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9789188" y="8205158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9753600" y="594191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905000" y="8219894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15599" y="6311249"/>
            <a:ext cx="287001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= 4400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5599" y="8012607"/>
            <a:ext cx="3071354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50000"/>
              </a:lnSpc>
              <a:spcAft>
                <a:spcPts val="800"/>
              </a:spcAft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3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 = 2200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0444" y="7910347"/>
            <a:ext cx="3286156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50000"/>
              </a:lnSpc>
              <a:spcAft>
                <a:spcPts val="800"/>
              </a:spcAft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3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 = -2200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53800" y="6184576"/>
            <a:ext cx="3540030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3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 = 2020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524000" y="2289070"/>
            <a:ext cx="15422630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kumimoji="0" lang="en-US" sz="43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a, b, c là những hằng số và a + 2b + 3c = 2200. Tính giá trị của đa thức </a:t>
            </a:r>
          </a:p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 = ax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- 2bx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+ 3cx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tại x = -1; y = 1</a:t>
            </a:r>
            <a:endParaRPr lang="en-US" sz="43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05200" y="4773860"/>
            <a:ext cx="5096267" cy="311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A. Hệ số −2, bậc 8.</a:t>
            </a:r>
            <a:endParaRPr kumimoji="0" lang="en-US" altLang="en-US" sz="4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B. Hệ số −2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3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bậc 5.</a:t>
            </a:r>
            <a:endParaRPr kumimoji="0" lang="en-US" altLang="en-US" sz="4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5595" y="4659061"/>
            <a:ext cx="5791200" cy="311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Hệ số −1, bậc 9.</a:t>
            </a:r>
            <a:endParaRPr lang="en-US" altLang="en-US" sz="43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Hệ số −2</a:t>
            </a:r>
            <a:r>
              <a:rPr lang="en-US" alt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bậc 6.</a:t>
            </a:r>
            <a:endParaRPr lang="en-US" altLang="en-US" sz="43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800" y="2630817"/>
            <a:ext cx="10613803" cy="15220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1.39 (Sgk – tr27) </a:t>
            </a:r>
            <a:r>
              <a:rPr lang="en-US" altLang="en-US" sz="45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−2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yz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có</a:t>
            </a:r>
            <a:endParaRPr lang="en-US" altLang="en-US" sz="45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752207" y="69723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04516" y="1914477"/>
            <a:ext cx="13678967" cy="335417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134600" y="6134100"/>
            <a:ext cx="6470299" cy="134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135583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28800" y="8191500"/>
            <a:ext cx="6472514" cy="13473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31998" y="6210300"/>
            <a:ext cx="6469316" cy="137460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917459" y="2392322"/>
            <a:ext cx="123228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just">
              <a:lnSpc>
                <a:spcPct val="150000"/>
              </a:lnSpc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4.</a:t>
            </a:r>
            <a:r>
              <a:rPr kumimoji="0" lang="en-US" sz="4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 x là giá trị thỏa mãn: (3x – 4)(x – 2) = 3x(x – 9) – 3. Khi đó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9176" y="6372790"/>
            <a:ext cx="20810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&lt; 0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39720" y="6268086"/>
            <a:ext cx="210987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&gt; 2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9176" y="8255936"/>
            <a:ext cx="225254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&lt; -1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39720" y="8496300"/>
            <a:ext cx="196720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&gt; 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57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241742" y="594191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229710" y="8124309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70493" y="6311249"/>
            <a:ext cx="273825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{4;5}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59387" y="8432907"/>
            <a:ext cx="37657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400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n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{3;4;5;6}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7084" y="7962448"/>
            <a:ext cx="3606115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30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= {4;5;6} 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04230" y="6197179"/>
            <a:ext cx="4931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n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{1;2;3;4;5;6}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790275" y="2781300"/>
            <a:ext cx="1374512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Câu </a:t>
            </a: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5. 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A = 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12x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n+1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B = 24x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n-1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30480">
              <a:lnSpc>
                <a:spcPct val="150000"/>
              </a:lnSpc>
              <a:spcAft>
                <a:spcPts val="0"/>
              </a:spcAft>
            </a:pP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số tự nhiên n &gt; 0 để A ⁝ B</a:t>
            </a:r>
            <a:endParaRPr lang="en-US" sz="45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10631" y="525363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1.43 (SGK </a:t>
            </a:r>
            <a:r>
              <a:rPr lang="fr-FR" sz="4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</a:t>
            </a:r>
            <a:r>
              <a:rPr lang="fr-FR" sz="4000" b="1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27)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2877" y="1385649"/>
            <a:ext cx="11958723" cy="406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 đa thức hai biến bậc hai thu gọn có thể nhiều 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 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 hạng tử bậc hai? Cho ví dụ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 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 hạng tử bậc nhất? Cho ví dụ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 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 hạng tử khác 0? Cho ví dụ.</a:t>
            </a: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304134" y="975776"/>
            <a:ext cx="4450466" cy="4450466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305800" y="5717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42877" y="6896100"/>
                <a:ext cx="168402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Một đa thức hai biến bậc hai thu gọn có thể nhiều nhất 3 hạng tử bậc hai.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 :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 thức này có 3 hạng tử bậc hai là: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fr-FR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77" y="6896100"/>
                <a:ext cx="16840200" cy="2723823"/>
              </a:xfrm>
              <a:prstGeom prst="rect">
                <a:avLst/>
              </a:prstGeom>
              <a:blipFill>
                <a:blip r:embed="rId19"/>
                <a:stretch>
                  <a:fillRect l="-1194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837018">
            <a:off x="16656204" y="324283"/>
            <a:ext cx="1891618" cy="1703239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625092" y="880110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927179" y="7285121"/>
            <a:ext cx="3360821" cy="2979821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1066800" y="6119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15453" y="2018084"/>
                <a:ext cx="15392400" cy="710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 Một đa thức hai biến bậc hai thu gọn có thể nhiều nhất 2 hạng tử bậc nhất.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VD: </a:t>
                </a:r>
                <a14:m>
                  <m:oMath xmlns:m="http://schemas.openxmlformats.org/officeDocument/2006/math"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 thức này có 2 hạng tử bậc nhất là: 2x và y.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Một đa thức hai biến bậc hai thu gọn có thể nhiều nhất 5 hạng tử khác 0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VD: </a:t>
                </a:r>
                <a14:m>
                  <m:oMath xmlns:m="http://schemas.openxmlformats.org/officeDocument/2006/math"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</a:t>
                </a:r>
                <a:r>
                  <a:rPr kumimoji="0" lang="fr-FR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 này có 5 hạng tử khác 0 là: </a:t>
                </a:r>
                <a14:m>
                  <m:oMath xmlns:m="http://schemas.openxmlformats.org/officeDocument/2006/math"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;4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453" y="2018084"/>
                <a:ext cx="15392400" cy="7109639"/>
              </a:xfrm>
              <a:prstGeom prst="rect">
                <a:avLst/>
              </a:prstGeom>
              <a:blipFill>
                <a:blip r:embed="rId19"/>
                <a:stretch>
                  <a:fillRect l="-1307" r="-1307" b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0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452873" y="453152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5400" y="1218995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 </a:t>
            </a:r>
            <a:r>
              <a:rPr lang="fr-FR" sz="40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1.44 </a:t>
            </a:r>
            <a:r>
              <a:rPr lang="fr-FR" sz="40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trang 27)</a:t>
            </a:r>
            <a:endParaRPr lang="fr-FR" sz="4000" b="1" dirty="0" err="1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03421" y="2124448"/>
                <a:ext cx="11987128" cy="179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Rút gọn biểu thức đã cho.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Tính giá trị của biểu thức đã cho nếu biết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800" b="0" i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21" y="2124448"/>
                <a:ext cx="11987128" cy="1799852"/>
              </a:xfrm>
              <a:prstGeom prst="rect">
                <a:avLst/>
              </a:prstGeom>
              <a:blipFill>
                <a:blip r:embed="rId19"/>
                <a:stretch>
                  <a:fillRect l="-167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494028" y="1088190"/>
            <a:ext cx="888897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biểu thức 3x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y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y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y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31495" y="5981700"/>
                <a:ext cx="15925800" cy="3604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fr-FR" sz="380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38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fr-FR" sz="38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đa thức,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95" y="5981700"/>
                <a:ext cx="15925800" cy="3604192"/>
              </a:xfrm>
              <a:prstGeom prst="rect">
                <a:avLst/>
              </a:prstGeom>
              <a:blipFill>
                <a:blip r:embed="rId20"/>
                <a:stretch>
                  <a:fillRect l="-1263" b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087804" y="8267700"/>
            <a:ext cx="1786283" cy="1731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52800" y="549442"/>
            <a:ext cx="65886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200" b="1" i="0" u="none" strike="noStrike" kern="1200" cap="none" spc="0" normalizeH="0" baseline="0" noProof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1.45 (SGK 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fr-FR" sz="4200" b="1" i="0" u="none" strike="noStrike" kern="1200" cap="none" spc="0" normalizeH="0" baseline="0" noProof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200" b="1" i="0" u="none" strike="noStrike" kern="1200" cap="none" spc="0" normalizeH="0" baseline="0" noProof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28)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0" y="571500"/>
            <a:ext cx="4406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biểu thức: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39453" y="1417424"/>
                <a:ext cx="12019547" cy="18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53" y="1417424"/>
                <a:ext cx="12019547" cy="18210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007704" y="3436724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94975" y="4457700"/>
                <a:ext cx="12019547" cy="18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75" y="4457700"/>
                <a:ext cx="12019547" cy="18210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5322" y="6223824"/>
                <a:ext cx="15697200" cy="18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xy</m:t>
                          </m:r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xy</m:t>
                          </m:r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2" y="6223824"/>
                <a:ext cx="15697200" cy="18210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4322" y="8349700"/>
                <a:ext cx="15392400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22" y="8349700"/>
                <a:ext cx="15392400" cy="12448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076522" y="8654500"/>
                <a:ext cx="24588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522" y="8654500"/>
                <a:ext cx="245887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76722" y="2640288"/>
            <a:ext cx="1902117" cy="3907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8" grpId="0"/>
      <p:bldP spid="16" grpId="0" animBg="1"/>
      <p:bldP spid="17" grpId="0"/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0" y="-2667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517684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 smtClean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2919806"/>
            <a:ext cx="913495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Bạn Thành dùng một miếng bìa hình chữ nhật để làm một chiếc hộp (không nắp) bằng cách cắt bốn hình vuông cạnh x centimét ở bốn góc </a:t>
            </a:r>
            <a:r>
              <a:rPr lang="vi-VN" sz="380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rồi </a:t>
            </a: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gấp lại. Biết rằng miếng bìa có chiều dài là y centimét, chiều rộng là z centimét.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095500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>
                <a:latin typeface="Arial" panose="020B0604020202020204" pitchFamily="34" charset="0"/>
                <a:ea typeface="Calibri" panose="020F0502020204030204" pitchFamily="34" charset="0"/>
              </a:rPr>
              <a:t>Bài 1.46 (SGK – trang 28)</a:t>
            </a:r>
            <a:endParaRPr lang="fr-FR" sz="4000" b="1" dirty="0" err="1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2308" y="3296841"/>
            <a:ext cx="7117492" cy="309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8097441"/>
            <a:ext cx="16687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đa thức (ba biến x, y, z) biểu thị thể tích của chiếc hộp. Xác định bậc của đa thức đó.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06238">
            <a:off x="16709470" y="5908689"/>
            <a:ext cx="1054106" cy="15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1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295400" y="8282407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153400" y="4191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95400" y="5158919"/>
                <a:ext cx="1752600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 cao của chiếc hộp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 dài của đáy hộp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 rộng của đáy hộp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 tích của chiếc hộp là: </a:t>
                </a:r>
                <a:endParaRPr lang="en-US" sz="40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158919"/>
                <a:ext cx="17526000" cy="4708981"/>
              </a:xfrm>
              <a:prstGeom prst="rect">
                <a:avLst/>
              </a:prstGeom>
              <a:blipFill>
                <a:blip r:embed="rId10"/>
                <a:stretch>
                  <a:fillRect l="-1252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5254" y="1866900"/>
            <a:ext cx="7117492" cy="30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-1478149" y="9176684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5765998" y="5178944"/>
            <a:ext cx="1912401" cy="24169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225814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 </a:t>
            </a:r>
            <a:r>
              <a:rPr lang="fr-FR" sz="40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1.47 </a:t>
            </a:r>
            <a:r>
              <a:rPr lang="fr-FR" sz="40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trang 28)</a:t>
            </a:r>
            <a:endParaRPr lang="fr-FR" sz="4000" b="1" dirty="0" err="1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3086489"/>
            <a:ext cx="16658433" cy="17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>
                <a:solidFill>
                  <a:schemeClr val="bg1"/>
                </a:solidFill>
              </a:rPr>
              <a:t>Biết rằng D là một đơn thức sao cho –2x</a:t>
            </a:r>
            <a:r>
              <a:rPr lang="vi-VN" sz="3800" baseline="30000">
                <a:solidFill>
                  <a:schemeClr val="bg1"/>
                </a:solidFill>
              </a:rPr>
              <a:t>3</a:t>
            </a:r>
            <a:r>
              <a:rPr lang="vi-VN" sz="3800">
                <a:solidFill>
                  <a:schemeClr val="bg1"/>
                </a:solidFill>
              </a:rPr>
              <a:t>y</a:t>
            </a:r>
            <a:r>
              <a:rPr lang="vi-VN" sz="3800" baseline="30000">
                <a:solidFill>
                  <a:schemeClr val="bg1"/>
                </a:solidFill>
              </a:rPr>
              <a:t>4</a:t>
            </a:r>
            <a:r>
              <a:rPr lang="vi-VN" sz="3800">
                <a:solidFill>
                  <a:schemeClr val="bg1"/>
                </a:solidFill>
              </a:rPr>
              <a:t> : D = xy</a:t>
            </a:r>
            <a:r>
              <a:rPr lang="vi-VN" sz="3800" baseline="30000">
                <a:solidFill>
                  <a:schemeClr val="bg1"/>
                </a:solidFill>
              </a:rPr>
              <a:t>2</a:t>
            </a:r>
            <a:r>
              <a:rPr lang="vi-VN" sz="3800">
                <a:solidFill>
                  <a:schemeClr val="bg1"/>
                </a:solidFill>
              </a:rPr>
              <a:t>. Hãy tìm thương của phép chia</a:t>
            </a:r>
            <a:r>
              <a:rPr lang="vi-VN" sz="3800" smtClean="0">
                <a:solidFill>
                  <a:schemeClr val="bg1"/>
                </a:solidFill>
              </a:rPr>
              <a:t>:</a:t>
            </a:r>
            <a:r>
              <a:rPr lang="en-US" sz="3800" smtClean="0">
                <a:solidFill>
                  <a:schemeClr val="bg1"/>
                </a:solidFill>
              </a:rPr>
              <a:t> </a:t>
            </a:r>
            <a:r>
              <a:rPr lang="vi-VN" sz="3800" smtClean="0">
                <a:solidFill>
                  <a:schemeClr val="bg1"/>
                </a:solidFill>
              </a:rPr>
              <a:t>(</a:t>
            </a:r>
            <a:r>
              <a:rPr lang="vi-VN" sz="3800">
                <a:solidFill>
                  <a:schemeClr val="bg1"/>
                </a:solidFill>
              </a:rPr>
              <a:t>10x</a:t>
            </a:r>
            <a:r>
              <a:rPr lang="vi-VN" sz="3800" baseline="30000">
                <a:solidFill>
                  <a:schemeClr val="bg1"/>
                </a:solidFill>
              </a:rPr>
              <a:t>5</a:t>
            </a:r>
            <a:r>
              <a:rPr lang="vi-VN" sz="3800">
                <a:solidFill>
                  <a:schemeClr val="bg1"/>
                </a:solidFill>
              </a:rPr>
              <a:t>y</a:t>
            </a:r>
            <a:r>
              <a:rPr lang="vi-VN" sz="3800" baseline="30000">
                <a:solidFill>
                  <a:schemeClr val="bg1"/>
                </a:solidFill>
              </a:rPr>
              <a:t>2</a:t>
            </a:r>
            <a:r>
              <a:rPr lang="vi-VN" sz="3800">
                <a:solidFill>
                  <a:schemeClr val="bg1"/>
                </a:solidFill>
              </a:rPr>
              <a:t> – 6x</a:t>
            </a:r>
            <a:r>
              <a:rPr lang="vi-VN" sz="3800" baseline="30000">
                <a:solidFill>
                  <a:schemeClr val="bg1"/>
                </a:solidFill>
              </a:rPr>
              <a:t>3</a:t>
            </a:r>
            <a:r>
              <a:rPr lang="vi-VN" sz="3800">
                <a:solidFill>
                  <a:schemeClr val="bg1"/>
                </a:solidFill>
              </a:rPr>
              <a:t>y</a:t>
            </a:r>
            <a:r>
              <a:rPr lang="vi-VN" sz="3800" baseline="30000">
                <a:solidFill>
                  <a:schemeClr val="bg1"/>
                </a:solidFill>
              </a:rPr>
              <a:t>4</a:t>
            </a:r>
            <a:r>
              <a:rPr lang="vi-VN" sz="3800">
                <a:solidFill>
                  <a:schemeClr val="bg1"/>
                </a:solidFill>
              </a:rPr>
              <a:t> + 8x</a:t>
            </a:r>
            <a:r>
              <a:rPr lang="vi-VN" sz="3800" baseline="30000">
                <a:solidFill>
                  <a:schemeClr val="bg1"/>
                </a:solidFill>
              </a:rPr>
              <a:t>2</a:t>
            </a:r>
            <a:r>
              <a:rPr lang="vi-VN" sz="3800">
                <a:solidFill>
                  <a:schemeClr val="bg1"/>
                </a:solidFill>
              </a:rPr>
              <a:t>y</a:t>
            </a:r>
            <a:r>
              <a:rPr lang="vi-VN" sz="3800" baseline="30000">
                <a:solidFill>
                  <a:schemeClr val="bg1"/>
                </a:solidFill>
              </a:rPr>
              <a:t>5</a:t>
            </a:r>
            <a:r>
              <a:rPr lang="vi-VN" sz="3800">
                <a:solidFill>
                  <a:schemeClr val="bg1"/>
                </a:solidFill>
              </a:rPr>
              <a:t>) : D.</a:t>
            </a:r>
            <a:endParaRPr lang="vi-VN" sz="3800" b="0" i="0">
              <a:solidFill>
                <a:schemeClr val="bg1"/>
              </a:solidFill>
              <a:effectLst/>
            </a:endParaRP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 smtClean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8417900" y="5336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4016" y="6591300"/>
                <a:ext cx="11711384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16" y="6591300"/>
                <a:ext cx="11711384" cy="96949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89026" y="7761726"/>
                <a:ext cx="16689373" cy="185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white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26" y="7761726"/>
                <a:ext cx="16689373" cy="1856470"/>
              </a:xfrm>
              <a:prstGeom prst="rect">
                <a:avLst/>
              </a:prstGeom>
              <a:blipFill>
                <a:blip r:embed="rId2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sp>
        <p:nvSpPr>
          <p:cNvPr id="8" name="Google Shape;2165;p36"/>
          <p:cNvSpPr txBox="1">
            <a:spLocks/>
          </p:cNvSpPr>
          <p:nvPr/>
        </p:nvSpPr>
        <p:spPr>
          <a:xfrm>
            <a:off x="6189938" y="419100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 smtClean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9170" y="2092097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 </a:t>
            </a:r>
            <a:r>
              <a:rPr lang="fr-FR" sz="40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1.48 </a:t>
            </a:r>
            <a:r>
              <a:rPr lang="fr-FR" sz="4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trang 28)</a:t>
            </a:r>
            <a:endParaRPr lang="fr-FR" sz="4000" b="1" dirty="0" err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3066752"/>
            <a:ext cx="147961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vi-VN" sz="3800" smtClean="0">
                <a:solidFill>
                  <a:srgbClr val="000000"/>
                </a:solidFill>
              </a:rPr>
              <a:t>[</a:t>
            </a:r>
            <a:r>
              <a:rPr lang="vi-VN" sz="3800">
                <a:solidFill>
                  <a:srgbClr val="000000"/>
                </a:solidFill>
              </a:rPr>
              <a:t>8x</a:t>
            </a:r>
            <a:r>
              <a:rPr lang="vi-VN" sz="3800" baseline="30000">
                <a:solidFill>
                  <a:srgbClr val="000000"/>
                </a:solidFill>
              </a:rPr>
              <a:t>3</a:t>
            </a:r>
            <a:r>
              <a:rPr lang="vi-VN" sz="3800">
                <a:solidFill>
                  <a:srgbClr val="000000"/>
                </a:solidFill>
              </a:rPr>
              <a:t>(2x – 5)</a:t>
            </a:r>
            <a:r>
              <a:rPr lang="vi-VN" sz="3800" baseline="30000">
                <a:solidFill>
                  <a:srgbClr val="000000"/>
                </a:solidFill>
              </a:rPr>
              <a:t>2</a:t>
            </a:r>
            <a:r>
              <a:rPr lang="vi-VN" sz="3800">
                <a:solidFill>
                  <a:srgbClr val="000000"/>
                </a:solidFill>
              </a:rPr>
              <a:t> – 6x</a:t>
            </a:r>
            <a:r>
              <a:rPr lang="vi-VN" sz="3800" baseline="30000">
                <a:solidFill>
                  <a:srgbClr val="000000"/>
                </a:solidFill>
              </a:rPr>
              <a:t>2</a:t>
            </a:r>
            <a:r>
              <a:rPr lang="vi-VN" sz="3800">
                <a:solidFill>
                  <a:srgbClr val="000000"/>
                </a:solidFill>
              </a:rPr>
              <a:t>(2x – 5)</a:t>
            </a:r>
            <a:r>
              <a:rPr lang="vi-VN" sz="3800" baseline="30000">
                <a:solidFill>
                  <a:srgbClr val="000000"/>
                </a:solidFill>
              </a:rPr>
              <a:t>3</a:t>
            </a:r>
            <a:r>
              <a:rPr lang="vi-VN" sz="3800">
                <a:solidFill>
                  <a:srgbClr val="000000"/>
                </a:solidFill>
              </a:rPr>
              <a:t> + 10x(2x – 5)</a:t>
            </a:r>
            <a:r>
              <a:rPr lang="vi-VN" sz="3800" baseline="30000">
                <a:solidFill>
                  <a:srgbClr val="000000"/>
                </a:solidFill>
              </a:rPr>
              <a:t>2</a:t>
            </a:r>
            <a:r>
              <a:rPr lang="vi-VN" sz="3800">
                <a:solidFill>
                  <a:srgbClr val="000000"/>
                </a:solidFill>
              </a:rPr>
              <a:t>] : 2x(2x – 5)</a:t>
            </a:r>
            <a:r>
              <a:rPr lang="vi-VN" sz="3800" baseline="30000">
                <a:solidFill>
                  <a:srgbClr val="000000"/>
                </a:solidFill>
              </a:rPr>
              <a:t>2</a:t>
            </a:r>
            <a:r>
              <a:rPr lang="vi-VN" sz="380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vi-VN" sz="3800" i="1" u="sng">
                <a:solidFill>
                  <a:schemeClr val="tx2"/>
                </a:solidFill>
              </a:rPr>
              <a:t>Hướng dẫn:</a:t>
            </a:r>
            <a:r>
              <a:rPr lang="vi-VN" sz="3800">
                <a:solidFill>
                  <a:srgbClr val="000000"/>
                </a:solidFill>
              </a:rPr>
              <a:t> Đặt y = 2x – 5.</a:t>
            </a:r>
            <a:endParaRPr lang="vi-VN" sz="3800" b="0" i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5484" y="1955836"/>
            <a:ext cx="8057014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800">
                <a:solidFill>
                  <a:srgbClr val="000000"/>
                </a:solidFill>
              </a:rPr>
              <a:t>àm phép chia sau theo hướng dẫn: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8385374" y="51077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0600" y="6362700"/>
                <a:ext cx="171450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có: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+10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:2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+5=4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d>
                        <m:d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smtClean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+15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+15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362700"/>
                <a:ext cx="17145000" cy="3600986"/>
              </a:xfrm>
              <a:prstGeom prst="rect">
                <a:avLst/>
              </a:prstGeom>
              <a:blipFill>
                <a:blip r:embed="rId10"/>
                <a:stretch>
                  <a:fillRect l="-1174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58540" y="4490704"/>
            <a:ext cx="1758270" cy="298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6000" y="2422670"/>
            <a:ext cx="3527304" cy="30014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4862810"/>
            <a:ext cx="1536557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3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 = 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+ 1 và H = 5x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5xy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– 1.</a:t>
            </a:r>
          </a:p>
          <a:p>
            <a:pPr algn="just">
              <a:lnSpc>
                <a:spcPct val="200000"/>
              </a:lnSpc>
            </a:pP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 = 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+ 1 và H = 5x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5xy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– 1.</a:t>
            </a:r>
          </a:p>
          <a:p>
            <a:pPr algn="just">
              <a:lnSpc>
                <a:spcPct val="200000"/>
              </a:lnSpc>
            </a:pP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 = 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+ 1 và H = 5x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5xy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xy – 1.</a:t>
            </a:r>
          </a:p>
          <a:p>
            <a:pPr algn="just">
              <a:lnSpc>
                <a:spcPct val="200000"/>
              </a:lnSpc>
            </a:pP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 = 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– 1 và H = 5x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+ 5xy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– 1.</a:t>
            </a:r>
            <a:endParaRPr lang="en-US" sz="43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3379" y="2019300"/>
            <a:ext cx="122413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en-US" sz="4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1.40 </a:t>
            </a:r>
            <a:r>
              <a:rPr lang="en-US" alt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– tr27) </a:t>
            </a:r>
            <a:r>
              <a:rPr lang="en-US" sz="4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là tổng, H là hiệu của hai đa thức 3x</a:t>
            </a:r>
            <a:r>
              <a:rPr lang="en-US" sz="4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2xy</a:t>
            </a:r>
            <a:r>
              <a:rPr lang="en-US" sz="4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và –2x</a:t>
            </a:r>
            <a:r>
              <a:rPr lang="en-US" sz="4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+ 3xy</a:t>
            </a:r>
            <a:r>
              <a:rPr lang="en-US" sz="4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+ 1. Khi đó:</a:t>
            </a:r>
          </a:p>
        </p:txBody>
      </p:sp>
      <p:sp>
        <p:nvSpPr>
          <p:cNvPr id="18" name="Oval 17"/>
          <p:cNvSpPr/>
          <p:nvPr/>
        </p:nvSpPr>
        <p:spPr>
          <a:xfrm>
            <a:off x="1295400" y="65151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449881" y="-793440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4114800" y="139577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 smtClean="0">
                <a:solidFill>
                  <a:srgbClr val="FFFF00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3467100"/>
            <a:ext cx="5388995" cy="4001156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3600" y="3467100"/>
            <a:ext cx="5636056" cy="4022172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873710" y="3467100"/>
            <a:ext cx="5880890" cy="3980613"/>
            <a:chOff x="7884276" y="4765793"/>
            <a:chExt cx="5880890" cy="3980613"/>
          </a:xfrm>
        </p:grpSpPr>
        <p:sp>
          <p:nvSpPr>
            <p:cNvPr id="28" name="Freeform 5"/>
            <p:cNvSpPr/>
            <p:nvPr/>
          </p:nvSpPr>
          <p:spPr>
            <a:xfrm>
              <a:off x="7884276" y="4765793"/>
              <a:ext cx="5880890" cy="3980613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27" name="Rectangle 26"/>
            <p:cNvSpPr/>
            <p:nvPr/>
          </p:nvSpPr>
          <p:spPr>
            <a:xfrm>
              <a:off x="8039126" y="4994393"/>
              <a:ext cx="5573640" cy="3600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800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</a:t>
              </a:r>
              <a:r>
                <a:rPr lang="vi-VN" sz="3800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bị </a:t>
              </a:r>
              <a:r>
                <a:rPr lang="en-US" sz="3800" kern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  <a:r>
                <a:rPr lang="en-US" sz="3800" kern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800" b="1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6. Hiệu hai bình phương. Bình phương của một tổng hay một </a:t>
              </a:r>
              <a:r>
                <a:rPr lang="vi-VN" sz="3800" b="1" kern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hiệu</a:t>
              </a:r>
              <a:r>
                <a:rPr lang="en-US" sz="3800" b="1" kern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</a:t>
              </a:r>
              <a:endParaRPr lang="pt-BR" sz="38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2934" y="66675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324100"/>
            <a:ext cx="16687800" cy="7391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5296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894324" y="5411446"/>
            <a:ext cx="3804464" cy="32372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5367623"/>
            <a:ext cx="9144000" cy="31286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</a:pPr>
            <a:r>
              <a:rPr lang="vi-VN" sz="4300" smtClean="0">
                <a:solidFill>
                  <a:srgbClr val="000000"/>
                </a:solidFill>
              </a:rPr>
              <a:t>A</a:t>
            </a:r>
            <a:r>
              <a:rPr lang="vi-VN" sz="4300">
                <a:solidFill>
                  <a:srgbClr val="000000"/>
                </a:solidFill>
              </a:rPr>
              <a:t>. </a:t>
            </a:r>
            <a:r>
              <a:rPr lang="vi-VN" sz="4300" smtClean="0">
                <a:solidFill>
                  <a:srgbClr val="000000"/>
                </a:solidFill>
              </a:rPr>
              <a:t>4x</a:t>
            </a:r>
            <a:r>
              <a:rPr lang="vi-VN" sz="4300" baseline="30000" smtClean="0">
                <a:solidFill>
                  <a:srgbClr val="000000"/>
                </a:solidFill>
              </a:rPr>
              <a:t>2</a:t>
            </a:r>
            <a:r>
              <a:rPr lang="vi-VN" sz="4300" smtClean="0">
                <a:solidFill>
                  <a:srgbClr val="000000"/>
                </a:solidFill>
              </a:rPr>
              <a:t>y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z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en-US" sz="4300">
                <a:solidFill>
                  <a:srgbClr val="000000"/>
                </a:solidFill>
              </a:rPr>
              <a:t> </a:t>
            </a:r>
            <a:r>
              <a:rPr lang="en-US" sz="4300" smtClean="0">
                <a:solidFill>
                  <a:srgbClr val="000000"/>
                </a:solidFill>
              </a:rPr>
              <a:t>                      </a:t>
            </a:r>
            <a:r>
              <a:rPr lang="vi-VN" sz="4300" smtClean="0">
                <a:solidFill>
                  <a:srgbClr val="000000"/>
                </a:solidFill>
              </a:rPr>
              <a:t>B</a:t>
            </a:r>
            <a:r>
              <a:rPr lang="vi-VN" sz="4300">
                <a:solidFill>
                  <a:srgbClr val="000000"/>
                </a:solidFill>
              </a:rPr>
              <a:t>. −</a:t>
            </a:r>
            <a:r>
              <a:rPr lang="vi-VN" sz="4300" smtClean="0">
                <a:solidFill>
                  <a:srgbClr val="000000"/>
                </a:solidFill>
              </a:rPr>
              <a:t>12x</a:t>
            </a:r>
            <a:r>
              <a:rPr lang="vi-VN" sz="4300" baseline="30000" smtClean="0">
                <a:solidFill>
                  <a:srgbClr val="000000"/>
                </a:solidFill>
              </a:rPr>
              <a:t>2</a:t>
            </a:r>
            <a:r>
              <a:rPr lang="vi-VN" sz="4300" smtClean="0">
                <a:solidFill>
                  <a:srgbClr val="000000"/>
                </a:solidFill>
              </a:rPr>
              <a:t>y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z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endParaRPr lang="vi-VN" sz="4300">
              <a:solidFill>
                <a:srgbClr val="000000"/>
              </a:solidFill>
            </a:endParaRPr>
          </a:p>
          <a:p>
            <a:pPr algn="just">
              <a:lnSpc>
                <a:spcPct val="250000"/>
              </a:lnSpc>
            </a:pPr>
            <a:r>
              <a:rPr lang="vi-VN" sz="4300">
                <a:solidFill>
                  <a:srgbClr val="000000"/>
                </a:solidFill>
              </a:rPr>
              <a:t>C. −</a:t>
            </a:r>
            <a:r>
              <a:rPr lang="vi-VN" sz="4300" smtClean="0">
                <a:solidFill>
                  <a:srgbClr val="000000"/>
                </a:solidFill>
              </a:rPr>
              <a:t>12x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y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z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en-US" sz="4300">
                <a:solidFill>
                  <a:srgbClr val="000000"/>
                </a:solidFill>
              </a:rPr>
              <a:t> </a:t>
            </a:r>
            <a:r>
              <a:rPr lang="en-US" sz="4300" smtClean="0">
                <a:solidFill>
                  <a:srgbClr val="000000"/>
                </a:solidFill>
              </a:rPr>
              <a:t>                 </a:t>
            </a:r>
            <a:r>
              <a:rPr lang="vi-VN" sz="4300" smtClean="0">
                <a:solidFill>
                  <a:srgbClr val="000000"/>
                </a:solidFill>
              </a:rPr>
              <a:t>D</a:t>
            </a:r>
            <a:r>
              <a:rPr lang="vi-VN" sz="4300">
                <a:solidFill>
                  <a:srgbClr val="000000"/>
                </a:solidFill>
              </a:rPr>
              <a:t>. </a:t>
            </a:r>
            <a:r>
              <a:rPr lang="vi-VN" sz="4300" smtClean="0">
                <a:solidFill>
                  <a:srgbClr val="000000"/>
                </a:solidFill>
              </a:rPr>
              <a:t>4x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y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z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endParaRPr lang="vi-VN" sz="4300" b="0" i="0"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2491" y="3104439"/>
            <a:ext cx="15483909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en-US" sz="4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1.41 </a:t>
            </a:r>
            <a:r>
              <a:rPr lang="en-US" alt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– tr27) </a:t>
            </a:r>
            <a:r>
              <a:rPr lang="vi-VN" sz="4500" smtClean="0">
                <a:solidFill>
                  <a:srgbClr val="000000"/>
                </a:solidFill>
              </a:rPr>
              <a:t>Tích </a:t>
            </a:r>
            <a:r>
              <a:rPr lang="vi-VN" sz="4500">
                <a:solidFill>
                  <a:srgbClr val="000000"/>
                </a:solidFill>
              </a:rPr>
              <a:t>của hai đơn thức 6x</a:t>
            </a:r>
            <a:r>
              <a:rPr lang="vi-VN" sz="4500" baseline="30000">
                <a:solidFill>
                  <a:srgbClr val="000000"/>
                </a:solidFill>
              </a:rPr>
              <a:t>2</a:t>
            </a:r>
            <a:r>
              <a:rPr lang="vi-VN" sz="4500">
                <a:solidFill>
                  <a:srgbClr val="000000"/>
                </a:solidFill>
              </a:rPr>
              <a:t>yz và −2y</a:t>
            </a:r>
            <a:r>
              <a:rPr lang="vi-VN" sz="4500" baseline="30000">
                <a:solidFill>
                  <a:srgbClr val="000000"/>
                </a:solidFill>
              </a:rPr>
              <a:t>2</a:t>
            </a:r>
            <a:r>
              <a:rPr lang="vi-VN" sz="4500">
                <a:solidFill>
                  <a:srgbClr val="000000"/>
                </a:solidFill>
              </a:rPr>
              <a:t>z</a:t>
            </a:r>
            <a:r>
              <a:rPr lang="vi-VN" sz="4500" baseline="30000">
                <a:solidFill>
                  <a:srgbClr val="000000"/>
                </a:solidFill>
              </a:rPr>
              <a:t>2</a:t>
            </a:r>
            <a:r>
              <a:rPr lang="vi-VN" sz="4500">
                <a:solidFill>
                  <a:srgbClr val="000000"/>
                </a:solidFill>
              </a:rPr>
              <a:t> là đơn thức</a:t>
            </a:r>
          </a:p>
        </p:txBody>
      </p:sp>
      <p:sp>
        <p:nvSpPr>
          <p:cNvPr id="17" name="Oval 16"/>
          <p:cNvSpPr/>
          <p:nvPr/>
        </p:nvSpPr>
        <p:spPr>
          <a:xfrm>
            <a:off x="7315200" y="5993731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0010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325600" y="6667500"/>
            <a:ext cx="2819400" cy="239905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93198" y="4782996"/>
            <a:ext cx="10825400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−4x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y + 3xy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lang="en-US" altLang="en-US" sz="4300">
                <a:solidFill>
                  <a:srgbClr val="000000"/>
                </a:solidFill>
                <a:ea typeface="Open Sans"/>
              </a:rPr>
              <a:t> </a:t>
            </a:r>
            <a:r>
              <a:rPr lang="en-US" altLang="en-US" sz="4300" smtClean="0">
                <a:solidFill>
                  <a:srgbClr val="000000"/>
                </a:solidFill>
                <a:ea typeface="Open Sans"/>
              </a:rPr>
              <a:t>               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B. −4xy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 + 3x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y.</a:t>
            </a:r>
            <a:endParaRPr lang="en-US" altLang="en-US" sz="4300"/>
          </a:p>
          <a:p>
            <a:pPr marR="0" lvl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C. −10x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y + 4xy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lang="en-US" altLang="en-US" sz="4300">
                <a:solidFill>
                  <a:srgbClr val="000000"/>
                </a:solidFill>
                <a:ea typeface="Open Sans"/>
              </a:rPr>
              <a:t> </a:t>
            </a:r>
            <a:r>
              <a:rPr lang="en-US" altLang="en-US" sz="4300" smtClean="0">
                <a:solidFill>
                  <a:srgbClr val="000000"/>
                </a:solidFill>
                <a:ea typeface="Open Sans"/>
              </a:rPr>
              <a:t>              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D. −10x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y + 4xy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.</a:t>
            </a:r>
            <a:endParaRPr kumimoji="0" lang="en-US" altLang="en-US" sz="4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7168" y="2505745"/>
            <a:ext cx="157849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1.42 </a:t>
            </a:r>
            <a:r>
              <a:rPr lang="en-US" alt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– tr27) </a:t>
            </a:r>
            <a:r>
              <a:rPr lang="en-US" altLang="en-US" sz="450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Khi 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chia đa thức 8x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3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y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2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 – 6x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2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y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3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 cho đơn thức −2xy, ta được kết quả là</a:t>
            </a:r>
            <a:endParaRPr lang="en-US" altLang="en-US" sz="45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05200" y="54483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2400300"/>
            <a:ext cx="16383000" cy="655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246756" y="6597258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83397" y="1917032"/>
            <a:ext cx="914400" cy="16876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92175" y="647700"/>
            <a:ext cx="13627449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 đồ hoá kiến thức trọng tâm trong chương I</a:t>
            </a:r>
            <a:endParaRPr lang="en-US" sz="45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175" y="3086100"/>
            <a:ext cx="14401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1: </a:t>
            </a:r>
            <a:r>
              <a:rPr lang="nl-NL" sz="4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về </a:t>
            </a:r>
            <a:r>
              <a:rPr lang="nl-NL" sz="4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 thức; Đa thức.</a:t>
            </a:r>
            <a:endParaRPr lang="en-US" sz="420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2175" y="4363699"/>
            <a:ext cx="14401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</a:t>
            </a:r>
            <a:r>
              <a:rPr lang="nl-NL" sz="42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lang="nl-NL" sz="4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về </a:t>
            </a:r>
            <a:r>
              <a:rPr lang="nl-NL" sz="4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cộng; Phép trừ đa thức.</a:t>
            </a:r>
            <a:endParaRPr lang="en-US" sz="4200" b="1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6133" y="5693459"/>
            <a:ext cx="12302130" cy="9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</a:t>
            </a:r>
            <a:r>
              <a:rPr lang="nl-NL" sz="42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</a:t>
            </a:r>
            <a:r>
              <a:rPr lang="vi-VN" sz="420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Làm </a:t>
            </a:r>
            <a:r>
              <a:rPr lang="vi-VN" sz="42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về </a:t>
            </a:r>
            <a:r>
              <a:rPr lang="vi-VN" sz="4200" b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Phép nhân đa </a:t>
            </a:r>
            <a:r>
              <a:rPr lang="vi-VN" sz="4200" b="1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b="1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60091" y="6918896"/>
            <a:ext cx="10896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4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4</a:t>
            </a:r>
            <a:r>
              <a:rPr lang="nl-NL" sz="42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4200" b="1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Phép </a:t>
            </a:r>
            <a:r>
              <a:rPr lang="vi-VN" sz="4200" b="1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chia đa thức cho đơn thức.</a:t>
            </a:r>
            <a:endParaRPr lang="en-US" sz="4200" b="1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1790700"/>
            <a:ext cx="16383000" cy="79689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457200" y="7758573"/>
            <a:ext cx="2459260" cy="2092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419100"/>
            <a:ext cx="2667000" cy="101566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nl-NL" sz="4000" b="1" i="0" u="none" strike="noStrike" kern="0" cap="none" spc="0" normalizeH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2547021"/>
                <a:ext cx="7620000" cy="5418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nl-NL" sz="37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Đơn </a:t>
                </a:r>
                <a:r>
                  <a:rPr lang="nl-NL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thức: </a:t>
                </a:r>
                <a14:m>
                  <m:oMath xmlns:m="http://schemas.openxmlformats.org/officeDocument/2006/math">
                    <m:r>
                      <a:rPr lang="nl-NL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nl-NL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Đa thức: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7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Đơn thức thu gọn: </a:t>
                </a:r>
                <a:endParaRPr lang="en-US" sz="37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7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37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7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7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37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</m:oMath>
                  </m:oMathPara>
                </a14:m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Đa thức thu gọn:</a:t>
                </a:r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37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37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547021"/>
                <a:ext cx="7620000" cy="5418856"/>
              </a:xfrm>
              <a:prstGeom prst="rect">
                <a:avLst/>
              </a:prstGeom>
              <a:blipFill>
                <a:blip r:embed="rId10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372600" y="2362861"/>
                <a:ext cx="9144000" cy="68192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Bậc đơn thức: </a:t>
                </a:r>
                <a:endParaRPr lang="en-US" sz="3700" smtClean="0">
                  <a:solidFill>
                    <a:prstClr val="white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có bậc là 4.</a:t>
                </a:r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Bậc đa thức: </a:t>
                </a:r>
                <a:endParaRPr lang="en-US" sz="3700" smtClean="0">
                  <a:solidFill>
                    <a:prstClr val="white"/>
                  </a:solidFill>
                  <a:latin typeface="Cambria Math" panose="0204050305040603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37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có bậc là 3.</a:t>
                </a:r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Đơn thức đồng dạng: </a:t>
                </a:r>
                <a:endParaRPr lang="en-US" sz="3700" smtClean="0">
                  <a:solidFill>
                    <a:prstClr val="white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7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Phép cộng đơn thức đồng dạng:</a:t>
                </a:r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37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7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7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2362861"/>
                <a:ext cx="9144000" cy="6819239"/>
              </a:xfrm>
              <a:prstGeom prst="rect">
                <a:avLst/>
              </a:prstGeom>
              <a:blipFill>
                <a:blip r:embed="rId11"/>
                <a:stretch>
                  <a:fillRect l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9105900" y="2403540"/>
            <a:ext cx="0" cy="670984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62100"/>
            <a:ext cx="17829482" cy="876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42900"/>
            <a:ext cx="4191000" cy="101566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smtClea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</a:t>
            </a:r>
            <a:r>
              <a:rPr kumimoji="0" lang="nl-NL" sz="4000" b="1" i="0" u="none" strike="noStrike" kern="0" cap="none" spc="0" normalizeH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29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2247900"/>
            <a:ext cx="16383000" cy="7010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800992" y="6286500"/>
            <a:ext cx="4029808" cy="342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50004" y="1790700"/>
            <a:ext cx="914400" cy="1687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81200" y="3230503"/>
                <a:ext cx="14249400" cy="4503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Cộng 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hai đa thức</a:t>
                </a: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: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+8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Trừ hai đa thức</a:t>
                </a: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: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+8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230503"/>
                <a:ext cx="14249400" cy="4503797"/>
              </a:xfrm>
              <a:prstGeom prst="rect">
                <a:avLst/>
              </a:prstGeom>
              <a:blipFill>
                <a:blip r:embed="rId10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14400" y="647700"/>
            <a:ext cx="26670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nl-NL" sz="4000" b="1" i="0" u="none" strike="noStrike" kern="0" cap="none" spc="0" normalizeH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6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886</Words>
  <Application>Microsoft Office PowerPoint</Application>
  <PresentationFormat>Custom</PresentationFormat>
  <Paragraphs>179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Anton</vt:lpstr>
      <vt:lpstr>Cambria Math</vt:lpstr>
      <vt:lpstr>Kavoon</vt:lpstr>
      <vt:lpstr>Calibri</vt:lpstr>
      <vt:lpstr>Calibri Light</vt:lpstr>
      <vt:lpstr>Times New Roman</vt:lpstr>
      <vt:lpstr>Open Sans</vt:lpstr>
      <vt:lpstr>Merriweather</vt:lpstr>
      <vt:lpstr>Dotum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cp:lastModifiedBy>Admin</cp:lastModifiedBy>
  <cp:revision>54</cp:revision>
  <dcterms:created xsi:type="dcterms:W3CDTF">2006-08-16T00:00:00Z</dcterms:created>
  <dcterms:modified xsi:type="dcterms:W3CDTF">2023-07-10T16:47:22Z</dcterms:modified>
  <dc:identifier>DAFR4ThywlQ</dc:identifier>
</cp:coreProperties>
</file>