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293" r:id="rId3"/>
    <p:sldId id="256" r:id="rId4"/>
    <p:sldId id="259" r:id="rId5"/>
    <p:sldId id="272" r:id="rId6"/>
    <p:sldId id="274" r:id="rId7"/>
    <p:sldId id="273" r:id="rId8"/>
    <p:sldId id="275" r:id="rId9"/>
    <p:sldId id="276" r:id="rId10"/>
    <p:sldId id="277" r:id="rId11"/>
    <p:sldId id="278" r:id="rId12"/>
    <p:sldId id="280" r:id="rId13"/>
    <p:sldId id="281" r:id="rId14"/>
    <p:sldId id="282" r:id="rId15"/>
    <p:sldId id="291" r:id="rId16"/>
    <p:sldId id="283" r:id="rId17"/>
    <p:sldId id="284" r:id="rId18"/>
    <p:sldId id="289" r:id="rId19"/>
    <p:sldId id="262" r:id="rId20"/>
    <p:sldId id="285" r:id="rId21"/>
    <p:sldId id="288" r:id="rId22"/>
    <p:sldId id="292" r:id="rId23"/>
    <p:sldId id="279" r:id="rId24"/>
    <p:sldId id="271" r:id="rId25"/>
    <p:sldId id="264" r:id="rId26"/>
    <p:sldId id="263" r:id="rId27"/>
    <p:sldId id="266" r:id="rId28"/>
    <p:sldId id="265" r:id="rId29"/>
    <p:sldId id="267" r:id="rId30"/>
    <p:sldId id="268" r:id="rId31"/>
    <p:sldId id="26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E5ED"/>
    <a:srgbClr val="4EB4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3AADC-CFA2-4F21-B85E-DEBD4EEAA9E2}" type="datetimeFigureOut">
              <a:rPr lang="en-US" smtClean="0"/>
              <a:t>11/22/2024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D64110-695F-429E-8C21-2A8A05097C9B}" type="slidenum">
              <a:rPr lang="en-US" smtClean="0"/>
              <a:t>‹#›</a:t>
            </a:fld>
            <a:endParaRPr lang="en-US"/>
          </a:p>
        </p:txBody>
      </p:sp>
    </p:spTree>
    <p:extLst>
      <p:ext uri="{BB962C8B-B14F-4D97-AF65-F5344CB8AC3E}">
        <p14:creationId xmlns:p14="http://schemas.microsoft.com/office/powerpoint/2010/main" val="55311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33693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71219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84806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11/22/2024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8715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11/22/2024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3884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623887" y="458959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11/22/2024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8523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11/22/2024</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7323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11/22/2024</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3363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11/22/2024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6219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11/22/2024</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9100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11/22/2024</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272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3613746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11/22/2024</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113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61528-119D-4E09-B39E-F645F2BFF298}"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95550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661528-119D-4E09-B39E-F645F2BFF298}"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84657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661528-119D-4E09-B39E-F645F2BFF298}"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415721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661528-119D-4E09-B39E-F645F2BFF298}"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90753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61528-119D-4E09-B39E-F645F2BFF298}"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327735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61528-119D-4E09-B39E-F645F2BFF298}"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79202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61528-119D-4E09-B39E-F645F2BFF298}"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45948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61528-119D-4E09-B39E-F645F2BFF298}" type="datetimeFigureOut">
              <a:rPr lang="en-US" smtClean="0"/>
              <a:t>11/22/2024</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2D3E6-8F9C-43BB-8488-26672C9F27D3}" type="slidenum">
              <a:rPr lang="en-US" smtClean="0"/>
              <a:t>‹#›</a:t>
            </a:fld>
            <a:endParaRPr lang="en-US"/>
          </a:p>
        </p:txBody>
      </p:sp>
    </p:spTree>
    <p:extLst>
      <p:ext uri="{BB962C8B-B14F-4D97-AF65-F5344CB8AC3E}">
        <p14:creationId xmlns:p14="http://schemas.microsoft.com/office/powerpoint/2010/main" val="862346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628650" y="635648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solidFill>
                  <a:prstClr val="black">
                    <a:tint val="75000"/>
                  </a:prstClr>
                </a:solidFill>
              </a:rPr>
              <a:pPr/>
              <a:t>11/22/2024</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3028950" y="635648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6457950" y="63564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p:nvPicPr>
        <p:blipFill>
          <a:blip r:embed="rId11"/>
          <a:stretch>
            <a:fillRect/>
          </a:stretch>
        </p:blipFill>
        <p:spPr>
          <a:xfrm>
            <a:off x="7058547" y="5438588"/>
            <a:ext cx="1564727" cy="1656138"/>
          </a:xfrm>
          <a:prstGeom prst="rect">
            <a:avLst/>
          </a:prstGeom>
        </p:spPr>
      </p:pic>
    </p:spTree>
    <p:extLst>
      <p:ext uri="{BB962C8B-B14F-4D97-AF65-F5344CB8AC3E}">
        <p14:creationId xmlns:p14="http://schemas.microsoft.com/office/powerpoint/2010/main" val="37319813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wmf"/><Relationship Id="rId5" Type="http://schemas.openxmlformats.org/officeDocument/2006/relationships/oleObject" Target="../embeddings/oleObject2.bin"/><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2" Type="http://schemas.openxmlformats.org/officeDocument/2006/relationships/image" Target="../media/image27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1.png"/><Relationship Id="rId21" Type="http://schemas.openxmlformats.org/officeDocument/2006/relationships/image" Target="../media/image43.png"/><Relationship Id="rId34" Type="http://schemas.openxmlformats.org/officeDocument/2006/relationships/image" Target="../media/image57.png"/><Relationship Id="rId7" Type="http://schemas.openxmlformats.org/officeDocument/2006/relationships/image" Target="../media/image291.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6.png"/><Relationship Id="rId2" Type="http://schemas.openxmlformats.org/officeDocument/2006/relationships/image" Target="../media/image34.jp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81.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5.png"/><Relationship Id="rId5" Type="http://schemas.openxmlformats.org/officeDocument/2006/relationships/image" Target="../media/image271.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1.png"/><Relationship Id="rId10" Type="http://schemas.openxmlformats.org/officeDocument/2006/relationships/image" Target="../media/image321.png"/><Relationship Id="rId19" Type="http://schemas.openxmlformats.org/officeDocument/2006/relationships/image" Target="../media/image41.png"/><Relationship Id="rId31" Type="http://schemas.openxmlformats.org/officeDocument/2006/relationships/image" Target="../media/image54.png"/><Relationship Id="rId4" Type="http://schemas.openxmlformats.org/officeDocument/2006/relationships/image" Target="../media/image261.png"/><Relationship Id="rId9" Type="http://schemas.openxmlformats.org/officeDocument/2006/relationships/image" Target="../media/image31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3.png"/><Relationship Id="rId8" Type="http://schemas.openxmlformats.org/officeDocument/2006/relationships/image" Target="../media/image301.png"/></Relationships>
</file>

<file path=ppt/slides/_rels/slide24.xml.rels><?xml version="1.0" encoding="UTF-8" standalone="yes"?>
<Relationships xmlns="http://schemas.openxmlformats.org/package/2006/relationships"><Relationship Id="rId8" Type="http://schemas.openxmlformats.org/officeDocument/2006/relationships/image" Target="../media/image100.png"/><Relationship Id="rId7" Type="http://schemas.openxmlformats.org/officeDocument/2006/relationships/image" Target="../media/image140.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150.png"/><Relationship Id="rId10" Type="http://schemas.openxmlformats.org/officeDocument/2006/relationships/image" Target="../media/image120.png"/><Relationship Id="rId9" Type="http://schemas.openxmlformats.org/officeDocument/2006/relationships/image" Target="../media/image110.png"/></Relationships>
</file>

<file path=ppt/slides/_rels/slide25.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70.png"/><Relationship Id="rId7" Type="http://schemas.openxmlformats.org/officeDocument/2006/relationships/image" Target="../media/image210.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0.png"/><Relationship Id="rId4" Type="http://schemas.openxmlformats.org/officeDocument/2006/relationships/image" Target="../media/image180.png"/></Relationships>
</file>

<file path=ppt/slides/_rels/slide2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27.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28.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29.xml.rels><?xml version="1.0" encoding="UTF-8" standalone="yes"?>
<Relationships xmlns="http://schemas.openxmlformats.org/package/2006/relationships"><Relationship Id="rId3" Type="http://schemas.openxmlformats.org/officeDocument/2006/relationships/image" Target="../media/image350.png"/><Relationship Id="rId7" Type="http://schemas.openxmlformats.org/officeDocument/2006/relationships/image" Target="../media/image390.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370.png"/><Relationship Id="rId4" Type="http://schemas.openxmlformats.org/officeDocument/2006/relationships/image" Target="../media/image360.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1836550" y="2169898"/>
            <a:ext cx="6148952" cy="1447209"/>
          </a:xfrm>
        </p:spPr>
        <p:txBody>
          <a:bodyPr>
            <a:noAutofit/>
          </a:bodyPr>
          <a:lstStyle/>
          <a:p>
            <a:r>
              <a:rPr lang="en-US" sz="5000" b="1" dirty="0"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dirty="0" smtClean="0">
                <a:solidFill>
                  <a:schemeClr val="accent2">
                    <a:lumMod val="75000"/>
                  </a:schemeClr>
                </a:solidFill>
                <a:latin typeface="Times New Roman" panose="02020603050405020304" pitchFamily="18" charset="0"/>
                <a:cs typeface="Times New Roman" panose="02020603050405020304" pitchFamily="18" charset="0"/>
              </a:rPr>
            </a:br>
            <a:r>
              <a:rPr lang="en-US" sz="5000" b="1" dirty="0"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dirty="0" smtClean="0">
                <a:solidFill>
                  <a:schemeClr val="accent2">
                    <a:lumMod val="75000"/>
                  </a:schemeClr>
                </a:solidFill>
                <a:latin typeface="Times New Roman" panose="02020603050405020304" pitchFamily="18" charset="0"/>
                <a:cs typeface="Times New Roman" panose="02020603050405020304" pitchFamily="18" charset="0"/>
              </a:rPr>
            </a:br>
            <a:r>
              <a:rPr lang="en-US" sz="5000" b="1" dirty="0" smtClean="0">
                <a:solidFill>
                  <a:srgbClr val="00B050"/>
                </a:solidFill>
                <a:latin typeface="Times New Roman" panose="02020603050405020304" pitchFamily="18" charset="0"/>
                <a:cs typeface="Times New Roman" panose="02020603050405020304" pitchFamily="18" charset="0"/>
              </a:rPr>
              <a:t>CHÀO MỪNG CÁC EM ĐẾN VỚI TIẾT HỌC</a:t>
            </a:r>
            <a:endParaRPr lang="en-US" sz="5000" b="1" dirty="0">
              <a:solidFill>
                <a:srgbClr val="00B05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2684759" y="4747910"/>
            <a:ext cx="36861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40547" y="4526983"/>
            <a:ext cx="6858000" cy="1655762"/>
          </a:xfrm>
        </p:spPr>
        <p:txBody>
          <a:bodyPr>
            <a:normAutofit/>
          </a:bodyPr>
          <a:lstStyle/>
          <a:p>
            <a:r>
              <a:rPr lang="en-US" sz="28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a:t>
            </a:r>
          </a:p>
          <a:p>
            <a:r>
              <a:rPr lang="en-US" sz="28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Lớp</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475745" y="3883015"/>
            <a:ext cx="2395598"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889495">
            <a:off x="7432056" y="342569"/>
            <a:ext cx="1574403" cy="1180802"/>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520790">
            <a:off x="8188258" y="783939"/>
            <a:ext cx="1116302" cy="1488402"/>
          </a:xfrm>
          <a:prstGeom prst="rect">
            <a:avLst/>
          </a:prstGeom>
        </p:spPr>
      </p:pic>
      <p:pic>
        <p:nvPicPr>
          <p:cNvPr id="6146" name="Picture 2" descr="Hoa Viền Trang Trí Hình ảnh | Định dạng hình ảnh AI 401016136|  vn.lovepik.co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22939" y="5656954"/>
            <a:ext cx="2021062" cy="120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28551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787" y="397822"/>
            <a:ext cx="8271965" cy="1384995"/>
          </a:xfrm>
          <a:prstGeom prst="rect">
            <a:avLst/>
          </a:prstGeom>
          <a:solidFill>
            <a:schemeClr val="bg1"/>
          </a:solidFill>
          <a:ln w="28575">
            <a:solidFill>
              <a:srgbClr val="FFC000"/>
            </a:solidFill>
          </a:ln>
        </p:spPr>
        <p:txBody>
          <a:bodyPr wrap="square" rtlCol="0">
            <a:spAutoFit/>
          </a:bodyPr>
          <a:lstStyle/>
          <a:p>
            <a:r>
              <a:rPr lang="en-US" sz="2800" b="1" smtClean="0">
                <a:latin typeface="Times New Roman" panose="02020603050405020304" pitchFamily="18" charset="0"/>
                <a:cs typeface="Times New Roman" panose="02020603050405020304" pitchFamily="18" charset="0"/>
              </a:rPr>
              <a:t>Bài tập 3.9. Tính tổng hai số cùng dấu</a:t>
            </a:r>
          </a:p>
          <a:p>
            <a:r>
              <a:rPr lang="en-US" sz="2800" smtClean="0">
                <a:latin typeface="Times New Roman" panose="02020603050405020304" pitchFamily="18" charset="0"/>
                <a:cs typeface="Times New Roman" panose="02020603050405020304" pitchFamily="18" charset="0"/>
              </a:rPr>
              <a:t>a) (-7) + (-2) 		b) (-8) + (-5)</a:t>
            </a:r>
          </a:p>
          <a:p>
            <a:r>
              <a:rPr lang="en-US" sz="2800" smtClean="0">
                <a:latin typeface="Times New Roman" panose="02020603050405020304" pitchFamily="18" charset="0"/>
                <a:cs typeface="Times New Roman" panose="02020603050405020304" pitchFamily="18" charset="0"/>
              </a:rPr>
              <a:t>c) (-11) + (-7)		d, (-6) + (-15)</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395787" y="2506388"/>
            <a:ext cx="8271965" cy="3939540"/>
          </a:xfrm>
          <a:prstGeom prst="rect">
            <a:avLst/>
          </a:prstGeom>
          <a:ln w="28575">
            <a:solidFill>
              <a:srgbClr val="FF0000"/>
            </a:solidFill>
          </a:ln>
        </p:spPr>
        <p:txBody>
          <a:bodyPr wrap="square">
            <a:spAutoFit/>
          </a:bodyPr>
          <a:lstStyle/>
          <a:p>
            <a:pPr>
              <a:lnSpc>
                <a:spcPct val="150000"/>
              </a:lnSpc>
              <a:spcBef>
                <a:spcPts val="600"/>
              </a:spcBef>
              <a:spcAft>
                <a:spcPts val="600"/>
              </a:spcAft>
            </a:pPr>
            <a:r>
              <a:rPr lang="nl-NL"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Đáp án - Biểu điểm</a:t>
            </a:r>
          </a:p>
          <a:p>
            <a:pPr>
              <a:lnSpc>
                <a:spcPct val="150000"/>
              </a:lnSpc>
              <a:spcBef>
                <a:spcPts val="600"/>
              </a:spcBef>
              <a:spcAft>
                <a:spcPts val="600"/>
              </a:spcAft>
            </a:pP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(-7) + (-2) = -(7+2)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 </a:t>
            </a:r>
            <a:r>
              <a:rPr lang="nl-NL"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điểm)</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(-8) + (-5) = - (8+5) =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13 </a:t>
            </a: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(-11) + (-7) = - (11+7)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18 </a:t>
            </a:r>
            <a:r>
              <a:rPr lang="nl-NL"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(-6) + (-15) = - (6 + 15)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21 </a:t>
            </a:r>
            <a:r>
              <a:rPr lang="nl-NL"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023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0102" y="834075"/>
            <a:ext cx="8575620" cy="2631490"/>
          </a:xfrm>
          <a:prstGeom prst="rect">
            <a:avLst/>
          </a:prstGeom>
        </p:spPr>
        <p:txBody>
          <a:bodyPr wrap="square">
            <a:spAutoFit/>
          </a:bodyPr>
          <a:lstStyle/>
          <a:p>
            <a:pPr algn="just">
              <a:lnSpc>
                <a:spcPct val="150000"/>
              </a:lnSpc>
            </a:pP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2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như sau: </a:t>
            </a:r>
          </a:p>
          <a:p>
            <a:pPr algn="just">
              <a:lnSpc>
                <a:spcPct val="150000"/>
              </a:lnSpc>
            </a:pPr>
            <a:r>
              <a:rPr lang="en-US" sz="2200" smtClean="0">
                <a:solidFill>
                  <a:schemeClr val="accent5">
                    <a:lumMod val="50000"/>
                  </a:schemeClr>
                </a:solidFill>
                <a:latin typeface="Times New Roman" panose="02020603050405020304" pitchFamily="18" charset="0"/>
                <a:cs typeface="Times New Roman" panose="02020603050405020304" pitchFamily="18" charset="0"/>
              </a:rPr>
              <a:t>Bước1. Bỏ dấu “ - ’’ trước mỗi số</a:t>
            </a:r>
          </a:p>
          <a:p>
            <a:pPr algn="just">
              <a:lnSpc>
                <a:spcPct val="150000"/>
              </a:lnSpc>
            </a:pPr>
            <a:r>
              <a:rPr lang="en-US" sz="2200" smtClean="0">
                <a:solidFill>
                  <a:schemeClr val="accent5">
                    <a:lumMod val="50000"/>
                  </a:schemeClr>
                </a:solidFill>
                <a:latin typeface="Times New Roman" panose="02020603050405020304" pitchFamily="18" charset="0"/>
                <a:cs typeface="Times New Roman" panose="02020603050405020304" pitchFamily="18" charset="0"/>
              </a:rPr>
              <a:t>Bước 2. Tính tổng của các số nguyên âm nhận được ở Bước 1</a:t>
            </a:r>
          </a:p>
          <a:p>
            <a:pPr algn="just">
              <a:lnSpc>
                <a:spcPct val="150000"/>
              </a:lnSpc>
            </a:pPr>
            <a:r>
              <a:rPr lang="en-US" sz="2200" smtClean="0">
                <a:solidFill>
                  <a:schemeClr val="accent5">
                    <a:lumMod val="50000"/>
                  </a:schemeClr>
                </a:solidFill>
                <a:latin typeface="Times New Roman" panose="02020603050405020304" pitchFamily="18" charset="0"/>
                <a:cs typeface="Times New Roman" panose="02020603050405020304" pitchFamily="18" charset="0"/>
              </a:rPr>
              <a:t>Bước 3. Thêm dấu “ - ”trước kết quả nhận được ở Bước 2, ta có tổng cần tìm.</a:t>
            </a:r>
          </a:p>
        </p:txBody>
      </p:sp>
      <p:cxnSp>
        <p:nvCxnSpPr>
          <p:cNvPr id="12" name="Straight Connector 11"/>
          <p:cNvCxnSpPr/>
          <p:nvPr/>
        </p:nvCxnSpPr>
        <p:spPr>
          <a:xfrm flipH="1">
            <a:off x="148177" y="393704"/>
            <a:ext cx="2540" cy="918667"/>
          </a:xfrm>
          <a:prstGeom prst="line">
            <a:avLst/>
          </a:prstGeom>
        </p:spPr>
        <p:style>
          <a:lnRef idx="3">
            <a:schemeClr val="accent1"/>
          </a:lnRef>
          <a:fillRef idx="0">
            <a:schemeClr val="accent1"/>
          </a:fillRef>
          <a:effectRef idx="2">
            <a:schemeClr val="accent1"/>
          </a:effectRef>
          <a:fontRef idx="minor">
            <a:schemeClr val="tx1"/>
          </a:fontRef>
        </p:style>
      </p:cxnSp>
      <p:sp>
        <p:nvSpPr>
          <p:cNvPr id="16" name="Rounded Rectangle 15"/>
          <p:cNvSpPr/>
          <p:nvPr/>
        </p:nvSpPr>
        <p:spPr>
          <a:xfrm>
            <a:off x="417795" y="343273"/>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CÙNG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241300" y="511174"/>
            <a:ext cx="0" cy="8170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41300" y="520699"/>
            <a:ext cx="11303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9700" y="393700"/>
            <a:ext cx="1231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241302" y="131871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41302" y="141494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41302" y="1419612"/>
            <a:ext cx="8255" cy="156368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48177" y="1304588"/>
            <a:ext cx="0" cy="1763053"/>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49557" y="2983292"/>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40600" y="3077165"/>
            <a:ext cx="15329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a:off x="148177" y="3066149"/>
            <a:ext cx="0" cy="27745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49555" y="3077167"/>
            <a:ext cx="0" cy="266262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a:off x="256967" y="5727816"/>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138840" y="5837211"/>
            <a:ext cx="278956" cy="9722"/>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405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par>
                                <p:cTn id="33" presetID="22" presetClass="entr" presetSubtype="1"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par>
                                <p:cTn id="40" presetID="22" presetClass="entr" presetSubtype="8"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par>
                                <p:cTn id="47" presetID="22" presetClass="entr" presetSubtype="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500"/>
                                        <p:tgtEl>
                                          <p:spTgt spid="41"/>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par>
                                <p:cTn id="54" presetID="22" presetClass="entr" presetSubtype="8"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257" y="326409"/>
            <a:ext cx="5724525" cy="609600"/>
          </a:xfrm>
          <a:prstGeom prst="rect">
            <a:avLst/>
          </a:prstGeom>
        </p:spPr>
      </p:pic>
      <p:pic>
        <p:nvPicPr>
          <p:cNvPr id="5" name="Picture 4"/>
          <p:cNvPicPr>
            <a:picLocks noChangeAspect="1"/>
          </p:cNvPicPr>
          <p:nvPr/>
        </p:nvPicPr>
        <p:blipFill>
          <a:blip r:embed="rId3"/>
          <a:stretch>
            <a:fillRect/>
          </a:stretch>
        </p:blipFill>
        <p:spPr>
          <a:xfrm>
            <a:off x="0" y="1221559"/>
            <a:ext cx="9144000" cy="1795649"/>
          </a:xfrm>
          <a:prstGeom prst="rect">
            <a:avLst/>
          </a:prstGeom>
        </p:spPr>
      </p:pic>
      <p:pic>
        <p:nvPicPr>
          <p:cNvPr id="8" name="Picture 7"/>
          <p:cNvPicPr>
            <a:picLocks noChangeAspect="1"/>
          </p:cNvPicPr>
          <p:nvPr/>
        </p:nvPicPr>
        <p:blipFill>
          <a:blip r:embed="rId4"/>
          <a:stretch>
            <a:fillRect/>
          </a:stretch>
        </p:blipFill>
        <p:spPr>
          <a:xfrm>
            <a:off x="1651380" y="3302762"/>
            <a:ext cx="5732060" cy="2238233"/>
          </a:xfrm>
          <a:prstGeom prst="rect">
            <a:avLst/>
          </a:prstGeom>
        </p:spPr>
      </p:pic>
      <p:pic>
        <p:nvPicPr>
          <p:cNvPr id="9" name="Picture 8"/>
          <p:cNvPicPr>
            <a:picLocks noChangeAspect="1"/>
          </p:cNvPicPr>
          <p:nvPr/>
        </p:nvPicPr>
        <p:blipFill>
          <a:blip r:embed="rId5"/>
          <a:stretch>
            <a:fillRect/>
          </a:stretch>
        </p:blipFill>
        <p:spPr>
          <a:xfrm>
            <a:off x="372256" y="5615002"/>
            <a:ext cx="7353300" cy="1066800"/>
          </a:xfrm>
          <a:prstGeom prst="rect">
            <a:avLst/>
          </a:prstGeom>
        </p:spPr>
      </p:pic>
    </p:spTree>
    <p:extLst>
      <p:ext uri="{BB962C8B-B14F-4D97-AF65-F5344CB8AC3E}">
        <p14:creationId xmlns:p14="http://schemas.microsoft.com/office/powerpoint/2010/main" val="301291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47" y="1288704"/>
            <a:ext cx="8529850" cy="3139321"/>
          </a:xfrm>
          <a:prstGeom prst="rect">
            <a:avLst/>
          </a:prstGeom>
          <a:ln>
            <a:solidFill>
              <a:srgbClr val="FFC000"/>
            </a:solidFill>
          </a:ln>
          <a:effectLst>
            <a:glow rad="63500">
              <a:schemeClr val="accent2">
                <a:satMod val="175000"/>
                <a:alpha val="40000"/>
              </a:schemeClr>
            </a:glow>
          </a:effectLst>
        </p:spPr>
        <p:txBody>
          <a:bodyPr wrap="square">
            <a:spAutoFit/>
          </a:bodyPr>
          <a:lstStyle/>
          <a:p>
            <a:pPr>
              <a:lnSpc>
                <a:spcPct val="150000"/>
              </a:lnSpc>
              <a:spcBef>
                <a:spcPts val="600"/>
              </a:spcBef>
              <a:spcAft>
                <a:spcPts val="600"/>
              </a:spcAft>
            </a:pPr>
            <a:r>
              <a:rPr lang="nl-NL" sz="2800" b="1" i="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 ý:</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Ta quy ước số đối của 0 là chính nó.</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Tổng của hai số đốiluôn bằng 0</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Số đối của số nguyên a là –a. Số đối của –a là - (-a) = a</a:t>
            </a:r>
          </a:p>
        </p:txBody>
      </p:sp>
    </p:spTree>
    <p:extLst>
      <p:ext uri="{BB962C8B-B14F-4D97-AF65-F5344CB8AC3E}">
        <p14:creationId xmlns:p14="http://schemas.microsoft.com/office/powerpoint/2010/main" val="3828558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6" y="174059"/>
            <a:ext cx="8037680" cy="1325563"/>
          </a:xfrm>
          <a:ln>
            <a:solidFill>
              <a:srgbClr val="FFC000"/>
            </a:solidFill>
          </a:ln>
        </p:spPr>
        <p:txBody>
          <a:bodyPr>
            <a:noAutofit/>
          </a:bodyPr>
          <a:lstStyle/>
          <a:p>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r>
              <a:rPr lang="en-US" sz="2800" b="1" smtClean="0">
                <a:solidFill>
                  <a:schemeClr val="accent6"/>
                </a:solidFill>
                <a:latin typeface="Times New Roman" panose="02020603050405020304" pitchFamily="18" charset="0"/>
                <a:cs typeface="Times New Roman" panose="02020603050405020304" pitchFamily="18" charset="0"/>
              </a:rPr>
              <a:t>Luyện tập 2</a:t>
            </a:r>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Tìm số đối của mỗi số 5 và -2 rồi biểu diễn chúng trên trục số?</a:t>
            </a:r>
            <a:br>
              <a:rPr lang="en-US" sz="2800" smtClean="0">
                <a:latin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575870" y="1661100"/>
            <a:ext cx="7967628" cy="2246769"/>
          </a:xfrm>
          <a:prstGeom prst="rect">
            <a:avLst/>
          </a:prstGeom>
          <a:noFill/>
          <a:ln>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HD</a:t>
            </a:r>
          </a:p>
          <a:p>
            <a:r>
              <a:rPr lang="en-US" sz="2800" smtClean="0">
                <a:latin typeface="Times New Roman" panose="02020603050405020304" pitchFamily="18" charset="0"/>
                <a:cs typeface="Times New Roman" panose="02020603050405020304" pitchFamily="18" charset="0"/>
              </a:rPr>
              <a:t>Số đối của 5 là -5</a:t>
            </a:r>
          </a:p>
          <a:p>
            <a:r>
              <a:rPr lang="en-US" sz="2800" smtClean="0">
                <a:latin typeface="Times New Roman" panose="02020603050405020304" pitchFamily="18" charset="0"/>
                <a:cs typeface="Times New Roman" panose="02020603050405020304" pitchFamily="18" charset="0"/>
              </a:rPr>
              <a:t>Số đối của -2 là 2</a:t>
            </a:r>
          </a:p>
          <a:p>
            <a:endParaRPr lang="en-US" sz="2800" smtClean="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l="2007" t="21568" r="3438" b="21568"/>
          <a:stretch>
            <a:fillRect/>
          </a:stretch>
        </p:blipFill>
        <p:spPr bwMode="auto">
          <a:xfrm>
            <a:off x="780589" y="3398298"/>
            <a:ext cx="5271660" cy="431610"/>
          </a:xfrm>
          <a:prstGeom prst="rect">
            <a:avLst/>
          </a:prstGeom>
          <a:noFill/>
          <a:ln>
            <a:noFill/>
          </a:ln>
        </p:spPr>
      </p:pic>
      <p:sp>
        <p:nvSpPr>
          <p:cNvPr id="7" name="TextBox 6"/>
          <p:cNvSpPr txBox="1"/>
          <p:nvPr/>
        </p:nvSpPr>
        <p:spPr>
          <a:xfrm>
            <a:off x="547616" y="4040137"/>
            <a:ext cx="8023178" cy="2677656"/>
          </a:xfrm>
          <a:prstGeom prst="rect">
            <a:avLst/>
          </a:prstGeom>
          <a:noFill/>
          <a:ln>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Quy tắc cộng hai số nguyên khác dấu</a:t>
            </a:r>
            <a:r>
              <a:rPr lang="en-US" sz="2800" b="1" smtClean="0">
                <a:latin typeface="Times New Roman" panose="02020603050405020304" pitchFamily="18" charset="0"/>
                <a:cs typeface="Times New Roman" panose="02020603050405020304" pitchFamily="18" charset="0"/>
              </a:rPr>
              <a:t>:</a:t>
            </a:r>
          </a:p>
          <a:p>
            <a:r>
              <a:rPr lang="en-US" sz="2800" smtClean="0">
                <a:latin typeface="Times New Roman" panose="02020603050405020304" pitchFamily="18" charset="0"/>
                <a:cs typeface="Times New Roman" panose="02020603050405020304" pitchFamily="18" charset="0"/>
              </a:rPr>
              <a:t>1. Hai số nguyên đối nhau thì có tổng bằng 0</a:t>
            </a:r>
          </a:p>
          <a:p>
            <a:r>
              <a:rPr lang="en-US" sz="2800" smtClean="0">
                <a:latin typeface="Times New Roman" panose="02020603050405020304" pitchFamily="18" charset="0"/>
                <a:cs typeface="Times New Roman" panose="02020603050405020304" pitchFamily="18" charset="0"/>
              </a:rPr>
              <a:t>2. Muốn cộng hai số nguyên khác dấu ( không đối nhau), ta tìm hiệu hai phần tự nhiên của chúng (số lớn trừ số nhỏ) rồi đặt trước hiệu tìm được dấu của số có phần tự nhiên lớn hơn.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7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371" y="304000"/>
            <a:ext cx="8181833" cy="1815882"/>
          </a:xfrm>
          <a:prstGeom prst="rect">
            <a:avLst/>
          </a:prstGeom>
          <a:ln w="28575">
            <a:solidFill>
              <a:srgbClr val="FFC000"/>
            </a:solidFill>
          </a:ln>
        </p:spPr>
        <p:txBody>
          <a:bodyPr wrap="square">
            <a:spAutoFit/>
          </a:bodyPr>
          <a:lstStyle/>
          <a:p>
            <a:r>
              <a:rPr lang="en-US" sz="2800" b="1">
                <a:solidFill>
                  <a:srgbClr val="92D050"/>
                </a:solidFill>
                <a:latin typeface="Times New Roman" panose="02020603050405020304" pitchFamily="18" charset="0"/>
                <a:cs typeface="Times New Roman" panose="02020603050405020304" pitchFamily="18" charset="0"/>
              </a:rPr>
              <a:t>Luyện tập 3</a:t>
            </a:r>
            <a:endParaRPr lang="en-US" sz="280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Thực </a:t>
            </a:r>
            <a:r>
              <a:rPr lang="en-US" sz="2800">
                <a:latin typeface="Times New Roman" panose="02020603050405020304" pitchFamily="18" charset="0"/>
                <a:cs typeface="Times New Roman" panose="02020603050405020304" pitchFamily="18" charset="0"/>
              </a:rPr>
              <a:t>hiện các phép tính: </a:t>
            </a:r>
          </a:p>
          <a:p>
            <a:r>
              <a:rPr lang="en-US" sz="2800">
                <a:latin typeface="Times New Roman" panose="02020603050405020304" pitchFamily="18" charset="0"/>
                <a:cs typeface="Times New Roman" panose="02020603050405020304" pitchFamily="18" charset="0"/>
              </a:rPr>
              <a:t>a, 203 + (-195)</a:t>
            </a:r>
          </a:p>
          <a:p>
            <a:r>
              <a:rPr lang="en-US" sz="2800">
                <a:latin typeface="Times New Roman" panose="02020603050405020304" pitchFamily="18" charset="0"/>
                <a:cs typeface="Times New Roman" panose="02020603050405020304" pitchFamily="18" charset="0"/>
              </a:rPr>
              <a:t>b, (-137) + 86</a:t>
            </a:r>
          </a:p>
        </p:txBody>
      </p:sp>
      <p:sp>
        <p:nvSpPr>
          <p:cNvPr id="3" name="TextBox 2"/>
          <p:cNvSpPr txBox="1"/>
          <p:nvPr/>
        </p:nvSpPr>
        <p:spPr>
          <a:xfrm>
            <a:off x="334370" y="2784143"/>
            <a:ext cx="8181833" cy="3539430"/>
          </a:xfrm>
          <a:prstGeom prst="rect">
            <a:avLst/>
          </a:prstGeom>
          <a:noFill/>
          <a:ln w="28575">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 2</a:t>
            </a:r>
          </a:p>
          <a:p>
            <a:r>
              <a:rPr lang="en-US" sz="2800" smtClean="0">
                <a:latin typeface="Times New Roman" panose="02020603050405020304" pitchFamily="18" charset="0"/>
                <a:cs typeface="Times New Roman" panose="02020603050405020304" pitchFamily="18" charset="0"/>
              </a:rPr>
              <a:t>Sử dụng phép cộng hai số nguyên khác dấu để giải bài toán sau:</a:t>
            </a:r>
          </a:p>
          <a:p>
            <a:r>
              <a:rPr lang="en-US" sz="2800" smtClean="0">
                <a:latin typeface="Times New Roman" panose="02020603050405020304" pitchFamily="18" charset="0"/>
                <a:cs typeface="Times New Roman" panose="02020603050405020304" pitchFamily="18" charset="0"/>
              </a:rPr>
              <a:t>Một máy thăm dò đáy biển ngày hôm trước hoạt động ở độ cao -946 m (so với mực nước biển). Ngày hôm sau người ta cho máy nổi lên 55m so với hôm trước. Hỏi ngày hôm sau máy thăm dò đáy biển hoạt độngở độ cao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242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5BB20-9368-4FC9-BC0B-C80D1A2EFE5E}"/>
              </a:ext>
            </a:extLst>
          </p:cNvPr>
          <p:cNvSpPr/>
          <p:nvPr/>
        </p:nvSpPr>
        <p:spPr>
          <a:xfrm>
            <a:off x="-71437" y="0"/>
            <a:ext cx="11208011"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62E62C2-BF54-4448-B5FB-2534986FD574}"/>
              </a:ext>
            </a:extLst>
          </p:cNvPr>
          <p:cNvPicPr>
            <a:picLocks noChangeAspect="1"/>
          </p:cNvPicPr>
          <p:nvPr/>
        </p:nvPicPr>
        <p:blipFill rotWithShape="1">
          <a:blip r:embed="rId4">
            <a:extLst>
              <a:ext uri="{28A0092B-C50C-407E-A947-70E740481C1C}">
                <a14:useLocalDpi xmlns:a14="http://schemas.microsoft.com/office/drawing/2010/main" val="0"/>
              </a:ext>
            </a:extLst>
          </a:blip>
          <a:srcRect t="14896" r="72670" b="14347"/>
          <a:stretch/>
        </p:blipFill>
        <p:spPr>
          <a:xfrm>
            <a:off x="458828" y="677790"/>
            <a:ext cx="638187" cy="645735"/>
          </a:xfrm>
          <a:prstGeom prst="rect">
            <a:avLst/>
          </a:prstGeom>
        </p:spPr>
      </p:pic>
      <p:pic>
        <p:nvPicPr>
          <p:cNvPr id="10" name="Picture 9">
            <a:extLst>
              <a:ext uri="{FF2B5EF4-FFF2-40B4-BE49-F238E27FC236}">
                <a16:creationId xmlns:a16="http://schemas.microsoft.com/office/drawing/2014/main" id="{41D96164-8A79-484C-9D6D-B1F9E9004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6449" y="3283128"/>
            <a:ext cx="1825677" cy="1630069"/>
          </a:xfrm>
          <a:prstGeom prst="rect">
            <a:avLst/>
          </a:prstGeom>
        </p:spPr>
      </p:pic>
      <p:pic>
        <p:nvPicPr>
          <p:cNvPr id="14" name="Picture 13">
            <a:extLst>
              <a:ext uri="{FF2B5EF4-FFF2-40B4-BE49-F238E27FC236}">
                <a16:creationId xmlns:a16="http://schemas.microsoft.com/office/drawing/2014/main" id="{3FCBC5D6-1942-44BE-A4F7-3F9525EB13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923" y="3794050"/>
            <a:ext cx="1078175" cy="1456406"/>
          </a:xfrm>
          <a:prstGeom prst="rect">
            <a:avLst/>
          </a:prstGeom>
        </p:spPr>
      </p:pic>
      <p:sp>
        <p:nvSpPr>
          <p:cNvPr id="11" name="Speech Bubble: Rectangle with Corners Rounded 10">
            <a:extLst>
              <a:ext uri="{FF2B5EF4-FFF2-40B4-BE49-F238E27FC236}">
                <a16:creationId xmlns:a16="http://schemas.microsoft.com/office/drawing/2014/main" id="{4A87A147-A602-43DC-8B81-F403CE330F0C}"/>
              </a:ext>
            </a:extLst>
          </p:cNvPr>
          <p:cNvSpPr/>
          <p:nvPr/>
        </p:nvSpPr>
        <p:spPr>
          <a:xfrm>
            <a:off x="657427" y="3001107"/>
            <a:ext cx="1389362" cy="427897"/>
          </a:xfrm>
          <a:prstGeom prst="wedgeRoundRectCallout">
            <a:avLst>
              <a:gd name="adj1" fmla="val 4"/>
              <a:gd name="adj2" fmla="val 122755"/>
              <a:gd name="adj3" fmla="val 16667"/>
            </a:avLst>
          </a:prstGeom>
          <a:solidFill>
            <a:srgbClr val="FDD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12" name="Speech Bubble: Rectangle with Corners Rounded 11">
            <a:extLst>
              <a:ext uri="{FF2B5EF4-FFF2-40B4-BE49-F238E27FC236}">
                <a16:creationId xmlns:a16="http://schemas.microsoft.com/office/drawing/2014/main" id="{0E2FD812-4F1E-403C-BDDA-F485C3D7B5B4}"/>
              </a:ext>
            </a:extLst>
          </p:cNvPr>
          <p:cNvSpPr/>
          <p:nvPr/>
        </p:nvSpPr>
        <p:spPr>
          <a:xfrm>
            <a:off x="3398292" y="1686398"/>
            <a:ext cx="3976818" cy="1092958"/>
          </a:xfrm>
          <a:prstGeom prst="wedgeRoundRectCallout">
            <a:avLst>
              <a:gd name="adj1" fmla="val 7645"/>
              <a:gd name="adj2" fmla="val 92552"/>
              <a:gd name="adj3" fmla="val 16667"/>
            </a:avLst>
          </a:prstGeom>
          <a:solidFill>
            <a:srgbClr val="FDD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Đố bạn: tổng của hai số nguyên khác dấu là số dương hay số âm?</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07093B0-61BC-46AE-AA0B-771415A6CFD9}"/>
              </a:ext>
            </a:extLst>
          </p:cNvPr>
          <p:cNvSpPr/>
          <p:nvPr/>
        </p:nvSpPr>
        <p:spPr>
          <a:xfrm>
            <a:off x="962874" y="636845"/>
            <a:ext cx="3172398" cy="782014"/>
          </a:xfrm>
          <a:prstGeom prst="rect">
            <a:avLst/>
          </a:prstGeom>
          <a:solidFill>
            <a:srgbClr val="FDFDF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a:ln w="0"/>
                <a:solidFill>
                  <a:srgbClr val="FF0000"/>
                </a:solidFill>
                <a:effectLst>
                  <a:outerShdw blurRad="38100" dist="19050" dir="2700000" algn="tl" rotWithShape="0">
                    <a:schemeClr val="dk1">
                      <a:alpha val="40000"/>
                    </a:schemeClr>
                  </a:outerShdw>
                </a:effectLst>
                <a:latin typeface="#9Slide04 Pridi Bold" panose="00000800000000000000" pitchFamily="2" charset="-34"/>
                <a:ea typeface="#9Slide03 Open Sans ExtraBold" panose="020B0906030804020204" pitchFamily="34" charset="0"/>
                <a:cs typeface="#9Slide04 Pridi Bold" panose="00000800000000000000" pitchFamily="2" charset="-34"/>
              </a:rPr>
              <a:t>Tranh luận</a:t>
            </a:r>
          </a:p>
        </p:txBody>
      </p:sp>
    </p:spTree>
    <p:custDataLst>
      <p:tags r:id="rId1"/>
    </p:custDataLst>
    <p:extLst>
      <p:ext uri="{BB962C8B-B14F-4D97-AF65-F5344CB8AC3E}">
        <p14:creationId xmlns:p14="http://schemas.microsoft.com/office/powerpoint/2010/main" val="33642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2" presetClass="emph" presetSubtype="0" repeatCount="indefinite" fill="hold" nodeType="withEffect">
                                  <p:stCondLst>
                                    <p:cond delay="0"/>
                                  </p:stCondLst>
                                  <p:endCondLst>
                                    <p:cond evt="onNext" delay="0">
                                      <p:tgtEl>
                                        <p:sldTgt/>
                                      </p:tgtEl>
                                    </p:cond>
                                  </p:endCondLst>
                                  <p:childTnLst>
                                    <p:animRot by="120000">
                                      <p:cBhvr>
                                        <p:cTn id="16" dur="100" fill="hold">
                                          <p:stCondLst>
                                            <p:cond delay="0"/>
                                          </p:stCondLst>
                                        </p:cTn>
                                        <p:tgtEl>
                                          <p:spTgt spid="14"/>
                                        </p:tgtEl>
                                        <p:attrNameLst>
                                          <p:attrName>r</p:attrName>
                                        </p:attrNameLst>
                                      </p:cBhvr>
                                    </p:animRot>
                                    <p:animRot by="-240000">
                                      <p:cBhvr>
                                        <p:cTn id="17" dur="200" fill="hold">
                                          <p:stCondLst>
                                            <p:cond delay="200"/>
                                          </p:stCondLst>
                                        </p:cTn>
                                        <p:tgtEl>
                                          <p:spTgt spid="14"/>
                                        </p:tgtEl>
                                        <p:attrNameLst>
                                          <p:attrName>r</p:attrName>
                                        </p:attrNameLst>
                                      </p:cBhvr>
                                    </p:animRot>
                                    <p:animRot by="240000">
                                      <p:cBhvr>
                                        <p:cTn id="18" dur="200" fill="hold">
                                          <p:stCondLst>
                                            <p:cond delay="400"/>
                                          </p:stCondLst>
                                        </p:cTn>
                                        <p:tgtEl>
                                          <p:spTgt spid="14"/>
                                        </p:tgtEl>
                                        <p:attrNameLst>
                                          <p:attrName>r</p:attrName>
                                        </p:attrNameLst>
                                      </p:cBhvr>
                                    </p:animRot>
                                    <p:animRot by="-240000">
                                      <p:cBhvr>
                                        <p:cTn id="19" dur="200" fill="hold">
                                          <p:stCondLst>
                                            <p:cond delay="600"/>
                                          </p:stCondLst>
                                        </p:cTn>
                                        <p:tgtEl>
                                          <p:spTgt spid="14"/>
                                        </p:tgtEl>
                                        <p:attrNameLst>
                                          <p:attrName>r</p:attrName>
                                        </p:attrNameLst>
                                      </p:cBhvr>
                                    </p:animRot>
                                    <p:animRot by="120000">
                                      <p:cBhvr>
                                        <p:cTn id="20" dur="200" fill="hold">
                                          <p:stCondLst>
                                            <p:cond delay="800"/>
                                          </p:stCondLst>
                                        </p:cTn>
                                        <p:tgtEl>
                                          <p:spTgt spid="1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32" presetClass="emph" presetSubtype="0" repeatCount="indefinite" fill="hold" nodeType="withEffect">
                                  <p:stCondLst>
                                    <p:cond delay="0"/>
                                  </p:stCondLst>
                                  <p:endCondLst>
                                    <p:cond evt="onNext" delay="0">
                                      <p:tgtEl>
                                        <p:sldTgt/>
                                      </p:tgtEl>
                                    </p:cond>
                                  </p:end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501" y="3256738"/>
            <a:ext cx="8051800" cy="553998"/>
          </a:xfrm>
          <a:prstGeom prst="rect">
            <a:avLst/>
          </a:prstGeom>
        </p:spPr>
        <p:txBody>
          <a:bodyPr wrap="square">
            <a:spAutoFit/>
          </a:bodyPr>
          <a:lstStyle/>
          <a:p>
            <a:pPr>
              <a:lnSpc>
                <a:spcPct val="150000"/>
              </a:lnSpc>
            </a:pP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nhau</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698502" y="3803107"/>
            <a:ext cx="8423653" cy="2862322"/>
          </a:xfrm>
          <a:prstGeom prst="rect">
            <a:avLst/>
          </a:prstGeom>
        </p:spPr>
        <p:txBody>
          <a:bodyPr wrap="square">
            <a:spAutoFit/>
          </a:bodyPr>
          <a:lstStyle/>
          <a:p>
            <a:pPr algn="just">
              <a:lnSpc>
                <a:spcPct val="150000"/>
              </a:lnSpc>
            </a:pP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00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nhau, ta làm như sau:</a:t>
            </a:r>
          </a:p>
          <a:p>
            <a:pPr algn="just">
              <a:lnSpc>
                <a:spcPct val="150000"/>
              </a:lnSpc>
            </a:pPr>
            <a:r>
              <a:rPr lang="en-US" sz="2000" smtClean="0">
                <a:solidFill>
                  <a:schemeClr val="accent5">
                    <a:lumMod val="50000"/>
                  </a:schemeClr>
                </a:solidFill>
                <a:latin typeface="Times New Roman" panose="02020603050405020304" pitchFamily="18" charset="0"/>
                <a:cs typeface="Times New Roman" panose="02020603050405020304" pitchFamily="18" charset="0"/>
              </a:rPr>
              <a:t>Bước 1. Bỏ dấu “ - ” trước số nguyên âm, giữ nguyên số còn lại.</a:t>
            </a:r>
          </a:p>
          <a:p>
            <a:pPr algn="just">
              <a:lnSpc>
                <a:spcPct val="150000"/>
              </a:lnSpc>
            </a:pPr>
            <a:r>
              <a:rPr lang="en-US" sz="2000" smtClean="0">
                <a:solidFill>
                  <a:schemeClr val="accent5">
                    <a:lumMod val="50000"/>
                  </a:schemeClr>
                </a:solidFill>
                <a:latin typeface="Times New Roman" panose="02020603050405020304" pitchFamily="18" charset="0"/>
                <a:cs typeface="Times New Roman" panose="02020603050405020304" pitchFamily="18" charset="0"/>
              </a:rPr>
              <a:t>Bước 2. Trong hai số nguyên dương nhận được ở Bước 1, lấy số lớn hơn trừ đi 1 số nhỏ hơn.</a:t>
            </a:r>
          </a:p>
          <a:p>
            <a:pPr algn="just">
              <a:lnSpc>
                <a:spcPct val="150000"/>
              </a:lnSpc>
            </a:pPr>
            <a:r>
              <a:rPr lang="en-US" sz="2000" smtClean="0">
                <a:solidFill>
                  <a:schemeClr val="accent5">
                    <a:lumMod val="50000"/>
                  </a:schemeClr>
                </a:solidFill>
                <a:latin typeface="Times New Roman" panose="02020603050405020304" pitchFamily="18" charset="0"/>
                <a:cs typeface="Times New Roman" panose="02020603050405020304" pitchFamily="18" charset="0"/>
              </a:rPr>
              <a:t>Bước 3. Cho hiệu vừa nhận được dấu ban đầu của số lớn hơn ở Bước 2, ta có tổng cần tìm.</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H="1">
            <a:off x="148177" y="393704"/>
            <a:ext cx="2540" cy="918667"/>
          </a:xfrm>
          <a:prstGeom prst="line">
            <a:avLst/>
          </a:prstGeom>
        </p:spPr>
        <p:style>
          <a:lnRef idx="3">
            <a:schemeClr val="accent1"/>
          </a:lnRef>
          <a:fillRef idx="0">
            <a:schemeClr val="accent1"/>
          </a:fillRef>
          <a:effectRef idx="2">
            <a:schemeClr val="accent1"/>
          </a:effectRef>
          <a:fontRef idx="minor">
            <a:schemeClr val="tx1"/>
          </a:fontRef>
        </p:style>
      </p:cxnSp>
      <p:sp>
        <p:nvSpPr>
          <p:cNvPr id="17" name="Rounded Rectangle 16"/>
          <p:cNvSpPr/>
          <p:nvPr/>
        </p:nvSpPr>
        <p:spPr>
          <a:xfrm>
            <a:off x="385232" y="2717116"/>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KHÁC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241300" y="511174"/>
            <a:ext cx="0" cy="8170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41300" y="520699"/>
            <a:ext cx="11303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9700" y="393700"/>
            <a:ext cx="1231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241302" y="131871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41302" y="141494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41302" y="1419612"/>
            <a:ext cx="8255" cy="156368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48177" y="1304591"/>
            <a:ext cx="0" cy="1952151"/>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49557" y="2983292"/>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40600" y="3077165"/>
            <a:ext cx="15329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a:off x="148177" y="3066149"/>
            <a:ext cx="0" cy="27745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49555" y="3077167"/>
            <a:ext cx="0" cy="266262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a:off x="256967" y="5727816"/>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138840" y="5837211"/>
            <a:ext cx="278956" cy="9722"/>
          </a:xfrm>
          <a:prstGeom prst="line">
            <a:avLst/>
          </a:prstGeom>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166" y="7185"/>
            <a:ext cx="1432988" cy="955325"/>
          </a:xfrm>
          <a:prstGeom prst="rect">
            <a:avLst/>
          </a:prstGeom>
        </p:spPr>
      </p:pic>
    </p:spTree>
    <p:extLst>
      <p:ext uri="{BB962C8B-B14F-4D97-AF65-F5344CB8AC3E}">
        <p14:creationId xmlns:p14="http://schemas.microsoft.com/office/powerpoint/2010/main" val="364682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500"/>
                                        <p:tgtEl>
                                          <p:spTgt spid="33"/>
                                        </p:tgtEl>
                                      </p:cBhvr>
                                    </p:animEffect>
                                  </p:childTnLst>
                                </p:cTn>
                              </p:par>
                              <p:par>
                                <p:cTn id="29" presetID="22" presetClass="entr" presetSubtype="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22" presetClass="entr" presetSubtype="8"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500"/>
                                        <p:tgtEl>
                                          <p:spTgt spid="50"/>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par>
                                <p:cTn id="47" presetID="22" presetClass="entr" presetSubtype="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500"/>
                                        <p:tgtEl>
                                          <p:spTgt spid="41"/>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par>
                                <p:cTn id="54" presetID="22" presetClass="entr" presetSubtype="8"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left)">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178022" y="1893974"/>
            <a:ext cx="4224223" cy="1686613"/>
            <a:chOff x="178022" y="1893973"/>
            <a:chExt cx="4224223" cy="1686613"/>
          </a:xfrm>
        </p:grpSpPr>
        <p:sp>
          <p:nvSpPr>
            <p:cNvPr id="7" name="Shape 2015"/>
            <p:cNvSpPr/>
            <p:nvPr/>
          </p:nvSpPr>
          <p:spPr>
            <a:xfrm>
              <a:off x="526865" y="1893973"/>
              <a:ext cx="3875380" cy="1686613"/>
            </a:xfrm>
            <a:prstGeom prst="roundRect">
              <a:avLst>
                <a:gd name="adj" fmla="val 6918"/>
              </a:avLst>
            </a:prstGeom>
            <a:noFill/>
            <a:ln w="12700">
              <a:solidFill>
                <a:srgbClr val="A6AAA9"/>
              </a:solidFill>
              <a:miter lim="400000"/>
            </a:ln>
          </p:spPr>
          <p:txBody>
            <a:bodyPr lIns="19051" tIns="19051" rIns="19051" bIns="19051" anchor="ctr"/>
            <a:lstStyle/>
            <a:p>
              <a:pPr lvl="0"/>
              <a:endParaRPr sz="1733"/>
            </a:p>
          </p:txBody>
        </p:sp>
        <p:sp>
          <p:nvSpPr>
            <p:cNvPr id="18" name="Shape 2029"/>
            <p:cNvSpPr/>
            <p:nvPr/>
          </p:nvSpPr>
          <p:spPr>
            <a:xfrm>
              <a:off x="178022" y="2467279"/>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67" tIns="33867" rIns="33867" bIns="33867" numCol="1" anchor="ctr">
              <a:noAutofit/>
            </a:bodyPr>
            <a:lstStyle/>
            <a:p>
              <a:pPr lvl="0" algn="ctr"/>
              <a:r>
                <a:rPr lang="en-US" sz="2400" dirty="0" smtClean="0">
                  <a:latin typeface="Times New Roman" panose="02020603050405020304" pitchFamily="18" charset="0"/>
                  <a:cs typeface="Times New Roman" panose="02020603050405020304" pitchFamily="18" charset="0"/>
                </a:rPr>
                <a:t>1</a:t>
              </a:r>
              <a:endParaRPr sz="2400" dirty="0">
                <a:latin typeface="Times New Roman" panose="02020603050405020304" pitchFamily="18" charset="0"/>
                <a:cs typeface="Times New Roman" panose="02020603050405020304" pitchFamily="18" charset="0"/>
              </a:endParaRPr>
            </a:p>
          </p:txBody>
        </p:sp>
      </p:grpSp>
      <p:grpSp>
        <p:nvGrpSpPr>
          <p:cNvPr id="40" name="Group 39"/>
          <p:cNvGrpSpPr/>
          <p:nvPr/>
        </p:nvGrpSpPr>
        <p:grpSpPr>
          <a:xfrm>
            <a:off x="253928" y="3815530"/>
            <a:ext cx="4191072" cy="1686612"/>
            <a:chOff x="253928" y="3815530"/>
            <a:chExt cx="4191072" cy="1686612"/>
          </a:xfrm>
        </p:grpSpPr>
        <p:sp>
          <p:nvSpPr>
            <p:cNvPr id="6" name="Shape 2014"/>
            <p:cNvSpPr/>
            <p:nvPr/>
          </p:nvSpPr>
          <p:spPr>
            <a:xfrm>
              <a:off x="569620" y="3815530"/>
              <a:ext cx="3875380" cy="1686612"/>
            </a:xfrm>
            <a:prstGeom prst="roundRect">
              <a:avLst>
                <a:gd name="adj" fmla="val 6918"/>
              </a:avLst>
            </a:prstGeom>
            <a:noFill/>
            <a:ln w="12700">
              <a:solidFill>
                <a:srgbClr val="A6AAA9"/>
              </a:solidFill>
              <a:miter lim="400000"/>
            </a:ln>
          </p:spPr>
          <p:txBody>
            <a:bodyPr lIns="19051" tIns="19051" rIns="19051" bIns="19051" anchor="ctr"/>
            <a:lstStyle/>
            <a:p>
              <a:pPr lvl="0"/>
              <a:endParaRPr sz="1733"/>
            </a:p>
          </p:txBody>
        </p:sp>
        <p:sp>
          <p:nvSpPr>
            <p:cNvPr id="21" name="Shape 2032"/>
            <p:cNvSpPr/>
            <p:nvPr/>
          </p:nvSpPr>
          <p:spPr>
            <a:xfrm>
              <a:off x="253928" y="4388836"/>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33867" tIns="33867" rIns="33867" bIns="33867" numCol="1" anchor="ctr">
              <a:noAutofit/>
            </a:bodyPr>
            <a:lstStyle/>
            <a:p>
              <a:pPr lvl="0" algn="ctr"/>
              <a:r>
                <a:rPr lang="en-US" sz="2400" dirty="0" smtClean="0">
                  <a:latin typeface="Times New Roman" panose="02020603050405020304" pitchFamily="18" charset="0"/>
                  <a:cs typeface="Times New Roman" panose="02020603050405020304" pitchFamily="18" charset="0"/>
                </a:rPr>
                <a:t>2</a:t>
              </a:r>
              <a:endParaRPr sz="2400" dirty="0">
                <a:latin typeface="Times New Roman" panose="02020603050405020304" pitchFamily="18" charset="0"/>
                <a:cs typeface="Times New Roman" panose="02020603050405020304" pitchFamily="18" charset="0"/>
              </a:endParaRPr>
            </a:p>
          </p:txBody>
        </p:sp>
      </p:grpSp>
      <p:grpSp>
        <p:nvGrpSpPr>
          <p:cNvPr id="43" name="Group 42"/>
          <p:cNvGrpSpPr/>
          <p:nvPr/>
        </p:nvGrpSpPr>
        <p:grpSpPr>
          <a:xfrm>
            <a:off x="4789141" y="3812728"/>
            <a:ext cx="4094588" cy="1684827"/>
            <a:chOff x="4789140" y="3812724"/>
            <a:chExt cx="4094588" cy="1684827"/>
          </a:xfrm>
        </p:grpSpPr>
        <p:sp>
          <p:nvSpPr>
            <p:cNvPr id="5" name="Shape 2013"/>
            <p:cNvSpPr/>
            <p:nvPr/>
          </p:nvSpPr>
          <p:spPr>
            <a:xfrm>
              <a:off x="5080000" y="3812724"/>
              <a:ext cx="3803728" cy="1684827"/>
            </a:xfrm>
            <a:prstGeom prst="roundRect">
              <a:avLst>
                <a:gd name="adj" fmla="val 6925"/>
              </a:avLst>
            </a:prstGeom>
            <a:noFill/>
            <a:ln w="12700">
              <a:solidFill>
                <a:srgbClr val="A6AAA9"/>
              </a:solidFill>
              <a:miter lim="400000"/>
            </a:ln>
          </p:spPr>
          <p:txBody>
            <a:bodyPr lIns="19051" tIns="19051" rIns="19051" bIns="19051" anchor="ctr"/>
            <a:lstStyle/>
            <a:p>
              <a:pPr lvl="0"/>
              <a:endParaRPr sz="1733"/>
            </a:p>
          </p:txBody>
        </p:sp>
        <p:sp>
          <p:nvSpPr>
            <p:cNvPr id="23" name="Shape 2035"/>
            <p:cNvSpPr/>
            <p:nvPr/>
          </p:nvSpPr>
          <p:spPr>
            <a:xfrm>
              <a:off x="4789140" y="4385137"/>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33867" tIns="33867" rIns="33867" bIns="33867" numCol="1" anchor="ctr">
              <a:noAutofit/>
            </a:bodyPr>
            <a:lstStyle/>
            <a:p>
              <a:pPr algn="ctr"/>
              <a:r>
                <a:rPr lang="en-US" sz="2400" dirty="0" smtClean="0">
                  <a:latin typeface="Times New Roman" panose="02020603050405020304" pitchFamily="18" charset="0"/>
                  <a:cs typeface="Times New Roman" panose="02020603050405020304" pitchFamily="18" charset="0"/>
                </a:rPr>
                <a:t>4</a:t>
              </a:r>
              <a:endParaRPr sz="2400"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4851094" y="1889339"/>
            <a:ext cx="4032608" cy="1686613"/>
            <a:chOff x="4851093" y="1889338"/>
            <a:chExt cx="4032608" cy="1686613"/>
          </a:xfrm>
        </p:grpSpPr>
        <p:sp>
          <p:nvSpPr>
            <p:cNvPr id="4" name="Shape 2012"/>
            <p:cNvSpPr/>
            <p:nvPr/>
          </p:nvSpPr>
          <p:spPr>
            <a:xfrm>
              <a:off x="5079973" y="1889338"/>
              <a:ext cx="3803728" cy="1686613"/>
            </a:xfrm>
            <a:prstGeom prst="roundRect">
              <a:avLst>
                <a:gd name="adj" fmla="val 6918"/>
              </a:avLst>
            </a:prstGeom>
            <a:noFill/>
            <a:ln w="12700">
              <a:solidFill>
                <a:srgbClr val="A6AAA9"/>
              </a:solidFill>
              <a:miter lim="400000"/>
            </a:ln>
          </p:spPr>
          <p:txBody>
            <a:bodyPr lIns="19051" tIns="19051" rIns="19051" bIns="19051" anchor="ctr"/>
            <a:lstStyle/>
            <a:p>
              <a:pPr lvl="0"/>
              <a:endParaRPr sz="1733"/>
            </a:p>
          </p:txBody>
        </p:sp>
        <p:sp>
          <p:nvSpPr>
            <p:cNvPr id="25" name="Shape 2038"/>
            <p:cNvSpPr/>
            <p:nvPr/>
          </p:nvSpPr>
          <p:spPr>
            <a:xfrm>
              <a:off x="4851093" y="2462644"/>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33867" tIns="33867" rIns="33867" bIns="33867" numCol="1" anchor="ctr">
              <a:noAutofit/>
            </a:bodyPr>
            <a:lstStyle/>
            <a:p>
              <a:pPr lvl="0" algn="ctr"/>
              <a:r>
                <a:rPr lang="en-US" sz="2400" dirty="0" smtClean="0">
                  <a:latin typeface="Times New Roman" panose="02020603050405020304" pitchFamily="18" charset="0"/>
                  <a:cs typeface="Times New Roman" panose="02020603050405020304" pitchFamily="18" charset="0"/>
                </a:rPr>
                <a:t>3</a:t>
              </a:r>
              <a:endParaRPr sz="2400" dirty="0">
                <a:latin typeface="Times New Roman" panose="02020603050405020304" pitchFamily="18" charset="0"/>
                <a:cs typeface="Times New Roman" panose="02020603050405020304" pitchFamily="18" charset="0"/>
              </a:endParaRPr>
            </a:p>
          </p:txBody>
        </p:sp>
      </p:grpSp>
      <p:sp>
        <p:nvSpPr>
          <p:cNvPr id="29" name="MH_Entry_1"/>
          <p:cNvSpPr/>
          <p:nvPr>
            <p:custDataLst>
              <p:tags r:id="rId1"/>
            </p:custDataLst>
          </p:nvPr>
        </p:nvSpPr>
        <p:spPr>
          <a:xfrm>
            <a:off x="-58672" y="342476"/>
            <a:ext cx="8377173" cy="6001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30000"/>
              </a:lnSpc>
            </a:pPr>
            <a:endParaRPr lang="zh-CN" altLang="en-US" sz="3000" b="1" spc="-300" dirty="0">
              <a:solidFill>
                <a:schemeClr val="accent1"/>
              </a:solidFill>
              <a:latin typeface="Times New Roman" panose="02020603050405020304" pitchFamily="18" charset="0"/>
              <a:ea typeface="+mj-ea"/>
              <a:cs typeface="Times New Roman" panose="02020603050405020304" pitchFamily="18" charset="0"/>
              <a:sym typeface="Arial" panose="020B0604020202020204" pitchFamily="34" charset="0"/>
            </a:endParaRPr>
          </a:p>
        </p:txBody>
      </p:sp>
      <p:sp>
        <p:nvSpPr>
          <p:cNvPr id="32" name="TextBox 31"/>
          <p:cNvSpPr txBox="1"/>
          <p:nvPr/>
        </p:nvSpPr>
        <p:spPr>
          <a:xfrm>
            <a:off x="526865" y="2054383"/>
            <a:ext cx="3561372"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TÍNH </a:t>
            </a:r>
            <a:r>
              <a:rPr lang="en-US" sz="2000" b="1" dirty="0">
                <a:latin typeface="Times New Roman" panose="02020603050405020304" pitchFamily="18" charset="0"/>
                <a:cs typeface="Times New Roman" panose="02020603050405020304" pitchFamily="18" charset="0"/>
              </a:rPr>
              <a:t>CHẤT GIAO </a:t>
            </a:r>
            <a:r>
              <a:rPr lang="en-US" sz="2000" b="1" dirty="0" smtClean="0">
                <a:latin typeface="Times New Roman" panose="02020603050405020304" pitchFamily="18" charset="0"/>
                <a:cs typeface="Times New Roman" panose="02020603050405020304" pitchFamily="18" charset="0"/>
              </a:rPr>
              <a:t>HOÁN</a:t>
            </a:r>
            <a:endParaRPr lang="en-US" sz="20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569594" y="3991407"/>
            <a:ext cx="3561398"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 TÍNH </a:t>
            </a:r>
            <a:r>
              <a:rPr lang="en-US" sz="2000" b="1" dirty="0">
                <a:latin typeface="Times New Roman" panose="02020603050405020304" pitchFamily="18" charset="0"/>
                <a:cs typeface="Times New Roman" panose="02020603050405020304" pitchFamily="18" charset="0"/>
              </a:rPr>
              <a:t>CHẤT KẾT </a:t>
            </a:r>
            <a:r>
              <a:rPr lang="en-US" sz="2000" b="1" dirty="0" smtClean="0">
                <a:latin typeface="Times New Roman" panose="02020603050405020304" pitchFamily="18" charset="0"/>
                <a:cs typeface="Times New Roman" panose="02020603050405020304" pitchFamily="18" charset="0"/>
              </a:rPr>
              <a:t>HỢP</a:t>
            </a:r>
            <a:endParaRPr lang="en-US" sz="200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5322329" y="2132184"/>
            <a:ext cx="3561372"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CỘNG VỚI </a:t>
            </a:r>
            <a:r>
              <a:rPr lang="en-US" sz="2000" b="1" dirty="0" smtClean="0">
                <a:latin typeface="Times New Roman" panose="02020603050405020304" pitchFamily="18" charset="0"/>
                <a:cs typeface="Times New Roman" panose="02020603050405020304" pitchFamily="18" charset="0"/>
              </a:rPr>
              <a:t>SỐ 0</a:t>
            </a:r>
            <a:endParaRPr lang="en-US" sz="2000" b="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5079975" y="4065629"/>
            <a:ext cx="3803729"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CỘNG VỚI SỐ ĐỐI</a:t>
            </a:r>
          </a:p>
        </p:txBody>
      </p:sp>
      <mc:AlternateContent xmlns:mc="http://schemas.openxmlformats.org/markup-compatibility/2006" xmlns:a14="http://schemas.microsoft.com/office/drawing/2010/main">
        <mc:Choice Requires="a14">
          <p:sp>
            <p:nvSpPr>
              <p:cNvPr id="36" name="Rectangle 35"/>
              <p:cNvSpPr/>
              <p:nvPr/>
            </p:nvSpPr>
            <p:spPr>
              <a:xfrm>
                <a:off x="526866" y="2648211"/>
                <a:ext cx="3875380"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𝑎</m:t>
                      </m:r>
                    </m:oMath>
                  </m:oMathPara>
                </a14:m>
                <a:endParaRPr lang="en-US" sz="2200" dirty="0"/>
              </a:p>
            </p:txBody>
          </p:sp>
        </mc:Choice>
        <mc:Fallback xmlns="">
          <p:sp>
            <p:nvSpPr>
              <p:cNvPr id="36" name="Rectangle 35"/>
              <p:cNvSpPr>
                <a:spLocks noRot="1" noChangeAspect="1" noMove="1" noResize="1" noEditPoints="1" noAdjustHandles="1" noChangeArrowheads="1" noChangeShapeType="1" noTextEdit="1"/>
              </p:cNvSpPr>
              <p:nvPr/>
            </p:nvSpPr>
            <p:spPr>
              <a:xfrm>
                <a:off x="526865" y="2648207"/>
                <a:ext cx="3875380" cy="43088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569594" y="4567398"/>
                <a:ext cx="3875407"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𝑐</m:t>
                      </m:r>
                      <m:r>
                        <a:rPr lang="en-US" sz="2200" i="0">
                          <a:latin typeface="Cambria Math" panose="02040503050406030204" pitchFamily="18" charset="0"/>
                        </a:rPr>
                        <m:t>)=(</m:t>
                      </m:r>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𝑐</m:t>
                      </m:r>
                    </m:oMath>
                  </m:oMathPara>
                </a14:m>
                <a:endParaRPr lang="en-US" sz="2200" dirty="0"/>
              </a:p>
            </p:txBody>
          </p:sp>
        </mc:Choice>
        <mc:Fallback xmlns="">
          <p:sp>
            <p:nvSpPr>
              <p:cNvPr id="37" name="Rectangle 36"/>
              <p:cNvSpPr>
                <a:spLocks noRot="1" noChangeAspect="1" noMove="1" noResize="1" noEditPoints="1" noAdjustHandles="1" noChangeArrowheads="1" noChangeShapeType="1" noTextEdit="1"/>
              </p:cNvSpPr>
              <p:nvPr/>
            </p:nvSpPr>
            <p:spPr>
              <a:xfrm>
                <a:off x="569592" y="4567394"/>
                <a:ext cx="3875407" cy="430887"/>
              </a:xfrm>
              <a:prstGeom prst="rect">
                <a:avLst/>
              </a:prstGeom>
              <a:blipFill rotWithShape="0">
                <a:blip r:embed="rId4"/>
                <a:stretch>
                  <a:fillRect b="-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079974" y="2790240"/>
                <a:ext cx="3803727"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+0=0+</m:t>
                      </m:r>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𝑎</m:t>
                      </m:r>
                    </m:oMath>
                  </m:oMathPara>
                </a14:m>
                <a:endParaRPr lang="en-US" sz="2200" dirty="0"/>
              </a:p>
            </p:txBody>
          </p:sp>
        </mc:Choice>
        <mc:Fallback xmlns="">
          <p:sp>
            <p:nvSpPr>
              <p:cNvPr id="38" name="Rectangle 37"/>
              <p:cNvSpPr>
                <a:spLocks noRot="1" noChangeAspect="1" noMove="1" noResize="1" noEditPoints="1" noAdjustHandles="1" noChangeArrowheads="1" noChangeShapeType="1" noTextEdit="1"/>
              </p:cNvSpPr>
              <p:nvPr/>
            </p:nvSpPr>
            <p:spPr>
              <a:xfrm>
                <a:off x="5079973" y="2790236"/>
                <a:ext cx="3803727"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5079974" y="4645188"/>
                <a:ext cx="3803727"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𝑎</m:t>
                      </m:r>
                      <m:r>
                        <a:rPr lang="en-US" sz="2200" i="0">
                          <a:latin typeface="Cambria Math" panose="02040503050406030204" pitchFamily="18" charset="0"/>
                        </a:rPr>
                        <m:t>)=0</m:t>
                      </m:r>
                    </m:oMath>
                  </m:oMathPara>
                </a14:m>
                <a:endParaRPr lang="en-US" sz="2200" dirty="0"/>
              </a:p>
            </p:txBody>
          </p:sp>
        </mc:Choice>
        <mc:Fallback xmlns="">
          <p:sp>
            <p:nvSpPr>
              <p:cNvPr id="39" name="Rectangle 38"/>
              <p:cNvSpPr>
                <a:spLocks noRot="1" noChangeAspect="1" noMove="1" noResize="1" noEditPoints="1" noAdjustHandles="1" noChangeArrowheads="1" noChangeShapeType="1" noTextEdit="1"/>
              </p:cNvSpPr>
              <p:nvPr/>
            </p:nvSpPr>
            <p:spPr>
              <a:xfrm>
                <a:off x="5079973" y="4645184"/>
                <a:ext cx="3803727" cy="430887"/>
              </a:xfrm>
              <a:prstGeom prst="rect">
                <a:avLst/>
              </a:prstGeom>
              <a:blipFill rotWithShape="0">
                <a:blip r:embed="rId6"/>
                <a:stretch>
                  <a:fillRect b="-15493"/>
                </a:stretch>
              </a:blipFill>
            </p:spPr>
            <p:txBody>
              <a:bodyPr/>
              <a:lstStyle/>
              <a:p>
                <a:r>
                  <a:rPr lang="en-US">
                    <a:noFill/>
                  </a:rPr>
                  <a:t> </a:t>
                </a:r>
              </a:p>
            </p:txBody>
          </p:sp>
        </mc:Fallback>
      </mc:AlternateContent>
      <p:pic>
        <p:nvPicPr>
          <p:cNvPr id="2" name="Picture 1"/>
          <p:cNvPicPr>
            <a:picLocks noChangeAspect="1"/>
          </p:cNvPicPr>
          <p:nvPr/>
        </p:nvPicPr>
        <p:blipFill>
          <a:blip r:embed="rId7"/>
          <a:stretch>
            <a:fillRect/>
          </a:stretch>
        </p:blipFill>
        <p:spPr>
          <a:xfrm>
            <a:off x="-92908" y="152044"/>
            <a:ext cx="6210555" cy="705482"/>
          </a:xfrm>
          <a:prstGeom prst="rect">
            <a:avLst/>
          </a:prstGeom>
        </p:spPr>
      </p:pic>
    </p:spTree>
    <p:extLst>
      <p:ext uri="{BB962C8B-B14F-4D97-AF65-F5344CB8AC3E}">
        <p14:creationId xmlns:p14="http://schemas.microsoft.com/office/powerpoint/2010/main" val="380222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093700" cy="709684"/>
          </a:xfrm>
          <a:prstGeom prst="rect">
            <a:avLst/>
          </a:prstGeom>
        </p:spPr>
      </p:pic>
      <p:pic>
        <p:nvPicPr>
          <p:cNvPr id="5" name="Picture 4"/>
          <p:cNvPicPr>
            <a:picLocks noChangeAspect="1"/>
          </p:cNvPicPr>
          <p:nvPr/>
        </p:nvPicPr>
        <p:blipFill>
          <a:blip r:embed="rId3"/>
          <a:stretch>
            <a:fillRect/>
          </a:stretch>
        </p:blipFill>
        <p:spPr>
          <a:xfrm>
            <a:off x="0" y="709686"/>
            <a:ext cx="9144000" cy="2276475"/>
          </a:xfrm>
          <a:prstGeom prst="rect">
            <a:avLst/>
          </a:prstGeom>
          <a:solidFill>
            <a:schemeClr val="accent4">
              <a:lumMod val="20000"/>
              <a:lumOff val="80000"/>
            </a:schemeClr>
          </a:solidFill>
        </p:spPr>
      </p:pic>
      <p:sp>
        <p:nvSpPr>
          <p:cNvPr id="8" name="Rectangle 7"/>
          <p:cNvSpPr/>
          <p:nvPr/>
        </p:nvSpPr>
        <p:spPr>
          <a:xfrm>
            <a:off x="0" y="2986163"/>
            <a:ext cx="9144000" cy="3477875"/>
          </a:xfrm>
          <a:prstGeom prst="rect">
            <a:avLst/>
          </a:prstGeom>
          <a:solidFill>
            <a:schemeClr val="accent4">
              <a:lumMod val="20000"/>
              <a:lumOff val="80000"/>
            </a:schemeClr>
          </a:solidFill>
        </p:spPr>
        <p:txBody>
          <a:bodyPr wrap="square">
            <a:spAutoFit/>
          </a:bodyPr>
          <a:lstStyle/>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C1: Hiệu số tiền lãi và số tiền lỗ là: 5 – 2 = 3.</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cửa hàng đó lãi 3 triệu đồng.</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C2:Lỗ </a:t>
            </a: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triệu nghĩa là lãi (-2) triệu</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cửa hàng đó lãi:</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 (-2) = 3 ( triệu đồng)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864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10446"/>
            <a:ext cx="9144000" cy="2123658"/>
          </a:xfrm>
          <a:prstGeom prst="rect">
            <a:avLst/>
          </a:prstGeom>
          <a:noFill/>
        </p:spPr>
        <p:txBody>
          <a:bodyPr wrap="square" rtlCol="0">
            <a:spAutoFit/>
          </a:bodyPr>
          <a:lstStyle/>
          <a:p>
            <a:pPr algn="ctr">
              <a:lnSpc>
                <a:spcPct val="150000"/>
              </a:lnSpc>
            </a:pPr>
            <a:r>
              <a:rPr lang="en-US" sz="4400" b="1" dirty="0" smtClean="0">
                <a:solidFill>
                  <a:srgbClr val="FF0000"/>
                </a:solidFill>
                <a:latin typeface="Times New Roman" panose="02020603050405020304" pitchFamily="18" charset="0"/>
                <a:cs typeface="Times New Roman" panose="02020603050405020304" pitchFamily="18" charset="0"/>
              </a:rPr>
              <a:t>CHUYÊN ĐỀ</a:t>
            </a:r>
          </a:p>
          <a:p>
            <a:pPr algn="ctr">
              <a:lnSpc>
                <a:spcPct val="150000"/>
              </a:lnSpc>
            </a:pPr>
            <a:r>
              <a:rPr lang="en-US" sz="4400" b="1" dirty="0" smtClean="0">
                <a:solidFill>
                  <a:srgbClr val="FF0000"/>
                </a:solidFill>
                <a:latin typeface="Times New Roman" panose="02020603050405020304" pitchFamily="18" charset="0"/>
                <a:cs typeface="Times New Roman" panose="02020603050405020304" pitchFamily="18" charset="0"/>
              </a:rPr>
              <a:t>CỘNG TRỪ SỐ NGUYÊN</a:t>
            </a:r>
            <a:endParaRPr lang="vi-VN" sz="4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5556" y="3421329"/>
            <a:ext cx="8828445" cy="461665"/>
          </a:xfrm>
          <a:prstGeom prst="rect">
            <a:avLst/>
          </a:prstGeom>
          <a:noFill/>
        </p:spPr>
        <p:txBody>
          <a:bodyPr wrap="square" rtlCol="0">
            <a:spAutoFit/>
          </a:bodyPr>
          <a:lstStyle/>
          <a:p>
            <a:pPr algn="ct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NĂM </a:t>
            </a:r>
            <a:r>
              <a:rPr lang="en-US" sz="2400" b="1" smtClean="0">
                <a:solidFill>
                  <a:schemeClr val="accent5">
                    <a:lumMod val="50000"/>
                  </a:schemeClr>
                </a:solidFill>
                <a:latin typeface="Times New Roman" panose="02020603050405020304" pitchFamily="18" charset="0"/>
                <a:cs typeface="Times New Roman" panose="02020603050405020304" pitchFamily="18" charset="0"/>
              </a:rPr>
              <a:t>HỌC 2021 - 2022</a:t>
            </a:r>
            <a:endParaRPr lang="vi-VN" sz="2400" b="1" dirty="0">
              <a:solidFill>
                <a:schemeClr val="accent5">
                  <a:lumMod val="50000"/>
                </a:schemeClr>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1" y="4631883"/>
            <a:ext cx="9298275" cy="2198914"/>
            <a:chOff x="0" y="4631883"/>
            <a:chExt cx="9298275" cy="2198914"/>
          </a:xfrm>
        </p:grpSpPr>
        <p:pic>
          <p:nvPicPr>
            <p:cNvPr id="5" name="Picture 2" descr="Kết quả hình ảnh cho Hoa Sen 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170" b="63213" l="0" r="98571"/>
                      </a14:imgEffect>
                    </a14:imgLayer>
                  </a14:imgProps>
                </a:ext>
                <a:ext uri="{28A0092B-C50C-407E-A947-70E740481C1C}">
                  <a14:useLocalDpi xmlns:a14="http://schemas.microsoft.com/office/drawing/2010/main" val="0"/>
                </a:ext>
              </a:extLst>
            </a:blip>
            <a:srcRect t="35945" b="37180"/>
            <a:stretch/>
          </p:blipFill>
          <p:spPr bwMode="auto">
            <a:xfrm>
              <a:off x="0" y="4631883"/>
              <a:ext cx="9298275" cy="21989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Kết quả hình ảnh cho Hoa Sen 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886" b="89734" l="0" r="95012">
                          <a14:foregroundMark x1="34204" y1="43346" x2="34204" y2="43346"/>
                          <a14:foregroundMark x1="53919" y1="29658" x2="53919" y2="29658"/>
                          <a14:foregroundMark x1="47031" y1="36502" x2="47031" y2="36502"/>
                          <a14:foregroundMark x1="39667" y1="41445" x2="39667" y2="41445"/>
                          <a14:foregroundMark x1="44656" y1="78327" x2="44656" y2="78327"/>
                          <a14:foregroundMark x1="44656" y1="73764" x2="44656" y2="73764"/>
                          <a14:foregroundMark x1="65083" y1="55133" x2="65083" y2="55133"/>
                          <a14:foregroundMark x1="79335" y1="65019" x2="79335" y2="65019"/>
                          <a14:foregroundMark x1="54157" y1="74525" x2="54157" y2="74525"/>
                          <a14:foregroundMark x1="56295" y1="73764" x2="56532" y2="72624"/>
                          <a14:foregroundMark x1="56295" y1="78707" x2="56295" y2="78707"/>
                        </a14:backgroundRemoval>
                      </a14:imgEffect>
                    </a14:imgLayer>
                  </a14:imgProps>
                </a:ext>
                <a:ext uri="{28A0092B-C50C-407E-A947-70E740481C1C}">
                  <a14:useLocalDpi xmlns:a14="http://schemas.microsoft.com/office/drawing/2010/main" val="0"/>
                </a:ext>
              </a:extLst>
            </a:blip>
            <a:srcRect b="19090"/>
            <a:stretch/>
          </p:blipFill>
          <p:spPr bwMode="auto">
            <a:xfrm>
              <a:off x="3338067" y="4955733"/>
              <a:ext cx="2776421" cy="186416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88835" y="4206847"/>
            <a:ext cx="8828445" cy="461665"/>
          </a:xfrm>
          <a:prstGeom prst="rect">
            <a:avLst/>
          </a:prstGeom>
          <a:noFill/>
        </p:spPr>
        <p:txBody>
          <a:bodyPr wrap="square" rtlCol="0">
            <a:spAutoFit/>
          </a:bodyPr>
          <a:lstStyle/>
          <a:p>
            <a:pPr algn="ct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GV:</a:t>
            </a:r>
            <a:endParaRPr lang="vi-VN" sz="24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9166" y="7185"/>
            <a:ext cx="1432988" cy="955325"/>
          </a:xfrm>
          <a:prstGeom prst="rect">
            <a:avLst/>
          </a:prstGeom>
        </p:spPr>
      </p:pic>
    </p:spTree>
    <p:extLst>
      <p:ext uri="{BB962C8B-B14F-4D97-AF65-F5344CB8AC3E}">
        <p14:creationId xmlns:p14="http://schemas.microsoft.com/office/powerpoint/2010/main" val="1648883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9305" y="491322"/>
            <a:ext cx="3207224" cy="2364542"/>
          </a:xfrm>
          <a:prstGeom prst="rect">
            <a:avLst/>
          </a:prstGeom>
        </p:spPr>
      </p:pic>
      <p:pic>
        <p:nvPicPr>
          <p:cNvPr id="5" name="Picture 4"/>
          <p:cNvPicPr>
            <a:picLocks noChangeAspect="1"/>
          </p:cNvPicPr>
          <p:nvPr/>
        </p:nvPicPr>
        <p:blipFill>
          <a:blip r:embed="rId3"/>
          <a:stretch>
            <a:fillRect/>
          </a:stretch>
        </p:blipFill>
        <p:spPr>
          <a:xfrm>
            <a:off x="0" y="3240853"/>
            <a:ext cx="9144000" cy="2027191"/>
          </a:xfrm>
          <a:prstGeom prst="rect">
            <a:avLst/>
          </a:prstGeom>
        </p:spPr>
      </p:pic>
    </p:spTree>
    <p:extLst>
      <p:ext uri="{BB962C8B-B14F-4D97-AF65-F5344CB8AC3E}">
        <p14:creationId xmlns:p14="http://schemas.microsoft.com/office/powerpoint/2010/main" val="16188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87474"/>
          </a:xfrm>
          <a:ln w="28575">
            <a:solidFill>
              <a:srgbClr val="FFC000"/>
            </a:solidFill>
          </a:ln>
        </p:spPr>
        <p:txBody>
          <a:bodyPr>
            <a:noAutofit/>
          </a:bodyPr>
          <a:lstStyle/>
          <a:p>
            <a:r>
              <a:rPr lang="en-US" sz="2800" b="1" smtClean="0">
                <a:solidFill>
                  <a:srgbClr val="92D050"/>
                </a:solidFill>
                <a:latin typeface="Times New Roman" panose="02020603050405020304" pitchFamily="18" charset="0"/>
                <a:cs typeface="Times New Roman" panose="02020603050405020304" pitchFamily="18" charset="0"/>
              </a:rPr>
              <a:t>Luyện tập 5</a:t>
            </a:r>
            <a:r>
              <a:rPr lang="en-US" sz="2800" smtClean="0">
                <a:solidFill>
                  <a:srgbClr val="92D050"/>
                </a:solidFill>
                <a:latin typeface="Times New Roman" panose="02020603050405020304" pitchFamily="18" charset="0"/>
                <a:cs typeface="Times New Roman" panose="02020603050405020304" pitchFamily="18" charset="0"/>
              </a:rPr>
              <a:t/>
            </a:r>
            <a:br>
              <a:rPr lang="en-US" sz="2800" smtClean="0">
                <a:solidFill>
                  <a:srgbClr val="92D050"/>
                </a:solidFill>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Tính các hiệu sau:  a,   5 - (-3)         b, (-7) - 8</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628650" y="2467133"/>
            <a:ext cx="8001000" cy="2246769"/>
          </a:xfrm>
          <a:prstGeom prst="rect">
            <a:avLst/>
          </a:prstGeom>
          <a:noFill/>
          <a:ln w="28575">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 3</a:t>
            </a:r>
          </a:p>
          <a:p>
            <a:r>
              <a:rPr lang="en-US" sz="2800" smtClean="0">
                <a:latin typeface="Times New Roman" panose="02020603050405020304" pitchFamily="18" charset="0"/>
                <a:cs typeface="Times New Roman" panose="02020603050405020304" pitchFamily="18" charset="0"/>
              </a:rPr>
              <a:t>Nhiệt độ bên ngoài của một máy bay ở độ cao 10 000 m là          . Khi hạ cánh, nhiệt độ ở sân bay là          . Hỏi nhiệt độ bên ngoài của máy bay khi ở độ cao</a:t>
            </a:r>
          </a:p>
          <a:p>
            <a:r>
              <a:rPr lang="en-US" sz="2800" smtClean="0">
                <a:latin typeface="Times New Roman" panose="02020603050405020304" pitchFamily="18" charset="0"/>
                <a:cs typeface="Times New Roman" panose="02020603050405020304" pitchFamily="18" charset="0"/>
              </a:rPr>
              <a:t> 10 000 m và khi hạ cánh chênh lệch bao nhiêu độ C?</a:t>
            </a:r>
            <a:endParaRPr lang="en-US" sz="280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178858426"/>
              </p:ext>
            </p:extLst>
          </p:nvPr>
        </p:nvGraphicFramePr>
        <p:xfrm>
          <a:off x="1460498" y="3400045"/>
          <a:ext cx="857127" cy="380945"/>
        </p:xfrm>
        <a:graphic>
          <a:graphicData uri="http://schemas.openxmlformats.org/presentationml/2006/ole">
            <mc:AlternateContent xmlns:mc="http://schemas.openxmlformats.org/markup-compatibility/2006">
              <mc:Choice xmlns:v="urn:schemas-microsoft-com:vml" Requires="v">
                <p:oleObj spid="_x0000_s1072" name="Equation" r:id="rId3" imgW="457200" imgH="203040" progId="Equation.DSMT4">
                  <p:embed/>
                </p:oleObj>
              </mc:Choice>
              <mc:Fallback>
                <p:oleObj name="Equation" r:id="rId3" imgW="457200" imgH="203040" progId="Equation.DSMT4">
                  <p:embed/>
                  <p:pic>
                    <p:nvPicPr>
                      <p:cNvPr id="0" name=""/>
                      <p:cNvPicPr/>
                      <p:nvPr/>
                    </p:nvPicPr>
                    <p:blipFill>
                      <a:blip r:embed="rId4"/>
                      <a:stretch>
                        <a:fillRect/>
                      </a:stretch>
                    </p:blipFill>
                    <p:spPr>
                      <a:xfrm>
                        <a:off x="1460498" y="3400045"/>
                        <a:ext cx="857127" cy="38094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43137357"/>
              </p:ext>
            </p:extLst>
          </p:nvPr>
        </p:nvGraphicFramePr>
        <p:xfrm>
          <a:off x="7351470" y="3392663"/>
          <a:ext cx="763831" cy="407376"/>
        </p:xfrm>
        <a:graphic>
          <a:graphicData uri="http://schemas.openxmlformats.org/presentationml/2006/ole">
            <mc:AlternateContent xmlns:mc="http://schemas.openxmlformats.org/markup-compatibility/2006">
              <mc:Choice xmlns:v="urn:schemas-microsoft-com:vml" Requires="v">
                <p:oleObj spid="_x0000_s1073" name="Equation" r:id="rId5" imgW="380880" imgH="203040" progId="Equation.DSMT4">
                  <p:embed/>
                </p:oleObj>
              </mc:Choice>
              <mc:Fallback>
                <p:oleObj name="Equation" r:id="rId5" imgW="380880" imgH="203040" progId="Equation.DSMT4">
                  <p:embed/>
                  <p:pic>
                    <p:nvPicPr>
                      <p:cNvPr id="0" name=""/>
                      <p:cNvPicPr/>
                      <p:nvPr/>
                    </p:nvPicPr>
                    <p:blipFill>
                      <a:blip r:embed="rId6"/>
                      <a:stretch>
                        <a:fillRect/>
                      </a:stretch>
                    </p:blipFill>
                    <p:spPr>
                      <a:xfrm>
                        <a:off x="7351470" y="3392663"/>
                        <a:ext cx="763831" cy="407376"/>
                      </a:xfrm>
                      <a:prstGeom prst="rect">
                        <a:avLst/>
                      </a:prstGeom>
                    </p:spPr>
                  </p:pic>
                </p:oleObj>
              </mc:Fallback>
            </mc:AlternateContent>
          </a:graphicData>
        </a:graphic>
      </p:graphicFrame>
    </p:spTree>
    <p:extLst>
      <p:ext uri="{BB962C8B-B14F-4D97-AF65-F5344CB8AC3E}">
        <p14:creationId xmlns:p14="http://schemas.microsoft.com/office/powerpoint/2010/main" val="410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0470" y="3256742"/>
            <a:ext cx="8369832" cy="507831"/>
          </a:xfrm>
          <a:prstGeom prst="rect">
            <a:avLst/>
          </a:prstGeom>
        </p:spPr>
        <p:txBody>
          <a:bodyPr wrap="square">
            <a:spAutoFit/>
          </a:bodyPr>
          <a:lstStyle/>
          <a:p>
            <a:pPr>
              <a:lnSpc>
                <a:spcPct val="150000"/>
              </a:lnSpc>
            </a:pP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tổng</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bằng</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0</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H="1">
            <a:off x="148177" y="393704"/>
            <a:ext cx="2540" cy="918667"/>
          </a:xfrm>
          <a:prstGeom prst="line">
            <a:avLst/>
          </a:prstGeom>
        </p:spPr>
        <p:style>
          <a:lnRef idx="3">
            <a:schemeClr val="accent1"/>
          </a:lnRef>
          <a:fillRef idx="0">
            <a:schemeClr val="accent1"/>
          </a:fillRef>
          <a:effectRef idx="2">
            <a:schemeClr val="accent1"/>
          </a:effectRef>
          <a:fontRef idx="minor">
            <a:schemeClr val="tx1"/>
          </a:fontRef>
        </p:style>
      </p:cxnSp>
      <p:sp>
        <p:nvSpPr>
          <p:cNvPr id="16" name="Rounded Rectangle 15"/>
          <p:cNvSpPr/>
          <p:nvPr/>
        </p:nvSpPr>
        <p:spPr>
          <a:xfrm>
            <a:off x="694370" y="203361"/>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CÙNG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385232" y="2717116"/>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KHÁC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241300" y="511174"/>
            <a:ext cx="0" cy="8170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41300" y="520699"/>
            <a:ext cx="11303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9700" y="393700"/>
            <a:ext cx="1231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241302" y="131871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41302" y="141494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41302" y="1419612"/>
            <a:ext cx="8255" cy="156368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48177" y="1304588"/>
            <a:ext cx="0" cy="1763053"/>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49557" y="2983292"/>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40600" y="3077165"/>
            <a:ext cx="153298" cy="0"/>
          </a:xfrm>
          <a:prstGeom prst="line">
            <a:avLst/>
          </a:prstGeom>
        </p:spPr>
        <p:style>
          <a:lnRef idx="3">
            <a:schemeClr val="accent1"/>
          </a:lnRef>
          <a:fillRef idx="0">
            <a:schemeClr val="accent1"/>
          </a:fillRef>
          <a:effectRef idx="2">
            <a:schemeClr val="accent1"/>
          </a:effectRef>
          <a:fontRef idx="minor">
            <a:schemeClr val="tx1"/>
          </a:fontRef>
        </p:style>
      </p:cxnSp>
      <p:sp>
        <p:nvSpPr>
          <p:cNvPr id="36" name="Rounded Rectangle 35"/>
          <p:cNvSpPr/>
          <p:nvPr/>
        </p:nvSpPr>
        <p:spPr>
          <a:xfrm>
            <a:off x="406926" y="5541512"/>
            <a:ext cx="8338613" cy="5764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PHÉP TRỪ HAI SỐ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Rectangle 36"/>
              <p:cNvSpPr/>
              <p:nvPr/>
            </p:nvSpPr>
            <p:spPr>
              <a:xfrm>
                <a:off x="330005" y="6100048"/>
                <a:ext cx="8051800" cy="507831"/>
              </a:xfrm>
              <a:prstGeom prst="rect">
                <a:avLst/>
              </a:prstGeom>
            </p:spPr>
            <p:txBody>
              <a:bodyPr wrap="square">
                <a:spAutoFit/>
              </a:bodyPr>
              <a:lstStyle/>
              <a:p>
                <a:pPr>
                  <a:lnSpc>
                    <a:spcPct val="150000"/>
                  </a:lnSpc>
                </a:pP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Muốn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trừ</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𝑎</m:t>
                    </m:r>
                  </m:oMath>
                </a14:m>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cho</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𝑏</m:t>
                    </m:r>
                  </m:oMath>
                </a14:m>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ta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𝑎</m:t>
                    </m:r>
                  </m:oMath>
                </a14:m>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𝑏</m:t>
                    </m:r>
                  </m:oMath>
                </a14:m>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330005" y="6100044"/>
                <a:ext cx="8051800" cy="507831"/>
              </a:xfrm>
              <a:prstGeom prst="rect">
                <a:avLst/>
              </a:prstGeom>
              <a:blipFill rotWithShape="0">
                <a:blip r:embed="rId2"/>
                <a:stretch>
                  <a:fillRect l="-606" b="-9639"/>
                </a:stretch>
              </a:blipFill>
            </p:spPr>
            <p:txBody>
              <a:bodyPr/>
              <a:lstStyle/>
              <a:p>
                <a:r>
                  <a:rPr lang="en-US">
                    <a:noFill/>
                  </a:rPr>
                  <a:t> </a:t>
                </a:r>
              </a:p>
            </p:txBody>
          </p:sp>
        </mc:Fallback>
      </mc:AlternateContent>
      <p:cxnSp>
        <p:nvCxnSpPr>
          <p:cNvPr id="38" name="Straight Connector 37"/>
          <p:cNvCxnSpPr/>
          <p:nvPr/>
        </p:nvCxnSpPr>
        <p:spPr>
          <a:xfrm>
            <a:off x="148177" y="3066149"/>
            <a:ext cx="0" cy="27745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49555" y="3077167"/>
            <a:ext cx="0" cy="266262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a:off x="256967" y="5727816"/>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138840" y="5837211"/>
            <a:ext cx="278956" cy="9722"/>
          </a:xfrm>
          <a:prstGeom prst="line">
            <a:avLst/>
          </a:prstGeom>
        </p:spPr>
        <p:style>
          <a:lnRef idx="3">
            <a:schemeClr val="accent1"/>
          </a:lnRef>
          <a:fillRef idx="0">
            <a:schemeClr val="accent1"/>
          </a:fillRef>
          <a:effectRef idx="2">
            <a:schemeClr val="accent1"/>
          </a:effectRef>
          <a:fontRef idx="minor">
            <a:schemeClr val="tx1"/>
          </a:fontRef>
        </p:style>
      </p:cxnSp>
      <p:sp>
        <p:nvSpPr>
          <p:cNvPr id="27" name="Rectangle 26"/>
          <p:cNvSpPr/>
          <p:nvPr/>
        </p:nvSpPr>
        <p:spPr>
          <a:xfrm>
            <a:off x="473591" y="785599"/>
            <a:ext cx="8719552" cy="1754326"/>
          </a:xfrm>
          <a:prstGeom prst="rect">
            <a:avLst/>
          </a:prstGeom>
        </p:spPr>
        <p:txBody>
          <a:bodyPr wrap="square">
            <a:spAutoFit/>
          </a:bodyPr>
          <a:lstStyle/>
          <a:p>
            <a:pPr algn="just">
              <a:lnSpc>
                <a:spcPct val="150000"/>
              </a:lnSpc>
            </a:pP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 </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như sau: </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Bước1. Bỏ dấu “ - ’’ trước mỗi số</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2. Tính tổng của các số nguyên âm nhận được ở Bước 1</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3. Thêm dấu “ - ”trước kết quả nhận được ở Bước 2, ta có tổng cần tìm.</a:t>
            </a:r>
          </a:p>
        </p:txBody>
      </p:sp>
      <p:sp>
        <p:nvSpPr>
          <p:cNvPr id="31" name="Rectangle 30"/>
          <p:cNvSpPr/>
          <p:nvPr/>
        </p:nvSpPr>
        <p:spPr>
          <a:xfrm>
            <a:off x="380470" y="3803107"/>
            <a:ext cx="8741684" cy="1754326"/>
          </a:xfrm>
          <a:prstGeom prst="rect">
            <a:avLst/>
          </a:prstGeom>
        </p:spPr>
        <p:txBody>
          <a:bodyPr wrap="square">
            <a:spAutoFit/>
          </a:bodyPr>
          <a:lstStyle/>
          <a:p>
            <a:pPr algn="just">
              <a:lnSpc>
                <a:spcPct val="150000"/>
              </a:lnSpc>
            </a:pP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Muốn</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khác</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nhau, ta làm như sau:</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1. Bỏ dấu “ - ” trước số nguyên âm, giữ nguyên số còn lại.</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2. Trong hai số nguyên dương nhận được ở Bước 1, lấy số lớn hơn trừ đi 1 số nhỏ hơn.</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3. Cho hiệu vừa nhận được dấu ban đầu của số lớn hơn ở Bước 2, ta có tổng cần tìm.</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90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par>
                                <p:cTn id="33" presetID="22" presetClass="entr" presetSubtype="1"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par>
                                <p:cTn id="40" presetID="22" presetClass="entr" presetSubtype="8"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par>
                                <p:cTn id="51" presetID="22" presetClass="entr" presetSubtype="1"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up)">
                                      <p:cBhvr>
                                        <p:cTn id="53" dur="500"/>
                                        <p:tgtEl>
                                          <p:spTgt spid="41"/>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2" presetClass="entr" presetSubtype="8"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7" grpId="0" animBg="1"/>
      <p:bldP spid="36" grpId="0" animBg="1"/>
      <p:bldP spid="37" grpId="0"/>
      <p:bldP spid="27"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l="7459" r="9280"/>
          <a:stretch/>
        </p:blipFill>
        <p:spPr>
          <a:xfrm>
            <a:off x="-11016" y="0"/>
            <a:ext cx="4472848" cy="6858000"/>
          </a:xfrm>
          <a:prstGeom prst="rect">
            <a:avLst/>
          </a:prstGeom>
          <a:noFill/>
          <a:ln>
            <a:noFill/>
          </a:ln>
        </p:spPr>
      </p:pic>
      <mc:AlternateContent xmlns:mc="http://schemas.openxmlformats.org/markup-compatibility/2006" xmlns:a14="http://schemas.microsoft.com/office/drawing/2010/main">
        <mc:Choice Requires="a14">
          <p:sp>
            <p:nvSpPr>
              <p:cNvPr id="6" name="Oval 5"/>
              <p:cNvSpPr/>
              <p:nvPr/>
            </p:nvSpPr>
            <p:spPr>
              <a:xfrm>
                <a:off x="447776" y="1325860"/>
                <a:ext cx="720000" cy="720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−5</m:t>
                      </m:r>
                    </m:oMath>
                  </m:oMathPara>
                </a14:m>
                <a:endParaRPr lang="en-US" dirty="0"/>
              </a:p>
            </p:txBody>
          </p:sp>
        </mc:Choice>
        <mc:Fallback xmlns="">
          <p:sp>
            <p:nvSpPr>
              <p:cNvPr id="6" name="Oval 5"/>
              <p:cNvSpPr>
                <a:spLocks noRot="1" noChangeAspect="1" noMove="1" noResize="1" noEditPoints="1" noAdjustHandles="1" noChangeArrowheads="1" noChangeShapeType="1" noTextEdit="1"/>
              </p:cNvSpPr>
              <p:nvPr/>
            </p:nvSpPr>
            <p:spPr>
              <a:xfrm>
                <a:off x="447776" y="1325860"/>
                <a:ext cx="720000" cy="720000"/>
              </a:xfrm>
              <a:prstGeom prst="ellipse">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627546" y="2716913"/>
                <a:ext cx="720000" cy="72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20</m:t>
                      </m:r>
                    </m:oMath>
                  </m:oMathPara>
                </a14:m>
                <a:endParaRPr lang="en-US" dirty="0"/>
              </a:p>
            </p:txBody>
          </p:sp>
        </mc:Choice>
        <mc:Fallback xmlns="">
          <p:sp>
            <p:nvSpPr>
              <p:cNvPr id="10" name="Oval 9"/>
              <p:cNvSpPr>
                <a:spLocks noRot="1" noChangeAspect="1" noMove="1" noResize="1" noEditPoints="1" noAdjustHandles="1" noChangeArrowheads="1" noChangeShapeType="1" noTextEdit="1"/>
              </p:cNvSpPr>
              <p:nvPr/>
            </p:nvSpPr>
            <p:spPr>
              <a:xfrm>
                <a:off x="627546" y="2716913"/>
                <a:ext cx="720000" cy="720000"/>
              </a:xfrm>
              <a:prstGeom prst="ellipse">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p:cNvSpPr/>
              <p:nvPr/>
            </p:nvSpPr>
            <p:spPr>
              <a:xfrm>
                <a:off x="2897320" y="2829504"/>
                <a:ext cx="720000" cy="720000"/>
              </a:xfrm>
              <a:prstGeom prst="ellipse">
                <a:avLst/>
              </a:prstGeom>
              <a:solidFill>
                <a:schemeClr val="accent1">
                  <a:lumMod val="20000"/>
                  <a:lumOff val="80000"/>
                </a:schemeClr>
              </a:solid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90</m:t>
                      </m:r>
                    </m:oMath>
                  </m:oMathPara>
                </a14:m>
                <a:endParaRPr lang="en-US" dirty="0">
                  <a:solidFill>
                    <a:schemeClr val="tx1"/>
                  </a:solidFill>
                </a:endParaRPr>
              </a:p>
            </p:txBody>
          </p:sp>
        </mc:Choice>
        <mc:Fallback xmlns="">
          <p:sp>
            <p:nvSpPr>
              <p:cNvPr id="13" name="Oval 12"/>
              <p:cNvSpPr>
                <a:spLocks noRot="1" noChangeAspect="1" noMove="1" noResize="1" noEditPoints="1" noAdjustHandles="1" noChangeArrowheads="1" noChangeShapeType="1" noTextEdit="1"/>
              </p:cNvSpPr>
              <p:nvPr/>
            </p:nvSpPr>
            <p:spPr>
              <a:xfrm>
                <a:off x="2897320" y="2829504"/>
                <a:ext cx="720000" cy="720000"/>
              </a:xfrm>
              <a:prstGeom prst="ellipse">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p:cNvSpPr/>
              <p:nvPr/>
            </p:nvSpPr>
            <p:spPr>
              <a:xfrm>
                <a:off x="3630509" y="1920590"/>
                <a:ext cx="720000" cy="720000"/>
              </a:xfrm>
              <a:prstGeom prst="ellipse">
                <a:avLst/>
              </a:prstGeom>
              <a:solidFill>
                <a:schemeClr val="accent2">
                  <a:lumMod val="40000"/>
                  <a:lumOff val="6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10</m:t>
                      </m:r>
                    </m:oMath>
                  </m:oMathPara>
                </a14:m>
                <a:endParaRPr lang="en-US" dirty="0"/>
              </a:p>
            </p:txBody>
          </p:sp>
        </mc:Choice>
        <mc:Fallback xmlns="">
          <p:sp>
            <p:nvSpPr>
              <p:cNvPr id="16" name="Oval 15"/>
              <p:cNvSpPr>
                <a:spLocks noRot="1" noChangeAspect="1" noMove="1" noResize="1" noEditPoints="1" noAdjustHandles="1" noChangeArrowheads="1" noChangeShapeType="1" noTextEdit="1"/>
              </p:cNvSpPr>
              <p:nvPr/>
            </p:nvSpPr>
            <p:spPr>
              <a:xfrm>
                <a:off x="3630509" y="1920590"/>
                <a:ext cx="720000" cy="720000"/>
              </a:xfrm>
              <a:prstGeom prst="ellipse">
                <a:avLst/>
              </a:prstGeom>
              <a:blipFill rotWithShape="0">
                <a:blip r:embed="rId6"/>
                <a:stretch>
                  <a:fillRect/>
                </a:stretch>
              </a:blipFill>
              <a:ln>
                <a:solidFill>
                  <a:schemeClr val="accent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p:cNvSpPr/>
              <p:nvPr/>
            </p:nvSpPr>
            <p:spPr>
              <a:xfrm>
                <a:off x="3376081" y="946994"/>
                <a:ext cx="720000" cy="720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60</m:t>
                      </m:r>
                    </m:oMath>
                  </m:oMathPara>
                </a14:m>
                <a:endParaRPr lang="en-US" dirty="0"/>
              </a:p>
            </p:txBody>
          </p:sp>
        </mc:Choice>
        <mc:Fallback xmlns="">
          <p:sp>
            <p:nvSpPr>
              <p:cNvPr id="19" name="Oval 18"/>
              <p:cNvSpPr>
                <a:spLocks noRot="1" noChangeAspect="1" noMove="1" noResize="1" noEditPoints="1" noAdjustHandles="1" noChangeArrowheads="1" noChangeShapeType="1" noTextEdit="1"/>
              </p:cNvSpPr>
              <p:nvPr/>
            </p:nvSpPr>
            <p:spPr>
              <a:xfrm>
                <a:off x="3376081" y="946994"/>
                <a:ext cx="720000" cy="720000"/>
              </a:xfrm>
              <a:prstGeom prst="ellipse">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p:cNvSpPr/>
              <p:nvPr/>
            </p:nvSpPr>
            <p:spPr>
              <a:xfrm>
                <a:off x="1156868" y="715113"/>
                <a:ext cx="720000" cy="720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100</m:t>
                      </m:r>
                    </m:oMath>
                  </m:oMathPara>
                </a14:m>
                <a:endParaRPr lang="en-US" dirty="0"/>
              </a:p>
            </p:txBody>
          </p:sp>
        </mc:Choice>
        <mc:Fallback xmlns="">
          <p:sp>
            <p:nvSpPr>
              <p:cNvPr id="22" name="Oval 21"/>
              <p:cNvSpPr>
                <a:spLocks noRot="1" noChangeAspect="1" noMove="1" noResize="1" noEditPoints="1" noAdjustHandles="1" noChangeArrowheads="1" noChangeShapeType="1" noTextEdit="1"/>
              </p:cNvSpPr>
              <p:nvPr/>
            </p:nvSpPr>
            <p:spPr>
              <a:xfrm>
                <a:off x="1156868" y="715113"/>
                <a:ext cx="720000" cy="720000"/>
              </a:xfrm>
              <a:prstGeom prst="ellipse">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p:cNvSpPr/>
              <p:nvPr/>
            </p:nvSpPr>
            <p:spPr>
              <a:xfrm>
                <a:off x="2803226" y="395013"/>
                <a:ext cx="720000" cy="720000"/>
              </a:xfrm>
              <a:prstGeom prst="ellipse">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13</m:t>
                      </m:r>
                    </m:oMath>
                  </m:oMathPara>
                </a14:m>
                <a:endParaRPr lang="en-US" dirty="0"/>
              </a:p>
            </p:txBody>
          </p:sp>
        </mc:Choice>
        <mc:Fallback xmlns="">
          <p:sp>
            <p:nvSpPr>
              <p:cNvPr id="24" name="Oval 23"/>
              <p:cNvSpPr>
                <a:spLocks noRot="1" noChangeAspect="1" noMove="1" noResize="1" noEditPoints="1" noAdjustHandles="1" noChangeArrowheads="1" noChangeShapeType="1" noTextEdit="1"/>
              </p:cNvSpPr>
              <p:nvPr/>
            </p:nvSpPr>
            <p:spPr>
              <a:xfrm>
                <a:off x="2803226" y="395013"/>
                <a:ext cx="720000" cy="720000"/>
              </a:xfrm>
              <a:prstGeom prst="ellipse">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57343" y="2363263"/>
                <a:ext cx="1814750" cy="553998"/>
              </a:xfrm>
              <a:prstGeom prst="rect">
                <a:avLst/>
              </a:prstGeom>
              <a:solidFill>
                <a:srgbClr val="92D050"/>
              </a:solid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2000">
                          <a:latin typeface="Cambria Math" panose="02040503050406030204" pitchFamily="18" charset="0"/>
                        </a:rPr>
                        <m:t>−3</m:t>
                      </m:r>
                      <m:r>
                        <a:rPr lang="en-US" sz="2000" b="0" i="0" smtClean="0">
                          <a:latin typeface="Cambria Math" panose="02040503050406030204" pitchFamily="18" charset="0"/>
                        </a:rPr>
                        <m:t>6</m:t>
                      </m:r>
                      <m:r>
                        <a:rPr lang="en-US" sz="2000">
                          <a:latin typeface="Cambria Math" panose="02040503050406030204" pitchFamily="18" charset="0"/>
                        </a:rPr>
                        <m:t>+(−</m:t>
                      </m:r>
                      <m:r>
                        <a:rPr lang="en-US" sz="2000" b="0" i="0" smtClean="0">
                          <a:latin typeface="Cambria Math" panose="02040503050406030204" pitchFamily="18" charset="0"/>
                        </a:rPr>
                        <m:t>54</m:t>
                      </m:r>
                      <m:r>
                        <a:rPr lang="en-US" sz="2000">
                          <a:latin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857343" y="2363263"/>
                <a:ext cx="1814750" cy="553998"/>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857343" y="5006068"/>
                <a:ext cx="1493910" cy="553998"/>
              </a:xfrm>
              <a:prstGeom prst="rect">
                <a:avLst/>
              </a:prstGeom>
              <a:solidFill>
                <a:srgbClr val="92D050"/>
              </a:solid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−7</m:t>
                          </m:r>
                        </m:e>
                      </m:d>
                      <m:r>
                        <a:rPr lang="en-US" sz="2000" i="1" dirty="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6</m:t>
                          </m:r>
                        </m:e>
                      </m:d>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4857343" y="5006068"/>
                <a:ext cx="1493910" cy="553998"/>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val 26"/>
              <p:cNvSpPr/>
              <p:nvPr/>
            </p:nvSpPr>
            <p:spPr>
              <a:xfrm>
                <a:off x="1581138" y="1495432"/>
                <a:ext cx="720000" cy="720000"/>
              </a:xfrm>
              <a:prstGeom prst="ellipse">
                <a:avLst/>
              </a:prstGeom>
              <a:solidFill>
                <a:schemeClr val="accent4">
                  <a:lumMod val="75000"/>
                </a:schemeClr>
              </a:solidFill>
            </p:spPr>
            <p:style>
              <a:lnRef idx="1">
                <a:schemeClr val="accent5"/>
              </a:lnRef>
              <a:fillRef idx="1002">
                <a:schemeClr val="lt2"/>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5</m:t>
                      </m:r>
                    </m:oMath>
                  </m:oMathPara>
                </a14:m>
                <a:endParaRPr lang="en-US" dirty="0"/>
              </a:p>
            </p:txBody>
          </p:sp>
        </mc:Choice>
        <mc:Fallback xmlns="">
          <p:sp>
            <p:nvSpPr>
              <p:cNvPr id="27" name="Oval 26"/>
              <p:cNvSpPr>
                <a:spLocks noRot="1" noChangeAspect="1" noMove="1" noResize="1" noEditPoints="1" noAdjustHandles="1" noChangeArrowheads="1" noChangeShapeType="1" noTextEdit="1"/>
              </p:cNvSpPr>
              <p:nvPr/>
            </p:nvSpPr>
            <p:spPr>
              <a:xfrm>
                <a:off x="1581138" y="1495432"/>
                <a:ext cx="720000" cy="720000"/>
              </a:xfrm>
              <a:prstGeom prst="ellipse">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4857345" y="605795"/>
                <a:ext cx="1222001" cy="507831"/>
              </a:xfrm>
              <a:prstGeom prst="rect">
                <a:avLst/>
              </a:prstGeom>
              <a:solidFill>
                <a:srgbClr val="92D050"/>
              </a:solidFill>
            </p:spPr>
            <p:txBody>
              <a:bodyPr wrap="none">
                <a:spAutoFit/>
              </a:bodyPr>
              <a:lstStyle/>
              <a:p>
                <a:pPr>
                  <a:lnSpc>
                    <a:spcPct val="150000"/>
                  </a:lnSpc>
                </a:pPr>
                <a14:m>
                  <m:oMath xmlns:m="http://schemas.openxmlformats.org/officeDocument/2006/math">
                    <m:r>
                      <a:rPr lang="en-US">
                        <a:latin typeface="Cambria Math" panose="02040503050406030204" pitchFamily="18" charset="0"/>
                      </a:rPr>
                      <m:t>7+</m:t>
                    </m:r>
                    <m:d>
                      <m:dPr>
                        <m:begChr m:val="|"/>
                        <m:endChr m:val="|"/>
                        <m:ctrlPr>
                          <a:rPr lang="en-US" i="1">
                            <a:latin typeface="Cambria Math" panose="02040503050406030204" pitchFamily="18" charset="0"/>
                          </a:rPr>
                        </m:ctrlPr>
                      </m:dPr>
                      <m:e>
                        <m:r>
                          <a:rPr lang="en-US">
                            <a:latin typeface="Cambria Math" panose="02040503050406030204" pitchFamily="18" charset="0"/>
                          </a:rPr>
                          <m:t>−13</m:t>
                        </m:r>
                      </m:e>
                    </m:d>
                  </m:oMath>
                </a14:m>
                <a:r>
                  <a:rPr lang="en-US" dirty="0">
                    <a:latin typeface="Times New Roman" panose="02020603050405020304" pitchFamily="18" charset="0"/>
                    <a:cs typeface="Times New Roman" panose="02020603050405020304" pitchFamily="18" charset="0"/>
                  </a:rPr>
                  <a:t> </a:t>
                </a:r>
              </a:p>
            </p:txBody>
          </p:sp>
        </mc:Choice>
        <mc:Fallback xmlns="">
          <p:sp>
            <p:nvSpPr>
              <p:cNvPr id="28" name="Rectangle 27"/>
              <p:cNvSpPr>
                <a:spLocks noRot="1" noChangeAspect="1" noMove="1" noResize="1" noEditPoints="1" noAdjustHandles="1" noChangeArrowheads="1" noChangeShapeType="1" noTextEdit="1"/>
              </p:cNvSpPr>
              <p:nvPr/>
            </p:nvSpPr>
            <p:spPr>
              <a:xfrm>
                <a:off x="4857343" y="605791"/>
                <a:ext cx="1222001" cy="507831"/>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857343" y="1292773"/>
                <a:ext cx="1596912"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|−35|+|25|</m:t>
                      </m:r>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4857343" y="1292773"/>
                <a:ext cx="1596912" cy="369332"/>
              </a:xfrm>
              <a:prstGeom prst="rect">
                <a:avLst/>
              </a:prstGeom>
              <a:blipFill rotWithShape="0">
                <a:blip r:embed="rId1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857345" y="1771527"/>
                <a:ext cx="1871025"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a:latin typeface="Cambria Math" panose="02040503050406030204" pitchFamily="18" charset="0"/>
                        </a:rPr>
                        <m:t>|−20|+|−80|</m:t>
                      </m:r>
                    </m:oMath>
                  </m:oMathPara>
                </a14:m>
                <a:endParaRPr lang="en-US" i="1" dirty="0">
                  <a:latin typeface="Cambria Math" panose="020405030504060302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857343" y="1771527"/>
                <a:ext cx="1871025" cy="507831"/>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857345" y="3026150"/>
                <a:ext cx="768159"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cs typeface="Times New Roman" panose="02020603050405020304" pitchFamily="18" charset="0"/>
                        </a:rPr>
                        <m:t>4−9</m:t>
                      </m:r>
                    </m:oMath>
                  </m:oMathPara>
                </a14:m>
                <a:endParaRPr lang="en-US" i="1" dirty="0">
                  <a:latin typeface="Cambria Math" panose="02040503050406030204" pitchFamily="18"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857343" y="3026146"/>
                <a:ext cx="768159" cy="507831"/>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857343" y="3720174"/>
                <a:ext cx="1135247"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cs typeface="Times New Roman" panose="02020603050405020304" pitchFamily="18" charset="0"/>
                        </a:rPr>
                        <m:t>2−(−3)</m:t>
                      </m:r>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4857343" y="3720174"/>
                <a:ext cx="1135247" cy="369332"/>
              </a:xfrm>
              <a:prstGeom prst="rect">
                <a:avLst/>
              </a:prstGeom>
              <a:blipFill rotWithShape="0">
                <a:blip r:embed="rId1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857343" y="4330432"/>
                <a:ext cx="1140056"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cs typeface="Times New Roman" panose="02020603050405020304" pitchFamily="18" charset="0"/>
                        </a:rPr>
                        <m:t>(−8)−2</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4857343" y="4330428"/>
                <a:ext cx="1140056" cy="507831"/>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6084318" y="605795"/>
                <a:ext cx="1697901" cy="507831"/>
              </a:xfrm>
              <a:prstGeom prst="rect">
                <a:avLst/>
              </a:prstGeom>
              <a:solidFill>
                <a:srgbClr val="92D050"/>
              </a:solidFill>
            </p:spPr>
            <p:txBody>
              <a:bodyPr wrap="none">
                <a:spAutoFit/>
              </a:bodyPr>
              <a:lstStyle/>
              <a:p>
                <a:pPr>
                  <a:lnSpc>
                    <a:spcPct val="150000"/>
                  </a:lnSpc>
                </a:pPr>
                <a14:m>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7+</m:t>
                    </m:r>
                    <m:r>
                      <a:rPr lang="en-US" b="0" i="1" smtClean="0">
                        <a:latin typeface="Cambria Math" panose="02040503050406030204" pitchFamily="18" charset="0"/>
                      </a:rPr>
                      <m:t>13=20</m:t>
                    </m:r>
                  </m:oMath>
                </a14:m>
                <a:r>
                  <a:rPr lang="en-US" dirty="0">
                    <a:latin typeface="Times New Roman" panose="02020603050405020304" pitchFamily="18" charset="0"/>
                    <a:cs typeface="Times New Roman" panose="02020603050405020304" pitchFamily="18" charset="0"/>
                  </a:rPr>
                  <a:t> </a:t>
                </a:r>
              </a:p>
            </p:txBody>
          </p:sp>
        </mc:Choice>
        <mc:Fallback xmlns="">
          <p:sp>
            <p:nvSpPr>
              <p:cNvPr id="34" name="Rectangle 33"/>
              <p:cNvSpPr>
                <a:spLocks noRot="1" noChangeAspect="1" noMove="1" noResize="1" noEditPoints="1" noAdjustHandles="1" noChangeArrowheads="1" noChangeShapeType="1" noTextEdit="1"/>
              </p:cNvSpPr>
              <p:nvPr/>
            </p:nvSpPr>
            <p:spPr>
              <a:xfrm>
                <a:off x="6084316" y="605791"/>
                <a:ext cx="1697901" cy="507831"/>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6351253" y="1292773"/>
                <a:ext cx="1821332"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=35+25=60</m:t>
                      </m:r>
                    </m:oMath>
                  </m:oMathPara>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6351253" y="1292773"/>
                <a:ext cx="1821332" cy="369332"/>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6628922" y="1771527"/>
                <a:ext cx="1947969"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0" smtClean="0">
                          <a:latin typeface="Cambria Math" panose="02040503050406030204" pitchFamily="18" charset="0"/>
                        </a:rPr>
                        <m:t>=20+80=100</m:t>
                      </m:r>
                    </m:oMath>
                  </m:oMathPara>
                </a14:m>
                <a:endParaRPr lang="en-US" i="1" dirty="0">
                  <a:latin typeface="Cambria Math" panose="02040503050406030204" pitchFamily="18"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6628920" y="1771527"/>
                <a:ext cx="1947969" cy="507831"/>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600015" y="2363263"/>
                <a:ext cx="2543986" cy="553998"/>
              </a:xfrm>
              <a:prstGeom prst="rect">
                <a:avLst/>
              </a:prstGeom>
              <a:solidFill>
                <a:srgbClr val="92D050"/>
              </a:solid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r>
                        <a:rPr lang="en-US" sz="2000">
                          <a:latin typeface="Cambria Math" panose="02040503050406030204" pitchFamily="18" charset="0"/>
                        </a:rPr>
                        <m:t>−</m:t>
                      </m:r>
                      <m:d>
                        <m:dPr>
                          <m:ctrlPr>
                            <a:rPr lang="en-US" sz="2000" b="0" i="1" smtClean="0">
                              <a:latin typeface="Cambria Math" panose="02040503050406030204" pitchFamily="18" charset="0"/>
                            </a:rPr>
                          </m:ctrlPr>
                        </m:dPr>
                        <m:e>
                          <m:r>
                            <a:rPr lang="en-US" sz="2000">
                              <a:latin typeface="Cambria Math" panose="02040503050406030204" pitchFamily="18" charset="0"/>
                            </a:rPr>
                            <m:t>3</m:t>
                          </m:r>
                          <m:r>
                            <a:rPr lang="en-US" sz="2000" b="0" i="0" smtClean="0">
                              <a:latin typeface="Cambria Math" panose="02040503050406030204" pitchFamily="18" charset="0"/>
                            </a:rPr>
                            <m:t>6</m:t>
                          </m:r>
                          <m:r>
                            <a:rPr lang="en-US" sz="2000">
                              <a:latin typeface="Cambria Math" panose="02040503050406030204" pitchFamily="18" charset="0"/>
                            </a:rPr>
                            <m:t>+</m:t>
                          </m:r>
                          <m:r>
                            <a:rPr lang="en-US" sz="2000" b="0" i="0" smtClean="0">
                              <a:latin typeface="Cambria Math" panose="02040503050406030204" pitchFamily="18" charset="0"/>
                            </a:rPr>
                            <m:t>54</m:t>
                          </m:r>
                        </m:e>
                      </m:d>
                      <m:r>
                        <a:rPr lang="en-US" sz="2000" b="0" i="0" smtClean="0">
                          <a:latin typeface="Cambria Math" panose="02040503050406030204" pitchFamily="18" charset="0"/>
                        </a:rPr>
                        <m:t>=−90</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6600015" y="2363263"/>
                <a:ext cx="2543986" cy="553998"/>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626517" y="3026149"/>
                <a:ext cx="774571"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=−5</m:t>
                      </m:r>
                    </m:oMath>
                  </m:oMathPara>
                </a14:m>
                <a:endParaRPr lang="en-US" i="1" dirty="0">
                  <a:latin typeface="Cambria Math" panose="02040503050406030204" pitchFamily="18"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5626514" y="3026145"/>
                <a:ext cx="774571" cy="507831"/>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5940235" y="3720173"/>
                <a:ext cx="1436612"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2</m:t>
                      </m:r>
                      <m:r>
                        <a:rPr lang="en-US" b="0" i="1" dirty="0" smtClean="0">
                          <a:latin typeface="Cambria Math" panose="02040503050406030204" pitchFamily="18" charset="0"/>
                          <a:cs typeface="Times New Roman" panose="02020603050405020304" pitchFamily="18" charset="0"/>
                        </a:rPr>
                        <m:t>+3=5</m:t>
                      </m:r>
                    </m:oMath>
                  </m:oMathPara>
                </a14:m>
                <a:endParaRPr 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5940234" y="3720173"/>
                <a:ext cx="1436611" cy="369332"/>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5940236" y="4330598"/>
                <a:ext cx="2472215"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d>
                        <m:dPr>
                          <m:ctrlPr>
                            <a:rPr lang="en-US" i="1" dirty="0" smtClean="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−8</m:t>
                          </m:r>
                        </m:e>
                      </m:d>
                      <m:r>
                        <a:rPr lang="en-US" b="0" i="1" dirty="0" smtClean="0">
                          <a:latin typeface="Cambria Math" panose="02040503050406030204" pitchFamily="18" charset="0"/>
                          <a:cs typeface="Times New Roman" panose="02020603050405020304" pitchFamily="18" charset="0"/>
                        </a:rPr>
                        <m:t>+</m:t>
                      </m:r>
                      <m:d>
                        <m:dPr>
                          <m:ctrlPr>
                            <a:rPr lang="en-US" b="0" i="1" dirty="0" smtClean="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−2</m:t>
                          </m:r>
                        </m:e>
                      </m:d>
                      <m:r>
                        <a:rPr lang="en-US" b="0" i="1" dirty="0" smtClean="0">
                          <a:latin typeface="Cambria Math" panose="02040503050406030204" pitchFamily="18" charset="0"/>
                          <a:cs typeface="Times New Roman" panose="02020603050405020304" pitchFamily="18" charset="0"/>
                        </a:rPr>
                        <m:t>=−10</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5940234" y="4330594"/>
                <a:ext cx="2472215" cy="507831"/>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117369" y="5006068"/>
                <a:ext cx="3026633" cy="553998"/>
              </a:xfrm>
              <a:prstGeom prst="rect">
                <a:avLst/>
              </a:prstGeom>
              <a:solidFill>
                <a:srgbClr val="92D050"/>
              </a:solid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2000" b="0" i="1" dirty="0" smtClean="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−7</m:t>
                          </m:r>
                        </m:e>
                      </m:d>
                      <m:r>
                        <a:rPr lang="en-US" sz="2000" b="0" i="1" dirty="0" smtClean="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b="0" i="1" dirty="0" smtClean="0">
                              <a:latin typeface="Cambria Math" panose="02040503050406030204" pitchFamily="18" charset="0"/>
                              <a:cs typeface="Times New Roman" panose="02020603050405020304" pitchFamily="18" charset="0"/>
                            </a:rPr>
                            <m:t>−</m:t>
                          </m:r>
                          <m:r>
                            <a:rPr lang="en-US" sz="2000" i="1" dirty="0">
                              <a:latin typeface="Cambria Math" panose="02040503050406030204" pitchFamily="18" charset="0"/>
                              <a:cs typeface="Times New Roman" panose="02020603050405020304" pitchFamily="18" charset="0"/>
                            </a:rPr>
                            <m:t>6</m:t>
                          </m:r>
                        </m:e>
                      </m:d>
                      <m:r>
                        <a:rPr lang="en-US" sz="2000" b="0" i="1" dirty="0" smtClean="0">
                          <a:latin typeface="Cambria Math" panose="02040503050406030204" pitchFamily="18" charset="0"/>
                          <a:cs typeface="Times New Roman" panose="02020603050405020304" pitchFamily="18" charset="0"/>
                        </a:rPr>
                        <m:t>=−13</m:t>
                      </m:r>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6117367" y="5006068"/>
                <a:ext cx="3026633" cy="553998"/>
              </a:xfrm>
              <a:prstGeom prst="rect">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403708" y="3296317"/>
                <a:ext cx="1459246" cy="507831"/>
              </a:xfrm>
              <a:prstGeom prst="rect">
                <a:avLst/>
              </a:prstGeom>
              <a:solidFill>
                <a:schemeClr val="bg2">
                  <a:lumMod val="90000"/>
                </a:schemeClr>
              </a:solidFill>
            </p:spPr>
            <p:txBody>
              <a:bodyPr wrap="none">
                <a:spAutoFit/>
              </a:bodyPr>
              <a:lstStyle/>
              <a:p>
                <a:pPr>
                  <a:lnSpc>
                    <a:spcPct val="150000"/>
                  </a:lnSpc>
                </a:pPr>
                <a14:m>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7+</m:t>
                    </m:r>
                    <m:d>
                      <m:dPr>
                        <m:begChr m:val="|"/>
                        <m:endChr m:val="|"/>
                        <m:ctrlPr>
                          <a:rPr lang="en-US" i="1">
                            <a:latin typeface="Cambria Math" panose="02040503050406030204" pitchFamily="18" charset="0"/>
                          </a:rPr>
                        </m:ctrlPr>
                      </m:dPr>
                      <m:e>
                        <m:r>
                          <a:rPr lang="en-US">
                            <a:latin typeface="Cambria Math" panose="02040503050406030204" pitchFamily="18" charset="0"/>
                          </a:rPr>
                          <m:t>−13</m:t>
                        </m:r>
                      </m:e>
                    </m:d>
                  </m:oMath>
                </a14:m>
                <a:r>
                  <a:rPr lang="en-US" dirty="0">
                    <a:latin typeface="Times New Roman" panose="02020603050405020304" pitchFamily="18" charset="0"/>
                    <a:cs typeface="Times New Roman" panose="02020603050405020304" pitchFamily="18" charset="0"/>
                  </a:rPr>
                  <a:t> </a:t>
                </a:r>
              </a:p>
            </p:txBody>
          </p:sp>
        </mc:Choice>
        <mc:Fallback xmlns="">
          <p:sp>
            <p:nvSpPr>
              <p:cNvPr id="42" name="Rectangle 41"/>
              <p:cNvSpPr>
                <a:spLocks noRot="1" noChangeAspect="1" noMove="1" noResize="1" noEditPoints="1" noAdjustHandles="1" noChangeArrowheads="1" noChangeShapeType="1" noTextEdit="1"/>
              </p:cNvSpPr>
              <p:nvPr/>
            </p:nvSpPr>
            <p:spPr>
              <a:xfrm>
                <a:off x="403708" y="3296314"/>
                <a:ext cx="1459246" cy="458074"/>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3003767" y="1510026"/>
                <a:ext cx="1834156" cy="369332"/>
              </a:xfrm>
              <a:prstGeom prst="rect">
                <a:avLst/>
              </a:prstGeom>
              <a:solidFill>
                <a:schemeClr val="accent4">
                  <a:lumMod val="60000"/>
                  <a:lumOff val="4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|−35|+|25|</m:t>
                      </m:r>
                    </m:oMath>
                  </m:oMathPara>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3003766" y="1510026"/>
                <a:ext cx="1834156" cy="369332"/>
              </a:xfrm>
              <a:prstGeom prst="rect">
                <a:avLst/>
              </a:prstGeom>
              <a:blipFill rotWithShape="0">
                <a:blip r:embed="rId2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559886" y="351877"/>
                <a:ext cx="1900264" cy="507831"/>
              </a:xfrm>
              <a:prstGeom prst="rect">
                <a:avLst/>
              </a:prstGeom>
              <a:solidFill>
                <a:schemeClr val="accent5">
                  <a:lumMod val="60000"/>
                  <a:lumOff val="40000"/>
                </a:schemeClr>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d>
                        <m:dPr>
                          <m:begChr m:val="|"/>
                          <m:endChr m:val="|"/>
                          <m:ctrlPr>
                            <a:rPr lang="en-US" i="1" smtClean="0">
                              <a:latin typeface="Cambria Math" panose="02040503050406030204" pitchFamily="18" charset="0"/>
                            </a:rPr>
                          </m:ctrlPr>
                        </m:dPr>
                        <m:e>
                          <m:r>
                            <a:rPr lang="en-US">
                              <a:latin typeface="Cambria Math" panose="02040503050406030204" pitchFamily="18" charset="0"/>
                            </a:rPr>
                            <m:t>−20</m:t>
                          </m:r>
                        </m:e>
                      </m:d>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a:latin typeface="Cambria Math" panose="02040503050406030204" pitchFamily="18" charset="0"/>
                            </a:rPr>
                            <m:t>−80</m:t>
                          </m:r>
                        </m:e>
                      </m:d>
                      <m:r>
                        <a:rPr lang="en-US" b="0" i="0" smtClean="0">
                          <a:latin typeface="Cambria Math" panose="02040503050406030204" pitchFamily="18" charset="0"/>
                        </a:rPr>
                        <m:t>=</m:t>
                      </m:r>
                    </m:oMath>
                  </m:oMathPara>
                </a14:m>
                <a:endParaRPr lang="en-US" i="1" dirty="0">
                  <a:latin typeface="Cambria Math" panose="020405030504060302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559886" y="351875"/>
                <a:ext cx="1900264" cy="507831"/>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478910" y="3494817"/>
                <a:ext cx="2121770" cy="553998"/>
              </a:xfrm>
              <a:prstGeom prst="rect">
                <a:avLst/>
              </a:prstGeom>
              <a:solidFill>
                <a:schemeClr val="accent1">
                  <a:lumMod val="20000"/>
                  <a:lumOff val="80000"/>
                </a:schemeClr>
              </a:solid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r>
                        <a:rPr lang="en-US" sz="2000">
                          <a:latin typeface="Cambria Math" panose="02040503050406030204" pitchFamily="18" charset="0"/>
                        </a:rPr>
                        <m:t>−3</m:t>
                      </m:r>
                      <m:r>
                        <a:rPr lang="en-US" sz="2000" b="0" i="0" smtClean="0">
                          <a:latin typeface="Cambria Math" panose="02040503050406030204" pitchFamily="18" charset="0"/>
                        </a:rPr>
                        <m:t>6</m:t>
                      </m:r>
                      <m:r>
                        <a:rPr lang="en-US" sz="2000">
                          <a:latin typeface="Cambria Math" panose="02040503050406030204" pitchFamily="18" charset="0"/>
                        </a:rPr>
                        <m:t>+(−</m:t>
                      </m:r>
                      <m:r>
                        <a:rPr lang="en-US" sz="2000" b="0" i="0" smtClean="0">
                          <a:latin typeface="Cambria Math" panose="02040503050406030204" pitchFamily="18" charset="0"/>
                        </a:rPr>
                        <m:t>54</m:t>
                      </m:r>
                      <m:r>
                        <a:rPr lang="en-US" sz="2000">
                          <a:latin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478908" y="3494817"/>
                <a:ext cx="2121770" cy="553998"/>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423698" y="1909342"/>
                <a:ext cx="1005403" cy="507831"/>
              </a:xfrm>
              <a:prstGeom prst="rect">
                <a:avLst/>
              </a:prstGeom>
              <a:solidFill>
                <a:schemeClr val="accent6">
                  <a:lumMod val="60000"/>
                  <a:lumOff val="40000"/>
                </a:schemeClr>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4−9</m:t>
                      </m:r>
                    </m:oMath>
                  </m:oMathPara>
                </a14:m>
                <a:endParaRPr lang="en-US" i="1" dirty="0">
                  <a:latin typeface="Cambria Math" panose="02040503050406030204" pitchFamily="18" charset="0"/>
                  <a:cs typeface="Times New Roman" panose="02020603050405020304" pitchFamily="18"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423696" y="1909340"/>
                <a:ext cx="1005403" cy="507831"/>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1375005" y="2114528"/>
                <a:ext cx="1372492" cy="369332"/>
              </a:xfrm>
              <a:prstGeom prst="rect">
                <a:avLst/>
              </a:prstGeom>
              <a:solidFill>
                <a:schemeClr val="accent4">
                  <a:lumMod val="75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2−(−3)</m:t>
                      </m:r>
                    </m:oMath>
                  </m:oMathPara>
                </a14:m>
                <a:endParaRPr lang="en-US" dirty="0"/>
              </a:p>
            </p:txBody>
          </p:sp>
        </mc:Choice>
        <mc:Fallback xmlns="">
          <p:sp>
            <p:nvSpPr>
              <p:cNvPr id="47" name="Rectangle 46"/>
              <p:cNvSpPr>
                <a:spLocks noRot="1" noChangeAspect="1" noMove="1" noResize="1" noEditPoints="1" noAdjustHandles="1" noChangeArrowheads="1" noChangeShapeType="1" noTextEdit="1"/>
              </p:cNvSpPr>
              <p:nvPr/>
            </p:nvSpPr>
            <p:spPr>
              <a:xfrm>
                <a:off x="1375005" y="2114528"/>
                <a:ext cx="1372492" cy="369332"/>
              </a:xfrm>
              <a:prstGeom prst="rect">
                <a:avLst/>
              </a:prstGeom>
              <a:blipFill rotWithShape="0">
                <a:blip r:embed="rId3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3431498" y="2512806"/>
                <a:ext cx="1377300" cy="507831"/>
              </a:xfrm>
              <a:prstGeom prst="rect">
                <a:avLst/>
              </a:prstGeom>
              <a:solidFill>
                <a:schemeClr val="accent2">
                  <a:lumMod val="40000"/>
                  <a:lumOff val="60000"/>
                </a:schemeClr>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(−8)−2</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3431498" y="2512802"/>
                <a:ext cx="1377300" cy="507831"/>
              </a:xfrm>
              <a:prstGeom prst="rect">
                <a:avLst/>
              </a:prstGeom>
              <a:blipFill rotWithShape="0">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2510366" y="27820"/>
                <a:ext cx="1709095" cy="553998"/>
              </a:xfrm>
              <a:prstGeom prst="rect">
                <a:avLst/>
              </a:prstGeom>
              <a:solidFill>
                <a:schemeClr val="accent1">
                  <a:lumMod val="60000"/>
                  <a:lumOff val="40000"/>
                </a:schemeClr>
              </a:solidFill>
            </p:spPr>
            <p:txBody>
              <a:bodyPr wrap="square">
                <a:spAutoFit/>
              </a:bodyPr>
              <a:lstStyle/>
              <a:p>
                <a:pPr>
                  <a:lnSpc>
                    <a:spcPct val="150000"/>
                  </a:lnSpc>
                </a:pPr>
                <a14:m>
                  <m:oMath xmlns:m="http://schemas.openxmlformats.org/officeDocument/2006/math">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−7</m:t>
                        </m:r>
                      </m:e>
                    </m:d>
                    <m:r>
                      <a:rPr lang="en-US" sz="2000" i="1" dirty="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6</m:t>
                        </m:r>
                      </m:e>
                    </m:d>
                  </m:oMath>
                </a14:m>
                <a:r>
                  <a:rPr lang="en-US" sz="2000" dirty="0" smtClean="0">
                    <a:latin typeface="Times New Roman" panose="02020603050405020304" pitchFamily="18" charset="0"/>
                    <a:cs typeface="Times New Roman" panose="02020603050405020304" pitchFamily="18" charset="0"/>
                  </a:rPr>
                  <a:t>=</a:t>
                </a:r>
              </a:p>
            </p:txBody>
          </p:sp>
        </mc:Choice>
        <mc:Fallback xmlns="">
          <p:sp>
            <p:nvSpPr>
              <p:cNvPr id="49" name="Rectangle 48"/>
              <p:cNvSpPr>
                <a:spLocks noRot="1" noChangeAspect="1" noMove="1" noResize="1" noEditPoints="1" noAdjustHandles="1" noChangeArrowheads="1" noChangeShapeType="1" noTextEdit="1"/>
              </p:cNvSpPr>
              <p:nvPr/>
            </p:nvSpPr>
            <p:spPr>
              <a:xfrm>
                <a:off x="2510364" y="27820"/>
                <a:ext cx="1709095" cy="553998"/>
              </a:xfrm>
              <a:prstGeom prst="rect">
                <a:avLst/>
              </a:prstGeom>
              <a:blipFill rotWithShape="0">
                <a:blip r:embed="rId3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75725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2" presetClass="entr" presetSubtype="1"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ppt_x"/>
                                          </p:val>
                                        </p:tav>
                                        <p:tav tm="100000">
                                          <p:val>
                                            <p:strVal val="#ppt_x"/>
                                          </p:val>
                                        </p:tav>
                                      </p:tavLst>
                                    </p:anim>
                                    <p:anim calcmode="lin" valueType="num">
                                      <p:cBhvr additive="base">
                                        <p:cTn id="61" dur="500" fill="hold"/>
                                        <p:tgtEl>
                                          <p:spTgt spid="30"/>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ppt_x"/>
                                          </p:val>
                                        </p:tav>
                                        <p:tav tm="100000">
                                          <p:val>
                                            <p:strVal val="#ppt_x"/>
                                          </p:val>
                                        </p:tav>
                                      </p:tavLst>
                                    </p:anim>
                                    <p:anim calcmode="lin" valueType="num">
                                      <p:cBhvr additive="base">
                                        <p:cTn id="65" dur="500" fill="hold"/>
                                        <p:tgtEl>
                                          <p:spTgt spid="25"/>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ppt_x"/>
                                          </p:val>
                                        </p:tav>
                                        <p:tav tm="100000">
                                          <p:val>
                                            <p:strVal val="#ppt_x"/>
                                          </p:val>
                                        </p:tav>
                                      </p:tavLst>
                                    </p:anim>
                                    <p:anim calcmode="lin" valueType="num">
                                      <p:cBhvr additive="base">
                                        <p:cTn id="77" dur="500" fill="hold"/>
                                        <p:tgtEl>
                                          <p:spTgt spid="33"/>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ppt_x"/>
                                          </p:val>
                                        </p:tav>
                                        <p:tav tm="100000">
                                          <p:val>
                                            <p:strVal val="#ppt_x"/>
                                          </p:val>
                                        </p:tav>
                                      </p:tavLst>
                                    </p:anim>
                                    <p:anim calcmode="lin" valueType="num">
                                      <p:cBhvr additive="base">
                                        <p:cTn id="81"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left)">
                                      <p:cBhvr>
                                        <p:cTn id="86" dur="500"/>
                                        <p:tgtEl>
                                          <p:spTgt spid="34"/>
                                        </p:tgtEl>
                                      </p:cBhvr>
                                    </p:animEffect>
                                  </p:childTnLst>
                                </p:cTn>
                              </p:par>
                            </p:childTnLst>
                          </p:cTn>
                        </p:par>
                        <p:par>
                          <p:cTn id="87" fill="hold">
                            <p:stCondLst>
                              <p:cond delay="500"/>
                            </p:stCondLst>
                            <p:childTnLst>
                              <p:par>
                                <p:cTn id="88" presetID="2" presetClass="entr" presetSubtype="1"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additive="base">
                                        <p:cTn id="90" dur="500" fill="hold"/>
                                        <p:tgtEl>
                                          <p:spTgt spid="42"/>
                                        </p:tgtEl>
                                        <p:attrNameLst>
                                          <p:attrName>ppt_x</p:attrName>
                                        </p:attrNameLst>
                                      </p:cBhvr>
                                      <p:tavLst>
                                        <p:tav tm="0">
                                          <p:val>
                                            <p:strVal val="#ppt_x"/>
                                          </p:val>
                                        </p:tav>
                                        <p:tav tm="100000">
                                          <p:val>
                                            <p:strVal val="#ppt_x"/>
                                          </p:val>
                                        </p:tav>
                                      </p:tavLst>
                                    </p:anim>
                                    <p:anim calcmode="lin" valueType="num">
                                      <p:cBhvr additive="base">
                                        <p:cTn id="91"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wipe(left)">
                                      <p:cBhvr>
                                        <p:cTn id="96" dur="500"/>
                                        <p:tgtEl>
                                          <p:spTgt spid="35"/>
                                        </p:tgtEl>
                                      </p:cBhvr>
                                    </p:animEffect>
                                  </p:childTnLst>
                                </p:cTn>
                              </p:par>
                              <p:par>
                                <p:cTn id="97" presetID="2" presetClass="entr" presetSubtype="1"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fill="hold"/>
                                        <p:tgtEl>
                                          <p:spTgt spid="43"/>
                                        </p:tgtEl>
                                        <p:attrNameLst>
                                          <p:attrName>ppt_x</p:attrName>
                                        </p:attrNameLst>
                                      </p:cBhvr>
                                      <p:tavLst>
                                        <p:tav tm="0">
                                          <p:val>
                                            <p:strVal val="#ppt_x"/>
                                          </p:val>
                                        </p:tav>
                                        <p:tav tm="100000">
                                          <p:val>
                                            <p:strVal val="#ppt_x"/>
                                          </p:val>
                                        </p:tav>
                                      </p:tavLst>
                                    </p:anim>
                                    <p:anim calcmode="lin" valueType="num">
                                      <p:cBhvr additive="base">
                                        <p:cTn id="100"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par>
                                <p:cTn id="106" presetID="2" presetClass="entr" presetSubtype="1"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fill="hold"/>
                                        <p:tgtEl>
                                          <p:spTgt spid="44"/>
                                        </p:tgtEl>
                                        <p:attrNameLst>
                                          <p:attrName>ppt_x</p:attrName>
                                        </p:attrNameLst>
                                      </p:cBhvr>
                                      <p:tavLst>
                                        <p:tav tm="0">
                                          <p:val>
                                            <p:strVal val="#ppt_x"/>
                                          </p:val>
                                        </p:tav>
                                        <p:tav tm="100000">
                                          <p:val>
                                            <p:strVal val="#ppt_x"/>
                                          </p:val>
                                        </p:tav>
                                      </p:tavLst>
                                    </p:anim>
                                    <p:anim calcmode="lin" valueType="num">
                                      <p:cBhvr additive="base">
                                        <p:cTn id="109"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left)">
                                      <p:cBhvr>
                                        <p:cTn id="114" dur="500"/>
                                        <p:tgtEl>
                                          <p:spTgt spid="37"/>
                                        </p:tgtEl>
                                      </p:cBhvr>
                                    </p:animEffect>
                                  </p:childTnLst>
                                </p:cTn>
                              </p:par>
                              <p:par>
                                <p:cTn id="115" presetID="2" presetClass="entr" presetSubtype="1"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 calcmode="lin" valueType="num">
                                      <p:cBhvr additive="base">
                                        <p:cTn id="117" dur="500" fill="hold"/>
                                        <p:tgtEl>
                                          <p:spTgt spid="45"/>
                                        </p:tgtEl>
                                        <p:attrNameLst>
                                          <p:attrName>ppt_x</p:attrName>
                                        </p:attrNameLst>
                                      </p:cBhvr>
                                      <p:tavLst>
                                        <p:tav tm="0">
                                          <p:val>
                                            <p:strVal val="#ppt_x"/>
                                          </p:val>
                                        </p:tav>
                                        <p:tav tm="100000">
                                          <p:val>
                                            <p:strVal val="#ppt_x"/>
                                          </p:val>
                                        </p:tav>
                                      </p:tavLst>
                                    </p:anim>
                                    <p:anim calcmode="lin" valueType="num">
                                      <p:cBhvr additive="base">
                                        <p:cTn id="118"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wipe(left)">
                                      <p:cBhvr>
                                        <p:cTn id="123" dur="500"/>
                                        <p:tgtEl>
                                          <p:spTgt spid="38"/>
                                        </p:tgtEl>
                                      </p:cBhvr>
                                    </p:animEffect>
                                  </p:childTnLst>
                                </p:cTn>
                              </p:par>
                              <p:par>
                                <p:cTn id="124" presetID="2" presetClass="entr" presetSubtype="1" fill="hold" grpId="0" nodeType="withEffect">
                                  <p:stCondLst>
                                    <p:cond delay="0"/>
                                  </p:stCondLst>
                                  <p:childTnLst>
                                    <p:set>
                                      <p:cBhvr>
                                        <p:cTn id="125" dur="1" fill="hold">
                                          <p:stCondLst>
                                            <p:cond delay="0"/>
                                          </p:stCondLst>
                                        </p:cTn>
                                        <p:tgtEl>
                                          <p:spTgt spid="46"/>
                                        </p:tgtEl>
                                        <p:attrNameLst>
                                          <p:attrName>style.visibility</p:attrName>
                                        </p:attrNameLst>
                                      </p:cBhvr>
                                      <p:to>
                                        <p:strVal val="visible"/>
                                      </p:to>
                                    </p:set>
                                    <p:anim calcmode="lin" valueType="num">
                                      <p:cBhvr additive="base">
                                        <p:cTn id="126" dur="500" fill="hold"/>
                                        <p:tgtEl>
                                          <p:spTgt spid="46"/>
                                        </p:tgtEl>
                                        <p:attrNameLst>
                                          <p:attrName>ppt_x</p:attrName>
                                        </p:attrNameLst>
                                      </p:cBhvr>
                                      <p:tavLst>
                                        <p:tav tm="0">
                                          <p:val>
                                            <p:strVal val="#ppt_x"/>
                                          </p:val>
                                        </p:tav>
                                        <p:tav tm="100000">
                                          <p:val>
                                            <p:strVal val="#ppt_x"/>
                                          </p:val>
                                        </p:tav>
                                      </p:tavLst>
                                    </p:anim>
                                    <p:anim calcmode="lin" valueType="num">
                                      <p:cBhvr additive="base">
                                        <p:cTn id="127"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wipe(left)">
                                      <p:cBhvr>
                                        <p:cTn id="132" dur="500"/>
                                        <p:tgtEl>
                                          <p:spTgt spid="39"/>
                                        </p:tgtEl>
                                      </p:cBhvr>
                                    </p:animEffect>
                                  </p:childTnLst>
                                </p:cTn>
                              </p:par>
                              <p:par>
                                <p:cTn id="133" presetID="2" presetClass="entr" presetSubtype="1"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 calcmode="lin" valueType="num">
                                      <p:cBhvr additive="base">
                                        <p:cTn id="135" dur="500" fill="hold"/>
                                        <p:tgtEl>
                                          <p:spTgt spid="47"/>
                                        </p:tgtEl>
                                        <p:attrNameLst>
                                          <p:attrName>ppt_x</p:attrName>
                                        </p:attrNameLst>
                                      </p:cBhvr>
                                      <p:tavLst>
                                        <p:tav tm="0">
                                          <p:val>
                                            <p:strVal val="#ppt_x"/>
                                          </p:val>
                                        </p:tav>
                                        <p:tav tm="100000">
                                          <p:val>
                                            <p:strVal val="#ppt_x"/>
                                          </p:val>
                                        </p:tav>
                                      </p:tavLst>
                                    </p:anim>
                                    <p:anim calcmode="lin" valueType="num">
                                      <p:cBhvr additive="base">
                                        <p:cTn id="136"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wipe(left)">
                                      <p:cBhvr>
                                        <p:cTn id="141" dur="500"/>
                                        <p:tgtEl>
                                          <p:spTgt spid="40"/>
                                        </p:tgtEl>
                                      </p:cBhvr>
                                    </p:animEffect>
                                  </p:childTnLst>
                                </p:cTn>
                              </p:par>
                              <p:par>
                                <p:cTn id="142" presetID="2" presetClass="entr" presetSubtype="1"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 calcmode="lin" valueType="num">
                                      <p:cBhvr additive="base">
                                        <p:cTn id="144" dur="500" fill="hold"/>
                                        <p:tgtEl>
                                          <p:spTgt spid="48"/>
                                        </p:tgtEl>
                                        <p:attrNameLst>
                                          <p:attrName>ppt_x</p:attrName>
                                        </p:attrNameLst>
                                      </p:cBhvr>
                                      <p:tavLst>
                                        <p:tav tm="0">
                                          <p:val>
                                            <p:strVal val="#ppt_x"/>
                                          </p:val>
                                        </p:tav>
                                        <p:tav tm="100000">
                                          <p:val>
                                            <p:strVal val="#ppt_x"/>
                                          </p:val>
                                        </p:tav>
                                      </p:tavLst>
                                    </p:anim>
                                    <p:anim calcmode="lin" valueType="num">
                                      <p:cBhvr additive="base">
                                        <p:cTn id="145"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wipe(left)">
                                      <p:cBhvr>
                                        <p:cTn id="150" dur="500"/>
                                        <p:tgtEl>
                                          <p:spTgt spid="41"/>
                                        </p:tgtEl>
                                      </p:cBhvr>
                                    </p:animEffect>
                                  </p:childTnLst>
                                </p:cTn>
                              </p:par>
                              <p:par>
                                <p:cTn id="151" presetID="2" presetClass="entr" presetSubtype="1" fill="hold" grpId="0" nodeType="withEffect">
                                  <p:stCondLst>
                                    <p:cond delay="0"/>
                                  </p:stCondLst>
                                  <p:childTnLst>
                                    <p:set>
                                      <p:cBhvr>
                                        <p:cTn id="152" dur="1" fill="hold">
                                          <p:stCondLst>
                                            <p:cond delay="0"/>
                                          </p:stCondLst>
                                        </p:cTn>
                                        <p:tgtEl>
                                          <p:spTgt spid="49"/>
                                        </p:tgtEl>
                                        <p:attrNameLst>
                                          <p:attrName>style.visibility</p:attrName>
                                        </p:attrNameLst>
                                      </p:cBhvr>
                                      <p:to>
                                        <p:strVal val="visible"/>
                                      </p:to>
                                    </p:set>
                                    <p:anim calcmode="lin" valueType="num">
                                      <p:cBhvr additive="base">
                                        <p:cTn id="153" dur="500" fill="hold"/>
                                        <p:tgtEl>
                                          <p:spTgt spid="49"/>
                                        </p:tgtEl>
                                        <p:attrNameLst>
                                          <p:attrName>ppt_x</p:attrName>
                                        </p:attrNameLst>
                                      </p:cBhvr>
                                      <p:tavLst>
                                        <p:tav tm="0">
                                          <p:val>
                                            <p:strVal val="#ppt_x"/>
                                          </p:val>
                                        </p:tav>
                                        <p:tav tm="100000">
                                          <p:val>
                                            <p:strVal val="#ppt_x"/>
                                          </p:val>
                                        </p:tav>
                                      </p:tavLst>
                                    </p:anim>
                                    <p:anim calcmode="lin" valueType="num">
                                      <p:cBhvr additive="base">
                                        <p:cTn id="154"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6" grpId="0" animBg="1"/>
      <p:bldP spid="19"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330201" y="876300"/>
                <a:ext cx="7835900" cy="2308324"/>
              </a:xfrm>
              <a:prstGeom prst="rect">
                <a:avLst/>
              </a:prstGeom>
              <a:noFill/>
            </p:spPr>
            <p:txBody>
              <a:bodyPr wrap="square" rtlCol="0">
                <a:spAutoFit/>
              </a:bodyPr>
              <a:lstStyle/>
              <a:p>
                <a:pPr>
                  <a:lnSpc>
                    <a:spcPct val="150000"/>
                  </a:lnSpc>
                </a:pPr>
                <a:r>
                  <a:rPr lang="en-US" sz="2400" b="1" dirty="0" err="1" smtClean="0">
                    <a:solidFill>
                      <a:srgbClr val="0070C0"/>
                    </a:solidFill>
                    <a:latin typeface="Times New Roman" panose="02020603050405020304" pitchFamily="18" charset="0"/>
                    <a:cs typeface="Times New Roman" panose="02020603050405020304" pitchFamily="18" charset="0"/>
                  </a:rPr>
                  <a:t>Bài</a:t>
                </a:r>
                <a:r>
                  <a:rPr lang="en-US" sz="2400" b="1" dirty="0" smtClean="0">
                    <a:solidFill>
                      <a:srgbClr val="0070C0"/>
                    </a:solidFill>
                    <a:latin typeface="Times New Roman" panose="02020603050405020304" pitchFamily="18" charset="0"/>
                    <a:cs typeface="Times New Roman" panose="02020603050405020304" pitchFamily="18" charset="0"/>
                  </a:rPr>
                  <a:t> 1: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a) </a:t>
                </a:r>
                <a14:m>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+15)+(+125</m:t>
                        </m:r>
                      </m:e>
                    </m:d>
                  </m:oMath>
                </a14:m>
                <a:r>
                  <a:rPr lang="en-US" sz="2400" dirty="0" smtClean="0">
                    <a:solidFill>
                      <a:schemeClr val="tx1"/>
                    </a:solidFill>
                    <a:latin typeface="Times New Roman" panose="02020603050405020304" pitchFamily="18" charset="0"/>
                    <a:cs typeface="Times New Roman" panose="02020603050405020304" pitchFamily="18" charset="0"/>
                  </a:rPr>
                  <a:t>			b)</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a:latin typeface="Cambria Math" panose="02040503050406030204" pitchFamily="18" charset="0"/>
                      </a:rPr>
                      <m:t>37+</m:t>
                    </m:r>
                    <m:d>
                      <m:dPr>
                        <m:begChr m:val="|"/>
                        <m:endChr m:val="|"/>
                        <m:ctrlPr>
                          <a:rPr lang="en-US" sz="2400" i="1">
                            <a:latin typeface="Cambria Math" panose="02040503050406030204" pitchFamily="18" charset="0"/>
                          </a:rPr>
                        </m:ctrlPr>
                      </m:dPr>
                      <m:e>
                        <m:r>
                          <a:rPr lang="en-US" sz="2400">
                            <a:latin typeface="Cambria Math" panose="02040503050406030204" pitchFamily="18" charset="0"/>
                          </a:rPr>
                          <m:t>−237</m:t>
                        </m:r>
                      </m:e>
                    </m:d>
                  </m:oMath>
                </a14:m>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a:latin typeface="Cambria Math" panose="02040503050406030204" pitchFamily="18" charset="0"/>
                      </a:rPr>
                      <m:t>|−375|+|25|</m:t>
                    </m:r>
                  </m:oMath>
                </a14:m>
                <a:r>
                  <a:rPr lang="en-US" sz="2400" dirty="0">
                    <a:latin typeface="Times New Roman" panose="02020603050405020304" pitchFamily="18" charset="0"/>
                    <a:cs typeface="Times New Roman" panose="02020603050405020304" pitchFamily="18" charset="0"/>
                  </a:rPr>
                  <a:t>			d) </a:t>
                </a:r>
                <a14:m>
                  <m:oMath xmlns:m="http://schemas.openxmlformats.org/officeDocument/2006/math">
                    <m:r>
                      <a:rPr lang="en-US" sz="2400">
                        <a:latin typeface="Cambria Math" panose="02040503050406030204" pitchFamily="18" charset="0"/>
                      </a:rPr>
                      <m:t>|−130|+|−70|</m:t>
                    </m:r>
                  </m:oMath>
                </a14:m>
                <a:endParaRPr lang="en-US"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e) </a:t>
                </a:r>
                <a14:m>
                  <m:oMath xmlns:m="http://schemas.openxmlformats.org/officeDocument/2006/math">
                    <m:d>
                      <m:dPr>
                        <m:endChr m:val=""/>
                        <m:ctrlPr>
                          <a:rPr lang="en-US" sz="2400" i="1">
                            <a:latin typeface="Cambria Math" panose="02040503050406030204" pitchFamily="18" charset="0"/>
                          </a:rPr>
                        </m:ctrlPr>
                      </m:dPr>
                      <m:e>
                        <m:r>
                          <a:rPr lang="en-US" sz="2400">
                            <a:latin typeface="Cambria Math" panose="02040503050406030204" pitchFamily="18" charset="0"/>
                          </a:rPr>
                          <m:t>−11)+(−19)</m:t>
                        </m:r>
                      </m:e>
                    </m:d>
                  </m:oMath>
                </a14:m>
                <a:r>
                  <a:rPr lang="en-US" sz="2400" dirty="0" smtClean="0">
                    <a:latin typeface="Times New Roman" panose="02020603050405020304" pitchFamily="18" charset="0"/>
                    <a:cs typeface="Times New Roman" panose="02020603050405020304" pitchFamily="18" charset="0"/>
                  </a:rPr>
                  <a:t>			f)</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a:latin typeface="Cambria Math" panose="02040503050406030204" pitchFamily="18" charset="0"/>
                      </a:rPr>
                      <m:t>−30+(−470)</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30200" y="876300"/>
                <a:ext cx="7835900" cy="2308324"/>
              </a:xfrm>
              <a:prstGeom prst="rect">
                <a:avLst/>
              </a:prstGeom>
              <a:blipFill rotWithShape="0">
                <a:blip r:embed="rId2"/>
                <a:stretch>
                  <a:fillRect l="-2022" b="-36243"/>
                </a:stretch>
              </a:blipFill>
            </p:spPr>
            <p:txBody>
              <a:bodyPr/>
              <a:lstStyle/>
              <a:p>
                <a:r>
                  <a:rPr lang="en-US">
                    <a:noFill/>
                  </a:rPr>
                  <a:t> </a:t>
                </a:r>
              </a:p>
            </p:txBody>
          </p:sp>
        </mc:Fallback>
      </mc:AlternateContent>
      <p:sp>
        <p:nvSpPr>
          <p:cNvPr id="11" name="Rectangle 10"/>
          <p:cNvSpPr/>
          <p:nvPr/>
        </p:nvSpPr>
        <p:spPr>
          <a:xfrm>
            <a:off x="188509" y="3174996"/>
            <a:ext cx="1527982" cy="646331"/>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1: CỘNG TRỪ HAI SỐ </a:t>
            </a:r>
            <a:r>
              <a:rPr lang="en-US" sz="2400" b="1" dirty="0" smtClean="0">
                <a:solidFill>
                  <a:srgbClr val="FF0000"/>
                </a:solidFill>
                <a:latin typeface="Times New Roman" panose="02020603050405020304" pitchFamily="18" charset="0"/>
                <a:cs typeface="Times New Roman" panose="02020603050405020304" pitchFamily="18" charset="0"/>
              </a:rPr>
              <a:t>NGUYÊN.</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88510" y="5374189"/>
                <a:ext cx="4561505"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e</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d>
                      <m:dPr>
                        <m:endChr m:val=""/>
                        <m:ctrlPr>
                          <a:rPr lang="en-US" sz="2000" i="1">
                            <a:latin typeface="Cambria Math" panose="02040503050406030204" pitchFamily="18" charset="0"/>
                          </a:rPr>
                        </m:ctrlPr>
                      </m:dPr>
                      <m:e>
                        <m:r>
                          <a:rPr lang="en-US" sz="2000">
                            <a:latin typeface="Cambria Math" panose="02040503050406030204" pitchFamily="18" charset="0"/>
                          </a:rPr>
                          <m:t>−11)+(−19)=−(11+19)=−30</m:t>
                        </m:r>
                      </m:e>
                    </m:d>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8509" y="5374189"/>
                <a:ext cx="4561505" cy="400110"/>
              </a:xfrm>
              <a:prstGeom prst="rect">
                <a:avLst/>
              </a:prstGeom>
              <a:blipFill rotWithShape="0">
                <a:blip r:embed="rId6"/>
                <a:stretch>
                  <a:fillRect l="-2807" t="-126154" b="-19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8509" y="6015994"/>
                <a:ext cx="474841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f) </a:t>
                </a:r>
                <a14:m>
                  <m:oMath xmlns:m="http://schemas.openxmlformats.org/officeDocument/2006/math">
                    <m:r>
                      <a:rPr lang="en-US" sz="2000">
                        <a:latin typeface="Cambria Math" panose="02040503050406030204" pitchFamily="18" charset="0"/>
                      </a:rPr>
                      <m:t>−</m:t>
                    </m:r>
                    <m:r>
                      <a:rPr lang="en-US" sz="2000" i="0">
                        <a:latin typeface="Cambria Math" panose="02040503050406030204" pitchFamily="18" charset="0"/>
                      </a:rPr>
                      <m:t>30+(−470)=−(30+470)=−500</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88509" y="6015994"/>
                <a:ext cx="4748416" cy="400110"/>
              </a:xfrm>
              <a:prstGeom prst="rect">
                <a:avLst/>
              </a:prstGeom>
              <a:blipFill rotWithShape="0">
                <a:blip r:embed="rId7"/>
                <a:stretch>
                  <a:fillRect l="-1412" t="-909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88509" y="3821350"/>
                <a:ext cx="3619500" cy="553998"/>
              </a:xfrm>
              <a:prstGeom prst="rect">
                <a:avLst/>
              </a:prstGeom>
              <a:noFill/>
            </p:spPr>
            <p:txBody>
              <a:bodyPr wrap="square" rtlCol="0">
                <a:spAutoFit/>
              </a:bodyPr>
              <a:lstStyle/>
              <a:p>
                <a:pPr>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d>
                      <m:dPr>
                        <m:ctrlPr>
                          <a:rPr lang="en-US" sz="2000" i="1">
                            <a:solidFill>
                              <a:schemeClr val="tx1"/>
                            </a:solidFill>
                            <a:latin typeface="Cambria Math" panose="02040503050406030204" pitchFamily="18" charset="0"/>
                          </a:rPr>
                        </m:ctrlPr>
                      </m:dPr>
                      <m:e>
                        <m:r>
                          <a:rPr lang="en-US" sz="2000" smtClean="0">
                            <a:solidFill>
                              <a:schemeClr val="tx1"/>
                            </a:solidFill>
                            <a:latin typeface="Cambria Math" panose="02040503050406030204" pitchFamily="18" charset="0"/>
                          </a:rPr>
                          <m:t>+</m:t>
                        </m:r>
                        <m:r>
                          <a:rPr lang="en-US" sz="2000">
                            <a:solidFill>
                              <a:schemeClr val="tx1"/>
                            </a:solidFill>
                            <a:latin typeface="Cambria Math" panose="02040503050406030204" pitchFamily="18" charset="0"/>
                          </a:rPr>
                          <m:t>15)+(</m:t>
                        </m:r>
                        <m:r>
                          <a:rPr lang="en-US" sz="2000" smtClean="0">
                            <a:solidFill>
                              <a:schemeClr val="tx1"/>
                            </a:solidFill>
                            <a:latin typeface="Cambria Math" panose="02040503050406030204" pitchFamily="18" charset="0"/>
                          </a:rPr>
                          <m:t>+</m:t>
                        </m:r>
                        <m:r>
                          <a:rPr lang="en-US" sz="2000">
                            <a:solidFill>
                              <a:schemeClr val="tx1"/>
                            </a:solidFill>
                            <a:latin typeface="Cambria Math" panose="02040503050406030204" pitchFamily="18" charset="0"/>
                          </a:rPr>
                          <m:t>125</m:t>
                        </m:r>
                      </m:e>
                    </m:d>
                    <m:r>
                      <a:rPr lang="en-US" sz="2000" b="0" i="1" smtClean="0">
                        <a:solidFill>
                          <a:schemeClr val="tx1"/>
                        </a:solidFill>
                        <a:latin typeface="Cambria Math" panose="02040503050406030204" pitchFamily="18" charset="0"/>
                      </a:rPr>
                      <m:t>=140</m:t>
                    </m:r>
                  </m:oMath>
                </a14:m>
                <a:endParaRPr 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88509" y="3821350"/>
                <a:ext cx="3619500" cy="553998"/>
              </a:xfrm>
              <a:prstGeom prst="rect">
                <a:avLst/>
              </a:prstGeom>
              <a:blipFill rotWithShape="0">
                <a:blip r:embed="rId8"/>
                <a:stretch>
                  <a:fillRect l="-1852"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824010" y="3821350"/>
                <a:ext cx="4521200" cy="553998"/>
              </a:xfrm>
              <a:prstGeom prst="rect">
                <a:avLst/>
              </a:prstGeom>
            </p:spPr>
            <p:txBody>
              <a:bodyPr wrap="squar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rPr>
                      <m:t>37+</m:t>
                    </m:r>
                    <m:d>
                      <m:dPr>
                        <m:begChr m:val="|"/>
                        <m:endChr m:val="|"/>
                        <m:ctrlPr>
                          <a:rPr lang="en-US" sz="2000" i="1">
                            <a:latin typeface="Cambria Math" panose="02040503050406030204" pitchFamily="18" charset="0"/>
                          </a:rPr>
                        </m:ctrlPr>
                      </m:dPr>
                      <m:e>
                        <m:r>
                          <a:rPr lang="en-US" sz="2000">
                            <a:latin typeface="Cambria Math" panose="02040503050406030204" pitchFamily="18" charset="0"/>
                          </a:rPr>
                          <m:t>−237</m:t>
                        </m:r>
                      </m:e>
                    </m:d>
                    <m:r>
                      <a:rPr lang="en-US" sz="2000" b="0" i="0" smtClean="0">
                        <a:latin typeface="Cambria Math" panose="02040503050406030204" pitchFamily="18" charset="0"/>
                      </a:rPr>
                      <m:t>=37+237=274</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824009" y="3821350"/>
                <a:ext cx="4521200" cy="553998"/>
              </a:xfrm>
              <a:prstGeom prst="rect">
                <a:avLst/>
              </a:prstGeom>
              <a:blipFill rotWithShape="0">
                <a:blip r:embed="rId9"/>
                <a:stretch>
                  <a:fillRect l="-1348"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824011" y="4656001"/>
                <a:ext cx="4624791"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d>
                      <m:dPr>
                        <m:begChr m:val="|"/>
                        <m:endChr m:val="|"/>
                        <m:ctrlPr>
                          <a:rPr lang="en-US" sz="2000" i="1">
                            <a:latin typeface="Cambria Math" panose="02040503050406030204" pitchFamily="18" charset="0"/>
                          </a:rPr>
                        </m:ctrlPr>
                      </m:dPr>
                      <m:e>
                        <m:r>
                          <a:rPr lang="en-US" sz="2000">
                            <a:latin typeface="Cambria Math" panose="02040503050406030204" pitchFamily="18" charset="0"/>
                          </a:rPr>
                          <m:t>−130</m:t>
                        </m:r>
                      </m:e>
                    </m:d>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a:latin typeface="Cambria Math" panose="02040503050406030204" pitchFamily="18" charset="0"/>
                          </a:rPr>
                          <m:t>−70</m:t>
                        </m:r>
                      </m:e>
                    </m:d>
                    <m:r>
                      <a:rPr lang="en-US" sz="2000" b="0" i="0" smtClean="0">
                        <a:latin typeface="Cambria Math" panose="02040503050406030204" pitchFamily="18" charset="0"/>
                      </a:rPr>
                      <m:t>=130+70=200</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824009" y="4656001"/>
                <a:ext cx="4624791" cy="400110"/>
              </a:xfrm>
              <a:prstGeom prst="rect">
                <a:avLst/>
              </a:prstGeom>
              <a:blipFill rotWithShape="0">
                <a:blip r:embed="rId10"/>
                <a:stretch>
                  <a:fillRect l="-1318"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8509" y="4656001"/>
                <a:ext cx="4635500"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c) </a:t>
                </a:r>
                <a14:m>
                  <m:oMath xmlns:m="http://schemas.openxmlformats.org/officeDocument/2006/math">
                    <m:d>
                      <m:dPr>
                        <m:begChr m:val="|"/>
                        <m:endChr m:val="|"/>
                        <m:ctrlPr>
                          <a:rPr lang="en-US" sz="2000" i="1">
                            <a:latin typeface="Cambria Math" panose="02040503050406030204" pitchFamily="18" charset="0"/>
                          </a:rPr>
                        </m:ctrlPr>
                      </m:dPr>
                      <m:e>
                        <m:r>
                          <a:rPr lang="en-US" sz="2000">
                            <a:latin typeface="Cambria Math" panose="02040503050406030204" pitchFamily="18" charset="0"/>
                          </a:rPr>
                          <m:t>−375</m:t>
                        </m:r>
                      </m:e>
                    </m:d>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a:latin typeface="Cambria Math" panose="02040503050406030204" pitchFamily="18" charset="0"/>
                          </a:rPr>
                          <m:t>25</m:t>
                        </m:r>
                      </m:e>
                    </m:d>
                    <m:r>
                      <a:rPr lang="en-US" sz="2000" b="0" i="0" smtClean="0">
                        <a:latin typeface="Cambria Math" panose="02040503050406030204" pitchFamily="18" charset="0"/>
                      </a:rPr>
                      <m:t>=375+25=400</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88509" y="4656001"/>
                <a:ext cx="4635500" cy="400110"/>
              </a:xfrm>
              <a:prstGeom prst="rect">
                <a:avLst/>
              </a:prstGeom>
              <a:blipFill rotWithShape="0">
                <a:blip r:embed="rId11"/>
                <a:stretch>
                  <a:fillRect l="-1447" t="-9231" b="-27692"/>
                </a:stretch>
              </a:blipFill>
            </p:spPr>
            <p:txBody>
              <a:bodyPr/>
              <a:lstStyle/>
              <a:p>
                <a:r>
                  <a:rPr lang="en-US">
                    <a:noFill/>
                  </a:rPr>
                  <a:t> </a:t>
                </a:r>
              </a:p>
            </p:txBody>
          </p:sp>
        </mc:Fallback>
      </mc:AlternateContent>
      <p:cxnSp>
        <p:nvCxnSpPr>
          <p:cNvPr id="20" name="Straight Connector 19"/>
          <p:cNvCxnSpPr/>
          <p:nvPr/>
        </p:nvCxnSpPr>
        <p:spPr>
          <a:xfrm>
            <a:off x="4623014" y="3753167"/>
            <a:ext cx="0" cy="14584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97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4" grpId="0"/>
      <p:bldP spid="7"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47650" y="876300"/>
                <a:ext cx="8896350" cy="1626023"/>
              </a:xfrm>
              <a:prstGeom prst="rect">
                <a:avLst/>
              </a:prstGeom>
              <a:noFill/>
            </p:spPr>
            <p:txBody>
              <a:bodyPr wrap="square" rtlCol="0">
                <a:spAutoFit/>
              </a:bodyPr>
              <a:lstStyle/>
              <a:p>
                <a:pPr>
                  <a:lnSpc>
                    <a:spcPct val="150000"/>
                  </a:lnSpc>
                </a:pPr>
                <a:r>
                  <a:rPr lang="en-US" sz="2400" b="1" dirty="0" err="1" smtClean="0">
                    <a:solidFill>
                      <a:srgbClr val="0070C0"/>
                    </a:solidFill>
                    <a:latin typeface="Times New Roman" panose="02020603050405020304" pitchFamily="18" charset="0"/>
                    <a:cs typeface="Times New Roman" panose="02020603050405020304" pitchFamily="18" charset="0"/>
                  </a:rPr>
                  <a:t>Bài</a:t>
                </a:r>
                <a:r>
                  <a:rPr lang="en-US" sz="2400" b="1" dirty="0" smtClean="0">
                    <a:solidFill>
                      <a:srgbClr val="0070C0"/>
                    </a:solidFill>
                    <a:latin typeface="Times New Roman" panose="02020603050405020304" pitchFamily="18" charset="0"/>
                    <a:cs typeface="Times New Roman" panose="02020603050405020304" pitchFamily="18" charset="0"/>
                  </a:rPr>
                  <a:t> 2: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4−9</m:t>
                    </m:r>
                  </m:oMath>
                </a14:m>
                <a:r>
                  <a:rPr lang="en-US" sz="2000" dirty="0" smtClean="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2−(−3)</m:t>
                    </m:r>
                  </m:oMath>
                </a14:m>
                <a:r>
                  <a:rPr lang="en-US" sz="2000" dirty="0" smtClean="0">
                    <a:solidFill>
                      <a:schemeClr val="tx1"/>
                    </a:solidFill>
                    <a:latin typeface="Times New Roman" panose="02020603050405020304" pitchFamily="18" charset="0"/>
                    <a:cs typeface="Times New Roman" panose="02020603050405020304" pitchFamily="18" charset="0"/>
                  </a:rPr>
                  <a:t>		       c)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–(−8)−2</m:t>
                    </m:r>
                  </m:oMath>
                </a14:m>
                <a:endParaRPr lang="en-US" sz="20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(−7)−(6)</m:t>
                    </m:r>
                  </m:oMath>
                </a14:m>
                <a:r>
                  <a:rPr lang="en-US" sz="2000" dirty="0" smtClean="0">
                    <a:solidFill>
                      <a:schemeClr val="tx1"/>
                    </a:solidFill>
                    <a:latin typeface="Times New Roman" panose="02020603050405020304" pitchFamily="18" charset="0"/>
                    <a:cs typeface="Times New Roman" panose="02020603050405020304" pitchFamily="18" charset="0"/>
                  </a:rPr>
                  <a:t>		e) </a:t>
                </a:r>
                <a14:m>
                  <m:oMath xmlns:m="http://schemas.openxmlformats.org/officeDocument/2006/math">
                    <m:r>
                      <a:rPr lang="en-US" sz="2000">
                        <a:latin typeface="Cambria Math" panose="02040503050406030204" pitchFamily="18" charset="0"/>
                      </a:rPr>
                      <m:t>|−72|−</m:t>
                    </m:r>
                    <m:d>
                      <m:dPr>
                        <m:ctrlPr>
                          <a:rPr lang="en-US" sz="2000" i="1">
                            <a:latin typeface="Cambria Math" panose="02040503050406030204" pitchFamily="18" charset="0"/>
                          </a:rPr>
                        </m:ctrlPr>
                      </m:dPr>
                      <m:e>
                        <m:r>
                          <a:rPr lang="en-US" sz="2000">
                            <a:latin typeface="Cambria Math" panose="02040503050406030204" pitchFamily="18" charset="0"/>
                          </a:rPr>
                          <m:t>+455</m:t>
                        </m:r>
                      </m:e>
                    </m:d>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f)</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rPr>
                      <m:t>−|−1945|−|−67|</m:t>
                    </m:r>
                  </m:oMath>
                </a14:m>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7650" y="876300"/>
                <a:ext cx="8896350" cy="1569660"/>
              </a:xfrm>
              <a:prstGeom prst="rect">
                <a:avLst/>
              </a:prstGeom>
              <a:blipFill rotWithShape="0">
                <a:blip r:embed="rId2"/>
                <a:stretch>
                  <a:fillRect l="-1097" b="-2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47650" y="3210185"/>
                <a:ext cx="3968750" cy="646331"/>
              </a:xfrm>
              <a:prstGeom prst="rect">
                <a:avLst/>
              </a:prstGeom>
              <a:noFill/>
            </p:spPr>
            <p:txBody>
              <a:bodyPr wrap="square" rtlCol="0">
                <a:spAutoFit/>
              </a:bodyPr>
              <a:lstStyle/>
              <a:p>
                <a:pPr>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sz="2400" b="0" i="0" smtClean="0">
                        <a:latin typeface="Cambria Math" panose="02040503050406030204" pitchFamily="18" charset="0"/>
                      </a:rPr>
                      <m:t> </m:t>
                    </m:r>
                    <m:r>
                      <a:rPr lang="en-US" sz="2400">
                        <a:latin typeface="Cambria Math" panose="02040503050406030204" pitchFamily="18" charset="0"/>
                      </a:rPr>
                      <m:t>4−9=4+(−9)=−5</m:t>
                    </m:r>
                  </m:oMath>
                </a14:m>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47650" y="3210183"/>
                <a:ext cx="3968750" cy="646331"/>
              </a:xfrm>
              <a:prstGeom prst="rect">
                <a:avLst/>
              </a:prstGeom>
              <a:blipFill rotWithShape="0">
                <a:blip r:embed="rId3"/>
                <a:stretch>
                  <a:fillRect l="-2458" b="-11321"/>
                </a:stretch>
              </a:blipFill>
            </p:spPr>
            <p:txBody>
              <a:bodyPr/>
              <a:lstStyle/>
              <a:p>
                <a:r>
                  <a:rPr lang="en-US">
                    <a:noFill/>
                  </a:rPr>
                  <a:t> </a:t>
                </a:r>
              </a:p>
            </p:txBody>
          </p:sp>
        </mc:Fallback>
      </mc:AlternateContent>
      <p:sp>
        <p:nvSpPr>
          <p:cNvPr id="11" name="Rectangle 10"/>
          <p:cNvSpPr/>
          <p:nvPr/>
        </p:nvSpPr>
        <p:spPr>
          <a:xfrm>
            <a:off x="3808009" y="2445964"/>
            <a:ext cx="1527982" cy="646331"/>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4572001" y="3210185"/>
                <a:ext cx="3968750" cy="646331"/>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b) </a:t>
                </a:r>
                <a14:m>
                  <m:oMath xmlns:m="http://schemas.openxmlformats.org/officeDocument/2006/math">
                    <m:r>
                      <a:rPr lang="en-US" sz="2400">
                        <a:latin typeface="Cambria Math" panose="02040503050406030204" pitchFamily="18" charset="0"/>
                      </a:rPr>
                      <m:t>2−(−3)=2+3=5</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572000" y="3210183"/>
                <a:ext cx="3968750" cy="646331"/>
              </a:xfrm>
              <a:prstGeom prst="rect">
                <a:avLst/>
              </a:prstGeom>
              <a:blipFill rotWithShape="0">
                <a:blip r:embed="rId4"/>
                <a:stretch>
                  <a:fillRect l="-2304" b="-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572001" y="4189706"/>
                <a:ext cx="503555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d) </a:t>
                </a:r>
                <a14:m>
                  <m:oMath xmlns:m="http://schemas.openxmlformats.org/officeDocument/2006/math">
                    <m:d>
                      <m:dPr>
                        <m:endChr m:val=""/>
                        <m:ctrlPr>
                          <a:rPr lang="en-US" sz="2400" i="1">
                            <a:latin typeface="Cambria Math" panose="02040503050406030204" pitchFamily="18" charset="0"/>
                          </a:rPr>
                        </m:ctrlPr>
                      </m:dPr>
                      <m:e>
                        <m:r>
                          <a:rPr lang="en-US" sz="2400">
                            <a:latin typeface="Cambria Math" panose="02040503050406030204" pitchFamily="18" charset="0"/>
                          </a:rPr>
                          <m:t>−7)−(−6)=(−7)+6=−1</m:t>
                        </m:r>
                      </m:e>
                    </m:d>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572000" y="4189702"/>
                <a:ext cx="5035550" cy="461665"/>
              </a:xfrm>
              <a:prstGeom prst="rect">
                <a:avLst/>
              </a:prstGeom>
              <a:blipFill rotWithShape="0">
                <a:blip r:embed="rId5"/>
                <a:stretch>
                  <a:fillRect l="-2785" t="-128947" b="-196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47650" y="4189706"/>
                <a:ext cx="396875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 </a:t>
                </a:r>
                <a14:m>
                  <m:oMath xmlns:m="http://schemas.openxmlformats.org/officeDocument/2006/math">
                    <m:r>
                      <a:rPr lang="en-US" sz="2400">
                        <a:latin typeface="Cambria Math" panose="02040503050406030204" pitchFamily="18" charset="0"/>
                      </a:rPr>
                      <m:t>−(−8)−2=8−2=6</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47650" y="4189702"/>
                <a:ext cx="3968750" cy="461665"/>
              </a:xfrm>
              <a:prstGeom prst="rect">
                <a:avLst/>
              </a:prstGeom>
              <a:blipFill rotWithShape="0">
                <a:blip r:embed="rId6"/>
                <a:stretch>
                  <a:fillRect l="-2458" t="-10526" b="-28947"/>
                </a:stretch>
              </a:blipFill>
            </p:spPr>
            <p:txBody>
              <a:bodyPr/>
              <a:lstStyle/>
              <a:p>
                <a:r>
                  <a:rPr lang="en-US">
                    <a:noFill/>
                  </a:rPr>
                  <a:t> </a:t>
                </a:r>
              </a:p>
            </p:txBody>
          </p:sp>
        </mc:Fallback>
      </mc:AlternateContent>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1: CỘNG TRỪ HAI SỐ </a:t>
            </a:r>
            <a:r>
              <a:rPr lang="en-US" sz="2400" b="1" dirty="0" smtClean="0">
                <a:solidFill>
                  <a:srgbClr val="FF0000"/>
                </a:solidFill>
                <a:latin typeface="Times New Roman" panose="02020603050405020304" pitchFamily="18" charset="0"/>
                <a:cs typeface="Times New Roman" panose="02020603050405020304" pitchFamily="18" charset="0"/>
              </a:rPr>
              <a:t>NGUYÊN.</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247650" y="5050923"/>
                <a:ext cx="5517408"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e) </a:t>
                </a:r>
                <a14:m>
                  <m:oMath xmlns:m="http://schemas.openxmlformats.org/officeDocument/2006/math">
                    <m:r>
                      <a:rPr lang="en-US" sz="2400">
                        <a:latin typeface="Cambria Math" panose="02040503050406030204" pitchFamily="18" charset="0"/>
                      </a:rPr>
                      <m:t>|</m:t>
                    </m:r>
                    <m:r>
                      <a:rPr lang="en-US" sz="2400" i="0">
                        <a:latin typeface="Cambria Math" panose="02040503050406030204" pitchFamily="18" charset="0"/>
                      </a:rPr>
                      <m:t>−72|−</m:t>
                    </m:r>
                    <m:d>
                      <m:dPr>
                        <m:ctrlPr>
                          <a:rPr lang="en-US" sz="2400" i="1">
                            <a:latin typeface="Cambria Math" panose="02040503050406030204" pitchFamily="18" charset="0"/>
                          </a:rPr>
                        </m:ctrlPr>
                      </m:dPr>
                      <m:e>
                        <m:r>
                          <a:rPr lang="en-US" sz="2400" i="0">
                            <a:latin typeface="Cambria Math" panose="02040503050406030204" pitchFamily="18" charset="0"/>
                          </a:rPr>
                          <m:t>+455</m:t>
                        </m:r>
                      </m:e>
                    </m:d>
                    <m:r>
                      <a:rPr lang="en-US" sz="2400" i="0">
                        <a:latin typeface="Cambria Math" panose="02040503050406030204" pitchFamily="18" charset="0"/>
                      </a:rPr>
                      <m:t>=72−455=−383</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47650" y="5050919"/>
                <a:ext cx="5517408" cy="461665"/>
              </a:xfrm>
              <a:prstGeom prst="rect">
                <a:avLst/>
              </a:prstGeom>
              <a:blipFill rotWithShape="0">
                <a:blip r:embed="rId7"/>
                <a:stretch>
                  <a:fillRect l="-1768"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47650" y="5735609"/>
                <a:ext cx="750570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f) </a:t>
                </a:r>
                <a14:m>
                  <m:oMath xmlns:m="http://schemas.openxmlformats.org/officeDocument/2006/math">
                    <m:r>
                      <a:rPr lang="en-US" sz="2400">
                        <a:latin typeface="Cambria Math" panose="02040503050406030204" pitchFamily="18" charset="0"/>
                      </a:rPr>
                      <m:t>−</m:t>
                    </m:r>
                    <m:r>
                      <a:rPr lang="en-US" sz="2400" i="0">
                        <a:latin typeface="Cambria Math" panose="02040503050406030204" pitchFamily="18" charset="0"/>
                      </a:rPr>
                      <m:t>|−1945|−|−67|=−</m:t>
                    </m:r>
                    <m:d>
                      <m:dPr>
                        <m:ctrlPr>
                          <a:rPr lang="en-US" sz="2400" i="1">
                            <a:latin typeface="Cambria Math" panose="02040503050406030204" pitchFamily="18" charset="0"/>
                          </a:rPr>
                        </m:ctrlPr>
                      </m:dPr>
                      <m:e>
                        <m:r>
                          <a:rPr lang="en-US" sz="2400" i="0">
                            <a:latin typeface="Cambria Math" panose="02040503050406030204" pitchFamily="18" charset="0"/>
                          </a:rPr>
                          <m:t>1945−67</m:t>
                        </m:r>
                      </m:e>
                    </m:d>
                    <m:r>
                      <a:rPr lang="en-US" sz="2400" i="0">
                        <a:latin typeface="Cambria Math" panose="02040503050406030204" pitchFamily="18" charset="0"/>
                      </a:rPr>
                      <m:t>=−1878</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47650" y="5735605"/>
                <a:ext cx="7505700" cy="461665"/>
              </a:xfrm>
              <a:prstGeom prst="rect">
                <a:avLst/>
              </a:prstGeom>
              <a:blipFill rotWithShape="0">
                <a:blip r:embed="rId8"/>
                <a:stretch>
                  <a:fillRect l="-1300" t="-10526" b="-28947"/>
                </a:stretch>
              </a:blipFill>
            </p:spPr>
            <p:txBody>
              <a:bodyPr/>
              <a:lstStyle/>
              <a:p>
                <a:r>
                  <a:rPr lang="en-US">
                    <a:noFill/>
                  </a:rPr>
                  <a:t> </a:t>
                </a:r>
              </a:p>
            </p:txBody>
          </p:sp>
        </mc:Fallback>
      </mc:AlternateContent>
      <p:cxnSp>
        <p:nvCxnSpPr>
          <p:cNvPr id="18" name="Straight Connector 17"/>
          <p:cNvCxnSpPr/>
          <p:nvPr/>
        </p:nvCxnSpPr>
        <p:spPr>
          <a:xfrm>
            <a:off x="4369627" y="3290458"/>
            <a:ext cx="0" cy="14584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22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47650" y="876300"/>
                <a:ext cx="8896350" cy="2492990"/>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3: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a:t>
                </a:r>
                <a:r>
                  <a:rPr lang="en-US" sz="2000" dirty="0"/>
                  <a:t> </a:t>
                </a:r>
                <a14:m>
                  <m:oMath xmlns:m="http://schemas.openxmlformats.org/officeDocument/2006/math">
                    <m:d>
                      <m:dPr>
                        <m:begChr m:val=""/>
                        <m:ctrlPr>
                          <a:rPr lang="en-US" sz="2000" i="1">
                            <a:latin typeface="Cambria Math" panose="02040503050406030204" pitchFamily="18" charset="0"/>
                          </a:rPr>
                        </m:ctrlPr>
                      </m:dPr>
                      <m:e>
                        <m:r>
                          <m:rPr>
                            <m:sty m:val="p"/>
                          </m:rPr>
                          <a:rPr lang="en-US" sz="2000" i="0">
                            <a:latin typeface="Cambria Math" panose="02040503050406030204" pitchFamily="18" charset="0"/>
                          </a:rPr>
                          <m:t>A</m:t>
                        </m:r>
                        <m:r>
                          <m:rPr>
                            <m:nor/>
                          </m:rPr>
                          <a:rPr lang="en-US" sz="2000">
                            <a:latin typeface="Cambria Math" panose="02040503050406030204" pitchFamily="18" charset="0"/>
                          </a:rPr>
                          <m:t> </m:t>
                        </m:r>
                        <m:r>
                          <a:rPr lang="en-US" sz="2000" i="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28+46</m:t>
                            </m:r>
                          </m:e>
                        </m:d>
                        <m:r>
                          <a:rPr lang="en-US" sz="2000" i="0">
                            <a:latin typeface="Cambria Math" panose="02040503050406030204" pitchFamily="18" charset="0"/>
                          </a:rPr>
                          <m:t>+(|−34|+|−40|</m:t>
                        </m:r>
                      </m:e>
                    </m:d>
                  </m:oMath>
                </a14:m>
                <a:endParaRPr lang="en-US" sz="2000" dirty="0"/>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000" i="0">
                        <a:latin typeface="Cambria Math" panose="02040503050406030204" pitchFamily="18" charset="0"/>
                      </a:rPr>
                      <m:t>B</m:t>
                    </m:r>
                    <m:r>
                      <m:rPr>
                        <m:nor/>
                      </m:rPr>
                      <a:rPr lang="en-US" sz="2000">
                        <a:latin typeface="Cambria Math" panose="02040503050406030204" pitchFamily="18" charset="0"/>
                      </a:rPr>
                      <m:t> </m:t>
                    </m:r>
                    <m:r>
                      <a:rPr lang="en-US" sz="2000" i="0">
                        <a:latin typeface="Cambria Math" panose="02040503050406030204" pitchFamily="18" charset="0"/>
                      </a:rPr>
                      <m:t>=</m:t>
                    </m:r>
                    <m:r>
                      <m:rPr>
                        <m:nor/>
                      </m:rPr>
                      <a:rPr lang="en-US" sz="200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−27</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−208</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−43</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−102</m:t>
                        </m:r>
                      </m:e>
                    </m:d>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c) </a:t>
                </a:r>
                <a14:m>
                  <m:oMath xmlns:m="http://schemas.openxmlformats.org/officeDocument/2006/math">
                    <m:r>
                      <m:rPr>
                        <m:sty m:val="p"/>
                      </m:rPr>
                      <a:rPr lang="en-US" sz="2000" i="0" dirty="0" smtClean="0">
                        <a:latin typeface="Cambria Math" panose="02040503050406030204" pitchFamily="18" charset="0"/>
                      </a:rPr>
                      <m:t>C</m:t>
                    </m:r>
                    <m:r>
                      <a:rPr lang="en-US" sz="2000" i="0" dirty="0" smtClean="0">
                        <a:latin typeface="Cambria Math" panose="02040503050406030204" pitchFamily="18" charset="0"/>
                      </a:rPr>
                      <m:t>=−287+499+(−499)+28</m:t>
                    </m:r>
                    <m:r>
                      <a:rPr lang="en-US" sz="2000" i="0">
                        <a:latin typeface="Cambria Math" panose="02040503050406030204" pitchFamily="18" charset="0"/>
                      </a:rPr>
                      <m:t>5</m:t>
                    </m:r>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r>
                      <m:rPr>
                        <m:sty m:val="p"/>
                      </m:rPr>
                      <a:rPr lang="en-US" sz="2000" b="0" i="0" smtClean="0">
                        <a:latin typeface="Cambria Math" panose="02040503050406030204" pitchFamily="18" charset="0"/>
                      </a:rPr>
                      <m:t>D</m:t>
                    </m:r>
                    <m:r>
                      <a:rPr lang="en-US" sz="2000" b="0" i="0" smtClean="0">
                        <a:latin typeface="Cambria Math" panose="02040503050406030204" pitchFamily="18" charset="0"/>
                      </a:rPr>
                      <m:t>=37−</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−85</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−30</m:t>
                        </m:r>
                      </m:e>
                    </m:d>
                    <m:r>
                      <a:rPr lang="en-US" sz="2000">
                        <a:latin typeface="Cambria Math" panose="02040503050406030204" pitchFamily="18" charset="0"/>
                      </a:rPr>
                      <m:t>+15</m:t>
                    </m:r>
                  </m:oMath>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47650" y="876300"/>
                <a:ext cx="8896350" cy="2492990"/>
              </a:xfrm>
              <a:prstGeom prst="rect">
                <a:avLst/>
              </a:prstGeom>
              <a:blipFill rotWithShape="0">
                <a:blip r:embed="rId2"/>
                <a:stretch>
                  <a:fillRect l="-1097" b="-1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122248" y="3944020"/>
                <a:ext cx="4675860"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a) </a:t>
                </a:r>
                <a14:m>
                  <m:oMath xmlns:m="http://schemas.openxmlformats.org/officeDocument/2006/math">
                    <m:d>
                      <m:dPr>
                        <m:begChr m:val=""/>
                        <m:ctrlPr>
                          <a:rPr lang="en-US" sz="2000" i="1" smtClean="0">
                            <a:latin typeface="Cambria Math" panose="02040503050406030204" pitchFamily="18" charset="0"/>
                          </a:rPr>
                        </m:ctrlPr>
                      </m:dPr>
                      <m:e>
                        <m:r>
                          <a:rPr lang="en-US" sz="2000" i="1">
                            <a:latin typeface="Cambria Math" panose="02040503050406030204" pitchFamily="18" charset="0"/>
                          </a:rPr>
                          <m:t>𝐴</m:t>
                        </m:r>
                        <m:r>
                          <m:rPr>
                            <m:nor/>
                          </m:rPr>
                          <a:rPr lang="en-US" sz="2000" i="1">
                            <a:latin typeface="Times New Roman" panose="02020603050405020304" pitchFamily="18" charset="0"/>
                            <a:cs typeface="Times New Roman" panose="02020603050405020304" pitchFamily="18" charset="0"/>
                          </a:rPr>
                          <m:t> </m:t>
                        </m:r>
                        <m:r>
                          <a:rPr lang="en-US" sz="2000">
                            <a:latin typeface="Cambria Math" panose="02040503050406030204" pitchFamily="18" charset="0"/>
                          </a:rPr>
                          <m:t>= </m:t>
                        </m:r>
                        <m:d>
                          <m:dPr>
                            <m:ctrlPr>
                              <a:rPr lang="en-US" sz="2000" i="1">
                                <a:latin typeface="Cambria Math" panose="02040503050406030204" pitchFamily="18" charset="0"/>
                              </a:rPr>
                            </m:ctrlPr>
                          </m:dPr>
                          <m:e>
                            <m:r>
                              <a:rPr lang="en-US" sz="2000">
                                <a:latin typeface="Cambria Math" panose="02040503050406030204" pitchFamily="18" charset="0"/>
                              </a:rPr>
                              <m:t>28+46</m:t>
                            </m:r>
                          </m:e>
                        </m:d>
                        <m:r>
                          <a:rPr lang="en-US" sz="2000">
                            <a:latin typeface="Cambria Math" panose="02040503050406030204" pitchFamily="18" charset="0"/>
                          </a:rPr>
                          <m:t>+(|−34|+|−40|</m:t>
                        </m:r>
                      </m:e>
                    </m:d>
                  </m:oMath>
                </a14:m>
                <a:endParaRPr lang="en-US" sz="2000" i="1"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          </m:t>
                      </m:r>
                      <m:r>
                        <a:rPr lang="en-US" sz="2000">
                          <a:latin typeface="Cambria Math" panose="02040503050406030204" pitchFamily="18" charset="0"/>
                        </a:rPr>
                        <m:t>=74+</m:t>
                      </m:r>
                      <m:d>
                        <m:dPr>
                          <m:ctrlPr>
                            <a:rPr lang="en-US" sz="2000" b="0" i="1" smtClean="0">
                              <a:latin typeface="Cambria Math" panose="02040503050406030204" pitchFamily="18" charset="0"/>
                            </a:rPr>
                          </m:ctrlPr>
                        </m:dPr>
                        <m:e>
                          <m:r>
                            <a:rPr lang="en-US" sz="2000">
                              <a:latin typeface="Cambria Math" panose="02040503050406030204" pitchFamily="18" charset="0"/>
                            </a:rPr>
                            <m:t>34+40</m:t>
                          </m:r>
                        </m:e>
                      </m:d>
                    </m:oMath>
                  </m:oMathPara>
                </a14:m>
                <a:endParaRPr lang="en-US" sz="2000" b="0" i="0" dirty="0" smtClean="0">
                  <a:latin typeface="Cambria Math" panose="02040503050406030204" pitchFamily="18" charset="0"/>
                </a:endParaRPr>
              </a:p>
              <a:p>
                <a:r>
                  <a:rPr lang="en-US" sz="2000" dirty="0" smtClean="0"/>
                  <a:t>          </a:t>
                </a:r>
                <a14:m>
                  <m:oMath xmlns:m="http://schemas.openxmlformats.org/officeDocument/2006/math">
                    <m:r>
                      <a:rPr lang="en-US" sz="2000">
                        <a:latin typeface="Cambria Math" panose="02040503050406030204" pitchFamily="18" charset="0"/>
                      </a:rPr>
                      <m:t>=</m:t>
                    </m:r>
                    <m:r>
                      <a:rPr lang="en-US" sz="2000" b="0" i="0" smtClean="0">
                        <a:latin typeface="Cambria Math" panose="02040503050406030204" pitchFamily="18" charset="0"/>
                      </a:rPr>
                      <m:t>74+74=</m:t>
                    </m:r>
                    <m:r>
                      <a:rPr lang="en-US" sz="2000">
                        <a:latin typeface="Cambria Math" panose="02040503050406030204" pitchFamily="18" charset="0"/>
                      </a:rPr>
                      <m:t>148</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122248" y="3944020"/>
                <a:ext cx="4675860" cy="1015663"/>
              </a:xfrm>
              <a:prstGeom prst="rect">
                <a:avLst/>
              </a:prstGeom>
              <a:blipFill rotWithShape="0">
                <a:blip r:embed="rId3"/>
                <a:stretch>
                  <a:fillRect l="-1304" t="-49102" r="-8475" b="-14970"/>
                </a:stretch>
              </a:blipFill>
            </p:spPr>
            <p:txBody>
              <a:bodyPr/>
              <a:lstStyle/>
              <a:p>
                <a:r>
                  <a:rPr lang="en-US">
                    <a:noFill/>
                  </a:rPr>
                  <a:t> </a:t>
                </a:r>
              </a:p>
            </p:txBody>
          </p:sp>
        </mc:Fallback>
      </mc:AlternateContent>
      <p:sp>
        <p:nvSpPr>
          <p:cNvPr id="11" name="Rectangle 10"/>
          <p:cNvSpPr/>
          <p:nvPr/>
        </p:nvSpPr>
        <p:spPr>
          <a:xfrm>
            <a:off x="247650" y="3280180"/>
            <a:ext cx="1527982" cy="646331"/>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2</a:t>
            </a:r>
            <a:r>
              <a:rPr lang="en-US" sz="2400" b="1" dirty="0">
                <a:solidFill>
                  <a:srgbClr val="FF0000"/>
                </a:solidFill>
                <a:latin typeface="Times New Roman" panose="02020603050405020304" pitchFamily="18" charset="0"/>
                <a:cs typeface="Times New Roman" panose="02020603050405020304" pitchFamily="18" charset="0"/>
              </a:rPr>
              <a:t>: TÍNH NHANH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TÍNH HỢP LÍ</a:t>
            </a:r>
          </a:p>
        </p:txBody>
      </p:sp>
      <mc:AlternateContent xmlns:mc="http://schemas.openxmlformats.org/markup-compatibility/2006" xmlns:a14="http://schemas.microsoft.com/office/drawing/2010/main">
        <mc:Choice Requires="a14">
          <p:sp>
            <p:nvSpPr>
              <p:cNvPr id="7" name="Rectangle 6"/>
              <p:cNvSpPr/>
              <p:nvPr/>
            </p:nvSpPr>
            <p:spPr>
              <a:xfrm>
                <a:off x="1122250" y="5171571"/>
                <a:ext cx="5392823" cy="1477328"/>
              </a:xfrm>
              <a:prstGeom prst="rect">
                <a:avLst/>
              </a:prstGeom>
            </p:spPr>
            <p:txBody>
              <a:bodyPr wrap="non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b) </a:t>
                </a:r>
                <a14:m>
                  <m:oMath xmlns:m="http://schemas.openxmlformats.org/officeDocument/2006/math">
                    <m:r>
                      <a:rPr lang="en-US" sz="2000" i="1">
                        <a:latin typeface="Cambria Math" panose="02040503050406030204" pitchFamily="18" charset="0"/>
                      </a:rPr>
                      <m:t>𝐵</m:t>
                    </m:r>
                    <m:r>
                      <m:rPr>
                        <m:nor/>
                      </m:rPr>
                      <a:rPr lang="en-US" sz="2000" i="1">
                        <a:latin typeface="Cambria Math" panose="02040503050406030204" pitchFamily="18" charset="0"/>
                      </a:rPr>
                      <m:t> </m:t>
                    </m:r>
                    <m:r>
                      <a:rPr lang="en-US" sz="2000">
                        <a:latin typeface="Cambria Math" panose="02040503050406030204" pitchFamily="18" charset="0"/>
                      </a:rPr>
                      <m:t>=</m:t>
                    </m:r>
                    <m:r>
                      <m:rPr>
                        <m:nor/>
                      </m:rPr>
                      <a:rPr lang="en-US" sz="2000" i="1">
                        <a:latin typeface="Cambria Math" panose="02040503050406030204" pitchFamily="18" charset="0"/>
                      </a:rPr>
                      <m:t> </m:t>
                    </m:r>
                    <m:d>
                      <m:dPr>
                        <m:ctrlPr>
                          <a:rPr lang="en-US" sz="2000" i="1">
                            <a:latin typeface="Cambria Math" panose="02040503050406030204" pitchFamily="18" charset="0"/>
                          </a:rPr>
                        </m:ctrlPr>
                      </m:dPr>
                      <m:e>
                        <m:r>
                          <a:rPr lang="en-US" sz="2000">
                            <a:latin typeface="Cambria Math" panose="02040503050406030204" pitchFamily="18" charset="0"/>
                          </a:rPr>
                          <m:t>−27</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−208</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−102</m:t>
                        </m:r>
                      </m:e>
                    </m:d>
                  </m:oMath>
                </a14:m>
                <a:endParaRPr lang="en-US" sz="2000" i="1" dirty="0" smtClean="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          </m:t>
                      </m:r>
                      <m:r>
                        <a:rPr lang="en-US" sz="2000">
                          <a:latin typeface="Cambria Math" panose="02040503050406030204" pitchFamily="18" charset="0"/>
                        </a:rPr>
                        <m:t>=</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−27</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i="1">
                          <a:latin typeface="Cambria Math" panose="02040503050406030204" pitchFamily="18" charset="0"/>
                        </a:rPr>
                        <m:t>]</m:t>
                      </m:r>
                      <m:r>
                        <a:rPr lang="en-US" sz="2000">
                          <a:latin typeface="Cambria Math" panose="02040503050406030204" pitchFamily="18" charset="0"/>
                        </a:rPr>
                        <m:t>+</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−208</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−102</m:t>
                          </m:r>
                        </m:e>
                      </m:d>
                      <m:r>
                        <a:rPr lang="en-US" sz="2000" i="1">
                          <a:latin typeface="Cambria Math" panose="02040503050406030204" pitchFamily="18" charset="0"/>
                        </a:rPr>
                        <m:t>]</m:t>
                      </m:r>
                    </m:oMath>
                  </m:oMathPara>
                </a14:m>
                <a:endParaRPr lang="en-US" sz="2000" dirty="0"/>
              </a:p>
              <a:p>
                <a:pPr>
                  <a:lnSpc>
                    <a:spcPct val="150000"/>
                  </a:lnSpc>
                </a:pPr>
                <a14:m>
                  <m:oMath xmlns:m="http://schemas.openxmlformats.org/officeDocument/2006/math">
                    <m:r>
                      <a:rPr lang="en-US" sz="2000" b="0" i="1" dirty="0" smtClean="0">
                        <a:latin typeface="Cambria Math" panose="02040503050406030204" pitchFamily="18" charset="0"/>
                      </a:rPr>
                      <m:t>          </m:t>
                    </m:r>
                    <m:r>
                      <a:rPr lang="en-US" sz="2000" i="1" dirty="0" smtClean="0">
                        <a:latin typeface="Cambria Math" panose="02040503050406030204" pitchFamily="18" charset="0"/>
                      </a:rPr>
                      <m:t>=</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−70</m:t>
                        </m:r>
                      </m:e>
                    </m:d>
                    <m:r>
                      <a:rPr lang="en-US" sz="2000" i="1" dirty="0" smtClean="0">
                        <a:latin typeface="Cambria Math" panose="02040503050406030204" pitchFamily="18" charset="0"/>
                      </a:rPr>
                      <m:t>+</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−310</m:t>
                        </m:r>
                      </m:e>
                    </m:d>
                    <m:r>
                      <a:rPr lang="en-US" sz="2000" i="1" dirty="0" smtClean="0">
                        <a:latin typeface="Cambria Math" panose="02040503050406030204" pitchFamily="18" charset="0"/>
                      </a:rPr>
                      <m:t>=−380</m:t>
                    </m:r>
                  </m:oMath>
                </a14:m>
                <a:r>
                  <a:rPr lang="en-US" sz="2000" dirty="0" smtClean="0"/>
                  <a:t> </a:t>
                </a:r>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1122248" y="5171571"/>
                <a:ext cx="5392823" cy="1477328"/>
              </a:xfrm>
              <a:prstGeom prst="rect">
                <a:avLst/>
              </a:prstGeom>
              <a:blipFill rotWithShape="0">
                <a:blip r:embed="rId4"/>
                <a:stretch>
                  <a:fillRect l="-1130"/>
                </a:stretch>
              </a:blipFill>
            </p:spPr>
            <p:txBody>
              <a:bodyPr/>
              <a:lstStyle/>
              <a:p>
                <a:r>
                  <a:rPr lang="en-US">
                    <a:noFill/>
                  </a:rPr>
                  <a:t> </a:t>
                </a:r>
              </a:p>
            </p:txBody>
          </p:sp>
        </mc:Fallback>
      </mc:AlternateContent>
    </p:spTree>
    <p:extLst>
      <p:ext uri="{BB962C8B-B14F-4D97-AF65-F5344CB8AC3E}">
        <p14:creationId xmlns:p14="http://schemas.microsoft.com/office/powerpoint/2010/main" val="337290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79590" y="3323898"/>
            <a:ext cx="1527982" cy="646331"/>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2</a:t>
            </a:r>
            <a:r>
              <a:rPr lang="en-US" sz="2400" b="1" dirty="0">
                <a:solidFill>
                  <a:srgbClr val="FF0000"/>
                </a:solidFill>
                <a:latin typeface="Times New Roman" panose="02020603050405020304" pitchFamily="18" charset="0"/>
                <a:cs typeface="Times New Roman" panose="02020603050405020304" pitchFamily="18" charset="0"/>
              </a:rPr>
              <a:t>: TÍNH NHANH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TÍNH HỢP LÍ</a:t>
            </a:r>
          </a:p>
        </p:txBody>
      </p:sp>
      <mc:AlternateContent xmlns:mc="http://schemas.openxmlformats.org/markup-compatibility/2006" xmlns:a14="http://schemas.microsoft.com/office/drawing/2010/main">
        <mc:Choice Requires="a14">
          <p:sp>
            <p:nvSpPr>
              <p:cNvPr id="7" name="Rectangle 6"/>
              <p:cNvSpPr/>
              <p:nvPr/>
            </p:nvSpPr>
            <p:spPr>
              <a:xfrm>
                <a:off x="1159412" y="5251869"/>
                <a:ext cx="4834593" cy="1477328"/>
              </a:xfrm>
              <a:prstGeom prst="rect">
                <a:avLst/>
              </a:prstGeom>
            </p:spPr>
            <p:txBody>
              <a:bodyPr wrap="non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r>
                      <m:rPr>
                        <m:sty m:val="p"/>
                      </m:rPr>
                      <a:rPr lang="en-US" sz="2000">
                        <a:latin typeface="Cambria Math" panose="02040503050406030204" pitchFamily="18" charset="0"/>
                      </a:rPr>
                      <m:t>D</m:t>
                    </m:r>
                    <m:r>
                      <a:rPr lang="en-US" sz="2000">
                        <a:latin typeface="Cambria Math" panose="02040503050406030204" pitchFamily="18" charset="0"/>
                      </a:rPr>
                      <m:t>=37−</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−85</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−30</m:t>
                        </m:r>
                      </m:e>
                    </m:d>
                    <m:r>
                      <a:rPr lang="en-US" sz="2000">
                        <a:latin typeface="Cambria Math" panose="02040503050406030204" pitchFamily="18" charset="0"/>
                      </a:rPr>
                      <m:t>+15</m:t>
                    </m:r>
                  </m:oMath>
                </a14:m>
                <a:endParaRPr lang="en-US" sz="2000" dirty="0" smtClean="0">
                  <a:latin typeface="Cambria Math" panose="02040503050406030204" pitchFamily="18" charset="0"/>
                </a:endParaRPr>
              </a:p>
              <a:p>
                <a:pPr>
                  <a:lnSpc>
                    <a:spcPct val="150000"/>
                  </a:lnSpc>
                </a:pPr>
                <a:r>
                  <a:rPr lang="en-US" sz="2000" dirty="0" smtClean="0"/>
                  <a:t>         </a:t>
                </a:r>
                <a14:m>
                  <m:oMath xmlns:m="http://schemas.openxmlformats.org/officeDocument/2006/math">
                    <m:r>
                      <a:rPr lang="en-US" sz="2000">
                        <a:latin typeface="Cambria Math" panose="02040503050406030204" pitchFamily="18" charset="0"/>
                      </a:rPr>
                      <m:t>=37+43−85+30+15</m:t>
                    </m:r>
                  </m:oMath>
                </a14:m>
                <a:endParaRPr lang="en-US" sz="2000" dirty="0" smtClean="0">
                  <a:latin typeface="Cambria Math" panose="02040503050406030204" pitchFamily="18" charset="0"/>
                </a:endParaRPr>
              </a:p>
              <a:p>
                <a:pPr>
                  <a:lnSpc>
                    <a:spcPct val="150000"/>
                  </a:lnSpc>
                </a:pPr>
                <a:r>
                  <a:rPr lang="en-US" sz="2000" dirty="0" smtClean="0"/>
                  <a:t>         </a:t>
                </a:r>
                <a14:m>
                  <m:oMath xmlns:m="http://schemas.openxmlformats.org/officeDocument/2006/math">
                    <m:r>
                      <a:rPr lang="en-US" sz="2000">
                        <a:latin typeface="Cambria Math" panose="02040503050406030204" pitchFamily="18" charset="0"/>
                      </a:rPr>
                      <m:t>=</m:t>
                    </m:r>
                    <m:r>
                      <a:rPr lang="en-US" sz="2000" b="0" i="0" smtClean="0">
                        <a:latin typeface="Cambria Math" panose="02040503050406030204" pitchFamily="18" charset="0"/>
                      </a:rPr>
                      <m:t>80−85+30+15=</m:t>
                    </m:r>
                    <m:r>
                      <a:rPr lang="en-US" sz="2000">
                        <a:latin typeface="Cambria Math" panose="02040503050406030204" pitchFamily="18" charset="0"/>
                      </a:rPr>
                      <m:t>40</m:t>
                    </m:r>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1159410" y="5251869"/>
                <a:ext cx="4834593" cy="1477328"/>
              </a:xfrm>
              <a:prstGeom prst="rect">
                <a:avLst/>
              </a:prstGeom>
              <a:blipFill rotWithShape="0">
                <a:blip r:embed="rId2"/>
                <a:stretch>
                  <a:fillRect l="-1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159412" y="3986044"/>
                <a:ext cx="4447065" cy="132343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000" b="0" i="0" dirty="0" smtClean="0">
                          <a:latin typeface="Cambria Math" panose="02040503050406030204" pitchFamily="18" charset="0"/>
                        </a:rPr>
                        <m:t>c</m:t>
                      </m:r>
                      <m:r>
                        <a:rPr lang="en-US" sz="2000" b="0" i="0" dirty="0" smtClean="0">
                          <a:latin typeface="Cambria Math" panose="02040503050406030204" pitchFamily="18" charset="0"/>
                        </a:rPr>
                        <m:t>) </m:t>
                      </m:r>
                      <m:r>
                        <m:rPr>
                          <m:sty m:val="p"/>
                        </m:rPr>
                        <a:rPr lang="en-US" sz="2000" i="0" dirty="0" smtClean="0">
                          <a:latin typeface="Cambria Math" panose="02040503050406030204" pitchFamily="18" charset="0"/>
                        </a:rPr>
                        <m:t>C</m:t>
                      </m:r>
                      <m:r>
                        <a:rPr lang="en-US" sz="2000" i="0" dirty="0" smtClean="0">
                          <a:latin typeface="Cambria Math" panose="02040503050406030204" pitchFamily="18" charset="0"/>
                        </a:rPr>
                        <m:t>=−287+499+(−499)+285</m:t>
                      </m:r>
                    </m:oMath>
                  </m:oMathPara>
                </a14:m>
                <a:endParaRPr lang="en-US" sz="2000"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         </m:t>
                      </m:r>
                      <m:r>
                        <a:rPr lang="en-US" sz="2000" i="0">
                          <a:latin typeface="Cambria Math" panose="02040503050406030204" pitchFamily="18" charset="0"/>
                        </a:rPr>
                        <m:t>=</m:t>
                      </m:r>
                      <m:d>
                        <m:dPr>
                          <m:begChr m:val="["/>
                          <m:endChr m:val="]"/>
                          <m:ctrlPr>
                            <a:rPr lang="en-US" sz="2000" i="1">
                              <a:latin typeface="Cambria Math" panose="02040503050406030204" pitchFamily="18" charset="0"/>
                            </a:rPr>
                          </m:ctrlPr>
                        </m:dPr>
                        <m:e>
                          <m:d>
                            <m:dPr>
                              <m:ctrlPr>
                                <a:rPr lang="en-US" sz="2000" i="1">
                                  <a:latin typeface="Cambria Math" panose="02040503050406030204" pitchFamily="18" charset="0"/>
                                </a:rPr>
                              </m:ctrlPr>
                            </m:dPr>
                            <m:e>
                              <m:r>
                                <a:rPr lang="en-US" sz="2000" i="0">
                                  <a:latin typeface="Cambria Math" panose="02040503050406030204" pitchFamily="18" charset="0"/>
                                </a:rPr>
                                <m:t>−</m:t>
                              </m:r>
                              <m:r>
                                <m:rPr>
                                  <m:nor/>
                                </m:rPr>
                                <a:rPr lang="en-US" sz="2000">
                                  <a:latin typeface="Cambria Math" panose="02040503050406030204" pitchFamily="18" charset="0"/>
                                </a:rPr>
                                <m:t>287</m:t>
                              </m:r>
                            </m:e>
                          </m:d>
                          <m:r>
                            <m:rPr>
                              <m:nor/>
                            </m:rPr>
                            <a:rPr lang="en-US" sz="2000">
                              <a:latin typeface="Cambria Math" panose="02040503050406030204" pitchFamily="18" charset="0"/>
                            </a:rPr>
                            <m:t>+285</m:t>
                          </m:r>
                        </m:e>
                      </m:d>
                      <m:r>
                        <m:rPr>
                          <m:nor/>
                        </m:rP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r>
                            <m:rPr>
                              <m:nor/>
                            </m:rPr>
                            <a:rPr lang="en-US" sz="2000">
                              <a:latin typeface="Cambria Math" panose="02040503050406030204" pitchFamily="18" charset="0"/>
                            </a:rPr>
                            <m:t>499+</m:t>
                          </m:r>
                          <m:d>
                            <m:dPr>
                              <m:ctrlPr>
                                <a:rPr lang="en-US" sz="2000" i="1">
                                  <a:latin typeface="Cambria Math" panose="02040503050406030204" pitchFamily="18" charset="0"/>
                                </a:rPr>
                              </m:ctrlPr>
                            </m:dPr>
                            <m:e>
                              <m:r>
                                <a:rPr lang="en-US" sz="2000" i="0">
                                  <a:latin typeface="Cambria Math" panose="02040503050406030204" pitchFamily="18" charset="0"/>
                                </a:rPr>
                                <m:t>−</m:t>
                              </m:r>
                              <m:r>
                                <m:rPr>
                                  <m:nor/>
                                </m:rPr>
                                <a:rPr lang="en-US" sz="2000">
                                  <a:latin typeface="Cambria Math" panose="02040503050406030204" pitchFamily="18" charset="0"/>
                                </a:rPr>
                                <m:t>499</m:t>
                              </m:r>
                            </m:e>
                          </m:d>
                        </m:e>
                      </m:d>
                    </m:oMath>
                  </m:oMathPara>
                </a14:m>
                <a:endParaRPr lang="en-US" sz="2000"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sz="2000" b="0" i="0" smtClean="0">
                          <a:latin typeface="Cambria Math" panose="02040503050406030204" pitchFamily="18" charset="0"/>
                        </a:rPr>
                        <m:t>         </m:t>
                      </m:r>
                      <m:r>
                        <m:rPr>
                          <m:nor/>
                        </m:rPr>
                        <a:rPr lang="en-US" sz="2000">
                          <a:latin typeface="Cambria Math" panose="02040503050406030204" pitchFamily="18" charset="0"/>
                        </a:rPr>
                        <m:t>=</m:t>
                      </m:r>
                      <m:r>
                        <m:rPr>
                          <m:nor/>
                        </m:rPr>
                        <a:rPr lang="en-US" sz="2000" b="0" i="0" smtClean="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m:t>
                          </m:r>
                          <m:r>
                            <m:rPr>
                              <m:nor/>
                            </m:rPr>
                            <a:rPr lang="en-US" sz="2000">
                              <a:latin typeface="Cambria Math" panose="02040503050406030204" pitchFamily="18" charset="0"/>
                            </a:rPr>
                            <m:t>2</m:t>
                          </m:r>
                        </m:e>
                      </m:d>
                      <m:r>
                        <a:rPr lang="en-US" sz="2000" i="0">
                          <a:latin typeface="Cambria Math" panose="02040503050406030204" pitchFamily="18" charset="0"/>
                        </a:rPr>
                        <m:t>+0</m:t>
                      </m:r>
                    </m:oMath>
                  </m:oMathPara>
                </a14:m>
                <a:endParaRPr lang="en-US" sz="2000" i="0" dirty="0" smtClean="0">
                  <a:latin typeface="Cambria Math" panose="02040503050406030204" pitchFamily="18" charset="0"/>
                </a:endParaRPr>
              </a:p>
              <a:p>
                <a:r>
                  <a:rPr lang="en-US" sz="2000" dirty="0" smtClean="0"/>
                  <a:t>     </a:t>
                </a:r>
                <a14:m>
                  <m:oMath xmlns:m="http://schemas.openxmlformats.org/officeDocument/2006/math">
                    <m:r>
                      <a:rPr lang="en-US" sz="2000" b="0" i="0" smtClean="0">
                        <a:latin typeface="Cambria Math" panose="02040503050406030204" pitchFamily="18" charset="0"/>
                      </a:rPr>
                      <m:t>     </m:t>
                    </m:r>
                    <m:r>
                      <a:rPr lang="en-US" sz="2000" i="0">
                        <a:latin typeface="Cambria Math" panose="02040503050406030204" pitchFamily="18" charset="0"/>
                      </a:rPr>
                      <m:t>=−</m:t>
                    </m:r>
                    <m:r>
                      <m:rPr>
                        <m:nor/>
                      </m:rPr>
                      <a:rPr lang="en-US" sz="2000">
                        <a:latin typeface="Cambria Math" panose="02040503050406030204" pitchFamily="18" charset="0"/>
                      </a:rPr>
                      <m:t>2</m:t>
                    </m:r>
                  </m:oMath>
                </a14:m>
                <a:endParaRPr lang="en-US" sz="2000" dirty="0"/>
              </a:p>
            </p:txBody>
          </p:sp>
        </mc:Choice>
        <mc:Fallback xmlns="">
          <p:sp>
            <p:nvSpPr>
              <p:cNvPr id="20" name="Rectangle 19"/>
              <p:cNvSpPr>
                <a:spLocks noRot="1" noChangeAspect="1" noMove="1" noResize="1" noEditPoints="1" noAdjustHandles="1" noChangeArrowheads="1" noChangeShapeType="1" noTextEdit="1"/>
              </p:cNvSpPr>
              <p:nvPr/>
            </p:nvSpPr>
            <p:spPr>
              <a:xfrm>
                <a:off x="1159410" y="3986040"/>
                <a:ext cx="4447065" cy="132343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79590" y="930851"/>
                <a:ext cx="8896350" cy="2492990"/>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3: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a:t>
                </a:r>
                <a:r>
                  <a:rPr lang="en-US" sz="2000" dirty="0"/>
                  <a:t> </a:t>
                </a:r>
                <a14:m>
                  <m:oMath xmlns:m="http://schemas.openxmlformats.org/officeDocument/2006/math">
                    <m:d>
                      <m:dPr>
                        <m:begChr m:val=""/>
                        <m:ctrlPr>
                          <a:rPr lang="en-US" sz="2000" i="1">
                            <a:latin typeface="Cambria Math" panose="02040503050406030204" pitchFamily="18" charset="0"/>
                          </a:rPr>
                        </m:ctrlPr>
                      </m:dPr>
                      <m:e>
                        <m:r>
                          <m:rPr>
                            <m:sty m:val="p"/>
                          </m:rPr>
                          <a:rPr lang="en-US" sz="2000" i="0">
                            <a:latin typeface="Cambria Math" panose="02040503050406030204" pitchFamily="18" charset="0"/>
                          </a:rPr>
                          <m:t>A</m:t>
                        </m:r>
                        <m:r>
                          <m:rPr>
                            <m:nor/>
                          </m:rPr>
                          <a:rPr lang="en-US" sz="2000">
                            <a:latin typeface="Cambria Math" panose="02040503050406030204" pitchFamily="18" charset="0"/>
                          </a:rPr>
                          <m:t> </m:t>
                        </m:r>
                        <m:r>
                          <a:rPr lang="en-US" sz="2000" i="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28+46</m:t>
                            </m:r>
                          </m:e>
                        </m:d>
                        <m:r>
                          <a:rPr lang="en-US" sz="2000" i="0">
                            <a:latin typeface="Cambria Math" panose="02040503050406030204" pitchFamily="18" charset="0"/>
                          </a:rPr>
                          <m:t>+(|−34|+|−40|</m:t>
                        </m:r>
                      </m:e>
                    </m:d>
                  </m:oMath>
                </a14:m>
                <a:endParaRPr lang="en-US" sz="2000" dirty="0"/>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000" i="0">
                        <a:latin typeface="Cambria Math" panose="02040503050406030204" pitchFamily="18" charset="0"/>
                      </a:rPr>
                      <m:t>B</m:t>
                    </m:r>
                    <m:r>
                      <m:rPr>
                        <m:nor/>
                      </m:rPr>
                      <a:rPr lang="en-US" sz="2000">
                        <a:latin typeface="Cambria Math" panose="02040503050406030204" pitchFamily="18" charset="0"/>
                      </a:rPr>
                      <m:t> </m:t>
                    </m:r>
                    <m:r>
                      <a:rPr lang="en-US" sz="2000" i="0">
                        <a:latin typeface="Cambria Math" panose="02040503050406030204" pitchFamily="18" charset="0"/>
                      </a:rPr>
                      <m:t>=</m:t>
                    </m:r>
                    <m:r>
                      <m:rPr>
                        <m:nor/>
                      </m:rPr>
                      <a:rPr lang="en-US" sz="200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−27</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−208</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−43</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−102</m:t>
                        </m:r>
                      </m:e>
                    </m:d>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c) </a:t>
                </a:r>
                <a14:m>
                  <m:oMath xmlns:m="http://schemas.openxmlformats.org/officeDocument/2006/math">
                    <m:r>
                      <m:rPr>
                        <m:sty m:val="p"/>
                      </m:rPr>
                      <a:rPr lang="en-US" sz="2000" i="0" dirty="0" smtClean="0">
                        <a:latin typeface="Cambria Math" panose="02040503050406030204" pitchFamily="18" charset="0"/>
                      </a:rPr>
                      <m:t>C</m:t>
                    </m:r>
                    <m:r>
                      <a:rPr lang="en-US" sz="2000" i="0" dirty="0" smtClean="0">
                        <a:latin typeface="Cambria Math" panose="02040503050406030204" pitchFamily="18" charset="0"/>
                      </a:rPr>
                      <m:t>=−287+499+(−499)+28</m:t>
                    </m:r>
                    <m:r>
                      <a:rPr lang="en-US" sz="2000" i="0">
                        <a:latin typeface="Cambria Math" panose="02040503050406030204" pitchFamily="18" charset="0"/>
                      </a:rPr>
                      <m:t>5</m:t>
                    </m:r>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r>
                      <m:rPr>
                        <m:sty m:val="p"/>
                      </m:rPr>
                      <a:rPr lang="en-US" sz="2000" b="0" i="0" smtClean="0">
                        <a:latin typeface="Cambria Math" panose="02040503050406030204" pitchFamily="18" charset="0"/>
                      </a:rPr>
                      <m:t>D</m:t>
                    </m:r>
                    <m:r>
                      <a:rPr lang="en-US" sz="2000" b="0" i="0" smtClean="0">
                        <a:latin typeface="Cambria Math" panose="02040503050406030204" pitchFamily="18" charset="0"/>
                      </a:rPr>
                      <m:t>=37−</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−85</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−30</m:t>
                        </m:r>
                      </m:e>
                    </m:d>
                    <m:r>
                      <a:rPr lang="en-US" sz="2000">
                        <a:latin typeface="Cambria Math" panose="02040503050406030204" pitchFamily="18" charset="0"/>
                      </a:rPr>
                      <m:t>+15</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79590" y="930851"/>
                <a:ext cx="8896350" cy="2492990"/>
              </a:xfrm>
              <a:prstGeom prst="rect">
                <a:avLst/>
              </a:prstGeom>
              <a:blipFill rotWithShape="0">
                <a:blip r:embed="rId4"/>
                <a:stretch>
                  <a:fillRect l="-1097" b="-1222"/>
                </a:stretch>
              </a:blipFill>
            </p:spPr>
            <p:txBody>
              <a:bodyPr/>
              <a:lstStyle/>
              <a:p>
                <a:r>
                  <a:rPr lang="en-US">
                    <a:noFill/>
                  </a:rPr>
                  <a:t> </a:t>
                </a:r>
              </a:p>
            </p:txBody>
          </p:sp>
        </mc:Fallback>
      </mc:AlternateContent>
    </p:spTree>
    <p:extLst>
      <p:ext uri="{BB962C8B-B14F-4D97-AF65-F5344CB8AC3E}">
        <p14:creationId xmlns:p14="http://schemas.microsoft.com/office/powerpoint/2010/main" val="16053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7650" y="2511034"/>
            <a:ext cx="1527982" cy="646331"/>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3: </a:t>
            </a:r>
            <a:r>
              <a:rPr lang="en-US" sz="2400" b="1" dirty="0">
                <a:solidFill>
                  <a:srgbClr val="FF0000"/>
                </a:solidFill>
                <a:latin typeface="Times New Roman" panose="02020603050405020304" pitchFamily="18" charset="0"/>
                <a:cs typeface="Times New Roman" panose="02020603050405020304" pitchFamily="18" charset="0"/>
              </a:rPr>
              <a:t>TÍNH NHANH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TÍNH HỢP LÍ</a:t>
            </a:r>
          </a:p>
        </p:txBody>
      </p:sp>
      <mc:AlternateContent xmlns:mc="http://schemas.openxmlformats.org/markup-compatibility/2006" xmlns:a14="http://schemas.microsoft.com/office/drawing/2010/main">
        <mc:Choice Requires="a14">
          <p:sp>
            <p:nvSpPr>
              <p:cNvPr id="7" name="Rectangle 6"/>
              <p:cNvSpPr/>
              <p:nvPr/>
            </p:nvSpPr>
            <p:spPr>
              <a:xfrm>
                <a:off x="703937" y="4782887"/>
                <a:ext cx="3779928" cy="1477328"/>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c)</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−105=−|150|</m:t>
                    </m:r>
                  </m:oMath>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150+105</m:t>
                      </m:r>
                    </m:oMath>
                  </m:oMathPara>
                </a14:m>
                <a:endParaRPr lang="en-US" sz="20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4</m:t>
                      </m:r>
                      <m:r>
                        <a:rPr lang="en-US" sz="2000">
                          <a:latin typeface="Cambria Math" panose="02040503050406030204" pitchFamily="18" charset="0"/>
                        </a:rPr>
                        <m:t>0.</m:t>
                      </m:r>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3937" y="4782887"/>
                <a:ext cx="3779928" cy="1477328"/>
              </a:xfrm>
              <a:prstGeom prst="rect">
                <a:avLst/>
              </a:prstGeom>
              <a:blipFill rotWithShape="0">
                <a:blip r:embed="rId2"/>
                <a:stretch>
                  <a:fillRect l="-1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47650" y="941370"/>
                <a:ext cx="8896350" cy="1569660"/>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4</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Tìm</a:t>
                </a:r>
                <a:r>
                  <a:rPr lang="en-US" sz="2400" b="1" dirty="0">
                    <a:solidFill>
                      <a:srgbClr val="0070C0"/>
                    </a:solidFill>
                    <a:latin typeface="Times New Roman" panose="02020603050405020304" pitchFamily="18" charset="0"/>
                    <a:cs typeface="Times New Roman" panose="02020603050405020304" pitchFamily="18" charset="0"/>
                  </a:rPr>
                  <a:t> x </a:t>
                </a:r>
                <a:r>
                  <a:rPr lang="en-US" sz="2400" b="1" dirty="0" err="1" smtClean="0">
                    <a:solidFill>
                      <a:srgbClr val="0070C0"/>
                    </a:solidFill>
                    <a:latin typeface="Times New Roman" panose="02020603050405020304" pitchFamily="18" charset="0"/>
                    <a:cs typeface="Times New Roman" panose="02020603050405020304" pitchFamily="18" charset="0"/>
                  </a:rPr>
                  <a:t>biết</a:t>
                </a:r>
                <a:endParaRPr lang="en-US" sz="2400" b="1"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a) </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−103=−203;</m:t>
                    </m:r>
                  </m:oMath>
                </a14:m>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b)  </a:t>
                </a:r>
                <a14:m>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−36</m:t>
                        </m:r>
                      </m:e>
                    </m:d>
                    <m:r>
                      <a:rPr lang="en-US" sz="2000">
                        <a:latin typeface="Cambria Math" panose="02040503050406030204" pitchFamily="18" charset="0"/>
                      </a:rPr>
                      <m:t>=0</m:t>
                    </m:r>
                  </m:oMath>
                </a14:m>
                <a:r>
                  <a:rPr lang="en-US" sz="2000" dirty="0" smtClean="0">
                    <a:latin typeface="Times New Roman" panose="02020603050405020304" pitchFamily="18" charset="0"/>
                    <a:cs typeface="Times New Roman" panose="02020603050405020304" pitchFamily="18" charset="0"/>
                  </a:rPr>
                  <a:t>;</a:t>
                </a:r>
              </a:p>
              <a:p>
                <a:pPr>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c) </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−105=−|150|;</m:t>
                    </m:r>
                  </m:oMath>
                </a14:m>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d)</a:t>
                </a:r>
                <a14:m>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+(−35)=27.</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47650" y="941370"/>
                <a:ext cx="8896350" cy="1569660"/>
              </a:xfrm>
              <a:prstGeom prst="rect">
                <a:avLst/>
              </a:prstGeom>
              <a:blipFill rotWithShape="0">
                <a:blip r:embed="rId3"/>
                <a:stretch>
                  <a:fillRect l="-1097"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811051" y="3090997"/>
                <a:ext cx="3135119" cy="1477328"/>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b)</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−36</m:t>
                        </m:r>
                      </m:e>
                    </m:d>
                    <m:r>
                      <a:rPr lang="en-US" sz="2000">
                        <a:latin typeface="Cambria Math" panose="02040503050406030204" pitchFamily="18" charset="0"/>
                      </a:rPr>
                      <m:t>=0</m:t>
                    </m:r>
                  </m:oMath>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i="1" dirty="0" smtClean="0">
                          <a:latin typeface="Cambria Math" panose="02040503050406030204" pitchFamily="18" charset="0"/>
                        </a:rPr>
                        <m:t>=0−(−36)</m:t>
                      </m:r>
                    </m:oMath>
                  </m:oMathPara>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36</m:t>
                      </m:r>
                      <m:r>
                        <a:rPr lang="en-US" sz="2000">
                          <a:latin typeface="Cambria Math" panose="02040503050406030204" pitchFamily="18" charset="0"/>
                        </a:rPr>
                        <m:t>.</m:t>
                      </m:r>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811049" y="3090997"/>
                <a:ext cx="3135119" cy="1477328"/>
              </a:xfrm>
              <a:prstGeom prst="rect">
                <a:avLst/>
              </a:prstGeom>
              <a:blipFill rotWithShape="0">
                <a:blip r:embed="rId4"/>
                <a:stretch>
                  <a:fillRect l="-1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03937" y="3090997"/>
                <a:ext cx="3581624" cy="1477328"/>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a) </a:t>
                </a:r>
                <a14:m>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−103=−203</m:t>
                    </m:r>
                  </m:oMath>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203+103</m:t>
                      </m:r>
                    </m:oMath>
                  </m:oMathPara>
                </a14:m>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smtClean="0"/>
                  <a:t>      </a:t>
                </a:r>
                <a14:m>
                  <m:oMath xmlns:m="http://schemas.openxmlformats.org/officeDocument/2006/math">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=−100.</m:t>
                    </m:r>
                  </m:oMath>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03937" y="3090997"/>
                <a:ext cx="3581624" cy="1477328"/>
              </a:xfrm>
              <a:prstGeom prst="rect">
                <a:avLst/>
              </a:prstGeom>
              <a:blipFill rotWithShape="0">
                <a:blip r:embed="rId5"/>
                <a:stretch>
                  <a:fillRect l="-1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814287" y="4782887"/>
                <a:ext cx="4186496" cy="1938992"/>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d) </a:t>
                </a:r>
                <a14:m>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−35</m:t>
                        </m:r>
                      </m:e>
                    </m:d>
                    <m:r>
                      <a:rPr lang="en-US" sz="2000">
                        <a:latin typeface="Cambria Math" panose="02040503050406030204" pitchFamily="18" charset="0"/>
                      </a:rPr>
                      <m:t>=27</m:t>
                    </m:r>
                  </m:oMath>
                </a14:m>
                <a:endParaRPr lang="en-US" sz="2000" dirty="0" smtClean="0">
                  <a:latin typeface="Cambria Math" panose="02040503050406030204" pitchFamily="18" charset="0"/>
                </a:endParaRPr>
              </a:p>
              <a:p>
                <a:pPr>
                  <a:lnSpc>
                    <a:spcPct val="150000"/>
                  </a:lnSpc>
                </a:pPr>
                <a:r>
                  <a:rPr lang="en-US" sz="2000" dirty="0" smtClean="0"/>
                  <a:t>    </a:t>
                </a:r>
                <a14:m>
                  <m:oMath xmlns:m="http://schemas.openxmlformats.org/officeDocument/2006/math">
                    <m:d>
                      <m:dPr>
                        <m:begChr m:val=""/>
                        <m:ctrlPr>
                          <a:rPr lang="en-US" sz="2000" i="1">
                            <a:latin typeface="Cambria Math" panose="02040503050406030204" pitchFamily="18" charset="0"/>
                          </a:rPr>
                        </m:ctrlPr>
                      </m:dPr>
                      <m:e>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=27−(−35</m:t>
                        </m:r>
                      </m:e>
                    </m:d>
                  </m:oMath>
                </a14:m>
                <a:endParaRPr lang="en-US" sz="2000" dirty="0" smtClean="0"/>
              </a:p>
              <a:p>
                <a:pPr>
                  <a:lnSpc>
                    <a:spcPct val="150000"/>
                  </a:lnSpc>
                </a:pPr>
                <a14:m>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a:latin typeface="Cambria Math" panose="02040503050406030204" pitchFamily="18" charset="0"/>
                      </a:rPr>
                      <m:t>=27+3</m:t>
                    </m:r>
                  </m:oMath>
                </a14:m>
                <a:r>
                  <a:rPr lang="en-US" sz="2000" dirty="0" smtClean="0"/>
                  <a:t>5</a:t>
                </a:r>
                <a:endParaRPr lang="en-US" sz="2000" dirty="0"/>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=62</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814285" y="4782887"/>
                <a:ext cx="4186496" cy="1938992"/>
              </a:xfrm>
              <a:prstGeom prst="rect">
                <a:avLst/>
              </a:prstGeom>
              <a:blipFill rotWithShape="0">
                <a:blip r:embed="rId6"/>
                <a:stretch>
                  <a:fillRect l="-1601"/>
                </a:stretch>
              </a:blipFill>
            </p:spPr>
            <p:txBody>
              <a:bodyPr/>
              <a:lstStyle/>
              <a:p>
                <a:r>
                  <a:rPr lang="en-US">
                    <a:noFill/>
                  </a:rPr>
                  <a:t> </a:t>
                </a:r>
              </a:p>
            </p:txBody>
          </p:sp>
        </mc:Fallback>
      </mc:AlternateContent>
    </p:spTree>
    <p:extLst>
      <p:ext uri="{BB962C8B-B14F-4D97-AF65-F5344CB8AC3E}">
        <p14:creationId xmlns:p14="http://schemas.microsoft.com/office/powerpoint/2010/main" val="53755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3825" y="2605671"/>
            <a:ext cx="1527982" cy="646331"/>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4</a:t>
            </a:r>
            <a:r>
              <a:rPr lang="en-US" sz="2400" b="1" dirty="0">
                <a:solidFill>
                  <a:srgbClr val="FF0000"/>
                </a:solidFill>
                <a:latin typeface="Times New Roman" panose="02020603050405020304" pitchFamily="18" charset="0"/>
                <a:cs typeface="Times New Roman" panose="02020603050405020304" pitchFamily="18" charset="0"/>
              </a:rPr>
              <a:t>: BÀI TẬP </a:t>
            </a:r>
            <a:r>
              <a:rPr lang="en-US" sz="2400" b="1" dirty="0" smtClean="0">
                <a:solidFill>
                  <a:srgbClr val="FF0000"/>
                </a:solidFill>
                <a:latin typeface="Times New Roman" panose="02020603050405020304" pitchFamily="18" charset="0"/>
                <a:cs typeface="Times New Roman" panose="02020603050405020304" pitchFamily="18" charset="0"/>
              </a:rPr>
              <a:t>NÂNG CAO</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p:cNvSpPr txBox="1"/>
              <p:nvPr/>
            </p:nvSpPr>
            <p:spPr>
              <a:xfrm>
                <a:off x="123825" y="846510"/>
                <a:ext cx="8896350" cy="1754326"/>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a:t>
                </a:r>
                <a:r>
                  <a:rPr lang="en-US" sz="2400" b="1" dirty="0">
                    <a:solidFill>
                      <a:srgbClr val="0070C0"/>
                    </a:solidFill>
                    <a:latin typeface="Times New Roman" panose="02020603050405020304" pitchFamily="18" charset="0"/>
                    <a:cs typeface="Times New Roman" panose="02020603050405020304" pitchFamily="18" charset="0"/>
                  </a:rPr>
                  <a:t>5:  </a:t>
                </a:r>
                <a:r>
                  <a:rPr lang="en-US" sz="2400" b="1" dirty="0" err="1">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a</a:t>
                </a:r>
                <a:r>
                  <a:rPr lang="en-US" sz="24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i="0">
                        <a:latin typeface="Cambria Math" panose="02040503050406030204" pitchFamily="18" charset="0"/>
                      </a:rPr>
                      <m:t>A</m:t>
                    </m:r>
                    <m:r>
                      <a:rPr lang="en-US" sz="2400" i="0">
                        <a:latin typeface="Cambria Math" panose="02040503050406030204" pitchFamily="18" charset="0"/>
                      </a:rPr>
                      <m:t>=1−2+3−4+5−6+...+97−98+99−100</m:t>
                    </m:r>
                  </m:oMath>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400" b="0" i="0" smtClean="0">
                        <a:latin typeface="Cambria Math" panose="02040503050406030204" pitchFamily="18" charset="0"/>
                      </a:rPr>
                      <m:t>B</m:t>
                    </m:r>
                    <m:r>
                      <a:rPr lang="en-US" sz="2400" i="0">
                        <a:latin typeface="Cambria Math" panose="02040503050406030204" pitchFamily="18" charset="0"/>
                      </a:rPr>
                      <m:t>=1</m:t>
                    </m:r>
                    <m:r>
                      <a:rPr lang="en-US" sz="2400" b="0" i="0" smtClean="0">
                        <a:latin typeface="Cambria Math" panose="02040503050406030204" pitchFamily="18" charset="0"/>
                      </a:rPr>
                      <m:t>+</m:t>
                    </m:r>
                    <m:sSup>
                      <m:sSupPr>
                        <m:ctrlPr>
                          <a:rPr lang="en-US" sz="2400" i="1">
                            <a:latin typeface="Cambria Math" panose="02040503050406030204" pitchFamily="18" charset="0"/>
                          </a:rPr>
                        </m:ctrlPr>
                      </m:sSupPr>
                      <m:e>
                        <m:r>
                          <a:rPr lang="en-US" sz="2400" b="0" i="0" smtClean="0">
                            <a:latin typeface="Cambria Math" panose="02040503050406030204" pitchFamily="18" charset="0"/>
                          </a:rPr>
                          <m:t>2+</m:t>
                        </m:r>
                        <m:r>
                          <a:rPr lang="en-US" sz="2400" i="0">
                            <a:latin typeface="Cambria Math" panose="02040503050406030204" pitchFamily="18" charset="0"/>
                          </a:rPr>
                          <m:t>2</m:t>
                        </m:r>
                      </m:e>
                      <m:sup>
                        <m:r>
                          <a:rPr lang="en-US" sz="2400" i="0">
                            <a:latin typeface="Cambria Math" panose="02040503050406030204" pitchFamily="18" charset="0"/>
                          </a:rPr>
                          <m:t>2</m:t>
                        </m:r>
                      </m:sup>
                    </m:sSup>
                    <m:r>
                      <a:rPr lang="en-US" sz="2400" b="0" i="0" smtClean="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2</m:t>
                        </m:r>
                      </m:e>
                      <m:sup>
                        <m:r>
                          <a:rPr lang="en-US" sz="2400" i="0">
                            <a:latin typeface="Cambria Math" panose="02040503050406030204" pitchFamily="18" charset="0"/>
                          </a:rPr>
                          <m:t>3</m:t>
                        </m:r>
                      </m:sup>
                    </m:sSup>
                    <m:r>
                      <a:rPr lang="en-US" sz="2400" b="0" i="0" smtClean="0">
                        <a:latin typeface="Cambria Math" panose="02040503050406030204" pitchFamily="18" charset="0"/>
                      </a:rPr>
                      <m:t>+</m:t>
                    </m:r>
                    <m:r>
                      <a:rPr lang="en-US" sz="2400" i="0" smtClean="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2</m:t>
                        </m:r>
                      </m:e>
                      <m:sup>
                        <m:r>
                          <a:rPr lang="en-US" sz="2400" i="0">
                            <a:latin typeface="Cambria Math" panose="02040503050406030204" pitchFamily="18" charset="0"/>
                          </a:rPr>
                          <m:t>20</m:t>
                        </m:r>
                        <m:r>
                          <a:rPr lang="en-US" sz="2400" b="0" i="0" smtClean="0">
                            <a:latin typeface="Cambria Math" panose="02040503050406030204" pitchFamily="18" charset="0"/>
                          </a:rPr>
                          <m:t>19</m:t>
                        </m:r>
                      </m:sup>
                    </m:sSup>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23825" y="846510"/>
                <a:ext cx="8896350" cy="1754326"/>
              </a:xfrm>
              <a:prstGeom prst="rect">
                <a:avLst/>
              </a:prstGeom>
              <a:blipFill rotWithShape="0">
                <a:blip r:embed="rId2"/>
                <a:stretch>
                  <a:fillRect l="-1027"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82617" y="3217151"/>
                <a:ext cx="7565689" cy="430887"/>
              </a:xfrm>
              <a:prstGeom prst="rect">
                <a:avLst/>
              </a:prstGeom>
            </p:spPr>
            <p:txBody>
              <a:bodyPr wrap="square">
                <a:spAutoFit/>
              </a:bodyPr>
              <a:lstStyle/>
              <a:p>
                <a:r>
                  <a:rPr lang="en-US" sz="2200" dirty="0" smtClean="0">
                    <a:latin typeface="Times New Roman" panose="02020603050405020304" pitchFamily="18" charset="0"/>
                    <a:cs typeface="Times New Roman" panose="02020603050405020304" pitchFamily="18" charset="0"/>
                  </a:rPr>
                  <a:t>a) </a:t>
                </a:r>
                <a14:m>
                  <m:oMath xmlns:m="http://schemas.openxmlformats.org/officeDocument/2006/math">
                    <m:r>
                      <a:rPr lang="en-US" sz="2200" i="1" smtClean="0">
                        <a:latin typeface="Cambria Math" panose="02040503050406030204" pitchFamily="18" charset="0"/>
                      </a:rPr>
                      <m:t>𝐴</m:t>
                    </m:r>
                    <m:r>
                      <a:rPr lang="en-US" sz="2200">
                        <a:latin typeface="Cambria Math" panose="02040503050406030204" pitchFamily="18" charset="0"/>
                      </a:rPr>
                      <m:t>=1−2+3−4+5−6+...+97−98+99−100</m:t>
                    </m:r>
                  </m:oMath>
                </a14:m>
                <a:endParaRPr lang="en-US" sz="2200" dirty="0" smtClean="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82617" y="3217147"/>
                <a:ext cx="7565689" cy="430887"/>
              </a:xfrm>
              <a:prstGeom prst="rect">
                <a:avLst/>
              </a:prstGeom>
              <a:blipFill rotWithShape="0">
                <a:blip r:embed="rId3"/>
                <a:stretch>
                  <a:fillRect l="-1048" t="-1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62418" y="4346871"/>
                <a:ext cx="4196855" cy="7471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𝐴</m:t>
                      </m:r>
                      <m:r>
                        <a:rPr lang="en-US" sz="2200" i="0">
                          <a:latin typeface="Cambria Math" panose="02040503050406030204" pitchFamily="18" charset="0"/>
                        </a:rPr>
                        <m:t>=</m:t>
                      </m:r>
                      <m:f>
                        <m:fPr>
                          <m:ctrlPr>
                            <a:rPr lang="en-US" sz="2200" i="1">
                              <a:latin typeface="Cambria Math" panose="02040503050406030204" pitchFamily="18" charset="0"/>
                            </a:rPr>
                          </m:ctrlPr>
                        </m:fPr>
                        <m:num>
                          <m:d>
                            <m:dPr>
                              <m:endChr m:val=""/>
                              <m:ctrlPr>
                                <a:rPr lang="en-US" sz="2200" i="1">
                                  <a:latin typeface="Cambria Math" panose="02040503050406030204" pitchFamily="18" charset="0"/>
                                </a:rPr>
                              </m:ctrlPr>
                            </m:dPr>
                            <m:e>
                              <m:r>
                                <a:rPr lang="en-US" sz="2200" i="0">
                                  <a:latin typeface="Cambria Math" panose="02040503050406030204" pitchFamily="18" charset="0"/>
                                </a:rPr>
                                <m:t>1+99).50</m:t>
                              </m:r>
                            </m:e>
                          </m:d>
                        </m:num>
                        <m:den>
                          <m:r>
                            <a:rPr lang="en-US" sz="2200" i="0">
                              <a:latin typeface="Cambria Math" panose="02040503050406030204" pitchFamily="18" charset="0"/>
                            </a:rPr>
                            <m:t>2</m:t>
                          </m:r>
                        </m:den>
                      </m:f>
                      <m:r>
                        <a:rPr lang="en-US" sz="2200" i="0">
                          <a:latin typeface="Cambria Math" panose="02040503050406030204" pitchFamily="18" charset="0"/>
                        </a:rPr>
                        <m:t>−</m:t>
                      </m:r>
                      <m:f>
                        <m:fPr>
                          <m:ctrlPr>
                            <a:rPr lang="en-US" sz="2200" i="1">
                              <a:latin typeface="Cambria Math" panose="02040503050406030204" pitchFamily="18" charset="0"/>
                            </a:rPr>
                          </m:ctrlPr>
                        </m:fPr>
                        <m:num>
                          <m:d>
                            <m:dPr>
                              <m:endChr m:val=""/>
                              <m:ctrlPr>
                                <a:rPr lang="en-US" sz="2200" i="1">
                                  <a:latin typeface="Cambria Math" panose="02040503050406030204" pitchFamily="18" charset="0"/>
                                </a:rPr>
                              </m:ctrlPr>
                            </m:dPr>
                            <m:e>
                              <m:r>
                                <a:rPr lang="en-US" sz="2200" i="0">
                                  <a:latin typeface="Cambria Math" panose="02040503050406030204" pitchFamily="18" charset="0"/>
                                </a:rPr>
                                <m:t>2+100).50</m:t>
                              </m:r>
                            </m:e>
                          </m:d>
                        </m:num>
                        <m:den>
                          <m:r>
                            <a:rPr lang="en-US" sz="2200" i="0">
                              <a:latin typeface="Cambria Math" panose="02040503050406030204" pitchFamily="18" charset="0"/>
                            </a:rPr>
                            <m:t>2</m:t>
                          </m:r>
                        </m:den>
                      </m:f>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62416" y="4346871"/>
                <a:ext cx="4196855" cy="74719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62416" y="5157093"/>
                <a:ext cx="2808333"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𝐴</m:t>
                      </m:r>
                      <m:r>
                        <a:rPr lang="en-US" sz="2200" i="0">
                          <a:latin typeface="Cambria Math" panose="02040503050406030204" pitchFamily="18" charset="0"/>
                        </a:rPr>
                        <m:t>=100.25−102.25</m:t>
                      </m:r>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62416" y="5157089"/>
                <a:ext cx="2808333"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62418" y="3737804"/>
                <a:ext cx="7808245" cy="43088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begChr m:val=""/>
                          <m:ctrlPr>
                            <a:rPr lang="en-US" sz="2200" i="1">
                              <a:latin typeface="Cambria Math" panose="02040503050406030204" pitchFamily="18" charset="0"/>
                            </a:rPr>
                          </m:ctrlPr>
                        </m:dPr>
                        <m:e>
                          <m:r>
                            <a:rPr lang="en-US" sz="2200" i="1">
                              <a:latin typeface="Cambria Math" panose="02040503050406030204" pitchFamily="18" charset="0"/>
                            </a:rPr>
                            <m:t>𝐴</m:t>
                          </m:r>
                          <m:r>
                            <a:rPr lang="en-US" sz="2200">
                              <a:latin typeface="Cambria Math" panose="02040503050406030204" pitchFamily="18" charset="0"/>
                            </a:rPr>
                            <m:t> =(1+3+5+...+97+99)−(2+4+6+...+98+100</m:t>
                          </m:r>
                        </m:e>
                      </m:d>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62416" y="3737803"/>
                <a:ext cx="7808245" cy="430887"/>
              </a:xfrm>
              <a:prstGeom prst="rect">
                <a:avLst/>
              </a:prstGeom>
              <a:blipFill rotWithShape="0">
                <a:blip r:embed="rId6"/>
                <a:stretch>
                  <a:fillRect l="-78" t="-125352" r="-2498" b="-1901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62416" y="5811268"/>
                <a:ext cx="2418034"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𝐴</m:t>
                      </m:r>
                      <m:r>
                        <a:rPr lang="en-US" sz="2200" i="0">
                          <a:latin typeface="Cambria Math" panose="02040503050406030204" pitchFamily="18" charset="0"/>
                        </a:rPr>
                        <m:t>=−2.25=−50</m:t>
                      </m:r>
                    </m:oMath>
                  </m:oMathPara>
                </a14:m>
                <a:endParaRPr lang="en-US" sz="2200" dirty="0"/>
              </a:p>
            </p:txBody>
          </p:sp>
        </mc:Choice>
        <mc:Fallback xmlns="">
          <p:sp>
            <p:nvSpPr>
              <p:cNvPr id="12" name="Rectangle 11"/>
              <p:cNvSpPr>
                <a:spLocks noRot="1" noChangeAspect="1" noMove="1" noResize="1" noEditPoints="1" noAdjustHandles="1" noChangeArrowheads="1" noChangeShapeType="1" noTextEdit="1"/>
              </p:cNvSpPr>
              <p:nvPr/>
            </p:nvSpPr>
            <p:spPr>
              <a:xfrm>
                <a:off x="462416" y="5811264"/>
                <a:ext cx="2418034" cy="430887"/>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74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37883" y="97617"/>
            <a:ext cx="9281885" cy="1384995"/>
          </a:xfrm>
          <a:prstGeom prst="rect">
            <a:avLst/>
          </a:prstGeom>
          <a:noFill/>
        </p:spPr>
        <p:txBody>
          <a:bodyPr wrap="square" rtlCol="0">
            <a:spAutoFit/>
          </a:bodyPr>
          <a:lstStyle/>
          <a:p>
            <a:pPr algn="ctr">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CHUYÊN ĐỀ</a:t>
            </a:r>
          </a:p>
          <a:p>
            <a:pPr algn="ctr">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CỘNG TRỪ SỐ NGUYÊN</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9" name="MH_Desc_1"/>
          <p:cNvSpPr txBox="1"/>
          <p:nvPr>
            <p:custDataLst>
              <p:tags r:id="rId1"/>
            </p:custDataLst>
          </p:nvPr>
        </p:nvSpPr>
        <p:spPr>
          <a:xfrm>
            <a:off x="6184415" y="2288234"/>
            <a:ext cx="2141505" cy="3697748"/>
          </a:xfrm>
          <a:prstGeom prst="rect">
            <a:avLst/>
          </a:prstGeom>
          <a:solidFill>
            <a:schemeClr val="accent1"/>
          </a:solidFill>
          <a:ln>
            <a:noFill/>
          </a:ln>
          <a:effectLst/>
          <a:scene3d>
            <a:camera prst="orthographicFront">
              <a:rot lat="0" lon="0" rev="0"/>
            </a:camera>
            <a:lightRig rig="soft" dir="t">
              <a:rot lat="0" lon="0" rev="0"/>
            </a:lightRig>
          </a:scene3d>
          <a:sp3d prstMaterial="matte">
            <a:contourClr>
              <a:srgbClr val="FFFFFF"/>
            </a:contourClr>
          </a:sp3d>
        </p:spPr>
        <p:txBody>
          <a:bodyPr tIns="81000" rIns="67500" bIns="81000" anchor="ctr"/>
          <a:lstStyle/>
          <a:p>
            <a:pPr algn="ctr" defTabSz="914400" eaLnBrk="1" fontAlgn="auto" hangingPunct="1">
              <a:lnSpc>
                <a:spcPct val="140000"/>
              </a:lnSpc>
              <a:spcBef>
                <a:spcPts val="0"/>
              </a:spcBef>
              <a:spcAft>
                <a:spcPts val="0"/>
              </a:spcAft>
              <a:defRPr/>
            </a:pPr>
            <a:endParaRPr lang="en-US" altLang="zh-CN" sz="2400" dirty="0">
              <a:solidFill>
                <a:srgbClr val="ED7D31">
                  <a:lumMod val="50000"/>
                </a:srgb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1" name="MH_SubTitle_4"/>
          <p:cNvSpPr/>
          <p:nvPr>
            <p:custDataLst>
              <p:tags r:id="rId2"/>
            </p:custDataLst>
          </p:nvPr>
        </p:nvSpPr>
        <p:spPr>
          <a:xfrm>
            <a:off x="953726" y="5999371"/>
            <a:ext cx="3900487" cy="574675"/>
          </a:xfrm>
          <a:prstGeom prst="round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a:lnSpc>
                <a:spcPct val="110000"/>
              </a:lnSpc>
              <a:defRPr/>
            </a:pPr>
            <a:r>
              <a:rPr lang="en-US" altLang="zh-CN" sz="2400" dirty="0" err="1" smtClean="0">
                <a:solidFill>
                  <a:prstClr val="white"/>
                </a:solidFill>
                <a:latin typeface="Times New Roman" panose="02020603050405020304" pitchFamily="18" charset="0"/>
                <a:cs typeface="Times New Roman" panose="02020603050405020304" pitchFamily="18" charset="0"/>
              </a:rPr>
              <a:t>Một</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số</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bài</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tập</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nâng</a:t>
            </a:r>
            <a:r>
              <a:rPr lang="en-US" altLang="zh-CN" sz="2400" dirty="0" smtClean="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cao</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 name="MH_SubTitle_3"/>
          <p:cNvSpPr/>
          <p:nvPr>
            <p:custDataLst>
              <p:tags r:id="rId3"/>
            </p:custDataLst>
          </p:nvPr>
        </p:nvSpPr>
        <p:spPr>
          <a:xfrm>
            <a:off x="953726" y="5191421"/>
            <a:ext cx="3900487" cy="574675"/>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a:lnSpc>
                <a:spcPct val="110000"/>
              </a:lnSpc>
              <a:defRPr/>
            </a:pPr>
            <a:r>
              <a:rPr lang="en-US" altLang="zh-CN" sz="2400" dirty="0" err="1" smtClean="0">
                <a:solidFill>
                  <a:prstClr val="white"/>
                </a:solidFill>
                <a:latin typeface="Times New Roman" panose="02020603050405020304" pitchFamily="18" charset="0"/>
                <a:cs typeface="Times New Roman" panose="02020603050405020304" pitchFamily="18" charset="0"/>
              </a:rPr>
              <a:t>Tìm</a:t>
            </a:r>
            <a:r>
              <a:rPr lang="en-US" altLang="zh-CN" sz="2400" dirty="0" smtClean="0">
                <a:solidFill>
                  <a:prstClr val="white"/>
                </a:solidFill>
                <a:latin typeface="Times New Roman" panose="02020603050405020304" pitchFamily="18" charset="0"/>
                <a:cs typeface="Times New Roman" panose="02020603050405020304" pitchFamily="18" charset="0"/>
              </a:rPr>
              <a:t> x</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5" name="MH_SubTitle_2"/>
          <p:cNvSpPr/>
          <p:nvPr>
            <p:custDataLst>
              <p:tags r:id="rId4"/>
            </p:custDataLst>
          </p:nvPr>
        </p:nvSpPr>
        <p:spPr>
          <a:xfrm>
            <a:off x="953726" y="4446802"/>
            <a:ext cx="3900487" cy="5746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err="1" smtClean="0">
                <a:solidFill>
                  <a:prstClr val="white"/>
                </a:solidFill>
                <a:latin typeface="Times New Roman" panose="02020603050405020304" pitchFamily="18" charset="0"/>
                <a:cs typeface="Times New Roman" panose="02020603050405020304" pitchFamily="18" charset="0"/>
              </a:rPr>
              <a:t>Tính</a:t>
            </a:r>
            <a:r>
              <a:rPr lang="en-US" altLang="zh-CN" sz="2400" dirty="0" smtClean="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nhanh</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tính</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hợp</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a:solidFill>
                  <a:prstClr val="white"/>
                </a:solidFill>
                <a:latin typeface="Times New Roman" panose="02020603050405020304" pitchFamily="18" charset="0"/>
                <a:cs typeface="Times New Roman" panose="02020603050405020304" pitchFamily="18" charset="0"/>
              </a:rPr>
              <a:t>lí</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7" name="MH_SubTitle_1"/>
          <p:cNvSpPr/>
          <p:nvPr>
            <p:custDataLst>
              <p:tags r:id="rId5"/>
            </p:custDataLst>
          </p:nvPr>
        </p:nvSpPr>
        <p:spPr>
          <a:xfrm>
            <a:off x="912103" y="1739920"/>
            <a:ext cx="3900487" cy="574675"/>
          </a:xfrm>
          <a:prstGeom prst="roundRect">
            <a:avLst/>
          </a:prstGeom>
          <a:ln/>
        </p:spPr>
        <p:style>
          <a:lnRef idx="1">
            <a:schemeClr val="accent6"/>
          </a:lnRef>
          <a:fillRef idx="2">
            <a:schemeClr val="accent6"/>
          </a:fillRef>
          <a:effectRef idx="1">
            <a:schemeClr val="accent6"/>
          </a:effectRef>
          <a:fontRef idx="minor">
            <a:schemeClr val="dk1"/>
          </a:fontRef>
        </p:style>
        <p:txBody>
          <a:bodyPr lIns="297000" anchor="ctr">
            <a:normAutofit fontScale="92500"/>
          </a:bodyPr>
          <a:lstStyle/>
          <a:p>
            <a:pPr algn="ctr">
              <a:lnSpc>
                <a:spcPct val="110000"/>
              </a:lnSpc>
              <a:defRPr/>
            </a:pPr>
            <a:r>
              <a:rPr lang="en-US" altLang="zh-CN" sz="2400" smtClean="0">
                <a:solidFill>
                  <a:prstClr val="white"/>
                </a:solidFill>
                <a:latin typeface="Times New Roman" panose="02020603050405020304" pitchFamily="18" charset="0"/>
                <a:cs typeface="Times New Roman" panose="02020603050405020304" pitchFamily="18" charset="0"/>
              </a:rPr>
              <a:t>Cộng hai </a:t>
            </a:r>
            <a:r>
              <a:rPr lang="en-US" altLang="zh-CN" sz="2400" err="1" smtClean="0">
                <a:solidFill>
                  <a:prstClr val="white"/>
                </a:solidFill>
                <a:latin typeface="Times New Roman" panose="02020603050405020304" pitchFamily="18" charset="0"/>
                <a:cs typeface="Times New Roman" panose="02020603050405020304" pitchFamily="18" charset="0"/>
              </a:rPr>
              <a:t>số</a:t>
            </a:r>
            <a:r>
              <a:rPr lang="en-US" altLang="zh-CN" sz="2400">
                <a:solidFill>
                  <a:prstClr val="white"/>
                </a:solidFill>
                <a:latin typeface="Times New Roman" panose="02020603050405020304" pitchFamily="18" charset="0"/>
                <a:cs typeface="Times New Roman" panose="02020603050405020304" pitchFamily="18" charset="0"/>
              </a:rPr>
              <a:t> </a:t>
            </a:r>
            <a:r>
              <a:rPr lang="en-US" altLang="zh-CN" sz="2400" smtClean="0">
                <a:solidFill>
                  <a:prstClr val="white"/>
                </a:solidFill>
                <a:latin typeface="Times New Roman" panose="02020603050405020304" pitchFamily="18" charset="0"/>
                <a:cs typeface="Times New Roman" panose="02020603050405020304" pitchFamily="18" charset="0"/>
              </a:rPr>
              <a:t>nguyên cùng dấu</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8" name="矩形 16"/>
          <p:cNvSpPr>
            <a:spLocks noChangeArrowheads="1"/>
          </p:cNvSpPr>
          <p:nvPr/>
        </p:nvSpPr>
        <p:spPr bwMode="auto">
          <a:xfrm>
            <a:off x="6388392" y="3244960"/>
            <a:ext cx="1733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ts val="600"/>
              </a:spcBef>
              <a:spcAft>
                <a:spcPts val="600"/>
              </a:spcAft>
              <a:buClr>
                <a:srgbClr val="00B050"/>
              </a:buClr>
              <a:buSzPct val="80000"/>
              <a:buNone/>
            </a:pPr>
            <a:r>
              <a:rPr lang="en-US" altLang="zh-CN" sz="2400" dirty="0">
                <a:solidFill>
                  <a:srgbClr val="FF0000"/>
                </a:solidFill>
                <a:latin typeface="Times New Roman" panose="02020603050405020304" pitchFamily="18" charset="0"/>
                <a:cs typeface="Times New Roman" panose="02020603050405020304" pitchFamily="18" charset="0"/>
              </a:rPr>
              <a:t>NỘI DUNG BÀI </a:t>
            </a:r>
            <a:r>
              <a:rPr lang="en-US" altLang="zh-CN" sz="2400" dirty="0" smtClean="0">
                <a:solidFill>
                  <a:srgbClr val="FF0000"/>
                </a:solidFill>
                <a:latin typeface="Times New Roman" panose="02020603050405020304" pitchFamily="18" charset="0"/>
                <a:cs typeface="Times New Roman" panose="02020603050405020304" pitchFamily="18" charset="0"/>
              </a:rPr>
              <a:t>HỌC</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5" name="MH_SubTitle_1"/>
          <p:cNvSpPr/>
          <p:nvPr>
            <p:custDataLst>
              <p:tags r:id="rId6"/>
            </p:custDataLst>
          </p:nvPr>
        </p:nvSpPr>
        <p:spPr>
          <a:xfrm>
            <a:off x="953726" y="3632985"/>
            <a:ext cx="3900487" cy="574675"/>
          </a:xfrm>
          <a:prstGeom prst="roundRect">
            <a:avLst/>
          </a:prstGeom>
          <a:solidFill>
            <a:srgbClr val="00B0F0"/>
          </a:solidFill>
          <a:ln/>
        </p:spPr>
        <p:style>
          <a:lnRef idx="1">
            <a:schemeClr val="accent6"/>
          </a:lnRef>
          <a:fillRef idx="2">
            <a:schemeClr val="accent6"/>
          </a:fillRef>
          <a:effectRef idx="1">
            <a:schemeClr val="accent6"/>
          </a:effectRef>
          <a:fontRef idx="minor">
            <a:schemeClr val="dk1"/>
          </a:fontRef>
        </p:style>
        <p:txBody>
          <a:bodyPr lIns="297000" anchor="ctr">
            <a:normAutofit/>
          </a:bodyPr>
          <a:lstStyle/>
          <a:p>
            <a:pPr algn="ctr">
              <a:lnSpc>
                <a:spcPct val="110000"/>
              </a:lnSpc>
              <a:defRPr/>
            </a:pPr>
            <a:r>
              <a:rPr lang="en-US" altLang="zh-CN" sz="2400" smtClean="0">
                <a:solidFill>
                  <a:prstClr val="white"/>
                </a:solidFill>
                <a:latin typeface="Times New Roman" panose="02020603050405020304" pitchFamily="18" charset="0"/>
                <a:cs typeface="Times New Roman" panose="02020603050405020304" pitchFamily="18" charset="0"/>
              </a:rPr>
              <a:t>Trừ hai </a:t>
            </a:r>
            <a:r>
              <a:rPr lang="en-US" altLang="zh-CN" sz="2400" dirty="0" err="1" smtClean="0">
                <a:solidFill>
                  <a:prstClr val="white"/>
                </a:solidFill>
                <a:latin typeface="Times New Roman" panose="02020603050405020304" pitchFamily="18" charset="0"/>
                <a:cs typeface="Times New Roman" panose="02020603050405020304" pitchFamily="18" charset="0"/>
              </a:rPr>
              <a:t>số</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nguyên</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MH_SubTitle_1"/>
          <p:cNvSpPr/>
          <p:nvPr>
            <p:custDataLst>
              <p:tags r:id="rId7"/>
            </p:custDataLst>
          </p:nvPr>
        </p:nvSpPr>
        <p:spPr>
          <a:xfrm>
            <a:off x="953726" y="2689486"/>
            <a:ext cx="3900487" cy="574675"/>
          </a:xfrm>
          <a:prstGeom prst="roundRect">
            <a:avLst/>
          </a:prstGeom>
          <a:solidFill>
            <a:srgbClr val="92D050"/>
          </a:solidFill>
          <a:ln/>
        </p:spPr>
        <p:style>
          <a:lnRef idx="1">
            <a:schemeClr val="accent6"/>
          </a:lnRef>
          <a:fillRef idx="2">
            <a:schemeClr val="accent6"/>
          </a:fillRef>
          <a:effectRef idx="1">
            <a:schemeClr val="accent6"/>
          </a:effectRef>
          <a:fontRef idx="minor">
            <a:schemeClr val="dk1"/>
          </a:fontRef>
        </p:style>
        <p:txBody>
          <a:bodyPr lIns="297000" anchor="ctr">
            <a:normAutofit fontScale="92500"/>
          </a:bodyPr>
          <a:lstStyle/>
          <a:p>
            <a:pPr algn="ctr">
              <a:lnSpc>
                <a:spcPct val="110000"/>
              </a:lnSpc>
              <a:defRPr/>
            </a:pPr>
            <a:r>
              <a:rPr lang="en-US" altLang="zh-CN" sz="2400" smtClean="0">
                <a:solidFill>
                  <a:prstClr val="white"/>
                </a:solidFill>
                <a:latin typeface="Times New Roman" panose="02020603050405020304" pitchFamily="18" charset="0"/>
                <a:cs typeface="Times New Roman" panose="02020603050405020304" pitchFamily="18" charset="0"/>
              </a:rPr>
              <a:t>Cộng hai </a:t>
            </a:r>
            <a:r>
              <a:rPr lang="en-US" altLang="zh-CN" sz="2400" err="1" smtClean="0">
                <a:solidFill>
                  <a:prstClr val="white"/>
                </a:solidFill>
                <a:latin typeface="Times New Roman" panose="02020603050405020304" pitchFamily="18" charset="0"/>
                <a:cs typeface="Times New Roman" panose="02020603050405020304" pitchFamily="18" charset="0"/>
              </a:rPr>
              <a:t>số</a:t>
            </a:r>
            <a:r>
              <a:rPr lang="en-US" altLang="zh-CN" sz="2400">
                <a:solidFill>
                  <a:prstClr val="white"/>
                </a:solidFill>
                <a:latin typeface="Times New Roman" panose="02020603050405020304" pitchFamily="18" charset="0"/>
                <a:cs typeface="Times New Roman" panose="02020603050405020304" pitchFamily="18" charset="0"/>
              </a:rPr>
              <a:t> </a:t>
            </a:r>
            <a:r>
              <a:rPr lang="en-US" altLang="zh-CN" sz="2400" smtClean="0">
                <a:solidFill>
                  <a:prstClr val="white"/>
                </a:solidFill>
                <a:latin typeface="Times New Roman" panose="02020603050405020304" pitchFamily="18" charset="0"/>
                <a:cs typeface="Times New Roman" panose="02020603050405020304" pitchFamily="18" charset="0"/>
              </a:rPr>
              <a:t>nguyên khác dấu</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58373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animBg="1"/>
      <p:bldP spid="75" grpId="0" animBg="1"/>
      <p:bldP spid="77"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3825" y="2539569"/>
            <a:ext cx="1527982" cy="646331"/>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4</a:t>
            </a:r>
            <a:r>
              <a:rPr lang="en-US" sz="2400" b="1" dirty="0">
                <a:solidFill>
                  <a:srgbClr val="FF0000"/>
                </a:solidFill>
                <a:latin typeface="Times New Roman" panose="02020603050405020304" pitchFamily="18" charset="0"/>
                <a:cs typeface="Times New Roman" panose="02020603050405020304" pitchFamily="18" charset="0"/>
              </a:rPr>
              <a:t>: BÀI TẬP </a:t>
            </a:r>
            <a:r>
              <a:rPr lang="en-US" sz="2400" b="1" dirty="0" smtClean="0">
                <a:solidFill>
                  <a:srgbClr val="FF0000"/>
                </a:solidFill>
                <a:latin typeface="Times New Roman" panose="02020603050405020304" pitchFamily="18" charset="0"/>
                <a:cs typeface="Times New Roman" panose="02020603050405020304" pitchFamily="18" charset="0"/>
              </a:rPr>
              <a:t>NÂNG CAO</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p:cNvSpPr txBox="1"/>
              <p:nvPr/>
            </p:nvSpPr>
            <p:spPr>
              <a:xfrm>
                <a:off x="123825" y="846510"/>
                <a:ext cx="8896350" cy="1754326"/>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a:t>
                </a:r>
                <a:r>
                  <a:rPr lang="en-US" sz="2400" b="1" dirty="0">
                    <a:solidFill>
                      <a:srgbClr val="0070C0"/>
                    </a:solidFill>
                    <a:latin typeface="Times New Roman" panose="02020603050405020304" pitchFamily="18" charset="0"/>
                    <a:cs typeface="Times New Roman" panose="02020603050405020304" pitchFamily="18" charset="0"/>
                  </a:rPr>
                  <a:t>5:  </a:t>
                </a:r>
                <a:r>
                  <a:rPr lang="en-US" sz="2400" b="1" dirty="0" err="1">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a</a:t>
                </a:r>
                <a:r>
                  <a:rPr lang="en-US" sz="24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i="0">
                        <a:latin typeface="Cambria Math" panose="02040503050406030204" pitchFamily="18" charset="0"/>
                      </a:rPr>
                      <m:t>A</m:t>
                    </m:r>
                    <m:r>
                      <a:rPr lang="en-US" sz="2400" i="0">
                        <a:latin typeface="Cambria Math" panose="02040503050406030204" pitchFamily="18" charset="0"/>
                      </a:rPr>
                      <m:t>=1−2+3−4+5−6+...+97−98+99−100</m:t>
                    </m:r>
                  </m:oMath>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400" b="0" i="0" smtClean="0">
                        <a:latin typeface="Cambria Math" panose="02040503050406030204" pitchFamily="18" charset="0"/>
                      </a:rPr>
                      <m:t>B</m:t>
                    </m:r>
                    <m:r>
                      <a:rPr lang="en-US" sz="2400" i="0">
                        <a:latin typeface="Cambria Math" panose="02040503050406030204" pitchFamily="18" charset="0"/>
                      </a:rPr>
                      <m:t>=1</m:t>
                    </m:r>
                    <m:r>
                      <a:rPr lang="en-US" sz="2400" b="0" i="0" smtClean="0">
                        <a:latin typeface="Cambria Math" panose="02040503050406030204" pitchFamily="18" charset="0"/>
                      </a:rPr>
                      <m:t>+</m:t>
                    </m:r>
                    <m:sSup>
                      <m:sSupPr>
                        <m:ctrlPr>
                          <a:rPr lang="en-US" sz="2400" i="1">
                            <a:latin typeface="Cambria Math" panose="02040503050406030204" pitchFamily="18" charset="0"/>
                          </a:rPr>
                        </m:ctrlPr>
                      </m:sSupPr>
                      <m:e>
                        <m:r>
                          <a:rPr lang="en-US" sz="2400" b="0" i="0" smtClean="0">
                            <a:latin typeface="Cambria Math" panose="02040503050406030204" pitchFamily="18" charset="0"/>
                          </a:rPr>
                          <m:t>2+</m:t>
                        </m:r>
                        <m:r>
                          <a:rPr lang="en-US" sz="2400" i="0">
                            <a:latin typeface="Cambria Math" panose="02040503050406030204" pitchFamily="18" charset="0"/>
                          </a:rPr>
                          <m:t>2</m:t>
                        </m:r>
                      </m:e>
                      <m:sup>
                        <m:r>
                          <a:rPr lang="en-US" sz="2400" i="0">
                            <a:latin typeface="Cambria Math" panose="02040503050406030204" pitchFamily="18" charset="0"/>
                          </a:rPr>
                          <m:t>2</m:t>
                        </m:r>
                      </m:sup>
                    </m:sSup>
                    <m:r>
                      <a:rPr lang="en-US" sz="2400" b="0" i="0" smtClean="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2</m:t>
                        </m:r>
                      </m:e>
                      <m:sup>
                        <m:r>
                          <a:rPr lang="en-US" sz="2400" i="0">
                            <a:latin typeface="Cambria Math" panose="02040503050406030204" pitchFamily="18" charset="0"/>
                          </a:rPr>
                          <m:t>3</m:t>
                        </m:r>
                      </m:sup>
                    </m:sSup>
                    <m:r>
                      <a:rPr lang="en-US" sz="2400" b="0" i="0" smtClean="0">
                        <a:latin typeface="Cambria Math" panose="02040503050406030204" pitchFamily="18" charset="0"/>
                      </a:rPr>
                      <m:t>+</m:t>
                    </m:r>
                    <m:r>
                      <a:rPr lang="en-US" sz="2400" i="0" smtClean="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2</m:t>
                        </m:r>
                      </m:e>
                      <m:sup>
                        <m:r>
                          <a:rPr lang="en-US" sz="2400" i="0">
                            <a:latin typeface="Cambria Math" panose="02040503050406030204" pitchFamily="18" charset="0"/>
                          </a:rPr>
                          <m:t>20</m:t>
                        </m:r>
                        <m:r>
                          <a:rPr lang="en-US" sz="2400" b="0" i="0" smtClean="0">
                            <a:latin typeface="Cambria Math" panose="02040503050406030204" pitchFamily="18" charset="0"/>
                          </a:rPr>
                          <m:t>19</m:t>
                        </m:r>
                      </m:sup>
                    </m:sSup>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23825" y="846510"/>
                <a:ext cx="8896350" cy="1754326"/>
              </a:xfrm>
              <a:prstGeom prst="rect">
                <a:avLst/>
              </a:prstGeom>
              <a:blipFill rotWithShape="0">
                <a:blip r:embed="rId2"/>
                <a:stretch>
                  <a:fillRect l="-1027"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82617" y="3217147"/>
                <a:ext cx="7565689"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b)</a:t>
                </a:r>
                <a14:m>
                  <m:oMath xmlns:m="http://schemas.openxmlformats.org/officeDocument/2006/math">
                    <m:r>
                      <a:rPr lang="en-US" sz="2000" b="0" i="0" smtClean="0">
                        <a:latin typeface="Cambria Math" panose="02040503050406030204" pitchFamily="18" charset="0"/>
                      </a:rPr>
                      <m:t>      </m:t>
                    </m:r>
                    <m:r>
                      <m:rPr>
                        <m:sty m:val="p"/>
                      </m:rPr>
                      <a:rPr lang="en-US" sz="2000">
                        <a:latin typeface="Cambria Math" panose="02040503050406030204" pitchFamily="18" charset="0"/>
                      </a:rPr>
                      <m:t>B</m:t>
                    </m:r>
                    <m:r>
                      <a:rPr lang="en-US" sz="2000">
                        <a:latin typeface="Cambria Math" panose="02040503050406030204" pitchFamily="18" charset="0"/>
                      </a:rPr>
                      <m:t>=1+2+</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m:t>
                        </m:r>
                        <m:r>
                          <a:rPr lang="en-US" sz="2000" b="0" i="0" smtClean="0">
                            <a:latin typeface="Cambria Math" panose="02040503050406030204" pitchFamily="18" charset="0"/>
                          </a:rPr>
                          <m:t>19</m:t>
                        </m:r>
                      </m:sup>
                    </m:sSup>
                  </m:oMath>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82617" y="3217147"/>
                <a:ext cx="7565689" cy="400110"/>
              </a:xfrm>
              <a:prstGeom prst="rect">
                <a:avLst/>
              </a:prstGeom>
              <a:blipFill rotWithShape="0">
                <a:blip r:embed="rId3"/>
                <a:stretch>
                  <a:fillRect l="-806"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79233" y="5294803"/>
                <a:ext cx="2145148"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    </m:t>
                      </m:r>
                      <m:r>
                        <a:rPr lang="en-US" sz="2000" i="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202</m:t>
                          </m:r>
                          <m:r>
                            <a:rPr lang="en-US" sz="2000" i="1">
                              <a:latin typeface="Cambria Math" panose="02040503050406030204" pitchFamily="18" charset="0"/>
                            </a:rPr>
                            <m:t>1</m:t>
                          </m:r>
                        </m:sup>
                      </m:sSup>
                      <m:r>
                        <a:rPr lang="en-US" sz="2000" b="0" i="1" smtClean="0">
                          <a:latin typeface="Cambria Math" panose="02040503050406030204" pitchFamily="18" charset="0"/>
                        </a:rPr>
                        <m:t>−1</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79233" y="5294803"/>
                <a:ext cx="2145148" cy="4001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7879" y="3745105"/>
                <a:ext cx="7808245" cy="400110"/>
              </a:xfrm>
              <a:prstGeom prst="rect">
                <a:avLst/>
              </a:prstGeom>
            </p:spPr>
            <p:txBody>
              <a:bodyPr wrap="square">
                <a:spAutoFit/>
              </a:bodyPr>
              <a:lstStyle/>
              <a:p>
                <a14:m>
                  <m:oMath xmlns:m="http://schemas.openxmlformats.org/officeDocument/2006/math">
                    <m:r>
                      <a:rPr lang="en-US" sz="2000" b="0" i="0" smtClean="0">
                        <a:latin typeface="Cambria Math" panose="02040503050406030204" pitchFamily="18" charset="0"/>
                      </a:rPr>
                      <m:t>2</m:t>
                    </m:r>
                    <m:r>
                      <m:rPr>
                        <m:sty m:val="p"/>
                      </m:rPr>
                      <a:rPr lang="en-US" sz="2000">
                        <a:latin typeface="Cambria Math" panose="02040503050406030204" pitchFamily="18" charset="0"/>
                      </a:rPr>
                      <m:t>B</m:t>
                    </m:r>
                    <m:r>
                      <a:rPr lang="en-US" sz="2000">
                        <a:latin typeface="Cambria Math" panose="02040503050406030204" pitchFamily="18" charset="0"/>
                      </a:rPr>
                      <m:t>=2.(1+</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2020</m:t>
                        </m:r>
                      </m:sup>
                    </m:sSup>
                  </m:oMath>
                </a14:m>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67877" y="3745105"/>
                <a:ext cx="7808245" cy="400110"/>
              </a:xfrm>
              <a:prstGeom prst="rect">
                <a:avLst/>
              </a:prstGeom>
              <a:blipFill rotWithShape="0">
                <a:blip r:embed="rId5"/>
                <a:stretch>
                  <a:fillRect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67879" y="4260565"/>
                <a:ext cx="7808245" cy="40011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2</m:t>
                      </m:r>
                      <m:r>
                        <m:rPr>
                          <m:sty m:val="p"/>
                        </m:rPr>
                        <a:rPr lang="en-US" sz="2000">
                          <a:latin typeface="Cambria Math" panose="02040503050406030204" pitchFamily="18" charset="0"/>
                        </a:rPr>
                        <m:t>B</m:t>
                      </m:r>
                      <m:r>
                        <a:rPr lang="en-US" sz="2000">
                          <a:latin typeface="Cambria Math" panose="02040503050406030204" pitchFamily="18" charset="0"/>
                        </a:rPr>
                        <m:t>=2+</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b="0" i="1" smtClean="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202</m:t>
                          </m:r>
                          <m:r>
                            <a:rPr lang="en-US" sz="2000" b="0" i="1" smtClean="0">
                              <a:latin typeface="Cambria Math" panose="02040503050406030204" pitchFamily="18" charset="0"/>
                            </a:rPr>
                            <m:t>1</m:t>
                          </m:r>
                        </m:sup>
                      </m:sSup>
                    </m:oMath>
                  </m:oMathPara>
                </a14:m>
                <a:endParaRPr lang="en-US" sz="2000" b="1"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67877" y="4260565"/>
                <a:ext cx="7808245" cy="40011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78069" y="4801214"/>
                <a:ext cx="8957007" cy="400110"/>
              </a:xfrm>
              <a:prstGeom prst="rect">
                <a:avLst/>
              </a:prstGeom>
            </p:spPr>
            <p:txBody>
              <a:bodyPr wrap="square">
                <a:spAutoFit/>
              </a:bodyPr>
              <a:lstStyle/>
              <a:p>
                <a14:m>
                  <m:oMath xmlns:m="http://schemas.openxmlformats.org/officeDocument/2006/math">
                    <m:r>
                      <a:rPr lang="en-US" sz="2000" b="0" i="0" smtClean="0">
                        <a:latin typeface="Cambria Math" panose="02040503050406030204" pitchFamily="18" charset="0"/>
                      </a:rPr>
                      <m:t>2</m:t>
                    </m:r>
                    <m:r>
                      <m:rPr>
                        <m:sty m:val="p"/>
                      </m:rPr>
                      <a:rPr lang="en-US" sz="2000">
                        <a:latin typeface="Cambria Math" panose="02040503050406030204" pitchFamily="18" charset="0"/>
                      </a:rPr>
                      <m:t>B</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B</m:t>
                    </m:r>
                    <m:r>
                      <a:rPr lang="en-US" sz="2000">
                        <a:latin typeface="Cambria Math" panose="02040503050406030204" pitchFamily="18" charset="0"/>
                      </a:rPr>
                      <m:t>=</m:t>
                    </m:r>
                    <m:r>
                      <a:rPr lang="en-US" sz="2000" b="0" i="0" smtClean="0">
                        <a:latin typeface="Cambria Math" panose="02040503050406030204" pitchFamily="18" charset="0"/>
                      </a:rPr>
                      <m:t>2</m:t>
                    </m:r>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b="0" i="1" smtClean="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202</m:t>
                        </m:r>
                        <m:r>
                          <a:rPr lang="en-US" sz="2000" b="0" i="1" smtClean="0">
                            <a:latin typeface="Cambria Math" panose="02040503050406030204" pitchFamily="18" charset="0"/>
                          </a:rPr>
                          <m:t>1</m:t>
                        </m:r>
                      </m:sup>
                    </m:sSup>
                    <m:r>
                      <a:rPr lang="en-US" sz="2000" b="0" i="1" smtClean="0">
                        <a:latin typeface="Cambria Math" panose="02040503050406030204" pitchFamily="18" charset="0"/>
                      </a:rPr>
                      <m:t>−(</m:t>
                    </m:r>
                    <m:r>
                      <a:rPr lang="en-US" sz="2000">
                        <a:latin typeface="Cambria Math" panose="02040503050406030204" pitchFamily="18" charset="0"/>
                      </a:rPr>
                      <m:t>1+2+</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panose="02040503050406030204" pitchFamily="18" charset="0"/>
                          </a:rPr>
                        </m:ctrlPr>
                      </m:sSupPr>
                      <m:e>
                        <m:r>
                          <a:rPr lang="en-US" sz="2000">
                            <a:latin typeface="Cambria Math" panose="02040503050406030204" pitchFamily="18" charset="0"/>
                          </a:rPr>
                          <m:t>2</m:t>
                        </m:r>
                      </m:e>
                      <m:sup>
                        <m:r>
                          <a:rPr lang="en-US" sz="2000">
                            <a:latin typeface="Cambria Math" panose="02040503050406030204" pitchFamily="18" charset="0"/>
                          </a:rPr>
                          <m:t>2019</m:t>
                        </m:r>
                      </m:sup>
                    </m:sSup>
                  </m:oMath>
                </a14:m>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78067" y="4801214"/>
                <a:ext cx="8957007" cy="400110"/>
              </a:xfrm>
              <a:prstGeom prst="rect">
                <a:avLst/>
              </a:prstGeom>
              <a:blipFill rotWithShape="0">
                <a:blip r:embed="rId7"/>
                <a:stretch>
                  <a:fillRect t="-9231" b="-27692"/>
                </a:stretch>
              </a:blipFill>
            </p:spPr>
            <p:txBody>
              <a:bodyPr/>
              <a:lstStyle/>
              <a:p>
                <a:r>
                  <a:rPr lang="en-US">
                    <a:noFill/>
                  </a:rPr>
                  <a:t> </a:t>
                </a:r>
              </a:p>
            </p:txBody>
          </p:sp>
        </mc:Fallback>
      </mc:AlternateContent>
    </p:spTree>
    <p:extLst>
      <p:ext uri="{BB962C8B-B14F-4D97-AF65-F5344CB8AC3E}">
        <p14:creationId xmlns:p14="http://schemas.microsoft.com/office/powerpoint/2010/main" val="45335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705" y="1078650"/>
            <a:ext cx="4887515" cy="690627"/>
          </a:xfrm>
        </p:spPr>
      </p:pic>
      <p:sp>
        <p:nvSpPr>
          <p:cNvPr id="10" name="Rectangle 9"/>
          <p:cNvSpPr/>
          <p:nvPr/>
        </p:nvSpPr>
        <p:spPr>
          <a:xfrm>
            <a:off x="818929" y="4215114"/>
            <a:ext cx="3503331" cy="738664"/>
          </a:xfrm>
          <a:prstGeom prst="rect">
            <a:avLst/>
          </a:prstGeom>
        </p:spPr>
        <p:txBody>
          <a:bodyPr wrap="none">
            <a:spAutoFit/>
          </a:bodyPr>
          <a:lstStyle/>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 biểu diễn số -3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011715" y="5065270"/>
            <a:ext cx="3310544" cy="530312"/>
          </a:xfrm>
          <a:prstGeom prst="rect">
            <a:avLst/>
          </a:prstGeom>
          <a:noFill/>
          <a:ln>
            <a:noFill/>
          </a:ln>
        </p:spPr>
      </p:pic>
      <p:pic>
        <p:nvPicPr>
          <p:cNvPr id="20" name="Picture 19"/>
          <p:cNvPicPr>
            <a:picLocks noChangeAspect="1"/>
          </p:cNvPicPr>
          <p:nvPr/>
        </p:nvPicPr>
        <p:blipFill>
          <a:blip r:embed="rId4"/>
          <a:stretch>
            <a:fillRect/>
          </a:stretch>
        </p:blipFill>
        <p:spPr>
          <a:xfrm>
            <a:off x="489704" y="2228091"/>
            <a:ext cx="4887515" cy="1476996"/>
          </a:xfrm>
          <a:prstGeom prst="rect">
            <a:avLst/>
          </a:prstGeom>
        </p:spPr>
      </p:pic>
      <p:pic>
        <p:nvPicPr>
          <p:cNvPr id="21" name="Picture 20"/>
          <p:cNvPicPr>
            <a:picLocks noChangeAspect="1"/>
          </p:cNvPicPr>
          <p:nvPr/>
        </p:nvPicPr>
        <p:blipFill>
          <a:blip r:embed="rId5"/>
          <a:stretch>
            <a:fillRect/>
          </a:stretch>
        </p:blipFill>
        <p:spPr>
          <a:xfrm>
            <a:off x="9284" y="214032"/>
            <a:ext cx="6482142" cy="675663"/>
          </a:xfrm>
          <a:prstGeom prst="rect">
            <a:avLst/>
          </a:prstGeom>
        </p:spPr>
      </p:pic>
    </p:spTree>
    <p:extLst>
      <p:ext uri="{BB962C8B-B14F-4D97-AF65-F5344CB8AC3E}">
        <p14:creationId xmlns:p14="http://schemas.microsoft.com/office/powerpoint/2010/main" val="242237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705" y="1078650"/>
            <a:ext cx="4887515" cy="690627"/>
          </a:xfrm>
        </p:spPr>
      </p:pic>
      <p:sp>
        <p:nvSpPr>
          <p:cNvPr id="10" name="Rectangle 9"/>
          <p:cNvSpPr/>
          <p:nvPr/>
        </p:nvSpPr>
        <p:spPr>
          <a:xfrm>
            <a:off x="818930" y="2058768"/>
            <a:ext cx="3503331" cy="738664"/>
          </a:xfrm>
          <a:prstGeom prst="rect">
            <a:avLst/>
          </a:prstGeom>
        </p:spPr>
        <p:txBody>
          <a:bodyPr wrap="none">
            <a:spAutoFit/>
          </a:bodyPr>
          <a:lstStyle/>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 biểu diễn số -3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085752" y="2895280"/>
            <a:ext cx="3117758" cy="475721"/>
          </a:xfrm>
          <a:prstGeom prst="rect">
            <a:avLst/>
          </a:prstGeom>
          <a:noFill/>
          <a:ln>
            <a:noFill/>
          </a:ln>
        </p:spPr>
      </p:pic>
      <p:sp>
        <p:nvSpPr>
          <p:cNvPr id="13" name="Rectangle 12"/>
          <p:cNvSpPr/>
          <p:nvPr/>
        </p:nvSpPr>
        <p:spPr>
          <a:xfrm>
            <a:off x="818928" y="3735654"/>
            <a:ext cx="3611886" cy="523220"/>
          </a:xfrm>
          <a:prstGeom prst="rect">
            <a:avLst/>
          </a:prstGeom>
        </p:spPr>
        <p:txBody>
          <a:bodyPr wrap="none">
            <a:spAutoFit/>
          </a:bodyPr>
          <a:lstStyle/>
          <a:p>
            <a:r>
              <a:rPr lang="nl-NL" sz="2800">
                <a:solidFill>
                  <a:srgbClr val="000000"/>
                </a:solidFill>
                <a:latin typeface="Times New Roman" panose="02020603050405020304" pitchFamily="18" charset="0"/>
                <a:ea typeface="Calibri" panose="020F0502020204030204" pitchFamily="34" charset="0"/>
              </a:rPr>
              <a:t>Điểm B biểu diễn </a:t>
            </a:r>
            <a:r>
              <a:rPr lang="nl-NL" sz="2800" smtClean="0">
                <a:solidFill>
                  <a:srgbClr val="000000"/>
                </a:solidFill>
                <a:latin typeface="Times New Roman" panose="02020603050405020304" pitchFamily="18" charset="0"/>
                <a:ea typeface="Calibri" panose="020F0502020204030204" pitchFamily="34" charset="0"/>
              </a:rPr>
              <a:t>số  -</a:t>
            </a:r>
            <a:r>
              <a:rPr lang="nl-NL" sz="2800">
                <a:solidFill>
                  <a:srgbClr val="000000"/>
                </a:solidFill>
                <a:latin typeface="Times New Roman" panose="02020603050405020304" pitchFamily="18" charset="0"/>
                <a:ea typeface="Calibri" panose="020F0502020204030204" pitchFamily="34" charset="0"/>
              </a:rPr>
              <a:t>8</a:t>
            </a:r>
            <a:endParaRPr lang="en-US" sz="2800"/>
          </a:p>
        </p:txBody>
      </p:sp>
      <p:sp>
        <p:nvSpPr>
          <p:cNvPr id="17" name="Rectangle 16"/>
          <p:cNvSpPr/>
          <p:nvPr/>
        </p:nvSpPr>
        <p:spPr>
          <a:xfrm>
            <a:off x="818929" y="4291141"/>
            <a:ext cx="3193514" cy="738664"/>
          </a:xfrm>
          <a:prstGeom prst="rect">
            <a:avLst/>
          </a:prstGeom>
        </p:spPr>
        <p:txBody>
          <a:bodyPr wrap="square">
            <a:spAutoFit/>
          </a:bodyPr>
          <a:lstStyle/>
          <a:p>
            <a:pPr marL="742950" lvl="1" indent="-285750" algn="just">
              <a:lnSpc>
                <a:spcPct val="150000"/>
              </a:lnSpc>
              <a:spcBef>
                <a:spcPts val="600"/>
              </a:spcBef>
              <a:spcAft>
                <a:spcPts val="600"/>
              </a:spcAft>
              <a:buFont typeface="Wingdings" panose="05000000000000000000" pitchFamily="2" charset="2"/>
              <a:buChar char=""/>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 (-5) = -8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p:nvPr/>
        </p:nvPicPr>
        <p:blipFill>
          <a:blip r:embed="rId4">
            <a:extLst>
              <a:ext uri="{28A0092B-C50C-407E-A947-70E740481C1C}">
                <a14:useLocalDpi xmlns:a14="http://schemas.microsoft.com/office/drawing/2010/main" val="0"/>
              </a:ext>
            </a:extLst>
          </a:blip>
          <a:srcRect/>
          <a:stretch>
            <a:fillRect/>
          </a:stretch>
        </p:blipFill>
        <p:spPr bwMode="auto">
          <a:xfrm>
            <a:off x="841517" y="5099256"/>
            <a:ext cx="3589299" cy="660103"/>
          </a:xfrm>
          <a:prstGeom prst="rect">
            <a:avLst/>
          </a:prstGeom>
          <a:noFill/>
          <a:ln>
            <a:noFill/>
          </a:ln>
        </p:spPr>
      </p:pic>
      <p:pic>
        <p:nvPicPr>
          <p:cNvPr id="2" name="Picture 1"/>
          <p:cNvPicPr>
            <a:picLocks noChangeAspect="1"/>
          </p:cNvPicPr>
          <p:nvPr/>
        </p:nvPicPr>
        <p:blipFill>
          <a:blip r:embed="rId5"/>
          <a:stretch>
            <a:fillRect/>
          </a:stretch>
        </p:blipFill>
        <p:spPr>
          <a:xfrm>
            <a:off x="9286" y="185604"/>
            <a:ext cx="6268685" cy="653413"/>
          </a:xfrm>
          <a:prstGeom prst="rect">
            <a:avLst/>
          </a:prstGeom>
        </p:spPr>
      </p:pic>
    </p:spTree>
    <p:extLst>
      <p:ext uri="{BB962C8B-B14F-4D97-AF65-F5344CB8AC3E}">
        <p14:creationId xmlns:p14="http://schemas.microsoft.com/office/powerpoint/2010/main" val="257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6729" y="2043894"/>
            <a:ext cx="7726196" cy="523220"/>
          </a:xfrm>
          <a:prstGeom prst="rect">
            <a:avLst/>
          </a:prstGeom>
          <a:solidFill>
            <a:schemeClr val="bg1"/>
          </a:solidFill>
          <a:ln w="28575">
            <a:solidFill>
              <a:srgbClr val="FFC000"/>
            </a:solid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Ví dụ : (-28) + (-37) = -(28 + 37) = -65</a:t>
            </a:r>
            <a:endParaRPr lang="en-US" sz="2800">
              <a:latin typeface="Times New Roman" panose="02020603050405020304" pitchFamily="18" charset="0"/>
              <a:cs typeface="Times New Roman" panose="02020603050405020304" pitchFamily="18" charset="0"/>
            </a:endParaRPr>
          </a:p>
        </p:txBody>
      </p:sp>
      <p:sp>
        <p:nvSpPr>
          <p:cNvPr id="6" name="Rectangle 5"/>
          <p:cNvSpPr/>
          <p:nvPr/>
        </p:nvSpPr>
        <p:spPr>
          <a:xfrm>
            <a:off x="436732" y="2968157"/>
            <a:ext cx="7726195" cy="2339102"/>
          </a:xfrm>
          <a:prstGeom prst="rect">
            <a:avLst/>
          </a:prstGeom>
          <a:solidFill>
            <a:schemeClr val="bg1"/>
          </a:solidFill>
          <a:ln w="28575">
            <a:solidFill>
              <a:srgbClr val="FFC000"/>
            </a:solidFill>
          </a:ln>
        </p:spPr>
        <p:txBody>
          <a:bodyPr wrap="square">
            <a:spAutoFit/>
          </a:bodyPr>
          <a:lstStyle/>
          <a:p>
            <a:pPr>
              <a:lnSpc>
                <a:spcPct val="150000"/>
              </a:lnSpc>
              <a:spcBef>
                <a:spcPts val="600"/>
              </a:spcBef>
              <a:spcAft>
                <a:spcPts val="600"/>
              </a:spcAft>
            </a:pPr>
            <a:r>
              <a:rPr lang="nl-NL"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Luyện tập 1</a:t>
            </a:r>
            <a:r>
              <a:rPr lang="nl-NL" sz="28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Thực hiện các phép cộng sau:</a:t>
            </a:r>
            <a:endParaRPr 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 + (-48) </a:t>
            </a:r>
            <a:endPar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236) + (-1 025)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473053" y="5412034"/>
            <a:ext cx="3653548" cy="1445966"/>
          </a:xfrm>
          <a:prstGeom prst="rect">
            <a:avLst/>
          </a:prstGeom>
          <a:ln>
            <a:solidFill>
              <a:srgbClr val="FF0000"/>
            </a:solidFill>
          </a:ln>
          <a:effectLst>
            <a:innerShdw blurRad="114300">
              <a:prstClr val="black"/>
            </a:innerShdw>
          </a:effectLst>
        </p:spPr>
      </p:pic>
      <p:sp>
        <p:nvSpPr>
          <p:cNvPr id="2" name="TextBox 1"/>
          <p:cNvSpPr txBox="1"/>
          <p:nvPr/>
        </p:nvSpPr>
        <p:spPr>
          <a:xfrm>
            <a:off x="436729" y="171451"/>
            <a:ext cx="7726196" cy="1384995"/>
          </a:xfrm>
          <a:prstGeom prst="rect">
            <a:avLst/>
          </a:prstGeom>
          <a:noFill/>
          <a:ln w="28575">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Quy tắc cộng hai số nguyên âm</a:t>
            </a:r>
          </a:p>
          <a:p>
            <a:r>
              <a:rPr lang="en-US" sz="2800" smtClean="0">
                <a:latin typeface="Times New Roman" panose="02020603050405020304" pitchFamily="18" charset="0"/>
                <a:cs typeface="Times New Roman" panose="02020603050405020304" pitchFamily="18" charset="0"/>
              </a:rPr>
              <a:t>Muốn cộng hai số nguyên âm , ta cộng phần tự nhiên của chúng rồi đặt dấu “ - “ trước kết quả.</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97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3305175"/>
          </a:xfrm>
          <a:prstGeom prst="rect">
            <a:avLst/>
          </a:prstGeom>
        </p:spPr>
      </p:pic>
      <p:sp>
        <p:nvSpPr>
          <p:cNvPr id="5" name="Explosion 1 4"/>
          <p:cNvSpPr/>
          <p:nvPr/>
        </p:nvSpPr>
        <p:spPr>
          <a:xfrm>
            <a:off x="1999397" y="3623058"/>
            <a:ext cx="5029201" cy="1815153"/>
          </a:xfrm>
          <a:prstGeom prst="irregularSeal1">
            <a:avLst/>
          </a:prstGeom>
          <a:solidFill>
            <a:srgbClr val="4EB4E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746" y="4269024"/>
            <a:ext cx="2949846" cy="523220"/>
          </a:xfrm>
          <a:prstGeom prst="rect">
            <a:avLst/>
          </a:prstGeom>
        </p:spPr>
        <p:txBody>
          <a:bodyPr wrap="none">
            <a:spAutoFit/>
          </a:bodyPr>
          <a:lstStyle/>
          <a:p>
            <a:r>
              <a:rPr lang="nl-NL" sz="2800" b="1" smtClean="0">
                <a:solidFill>
                  <a:srgbClr val="FFFF00"/>
                </a:solidFill>
                <a:latin typeface="Times New Roman" panose="02020603050405020304" pitchFamily="18" charset="0"/>
                <a:ea typeface="Calibri" panose="020F0502020204030204" pitchFamily="34" charset="0"/>
              </a:rPr>
              <a:t>Thảo </a:t>
            </a:r>
            <a:r>
              <a:rPr lang="nl-NL" sz="2800" b="1">
                <a:solidFill>
                  <a:srgbClr val="FFFF00"/>
                </a:solidFill>
                <a:latin typeface="Times New Roman" panose="02020603050405020304" pitchFamily="18" charset="0"/>
                <a:ea typeface="Calibri" panose="020F0502020204030204" pitchFamily="34" charset="0"/>
              </a:rPr>
              <a:t>luận cặp đôi</a:t>
            </a:r>
            <a:endParaRPr lang="en-US" sz="2800" b="1">
              <a:solidFill>
                <a:srgbClr val="FFFF00"/>
              </a:solidFill>
            </a:endParaRPr>
          </a:p>
        </p:txBody>
      </p:sp>
    </p:spTree>
    <p:extLst>
      <p:ext uri="{BB962C8B-B14F-4D97-AF65-F5344CB8AC3E}">
        <p14:creationId xmlns:p14="http://schemas.microsoft.com/office/powerpoint/2010/main" val="17726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3305175"/>
          </a:xfrm>
          <a:prstGeom prst="rect">
            <a:avLst/>
          </a:prstGeom>
        </p:spPr>
      </p:pic>
      <p:sp>
        <p:nvSpPr>
          <p:cNvPr id="9" name="Rectangle 8"/>
          <p:cNvSpPr/>
          <p:nvPr/>
        </p:nvSpPr>
        <p:spPr>
          <a:xfrm>
            <a:off x="1228294" y="3954921"/>
            <a:ext cx="6646460" cy="1538883"/>
          </a:xfrm>
          <a:prstGeom prst="rect">
            <a:avLst/>
          </a:prstGeom>
          <a:ln>
            <a:solidFill>
              <a:srgbClr val="FF0000"/>
            </a:solidFill>
          </a:ln>
        </p:spPr>
        <p:txBody>
          <a:bodyPr wrap="square">
            <a:spAutoFit/>
          </a:bodyPr>
          <a:lstStyle/>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 nằm ở độ cao: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-(135 +45) = 180 (m)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5009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xplosion 1 9"/>
          <p:cNvSpPr/>
          <p:nvPr/>
        </p:nvSpPr>
        <p:spPr>
          <a:xfrm>
            <a:off x="1473961" y="2695579"/>
            <a:ext cx="5803141" cy="2073897"/>
          </a:xfrm>
          <a:prstGeom prst="irregularSeal1">
            <a:avLst/>
          </a:prstGeom>
          <a:solidFill>
            <a:srgbClr val="4EB4E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FF00"/>
                </a:solidFill>
                <a:latin typeface="Times New Roman" panose="02020603050405020304" pitchFamily="18" charset="0"/>
                <a:cs typeface="Times New Roman" panose="02020603050405020304" pitchFamily="18" charset="0"/>
              </a:rPr>
              <a:t>HĐ cá nhân </a:t>
            </a:r>
          </a:p>
          <a:p>
            <a:pPr algn="ctr"/>
            <a:r>
              <a:rPr lang="en-US" sz="2800" b="1" smtClean="0">
                <a:solidFill>
                  <a:srgbClr val="FFFF00"/>
                </a:solidFill>
                <a:latin typeface="Times New Roman" panose="02020603050405020304" pitchFamily="18" charset="0"/>
                <a:cs typeface="Times New Roman" panose="02020603050405020304" pitchFamily="18" charset="0"/>
              </a:rPr>
              <a:t>Đổi vở chấm chéo</a:t>
            </a:r>
            <a:endParaRPr lang="en-US" sz="2800" b="1">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5787" y="397822"/>
            <a:ext cx="8271965" cy="1384995"/>
          </a:xfrm>
          <a:prstGeom prst="rect">
            <a:avLst/>
          </a:prstGeom>
          <a:solidFill>
            <a:schemeClr val="bg1"/>
          </a:solidFill>
          <a:ln w="28575">
            <a:solidFill>
              <a:srgbClr val="FFC000"/>
            </a:solidFill>
          </a:ln>
        </p:spPr>
        <p:txBody>
          <a:bodyPr wrap="square" rtlCol="0">
            <a:spAutoFit/>
          </a:bodyPr>
          <a:lstStyle/>
          <a:p>
            <a:r>
              <a:rPr lang="en-US" sz="2800" b="1" smtClean="0">
                <a:latin typeface="Times New Roman" panose="02020603050405020304" pitchFamily="18" charset="0"/>
                <a:cs typeface="Times New Roman" panose="02020603050405020304" pitchFamily="18" charset="0"/>
              </a:rPr>
              <a:t>Bài tập 3.9. Tính tổng hai số cùng dấu</a:t>
            </a:r>
          </a:p>
          <a:p>
            <a:r>
              <a:rPr lang="en-US" sz="2800" smtClean="0">
                <a:latin typeface="Times New Roman" panose="02020603050405020304" pitchFamily="18" charset="0"/>
                <a:cs typeface="Times New Roman" panose="02020603050405020304" pitchFamily="18" charset="0"/>
              </a:rPr>
              <a:t>a) (-7) + (-2) 		b) (-8) + (-5)</a:t>
            </a:r>
          </a:p>
          <a:p>
            <a:r>
              <a:rPr lang="en-US" sz="2800" smtClean="0">
                <a:latin typeface="Times New Roman" panose="02020603050405020304" pitchFamily="18" charset="0"/>
                <a:cs typeface="Times New Roman" panose="02020603050405020304" pitchFamily="18" charset="0"/>
              </a:rPr>
              <a:t>c) (-11) + (-7)		d, (-6) + (-15)</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40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Desc"/>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TIMING" val="|5|1.5|6.5|2.5|5.8"/>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669</TotalTime>
  <Words>1583</Words>
  <Application>Microsoft Office PowerPoint</Application>
  <PresentationFormat>On-screen Show (4:3)</PresentationFormat>
  <Paragraphs>228</Paragraphs>
  <Slides>30</Slides>
  <Notes>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3" baseType="lpstr">
      <vt:lpstr>宋体</vt:lpstr>
      <vt:lpstr>#9Slide03 Open Sans ExtraBold</vt:lpstr>
      <vt:lpstr>#9Slide04 Pridi Bold</vt:lpstr>
      <vt:lpstr>Arial</vt:lpstr>
      <vt:lpstr>Calibri</vt:lpstr>
      <vt:lpstr>Calibri Light</vt:lpstr>
      <vt:lpstr>Cambria Math</vt:lpstr>
      <vt:lpstr>Tahoma</vt:lpstr>
      <vt:lpstr>Times New Roman</vt:lpstr>
      <vt:lpstr>Wingdings</vt:lpstr>
      <vt:lpstr>Office Theme</vt:lpstr>
      <vt:lpstr>2_Office Theme</vt:lpstr>
      <vt:lpstr>Equation</vt:lpstr>
      <vt:lpstr>  CHÀO MỪNG CÁC EM ĐẾN VỚI TIẾT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tập 2 Tìm số đối của mỗi số 5 và -2 rồi biểu diễn chúng trên trục số? </vt:lpstr>
      <vt:lpstr>PowerPoint Presentation</vt:lpstr>
      <vt:lpstr>PowerPoint Presentation</vt:lpstr>
      <vt:lpstr>PowerPoint Presentation</vt:lpstr>
      <vt:lpstr>PowerPoint Presentation</vt:lpstr>
      <vt:lpstr>PowerPoint Presentation</vt:lpstr>
      <vt:lpstr>PowerPoint Presentation</vt:lpstr>
      <vt:lpstr>Luyện tập 5 Tính các hiệu sau:  a,   5 - (-3)         b, (-7) - 8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147</cp:revision>
  <dcterms:created xsi:type="dcterms:W3CDTF">2019-12-23T08:32:40Z</dcterms:created>
  <dcterms:modified xsi:type="dcterms:W3CDTF">2024-11-22T03:08:41Z</dcterms:modified>
</cp:coreProperties>
</file>