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9" r:id="rId2"/>
    <p:sldId id="293" r:id="rId3"/>
    <p:sldId id="259" r:id="rId4"/>
    <p:sldId id="291" r:id="rId5"/>
    <p:sldId id="263" r:id="rId6"/>
    <p:sldId id="258" r:id="rId7"/>
    <p:sldId id="268" r:id="rId8"/>
    <p:sldId id="269" r:id="rId9"/>
    <p:sldId id="270" r:id="rId10"/>
    <p:sldId id="271" r:id="rId11"/>
    <p:sldId id="294" r:id="rId12"/>
    <p:sldId id="285" r:id="rId13"/>
    <p:sldId id="292" r:id="rId14"/>
    <p:sldId id="273" r:id="rId15"/>
    <p:sldId id="274" r:id="rId16"/>
    <p:sldId id="295" r:id="rId17"/>
    <p:sldId id="287" r:id="rId18"/>
    <p:sldId id="279" r:id="rId19"/>
    <p:sldId id="283" r:id="rId20"/>
    <p:sldId id="281" r:id="rId21"/>
    <p:sldId id="282" r:id="rId22"/>
    <p:sldId id="256" r:id="rId23"/>
    <p:sldId id="264" r:id="rId24"/>
    <p:sldId id="265" r:id="rId25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C32"/>
    <a:srgbClr val="2E4559"/>
    <a:srgbClr val="A0D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291" autoAdjust="0"/>
  </p:normalViewPr>
  <p:slideViewPr>
    <p:cSldViewPr>
      <p:cViewPr varScale="1">
        <p:scale>
          <a:sx n="45" d="100"/>
          <a:sy n="45" d="100"/>
        </p:scale>
        <p:origin x="8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hyperlink" Target="video%20Kh&#7903;i%20&#273;&#7897;ng.mp4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svg"/><Relationship Id="rId7" Type="http://schemas.openxmlformats.org/officeDocument/2006/relationships/image" Target="../media/image4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svg"/><Relationship Id="rId5" Type="http://schemas.openxmlformats.org/officeDocument/2006/relationships/image" Target="../media/image24.sv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3.svg"/><Relationship Id="rId3" Type="http://schemas.openxmlformats.org/officeDocument/2006/relationships/image" Target="../media/image20.svg"/><Relationship Id="rId7" Type="http://schemas.openxmlformats.org/officeDocument/2006/relationships/image" Target="../media/image18.svg"/><Relationship Id="rId12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71.svg"/><Relationship Id="rId5" Type="http://schemas.openxmlformats.org/officeDocument/2006/relationships/image" Target="../media/image16.sv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14.sv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1.jpeg"/><Relationship Id="rId3" Type="http://schemas.openxmlformats.org/officeDocument/2006/relationships/image" Target="../media/image16.svg"/><Relationship Id="rId7" Type="http://schemas.openxmlformats.org/officeDocument/2006/relationships/image" Target="../media/image14.svg"/><Relationship Id="rId12" Type="http://schemas.openxmlformats.org/officeDocument/2006/relationships/image" Target="../media/image4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9.jpeg"/><Relationship Id="rId5" Type="http://schemas.openxmlformats.org/officeDocument/2006/relationships/image" Target="../media/image18.svg"/><Relationship Id="rId10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image" Target="../media/image71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microsoft.com/office/2007/relationships/media" Target="../media/media3.mp3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4.svg"/><Relationship Id="rId4" Type="http://schemas.openxmlformats.org/officeDocument/2006/relationships/audio" Target="../media/media3.mp3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microsoft.com/office/2007/relationships/media" Target="../media/media3.mp3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4.svg"/><Relationship Id="rId4" Type="http://schemas.openxmlformats.org/officeDocument/2006/relationships/audio" Target="../media/media3.mp3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102.sv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10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102.sv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10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8.svg"/><Relationship Id="rId18" Type="http://schemas.openxmlformats.org/officeDocument/2006/relationships/image" Target="../media/image6.png"/><Relationship Id="rId3" Type="http://schemas.openxmlformats.org/officeDocument/2006/relationships/image" Target="../media/image2.svg"/><Relationship Id="rId21" Type="http://schemas.openxmlformats.org/officeDocument/2006/relationships/image" Target="../media/image18.svg"/><Relationship Id="rId7" Type="http://schemas.openxmlformats.org/officeDocument/2006/relationships/image" Target="../media/image107.svg"/><Relationship Id="rId12" Type="http://schemas.openxmlformats.org/officeDocument/2006/relationships/image" Target="../media/image52.png"/><Relationship Id="rId17" Type="http://schemas.openxmlformats.org/officeDocument/2006/relationships/image" Target="../media/image10.svg"/><Relationship Id="rId2" Type="http://schemas.openxmlformats.org/officeDocument/2006/relationships/image" Target="../media/image48.png"/><Relationship Id="rId16" Type="http://schemas.openxmlformats.org/officeDocument/2006/relationships/image" Target="../media/image54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2.svg"/><Relationship Id="rId10" Type="http://schemas.openxmlformats.org/officeDocument/2006/relationships/image" Target="../media/image51.png"/><Relationship Id="rId19" Type="http://schemas.openxmlformats.org/officeDocument/2006/relationships/image" Target="../media/image16.svg"/><Relationship Id="rId4" Type="http://schemas.openxmlformats.org/officeDocument/2006/relationships/image" Target="../media/image49.png"/><Relationship Id="rId9" Type="http://schemas.openxmlformats.org/officeDocument/2006/relationships/image" Target="../media/image14.svg"/><Relationship Id="rId1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9.svg"/><Relationship Id="rId3" Type="http://schemas.openxmlformats.org/officeDocument/2006/relationships/image" Target="../media/image30.svg"/><Relationship Id="rId7" Type="http://schemas.openxmlformats.org/officeDocument/2006/relationships/image" Target="../media/image63.svg"/><Relationship Id="rId12" Type="http://schemas.openxmlformats.org/officeDocument/2006/relationships/image" Target="../media/image5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8.svg"/><Relationship Id="rId5" Type="http://schemas.openxmlformats.org/officeDocument/2006/relationships/image" Target="../media/image60.svg"/><Relationship Id="rId15" Type="http://schemas.openxmlformats.org/officeDocument/2006/relationships/image" Target="../media/image111.svg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16.svg"/><Relationship Id="rId1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6.png"/><Relationship Id="rId17" Type="http://schemas.openxmlformats.org/officeDocument/2006/relationships/image" Target="../media/image46.svg"/><Relationship Id="rId2" Type="http://schemas.openxmlformats.org/officeDocument/2006/relationships/image" Target="../media/image48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8.svg"/><Relationship Id="rId5" Type="http://schemas.openxmlformats.org/officeDocument/2006/relationships/image" Target="../media/image4.svg"/><Relationship Id="rId15" Type="http://schemas.openxmlformats.org/officeDocument/2006/relationships/image" Target="../media/image44.svg"/><Relationship Id="rId10" Type="http://schemas.openxmlformats.org/officeDocument/2006/relationships/image" Target="../media/image7.png"/><Relationship Id="rId4" Type="http://schemas.openxmlformats.org/officeDocument/2006/relationships/image" Target="../media/image49.png"/><Relationship Id="rId9" Type="http://schemas.openxmlformats.org/officeDocument/2006/relationships/image" Target="../media/image111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4.svg"/><Relationship Id="rId3" Type="http://schemas.openxmlformats.org/officeDocument/2006/relationships/image" Target="../media/image38.svg"/><Relationship Id="rId7" Type="http://schemas.openxmlformats.org/officeDocument/2006/relationships/image" Target="../media/image18.sv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2.svg"/><Relationship Id="rId5" Type="http://schemas.openxmlformats.org/officeDocument/2006/relationships/image" Target="../media/image16.svg"/><Relationship Id="rId15" Type="http://schemas.openxmlformats.org/officeDocument/2006/relationships/image" Target="../media/image46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40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2.svg"/><Relationship Id="rId3" Type="http://schemas.openxmlformats.org/officeDocument/2006/relationships/image" Target="../media/image22.svg"/><Relationship Id="rId7" Type="http://schemas.openxmlformats.org/officeDocument/2006/relationships/image" Target="../media/image48.svg"/><Relationship Id="rId12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0.svg"/><Relationship Id="rId5" Type="http://schemas.openxmlformats.org/officeDocument/2006/relationships/image" Target="../media/image24.sv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8.sv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0.svg"/><Relationship Id="rId7" Type="http://schemas.openxmlformats.org/officeDocument/2006/relationships/image" Target="../media/image18.svg"/><Relationship Id="rId12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2.svg"/><Relationship Id="rId5" Type="http://schemas.openxmlformats.org/officeDocument/2006/relationships/image" Target="../media/image16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5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0.svg"/><Relationship Id="rId7" Type="http://schemas.openxmlformats.org/officeDocument/2006/relationships/image" Target="../media/image1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3.png"/><Relationship Id="rId5" Type="http://schemas.openxmlformats.org/officeDocument/2006/relationships/image" Target="../media/image16.sv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openxmlformats.org/officeDocument/2006/relationships/image" Target="../media/image60.svg"/><Relationship Id="rId12" Type="http://schemas.openxmlformats.org/officeDocument/2006/relationships/image" Target="../media/image6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30.sv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16.sv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2.png"/><Relationship Id="rId3" Type="http://schemas.openxmlformats.org/officeDocument/2006/relationships/image" Target="../media/image14.svg"/><Relationship Id="rId7" Type="http://schemas.openxmlformats.org/officeDocument/2006/relationships/image" Target="../media/image60.svg"/><Relationship Id="rId12" Type="http://schemas.openxmlformats.org/officeDocument/2006/relationships/image" Target="../media/image6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30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71650" y="4057650"/>
            <a:ext cx="10287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0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7943851"/>
            <a:ext cx="1314450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5" descr="BACK0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6786563"/>
            <a:ext cx="5257800" cy="227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3771900" y="457200"/>
            <a:ext cx="10629900" cy="2628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CHÀO MỪNG  </a:t>
            </a:r>
            <a:r>
              <a:rPr lang="en-US" sz="54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QUÝ THẦY </a:t>
            </a:r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CÔ VÀ </a:t>
            </a:r>
          </a:p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CÁC EM HỌC SINH VỀ DỰ GIỜ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6229350" y="3735825"/>
            <a:ext cx="7105650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200" b="1" dirty="0">
                <a:solidFill>
                  <a:srgbClr val="FF00FF"/>
                </a:solidFill>
                <a:latin typeface="Times New Roman" pitchFamily="18" charset="0"/>
              </a:rPr>
              <a:t>MÔN CÔNG NGHỆ </a:t>
            </a:r>
            <a:r>
              <a:rPr lang="en-US" sz="4200" b="1" dirty="0" smtClean="0">
                <a:solidFill>
                  <a:srgbClr val="FF00FF"/>
                </a:solidFill>
                <a:latin typeface="Times New Roman" pitchFamily="18" charset="0"/>
              </a:rPr>
              <a:t>Lớp7E</a:t>
            </a:r>
          </a:p>
          <a:p>
            <a:pPr eaLnBrk="1" hangingPunct="1">
              <a:spcBef>
                <a:spcPct val="50000"/>
              </a:spcBef>
            </a:pPr>
            <a:r>
              <a:rPr lang="en-US" sz="4200" b="1" dirty="0" smtClean="0">
                <a:solidFill>
                  <a:srgbClr val="FF00FF"/>
                </a:solidFill>
                <a:latin typeface="Times New Roman" pitchFamily="18" charset="0"/>
              </a:rPr>
              <a:t>GV: </a:t>
            </a:r>
            <a:r>
              <a:rPr lang="en-US" sz="4200" b="1" dirty="0" err="1" smtClean="0">
                <a:solidFill>
                  <a:srgbClr val="FF00FF"/>
                </a:solidFill>
                <a:latin typeface="Times New Roman" pitchFamily="18" charset="0"/>
              </a:rPr>
              <a:t>Nguyễn</a:t>
            </a:r>
            <a:r>
              <a:rPr lang="en-US" sz="4200" b="1" dirty="0" smtClean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4200" b="1" dirty="0" err="1" smtClean="0">
                <a:solidFill>
                  <a:srgbClr val="FF00FF"/>
                </a:solidFill>
                <a:latin typeface="Times New Roman" pitchFamily="18" charset="0"/>
              </a:rPr>
              <a:t>Văn</a:t>
            </a:r>
            <a:r>
              <a:rPr lang="en-US" sz="4200" b="1" dirty="0" smtClean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4200" b="1" dirty="0" err="1" smtClean="0">
                <a:solidFill>
                  <a:srgbClr val="FF00FF"/>
                </a:solidFill>
                <a:latin typeface="Times New Roman" pitchFamily="18" charset="0"/>
              </a:rPr>
              <a:t>Khương</a:t>
            </a:r>
            <a:endParaRPr lang="en-US" sz="4200" b="1" dirty="0">
              <a:solidFill>
                <a:srgbClr val="FF00FF"/>
              </a:solidFill>
              <a:latin typeface="Times New Roman" pitchFamily="18" charset="0"/>
            </a:endParaRPr>
          </a:p>
        </p:txBody>
      </p:sp>
      <p:pic>
        <p:nvPicPr>
          <p:cNvPr id="2050" name="Picture 2" descr="C:\Program Files (x86)\Microsoft Office\MEDIA\OFFICE14\Bullets\BD15018_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89" y="4000501"/>
            <a:ext cx="209312" cy="20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58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221451" y="8636039"/>
            <a:ext cx="8428450" cy="67111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5994044" y="7774081"/>
            <a:ext cx="2612978" cy="29033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-359850" y="-289329"/>
            <a:ext cx="2612978" cy="29033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17252" y="7745152"/>
            <a:ext cx="1223479" cy="1661771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0D7F8CFE-FCC1-3474-A23C-F0EBFE8E7A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401800" y="342900"/>
            <a:ext cx="3584533" cy="19545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4879837" flipV="1">
            <a:off x="16878169" y="1439840"/>
            <a:ext cx="844727" cy="1715181"/>
          </a:xfrm>
          <a:prstGeom prst="rect">
            <a:avLst/>
          </a:prstGeom>
        </p:spPr>
      </p:pic>
      <p:sp>
        <p:nvSpPr>
          <p:cNvPr id="25" name="TextBox 18">
            <a:extLst>
              <a:ext uri="{FF2B5EF4-FFF2-40B4-BE49-F238E27FC236}">
                <a16:creationId xmlns:a16="http://schemas.microsoft.com/office/drawing/2014/main" id="{6ACEDB92-96A7-1F5D-5F8A-F4B9B78C41B1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6500" b="1" dirty="0" err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65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5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65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6500" b="1" dirty="0" err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5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65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6500" b="1" dirty="0">
              <a:solidFill>
                <a:srgbClr val="2E45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id="{587B6D7F-E8BC-85EB-8DE5-B40D3427B697}"/>
              </a:ext>
            </a:extLst>
          </p:cNvPr>
          <p:cNvSpPr/>
          <p:nvPr/>
        </p:nvSpPr>
        <p:spPr>
          <a:xfrm rot="5400000">
            <a:off x="5079992" y="-949187"/>
            <a:ext cx="8083539" cy="14083320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EF3C54-A2E6-405F-9DE1-6BDC5B2E9BEE}"/>
              </a:ext>
            </a:extLst>
          </p:cNvPr>
          <p:cNvSpPr txBox="1"/>
          <p:nvPr/>
        </p:nvSpPr>
        <p:spPr>
          <a:xfrm>
            <a:off x="2652227" y="2498495"/>
            <a:ext cx="12871859" cy="859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2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fr-FR" sz="42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ết</a:t>
            </a:r>
            <a:r>
              <a:rPr lang="fr-FR" sz="42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42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Cung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lâm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fr-FR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fr-FR" sz="40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hống</a:t>
            </a:r>
            <a:r>
              <a:rPr lang="fr-FR" sz="4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hậu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trữ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quý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ngăn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chặn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gió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bão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xói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mòn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fr-FR" sz="4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sử,danh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lam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thắng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fr-FR" sz="40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34974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771900"/>
            <a:ext cx="12801600" cy="6400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91716" y="305306"/>
            <a:ext cx="122699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000" dirty="0">
                <a:solidFill>
                  <a:srgbClr val="000000"/>
                </a:solidFill>
              </a:rPr>
              <a:t>Rừng có ý nghĩa to lớn đối với cuộc sống như vậy nên việc bảo vệ rừng không chỉ là ý thức, trách nhiệm mà phải trở thành hành động của mọi tầng lớp xã hội. </a:t>
            </a:r>
            <a:endParaRPr lang="vi-VN" sz="3000" dirty="0">
              <a:solidFill>
                <a:srgbClr val="939EAD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40233" y="1828801"/>
            <a:ext cx="11772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“Hãy yêu quý và bảo vệ rừng, bảo vệ môi trường để trái đất của chúng ta mãi là hành tinh xanh”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59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05050" y="1275918"/>
            <a:ext cx="1375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LOẠI RỪNG PHỔ BIẾN Ở VIỆT NAM</a:t>
            </a:r>
          </a:p>
        </p:txBody>
      </p:sp>
      <p:sp>
        <p:nvSpPr>
          <p:cNvPr id="3" name="Left-Right-Up Arrow 2"/>
          <p:cNvSpPr/>
          <p:nvPr/>
        </p:nvSpPr>
        <p:spPr>
          <a:xfrm rot="10800000">
            <a:off x="5029200" y="2648810"/>
            <a:ext cx="7543800" cy="5466488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TextBox 3"/>
          <p:cNvSpPr txBox="1"/>
          <p:nvPr/>
        </p:nvSpPr>
        <p:spPr>
          <a:xfrm>
            <a:off x="5715001" y="3278322"/>
            <a:ext cx="5715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CĂN CỨ VÀO MỤC ĐÍCH SỬ DỤNG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971801" y="3086100"/>
            <a:ext cx="2057399" cy="1953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592050" y="2648810"/>
            <a:ext cx="1828800" cy="297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429499" y="8115299"/>
            <a:ext cx="2743200" cy="17145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87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72300" y="270142"/>
            <a:ext cx="4914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solidFill>
                  <a:srgbClr val="233C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LOẠI RỪNG PHỔ BIẾN </a:t>
            </a:r>
            <a:endParaRPr lang="en-US" sz="4200" b="1" dirty="0">
              <a:solidFill>
                <a:srgbClr val="233C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628900" y="1714500"/>
          <a:ext cx="13030200" cy="8229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67133556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265298544"/>
                    </a:ext>
                  </a:extLst>
                </a:gridCol>
                <a:gridCol w="9029700">
                  <a:extLst>
                    <a:ext uri="{9D8B030D-6E8A-4147-A177-3AD203B41FA5}">
                      <a16:colId xmlns:a16="http://schemas.microsoft.com/office/drawing/2014/main" val="2598783067"/>
                    </a:ext>
                  </a:extLst>
                </a:gridCol>
              </a:tblGrid>
              <a:tr h="12344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3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 RỪNG</a:t>
                      </a:r>
                      <a:endParaRPr lang="en-US" sz="3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VAI TRÒ </a:t>
                      </a:r>
                    </a:p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065499218"/>
                  </a:ext>
                </a:extLst>
              </a:tr>
              <a:tr h="2331720">
                <a:tc>
                  <a:txBody>
                    <a:bodyPr/>
                    <a:lstStyle/>
                    <a:p>
                      <a:pPr algn="ctr"/>
                      <a:endParaRPr lang="en-US" sz="36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Rừng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phòng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</a:t>
                      </a:r>
                      <a:endParaRPr lang="en-US" sz="3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</a:t>
                      </a:r>
                      <a:r>
                        <a:rPr lang="vi-VN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ước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xói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mòn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mạc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chế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tai,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hậu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góp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</a:t>
                      </a:r>
                      <a:r>
                        <a:rPr lang="vi-VN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ường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81403"/>
                  </a:ext>
                </a:extLst>
              </a:tr>
              <a:tr h="2331720">
                <a:tc>
                  <a:txBody>
                    <a:bodyPr/>
                    <a:lstStyle/>
                    <a:p>
                      <a:pPr algn="ctr"/>
                      <a:endParaRPr lang="en-US" sz="36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Rừng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3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doanh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gỗ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lâm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gỗ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/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vai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phòng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góp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</a:t>
                      </a:r>
                      <a:r>
                        <a:rPr lang="vi-VN" sz="3600" baseline="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ường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708698"/>
                  </a:ext>
                </a:extLst>
              </a:tr>
              <a:tr h="2331720">
                <a:tc>
                  <a:txBody>
                    <a:bodyPr/>
                    <a:lstStyle/>
                    <a:p>
                      <a:pPr algn="ctr"/>
                      <a:endParaRPr lang="en-US" sz="36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3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Rừng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tồn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nhiên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gene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danh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lam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thắng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Phục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nghỉ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</a:t>
                      </a:r>
                      <a:r>
                        <a:rPr lang="vi-VN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ơi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nghiên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cứu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711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78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910575" y="6584661"/>
            <a:ext cx="3702339" cy="37023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1000" y="342900"/>
            <a:ext cx="2971800" cy="1697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584853">
            <a:off x="-80335" y="573989"/>
            <a:ext cx="490438" cy="99581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F12CE6B-254C-1280-7F3D-F15BBA6E5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5221300" y="6815153"/>
            <a:ext cx="3703320" cy="4114800"/>
          </a:xfrm>
          <a:prstGeom prst="rect">
            <a:avLst/>
          </a:prstGeom>
        </p:spPr>
      </p:pic>
      <p:sp>
        <p:nvSpPr>
          <p:cNvPr id="16" name="Frame 15">
            <a:extLst>
              <a:ext uri="{FF2B5EF4-FFF2-40B4-BE49-F238E27FC236}">
                <a16:creationId xmlns:a16="http://schemas.microsoft.com/office/drawing/2014/main" id="{0EE34D5A-C806-D6F0-31A7-A15410BB9420}"/>
              </a:ext>
            </a:extLst>
          </p:cNvPr>
          <p:cNvSpPr/>
          <p:nvPr/>
        </p:nvSpPr>
        <p:spPr>
          <a:xfrm>
            <a:off x="4454748" y="617790"/>
            <a:ext cx="9378504" cy="1524000"/>
          </a:xfrm>
          <a:prstGeom prst="frame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DC01D6EB-D40E-1579-A74B-E105644AAE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6007">
            <a:off x="13878259" y="525145"/>
            <a:ext cx="1087729" cy="1709288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AE10442D-9852-FA35-74AE-7CBCE34B8E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911914" y="2493215"/>
            <a:ext cx="14909563" cy="74071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7FC386-D2B4-FA2D-AFAC-1C5D8B3CF338}"/>
              </a:ext>
            </a:extLst>
          </p:cNvPr>
          <p:cNvSpPr txBox="1"/>
          <p:nvPr/>
        </p:nvSpPr>
        <p:spPr>
          <a:xfrm>
            <a:off x="2608684" y="3049676"/>
            <a:ext cx="13516021" cy="2525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fr-FR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fr-FR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fr-FR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fr-FR" sz="4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fr-FR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fr-FR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fr-FR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4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fr-FR" sz="4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fr-FR" sz="4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fr-FR" sz="4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fr-FR" sz="4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fr-FR" sz="4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fr-FR" sz="4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fr-FR" sz="4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4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fr-FR" sz="4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fr-FR" sz="4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4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4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7.3 </a:t>
            </a:r>
            <a:r>
              <a:rPr lang="fr-FR" sz="4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fr-FR" sz="4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fr-FR" sz="4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fr-FR" sz="4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fr-FR" sz="4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00FD19-512F-8260-B586-6204B6A01D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17273" y="5656147"/>
            <a:ext cx="9174280" cy="34564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F79350-D4AC-AB8B-2E80-864AF0D99C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1248" y="5650004"/>
            <a:ext cx="617220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60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000" y="342900"/>
            <a:ext cx="2971800" cy="1697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584853">
            <a:off x="-80335" y="573989"/>
            <a:ext cx="490438" cy="99581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F12CE6B-254C-1280-7F3D-F15BBA6E5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5694506" flipH="1">
            <a:off x="16263642" y="8053"/>
            <a:ext cx="2130343" cy="2367047"/>
          </a:xfrm>
          <a:prstGeom prst="rect">
            <a:avLst/>
          </a:prstGeom>
        </p:spPr>
      </p:pic>
      <p:sp>
        <p:nvSpPr>
          <p:cNvPr id="16" name="Frame 15">
            <a:extLst>
              <a:ext uri="{FF2B5EF4-FFF2-40B4-BE49-F238E27FC236}">
                <a16:creationId xmlns:a16="http://schemas.microsoft.com/office/drawing/2014/main" id="{0EE34D5A-C806-D6F0-31A7-A15410BB9420}"/>
              </a:ext>
            </a:extLst>
          </p:cNvPr>
          <p:cNvSpPr/>
          <p:nvPr/>
        </p:nvSpPr>
        <p:spPr>
          <a:xfrm>
            <a:off x="4454748" y="617790"/>
            <a:ext cx="9378504" cy="1524000"/>
          </a:xfrm>
          <a:prstGeom prst="frame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DC01D6EB-D40E-1579-A74B-E105644AAE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66007">
            <a:off x="13878259" y="525145"/>
            <a:ext cx="1087729" cy="1709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12A839-1EFF-E57D-4EA4-E70CECA04B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" y="2277981"/>
            <a:ext cx="8956964" cy="4252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DC891C-5796-7F74-8B76-C71C341EEB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604" y="2572840"/>
            <a:ext cx="8852396" cy="6914059"/>
          </a:xfrm>
          <a:prstGeom prst="rect">
            <a:avLst/>
          </a:prstGeom>
        </p:spPr>
      </p:pic>
      <p:pic>
        <p:nvPicPr>
          <p:cNvPr id="11" name="image23.jpg" descr="A picture containing tree, grass, outdoor, green&#10;&#10;Description automatically generated"/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304801" y="6768411"/>
            <a:ext cx="4149947" cy="2718489"/>
          </a:xfrm>
          <a:prstGeom prst="rect">
            <a:avLst/>
          </a:prstGeom>
          <a:ln/>
        </p:spPr>
      </p:pic>
      <p:sp>
        <p:nvSpPr>
          <p:cNvPr id="2" name="Rectangle 1"/>
          <p:cNvSpPr/>
          <p:nvPr/>
        </p:nvSpPr>
        <p:spPr>
          <a:xfrm>
            <a:off x="711140" y="9486900"/>
            <a:ext cx="33274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h)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Thịnh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Lộc</a:t>
            </a:r>
            <a:endParaRPr lang="en-US" sz="2000" dirty="0"/>
          </a:p>
        </p:txBody>
      </p:sp>
      <p:pic>
        <p:nvPicPr>
          <p:cNvPr id="14" name="Picture 13" descr="Lý thú Vườn quốc gia Nam Cát Tiên - Báo Bà Rịa Vũng Tàu Online">
            <a:extLst>
              <a:ext uri="{FF2B5EF4-FFF2-40B4-BE49-F238E27FC236}">
                <a16:creationId xmlns:a16="http://schemas.microsoft.com/office/drawing/2014/main" id="{3C1EA0DD-C505-69B1-7D19-AA27E6AF278C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768411"/>
            <a:ext cx="4230299" cy="2718489"/>
          </a:xfrm>
          <a:prstGeom prst="rect">
            <a:avLst/>
          </a:prstGeom>
          <a:noFill/>
          <a:extLst/>
        </p:spPr>
      </p:pic>
      <p:sp>
        <p:nvSpPr>
          <p:cNvPr id="17" name="Rectangle 16"/>
          <p:cNvSpPr/>
          <p:nvPr/>
        </p:nvSpPr>
        <p:spPr>
          <a:xfrm>
            <a:off x="4953001" y="9486899"/>
            <a:ext cx="40778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k</a:t>
            </a:r>
            <a:r>
              <a:rPr lang="fr-FR" sz="2000" dirty="0" smtClean="0"/>
              <a:t>)</a:t>
            </a:r>
            <a:r>
              <a:rPr lang="fr-FR" sz="2000" dirty="0" err="1" smtClean="0"/>
              <a:t>Rừng</a:t>
            </a:r>
            <a:r>
              <a:rPr lang="fr-FR" sz="2000" dirty="0" smtClean="0"/>
              <a:t> </a:t>
            </a:r>
            <a:r>
              <a:rPr lang="fr-FR" sz="2000" dirty="0"/>
              <a:t>Nam </a:t>
            </a:r>
            <a:r>
              <a:rPr lang="fr-FR" sz="2000" dirty="0" err="1"/>
              <a:t>Cát</a:t>
            </a:r>
            <a:r>
              <a:rPr lang="fr-FR" sz="2000" dirty="0"/>
              <a:t> </a:t>
            </a:r>
            <a:r>
              <a:rPr lang="fr-FR" sz="2000" dirty="0" err="1"/>
              <a:t>Tiên</a:t>
            </a:r>
            <a:r>
              <a:rPr lang="fr-FR" sz="2000" dirty="0"/>
              <a:t> – </a:t>
            </a:r>
            <a:r>
              <a:rPr lang="fr-FR" sz="2000" dirty="0" err="1"/>
              <a:t>Lâm</a:t>
            </a:r>
            <a:r>
              <a:rPr lang="fr-FR" sz="2000" dirty="0"/>
              <a:t> </a:t>
            </a:r>
            <a:r>
              <a:rPr lang="fr-FR" sz="2000" dirty="0" err="1"/>
              <a:t>Đồng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4006175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426786"/>
              </p:ext>
            </p:extLst>
          </p:nvPr>
        </p:nvGraphicFramePr>
        <p:xfrm>
          <a:off x="1981200" y="1409700"/>
          <a:ext cx="15316200" cy="81343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9070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3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vi-VN" sz="3600" b="1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102870" marR="10287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3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OẠI RỪNG</a:t>
                      </a:r>
                      <a:endParaRPr lang="vi-VN" sz="3600" b="1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102870" marR="10287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</a:t>
                      </a:r>
                      <a:r>
                        <a:rPr lang="en-US" sz="3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ẢNH</a:t>
                      </a:r>
                      <a:endParaRPr lang="vi-VN" sz="3600" b="1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102870" marR="102870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829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vi-VN" sz="36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102870" marR="10287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Rừng</a:t>
                      </a:r>
                      <a:r>
                        <a:rPr lang="vi-VN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phòng</a:t>
                      </a:r>
                      <a:r>
                        <a:rPr lang="vi-VN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</a:t>
                      </a:r>
                      <a:endParaRPr lang="vi-VN" sz="36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102870" marR="10287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600" b="0" i="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2870" marR="102870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vi-VN" sz="360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102870" marR="10287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Rừng</a:t>
                      </a:r>
                      <a:r>
                        <a:rPr lang="vi-VN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vi-VN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vi-VN" sz="36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102870" marR="10287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vi-VN" sz="36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102870" marR="102870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vi-VN" sz="360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102870" marR="10287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Rừng </a:t>
                      </a:r>
                      <a:r>
                        <a:rPr lang="vi-VN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dụng</a:t>
                      </a:r>
                      <a:endParaRPr lang="vi-VN" sz="36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102870" marR="10287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vi-VN" sz="3600" b="0" i="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2870" marR="102870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Hộp_Văn_Bản 2"/>
          <p:cNvSpPr txBox="1"/>
          <p:nvPr/>
        </p:nvSpPr>
        <p:spPr>
          <a:xfrm>
            <a:off x="7162800" y="3416260"/>
            <a:ext cx="7294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ở Nam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e) Rừng chắn cát ven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</a:p>
        </p:txBody>
      </p:sp>
      <p:sp>
        <p:nvSpPr>
          <p:cNvPr id="6" name="Hộp_Văn_Bản 5"/>
          <p:cNvSpPr txBox="1"/>
          <p:nvPr/>
        </p:nvSpPr>
        <p:spPr>
          <a:xfrm>
            <a:off x="7193280" y="4965680"/>
            <a:ext cx="6751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d) Rừng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h)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Lộc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_Văn_Bản 6"/>
          <p:cNvSpPr txBox="1"/>
          <p:nvPr/>
        </p:nvSpPr>
        <p:spPr>
          <a:xfrm>
            <a:off x="7193280" y="7200007"/>
            <a:ext cx="101041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c) Khu bảo tồn thiên nhiên Mường La – Sơn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600" dirty="0">
                <a:cs typeface="Arial" panose="020B0604020202020204" pitchFamily="34" charset="0"/>
              </a:rPr>
              <a:t>g) Vườn quốc gia U Minh Thượng – Kiên Giang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K)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9500" y="544352"/>
            <a:ext cx="3886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6663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01" y="-142067"/>
            <a:ext cx="13716000" cy="10401300"/>
          </a:xfrm>
          <a:prstGeom prst="rect">
            <a:avLst/>
          </a:prstGeom>
        </p:spPr>
      </p:pic>
      <p:pic>
        <p:nvPicPr>
          <p:cNvPr id="5" name="Picture 8" descr="single 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5400" y="4229100"/>
            <a:ext cx="1371600" cy="143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single 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01401" y="2971800"/>
            <a:ext cx="98583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single 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94193" y="4818281"/>
            <a:ext cx="1336208" cy="139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8343900" y="5372102"/>
            <a:ext cx="1828800" cy="16002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Rounded Rectangle 10"/>
          <p:cNvSpPr/>
          <p:nvPr/>
        </p:nvSpPr>
        <p:spPr>
          <a:xfrm>
            <a:off x="9774999" y="2069930"/>
            <a:ext cx="1828800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Rounded Rectangle 11"/>
          <p:cNvSpPr/>
          <p:nvPr/>
        </p:nvSpPr>
        <p:spPr>
          <a:xfrm>
            <a:off x="6915150" y="6938706"/>
            <a:ext cx="1428750" cy="15194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Rounded Rectangle 12"/>
          <p:cNvSpPr/>
          <p:nvPr/>
        </p:nvSpPr>
        <p:spPr>
          <a:xfrm>
            <a:off x="12379793" y="932299"/>
            <a:ext cx="1828800" cy="8965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4" name="Picture 8" descr="single 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487400" y="1436205"/>
            <a:ext cx="1143000" cy="119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2133496" y="4475380"/>
            <a:ext cx="1696805" cy="6858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Rounded Rectangle 16"/>
          <p:cNvSpPr/>
          <p:nvPr/>
        </p:nvSpPr>
        <p:spPr>
          <a:xfrm>
            <a:off x="14255402" y="2644917"/>
            <a:ext cx="18288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8" name="Rounded Rectangle 17"/>
          <p:cNvSpPr/>
          <p:nvPr/>
        </p:nvSpPr>
        <p:spPr>
          <a:xfrm>
            <a:off x="14346999" y="5526784"/>
            <a:ext cx="1828800" cy="6858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Rounded Rectangle 18"/>
          <p:cNvSpPr/>
          <p:nvPr/>
        </p:nvSpPr>
        <p:spPr>
          <a:xfrm>
            <a:off x="5228670" y="6237522"/>
            <a:ext cx="1828800" cy="5243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Rounded Rectangle 19"/>
          <p:cNvSpPr/>
          <p:nvPr/>
        </p:nvSpPr>
        <p:spPr>
          <a:xfrm>
            <a:off x="4772025" y="7185516"/>
            <a:ext cx="1828800" cy="5243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1" name="Rounded Rectangle 20"/>
          <p:cNvSpPr/>
          <p:nvPr/>
        </p:nvSpPr>
        <p:spPr>
          <a:xfrm>
            <a:off x="4772025" y="8949428"/>
            <a:ext cx="1828800" cy="4025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2" name="Picture 21" descr="single 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6500" y="7886701"/>
            <a:ext cx="1257300" cy="131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58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1821872" y="1168872"/>
            <a:ext cx="14644256" cy="2992581"/>
          </a:xfrm>
          <a:prstGeom prst="roundRect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200" noProof="1">
                <a:solidFill>
                  <a:schemeClr val="bg1"/>
                </a:solidFill>
                <a:cs typeface="Arial" panose="020B0604020202020204" pitchFamily="34" charset="0"/>
              </a:rPr>
              <a:t>Câu hỏi 1</a:t>
            </a:r>
            <a:r>
              <a:rPr lang="en-US" sz="4200" noProof="1">
                <a:solidFill>
                  <a:schemeClr val="bg1"/>
                </a:solidFill>
                <a:cs typeface="Arial" panose="020B0604020202020204" pitchFamily="34" charset="0"/>
              </a:rPr>
              <a:t>. </a:t>
            </a:r>
            <a:r>
              <a:rPr lang="nl-NL" sz="4200">
                <a:latin typeface="Arial" panose="020B0604020202020204" pitchFamily="34" charset="0"/>
                <a:cs typeface="Arial" panose="020B0604020202020204" pitchFamily="34" charset="0"/>
              </a:rPr>
              <a:t>Rừng là một hệ sinh thái bao gồm:</a:t>
            </a:r>
            <a:endParaRPr lang="vi-VN" sz="4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1821872" y="4618654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9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3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vật rừng, đất rừng và các yếu tố môi trường khác</a:t>
            </a:r>
            <a:endParaRPr lang="vi-VN" sz="39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821872" y="7070905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9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3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rừng và động vật rừng</a:t>
            </a:r>
            <a:endParaRPr lang="vi-VN" sz="39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9663545" y="4618654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9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3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rừng và thực vật rừng</a:t>
            </a:r>
            <a:endParaRPr lang="vi-VN" sz="39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9663544" y="7070905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9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3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rừng và động vật rừng</a:t>
            </a:r>
            <a:endParaRPr lang="vi-VN" sz="39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880479" y="5811026"/>
            <a:ext cx="1279569" cy="111374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828534" y="6015417"/>
            <a:ext cx="1275183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828533" y="8387084"/>
            <a:ext cx="1275183" cy="113607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877628" y="8387084"/>
            <a:ext cx="1275183" cy="113607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FA7CC93C-B87D-DB38-6C58-2D57379E40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BF8EC4AE-3F26-6574-80AD-6E251B671469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30000"/>
              </a:lnSpc>
              <a:defRPr/>
            </a:pPr>
            <a:r>
              <a:rPr lang="vi-VN" sz="4800" noProof="1">
                <a:solidFill>
                  <a:schemeClr val="bg1"/>
                </a:solidFill>
                <a:cs typeface="Arial" panose="020B0604020202020204" pitchFamily="34" charset="0"/>
              </a:rPr>
              <a:t>Câu hỏi </a:t>
            </a:r>
            <a:r>
              <a:rPr lang="en-US" sz="4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nl-NL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nào sau đây là đúng khi nói về vai trò chính của rừng phòng hộ:</a:t>
            </a:r>
            <a:endParaRPr lang="vi-VN" sz="4800" noProof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" name="Đáp án đúng">
            <a:extLst>
              <a:ext uri="{FF2B5EF4-FFF2-40B4-BE49-F238E27FC236}">
                <a16:creationId xmlns:a16="http://schemas.microsoft.com/office/drawing/2014/main" id="{66DB7CD2-FA3C-2531-055C-8AB3F896009B}"/>
              </a:ext>
            </a:extLst>
          </p:cNvPr>
          <p:cNvSpPr/>
          <p:nvPr/>
        </p:nvSpPr>
        <p:spPr>
          <a:xfrm>
            <a:off x="9663544" y="7076198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1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 đất, chống xói mòn</a:t>
            </a:r>
            <a:endParaRPr lang="vi-VN" sz="4100" noProof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0" name="Đáp án sai 1">
            <a:extLst>
              <a:ext uri="{FF2B5EF4-FFF2-40B4-BE49-F238E27FC236}">
                <a16:creationId xmlns:a16="http://schemas.microsoft.com/office/drawing/2014/main" id="{A1EA5947-42D2-D1B5-5EAB-7CCC4CEB1444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1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xuất, kinh doanh gỗ và các loại lâm sản</a:t>
            </a:r>
            <a:endParaRPr lang="vi-VN" sz="4100" noProof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1" name="Đáp án sai 2">
            <a:extLst>
              <a:ext uri="{FF2B5EF4-FFF2-40B4-BE49-F238E27FC236}">
                <a16:creationId xmlns:a16="http://schemas.microsoft.com/office/drawing/2014/main" id="{16A7850E-830E-D371-603B-24FC5FCE66CD}"/>
              </a:ext>
            </a:extLst>
          </p:cNvPr>
          <p:cNvSpPr/>
          <p:nvPr/>
        </p:nvSpPr>
        <p:spPr>
          <a:xfrm>
            <a:off x="1821872" y="7076198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1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tồn nguồn gene sinh vật</a:t>
            </a:r>
            <a:endParaRPr lang="vi-VN" sz="4100" noProof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2" name="Đáp án sai 3">
            <a:extLst>
              <a:ext uri="{FF2B5EF4-FFF2-40B4-BE49-F238E27FC236}">
                <a16:creationId xmlns:a16="http://schemas.microsoft.com/office/drawing/2014/main" id="{976214D2-B342-7750-5C8C-C27E00310D7A}"/>
              </a:ext>
            </a:extLst>
          </p:cNvPr>
          <p:cNvSpPr/>
          <p:nvPr/>
        </p:nvSpPr>
        <p:spPr>
          <a:xfrm>
            <a:off x="9663544" y="4615295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1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 vụ du lịch và nghiên cứu</a:t>
            </a:r>
            <a:endParaRPr lang="vi-VN" sz="4100" noProof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429507" y="8209597"/>
            <a:ext cx="1279569" cy="111374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467600" y="8187267"/>
            <a:ext cx="1275183" cy="1136072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429507" y="5872601"/>
            <a:ext cx="1275183" cy="1136072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467600" y="5872602"/>
            <a:ext cx="1275183" cy="1136072"/>
          </a:xfrm>
          <a:prstGeom prst="rect">
            <a:avLst/>
          </a:prstGeom>
        </p:spPr>
      </p:pic>
      <p:pic>
        <p:nvPicPr>
          <p:cNvPr id="3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65A976C2-DFCD-4B58-42D0-5E2BF5ED91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ới thiệu về rừng quốc gia cúc phương 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400" y="914400"/>
            <a:ext cx="12001500" cy="83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9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B0D98919-4C4F-2E0C-BD43-22C4372192E8}"/>
              </a:ext>
            </a:extLst>
          </p:cNvPr>
          <p:cNvSpPr/>
          <p:nvPr/>
        </p:nvSpPr>
        <p:spPr>
          <a:xfrm>
            <a:off x="1819586" y="796637"/>
            <a:ext cx="14644256" cy="2992581"/>
          </a:xfrm>
          <a:prstGeom prst="roundRect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30000"/>
              </a:lnSpc>
              <a:defRPr/>
            </a:pPr>
            <a:r>
              <a:rPr lang="vi-VN" sz="4200" noProof="1">
                <a:solidFill>
                  <a:schemeClr val="bg1"/>
                </a:solidFill>
                <a:cs typeface="Arial" panose="020B0604020202020204" pitchFamily="34" charset="0"/>
              </a:rPr>
              <a:t>Câu hỏi </a:t>
            </a:r>
            <a:r>
              <a:rPr lang="en-US" sz="42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nl-NL"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nào sau đây là đúng khi nói về vai trò chính của rừng sản xuất:</a:t>
            </a:r>
            <a:endParaRPr lang="vi-VN" sz="42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85077CBF-0BD6-DB1E-B7D4-82E0C94A0EF5}"/>
              </a:ext>
            </a:extLst>
          </p:cNvPr>
          <p:cNvSpPr/>
          <p:nvPr/>
        </p:nvSpPr>
        <p:spPr>
          <a:xfrm>
            <a:off x="1819586" y="4246418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 cấp gỗ và các loại lâm sản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E5FA9301-D26F-1FE8-4A6B-7E77BA027D3B}"/>
              </a:ext>
            </a:extLst>
          </p:cNvPr>
          <p:cNvSpPr/>
          <p:nvPr/>
        </p:nvSpPr>
        <p:spPr>
          <a:xfrm>
            <a:off x="1819586" y="6698669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 nguồn nước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9661259" y="4246418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 chế thiên tai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9661258" y="6698669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 di tích lịch sử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61383" y="5501796"/>
            <a:ext cx="1279569" cy="111374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227679" y="5468117"/>
            <a:ext cx="1275183" cy="1136072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227679" y="8125686"/>
            <a:ext cx="1275183" cy="11360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265769" y="8125686"/>
            <a:ext cx="1275183" cy="1136072"/>
          </a:xfrm>
          <a:prstGeom prst="rect">
            <a:avLst/>
          </a:prstGeom>
        </p:spPr>
      </p:pic>
      <p:pic>
        <p:nvPicPr>
          <p:cNvPr id="1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  <a:extLst>
              <a:ext uri="{FF2B5EF4-FFF2-40B4-BE49-F238E27FC236}">
                <a16:creationId xmlns:a16="http://schemas.microsoft.com/office/drawing/2014/main" id="{72EE5B31-04B6-7433-7C88-62EE3902D8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DB4A04FF-6236-3742-E1CE-33D9E3726307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30000"/>
              </a:lnSpc>
              <a:defRPr/>
            </a:pPr>
            <a:r>
              <a:rPr lang="vi-VN" sz="42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2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nl-NL"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nào sau đây là đúng khi nói về vai trò chính của đặc dụng:</a:t>
            </a:r>
            <a:endParaRPr lang="vi-VN" sz="42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B78273A2-7E9D-D87F-CCC4-9D3C38DA5CE4}"/>
              </a:ext>
            </a:extLst>
          </p:cNvPr>
          <p:cNvSpPr/>
          <p:nvPr/>
        </p:nvSpPr>
        <p:spPr>
          <a:xfrm>
            <a:off x="9663544" y="4615297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tồn nguồn gene quý hiếm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164B94FA-E158-F3A3-52E5-9E90C579B3BA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 sa mạc hóa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BD070FDC-1312-1A12-786F-7C02FCEBFD72}"/>
              </a:ext>
            </a:extLst>
          </p:cNvPr>
          <p:cNvSpPr/>
          <p:nvPr/>
        </p:nvSpPr>
        <p:spPr>
          <a:xfrm>
            <a:off x="1821872" y="7076198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hòa khí hậu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9663544" y="7067548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 chế thiên tai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076643" y="5928796"/>
            <a:ext cx="1279569" cy="111374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229036" y="8494565"/>
            <a:ext cx="1275183" cy="1136072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190943" y="8494565"/>
            <a:ext cx="1275183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229036" y="5895117"/>
            <a:ext cx="1275183" cy="1136072"/>
          </a:xfrm>
          <a:prstGeom prst="rect">
            <a:avLst/>
          </a:prstGeom>
        </p:spPr>
      </p:pic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9D21B7EF-6EE7-A36D-8718-79AD0CACF7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746940">
            <a:off x="-1216380" y="7130638"/>
            <a:ext cx="20728074" cy="56691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03454" y="7501250"/>
            <a:ext cx="20728074" cy="58572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61067" y="4076701"/>
            <a:ext cx="6506028" cy="6210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5221300" y="6815153"/>
            <a:ext cx="370332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998624" y="6103762"/>
            <a:ext cx="1171079" cy="15086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147750" y="5998987"/>
            <a:ext cx="1171079" cy="15086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464612" y="6037087"/>
            <a:ext cx="1429433" cy="15086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613738" y="6037087"/>
            <a:ext cx="1429433" cy="15086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536319" y="6103762"/>
            <a:ext cx="1851291" cy="14324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1410385" y="6103762"/>
            <a:ext cx="991962" cy="14324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6278721" y="404828"/>
            <a:ext cx="2488395" cy="16796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28600" y="1121359"/>
            <a:ext cx="1872772" cy="126412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7355392">
            <a:off x="16348023" y="3488888"/>
            <a:ext cx="490438" cy="9958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5093039">
            <a:off x="1172845" y="525220"/>
            <a:ext cx="490438" cy="995814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005D454D-2C63-3E92-6101-44E2A655166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croll: Horizontal 18">
            <a:extLst>
              <a:ext uri="{FF2B5EF4-FFF2-40B4-BE49-F238E27FC236}">
                <a16:creationId xmlns:a16="http://schemas.microsoft.com/office/drawing/2014/main" id="{802F77C2-FAA2-E950-7C6D-5EF684AF550C}"/>
              </a:ext>
            </a:extLst>
          </p:cNvPr>
          <p:cNvSpPr/>
          <p:nvPr/>
        </p:nvSpPr>
        <p:spPr>
          <a:xfrm>
            <a:off x="3047999" y="2122533"/>
            <a:ext cx="12191999" cy="3273525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nl-NL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ể tên các rừng có trên địa huyện Lộc Hà và cho biết rừng đó thuộc loại nào? 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12808">
            <a:off x="13392538" y="-4842586"/>
            <a:ext cx="7642964" cy="60857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573342" y="-2049919"/>
            <a:ext cx="8428450" cy="6711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37814">
            <a:off x="10299391" y="9278992"/>
            <a:ext cx="8428450" cy="67111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208118" y="448152"/>
            <a:ext cx="610995" cy="11008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251871" y="8376692"/>
            <a:ext cx="1841848" cy="20636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29924" y="1411983"/>
            <a:ext cx="1939027" cy="13088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4879837" flipV="1">
            <a:off x="16618448" y="1628687"/>
            <a:ext cx="512079" cy="1039754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52E2C337-EE56-4E50-F67C-3636FA55EC67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5A5F2D-769D-6F41-52DA-FC9AC364E201}"/>
              </a:ext>
            </a:extLst>
          </p:cNvPr>
          <p:cNvSpPr/>
          <p:nvPr/>
        </p:nvSpPr>
        <p:spPr>
          <a:xfrm>
            <a:off x="6226789" y="2629769"/>
            <a:ext cx="10100484" cy="164879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Ôn lại kiến thức đã học</a:t>
            </a:r>
            <a:endParaRPr lang="en-US" sz="450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6321E6D-4198-45A2-3A3E-51D6E0DAD9D8}"/>
              </a:ext>
            </a:extLst>
          </p:cNvPr>
          <p:cNvSpPr/>
          <p:nvPr/>
        </p:nvSpPr>
        <p:spPr>
          <a:xfrm>
            <a:off x="6226789" y="4826262"/>
            <a:ext cx="10095167" cy="164879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nl-NL" sz="4000">
                <a:latin typeface="Arial" panose="020B0604020202020204" pitchFamily="34" charset="0"/>
                <a:cs typeface="Arial" panose="020B0604020202020204" pitchFamily="34" charset="0"/>
              </a:rPr>
              <a:t>Hoàn thành câu hỏi phần Luyện tập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60D9848-838D-59E4-96ED-BAFF2CF46F82}"/>
              </a:ext>
            </a:extLst>
          </p:cNvPr>
          <p:cNvSpPr/>
          <p:nvPr/>
        </p:nvSpPr>
        <p:spPr>
          <a:xfrm>
            <a:off x="6226789" y="7022756"/>
            <a:ext cx="10100484" cy="164879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nl-NL" sz="4000">
                <a:latin typeface="Arial" panose="020B0604020202020204" pitchFamily="34" charset="0"/>
                <a:cs typeface="Arial" panose="020B0604020202020204" pitchFamily="34" charset="0"/>
              </a:rPr>
              <a:t>Đọc và tìm hiểu trước </a:t>
            </a:r>
            <a:r>
              <a:rPr lang="nl-NL" sz="4000" i="1">
                <a:latin typeface="Arial" panose="020B0604020202020204" pitchFamily="34" charset="0"/>
                <a:cs typeface="Arial" panose="020B0604020202020204" pitchFamily="34" charset="0"/>
              </a:rPr>
              <a:t>Bài 8: Trồng, chăm sóc và bảo vệ rừng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6CB48CA-0802-5944-1F65-E805FB8452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15601" b="43136"/>
          <a:stretch>
            <a:fillRect/>
          </a:stretch>
        </p:blipFill>
        <p:spPr>
          <a:xfrm flipH="1">
            <a:off x="-548939" y="3499129"/>
            <a:ext cx="7593921" cy="6787871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17039BC7-82F6-B54C-7FBE-8DC0C46398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538514" y="7334574"/>
            <a:ext cx="2417299" cy="2952426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746940">
            <a:off x="-1212750" y="6631491"/>
            <a:ext cx="23999541" cy="71125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03454" y="7215476"/>
            <a:ext cx="20728074" cy="61430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7783" y="2875939"/>
            <a:ext cx="4995996" cy="74466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16945" y="4986046"/>
            <a:ext cx="1768503" cy="21600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4879837" flipV="1">
            <a:off x="8138816" y="5376861"/>
            <a:ext cx="518059" cy="10518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798900">
            <a:off x="6160771" y="459088"/>
            <a:ext cx="518059" cy="1051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217982" y="703952"/>
            <a:ext cx="1775597" cy="11985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703765" y="385772"/>
            <a:ext cx="1775597" cy="11985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560583" y="7403739"/>
            <a:ext cx="1279119" cy="28832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0376668" y="7403739"/>
            <a:ext cx="1567445" cy="2883261"/>
          </a:xfrm>
          <a:prstGeom prst="rect">
            <a:avLst/>
          </a:prstGeom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8BB9D4F0-BF53-8C70-C39B-74874BCF9C6F}"/>
              </a:ext>
            </a:extLst>
          </p:cNvPr>
          <p:cNvSpPr txBox="1"/>
          <p:nvPr/>
        </p:nvSpPr>
        <p:spPr>
          <a:xfrm>
            <a:off x="3922109" y="2876152"/>
            <a:ext cx="13669454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80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</a:t>
            </a:r>
            <a:r>
              <a:rPr lang="en-US" sz="8000" b="1" dirty="0" smtClean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THẦY VÀ CÁC </a:t>
            </a:r>
            <a:r>
              <a:rPr lang="en-US" sz="80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ĐÃ LẮNG NGHE BÀI GIẢNG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6175200" y="-2558487"/>
            <a:ext cx="5693803" cy="154837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503754" y="1572722"/>
            <a:ext cx="1939027" cy="13088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4438" y="1572722"/>
            <a:ext cx="1939027" cy="130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101970">
            <a:off x="1294164" y="449229"/>
            <a:ext cx="490438" cy="9958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311681" flipV="1">
            <a:off x="16258535" y="2776740"/>
            <a:ext cx="490438" cy="9958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798368" y="-130897"/>
            <a:ext cx="1647045" cy="18743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36051" flipH="1">
            <a:off x="3702911" y="1964840"/>
            <a:ext cx="1749036" cy="7433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680C65-D2B9-A6BD-801B-E9C454F9E35A}"/>
              </a:ext>
            </a:extLst>
          </p:cNvPr>
          <p:cNvSpPr txBox="1"/>
          <p:nvPr/>
        </p:nvSpPr>
        <p:spPr>
          <a:xfrm>
            <a:off x="977611" y="3333041"/>
            <a:ext cx="16332777" cy="3001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7500" b="1" kern="0">
                <a:solidFill>
                  <a:srgbClr val="2E4559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CHƯƠNG II: LÂM NGHIỆP</a:t>
            </a:r>
          </a:p>
          <a:p>
            <a:pPr algn="ctr">
              <a:lnSpc>
                <a:spcPct val="130000"/>
              </a:lnSpc>
              <a:spcBef>
                <a:spcPts val="200"/>
              </a:spcBef>
            </a:pPr>
            <a:r>
              <a:rPr lang="en-US" sz="7500" b="1">
                <a:solidFill>
                  <a:srgbClr val="2E4559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BÀI 7: GIỚI THIỆU VỀ RỪNG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1950F490-1B70-F703-D911-BEF33C547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98461" y="5133109"/>
            <a:ext cx="2281843" cy="5143500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5E95AB2-A685-4D28-1E6C-B4B779DE63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306362" y="5372100"/>
            <a:ext cx="2671918" cy="4914900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13040DA7-1B66-FC6B-5F0B-BD4033CFA3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054204" y="8645414"/>
            <a:ext cx="1647045" cy="1874305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ề phụ 2"/>
          <p:cNvSpPr txBox="1">
            <a:spLocks/>
          </p:cNvSpPr>
          <p:nvPr/>
        </p:nvSpPr>
        <p:spPr>
          <a:xfrm>
            <a:off x="2286000" y="0"/>
            <a:ext cx="13716000" cy="10287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vert="horz" lIns="137160" tIns="68580" rIns="137160" bIns="6858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7: GIỚI THIỆU VỀ RỪNG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1257301"/>
            <a:ext cx="1280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BÀI HỌC NÀY, EM SẼ:</a:t>
            </a:r>
          </a:p>
          <a:p>
            <a:pPr marL="428625" indent="-428625">
              <a:buFontTx/>
              <a:buChar char="-"/>
            </a:pP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28625" indent="-428625">
              <a:buFontTx/>
              <a:buChar char="-"/>
            </a:pP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pic>
        <p:nvPicPr>
          <p:cNvPr id="6" name="Picture 2" descr="Phương pháp định giá rừng - Thẩm định giá Thành Đ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73" y="5317717"/>
            <a:ext cx="13694228" cy="496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47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221451" y="8636039"/>
            <a:ext cx="8428450" cy="67111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013117" y="-5316046"/>
            <a:ext cx="8428450" cy="67111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5994044" y="7774081"/>
            <a:ext cx="2612978" cy="29033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-359850" y="-289329"/>
            <a:ext cx="2612978" cy="29033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17252" y="7745152"/>
            <a:ext cx="1223479" cy="16617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879837" flipV="1">
            <a:off x="16483137" y="287202"/>
            <a:ext cx="844727" cy="1715181"/>
          </a:xfrm>
          <a:prstGeom prst="rect">
            <a:avLst/>
          </a:prstGeom>
        </p:spPr>
      </p:pic>
      <p:sp>
        <p:nvSpPr>
          <p:cNvPr id="11" name="TextBox 18">
            <a:extLst>
              <a:ext uri="{FF2B5EF4-FFF2-40B4-BE49-F238E27FC236}">
                <a16:creationId xmlns:a16="http://schemas.microsoft.com/office/drawing/2014/main" id="{D820C01B-EFA1-8C1A-1D3F-3D1190D7E78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5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F2F4CB1C-0B21-0AD4-38B5-3E1BE701C7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39082">
            <a:off x="11539104" y="9237336"/>
            <a:ext cx="1656347" cy="54207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0FEDCE-7927-5829-FE7D-B040233B2197}"/>
              </a:ext>
            </a:extLst>
          </p:cNvPr>
          <p:cNvSpPr/>
          <p:nvPr/>
        </p:nvSpPr>
        <p:spPr>
          <a:xfrm>
            <a:off x="2444115" y="2538526"/>
            <a:ext cx="13169210" cy="1701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ừng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D57F22B6-2CD9-4D98-4F48-DD188D28C7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94313">
            <a:off x="2761816" y="3104982"/>
            <a:ext cx="596989" cy="568632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EF6BA156-B54A-473A-4F89-A9F6412D9D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94313">
            <a:off x="2761815" y="5338831"/>
            <a:ext cx="596989" cy="568632"/>
          </a:xfrm>
          <a:prstGeom prst="rect">
            <a:avLst/>
          </a:prstGeom>
        </p:spPr>
      </p:pic>
      <p:pic>
        <p:nvPicPr>
          <p:cNvPr id="18" name="Picture 24">
            <a:extLst>
              <a:ext uri="{FF2B5EF4-FFF2-40B4-BE49-F238E27FC236}">
                <a16:creationId xmlns:a16="http://schemas.microsoft.com/office/drawing/2014/main" id="{7BE1EE4F-1A0D-4340-1705-90FC7783C0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94313">
            <a:off x="14693089" y="3104983"/>
            <a:ext cx="596989" cy="568632"/>
          </a:xfrm>
          <a:prstGeom prst="rect">
            <a:avLst/>
          </a:prstGeom>
        </p:spPr>
      </p:pic>
      <p:pic>
        <p:nvPicPr>
          <p:cNvPr id="19" name="Picture 24">
            <a:extLst>
              <a:ext uri="{FF2B5EF4-FFF2-40B4-BE49-F238E27FC236}">
                <a16:creationId xmlns:a16="http://schemas.microsoft.com/office/drawing/2014/main" id="{989A7F76-19A6-21F2-CB2E-1DAA3E7E19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94313">
            <a:off x="14693091" y="5338832"/>
            <a:ext cx="596989" cy="568632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AFB3ED8-A318-0932-F554-83F23CAEEEDD}"/>
              </a:ext>
            </a:extLst>
          </p:cNvPr>
          <p:cNvSpPr/>
          <p:nvPr/>
        </p:nvSpPr>
        <p:spPr>
          <a:xfrm>
            <a:off x="2559393" y="4508460"/>
            <a:ext cx="13169211" cy="1701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F5243557-B0F8-8EEA-AA6A-29ECEDD55A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94313">
            <a:off x="2761815" y="7567026"/>
            <a:ext cx="596989" cy="568632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C33852E0-C87C-7EC5-3F12-8913BADE95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94313">
            <a:off x="14693091" y="7567027"/>
            <a:ext cx="596989" cy="5686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B1DEBD8-DEC6-89A4-B9C6-16E2C64EEA5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r="22353"/>
          <a:stretch/>
        </p:blipFill>
        <p:spPr>
          <a:xfrm>
            <a:off x="13901227" y="4014862"/>
            <a:ext cx="4185633" cy="6526762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436831" y="-822469"/>
            <a:ext cx="3702339" cy="37023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63126" y="1244492"/>
            <a:ext cx="1939027" cy="13088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88130" y="351111"/>
            <a:ext cx="1939027" cy="13088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584853">
            <a:off x="13501791" y="1475581"/>
            <a:ext cx="490438" cy="9958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291370">
            <a:off x="1383086" y="485757"/>
            <a:ext cx="490438" cy="9958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94902">
            <a:off x="393724" y="2401941"/>
            <a:ext cx="11234802" cy="73246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849600" y="8877300"/>
            <a:ext cx="2202871" cy="93622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D0B4AAC-D440-776B-A6CA-C390E6BD0241}"/>
              </a:ext>
            </a:extLst>
          </p:cNvPr>
          <p:cNvSpPr txBox="1"/>
          <p:nvPr/>
        </p:nvSpPr>
        <p:spPr>
          <a:xfrm>
            <a:off x="3534035" y="665206"/>
            <a:ext cx="11219929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6500" b="1" dirty="0" err="1" smtClean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6500" b="1" dirty="0" smtClean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500" b="1" dirty="0" smtClean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6500" b="1" dirty="0" smtClean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6500" b="1" dirty="0" err="1" smtClean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500" b="1" dirty="0" smtClean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6500" b="1" dirty="0" smtClean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6500" b="1" dirty="0" smtClean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endParaRPr lang="en-US" sz="6500" b="1" dirty="0">
              <a:solidFill>
                <a:srgbClr val="2E45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7B6F68-08FE-E35F-03BB-DD10F6C211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028" y="3927736"/>
            <a:ext cx="6090179" cy="52760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95C2BC-6E85-D486-D3DB-7CC7FD686572}"/>
              </a:ext>
            </a:extLst>
          </p:cNvPr>
          <p:cNvSpPr txBox="1"/>
          <p:nvPr/>
        </p:nvSpPr>
        <p:spPr>
          <a:xfrm>
            <a:off x="1244471" y="4196681"/>
            <a:ext cx="9505284" cy="3363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uan sát Hình 7.1 SGK tr.29 và nêu các thành phần của rừng theo gợi ý: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 phần sinh vật.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 phần không phải sinh vật. 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436831" y="-822469"/>
            <a:ext cx="3702339" cy="37023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63126" y="1244492"/>
            <a:ext cx="1939027" cy="13088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88130" y="351111"/>
            <a:ext cx="1939027" cy="13088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584853">
            <a:off x="13501791" y="1475581"/>
            <a:ext cx="490438" cy="9958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291370">
            <a:off x="1383086" y="485757"/>
            <a:ext cx="490438" cy="9958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126926" y="8981397"/>
            <a:ext cx="2202871" cy="93622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D0B4AAC-D440-776B-A6CA-C390E6BD0241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6500" b="1" dirty="0" err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65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5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65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6500" b="1" dirty="0" err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5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65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6500" b="1" dirty="0">
              <a:solidFill>
                <a:srgbClr val="2E45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106580-9F83-CE17-99D4-1965A17A3E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2" y="2204859"/>
            <a:ext cx="8400966" cy="692022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F9E160-793B-56AE-1C3C-AE99AEB08EAF}"/>
              </a:ext>
            </a:extLst>
          </p:cNvPr>
          <p:cNvSpPr txBox="1"/>
          <p:nvPr/>
        </p:nvSpPr>
        <p:spPr>
          <a:xfrm>
            <a:off x="9143999" y="3302832"/>
            <a:ext cx="890688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gốc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Củi</a:t>
            </a:r>
            <a:endParaRPr lang="fr-FR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rầm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endParaRPr lang="fr-FR" sz="4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endParaRPr lang="fr-FR" sz="4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ghế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tủ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3ABE966-7AE5-9E0F-6F30-3E26F8188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829" y="676782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5228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36967" y="7838377"/>
            <a:ext cx="2612978" cy="29033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2808">
            <a:off x="13392538" y="-4842586"/>
            <a:ext cx="7642964" cy="60857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097760" y="7795381"/>
            <a:ext cx="2612978" cy="29033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573342" y="-2049919"/>
            <a:ext cx="8428450" cy="6711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37814">
            <a:off x="10299391" y="9278992"/>
            <a:ext cx="8428450" cy="67111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03025" y="424889"/>
            <a:ext cx="610995" cy="11008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70477" y="315536"/>
            <a:ext cx="1939027" cy="1308843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54C90890-82E6-862B-2B77-EB75F757F3F2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6500" b="1" dirty="0" err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65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5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65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6500" b="1" dirty="0" err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5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65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6500" b="1" dirty="0">
              <a:solidFill>
                <a:srgbClr val="2E45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llout: Line with Border and Accent Bar 14">
            <a:extLst>
              <a:ext uri="{FF2B5EF4-FFF2-40B4-BE49-F238E27FC236}">
                <a16:creationId xmlns:a16="http://schemas.microsoft.com/office/drawing/2014/main" id="{8FAC7165-9612-E232-CC82-839F8AB3C071}"/>
              </a:ext>
            </a:extLst>
          </p:cNvPr>
          <p:cNvSpPr/>
          <p:nvPr/>
        </p:nvSpPr>
        <p:spPr>
          <a:xfrm>
            <a:off x="1828800" y="2099651"/>
            <a:ext cx="5562600" cy="1371600"/>
          </a:xfrm>
          <a:prstGeom prst="accentBorderCallout1">
            <a:avLst>
              <a:gd name="adj1" fmla="val 48908"/>
              <a:gd name="adj2" fmla="val -6109"/>
              <a:gd name="adj3" fmla="val 49008"/>
              <a:gd name="adj4" fmla="val -3833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102610-85E4-FA2D-2C87-721824049389}"/>
              </a:ext>
            </a:extLst>
          </p:cNvPr>
          <p:cNvSpPr txBox="1"/>
          <p:nvPr/>
        </p:nvSpPr>
        <p:spPr>
          <a:xfrm>
            <a:off x="7620000" y="1980711"/>
            <a:ext cx="10037002" cy="1609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hảo luận </a:t>
            </a: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 </a:t>
            </a: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 nội dung đúng về vai trò của rừng theo mẫu bảng dưới đây: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65D78B9-0037-8E78-10F3-F42D2AA032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5954" y="3871543"/>
            <a:ext cx="8891179" cy="60999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872874" y="8718112"/>
            <a:ext cx="1841848" cy="20636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AA5F38-55CB-D428-FD6F-F31F34188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970" y="3342742"/>
            <a:ext cx="7258050" cy="72580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949531-9640-3669-2F9C-E9A9D22D62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908">
            <a:off x="15140872" y="3785913"/>
            <a:ext cx="2173048" cy="217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0722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36967" y="7838377"/>
            <a:ext cx="2612978" cy="29033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2808">
            <a:off x="13392538" y="-4842586"/>
            <a:ext cx="7642964" cy="60857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097760" y="7795381"/>
            <a:ext cx="2612978" cy="29033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573342" y="-2049919"/>
            <a:ext cx="8428450" cy="6711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37814">
            <a:off x="10299391" y="9278992"/>
            <a:ext cx="8428450" cy="67111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03025" y="424889"/>
            <a:ext cx="610995" cy="11008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70477" y="315536"/>
            <a:ext cx="1939027" cy="1308843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54C90890-82E6-862B-2B77-EB75F757F3F2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Vai trò của rừng</a:t>
            </a:r>
            <a:endParaRPr lang="en-US" sz="6500" b="1" dirty="0">
              <a:solidFill>
                <a:srgbClr val="2E45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9DA9E6-189C-365B-4B36-7FA3E36188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4472" y="2141694"/>
            <a:ext cx="14219053" cy="71008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373189" y="5143500"/>
            <a:ext cx="1841848" cy="20636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79306C-8B41-12ED-A38F-235A4F7870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212" y="5844840"/>
            <a:ext cx="3860959" cy="449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8013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925</Words>
  <Application>Microsoft Office PowerPoint</Application>
  <PresentationFormat>Custom</PresentationFormat>
  <Paragraphs>115</Paragraphs>
  <Slides>24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Times New Roman</vt:lpstr>
      <vt:lpstr>Arial</vt:lpstr>
      <vt:lpstr>DengXian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48</cp:revision>
  <dcterms:created xsi:type="dcterms:W3CDTF">2006-08-16T00:00:00Z</dcterms:created>
  <dcterms:modified xsi:type="dcterms:W3CDTF">2024-11-22T01:35:53Z</dcterms:modified>
  <dc:identifier>DAFBeX68jNs</dc:identifier>
</cp:coreProperties>
</file>