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1.bin" ContentType="application/vnd.ms-office.activeX"/>
  <Override PartName="/ppt/activeX/activeX2.xml" ContentType="application/vnd.ms-office.activeX+xml"/>
  <Override PartName="/ppt/activeX/activeX3.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74" r:id="rId3"/>
    <p:sldId id="264" r:id="rId4"/>
    <p:sldId id="276" r:id="rId5"/>
    <p:sldId id="258" r:id="rId6"/>
    <p:sldId id="256" r:id="rId7"/>
    <p:sldId id="287" r:id="rId8"/>
    <p:sldId id="291" r:id="rId9"/>
    <p:sldId id="279" r:id="rId10"/>
    <p:sldId id="278" r:id="rId11"/>
    <p:sldId id="290" r:id="rId12"/>
    <p:sldId id="293" r:id="rId13"/>
    <p:sldId id="294" r:id="rId14"/>
    <p:sldId id="292" r:id="rId15"/>
    <p:sldId id="280" r:id="rId16"/>
    <p:sldId id="267" r:id="rId17"/>
    <p:sldId id="265" r:id="rId18"/>
    <p:sldId id="271" r:id="rId19"/>
    <p:sldId id="270" r:id="rId20"/>
    <p:sldId id="269" r:id="rId21"/>
    <p:sldId id="281" r:id="rId22"/>
    <p:sldId id="289" r:id="rId23"/>
    <p:sldId id="282" r:id="rId24"/>
    <p:sldId id="283" r:id="rId25"/>
    <p:sldId id="284" r:id="rId26"/>
    <p:sldId id="285" r:id="rId27"/>
    <p:sldId id="268" r:id="rId28"/>
    <p:sldId id="259"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7509" autoAdjust="0"/>
  </p:normalViewPr>
  <p:slideViewPr>
    <p:cSldViewPr>
      <p:cViewPr varScale="1">
        <p:scale>
          <a:sx n="92" d="100"/>
          <a:sy n="92" d="100"/>
        </p:scale>
        <p:origin x="1044" y="72"/>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8BD21D30-EC42-11CE-9E0D-00AA006002F3}" ax:persistence="persistStorage" r:id="rId1"/>
</file>

<file path=ppt/activeX/activeX2.xml><?xml version="1.0" encoding="utf-8"?>
<ax:ocx xmlns:ax="http://schemas.microsoft.com/office/2006/activeX" xmlns:r="http://schemas.openxmlformats.org/officeDocument/2006/relationships" ax:classid="{6BF52A52-394A-11D3-B153-00C04F79FAA6}" ax:persistence="persistPropertyBag">
  <ax:ocxPr ax:name="URL" ax:value="D:\GIAO AN 24-25\BD GUI CO HAI\KHTN 8. Bài 13. KHỐI LƯỢNG RIÊNG( KNTT). Cân khối lượng thép có thể tích V, 2V, 3V.mp4"/>
  <ax:ocxPr ax:name="rate" ax:value="1"/>
  <ax:ocxPr ax:name="balance" ax:value="0"/>
  <ax:ocxPr ax:name="currentPosition" ax:value="0"/>
  <ax:ocxPr ax:name="defaultFrame" ax:value=""/>
  <ax:ocxPr ax:name="playCount" ax:value="1"/>
  <ax:ocxPr ax:name="autoStart" ax:value="0"/>
  <ax:ocxPr ax:name="currentMarker" ax:value="0"/>
  <ax:ocxPr ax:name="invokeURLs" ax:value="-1"/>
  <ax:ocxPr ax:name="baseURL" ax:value=""/>
  <ax:ocxPr ax:name="volume" ax:value="50"/>
  <ax:ocxPr ax:name="mute" ax:value="0"/>
  <ax:ocxPr ax:name="uiMode" ax:value="full"/>
  <ax:ocxPr ax:name="stretchToFit" ax:value="0"/>
  <ax:ocxPr ax:name="windowlessVideo" ax:value="0"/>
  <ax:ocxPr ax:name="enabled" ax:value="-1"/>
  <ax:ocxPr ax:name="enableContextMenu" ax:value="-1"/>
  <ax:ocxPr ax:name="fullScreen" ax:value="0"/>
  <ax:ocxPr ax:name="SAMIStyle" ax:value=""/>
  <ax:ocxPr ax:name="SAMILang" ax:value=""/>
  <ax:ocxPr ax:name="SAMIFilename" ax:value=""/>
  <ax:ocxPr ax:name="captioningID" ax:value=""/>
  <ax:ocxPr ax:name="enableErrorDialogs" ax:value="0"/>
  <ax:ocxPr ax:name="_cx" ax:value="24981"/>
  <ax:ocxPr ax:name="_cy" ax:value="12912"/>
</ax:ocx>
</file>

<file path=ppt/activeX/activeX3.xml><?xml version="1.0" encoding="utf-8"?>
<ax:ocx xmlns:ax="http://schemas.microsoft.com/office/2006/activeX" xmlns:r="http://schemas.openxmlformats.org/officeDocument/2006/relationships" ax:classid="{6BF52A52-394A-11D3-B153-00C04F79FAA6}" ax:persistence="persistPropertyBag">
  <ax:ocxPr ax:name="URL" ax:value="D:\GIAO AN 24-25\BD GUI CO HAI\KHTN 8.Bài 13.KHỐI LƯỢNG RIÊNG.( KNTT). Cân khối lượng 3 khối Nhôm, Sắt, Đồng cùng thể tích..mp4"/>
  <ax:ocxPr ax:name="rate" ax:value="1"/>
  <ax:ocxPr ax:name="balance" ax:value="0"/>
  <ax:ocxPr ax:name="currentPosition" ax:value="0"/>
  <ax:ocxPr ax:name="defaultFrame" ax:value=""/>
  <ax:ocxPr ax:name="playCount" ax:value="1"/>
  <ax:ocxPr ax:name="autoStart" ax:value="0"/>
  <ax:ocxPr ax:name="currentMarker" ax:value="0"/>
  <ax:ocxPr ax:name="invokeURLs" ax:value="-1"/>
  <ax:ocxPr ax:name="baseURL" ax:value=""/>
  <ax:ocxPr ax:name="volume" ax:value="50"/>
  <ax:ocxPr ax:name="mute" ax:value="0"/>
  <ax:ocxPr ax:name="uiMode" ax:value="full"/>
  <ax:ocxPr ax:name="stretchToFit" ax:value="0"/>
  <ax:ocxPr ax:name="windowlessVideo" ax:value="0"/>
  <ax:ocxPr ax:name="enabled" ax:value="-1"/>
  <ax:ocxPr ax:name="enableContextMenu" ax:value="-1"/>
  <ax:ocxPr ax:name="fullScreen" ax:value="0"/>
  <ax:ocxPr ax:name="SAMIStyle" ax:value=""/>
  <ax:ocxPr ax:name="SAMILang" ax:value=""/>
  <ax:ocxPr ax:name="SAMIFilename" ax:value=""/>
  <ax:ocxPr ax:name="captioningID" ax:value=""/>
  <ax:ocxPr ax:name="enableErrorDialogs" ax:value="0"/>
  <ax:ocxPr ax:name="_cx" ax:value="24981"/>
  <ax:ocxPr ax:name="_cy" ax:value="13070"/>
</ax:ocx>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205979"/>
            <a:ext cx="2057401"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1"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2" y="204789"/>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082956-1D6D-47DF-9ACB-17C5E0A71C61}"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F6254-2992-4CC1-98DE-6008967544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3082956-1D6D-47DF-9ACB-17C5E0A71C61}" type="datetimeFigureOut">
              <a:rPr lang="en-US" smtClean="0"/>
              <a:pPr/>
              <a:t>11/22/2024</a:t>
            </a:fld>
            <a:endParaRPr lang="en-US"/>
          </a:p>
        </p:txBody>
      </p:sp>
      <p:sp>
        <p:nvSpPr>
          <p:cNvPr id="5" name="Footer Placeholder 4"/>
          <p:cNvSpPr>
            <a:spLocks noGrp="1"/>
          </p:cNvSpPr>
          <p:nvPr>
            <p:ph type="ftr" sz="quarter" idx="3"/>
          </p:nvPr>
        </p:nvSpPr>
        <p:spPr>
          <a:xfrm>
            <a:off x="3124202"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0DF6254-2992-4CC1-98DE-6008967544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3.xml"/><Relationship Id="rId1" Type="http://schemas.openxmlformats.org/officeDocument/2006/relationships/vmlDrawing" Target="../drawings/vmlDrawing4.vml"/><Relationship Id="rId4" Type="http://schemas.openxmlformats.org/officeDocument/2006/relationships/image" Target="../media/image26.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31.wmf"/><Relationship Id="rId3" Type="http://schemas.openxmlformats.org/officeDocument/2006/relationships/image" Target="../media/image33.jpeg"/><Relationship Id="rId7" Type="http://schemas.openxmlformats.org/officeDocument/2006/relationships/image" Target="../media/image28.wmf"/><Relationship Id="rId12"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11" Type="http://schemas.openxmlformats.org/officeDocument/2006/relationships/image" Target="../media/image30.wmf"/><Relationship Id="rId5" Type="http://schemas.openxmlformats.org/officeDocument/2006/relationships/image" Target="../media/image27.wmf"/><Relationship Id="rId15" Type="http://schemas.openxmlformats.org/officeDocument/2006/relationships/image" Target="../media/image32.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9.wmf"/><Relationship Id="rId14" Type="http://schemas.openxmlformats.org/officeDocument/2006/relationships/oleObject" Target="../embeddings/oleObject19.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control" Target="../activeX/activeX2.xml"/><Relationship Id="rId2" Type="http://schemas.openxmlformats.org/officeDocument/2006/relationships/control" Target="../activeX/activeX1.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9.bin"/><Relationship Id="rId18" Type="http://schemas.openxmlformats.org/officeDocument/2006/relationships/image" Target="../media/image18.wmf"/><Relationship Id="rId3" Type="http://schemas.openxmlformats.org/officeDocument/2006/relationships/oleObject" Target="../embeddings/oleObject4.bin"/><Relationship Id="rId21" Type="http://schemas.openxmlformats.org/officeDocument/2006/relationships/oleObject" Target="../embeddings/oleObject13.bin"/><Relationship Id="rId7" Type="http://schemas.openxmlformats.org/officeDocument/2006/relationships/oleObject" Target="../embeddings/oleObject6.bin"/><Relationship Id="rId12" Type="http://schemas.openxmlformats.org/officeDocument/2006/relationships/image" Target="../media/image15.wmf"/><Relationship Id="rId17" Type="http://schemas.openxmlformats.org/officeDocument/2006/relationships/oleObject" Target="../embeddings/oleObject11.bin"/><Relationship Id="rId2" Type="http://schemas.openxmlformats.org/officeDocument/2006/relationships/slideLayout" Target="../slideLayouts/slideLayout2.xml"/><Relationship Id="rId16" Type="http://schemas.openxmlformats.org/officeDocument/2006/relationships/image" Target="../media/image17.wmf"/><Relationship Id="rId20"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14.wmf"/><Relationship Id="rId19" Type="http://schemas.openxmlformats.org/officeDocument/2006/relationships/oleObject" Target="../embeddings/oleObject12.bin"/><Relationship Id="rId4" Type="http://schemas.openxmlformats.org/officeDocument/2006/relationships/image" Target="../media/image11.wmf"/><Relationship Id="rId9" Type="http://schemas.openxmlformats.org/officeDocument/2006/relationships/oleObject" Target="../embeddings/oleObject7.bin"/><Relationship Id="rId14" Type="http://schemas.openxmlformats.org/officeDocument/2006/relationships/image" Target="../media/image16.wmf"/><Relationship Id="rId22"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344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2" y="285750"/>
            <a:ext cx="6466835" cy="584775"/>
          </a:xfrm>
          <a:prstGeom prst="rect">
            <a:avLst/>
          </a:prstGeom>
        </p:spPr>
        <p:txBody>
          <a:bodyPr wrap="none">
            <a:spAutoFit/>
          </a:bodyPr>
          <a:lstStyle/>
          <a:p>
            <a:r>
              <a:rPr lang="vi-VN" sz="3200">
                <a:latin typeface="Times New Roman" pitchFamily="18" charset="0"/>
                <a:cs typeface="Times New Roman" pitchFamily="18" charset="0"/>
              </a:rPr>
              <a:t>Từ số liệu thu được trên bảng, ta thấy:</a:t>
            </a:r>
            <a:endParaRPr lang="en-US" sz="3200">
              <a:latin typeface="Times New Roman" pitchFamily="18" charset="0"/>
              <a:cs typeface="Times New Roman" pitchFamily="18" charset="0"/>
            </a:endParaRPr>
          </a:p>
        </p:txBody>
      </p:sp>
      <p:sp>
        <p:nvSpPr>
          <p:cNvPr id="4" name="Rectangle 3"/>
          <p:cNvSpPr/>
          <p:nvPr/>
        </p:nvSpPr>
        <p:spPr>
          <a:xfrm>
            <a:off x="1066803" y="792593"/>
            <a:ext cx="7543801" cy="1077218"/>
          </a:xfrm>
          <a:prstGeom prst="rect">
            <a:avLst/>
          </a:prstGeom>
        </p:spPr>
        <p:txBody>
          <a:bodyPr wrap="square">
            <a:spAutoFit/>
          </a:bodyPr>
          <a:lstStyle/>
          <a:p>
            <a:r>
              <a:rPr lang="vi-VN" sz="3200">
                <a:latin typeface="Times New Roman" pitchFamily="18" charset="0"/>
                <a:cs typeface="Times New Roman" pitchFamily="18" charset="0"/>
              </a:rPr>
              <a:t>1. Tỉ số giữa khối lượng và thể tích của ba thỏi sắt có giá trị như nhau.</a:t>
            </a:r>
          </a:p>
        </p:txBody>
      </p:sp>
      <p:sp>
        <p:nvSpPr>
          <p:cNvPr id="5" name="Rectangle 4"/>
          <p:cNvSpPr/>
          <p:nvPr/>
        </p:nvSpPr>
        <p:spPr>
          <a:xfrm>
            <a:off x="1143002" y="1837432"/>
            <a:ext cx="7467600" cy="1077218"/>
          </a:xfrm>
          <a:prstGeom prst="rect">
            <a:avLst/>
          </a:prstGeom>
        </p:spPr>
        <p:txBody>
          <a:bodyPr wrap="square">
            <a:spAutoFit/>
          </a:bodyPr>
          <a:lstStyle/>
          <a:p>
            <a:r>
              <a:rPr lang="vi-VN" sz="3200">
                <a:latin typeface="Times New Roman" pitchFamily="18" charset="0"/>
                <a:cs typeface="Times New Roman" pitchFamily="18" charset="0"/>
              </a:rPr>
              <a:t>2. Dự đoán với các vật liệu khác nhau thì tỉ số thu được có giá trị khác nhau.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lide(fromBottom)">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5800" y="133350"/>
            <a:ext cx="3018775" cy="646331"/>
          </a:xfrm>
          <a:prstGeom prst="rect">
            <a:avLst/>
          </a:prstGeom>
        </p:spPr>
        <p:txBody>
          <a:bodyPr wrap="none">
            <a:spAutoFit/>
          </a:bodyPr>
          <a:lstStyle/>
          <a:p>
            <a:r>
              <a:rPr lang="vi-VN" sz="3600" dirty="0">
                <a:solidFill>
                  <a:srgbClr val="FF0000"/>
                </a:solidFill>
                <a:latin typeface="+mj-lt"/>
              </a:rPr>
              <a:t>2</a:t>
            </a:r>
            <a:r>
              <a:rPr lang="vi-VN" sz="3600">
                <a:solidFill>
                  <a:srgbClr val="FF0000"/>
                </a:solidFill>
                <a:latin typeface="+mj-lt"/>
              </a:rPr>
              <a:t>.</a:t>
            </a:r>
            <a:r>
              <a:rPr lang="en-US" sz="3600" dirty="0" err="1">
                <a:solidFill>
                  <a:srgbClr val="FF0000"/>
                </a:solidFill>
                <a:latin typeface="Times New Roman" pitchFamily="18" charset="0"/>
                <a:cs typeface="Times New Roman" pitchFamily="18" charset="0"/>
              </a:rPr>
              <a:t>Thí</a:t>
            </a:r>
            <a:r>
              <a:rPr lang="en-US" sz="3600" dirty="0">
                <a:solidFill>
                  <a:srgbClr val="FF0000"/>
                </a:solidFill>
                <a:latin typeface="Times New Roman" pitchFamily="18" charset="0"/>
                <a:cs typeface="Times New Roman" pitchFamily="18" charset="0"/>
              </a:rPr>
              <a:t> </a:t>
            </a:r>
            <a:r>
              <a:rPr lang="en-US" sz="3600" err="1">
                <a:solidFill>
                  <a:srgbClr val="FF0000"/>
                </a:solidFill>
                <a:latin typeface="Times New Roman" pitchFamily="18" charset="0"/>
                <a:cs typeface="Times New Roman" pitchFamily="18" charset="0"/>
              </a:rPr>
              <a:t>nghiệm</a:t>
            </a:r>
            <a:r>
              <a:rPr lang="en-US" sz="3600">
                <a:solidFill>
                  <a:srgbClr val="FF0000"/>
                </a:solidFill>
                <a:latin typeface="Times New Roman" pitchFamily="18" charset="0"/>
                <a:cs typeface="Times New Roman" pitchFamily="18" charset="0"/>
              </a:rPr>
              <a:t> </a:t>
            </a:r>
            <a:r>
              <a:rPr lang="vi-VN" sz="3600">
                <a:solidFill>
                  <a:srgbClr val="FF0000"/>
                </a:solidFill>
                <a:latin typeface="Times New Roman" pitchFamily="18" charset="0"/>
                <a:cs typeface="Times New Roman" pitchFamily="18" charset="0"/>
              </a:rPr>
              <a:t>2</a:t>
            </a:r>
            <a:endParaRPr lang="en-US" sz="3600" dirty="0">
              <a:solidFill>
                <a:srgbClr val="FF0000"/>
              </a:solidFill>
              <a:latin typeface="Times New Roman" pitchFamily="18" charset="0"/>
              <a:cs typeface="Times New Roman" pitchFamily="18" charset="0"/>
            </a:endParaRPr>
          </a:p>
        </p:txBody>
      </p:sp>
      <p:sp>
        <p:nvSpPr>
          <p:cNvPr id="7" name="Rectangle 6"/>
          <p:cNvSpPr/>
          <p:nvPr/>
        </p:nvSpPr>
        <p:spPr>
          <a:xfrm>
            <a:off x="685801" y="894113"/>
            <a:ext cx="3962400" cy="2554545"/>
          </a:xfrm>
          <a:prstGeom prst="rect">
            <a:avLst/>
          </a:prstGeom>
        </p:spPr>
        <p:txBody>
          <a:bodyPr wrap="square">
            <a:spAutoFit/>
          </a:bodyPr>
          <a:lstStyle/>
          <a:p>
            <a:r>
              <a:rPr lang="vi-VN" sz="3200">
                <a:latin typeface="Times New Roman" pitchFamily="18" charset="0"/>
                <a:cs typeface="Times New Roman" pitchFamily="18" charset="0"/>
              </a:rPr>
              <a:t>Chuẩn bị:- Ba thỏi sắt có thể tích lần lượt là V</a:t>
            </a:r>
            <a:r>
              <a:rPr lang="vi-VN" sz="3200" baseline="-25000">
                <a:latin typeface="Times New Roman" pitchFamily="18" charset="0"/>
                <a:cs typeface="Times New Roman" pitchFamily="18" charset="0"/>
              </a:rPr>
              <a:t>1</a:t>
            </a:r>
            <a:r>
              <a:rPr lang="vi-VN" sz="3200">
                <a:latin typeface="Times New Roman" pitchFamily="18" charset="0"/>
                <a:cs typeface="Times New Roman" pitchFamily="18" charset="0"/>
              </a:rPr>
              <a:t> = V</a:t>
            </a:r>
            <a:r>
              <a:rPr lang="vi-VN" sz="3200" baseline="-25000">
                <a:latin typeface="Times New Roman" pitchFamily="18" charset="0"/>
                <a:cs typeface="Times New Roman" pitchFamily="18" charset="0"/>
              </a:rPr>
              <a:t>2</a:t>
            </a:r>
            <a:r>
              <a:rPr lang="vi-VN" sz="3200">
                <a:latin typeface="Times New Roman" pitchFamily="18" charset="0"/>
                <a:cs typeface="Times New Roman" pitchFamily="18" charset="0"/>
              </a:rPr>
              <a:t> = V</a:t>
            </a:r>
            <a:r>
              <a:rPr lang="vi-VN" sz="3200" baseline="-25000">
                <a:latin typeface="Times New Roman" pitchFamily="18" charset="0"/>
                <a:cs typeface="Times New Roman" pitchFamily="18" charset="0"/>
              </a:rPr>
              <a:t>3</a:t>
            </a:r>
            <a:r>
              <a:rPr lang="vi-VN" sz="3200">
                <a:latin typeface="Times New Roman" pitchFamily="18" charset="0"/>
                <a:cs typeface="Times New Roman" pitchFamily="18" charset="0"/>
              </a:rPr>
              <a:t> = V (Hình 13.2)</a:t>
            </a:r>
          </a:p>
          <a:p>
            <a:r>
              <a:rPr lang="vi-VN" sz="3200">
                <a:latin typeface="Times New Roman" pitchFamily="18" charset="0"/>
                <a:cs typeface="Times New Roman" pitchFamily="18" charset="0"/>
              </a:rPr>
              <a:t> -  cân điện tử.</a:t>
            </a:r>
            <a:endParaRPr lang="en-US" sz="3200" dirty="0">
              <a:latin typeface="Times New Roman" pitchFamily="18" charset="0"/>
              <a:cs typeface="Times New Roman" pitchFamily="18" charset="0"/>
            </a:endParaRPr>
          </a:p>
        </p:txBody>
      </p:sp>
      <p:pic>
        <p:nvPicPr>
          <p:cNvPr id="8" name="Picture 7" descr="https://lh5.googleusercontent.com/sWcogMwCGVV9oTo53hU6baiw3Jx7a7-vUNYgyAiP5mXFzSMknkGn3E9MbuVtRMwheod-X9UW18XclQxVfVg1ARxX3z9hz6lelBGBJ19BXatu-my5fhpupdDVGcVPsbi0Pol9FWQAJO6CIe-ezits7g"/>
          <p:cNvPicPr/>
          <p:nvPr/>
        </p:nvPicPr>
        <p:blipFill>
          <a:blip r:embed="rId2"/>
          <a:srcRect/>
          <a:stretch>
            <a:fillRect/>
          </a:stretch>
        </p:blipFill>
        <p:spPr bwMode="auto">
          <a:xfrm>
            <a:off x="4419600" y="779680"/>
            <a:ext cx="4419600" cy="2668977"/>
          </a:xfrm>
          <a:prstGeom prst="rect">
            <a:avLst/>
          </a:prstGeom>
          <a:noFill/>
          <a:ln w="9525">
            <a:noFill/>
            <a:miter lim="800000"/>
            <a:headEnd/>
            <a:tailEnd/>
          </a:ln>
        </p:spPr>
      </p:pic>
    </p:spTree>
    <p:extLst>
      <p:ext uri="{BB962C8B-B14F-4D97-AF65-F5344CB8AC3E}">
        <p14:creationId xmlns:p14="http://schemas.microsoft.com/office/powerpoint/2010/main" val="105761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edg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3276"/>
            <a:ext cx="2102435" cy="584775"/>
          </a:xfrm>
          <a:prstGeom prst="rect">
            <a:avLst/>
          </a:prstGeom>
        </p:spPr>
        <p:txBody>
          <a:bodyPr wrap="none">
            <a:spAutoFit/>
          </a:bodyPr>
          <a:lstStyle/>
          <a:p>
            <a:r>
              <a:rPr lang="en-US" sz="3200" b="1" dirty="0" err="1">
                <a:latin typeface="Times New Roman" pitchFamily="18" charset="0"/>
                <a:cs typeface="Times New Roman" pitchFamily="18" charset="0"/>
              </a:rPr>
              <a:t>Tiến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hành</a:t>
            </a:r>
            <a:r>
              <a:rPr lang="en-US" sz="3200" b="1" dirty="0">
                <a:latin typeface="Times New Roman" pitchFamily="18" charset="0"/>
                <a:cs typeface="Times New Roman" pitchFamily="18" charset="0"/>
              </a:rPr>
              <a:t>:</a:t>
            </a:r>
          </a:p>
        </p:txBody>
      </p:sp>
      <p:sp>
        <p:nvSpPr>
          <p:cNvPr id="3" name="Rectangle 2"/>
          <p:cNvSpPr/>
          <p:nvPr/>
        </p:nvSpPr>
        <p:spPr>
          <a:xfrm>
            <a:off x="0" y="413087"/>
            <a:ext cx="9144000" cy="954107"/>
          </a:xfrm>
          <a:prstGeom prst="rect">
            <a:avLst/>
          </a:prstGeom>
        </p:spPr>
        <p:txBody>
          <a:bodyPr wrap="square">
            <a:spAutoFit/>
          </a:bodyPr>
          <a:lstStyle/>
          <a:p>
            <a:r>
              <a:rPr lang="vi-VN" sz="2800" dirty="0">
                <a:latin typeface="Times New Roman" pitchFamily="18" charset="0"/>
                <a:cs typeface="Times New Roman" pitchFamily="18" charset="0"/>
              </a:rPr>
              <a:t>Bước 1: Dùng cân điện tử để xác định khối lượng từng thỏi sắt tương ứng m</a:t>
            </a:r>
            <a:r>
              <a:rPr lang="vi-VN" sz="2800" baseline="-25000" dirty="0">
                <a:latin typeface="Times New Roman" pitchFamily="18" charset="0"/>
                <a:cs typeface="Times New Roman" pitchFamily="18" charset="0"/>
              </a:rPr>
              <a:t>1</a:t>
            </a:r>
            <a:r>
              <a:rPr lang="vi-VN" sz="2800" dirty="0">
                <a:latin typeface="Times New Roman" pitchFamily="18" charset="0"/>
                <a:cs typeface="Times New Roman" pitchFamily="18" charset="0"/>
              </a:rPr>
              <a:t>, m</a:t>
            </a:r>
            <a:r>
              <a:rPr lang="vi-VN" sz="2800" baseline="-25000" dirty="0">
                <a:latin typeface="Times New Roman" pitchFamily="18" charset="0"/>
                <a:cs typeface="Times New Roman" pitchFamily="18" charset="0"/>
              </a:rPr>
              <a:t>2</a:t>
            </a:r>
            <a:r>
              <a:rPr lang="vi-VN" sz="2800" dirty="0">
                <a:latin typeface="Times New Roman" pitchFamily="18" charset="0"/>
                <a:cs typeface="Times New Roman" pitchFamily="18" charset="0"/>
              </a:rPr>
              <a:t>, m</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4337" name="Rectangle 1"/>
          <p:cNvSpPr>
            <a:spLocks noChangeArrowheads="1"/>
          </p:cNvSpPr>
          <p:nvPr/>
        </p:nvSpPr>
        <p:spPr bwMode="auto">
          <a:xfrm>
            <a:off x="0" y="1367194"/>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Bước 2: Tính tỉ số giữa khối lượng và thể tích,ghi số liệu vào vở theo mẫu Bảng 13.</a:t>
            </a:r>
            <a:r>
              <a:rPr kumimoji="0" lang="en-US" sz="2800" b="0" i="0" u="none" strike="noStrike" cap="none" normalizeH="0" baseline="0">
                <a:ln>
                  <a:noFill/>
                </a:ln>
                <a:solidFill>
                  <a:srgbClr val="000000"/>
                </a:solidFill>
                <a:effectLst/>
                <a:latin typeface="Calibri" pitchFamily="34" charset="0"/>
                <a:ea typeface="Times New Roman" pitchFamily="18" charset="0"/>
                <a:cs typeface="Times New Roman" pitchFamily="18" charset="0"/>
              </a:rPr>
              <a:t>2.</a:t>
            </a:r>
            <a:endParaRPr kumimoji="0" lang="en-US" sz="2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9549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7"/>
                                        </p:tgtEl>
                                        <p:attrNameLst>
                                          <p:attrName>style.visibility</p:attrName>
                                        </p:attrNameLst>
                                      </p:cBhvr>
                                      <p:to>
                                        <p:strVal val="visible"/>
                                      </p:to>
                                    </p:set>
                                    <p:animEffect transition="in" filter="blinds(horizontal)">
                                      <p:cBhvr>
                                        <p:cTn id="17" dur="5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3276"/>
            <a:ext cx="2102435" cy="584775"/>
          </a:xfrm>
          <a:prstGeom prst="rect">
            <a:avLst/>
          </a:prstGeom>
        </p:spPr>
        <p:txBody>
          <a:bodyPr wrap="none">
            <a:spAutoFit/>
          </a:bodyPr>
          <a:lstStyle/>
          <a:p>
            <a:r>
              <a:rPr lang="en-US" sz="3200" b="1" dirty="0" err="1">
                <a:latin typeface="Times New Roman" pitchFamily="18" charset="0"/>
                <a:cs typeface="Times New Roman" pitchFamily="18" charset="0"/>
              </a:rPr>
              <a:t>Tiến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hành</a:t>
            </a:r>
            <a:r>
              <a:rPr lang="en-US" sz="3200" b="1" dirty="0">
                <a:latin typeface="Times New Roman" pitchFamily="18" charset="0"/>
                <a:cs typeface="Times New Roman" pitchFamily="18" charset="0"/>
              </a:rPr>
              <a:t>:</a:t>
            </a:r>
          </a:p>
        </p:txBody>
      </p:sp>
      <p:sp>
        <p:nvSpPr>
          <p:cNvPr id="14338" name="Rectangle 2"/>
          <p:cNvSpPr>
            <a:spLocks noChangeArrowheads="1"/>
          </p:cNvSpPr>
          <p:nvPr/>
        </p:nvSpPr>
        <p:spPr bwMode="auto">
          <a:xfrm>
            <a:off x="0" y="666750"/>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Bảng 13.2.</a:t>
            </a:r>
            <a:r>
              <a:rPr kumimoji="0" lang="en-US" sz="28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Tỉ số giữa khối lượng và thể tích của các vật làm từ các chất khác nhau</a:t>
            </a: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072480095"/>
              </p:ext>
            </p:extLst>
          </p:nvPr>
        </p:nvGraphicFramePr>
        <p:xfrm>
          <a:off x="152399" y="1657225"/>
          <a:ext cx="8763001" cy="2460551"/>
        </p:xfrm>
        <a:graphic>
          <a:graphicData uri="http://schemas.openxmlformats.org/drawingml/2006/table">
            <a:tbl>
              <a:tblPr/>
              <a:tblGrid>
                <a:gridCol w="2390958">
                  <a:extLst>
                    <a:ext uri="{9D8B030D-6E8A-4147-A177-3AD203B41FA5}">
                      <a16:colId xmlns:a16="http://schemas.microsoft.com/office/drawing/2014/main" val="20000"/>
                    </a:ext>
                  </a:extLst>
                </a:gridCol>
                <a:gridCol w="1970133">
                  <a:extLst>
                    <a:ext uri="{9D8B030D-6E8A-4147-A177-3AD203B41FA5}">
                      <a16:colId xmlns:a16="http://schemas.microsoft.com/office/drawing/2014/main" val="20001"/>
                    </a:ext>
                  </a:extLst>
                </a:gridCol>
                <a:gridCol w="2192110">
                  <a:extLst>
                    <a:ext uri="{9D8B030D-6E8A-4147-A177-3AD203B41FA5}">
                      <a16:colId xmlns:a16="http://schemas.microsoft.com/office/drawing/2014/main" val="20002"/>
                    </a:ext>
                  </a:extLst>
                </a:gridCol>
                <a:gridCol w="2209800">
                  <a:extLst>
                    <a:ext uri="{9D8B030D-6E8A-4147-A177-3AD203B41FA5}">
                      <a16:colId xmlns:a16="http://schemas.microsoft.com/office/drawing/2014/main" val="20003"/>
                    </a:ext>
                  </a:extLst>
                </a:gridCol>
              </a:tblGrid>
              <a:tr h="419098">
                <a:tc>
                  <a:txBody>
                    <a:bodyPr/>
                    <a:lstStyle/>
                    <a:p>
                      <a:pPr algn="ctr">
                        <a:lnSpc>
                          <a:spcPct val="115000"/>
                        </a:lnSpc>
                        <a:spcAft>
                          <a:spcPts val="0"/>
                        </a:spcAft>
                      </a:pPr>
                      <a:r>
                        <a:rPr lang="en-US" sz="2400">
                          <a:solidFill>
                            <a:srgbClr val="000000"/>
                          </a:solidFill>
                          <a:latin typeface="Times New Roman"/>
                          <a:ea typeface="Times New Roman"/>
                          <a:cs typeface="Times New Roman"/>
                        </a:rPr>
                        <a:t>Đại lượng</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Thỏi 1</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Thỏi 2</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Thỏi 3</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33400">
                <a:tc>
                  <a:txBody>
                    <a:bodyPr/>
                    <a:lstStyle/>
                    <a:p>
                      <a:pPr algn="ctr">
                        <a:lnSpc>
                          <a:spcPct val="115000"/>
                        </a:lnSpc>
                        <a:spcAft>
                          <a:spcPts val="0"/>
                        </a:spcAft>
                      </a:pPr>
                      <a:r>
                        <a:rPr lang="en-US" sz="2400">
                          <a:solidFill>
                            <a:srgbClr val="000000"/>
                          </a:solidFill>
                          <a:latin typeface="Times New Roman"/>
                          <a:ea typeface="Times New Roman"/>
                          <a:cs typeface="Times New Roman"/>
                        </a:rPr>
                        <a:t>Thể tích</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V</a:t>
                      </a:r>
                      <a:r>
                        <a:rPr lang="en-US" sz="2400" baseline="-25000">
                          <a:solidFill>
                            <a:srgbClr val="000000"/>
                          </a:solidFill>
                          <a:latin typeface="Times New Roman"/>
                          <a:ea typeface="Times New Roman"/>
                          <a:cs typeface="Times New Roman"/>
                        </a:rPr>
                        <a:t>1</a:t>
                      </a:r>
                      <a:r>
                        <a:rPr lang="en-US" sz="2400">
                          <a:solidFill>
                            <a:srgbClr val="000000"/>
                          </a:solidFill>
                          <a:latin typeface="Times New Roman"/>
                          <a:ea typeface="Times New Roman"/>
                          <a:cs typeface="Times New Roman"/>
                        </a:rPr>
                        <a:t> = V</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V</a:t>
                      </a:r>
                      <a:r>
                        <a:rPr lang="en-US" sz="2400" baseline="-25000">
                          <a:solidFill>
                            <a:srgbClr val="000000"/>
                          </a:solidFill>
                          <a:latin typeface="Times New Roman"/>
                          <a:ea typeface="Times New Roman"/>
                          <a:cs typeface="Times New Roman"/>
                        </a:rPr>
                        <a:t>2</a:t>
                      </a:r>
                      <a:r>
                        <a:rPr lang="en-US" sz="2400">
                          <a:solidFill>
                            <a:srgbClr val="000000"/>
                          </a:solidFill>
                          <a:latin typeface="Times New Roman"/>
                          <a:ea typeface="Times New Roman"/>
                          <a:cs typeface="Times New Roman"/>
                        </a:rPr>
                        <a:t> = V</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V</a:t>
                      </a:r>
                      <a:r>
                        <a:rPr lang="en-US" sz="2400" baseline="-25000">
                          <a:solidFill>
                            <a:srgbClr val="000000"/>
                          </a:solidFill>
                          <a:latin typeface="Times New Roman"/>
                          <a:ea typeface="Times New Roman"/>
                          <a:cs typeface="Times New Roman"/>
                        </a:rPr>
                        <a:t>3</a:t>
                      </a:r>
                      <a:r>
                        <a:rPr lang="en-US" sz="2400">
                          <a:solidFill>
                            <a:srgbClr val="000000"/>
                          </a:solidFill>
                          <a:latin typeface="Times New Roman"/>
                          <a:ea typeface="Times New Roman"/>
                          <a:cs typeface="Times New Roman"/>
                        </a:rPr>
                        <a:t> = V</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57200">
                <a:tc>
                  <a:txBody>
                    <a:bodyPr/>
                    <a:lstStyle/>
                    <a:p>
                      <a:pPr algn="ctr">
                        <a:lnSpc>
                          <a:spcPct val="115000"/>
                        </a:lnSpc>
                        <a:spcAft>
                          <a:spcPts val="0"/>
                        </a:spcAft>
                      </a:pPr>
                      <a:r>
                        <a:rPr lang="en-US" sz="2400">
                          <a:solidFill>
                            <a:srgbClr val="000000"/>
                          </a:solidFill>
                          <a:latin typeface="Times New Roman"/>
                          <a:ea typeface="Times New Roman"/>
                          <a:cs typeface="Times New Roman"/>
                        </a:rPr>
                        <a:t>Khối lượng</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m</a:t>
                      </a:r>
                      <a:r>
                        <a:rPr lang="en-US" sz="2400" baseline="-25000">
                          <a:solidFill>
                            <a:srgbClr val="000000"/>
                          </a:solidFill>
                          <a:latin typeface="Times New Roman"/>
                          <a:ea typeface="Times New Roman"/>
                          <a:cs typeface="Times New Roman"/>
                        </a:rPr>
                        <a:t>1</a:t>
                      </a:r>
                      <a:r>
                        <a:rPr lang="en-US" sz="2400">
                          <a:solidFill>
                            <a:srgbClr val="000000"/>
                          </a:solidFill>
                          <a:latin typeface="Times New Roman"/>
                          <a:ea typeface="Times New Roman"/>
                          <a:cs typeface="Times New Roman"/>
                        </a:rPr>
                        <a:t> =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m</a:t>
                      </a:r>
                      <a:r>
                        <a:rPr lang="en-US" sz="2400" baseline="-25000">
                          <a:solidFill>
                            <a:srgbClr val="000000"/>
                          </a:solidFill>
                          <a:latin typeface="Times New Roman"/>
                          <a:ea typeface="Times New Roman"/>
                          <a:cs typeface="Times New Roman"/>
                        </a:rPr>
                        <a:t>2</a:t>
                      </a:r>
                      <a:r>
                        <a:rPr lang="en-US" sz="2400">
                          <a:solidFill>
                            <a:srgbClr val="000000"/>
                          </a:solidFill>
                          <a:latin typeface="Times New Roman"/>
                          <a:ea typeface="Times New Roman"/>
                          <a:cs typeface="Times New Roman"/>
                        </a:rPr>
                        <a:t> =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a:solidFill>
                            <a:srgbClr val="000000"/>
                          </a:solidFill>
                          <a:latin typeface="Times New Roman"/>
                          <a:ea typeface="Times New Roman"/>
                          <a:cs typeface="Times New Roman"/>
                        </a:rPr>
                        <a:t>m</a:t>
                      </a:r>
                      <a:r>
                        <a:rPr lang="en-US" sz="2400" baseline="-25000">
                          <a:solidFill>
                            <a:srgbClr val="000000"/>
                          </a:solidFill>
                          <a:latin typeface="Times New Roman"/>
                          <a:ea typeface="Times New Roman"/>
                          <a:cs typeface="Times New Roman"/>
                        </a:rPr>
                        <a:t>3</a:t>
                      </a:r>
                      <a:r>
                        <a:rPr lang="en-US" sz="2400">
                          <a:solidFill>
                            <a:srgbClr val="000000"/>
                          </a:solidFill>
                          <a:latin typeface="Times New Roman"/>
                          <a:ea typeface="Times New Roman"/>
                          <a:cs typeface="Times New Roman"/>
                        </a:rPr>
                        <a:t> =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49327">
                <a:tc>
                  <a:txBody>
                    <a:bodyPr/>
                    <a:lstStyle/>
                    <a:p>
                      <a:pPr algn="ctr">
                        <a:lnSpc>
                          <a:spcPct val="115000"/>
                        </a:lnSpc>
                        <a:spcAft>
                          <a:spcPts val="0"/>
                        </a:spcAft>
                      </a:pPr>
                      <a:r>
                        <a:rPr lang="en-US" sz="2400">
                          <a:solidFill>
                            <a:srgbClr val="000000"/>
                          </a:solidFill>
                          <a:latin typeface="Times New Roman"/>
                          <a:ea typeface="Times New Roman"/>
                          <a:cs typeface="Times New Roman"/>
                        </a:rPr>
                        <a:t>Tỉ số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pic>
        <p:nvPicPr>
          <p:cNvPr id="14342" name="Picture 52" descr="https://lh5.googleusercontent.com/knVWevUXpIUXzG-HO4Gu4E2Haqb791vZi7kDcaFgrLSQfbQgXHdxC63iuzsVXYNYJ04031DlNr6ny6r3_rm6U13OiiXd53gZfQT_u0b3fR-CEWIGMyFYXtlIO1qwIRWGsfAjy73SQqyOGcnttq7cGw"/>
          <p:cNvPicPr>
            <a:picLocks noChangeAspect="1" noChangeArrowheads="1"/>
          </p:cNvPicPr>
          <p:nvPr/>
        </p:nvPicPr>
        <p:blipFill>
          <a:blip r:embed="rId2"/>
          <a:srcRect/>
          <a:stretch>
            <a:fillRect/>
          </a:stretch>
        </p:blipFill>
        <p:spPr bwMode="auto">
          <a:xfrm>
            <a:off x="1686801" y="3044897"/>
            <a:ext cx="381001" cy="757669"/>
          </a:xfrm>
          <a:prstGeom prst="rect">
            <a:avLst/>
          </a:prstGeom>
          <a:noFill/>
        </p:spPr>
      </p:pic>
      <p:pic>
        <p:nvPicPr>
          <p:cNvPr id="14341" name="Picture 53" descr="https://lh5.googleusercontent.com/lGGbAMy0tBKTOuoMJ9UgD2KOZoBYOoyyX-DO9HqeM8hAUx8TgF4AfgV6Eurw-5cTuT2suTEkPvqNlP1h2uKMEXYTYMKRSYp5fykiW9mIxsBRT4KeP_beqvttuO6g4R9kFnXn_0zq4z1FLqKP-J22dg"/>
          <p:cNvPicPr>
            <a:picLocks noChangeAspect="1" noChangeArrowheads="1"/>
          </p:cNvPicPr>
          <p:nvPr/>
        </p:nvPicPr>
        <p:blipFill>
          <a:blip r:embed="rId3"/>
          <a:srcRect/>
          <a:stretch>
            <a:fillRect/>
          </a:stretch>
        </p:blipFill>
        <p:spPr bwMode="auto">
          <a:xfrm>
            <a:off x="2802082" y="3103778"/>
            <a:ext cx="1007918" cy="922017"/>
          </a:xfrm>
          <a:prstGeom prst="rect">
            <a:avLst/>
          </a:prstGeom>
          <a:noFill/>
        </p:spPr>
      </p:pic>
      <p:pic>
        <p:nvPicPr>
          <p:cNvPr id="14340" name="Picture 54" descr="https://lh3.googleusercontent.com/vd9f53Xah1EuThZPrKqxnZI_ZFXe6hAa681w8_Wtr4LJvY_LrpbNizYAQ1rRVCrqrjSGmOnD4QOUPjw4Qw0tsasISfElmRCGDKWeq8IY_jaAG9q_9fcBomJ6W0y_T4_L-MaDVFQ0ItIN8_i8PeaoYA"/>
          <p:cNvPicPr>
            <a:picLocks noChangeAspect="1" noChangeArrowheads="1"/>
          </p:cNvPicPr>
          <p:nvPr/>
        </p:nvPicPr>
        <p:blipFill>
          <a:blip r:embed="rId4"/>
          <a:srcRect/>
          <a:stretch>
            <a:fillRect/>
          </a:stretch>
        </p:blipFill>
        <p:spPr bwMode="auto">
          <a:xfrm>
            <a:off x="5029200" y="3103777"/>
            <a:ext cx="1066800" cy="975882"/>
          </a:xfrm>
          <a:prstGeom prst="rect">
            <a:avLst/>
          </a:prstGeom>
          <a:noFill/>
        </p:spPr>
      </p:pic>
      <p:pic>
        <p:nvPicPr>
          <p:cNvPr id="14339" name="Picture 55" descr="https://lh3.googleusercontent.com/d3B8LInfMs8PkLPZoNzxqc3q0JAf4Od_KrSho0OL8Dlb7WgjdG35-aS1VrbbtcMjeVG_NSHiYRvxx8dFg1QXRbB2deICjSwSwoSnptuC9d0hyAhJ-I-_aTBzCDjkQmml5-FCkBajU6u3IaJUHHGNHA"/>
          <p:cNvPicPr>
            <a:picLocks noChangeAspect="1" noChangeArrowheads="1"/>
          </p:cNvPicPr>
          <p:nvPr/>
        </p:nvPicPr>
        <p:blipFill>
          <a:blip r:embed="rId5"/>
          <a:srcRect/>
          <a:stretch>
            <a:fillRect/>
          </a:stretch>
        </p:blipFill>
        <p:spPr bwMode="auto">
          <a:xfrm>
            <a:off x="7426036" y="3105149"/>
            <a:ext cx="1119298" cy="974509"/>
          </a:xfrm>
          <a:prstGeom prst="rect">
            <a:avLst/>
          </a:prstGeom>
          <a:noFill/>
        </p:spPr>
      </p:pic>
    </p:spTree>
    <p:extLst>
      <p:ext uri="{BB962C8B-B14F-4D97-AF65-F5344CB8AC3E}">
        <p14:creationId xmlns:p14="http://schemas.microsoft.com/office/powerpoint/2010/main" val="415820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338"/>
                                        </p:tgtEl>
                                        <p:attrNameLst>
                                          <p:attrName>style.visibility</p:attrName>
                                        </p:attrNameLst>
                                      </p:cBhvr>
                                      <p:to>
                                        <p:strVal val="visible"/>
                                      </p:to>
                                    </p:set>
                                    <p:animEffect transition="in" filter="randombar(horizontal)">
                                      <p:cBhvr>
                                        <p:cTn id="12" dur="500"/>
                                        <p:tgtEl>
                                          <p:spTgt spid="1433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blinds(horizontal)">
                                      <p:cBhvr>
                                        <p:cTn id="22" dur="500"/>
                                        <p:tgtEl>
                                          <p:spTgt spid="1434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341"/>
                                        </p:tgtEl>
                                        <p:attrNameLst>
                                          <p:attrName>style.visibility</p:attrName>
                                        </p:attrNameLst>
                                      </p:cBhvr>
                                      <p:to>
                                        <p:strVal val="visible"/>
                                      </p:to>
                                    </p:set>
                                    <p:anim calcmode="lin" valueType="num">
                                      <p:cBhvr additive="base">
                                        <p:cTn id="27" dur="500" fill="hold"/>
                                        <p:tgtEl>
                                          <p:spTgt spid="14341"/>
                                        </p:tgtEl>
                                        <p:attrNameLst>
                                          <p:attrName>ppt_x</p:attrName>
                                        </p:attrNameLst>
                                      </p:cBhvr>
                                      <p:tavLst>
                                        <p:tav tm="0">
                                          <p:val>
                                            <p:strVal val="#ppt_x"/>
                                          </p:val>
                                        </p:tav>
                                        <p:tav tm="100000">
                                          <p:val>
                                            <p:strVal val="#ppt_x"/>
                                          </p:val>
                                        </p:tav>
                                      </p:tavLst>
                                    </p:anim>
                                    <p:anim calcmode="lin" valueType="num">
                                      <p:cBhvr additive="base">
                                        <p:cTn id="28"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3" presetClass="entr" presetSubtype="16" fill="hold" nodeType="clickEffect">
                                  <p:stCondLst>
                                    <p:cond delay="0"/>
                                  </p:stCondLst>
                                  <p:childTnLst>
                                    <p:set>
                                      <p:cBhvr>
                                        <p:cTn id="32" dur="1" fill="hold">
                                          <p:stCondLst>
                                            <p:cond delay="0"/>
                                          </p:stCondLst>
                                        </p:cTn>
                                        <p:tgtEl>
                                          <p:spTgt spid="14340"/>
                                        </p:tgtEl>
                                        <p:attrNameLst>
                                          <p:attrName>style.visibility</p:attrName>
                                        </p:attrNameLst>
                                      </p:cBhvr>
                                      <p:to>
                                        <p:strVal val="visible"/>
                                      </p:to>
                                    </p:set>
                                    <p:animEffect transition="in" filter="plus(in)">
                                      <p:cBhvr>
                                        <p:cTn id="33" dur="2000"/>
                                        <p:tgtEl>
                                          <p:spTgt spid="1434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4339"/>
                                        </p:tgtEl>
                                        <p:attrNameLst>
                                          <p:attrName>style.visibility</p:attrName>
                                        </p:attrNameLst>
                                      </p:cBhvr>
                                      <p:to>
                                        <p:strVal val="visible"/>
                                      </p:to>
                                    </p:set>
                                    <p:animEffect transition="in" filter="wipe(down)">
                                      <p:cBhvr>
                                        <p:cTn id="38"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ontrols>
      <mc:AlternateContent xmlns:mc="http://schemas.openxmlformats.org/markup-compatibility/2006">
        <mc:Choice xmlns:v="urn:schemas-microsoft-com:vml" Requires="v">
          <p:control spid="4100" name="WindowsMediaPlayer1" r:id="rId2" imgW="8993160" imgH="4705200"/>
        </mc:Choice>
        <mc:Fallback>
          <p:control name="WindowsMediaPlayer1" r:id="rId2" imgW="8993160" imgH="4705200">
            <p:pic>
              <p:nvPicPr>
                <p:cNvPr id="2" name="WindowsMediaPlayer1"/>
                <p:cNvPicPr preferRelativeResize="0">
                  <a:picLocks noChangeArrowheads="1" noChangeShapeType="1"/>
                </p:cNvPicPr>
                <p:nvPr/>
              </p:nvPicPr>
              <p:blipFill>
                <a:blip r:embed="rId4"/>
                <a:srcRect/>
                <a:stretch>
                  <a:fillRect/>
                </a:stretch>
              </p:blipFill>
              <p:spPr bwMode="auto">
                <a:xfrm>
                  <a:off x="0" y="0"/>
                  <a:ext cx="8991600" cy="47053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138032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200 Hình Nền PowerPoint Thuyết Trình Đẹp - Đề án 2020 - Tổng hợp chia sẻ  hình ảnh, tranh vẽ, biểu mẫu trong lĩnh vực giáo dục"/>
          <p:cNvPicPr>
            <a:picLocks noChangeAspect="1" noChangeArrowheads="1"/>
          </p:cNvPicPr>
          <p:nvPr/>
        </p:nvPicPr>
        <p:blipFill>
          <a:blip r:embed="rId3"/>
          <a:srcRect/>
          <a:stretch>
            <a:fillRect/>
          </a:stretch>
        </p:blipFill>
        <p:spPr bwMode="auto">
          <a:xfrm>
            <a:off x="0" y="1"/>
            <a:ext cx="9144000" cy="5132771"/>
          </a:xfrm>
          <a:prstGeom prst="rect">
            <a:avLst/>
          </a:prstGeom>
          <a:noFill/>
        </p:spPr>
      </p:pic>
      <p:graphicFrame>
        <p:nvGraphicFramePr>
          <p:cNvPr id="5" name="Table 4"/>
          <p:cNvGraphicFramePr>
            <a:graphicFrameLocks noGrp="1"/>
          </p:cNvGraphicFramePr>
          <p:nvPr>
            <p:extLst>
              <p:ext uri="{D42A27DB-BD31-4B8C-83A1-F6EECF244321}">
                <p14:modId xmlns:p14="http://schemas.microsoft.com/office/powerpoint/2010/main" val="1103437036"/>
              </p:ext>
            </p:extLst>
          </p:nvPr>
        </p:nvGraphicFramePr>
        <p:xfrm>
          <a:off x="76196" y="57150"/>
          <a:ext cx="9144004" cy="3241548"/>
        </p:xfrm>
        <a:graphic>
          <a:graphicData uri="http://schemas.openxmlformats.org/drawingml/2006/table">
            <a:tbl>
              <a:tblPr/>
              <a:tblGrid>
                <a:gridCol w="1371602">
                  <a:extLst>
                    <a:ext uri="{9D8B030D-6E8A-4147-A177-3AD203B41FA5}">
                      <a16:colId xmlns:a16="http://schemas.microsoft.com/office/drawing/2014/main" val="20000"/>
                    </a:ext>
                  </a:extLst>
                </a:gridCol>
                <a:gridCol w="2514601">
                  <a:extLst>
                    <a:ext uri="{9D8B030D-6E8A-4147-A177-3AD203B41FA5}">
                      <a16:colId xmlns:a16="http://schemas.microsoft.com/office/drawing/2014/main" val="20001"/>
                    </a:ext>
                  </a:extLst>
                </a:gridCol>
                <a:gridCol w="2667001">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tblGrid>
              <a:tr h="647700">
                <a:tc>
                  <a:txBody>
                    <a:bodyPr/>
                    <a:lstStyle/>
                    <a:p>
                      <a:pPr algn="ctr">
                        <a:lnSpc>
                          <a:spcPct val="115000"/>
                        </a:lnSpc>
                        <a:spcAft>
                          <a:spcPts val="0"/>
                        </a:spcAft>
                      </a:pPr>
                      <a:r>
                        <a:rPr lang="en-US" sz="2400" b="0">
                          <a:latin typeface="Times New Roman" pitchFamily="18" charset="0"/>
                          <a:ea typeface="Times New Roman"/>
                          <a:cs typeface="Times New Roman" pitchFamily="18" charset="0"/>
                        </a:rPr>
                        <a:t>Đại lượng</a:t>
                      </a:r>
                      <a:endParaRPr lang="en-US" sz="2400" b="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b="1">
                          <a:latin typeface="Times New Roman" pitchFamily="18" charset="0"/>
                          <a:ea typeface="Times New Roman"/>
                          <a:cs typeface="Times New Roman" pitchFamily="18" charset="0"/>
                        </a:rPr>
                        <a:t>Thỏi </a:t>
                      </a:r>
                      <a:r>
                        <a:rPr lang="en-US" sz="2400" b="1" smtClean="0">
                          <a:latin typeface="Times New Roman" pitchFamily="18" charset="0"/>
                          <a:ea typeface="Times New Roman"/>
                          <a:cs typeface="Times New Roman" pitchFamily="18" charset="0"/>
                        </a:rPr>
                        <a:t>sắt</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b="1">
                          <a:latin typeface="Times New Roman" pitchFamily="18" charset="0"/>
                          <a:ea typeface="Times New Roman"/>
                          <a:cs typeface="Times New Roman" pitchFamily="18" charset="0"/>
                        </a:rPr>
                        <a:t>Thỏi </a:t>
                      </a:r>
                      <a:r>
                        <a:rPr lang="en-US" sz="2400" b="1" smtClean="0">
                          <a:latin typeface="Times New Roman" pitchFamily="18" charset="0"/>
                          <a:ea typeface="Times New Roman"/>
                          <a:cs typeface="Times New Roman" pitchFamily="18" charset="0"/>
                        </a:rPr>
                        <a:t>Nhôm</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2400" b="1">
                          <a:latin typeface="Times New Roman" pitchFamily="18" charset="0"/>
                          <a:ea typeface="Times New Roman"/>
                          <a:cs typeface="Times New Roman" pitchFamily="18" charset="0"/>
                        </a:rPr>
                        <a:t>Thỏi </a:t>
                      </a:r>
                      <a:r>
                        <a:rPr lang="en-US" sz="2400" b="1" smtClean="0">
                          <a:latin typeface="Times New Roman" pitchFamily="18" charset="0"/>
                          <a:ea typeface="Times New Roman"/>
                          <a:cs typeface="Times New Roman" pitchFamily="18" charset="0"/>
                        </a:rPr>
                        <a:t>Đồng</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609600">
                <a:tc>
                  <a:txBody>
                    <a:bodyPr/>
                    <a:lstStyle/>
                    <a:p>
                      <a:pPr algn="ctr">
                        <a:lnSpc>
                          <a:spcPct val="115000"/>
                        </a:lnSpc>
                        <a:spcAft>
                          <a:spcPts val="0"/>
                        </a:spcAft>
                      </a:pPr>
                      <a:r>
                        <a:rPr lang="en-US" sz="2400" b="0">
                          <a:latin typeface="Times New Roman" pitchFamily="18" charset="0"/>
                          <a:ea typeface="Times New Roman"/>
                          <a:cs typeface="Times New Roman" pitchFamily="18" charset="0"/>
                        </a:rPr>
                        <a:t>Thể tích</a:t>
                      </a:r>
                      <a:endParaRPr lang="en-US" sz="2400" b="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2400" smtClean="0">
                          <a:latin typeface="Times New Roman" pitchFamily="18" charset="0"/>
                          <a:ea typeface="Times New Roman"/>
                          <a:cs typeface="Times New Roman" pitchFamily="18" charset="0"/>
                        </a:rPr>
                        <a:t>       V</a:t>
                      </a:r>
                      <a:r>
                        <a:rPr lang="en-US" sz="2400" baseline="-25000" smtClean="0">
                          <a:latin typeface="Times New Roman" pitchFamily="18" charset="0"/>
                          <a:ea typeface="Times New Roman"/>
                          <a:cs typeface="Times New Roman" pitchFamily="18" charset="0"/>
                        </a:rPr>
                        <a:t>1</a:t>
                      </a:r>
                      <a:r>
                        <a:rPr lang="en-US" sz="2400">
                          <a:latin typeface="Times New Roman" pitchFamily="18" charset="0"/>
                          <a:ea typeface="Times New Roman"/>
                          <a:cs typeface="Times New Roman" pitchFamily="18" charset="0"/>
                        </a:rPr>
                        <a:t>= V </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2400" smtClean="0">
                          <a:latin typeface="Times New Roman" pitchFamily="18" charset="0"/>
                          <a:ea typeface="Times New Roman"/>
                          <a:cs typeface="Times New Roman" pitchFamily="18" charset="0"/>
                        </a:rPr>
                        <a:t>          V</a:t>
                      </a:r>
                      <a:r>
                        <a:rPr lang="en-US" sz="2400" baseline="-25000" smtClean="0">
                          <a:latin typeface="Times New Roman" pitchFamily="18" charset="0"/>
                          <a:ea typeface="Times New Roman"/>
                          <a:cs typeface="Times New Roman" pitchFamily="18" charset="0"/>
                        </a:rPr>
                        <a:t>2</a:t>
                      </a:r>
                      <a:r>
                        <a:rPr lang="en-US" sz="2400">
                          <a:latin typeface="Times New Roman" pitchFamily="18" charset="0"/>
                          <a:ea typeface="Times New Roman"/>
                          <a:cs typeface="Times New Roman" pitchFamily="18" charset="0"/>
                        </a:rPr>
                        <a:t>= V </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2400" smtClean="0">
                          <a:latin typeface="Times New Roman" pitchFamily="18" charset="0"/>
                          <a:ea typeface="Times New Roman"/>
                          <a:cs typeface="Times New Roman" pitchFamily="18" charset="0"/>
                        </a:rPr>
                        <a:t>        V</a:t>
                      </a:r>
                      <a:r>
                        <a:rPr lang="en-US" sz="2400" baseline="-25000" smtClean="0">
                          <a:latin typeface="Times New Roman" pitchFamily="18" charset="0"/>
                          <a:ea typeface="Times New Roman"/>
                          <a:cs typeface="Times New Roman" pitchFamily="18" charset="0"/>
                        </a:rPr>
                        <a:t>3</a:t>
                      </a:r>
                      <a:r>
                        <a:rPr lang="en-US" sz="2400">
                          <a:latin typeface="Times New Roman" pitchFamily="18" charset="0"/>
                          <a:ea typeface="Times New Roman"/>
                          <a:cs typeface="Times New Roman" pitchFamily="18" charset="0"/>
                        </a:rPr>
                        <a:t> =V </a:t>
                      </a: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38200">
                <a:tc>
                  <a:txBody>
                    <a:bodyPr/>
                    <a:lstStyle/>
                    <a:p>
                      <a:pPr algn="ctr">
                        <a:lnSpc>
                          <a:spcPct val="115000"/>
                        </a:lnSpc>
                        <a:spcAft>
                          <a:spcPts val="0"/>
                        </a:spcAft>
                      </a:pPr>
                      <a:r>
                        <a:rPr lang="en-US" sz="2400" b="0">
                          <a:latin typeface="Times New Roman" pitchFamily="18" charset="0"/>
                          <a:ea typeface="Times New Roman"/>
                          <a:cs typeface="Times New Roman" pitchFamily="18" charset="0"/>
                        </a:rPr>
                        <a:t>Khối lượng</a:t>
                      </a:r>
                      <a:endParaRPr lang="en-US" sz="2400" b="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2400" smtClean="0">
                        <a:latin typeface="Times New Roman" pitchFamily="18" charset="0"/>
                        <a:ea typeface="Calibri"/>
                        <a:cs typeface="Times New Roman" pitchFamily="18" charset="0"/>
                      </a:endParaRPr>
                    </a:p>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143000">
                <a:tc>
                  <a:txBody>
                    <a:bodyPr/>
                    <a:lstStyle/>
                    <a:p>
                      <a:pPr algn="ctr">
                        <a:lnSpc>
                          <a:spcPct val="115000"/>
                        </a:lnSpc>
                        <a:spcAft>
                          <a:spcPts val="0"/>
                        </a:spcAft>
                      </a:pPr>
                      <a:r>
                        <a:rPr lang="en-US" sz="2400" b="0">
                          <a:latin typeface="Times New Roman" pitchFamily="18" charset="0"/>
                          <a:ea typeface="Times New Roman"/>
                          <a:cs typeface="Times New Roman" pitchFamily="18" charset="0"/>
                        </a:rPr>
                        <a:t>Tỉ số</a:t>
                      </a:r>
                      <a:endParaRPr lang="vi-VN" sz="2400" b="0">
                        <a:latin typeface="Times New Roman" pitchFamily="18" charset="0"/>
                        <a:ea typeface="Times New Roman"/>
                        <a:cs typeface="Times New Roman" pitchFamily="18" charset="0"/>
                      </a:endParaRPr>
                    </a:p>
                    <a:p>
                      <a:pPr algn="ctr">
                        <a:lnSpc>
                          <a:spcPct val="115000"/>
                        </a:lnSpc>
                        <a:spcAft>
                          <a:spcPts val="0"/>
                        </a:spcAft>
                      </a:pPr>
                      <a:r>
                        <a:rPr lang="en-US" sz="2400" b="0">
                          <a:latin typeface="Times New Roman" pitchFamily="18" charset="0"/>
                          <a:ea typeface="Times New Roman"/>
                          <a:cs typeface="Times New Roman" pitchFamily="18" charset="0"/>
                        </a:rPr>
                        <a:t> m</a:t>
                      </a:r>
                      <a:r>
                        <a:rPr lang="vi-VN" sz="2400" b="0">
                          <a:latin typeface="Times New Roman" pitchFamily="18" charset="0"/>
                          <a:ea typeface="Times New Roman"/>
                          <a:cs typeface="Times New Roman" pitchFamily="18" charset="0"/>
                        </a:rPr>
                        <a:t>/V</a:t>
                      </a:r>
                      <a:endParaRPr lang="en-US" sz="2400" b="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n-US" sz="2400">
                        <a:latin typeface="Times New Roman" pitchFamily="18" charset="0"/>
                        <a:ea typeface="Calibri"/>
                        <a:cs typeface="Times New Roman" pitchFamily="18" charset="0"/>
                      </a:endParaRPr>
                    </a:p>
                  </a:txBody>
                  <a:tcPr marL="67317" marR="6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004189668"/>
              </p:ext>
            </p:extLst>
          </p:nvPr>
        </p:nvGraphicFramePr>
        <p:xfrm>
          <a:off x="1752597" y="1466850"/>
          <a:ext cx="1511300" cy="431800"/>
        </p:xfrm>
        <a:graphic>
          <a:graphicData uri="http://schemas.openxmlformats.org/presentationml/2006/ole">
            <mc:AlternateContent xmlns:mc="http://schemas.openxmlformats.org/markup-compatibility/2006">
              <mc:Choice xmlns:v="urn:schemas-microsoft-com:vml" Requires="v">
                <p:oleObj spid="_x0000_s5162" name="Equation" r:id="rId4" imgW="1511280" imgH="431640" progId="Equation.DSMT4">
                  <p:embed/>
                </p:oleObj>
              </mc:Choice>
              <mc:Fallback>
                <p:oleObj name="Equation" r:id="rId4" imgW="1511280" imgH="431640" progId="Equation.DSMT4">
                  <p:embed/>
                  <p:pic>
                    <p:nvPicPr>
                      <p:cNvPr id="0" name=""/>
                      <p:cNvPicPr/>
                      <p:nvPr/>
                    </p:nvPicPr>
                    <p:blipFill>
                      <a:blip r:embed="rId5"/>
                      <a:stretch>
                        <a:fillRect/>
                      </a:stretch>
                    </p:blipFill>
                    <p:spPr>
                      <a:xfrm>
                        <a:off x="1752597" y="1466850"/>
                        <a:ext cx="1511300" cy="4318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364354919"/>
              </p:ext>
            </p:extLst>
          </p:nvPr>
        </p:nvGraphicFramePr>
        <p:xfrm>
          <a:off x="4190997" y="1466850"/>
          <a:ext cx="1524000" cy="431800"/>
        </p:xfrm>
        <a:graphic>
          <a:graphicData uri="http://schemas.openxmlformats.org/presentationml/2006/ole">
            <mc:AlternateContent xmlns:mc="http://schemas.openxmlformats.org/markup-compatibility/2006">
              <mc:Choice xmlns:v="urn:schemas-microsoft-com:vml" Requires="v">
                <p:oleObj spid="_x0000_s5163" name="Equation" r:id="rId6" imgW="1523880" imgH="431640" progId="Equation.DSMT4">
                  <p:embed/>
                </p:oleObj>
              </mc:Choice>
              <mc:Fallback>
                <p:oleObj name="Equation" r:id="rId6" imgW="1523880" imgH="431640" progId="Equation.DSMT4">
                  <p:embed/>
                  <p:pic>
                    <p:nvPicPr>
                      <p:cNvPr id="0" name=""/>
                      <p:cNvPicPr/>
                      <p:nvPr/>
                    </p:nvPicPr>
                    <p:blipFill>
                      <a:blip r:embed="rId7"/>
                      <a:stretch>
                        <a:fillRect/>
                      </a:stretch>
                    </p:blipFill>
                    <p:spPr>
                      <a:xfrm>
                        <a:off x="4190997" y="1466850"/>
                        <a:ext cx="1524000" cy="431800"/>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927180030"/>
              </p:ext>
            </p:extLst>
          </p:nvPr>
        </p:nvGraphicFramePr>
        <p:xfrm>
          <a:off x="7099297" y="1466850"/>
          <a:ext cx="1498600" cy="431800"/>
        </p:xfrm>
        <a:graphic>
          <a:graphicData uri="http://schemas.openxmlformats.org/presentationml/2006/ole">
            <mc:AlternateContent xmlns:mc="http://schemas.openxmlformats.org/markup-compatibility/2006">
              <mc:Choice xmlns:v="urn:schemas-microsoft-com:vml" Requires="v">
                <p:oleObj spid="_x0000_s5164" name="Equation" r:id="rId8" imgW="1498320" imgH="431640" progId="Equation.DSMT4">
                  <p:embed/>
                </p:oleObj>
              </mc:Choice>
              <mc:Fallback>
                <p:oleObj name="Equation" r:id="rId8" imgW="1498320" imgH="431640" progId="Equation.DSMT4">
                  <p:embed/>
                  <p:pic>
                    <p:nvPicPr>
                      <p:cNvPr id="0" name=""/>
                      <p:cNvPicPr/>
                      <p:nvPr/>
                    </p:nvPicPr>
                    <p:blipFill>
                      <a:blip r:embed="rId9"/>
                      <a:stretch>
                        <a:fillRect/>
                      </a:stretch>
                    </p:blipFill>
                    <p:spPr>
                      <a:xfrm>
                        <a:off x="7099297" y="1466850"/>
                        <a:ext cx="1498600" cy="4318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61827947"/>
              </p:ext>
            </p:extLst>
          </p:nvPr>
        </p:nvGraphicFramePr>
        <p:xfrm>
          <a:off x="2057397" y="2305050"/>
          <a:ext cx="1371600" cy="796925"/>
        </p:xfrm>
        <a:graphic>
          <a:graphicData uri="http://schemas.openxmlformats.org/presentationml/2006/ole">
            <mc:AlternateContent xmlns:mc="http://schemas.openxmlformats.org/markup-compatibility/2006">
              <mc:Choice xmlns:v="urn:schemas-microsoft-com:vml" Requires="v">
                <p:oleObj spid="_x0000_s5165" name="Equation" r:id="rId10" imgW="1574640" imgH="914400" progId="Equation.DSMT4">
                  <p:embed/>
                </p:oleObj>
              </mc:Choice>
              <mc:Fallback>
                <p:oleObj name="Equation" r:id="rId10" imgW="1574640" imgH="914400" progId="Equation.DSMT4">
                  <p:embed/>
                  <p:pic>
                    <p:nvPicPr>
                      <p:cNvPr id="0" name="Object 1"/>
                      <p:cNvPicPr>
                        <a:picLocks noChangeAspect="1" noChangeArrowheads="1"/>
                      </p:cNvPicPr>
                      <p:nvPr/>
                    </p:nvPicPr>
                    <p:blipFill>
                      <a:blip r:embed="rId11"/>
                      <a:srcRect/>
                      <a:stretch>
                        <a:fillRect/>
                      </a:stretch>
                    </p:blipFill>
                    <p:spPr bwMode="auto">
                      <a:xfrm>
                        <a:off x="2057397" y="2305050"/>
                        <a:ext cx="13716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49599527"/>
              </p:ext>
            </p:extLst>
          </p:nvPr>
        </p:nvGraphicFramePr>
        <p:xfrm>
          <a:off x="4546597" y="2228850"/>
          <a:ext cx="1497013" cy="841375"/>
        </p:xfrm>
        <a:graphic>
          <a:graphicData uri="http://schemas.openxmlformats.org/presentationml/2006/ole">
            <mc:AlternateContent xmlns:mc="http://schemas.openxmlformats.org/markup-compatibility/2006">
              <mc:Choice xmlns:v="urn:schemas-microsoft-com:vml" Requires="v">
                <p:oleObj spid="_x0000_s5166" name="Equation" r:id="rId12" imgW="1625400" imgH="914400" progId="Equation.DSMT4">
                  <p:embed/>
                </p:oleObj>
              </mc:Choice>
              <mc:Fallback>
                <p:oleObj name="Equation" r:id="rId12" imgW="1625400" imgH="914400" progId="Equation.DSMT4">
                  <p:embed/>
                  <p:pic>
                    <p:nvPicPr>
                      <p:cNvPr id="0" name="Object 12"/>
                      <p:cNvPicPr>
                        <a:picLocks noChangeAspect="1" noChangeArrowheads="1"/>
                      </p:cNvPicPr>
                      <p:nvPr/>
                    </p:nvPicPr>
                    <p:blipFill>
                      <a:blip r:embed="rId13"/>
                      <a:srcRect/>
                      <a:stretch>
                        <a:fillRect/>
                      </a:stretch>
                    </p:blipFill>
                    <p:spPr bwMode="auto">
                      <a:xfrm>
                        <a:off x="4546597" y="2228850"/>
                        <a:ext cx="1497013"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16833492"/>
              </p:ext>
            </p:extLst>
          </p:nvPr>
        </p:nvGraphicFramePr>
        <p:xfrm>
          <a:off x="7327897" y="2228850"/>
          <a:ext cx="1319213" cy="844550"/>
        </p:xfrm>
        <a:graphic>
          <a:graphicData uri="http://schemas.openxmlformats.org/presentationml/2006/ole">
            <mc:AlternateContent xmlns:mc="http://schemas.openxmlformats.org/markup-compatibility/2006">
              <mc:Choice xmlns:v="urn:schemas-microsoft-com:vml" Requires="v">
                <p:oleObj spid="_x0000_s5167" name="Equation" r:id="rId14" imgW="1447560" imgH="927000" progId="Equation.DSMT4">
                  <p:embed/>
                </p:oleObj>
              </mc:Choice>
              <mc:Fallback>
                <p:oleObj name="Equation" r:id="rId14" imgW="1447560" imgH="927000" progId="Equation.DSMT4">
                  <p:embed/>
                  <p:pic>
                    <p:nvPicPr>
                      <p:cNvPr id="0" name="Object 13"/>
                      <p:cNvPicPr>
                        <a:picLocks noChangeAspect="1" noChangeArrowheads="1"/>
                      </p:cNvPicPr>
                      <p:nvPr/>
                    </p:nvPicPr>
                    <p:blipFill>
                      <a:blip r:embed="rId15"/>
                      <a:srcRect/>
                      <a:stretch>
                        <a:fillRect/>
                      </a:stretch>
                    </p:blipFill>
                    <p:spPr bwMode="auto">
                      <a:xfrm>
                        <a:off x="7327897" y="2228850"/>
                        <a:ext cx="1319213"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Rectangle 1"/>
          <p:cNvSpPr>
            <a:spLocks noChangeArrowheads="1"/>
          </p:cNvSpPr>
          <p:nvPr/>
        </p:nvSpPr>
        <p:spPr bwMode="auto">
          <a:xfrm>
            <a:off x="2" y="3341259"/>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a:ln>
                  <a:noFill/>
                </a:ln>
                <a:solidFill>
                  <a:srgbClr val="FF0000"/>
                </a:solidFill>
                <a:effectLst/>
                <a:latin typeface="Times New Roman" pitchFamily="18" charset="0"/>
                <a:ea typeface="Times New Roman" pitchFamily="18" charset="0"/>
                <a:cs typeface="Times New Roman" pitchFamily="18" charset="0"/>
              </a:rPr>
              <a:t>Hãy nhận xét về tỉ số giữa khối lượng và thể tích của các thỏi sắt, nhôm, đồng.</a:t>
            </a:r>
            <a:endParaRPr kumimoji="0" lang="en-US" sz="2800" b="0" i="0" u="none" strike="noStrike" cap="none" normalizeH="0" baseline="0">
              <a:ln>
                <a:noFill/>
              </a:ln>
              <a:solidFill>
                <a:srgbClr val="FF0000"/>
              </a:solidFill>
              <a:effectLst/>
              <a:latin typeface="Times New Roman" pitchFamily="18" charset="0"/>
              <a:cs typeface="Times New Roman" pitchFamily="18" charset="0"/>
            </a:endParaRPr>
          </a:p>
        </p:txBody>
      </p:sp>
      <p:sp>
        <p:nvSpPr>
          <p:cNvPr id="16" name="Rectangle 2"/>
          <p:cNvSpPr>
            <a:spLocks noChangeArrowheads="1"/>
          </p:cNvSpPr>
          <p:nvPr/>
        </p:nvSpPr>
        <p:spPr bwMode="auto">
          <a:xfrm>
            <a:off x="0" y="4208443"/>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Bảng 13.2.</a:t>
            </a:r>
            <a:r>
              <a:rPr kumimoji="0" lang="en-US" sz="28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Tỉ số giữa khối lượng và thể tích của các vật làm từ các chất khác nhau</a:t>
            </a: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heel(1)">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heel(1)">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heel(1)">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heel(1)">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heel(1)">
                                      <p:cBhvr>
                                        <p:cTn id="42" dur="20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heel(1)">
                                      <p:cBhvr>
                                        <p:cTn id="4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304800" y="778192"/>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Tỉ số giữa khối lượng và thể tích của các thỏi sắt, nhôm, đồng là khác nhau và tỉ số m</a:t>
            </a:r>
            <a:r>
              <a:rPr kumimoji="0" lang="vi-VN"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V</a:t>
            </a:r>
            <a:r>
              <a:rPr kumimoji="0" lang="en-US" sz="3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của đồng lớn hơn tỉ số m</a:t>
            </a:r>
            <a:r>
              <a:rPr kumimoji="0" lang="vi-VN"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V của sắt lớn hơn tỉ số m</a:t>
            </a:r>
            <a:r>
              <a:rPr kumimoji="0" lang="vi-VN"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Vcủa nhôm.</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381000" y="2347852"/>
            <a:ext cx="1781257" cy="584775"/>
          </a:xfrm>
          <a:prstGeom prst="rect">
            <a:avLst/>
          </a:prstGeom>
        </p:spPr>
        <p:txBody>
          <a:bodyPr wrap="none">
            <a:spAutoFit/>
          </a:bodyPr>
          <a:lstStyle/>
          <a:p>
            <a:r>
              <a:rPr lang="vi-VN" sz="3200">
                <a:solidFill>
                  <a:srgbClr val="FF0000"/>
                </a:solidFill>
                <a:latin typeface="Times New Roman" pitchFamily="18" charset="0"/>
                <a:ea typeface="Times New Roman" pitchFamily="18" charset="0"/>
                <a:cs typeface="Times New Roman" pitchFamily="18" charset="0"/>
              </a:rPr>
              <a:t>N</a:t>
            </a:r>
            <a:r>
              <a:rPr lang="en-US" sz="3200">
                <a:solidFill>
                  <a:srgbClr val="FF0000"/>
                </a:solidFill>
                <a:latin typeface="Times New Roman" pitchFamily="18" charset="0"/>
                <a:ea typeface="Times New Roman" pitchFamily="18" charset="0"/>
                <a:cs typeface="Times New Roman" pitchFamily="18" charset="0"/>
              </a:rPr>
              <a:t>hận xét </a:t>
            </a:r>
            <a:endParaRPr lang="en-US" sz="3200"/>
          </a:p>
        </p:txBody>
      </p:sp>
      <p:sp>
        <p:nvSpPr>
          <p:cNvPr id="5" name="Rectangle 4"/>
          <p:cNvSpPr/>
          <p:nvPr/>
        </p:nvSpPr>
        <p:spPr>
          <a:xfrm>
            <a:off x="381000" y="2896259"/>
            <a:ext cx="8534400" cy="584775"/>
          </a:xfrm>
          <a:prstGeom prst="rect">
            <a:avLst/>
          </a:prstGeom>
        </p:spPr>
        <p:txBody>
          <a:bodyPr wrap="square">
            <a:spAutoFit/>
          </a:bodyPr>
          <a:lstStyle/>
          <a:p>
            <a:r>
              <a:rPr lang="vi-VN" sz="3200">
                <a:solidFill>
                  <a:srgbClr val="FF0000"/>
                </a:solidFill>
                <a:latin typeface="Times New Roman" pitchFamily="18" charset="0"/>
                <a:ea typeface="Times New Roman" pitchFamily="18" charset="0"/>
                <a:cs typeface="Times New Roman" pitchFamily="18" charset="0"/>
              </a:rPr>
              <a:t>Với cùng một loại vật liệu tỉ số m/v là không đổi</a:t>
            </a:r>
            <a:endParaRPr lang="en-US" sz="3200"/>
          </a:p>
        </p:txBody>
      </p:sp>
      <p:sp>
        <p:nvSpPr>
          <p:cNvPr id="6" name="Rectangle 5"/>
          <p:cNvSpPr/>
          <p:nvPr/>
        </p:nvSpPr>
        <p:spPr>
          <a:xfrm>
            <a:off x="356755" y="3481034"/>
            <a:ext cx="8382000" cy="584775"/>
          </a:xfrm>
          <a:prstGeom prst="rect">
            <a:avLst/>
          </a:prstGeom>
        </p:spPr>
        <p:txBody>
          <a:bodyPr wrap="square">
            <a:spAutoFit/>
          </a:bodyPr>
          <a:lstStyle/>
          <a:p>
            <a:r>
              <a:rPr lang="vi-VN" sz="3200">
                <a:solidFill>
                  <a:srgbClr val="FF0000"/>
                </a:solidFill>
                <a:latin typeface="Times New Roman" pitchFamily="18" charset="0"/>
                <a:ea typeface="Times New Roman" pitchFamily="18" charset="0"/>
                <a:cs typeface="Times New Roman" pitchFamily="18" charset="0"/>
              </a:rPr>
              <a:t>Với các vật liệu khác nhau, tỉ số m/v là khác nhau</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89"/>
                                        </p:tgtEl>
                                        <p:attrNameLst>
                                          <p:attrName>style.visibility</p:attrName>
                                        </p:attrNameLst>
                                      </p:cBhvr>
                                      <p:to>
                                        <p:strVal val="visible"/>
                                      </p:to>
                                    </p:set>
                                    <p:animEffect transition="in" filter="blinds(horizontal)">
                                      <p:cBhvr>
                                        <p:cTn id="7" dur="500"/>
                                        <p:tgtEl>
                                          <p:spTgt spid="1228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17600" y="133350"/>
            <a:ext cx="803938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a:ln>
                  <a:noFill/>
                </a:ln>
                <a:solidFill>
                  <a:srgbClr val="FF0000"/>
                </a:solidFill>
                <a:effectLst/>
                <a:latin typeface="Times New Roman" pitchFamily="18" charset="0"/>
                <a:ea typeface="Times New Roman" pitchFamily="18" charset="0"/>
                <a:cs typeface="Times New Roman" pitchFamily="18" charset="0"/>
              </a:rPr>
              <a:t>II. Khối lượng riêng, đơn vị khối lượng riêng</a:t>
            </a:r>
            <a:endParaRPr kumimoji="0" lang="en-US" sz="3200" b="0" i="0" u="none" strike="noStrike" cap="none" normalizeH="0" baseline="0">
              <a:ln>
                <a:noFill/>
              </a:ln>
              <a:solidFill>
                <a:srgbClr val="FF0000"/>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370609" y="648105"/>
            <a:ext cx="8001001"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-Khối lượng riêng của một chất cho ta biết khối lượng của một đơn vị thể tích chất đó.</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pic>
        <p:nvPicPr>
          <p:cNvPr id="11267" name="Picture 3" descr="DKjKD1dL3G6Wm1sIPeS1RbcX_4k824mL4ZOTsZOq7FrDSqDoDXjTAygWMFU97KoDYN8l15mMJnrWU0bqIVJTxec1Zu4oA2dRR2DEQBVzU431w99qYcKutFO2kVxuvWbwz2xI0FTxi7PJm0NwSGPDuQ"/>
          <p:cNvPicPr>
            <a:picLocks noChangeAspect="1" noChangeArrowheads="1"/>
          </p:cNvPicPr>
          <p:nvPr/>
        </p:nvPicPr>
        <p:blipFill>
          <a:blip r:embed="rId2" cstate="print"/>
          <a:srcRect/>
          <a:stretch>
            <a:fillRect/>
          </a:stretch>
        </p:blipFill>
        <p:spPr bwMode="auto">
          <a:xfrm>
            <a:off x="914400" y="1657352"/>
            <a:ext cx="1447801" cy="947651"/>
          </a:xfrm>
          <a:prstGeom prst="rect">
            <a:avLst/>
          </a:prstGeom>
          <a:noFill/>
          <a:ln w="9525">
            <a:noFill/>
            <a:miter lim="800000"/>
            <a:headEnd/>
            <a:tailEnd/>
          </a:ln>
        </p:spPr>
      </p:pic>
      <p:sp>
        <p:nvSpPr>
          <p:cNvPr id="11268" name="Rectangle 4"/>
          <p:cNvSpPr>
            <a:spLocks noChangeArrowheads="1"/>
          </p:cNvSpPr>
          <p:nvPr/>
        </p:nvSpPr>
        <p:spPr bwMode="auto">
          <a:xfrm>
            <a:off x="4162377" y="2441505"/>
            <a:ext cx="452457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+V là thể tích của vật liệu.</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2438400" y="1714502"/>
            <a:ext cx="1798890" cy="584775"/>
          </a:xfrm>
          <a:prstGeom prst="rect">
            <a:avLst/>
          </a:prstGeom>
        </p:spPr>
        <p:txBody>
          <a:bodyPr wrap="none">
            <a:spAutoFit/>
          </a:bodyPr>
          <a:lstStyle/>
          <a:p>
            <a:pPr lvl="0" algn="just" fontAlgn="base">
              <a:spcBef>
                <a:spcPct val="0"/>
              </a:spcBef>
              <a:spcAft>
                <a:spcPct val="0"/>
              </a:spcAft>
            </a:pPr>
            <a:r>
              <a:rPr lang="en-US" sz="3200">
                <a:latin typeface="Times New Roman" pitchFamily="18" charset="0"/>
                <a:ea typeface="Times New Roman" pitchFamily="18" charset="0"/>
                <a:cs typeface="Times New Roman" pitchFamily="18" charset="0"/>
              </a:rPr>
              <a:t>Trong đó:</a:t>
            </a:r>
          </a:p>
        </p:txBody>
      </p:sp>
      <p:sp>
        <p:nvSpPr>
          <p:cNvPr id="8" name="Rectangle 7"/>
          <p:cNvSpPr/>
          <p:nvPr/>
        </p:nvSpPr>
        <p:spPr>
          <a:xfrm>
            <a:off x="4114803" y="1714502"/>
            <a:ext cx="4160113" cy="584775"/>
          </a:xfrm>
          <a:prstGeom prst="rect">
            <a:avLst/>
          </a:prstGeom>
        </p:spPr>
        <p:txBody>
          <a:bodyPr wrap="none">
            <a:spAutoFit/>
          </a:bodyPr>
          <a:lstStyle/>
          <a:p>
            <a:pPr lvl="0" algn="just" eaLnBrk="0" fontAlgn="base" hangingPunct="0">
              <a:spcBef>
                <a:spcPct val="0"/>
              </a:spcBef>
              <a:spcAft>
                <a:spcPct val="0"/>
              </a:spcAft>
            </a:pPr>
            <a:r>
              <a:rPr lang="en-US" sz="3200">
                <a:latin typeface="Times New Roman" pitchFamily="18" charset="0"/>
                <a:ea typeface="Times New Roman" pitchFamily="18" charset="0"/>
                <a:cs typeface="Times New Roman" pitchFamily="18" charset="0"/>
              </a:rPr>
              <a:t>+ D là khối lượng riêng.</a:t>
            </a:r>
          </a:p>
        </p:txBody>
      </p:sp>
      <p:sp>
        <p:nvSpPr>
          <p:cNvPr id="9" name="Rectangle 8"/>
          <p:cNvSpPr/>
          <p:nvPr/>
        </p:nvSpPr>
        <p:spPr>
          <a:xfrm>
            <a:off x="4114803" y="2114552"/>
            <a:ext cx="5232523" cy="584775"/>
          </a:xfrm>
          <a:prstGeom prst="rect">
            <a:avLst/>
          </a:prstGeom>
        </p:spPr>
        <p:txBody>
          <a:bodyPr wrap="none">
            <a:spAutoFit/>
          </a:bodyPr>
          <a:lstStyle/>
          <a:p>
            <a:pPr lvl="0" algn="just" eaLnBrk="0" fontAlgn="base" hangingPunct="0">
              <a:spcBef>
                <a:spcPct val="0"/>
              </a:spcBef>
              <a:spcAft>
                <a:spcPct val="0"/>
              </a:spcAft>
            </a:pPr>
            <a:r>
              <a:rPr lang="en-US" sz="3200">
                <a:latin typeface="Times New Roman" pitchFamily="18" charset="0"/>
                <a:ea typeface="Times New Roman" pitchFamily="18" charset="0"/>
                <a:cs typeface="Times New Roman" pitchFamily="18" charset="0"/>
              </a:rPr>
              <a:t>+ m là khối lượng của vật liệu.</a:t>
            </a:r>
          </a:p>
        </p:txBody>
      </p:sp>
      <p:sp>
        <p:nvSpPr>
          <p:cNvPr id="11269" name="Rectangle 5"/>
          <p:cNvSpPr>
            <a:spLocks noChangeArrowheads="1"/>
          </p:cNvSpPr>
          <p:nvPr/>
        </p:nvSpPr>
        <p:spPr bwMode="auto">
          <a:xfrm>
            <a:off x="591471" y="2876550"/>
            <a:ext cx="7696199"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-Đơn vị thường dùng của khối lượng riêng là: </a:t>
            </a:r>
            <a:r>
              <a:rPr kumimoji="0" lang="vi-VN"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kg/m</a:t>
            </a:r>
            <a:r>
              <a:rPr kumimoji="0" lang="en-US" sz="3200" b="0" i="0" u="none" strike="noStrike" cap="none" normalizeH="0" baseline="30000">
                <a:ln>
                  <a:noFill/>
                </a:ln>
                <a:solidFill>
                  <a:schemeClr val="tx1"/>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g/cm</a:t>
            </a:r>
            <a:r>
              <a:rPr kumimoji="0" lang="en-US" sz="3200" b="0" i="0" u="none" strike="noStrike" cap="none" normalizeH="0" baseline="30000">
                <a:ln>
                  <a:noFill/>
                </a:ln>
                <a:solidFill>
                  <a:schemeClr val="tx1"/>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hoặc g/mL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kg/m</a:t>
            </a:r>
            <a:r>
              <a:rPr kumimoji="0" lang="en-US" sz="3200" b="0" i="0" u="none" strike="noStrike" cap="none" normalizeH="0" baseline="30000">
                <a:ln>
                  <a:noFill/>
                </a:ln>
                <a:solidFill>
                  <a:schemeClr val="tx1"/>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 0,001 g/cm</a:t>
            </a:r>
            <a:r>
              <a:rPr kumimoji="0" lang="en-US" sz="3200" b="0" i="0" u="none" strike="noStrike" cap="none" normalizeH="0" baseline="30000">
                <a:ln>
                  <a:noFill/>
                </a:ln>
                <a:solidFill>
                  <a:schemeClr val="tx1"/>
                </a:solidFill>
                <a:effectLst/>
                <a:latin typeface="Times New Roman" pitchFamily="18" charset="0"/>
                <a:ea typeface="Times New Roman" pitchFamily="18" charset="0"/>
                <a:cs typeface="Times New Roman" pitchFamily="18" charset="0"/>
              </a:rPr>
              <a:t>3</a:t>
            </a:r>
            <a:endPar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g/cm</a:t>
            </a:r>
            <a:r>
              <a:rPr kumimoji="0" lang="en-US" sz="3200" b="0" i="0" u="none" strike="noStrike" cap="none" normalizeH="0" baseline="30000">
                <a:ln>
                  <a:noFill/>
                </a:ln>
                <a:solidFill>
                  <a:schemeClr val="tx1"/>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 1 g/mL</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5">
                                            <p:txEl>
                                              <p:pRg st="0" end="0"/>
                                            </p:txEl>
                                          </p:spTgt>
                                        </p:tgtEl>
                                        <p:attrNameLst>
                                          <p:attrName>style.visibility</p:attrName>
                                        </p:attrNameLst>
                                      </p:cBhvr>
                                      <p:to>
                                        <p:strVal val="visible"/>
                                      </p:to>
                                    </p:set>
                                    <p:animEffect transition="in" filter="blinds(horizontal)">
                                      <p:cBhvr>
                                        <p:cTn id="7" dur="500"/>
                                        <p:tgtEl>
                                          <p:spTgt spid="112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 calcmode="lin" valueType="num">
                                      <p:cBhvr additive="base">
                                        <p:cTn id="12"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nodeType="clickEffect">
                                  <p:stCondLst>
                                    <p:cond delay="0"/>
                                  </p:stCondLst>
                                  <p:childTnLst>
                                    <p:set>
                                      <p:cBhvr>
                                        <p:cTn id="17" dur="1" fill="hold">
                                          <p:stCondLst>
                                            <p:cond delay="0"/>
                                          </p:stCondLst>
                                        </p:cTn>
                                        <p:tgtEl>
                                          <p:spTgt spid="11267"/>
                                        </p:tgtEl>
                                        <p:attrNameLst>
                                          <p:attrName>style.visibility</p:attrName>
                                        </p:attrNameLst>
                                      </p:cBhvr>
                                      <p:to>
                                        <p:strVal val="visible"/>
                                      </p:to>
                                    </p:set>
                                    <p:animEffect transition="in" filter="plus(in)">
                                      <p:cBhvr>
                                        <p:cTn id="18" dur="2000"/>
                                        <p:tgtEl>
                                          <p:spTgt spid="11267"/>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plus(in)">
                                      <p:cBhvr>
                                        <p:cTn id="23" dur="20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3" presetClass="entr" presetSubtype="16" fill="hold" grpId="0" nodeType="clickEffect">
                                  <p:stCondLst>
                                    <p:cond delay="0"/>
                                  </p:stCondLst>
                                  <p:childTnLst>
                                    <p:set>
                                      <p:cBhvr>
                                        <p:cTn id="37" dur="1" fill="hold">
                                          <p:stCondLst>
                                            <p:cond delay="0"/>
                                          </p:stCondLst>
                                        </p:cTn>
                                        <p:tgtEl>
                                          <p:spTgt spid="11268"/>
                                        </p:tgtEl>
                                        <p:attrNameLst>
                                          <p:attrName>style.visibility</p:attrName>
                                        </p:attrNameLst>
                                      </p:cBhvr>
                                      <p:to>
                                        <p:strVal val="visible"/>
                                      </p:to>
                                    </p:set>
                                    <p:animEffect transition="in" filter="plus(in)">
                                      <p:cBhvr>
                                        <p:cTn id="38" dur="2000"/>
                                        <p:tgtEl>
                                          <p:spTgt spid="1126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1269"/>
                                        </p:tgtEl>
                                        <p:attrNameLst>
                                          <p:attrName>style.visibility</p:attrName>
                                        </p:attrNameLst>
                                      </p:cBhvr>
                                      <p:to>
                                        <p:strVal val="visible"/>
                                      </p:to>
                                    </p:set>
                                    <p:animEffect transition="in" filter="blinds(horizontal)">
                                      <p:cBhvr>
                                        <p:cTn id="43"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8" grpId="0"/>
      <p:bldP spid="9" grpId="0"/>
      <p:bldP spid="1126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descr="Top 100 hình nền powerpoint đẹp nhất 2023"/>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28" name="AutoShape 4" descr="Top 100 hình nền powerpoint đẹp nhất 2023"/>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17" name="Rectangle 1"/>
          <p:cNvSpPr>
            <a:spLocks noChangeArrowheads="1"/>
          </p:cNvSpPr>
          <p:nvPr/>
        </p:nvSpPr>
        <p:spPr bwMode="auto">
          <a:xfrm>
            <a:off x="3" y="-73096"/>
            <a:ext cx="86725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Khối lượng riêng của một số chất ở nhiệt độ phòng.</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pic>
        <p:nvPicPr>
          <p:cNvPr id="9218" name="Picture 2" descr="gRVUgLV-0K50WPXQPVA-N31ot7AnOhMAkOPvGtn0W1JXNvCinocLBY4lG6Uq71X33T8gcG9QHJS6hRuqa3ie3svHhSf-jUKc9jnJyTWvyFCnLg0bN11zD-My1Ws0Z1I6ezCd4quGwlPyd-1TDpx6sA"/>
          <p:cNvPicPr>
            <a:picLocks noChangeAspect="1" noChangeArrowheads="1"/>
          </p:cNvPicPr>
          <p:nvPr/>
        </p:nvPicPr>
        <p:blipFill>
          <a:blip r:embed="rId2"/>
          <a:srcRect/>
          <a:stretch>
            <a:fillRect/>
          </a:stretch>
        </p:blipFill>
        <p:spPr bwMode="auto">
          <a:xfrm>
            <a:off x="1" y="571500"/>
            <a:ext cx="8991600" cy="3371850"/>
          </a:xfrm>
          <a:prstGeom prst="rect">
            <a:avLst/>
          </a:prstGeom>
          <a:noFill/>
          <a:ln w="9525">
            <a:noFill/>
            <a:miter lim="800000"/>
            <a:headEnd/>
            <a:tailEnd/>
          </a:ln>
        </p:spPr>
      </p:pic>
      <p:sp>
        <p:nvSpPr>
          <p:cNvPr id="9219" name="Rectangle 3"/>
          <p:cNvSpPr>
            <a:spLocks noChangeArrowheads="1"/>
          </p:cNvSpPr>
          <p:nvPr/>
        </p:nvSpPr>
        <p:spPr bwMode="auto">
          <a:xfrm>
            <a:off x="0" y="3865848"/>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người ta còn sử dụng đại lượng khác là trọng lượng riêng để nói tới một chất nặng hay nhẹ hơn chất khác.</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17">
                                            <p:txEl>
                                              <p:pRg st="0" end="0"/>
                                            </p:txEl>
                                          </p:spTgt>
                                        </p:tgtEl>
                                        <p:attrNameLst>
                                          <p:attrName>style.visibility</p:attrName>
                                        </p:attrNameLst>
                                      </p:cBhvr>
                                      <p:to>
                                        <p:strVal val="visible"/>
                                      </p:to>
                                    </p:set>
                                    <p:animEffect transition="in" filter="blinds(horizontal)">
                                      <p:cBhvr>
                                        <p:cTn id="7" dur="500"/>
                                        <p:tgtEl>
                                          <p:spTgt spid="92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18"/>
                                        </p:tgtEl>
                                        <p:attrNameLst>
                                          <p:attrName>style.visibility</p:attrName>
                                        </p:attrNameLst>
                                      </p:cBhvr>
                                      <p:to>
                                        <p:strVal val="visible"/>
                                      </p:to>
                                    </p:set>
                                    <p:animEffect transition="in" filter="blinds(horizontal)">
                                      <p:cBhvr>
                                        <p:cTn id="12" dur="500"/>
                                        <p:tgtEl>
                                          <p:spTgt spid="9218"/>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animEffect transition="in" filter="plus(in)">
                                      <p:cBhvr>
                                        <p:cTn id="17" dur="2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 y="-134652"/>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Trọng lượng của một mét khối một chất gọi là trọng lượng riêng d của chất đó.</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 name="Rectangle 2"/>
          <p:cNvSpPr/>
          <p:nvPr/>
        </p:nvSpPr>
        <p:spPr>
          <a:xfrm>
            <a:off x="228600" y="1064202"/>
            <a:ext cx="2117887" cy="584775"/>
          </a:xfrm>
          <a:prstGeom prst="rect">
            <a:avLst/>
          </a:prstGeom>
        </p:spPr>
        <p:txBody>
          <a:bodyPr wrap="none">
            <a:spAutoFit/>
          </a:bodyPr>
          <a:lstStyle/>
          <a:p>
            <a:r>
              <a:rPr lang="en-US" sz="3200">
                <a:latin typeface="Times New Roman" pitchFamily="18" charset="0"/>
                <a:cs typeface="Times New Roman" pitchFamily="18" charset="0"/>
              </a:rPr>
              <a:t>Công thức: </a:t>
            </a:r>
          </a:p>
        </p:txBody>
      </p:sp>
      <p:pic>
        <p:nvPicPr>
          <p:cNvPr id="8194" name="Picture 2" descr="m6EsLHgoc689GEZSvetk_7hvW31Lhr5WWhO9-p5mL5IFWzHA2f_yemPkcT37DfbAc0wCiJrymtFH1xFqUOOC5mLBAa0YlaTktAaX4FhXDSgy7vyNGCz0Ln1waBHJqh6aBxErCQnCytacbD3hF3ga_A"/>
          <p:cNvPicPr>
            <a:picLocks noChangeAspect="1" noChangeArrowheads="1"/>
          </p:cNvPicPr>
          <p:nvPr/>
        </p:nvPicPr>
        <p:blipFill>
          <a:blip r:embed="rId2" cstate="print"/>
          <a:srcRect/>
          <a:stretch>
            <a:fillRect/>
          </a:stretch>
        </p:blipFill>
        <p:spPr bwMode="auto">
          <a:xfrm>
            <a:off x="2692931" y="926026"/>
            <a:ext cx="1143001" cy="839755"/>
          </a:xfrm>
          <a:prstGeom prst="rect">
            <a:avLst/>
          </a:prstGeom>
          <a:noFill/>
          <a:ln w="9525">
            <a:noFill/>
            <a:miter lim="800000"/>
            <a:headEnd/>
            <a:tailEnd/>
          </a:ln>
        </p:spPr>
      </p:pic>
      <p:sp>
        <p:nvSpPr>
          <p:cNvPr id="8195" name="Rectangle 3"/>
          <p:cNvSpPr>
            <a:spLocks noChangeArrowheads="1"/>
          </p:cNvSpPr>
          <p:nvPr/>
        </p:nvSpPr>
        <p:spPr bwMode="auto">
          <a:xfrm>
            <a:off x="1981201" y="2611006"/>
            <a:ext cx="6553200" cy="6059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d là trọng lượng riêng (N/m</a:t>
            </a:r>
            <a:r>
              <a:rPr kumimoji="0" lang="en-US" sz="3200" b="0" i="0" u="none" strike="noStrike" cap="none" normalizeH="0" baseline="30000">
                <a:ln>
                  <a:noFill/>
                </a:ln>
                <a:solidFill>
                  <a:srgbClr val="00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3" y="1837434"/>
            <a:ext cx="1901483" cy="584775"/>
          </a:xfrm>
          <a:prstGeom prst="rect">
            <a:avLst/>
          </a:prstGeom>
        </p:spPr>
        <p:txBody>
          <a:bodyPr wrap="none">
            <a:spAutoFit/>
          </a:bodyPr>
          <a:lstStyle/>
          <a:p>
            <a:r>
              <a:rPr lang="en-US" sz="3200">
                <a:solidFill>
                  <a:srgbClr val="000000"/>
                </a:solidFill>
                <a:latin typeface="Times New Roman" pitchFamily="18" charset="0"/>
                <a:ea typeface="Times New Roman" pitchFamily="18" charset="0"/>
                <a:cs typeface="Times New Roman" pitchFamily="18" charset="0"/>
              </a:rPr>
              <a:t>Trong đó:</a:t>
            </a:r>
            <a:r>
              <a:rPr lang="vi-VN" sz="3200">
                <a:solidFill>
                  <a:srgbClr val="222222"/>
                </a:solidFill>
                <a:latin typeface="Times New Roman" pitchFamily="18" charset="0"/>
                <a:ea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7" name="Rectangle 6"/>
          <p:cNvSpPr/>
          <p:nvPr/>
        </p:nvSpPr>
        <p:spPr>
          <a:xfrm>
            <a:off x="1828800" y="1837434"/>
            <a:ext cx="3938066" cy="584775"/>
          </a:xfrm>
          <a:prstGeom prst="rect">
            <a:avLst/>
          </a:prstGeom>
        </p:spPr>
        <p:txBody>
          <a:bodyPr wrap="none">
            <a:spAutoFit/>
          </a:bodyPr>
          <a:lstStyle/>
          <a:p>
            <a:pPr lvl="0" fontAlgn="base">
              <a:spcBef>
                <a:spcPct val="0"/>
              </a:spcBef>
              <a:spcAft>
                <a:spcPct val="0"/>
              </a:spcAft>
            </a:pPr>
            <a:r>
              <a:rPr lang="en-US" sz="3200">
                <a:solidFill>
                  <a:srgbClr val="000000"/>
                </a:solidFill>
                <a:latin typeface="Times New Roman" pitchFamily="18" charset="0"/>
                <a:ea typeface="Times New Roman" pitchFamily="18" charset="0"/>
                <a:cs typeface="Times New Roman" pitchFamily="18" charset="0"/>
              </a:rPr>
              <a:t>+ P là trọng lượng (N).</a:t>
            </a:r>
            <a:endParaRPr lang="en-US" sz="3200">
              <a:latin typeface="Times New Roman" pitchFamily="18" charset="0"/>
              <a:ea typeface="Times New Roman" pitchFamily="18" charset="0"/>
              <a:cs typeface="Times New Roman" pitchFamily="18" charset="0"/>
            </a:endParaRPr>
          </a:p>
        </p:txBody>
      </p:sp>
      <p:sp>
        <p:nvSpPr>
          <p:cNvPr id="8" name="Rectangle 7"/>
          <p:cNvSpPr/>
          <p:nvPr/>
        </p:nvSpPr>
        <p:spPr>
          <a:xfrm>
            <a:off x="1904999" y="2294634"/>
            <a:ext cx="3454344" cy="584775"/>
          </a:xfrm>
          <a:prstGeom prst="rect">
            <a:avLst/>
          </a:prstGeom>
        </p:spPr>
        <p:txBody>
          <a:bodyPr wrap="none">
            <a:spAutoFit/>
          </a:bodyPr>
          <a:lstStyle/>
          <a:p>
            <a:pPr lvl="0" fontAlgn="base">
              <a:spcBef>
                <a:spcPct val="0"/>
              </a:spcBef>
              <a:spcAft>
                <a:spcPct val="0"/>
              </a:spcAft>
            </a:pPr>
            <a:r>
              <a:rPr lang="en-US" sz="3200">
                <a:solidFill>
                  <a:srgbClr val="000000"/>
                </a:solidFill>
                <a:latin typeface="Times New Roman" pitchFamily="18" charset="0"/>
                <a:ea typeface="Times New Roman" pitchFamily="18" charset="0"/>
                <a:cs typeface="Times New Roman" pitchFamily="18" charset="0"/>
              </a:rPr>
              <a:t>+ V là thể tích (m</a:t>
            </a:r>
            <a:r>
              <a:rPr lang="en-US" sz="3200" baseline="30000">
                <a:solidFill>
                  <a:srgbClr val="000000"/>
                </a:solidFill>
                <a:latin typeface="Times New Roman" pitchFamily="18" charset="0"/>
                <a:ea typeface="Times New Roman" pitchFamily="18" charset="0"/>
                <a:cs typeface="Times New Roman" pitchFamily="18" charset="0"/>
              </a:rPr>
              <a:t>3</a:t>
            </a:r>
            <a:r>
              <a:rPr lang="en-US" sz="3200">
                <a:solidFill>
                  <a:srgbClr val="000000"/>
                </a:solidFill>
                <a:latin typeface="Times New Roman" pitchFamily="18" charset="0"/>
                <a:ea typeface="Times New Roman" pitchFamily="18" charset="0"/>
                <a:cs typeface="Times New Roman" pitchFamily="18" charset="0"/>
              </a:rPr>
              <a:t>).</a:t>
            </a:r>
            <a:endParaRPr lang="en-US" sz="3200">
              <a:latin typeface="Times New Roman" pitchFamily="18" charset="0"/>
              <a:ea typeface="Times New Roman" pitchFamily="18" charset="0"/>
              <a:cs typeface="Times New Roman" pitchFamily="18" charset="0"/>
            </a:endParaRPr>
          </a:p>
        </p:txBody>
      </p:sp>
      <p:pic>
        <p:nvPicPr>
          <p:cNvPr id="8196" name="Picture 4" descr="ZGJCBQVEf77ZxgC4PXwswdgKaDyYC8bSGkRXYfuO-3inF8oSALXuGKr9yiMmbCXCF0Z7eJM2zC5XPV6J6nRdueTbuKMvGdxj8jhDMAO1xNRyZwqO3i_KhjUH1GWvcsCJnW8CivuIm2yIsfaQ9NARFw"/>
          <p:cNvPicPr>
            <a:picLocks noChangeAspect="1" noChangeArrowheads="1"/>
          </p:cNvPicPr>
          <p:nvPr/>
        </p:nvPicPr>
        <p:blipFill>
          <a:blip r:embed="rId3" cstate="print"/>
          <a:srcRect/>
          <a:stretch>
            <a:fillRect/>
          </a:stretch>
        </p:blipFill>
        <p:spPr bwMode="auto">
          <a:xfrm>
            <a:off x="381001" y="3216941"/>
            <a:ext cx="2133600" cy="457200"/>
          </a:xfrm>
          <a:prstGeom prst="rect">
            <a:avLst/>
          </a:prstGeom>
          <a:noFill/>
          <a:ln w="9525">
            <a:noFill/>
            <a:miter lim="800000"/>
            <a:headEnd/>
            <a:tailEnd/>
          </a:ln>
        </p:spPr>
      </p:pic>
      <p:sp>
        <p:nvSpPr>
          <p:cNvPr id="10" name="Rectangle 9"/>
          <p:cNvSpPr/>
          <p:nvPr/>
        </p:nvSpPr>
        <p:spPr>
          <a:xfrm>
            <a:off x="0" y="3551932"/>
            <a:ext cx="9144000" cy="1077218"/>
          </a:xfrm>
          <a:prstGeom prst="rect">
            <a:avLst/>
          </a:prstGeom>
        </p:spPr>
        <p:txBody>
          <a:bodyPr wrap="square">
            <a:spAutoFit/>
          </a:bodyPr>
          <a:lstStyle/>
          <a:p>
            <a:r>
              <a:rPr lang="en-US" sz="3200">
                <a:latin typeface="Times New Roman" pitchFamily="18" charset="0"/>
                <a:cs typeface="Times New Roman" pitchFamily="18" charset="0"/>
              </a:rPr>
              <a:t>Như vậy, ta cũng có thể dựa vào trọng lượng riêng của vật liệu để so sánh các vật liệu (nặng, nhẹ).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blinds(horizontal)">
                                      <p:cBhvr>
                                        <p:cTn id="7" dur="500"/>
                                        <p:tgtEl>
                                          <p:spTgt spid="819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8194"/>
                                        </p:tgtEl>
                                        <p:attrNameLst>
                                          <p:attrName>style.visibility</p:attrName>
                                        </p:attrNameLst>
                                      </p:cBhvr>
                                      <p:to>
                                        <p:strVal val="visible"/>
                                      </p:to>
                                    </p:set>
                                    <p:animEffect transition="in" filter="plus(in)">
                                      <p:cBhvr>
                                        <p:cTn id="17" dur="2000"/>
                                        <p:tgtEl>
                                          <p:spTgt spid="819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lide(fromBottom)">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arn(inHorizontal)">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plus(in)">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gtEl>
                                        <p:attrNameLst>
                                          <p:attrName>style.visibility</p:attrName>
                                        </p:attrNameLst>
                                      </p:cBhvr>
                                      <p:to>
                                        <p:strVal val="visible"/>
                                      </p:to>
                                    </p:set>
                                    <p:animEffect transition="in" filter="fade">
                                      <p:cBhvr>
                                        <p:cTn id="37" dur="2000"/>
                                        <p:tgtEl>
                                          <p:spTgt spid="8195"/>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8196"/>
                                        </p:tgtEl>
                                        <p:attrNameLst>
                                          <p:attrName>style.visibility</p:attrName>
                                        </p:attrNameLst>
                                      </p:cBhvr>
                                      <p:to>
                                        <p:strVal val="visible"/>
                                      </p:to>
                                    </p:set>
                                    <p:animEffect transition="in" filter="randombar(horizontal)">
                                      <p:cBhvr>
                                        <p:cTn id="42" dur="500"/>
                                        <p:tgtEl>
                                          <p:spTgt spid="8196"/>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Effect transition="in" filter="plus(in)">
                                      <p:cBhvr>
                                        <p:cTn id="47"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95600" y="171450"/>
            <a:ext cx="3352800" cy="400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solidFill>
                  <a:srgbClr val="FF0000"/>
                </a:solidFill>
                <a:latin typeface="+mj-lt"/>
              </a:rPr>
              <a:t>ĐẶT VẤN ĐỀ</a:t>
            </a:r>
            <a:endParaRPr lang="en-US" sz="3200" b="1">
              <a:solidFill>
                <a:srgbClr val="FF0000"/>
              </a:solidFill>
              <a:latin typeface="+mj-lt"/>
            </a:endParaRPr>
          </a:p>
        </p:txBody>
      </p:sp>
      <p:sp>
        <p:nvSpPr>
          <p:cNvPr id="5" name="Rectangle 4"/>
          <p:cNvSpPr/>
          <p:nvPr/>
        </p:nvSpPr>
        <p:spPr>
          <a:xfrm>
            <a:off x="0" y="914400"/>
            <a:ext cx="9144000" cy="2862322"/>
          </a:xfrm>
          <a:prstGeom prst="rect">
            <a:avLst/>
          </a:prstGeom>
        </p:spPr>
        <p:txBody>
          <a:bodyPr wrap="square">
            <a:spAutoFit/>
          </a:bodyPr>
          <a:lstStyle/>
          <a:p>
            <a:r>
              <a:rPr lang="vi-VN" sz="3600" dirty="0">
                <a:latin typeface="+mj-lt"/>
              </a:rPr>
              <a:t>Trong đời sống, ta thường nói sắt nặng hơn nhôm. Nói như thế  đúng vì họ đang nói tới khối lượng riêng của sắt lớn hơn khối lượng riêng của nhôm. Để trả lời được câu hỏi, ta cần so sánh khối lượng riêng của sắt và nhôm.</a:t>
            </a:r>
            <a:endParaRPr lang="en-US" sz="3600" dirty="0">
              <a:latin typeface="+mj-lt"/>
            </a:endParaRPr>
          </a:p>
        </p:txBody>
      </p:sp>
      <p:sp>
        <p:nvSpPr>
          <p:cNvPr id="6" name="Cloud Callout 5"/>
          <p:cNvSpPr/>
          <p:nvPr/>
        </p:nvSpPr>
        <p:spPr>
          <a:xfrm>
            <a:off x="1" y="742950"/>
            <a:ext cx="8991600" cy="2857500"/>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3600" dirty="0">
                <a:latin typeface="+mj-lt"/>
              </a:rPr>
              <a:t>Trong đời sống, ta thường nói sắt nặng hơn nhôm. Nói như thế có đúng không? Làm thế nào để trả lời câu hỏi này?</a:t>
            </a:r>
            <a:endParaRPr lang="en-US" sz="3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plus(in)">
                                      <p:cBhvr>
                                        <p:cTn id="2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152401" y="0"/>
            <a:ext cx="8610601" cy="1600200"/>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3600">
                <a:latin typeface="+mj-lt"/>
              </a:rPr>
              <a:t>Dựa vào đại lượng nào,người ta nói </a:t>
            </a:r>
            <a:r>
              <a:rPr lang="vi-VN" sz="3600" dirty="0">
                <a:latin typeface="+mj-lt"/>
              </a:rPr>
              <a:t>sắt nặng </a:t>
            </a:r>
            <a:r>
              <a:rPr lang="vi-VN" sz="3600">
                <a:latin typeface="+mj-lt"/>
              </a:rPr>
              <a:t>hơn nhôm?</a:t>
            </a:r>
            <a:endParaRPr lang="en-US" sz="3600" dirty="0">
              <a:latin typeface="+mj-lt"/>
            </a:endParaRPr>
          </a:p>
        </p:txBody>
      </p:sp>
      <p:sp>
        <p:nvSpPr>
          <p:cNvPr id="5" name="Cloud 4"/>
          <p:cNvSpPr/>
          <p:nvPr/>
        </p:nvSpPr>
        <p:spPr>
          <a:xfrm>
            <a:off x="0" y="685800"/>
            <a:ext cx="9144000" cy="3371850"/>
          </a:xfrm>
          <a:prstGeom prst="clou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4000">
                <a:latin typeface="Times New Roman" pitchFamily="18" charset="0"/>
                <a:cs typeface="Times New Roman" pitchFamily="18" charset="0"/>
              </a:rPr>
              <a:t>Dựa vào khối lượng riêng hoặc trọng lượng riêng,người ta nói sắt nặng hơn nhôm.</a:t>
            </a:r>
          </a:p>
          <a:p>
            <a:pPr algn="ctr"/>
            <a:r>
              <a:rPr lang="vi-VN" sz="4000">
                <a:latin typeface="Times New Roman" pitchFamily="18" charset="0"/>
                <a:cs typeface="Times New Roman" pitchFamily="18" charset="0"/>
              </a:rPr>
              <a:t>D sắt = 7800kg/</a:t>
            </a:r>
            <a:r>
              <a:rPr lang="en-US" sz="4000">
                <a:solidFill>
                  <a:schemeClr val="bg1"/>
                </a:solidFill>
                <a:latin typeface="Times New Roman" pitchFamily="18" charset="0"/>
                <a:ea typeface="Times New Roman" pitchFamily="18" charset="0"/>
                <a:cs typeface="Times New Roman" pitchFamily="18" charset="0"/>
              </a:rPr>
              <a:t>m</a:t>
            </a:r>
            <a:r>
              <a:rPr lang="en-US" sz="4000" baseline="30000">
                <a:solidFill>
                  <a:schemeClr val="bg1"/>
                </a:solidFill>
                <a:latin typeface="Times New Roman" pitchFamily="18" charset="0"/>
                <a:ea typeface="Times New Roman" pitchFamily="18" charset="0"/>
                <a:cs typeface="Times New Roman" pitchFamily="18" charset="0"/>
              </a:rPr>
              <a:t>3</a:t>
            </a:r>
            <a:endParaRPr lang="vi-VN" sz="4000" baseline="30000">
              <a:solidFill>
                <a:schemeClr val="bg1"/>
              </a:solidFill>
              <a:latin typeface="Times New Roman" pitchFamily="18" charset="0"/>
              <a:ea typeface="Times New Roman" pitchFamily="18" charset="0"/>
              <a:cs typeface="Times New Roman" pitchFamily="18" charset="0"/>
            </a:endParaRPr>
          </a:p>
          <a:p>
            <a:pPr algn="ctr"/>
            <a:r>
              <a:rPr lang="vi-VN" sz="4000" baseline="30000">
                <a:solidFill>
                  <a:schemeClr val="bg1"/>
                </a:solidFill>
                <a:latin typeface="Times New Roman" pitchFamily="18" charset="0"/>
                <a:cs typeface="Times New Roman" pitchFamily="18" charset="0"/>
              </a:rPr>
              <a:t>D nhôm</a:t>
            </a:r>
            <a:r>
              <a:rPr lang="vi-VN" sz="4000">
                <a:solidFill>
                  <a:schemeClr val="bg1"/>
                </a:solidFill>
                <a:latin typeface="Times New Roman" pitchFamily="18" charset="0"/>
                <a:cs typeface="Times New Roman" pitchFamily="18" charset="0"/>
              </a:rPr>
              <a:t>  = 2700kg/ </a:t>
            </a:r>
            <a:r>
              <a:rPr lang="en-US" sz="4000">
                <a:solidFill>
                  <a:schemeClr val="bg1"/>
                </a:solidFill>
                <a:latin typeface="Times New Roman" pitchFamily="18" charset="0"/>
                <a:ea typeface="Times New Roman" pitchFamily="18" charset="0"/>
                <a:cs typeface="Times New Roman" pitchFamily="18" charset="0"/>
              </a:rPr>
              <a:t>m</a:t>
            </a:r>
            <a:r>
              <a:rPr lang="en-US" sz="4000" baseline="30000">
                <a:solidFill>
                  <a:schemeClr val="bg1"/>
                </a:solidFill>
                <a:latin typeface="Times New Roman" pitchFamily="18" charset="0"/>
                <a:ea typeface="Times New Roman" pitchFamily="18" charset="0"/>
                <a:cs typeface="Times New Roman" pitchFamily="18" charset="0"/>
              </a:rPr>
              <a:t>3</a:t>
            </a:r>
            <a:endParaRPr lang="en-US" sz="400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57200" y="163890"/>
            <a:ext cx="8229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1" i="0" u="none" strike="noStrike" cap="none" normalizeH="0" baseline="0">
                <a:ln>
                  <a:noFill/>
                </a:ln>
                <a:solidFill>
                  <a:srgbClr val="FF0000"/>
                </a:solidFill>
                <a:effectLst/>
                <a:latin typeface="Times New Roman" pitchFamily="18" charset="0"/>
                <a:ea typeface="Times New Roman" pitchFamily="18" charset="0"/>
                <a:cs typeface="Times New Roman" pitchFamily="18" charset="0"/>
              </a:rPr>
              <a:t>Khi người</a:t>
            </a:r>
            <a:r>
              <a:rPr kumimoji="0" lang="vi-VN" sz="3200" b="1" i="0" u="none" strike="noStrike" cap="none" normalizeH="0">
                <a:ln>
                  <a:noFill/>
                </a:ln>
                <a:solidFill>
                  <a:srgbClr val="FF0000"/>
                </a:solidFill>
                <a:effectLst/>
                <a:latin typeface="Times New Roman" pitchFamily="18" charset="0"/>
                <a:ea typeface="Times New Roman" pitchFamily="18" charset="0"/>
                <a:cs typeface="Times New Roman" pitchFamily="18" charset="0"/>
              </a:rPr>
              <a:t> ta nói “ Sắt nặng hơn bông” ta ngầm hiểu đang nói đến khối lượng riêng của sắt &gt; khối lượng riêng của bông.</a:t>
            </a:r>
            <a:endParaRPr kumimoji="0" lang="en-US" sz="3200" b="0" i="0" u="none" strike="noStrike" cap="none" normalizeH="0" baseline="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0" y="0"/>
            <a:ext cx="9601200" cy="2743200"/>
          </a:xfrm>
          <a:prstGeom prst="cloudCallout">
            <a:avLst/>
          </a:prstGeom>
        </p:spPr>
        <p:style>
          <a:lnRef idx="1">
            <a:schemeClr val="accent3"/>
          </a:lnRef>
          <a:fillRef idx="2">
            <a:schemeClr val="accent3"/>
          </a:fillRef>
          <a:effectRef idx="1">
            <a:schemeClr val="accent3"/>
          </a:effectRef>
          <a:fontRef idx="minor">
            <a:schemeClr val="dk1"/>
          </a:fontRef>
        </p:style>
        <p:txBody>
          <a:bodyPr rtlCol="0" anchor="ctr"/>
          <a:lstStyle/>
          <a:p>
            <a:r>
              <a:rPr lang="vi-VN" sz="3200">
                <a:latin typeface="Times New Roman" pitchFamily="18" charset="0"/>
                <a:cs typeface="Times New Roman" pitchFamily="18" charset="0"/>
              </a:rPr>
              <a:t>Bài tập1: Một khối gang  hình hộp chữ nhật có chiều dài các cạnh tương ứng là 2cm, 3cm, 5cm  và có khối lượng 210g. Hãy tính khối lượng riêng của gang</a:t>
            </a:r>
            <a:endParaRPr lang="en-US" sz="3200">
              <a:latin typeface="Times New Roman" pitchFamily="18" charset="0"/>
              <a:cs typeface="Times New Roman" pitchFamily="18" charset="0"/>
            </a:endParaRPr>
          </a:p>
        </p:txBody>
      </p:sp>
      <p:sp>
        <p:nvSpPr>
          <p:cNvPr id="6" name="Flowchart: Process 5"/>
          <p:cNvSpPr/>
          <p:nvPr/>
        </p:nvSpPr>
        <p:spPr>
          <a:xfrm>
            <a:off x="0" y="2876550"/>
            <a:ext cx="9144000" cy="2266950"/>
          </a:xfrm>
          <a:prstGeom prst="flowChart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3200">
                <a:solidFill>
                  <a:schemeClr val="tx1"/>
                </a:solidFill>
                <a:latin typeface="Times New Roman" pitchFamily="18" charset="0"/>
                <a:cs typeface="Times New Roman" pitchFamily="18" charset="0"/>
              </a:rPr>
              <a:t>Thể tích của khối gang là:</a:t>
            </a:r>
          </a:p>
          <a:p>
            <a:pPr algn="ctr"/>
            <a:r>
              <a:rPr lang="vi-VN" sz="3200">
                <a:solidFill>
                  <a:schemeClr val="tx1"/>
                </a:solidFill>
                <a:latin typeface="Times New Roman" pitchFamily="18" charset="0"/>
                <a:cs typeface="Times New Roman" pitchFamily="18" charset="0"/>
              </a:rPr>
              <a:t>V  =  2. 3. 5. =  30 c</a:t>
            </a:r>
            <a:r>
              <a:rPr lang="en-US" sz="3200">
                <a:solidFill>
                  <a:schemeClr val="tx1"/>
                </a:solidFill>
                <a:latin typeface="Times New Roman" pitchFamily="18" charset="0"/>
                <a:ea typeface="Times New Roman" pitchFamily="18" charset="0"/>
                <a:cs typeface="Times New Roman" pitchFamily="18" charset="0"/>
              </a:rPr>
              <a:t>m</a:t>
            </a:r>
            <a:r>
              <a:rPr lang="en-US" sz="3200" baseline="30000">
                <a:solidFill>
                  <a:schemeClr val="tx1"/>
                </a:solidFill>
                <a:latin typeface="Times New Roman" pitchFamily="18" charset="0"/>
                <a:ea typeface="Times New Roman" pitchFamily="18" charset="0"/>
                <a:cs typeface="Times New Roman" pitchFamily="18" charset="0"/>
              </a:rPr>
              <a:t>3</a:t>
            </a:r>
            <a:endParaRPr lang="vi-VN" sz="3200" baseline="30000">
              <a:solidFill>
                <a:schemeClr val="tx1"/>
              </a:solidFill>
              <a:latin typeface="Times New Roman" pitchFamily="18" charset="0"/>
              <a:ea typeface="Times New Roman" pitchFamily="18" charset="0"/>
              <a:cs typeface="Times New Roman" pitchFamily="18" charset="0"/>
            </a:endParaRPr>
          </a:p>
          <a:p>
            <a:pPr algn="ctr"/>
            <a:r>
              <a:rPr lang="vi-VN" sz="3200" baseline="30000">
                <a:solidFill>
                  <a:schemeClr val="tx1"/>
                </a:solidFill>
                <a:latin typeface="Times New Roman" pitchFamily="18" charset="0"/>
                <a:cs typeface="Times New Roman" pitchFamily="18" charset="0"/>
              </a:rPr>
              <a:t> </a:t>
            </a:r>
            <a:r>
              <a:rPr lang="vi-VN" sz="3200">
                <a:solidFill>
                  <a:schemeClr val="tx1"/>
                </a:solidFill>
                <a:latin typeface="Times New Roman" pitchFamily="18" charset="0"/>
                <a:cs typeface="Times New Roman" pitchFamily="18" charset="0"/>
              </a:rPr>
              <a:t>   Khối lượng riêng của gang là:</a:t>
            </a:r>
          </a:p>
          <a:p>
            <a:pPr algn="ctr"/>
            <a:r>
              <a:rPr lang="vi-VN" sz="3200">
                <a:solidFill>
                  <a:schemeClr val="tx1"/>
                </a:solidFill>
                <a:latin typeface="Times New Roman" pitchFamily="18" charset="0"/>
                <a:cs typeface="Times New Roman" pitchFamily="18" charset="0"/>
              </a:rPr>
              <a:t>D = m/v  = 210/ 30 = 7g/ c</a:t>
            </a:r>
            <a:r>
              <a:rPr lang="en-US" sz="3200">
                <a:solidFill>
                  <a:schemeClr val="tx1"/>
                </a:solidFill>
                <a:latin typeface="Times New Roman" pitchFamily="18" charset="0"/>
                <a:ea typeface="Times New Roman" pitchFamily="18" charset="0"/>
                <a:cs typeface="Times New Roman" pitchFamily="18" charset="0"/>
              </a:rPr>
              <a:t>m</a:t>
            </a:r>
            <a:r>
              <a:rPr lang="en-US" sz="3200" baseline="30000">
                <a:solidFill>
                  <a:schemeClr val="tx1"/>
                </a:solidFill>
                <a:latin typeface="Times New Roman" pitchFamily="18" charset="0"/>
                <a:ea typeface="Times New Roman" pitchFamily="18" charset="0"/>
                <a:cs typeface="Times New Roman" pitchFamily="18" charset="0"/>
              </a:rPr>
              <a:t>3</a:t>
            </a:r>
            <a:endParaRPr lang="vi-VN" sz="3200">
              <a:solidFill>
                <a:schemeClr val="tx1"/>
              </a:solidFill>
              <a:latin typeface="Times New Roman" pitchFamily="18" charset="0"/>
              <a:cs typeface="Times New Roman" pitchFamily="18" charset="0"/>
            </a:endParaRPr>
          </a:p>
          <a:p>
            <a:pPr algn="ctr"/>
            <a:endParaRPr lang="en-US" sz="32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0292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8915401" cy="1569660"/>
          </a:xfrm>
          <a:prstGeom prst="rect">
            <a:avLst/>
          </a:prstGeom>
        </p:spPr>
        <p:txBody>
          <a:bodyPr wrap="square">
            <a:spAutoFit/>
          </a:bodyPr>
          <a:lstStyle/>
          <a:p>
            <a:r>
              <a:rPr lang="vi-VN" sz="3200">
                <a:latin typeface="Times New Roman" pitchFamily="18" charset="0"/>
                <a:cs typeface="Times New Roman" pitchFamily="18" charset="0"/>
              </a:rPr>
              <a:t>Bài tập 2</a:t>
            </a:r>
            <a:r>
              <a:rPr lang="en-US" sz="3200">
                <a:latin typeface="Times New Roman" pitchFamily="18" charset="0"/>
                <a:cs typeface="Times New Roman" pitchFamily="18" charset="0"/>
              </a:rPr>
              <a:t>: Một hộp sữa ông Thọ có khối lượng 397 g và có thể tích 320 cm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 Hãy tính khối lượng riêng của sữa trong hộp theo đơn vị kg/ 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8" name="Rectangle 7"/>
          <p:cNvSpPr/>
          <p:nvPr/>
        </p:nvSpPr>
        <p:spPr>
          <a:xfrm>
            <a:off x="3276599" y="1562102"/>
            <a:ext cx="1473480" cy="584775"/>
          </a:xfrm>
          <a:prstGeom prst="rect">
            <a:avLst/>
          </a:prstGeom>
        </p:spPr>
        <p:txBody>
          <a:bodyPr wrap="none">
            <a:spAutoFit/>
          </a:bodyPr>
          <a:lstStyle/>
          <a:p>
            <a:r>
              <a:rPr lang="vi-VN" sz="3200">
                <a:latin typeface="Times New Roman" pitchFamily="18" charset="0"/>
                <a:cs typeface="Times New Roman" pitchFamily="18" charset="0"/>
              </a:rPr>
              <a:t>Bài giải</a:t>
            </a:r>
            <a:endParaRPr lang="en-US" sz="3200"/>
          </a:p>
        </p:txBody>
      </p:sp>
      <p:sp>
        <p:nvSpPr>
          <p:cNvPr id="9" name="Rectangle 8"/>
          <p:cNvSpPr/>
          <p:nvPr/>
        </p:nvSpPr>
        <p:spPr>
          <a:xfrm>
            <a:off x="304800" y="2019300"/>
            <a:ext cx="8534400" cy="1077218"/>
          </a:xfrm>
          <a:prstGeom prst="rect">
            <a:avLst/>
          </a:prstGeom>
        </p:spPr>
        <p:txBody>
          <a:bodyPr wrap="square">
            <a:spAutoFit/>
          </a:bodyPr>
          <a:lstStyle/>
          <a:p>
            <a:r>
              <a:rPr lang="en-US" sz="3200">
                <a:latin typeface="Times New Roman" pitchFamily="18" charset="0"/>
                <a:cs typeface="Times New Roman" pitchFamily="18" charset="0"/>
              </a:rPr>
              <a:t>Ta có: 397 g = 0,397 kg.</a:t>
            </a:r>
            <a:r>
              <a:rPr lang="vi-VN" sz="3200">
                <a:latin typeface="Times New Roman" pitchFamily="18" charset="0"/>
                <a:cs typeface="Times New Roman" pitchFamily="18" charset="0"/>
              </a:rPr>
              <a:t>                                             </a:t>
            </a:r>
            <a:r>
              <a:rPr lang="en-US" sz="3200">
                <a:latin typeface="Times New Roman" pitchFamily="18" charset="0"/>
                <a:cs typeface="Times New Roman" pitchFamily="18" charset="0"/>
              </a:rPr>
              <a:t>320 cm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 = 0,00032 m</a:t>
            </a:r>
            <a:r>
              <a:rPr lang="en-US" sz="3200" baseline="30000">
                <a:latin typeface="Times New Roman" pitchFamily="18" charset="0"/>
                <a:cs typeface="Times New Roman" pitchFamily="18" charset="0"/>
              </a:rPr>
              <a:t>3</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10" name="Rectangle 9"/>
          <p:cNvSpPr/>
          <p:nvPr/>
        </p:nvSpPr>
        <p:spPr>
          <a:xfrm>
            <a:off x="228599" y="2952750"/>
            <a:ext cx="6660798" cy="584775"/>
          </a:xfrm>
          <a:prstGeom prst="rect">
            <a:avLst/>
          </a:prstGeom>
        </p:spPr>
        <p:txBody>
          <a:bodyPr wrap="none">
            <a:spAutoFit/>
          </a:bodyPr>
          <a:lstStyle/>
          <a:p>
            <a:r>
              <a:rPr lang="en-US" sz="3200">
                <a:latin typeface="Times New Roman" pitchFamily="18" charset="0"/>
                <a:cs typeface="Times New Roman" pitchFamily="18" charset="0"/>
              </a:rPr>
              <a:t>Khối lượng riêng của sữa trong hộp là: </a:t>
            </a:r>
          </a:p>
        </p:txBody>
      </p:sp>
      <p:pic>
        <p:nvPicPr>
          <p:cNvPr id="35844" name="Picture 4" descr="6JYI9Jb1PV-jzyFE6QTMIs3LK_ESFkgcIoffX6BKinOYCTvnnDfQTC072O2yDjbQvcVqDxX_CX49FpUuEz1DZYe787ta5_3EVTrliH_uLuqKAR4TiOBooilHWUmPSZnkugqp9Ng0xXl6FCq5VaxbOA"/>
          <p:cNvPicPr>
            <a:picLocks noChangeAspect="1" noChangeArrowheads="1"/>
          </p:cNvPicPr>
          <p:nvPr/>
        </p:nvPicPr>
        <p:blipFill>
          <a:blip r:embed="rId2"/>
          <a:srcRect/>
          <a:stretch>
            <a:fillRect/>
          </a:stretch>
        </p:blipFill>
        <p:spPr bwMode="auto">
          <a:xfrm>
            <a:off x="1828802" y="3581400"/>
            <a:ext cx="4750837" cy="971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24" dur="500"/>
                                        <p:tgtEl>
                                          <p:spTgt spid="10">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nodeType="clickEffect">
                                  <p:stCondLst>
                                    <p:cond delay="0"/>
                                  </p:stCondLst>
                                  <p:childTnLst>
                                    <p:set>
                                      <p:cBhvr>
                                        <p:cTn id="28" dur="1" fill="hold">
                                          <p:stCondLst>
                                            <p:cond delay="0"/>
                                          </p:stCondLst>
                                        </p:cTn>
                                        <p:tgtEl>
                                          <p:spTgt spid="35844"/>
                                        </p:tgtEl>
                                        <p:attrNameLst>
                                          <p:attrName>style.visibility</p:attrName>
                                        </p:attrNameLst>
                                      </p:cBhvr>
                                      <p:to>
                                        <p:strVal val="visible"/>
                                      </p:to>
                                    </p:set>
                                    <p:animEffect transition="in" filter="barn(inHorizontal)">
                                      <p:cBhvr>
                                        <p:cTn id="29" dur="5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569660"/>
          </a:xfrm>
          <a:prstGeom prst="rect">
            <a:avLst/>
          </a:prstGeom>
        </p:spPr>
        <p:txBody>
          <a:bodyPr wrap="square">
            <a:spAutoFit/>
          </a:bodyPr>
          <a:lstStyle/>
          <a:p>
            <a:r>
              <a:rPr lang="vi-VN" sz="3200" b="1">
                <a:latin typeface="Times New Roman" pitchFamily="18" charset="0"/>
                <a:cs typeface="Times New Roman" pitchFamily="18" charset="0"/>
              </a:rPr>
              <a:t>Bài tập</a:t>
            </a:r>
            <a:r>
              <a:rPr lang="en-US" sz="3200" b="1">
                <a:latin typeface="Times New Roman" pitchFamily="18" charset="0"/>
                <a:cs typeface="Times New Roman" pitchFamily="18" charset="0"/>
              </a:rPr>
              <a:t> 3:</a:t>
            </a:r>
            <a:r>
              <a:rPr lang="en-US" sz="3200">
                <a:latin typeface="Times New Roman" pitchFamily="18" charset="0"/>
                <a:cs typeface="Times New Roman" pitchFamily="18" charset="0"/>
              </a:rPr>
              <a:t> 1 kg kem giặt VISO có thể tích 900 cm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 Tính khối lượng riêng của kem giặt VISO và so sánh với khối lượng riêng của nước.</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5" name="Rectangle 4"/>
          <p:cNvSpPr/>
          <p:nvPr/>
        </p:nvSpPr>
        <p:spPr>
          <a:xfrm>
            <a:off x="3563294" y="1428750"/>
            <a:ext cx="1518364" cy="584775"/>
          </a:xfrm>
          <a:prstGeom prst="rect">
            <a:avLst/>
          </a:prstGeom>
        </p:spPr>
        <p:txBody>
          <a:bodyPr wrap="none">
            <a:spAutoFit/>
          </a:bodyPr>
          <a:lstStyle/>
          <a:p>
            <a:r>
              <a:rPr lang="vi-VN" sz="3200" b="1">
                <a:latin typeface="Times New Roman" pitchFamily="18" charset="0"/>
                <a:cs typeface="Times New Roman" pitchFamily="18" charset="0"/>
              </a:rPr>
              <a:t>Bài giải</a:t>
            </a:r>
            <a:endParaRPr lang="en-US" sz="3200"/>
          </a:p>
        </p:txBody>
      </p:sp>
      <p:sp>
        <p:nvSpPr>
          <p:cNvPr id="6" name="Rectangle 5"/>
          <p:cNvSpPr/>
          <p:nvPr/>
        </p:nvSpPr>
        <p:spPr>
          <a:xfrm>
            <a:off x="228601" y="1894830"/>
            <a:ext cx="4876848" cy="584775"/>
          </a:xfrm>
          <a:prstGeom prst="rect">
            <a:avLst/>
          </a:prstGeom>
        </p:spPr>
        <p:txBody>
          <a:bodyPr wrap="none">
            <a:spAutoFit/>
          </a:bodyPr>
          <a:lstStyle/>
          <a:p>
            <a:r>
              <a:rPr lang="en-US" sz="3200">
                <a:latin typeface="Times New Roman" pitchFamily="18" charset="0"/>
                <a:cs typeface="Times New Roman" pitchFamily="18" charset="0"/>
              </a:rPr>
              <a:t>Ta có: 900 cm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 = 0,0009 m</a:t>
            </a:r>
            <a:r>
              <a:rPr lang="en-US" sz="3200" baseline="30000">
                <a:latin typeface="Times New Roman" pitchFamily="18" charset="0"/>
                <a:cs typeface="Times New Roman" pitchFamily="18" charset="0"/>
              </a:rPr>
              <a:t>3</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34817" name="Rectangle 1"/>
          <p:cNvSpPr>
            <a:spLocks noChangeArrowheads="1"/>
          </p:cNvSpPr>
          <p:nvPr/>
        </p:nvSpPr>
        <p:spPr bwMode="auto">
          <a:xfrm>
            <a:off x="228599" y="2479605"/>
            <a:ext cx="666939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Khối lượng riêng của kem giặt VISO là</a:t>
            </a:r>
            <a:endParaRPr kumimoji="0" lang="en-US" sz="3200" b="0" i="0" u="none" strike="noStrike" cap="none" normalizeH="0" baseline="0">
              <a:ln>
                <a:noFill/>
              </a:ln>
              <a:solidFill>
                <a:schemeClr val="tx1"/>
              </a:solidFill>
              <a:effectLst/>
              <a:latin typeface="Times New Roman" pitchFamily="18" charset="0"/>
              <a:cs typeface="Times New Roman" pitchFamily="18" charset="0"/>
            </a:endParaRPr>
          </a:p>
        </p:txBody>
      </p:sp>
      <p:pic>
        <p:nvPicPr>
          <p:cNvPr id="34818" name="Picture 2" descr="508UdKa_MFyZcvxkeOUSpWXHDjSvMxVqGDDXI7q6Hze7azLMwf78y67llmT76tlfqii22P8KPOHMC8vtkPoSp70cys1ZZdLm4xyh8xbiFQ10QL0cy29hPKfEeDRIMZWINqrvzt7r4SMg55arVsoJyQ"/>
          <p:cNvPicPr>
            <a:picLocks noChangeAspect="1" noChangeArrowheads="1"/>
          </p:cNvPicPr>
          <p:nvPr/>
        </p:nvPicPr>
        <p:blipFill>
          <a:blip r:embed="rId2"/>
          <a:srcRect/>
          <a:stretch>
            <a:fillRect/>
          </a:stretch>
        </p:blipFill>
        <p:spPr bwMode="auto">
          <a:xfrm>
            <a:off x="1416626" y="3067050"/>
            <a:ext cx="5187577" cy="800100"/>
          </a:xfrm>
          <a:prstGeom prst="rect">
            <a:avLst/>
          </a:prstGeom>
          <a:noFill/>
          <a:ln w="9525">
            <a:noFill/>
            <a:miter lim="800000"/>
            <a:headEnd/>
            <a:tailEnd/>
          </a:ln>
        </p:spPr>
      </p:pic>
      <p:sp>
        <p:nvSpPr>
          <p:cNvPr id="9" name="Rectangle 8"/>
          <p:cNvSpPr/>
          <p:nvPr/>
        </p:nvSpPr>
        <p:spPr>
          <a:xfrm>
            <a:off x="3464" y="3867150"/>
            <a:ext cx="9144000" cy="1077218"/>
          </a:xfrm>
          <a:prstGeom prst="rect">
            <a:avLst/>
          </a:prstGeom>
        </p:spPr>
        <p:txBody>
          <a:bodyPr wrap="square">
            <a:spAutoFit/>
          </a:bodyPr>
          <a:lstStyle/>
          <a:p>
            <a:r>
              <a:rPr lang="en-US" sz="3200">
                <a:latin typeface="Times New Roman" pitchFamily="18" charset="0"/>
                <a:cs typeface="Times New Roman" pitchFamily="18" charset="0"/>
              </a:rPr>
              <a:t>So sánh với khối lượng riêng của nước (1000 kg/m</a:t>
            </a:r>
            <a:r>
              <a:rPr lang="en-US" sz="3200" baseline="30000">
                <a:latin typeface="Times New Roman" pitchFamily="18" charset="0"/>
                <a:cs typeface="Times New Roman" pitchFamily="18" charset="0"/>
              </a:rPr>
              <a:t>3</a:t>
            </a:r>
            <a:r>
              <a:rPr lang="en-US" sz="3200">
                <a:latin typeface="Times New Roman" pitchFamily="18" charset="0"/>
                <a:cs typeface="Times New Roman" pitchFamily="18" charset="0"/>
              </a:rPr>
              <a:t>) thì khối lượng riêng của kem giặt VISO lớn hơn.</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plus(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slide(fromBottom)">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4817">
                                            <p:txEl>
                                              <p:pRg st="0" end="0"/>
                                            </p:txEl>
                                          </p:spTgt>
                                        </p:tgtEl>
                                        <p:attrNameLst>
                                          <p:attrName>style.visibility</p:attrName>
                                        </p:attrNameLst>
                                      </p:cBhvr>
                                      <p:to>
                                        <p:strVal val="visible"/>
                                      </p:to>
                                    </p:set>
                                    <p:animEffect transition="in" filter="randombar(horizontal)">
                                      <p:cBhvr>
                                        <p:cTn id="22" dur="500"/>
                                        <p:tgtEl>
                                          <p:spTgt spid="3481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34818"/>
                                        </p:tgtEl>
                                        <p:attrNameLst>
                                          <p:attrName>style.visibility</p:attrName>
                                        </p:attrNameLst>
                                      </p:cBhvr>
                                      <p:to>
                                        <p:strVal val="visible"/>
                                      </p:to>
                                    </p:set>
                                    <p:animEffect transition="in" filter="barn(inHorizontal)">
                                      <p:cBhvr>
                                        <p:cTn id="27" dur="500"/>
                                        <p:tgtEl>
                                          <p:spTgt spid="348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barn(inHorizontal)">
                                      <p:cBhvr>
                                        <p:cTn id="3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
            <a:ext cx="9144000" cy="1384995"/>
          </a:xfrm>
          <a:prstGeom prst="rect">
            <a:avLst/>
          </a:prstGeom>
        </p:spPr>
        <p:txBody>
          <a:bodyPr wrap="square">
            <a:spAutoFit/>
          </a:bodyPr>
          <a:lstStyle/>
          <a:p>
            <a:r>
              <a:rPr lang="vi-VN" sz="2800" b="1">
                <a:latin typeface="Times New Roman" pitchFamily="18" charset="0"/>
                <a:cs typeface="Times New Roman" pitchFamily="18" charset="0"/>
              </a:rPr>
              <a:t>Bài tập</a:t>
            </a:r>
            <a:r>
              <a:rPr lang="en-US" sz="2800" b="1">
                <a:latin typeface="Times New Roman" pitchFamily="18" charset="0"/>
                <a:cs typeface="Times New Roman" pitchFamily="18" charset="0"/>
              </a:rPr>
              <a:t> 4:</a:t>
            </a:r>
            <a:r>
              <a:rPr lang="en-US" sz="2800">
                <a:latin typeface="Times New Roman" pitchFamily="18" charset="0"/>
                <a:cs typeface="Times New Roman" pitchFamily="18" charset="0"/>
              </a:rPr>
              <a:t> Hòn gạch có khối lượng là 1,6 kg và thể tích 1200 cm</a:t>
            </a:r>
            <a:r>
              <a:rPr lang="en-US" sz="2800" baseline="30000">
                <a:latin typeface="Times New Roman" pitchFamily="18" charset="0"/>
                <a:cs typeface="Times New Roman" pitchFamily="18" charset="0"/>
              </a:rPr>
              <a:t>3</a:t>
            </a:r>
            <a:r>
              <a:rPr lang="en-US" sz="2800">
                <a:latin typeface="Times New Roman" pitchFamily="18" charset="0"/>
                <a:cs typeface="Times New Roman" pitchFamily="18" charset="0"/>
              </a:rPr>
              <a:t>. Hòn gạch có hai lỗ, mỗi lỗ có thể tích 192 cm</a:t>
            </a:r>
            <a:r>
              <a:rPr lang="en-US" sz="2800" baseline="30000">
                <a:latin typeface="Times New Roman" pitchFamily="18" charset="0"/>
                <a:cs typeface="Times New Roman" pitchFamily="18" charset="0"/>
              </a:rPr>
              <a:t>3</a:t>
            </a:r>
            <a:r>
              <a:rPr lang="en-US" sz="2800">
                <a:latin typeface="Times New Roman" pitchFamily="18" charset="0"/>
                <a:cs typeface="Times New Roman" pitchFamily="18" charset="0"/>
              </a:rPr>
              <a:t>. Tính khối lượng riêng và trọng lượng riêng của gạch.</a:t>
            </a:r>
            <a:endParaRPr lang="en-US" sz="2800"/>
          </a:p>
        </p:txBody>
      </p:sp>
      <p:sp>
        <p:nvSpPr>
          <p:cNvPr id="5" name="Rectangle 4"/>
          <p:cNvSpPr/>
          <p:nvPr/>
        </p:nvSpPr>
        <p:spPr>
          <a:xfrm>
            <a:off x="3259281" y="1358327"/>
            <a:ext cx="1350050" cy="523220"/>
          </a:xfrm>
          <a:prstGeom prst="rect">
            <a:avLst/>
          </a:prstGeom>
        </p:spPr>
        <p:txBody>
          <a:bodyPr wrap="none">
            <a:spAutoFit/>
          </a:bodyPr>
          <a:lstStyle/>
          <a:p>
            <a:r>
              <a:rPr lang="vi-VN" sz="2800" b="1">
                <a:latin typeface="Times New Roman" pitchFamily="18" charset="0"/>
                <a:cs typeface="Times New Roman" pitchFamily="18" charset="0"/>
              </a:rPr>
              <a:t>Bài giải</a:t>
            </a:r>
            <a:endParaRPr lang="en-US" sz="2800"/>
          </a:p>
        </p:txBody>
      </p:sp>
      <p:sp>
        <p:nvSpPr>
          <p:cNvPr id="6" name="Rectangle 5"/>
          <p:cNvSpPr/>
          <p:nvPr/>
        </p:nvSpPr>
        <p:spPr>
          <a:xfrm>
            <a:off x="1" y="1943102"/>
            <a:ext cx="8991600" cy="523220"/>
          </a:xfrm>
          <a:prstGeom prst="rect">
            <a:avLst/>
          </a:prstGeom>
        </p:spPr>
        <p:txBody>
          <a:bodyPr wrap="square">
            <a:spAutoFit/>
          </a:bodyPr>
          <a:lstStyle/>
          <a:p>
            <a:r>
              <a:rPr lang="en-US" sz="2800">
                <a:latin typeface="Times New Roman" pitchFamily="18" charset="0"/>
                <a:cs typeface="Times New Roman" pitchFamily="18" charset="0"/>
              </a:rPr>
              <a:t>Thế tích thực của hòn gạch là:</a:t>
            </a:r>
          </a:p>
        </p:txBody>
      </p:sp>
      <p:sp>
        <p:nvSpPr>
          <p:cNvPr id="7" name="Rectangle 6"/>
          <p:cNvSpPr/>
          <p:nvPr/>
        </p:nvSpPr>
        <p:spPr>
          <a:xfrm>
            <a:off x="152400" y="2419350"/>
            <a:ext cx="8534400" cy="523220"/>
          </a:xfrm>
          <a:prstGeom prst="rect">
            <a:avLst/>
          </a:prstGeom>
        </p:spPr>
        <p:txBody>
          <a:bodyPr wrap="square">
            <a:spAutoFit/>
          </a:bodyPr>
          <a:lstStyle/>
          <a:p>
            <a:r>
              <a:rPr lang="en-US" sz="2800">
                <a:latin typeface="Times New Roman" pitchFamily="18" charset="0"/>
                <a:cs typeface="Times New Roman" pitchFamily="18" charset="0"/>
              </a:rPr>
              <a:t>V = 1200 – (192 . 2) = 816 (cm</a:t>
            </a:r>
            <a:r>
              <a:rPr lang="en-US" sz="2800" baseline="30000">
                <a:latin typeface="Times New Roman" pitchFamily="18" charset="0"/>
                <a:cs typeface="Times New Roman" pitchFamily="18" charset="0"/>
              </a:rPr>
              <a:t>3</a:t>
            </a:r>
            <a:r>
              <a:rPr lang="en-US" sz="2800">
                <a:latin typeface="Times New Roman" pitchFamily="18" charset="0"/>
                <a:cs typeface="Times New Roman" pitchFamily="18" charset="0"/>
              </a:rPr>
              <a:t>) = 0,000816 (m</a:t>
            </a:r>
            <a:r>
              <a:rPr lang="en-US" sz="2800" baseline="30000">
                <a:latin typeface="Times New Roman" pitchFamily="18" charset="0"/>
                <a:cs typeface="Times New Roman" pitchFamily="18" charset="0"/>
              </a:rPr>
              <a:t>3</a:t>
            </a:r>
            <a:r>
              <a:rPr lang="en-US" sz="2800">
                <a:latin typeface="Times New Roman" pitchFamily="18" charset="0"/>
                <a:cs typeface="Times New Roman" pitchFamily="18" charset="0"/>
              </a:rPr>
              <a:t>). </a:t>
            </a:r>
            <a:endParaRPr lang="en-US" sz="2800"/>
          </a:p>
        </p:txBody>
      </p:sp>
      <p:sp>
        <p:nvSpPr>
          <p:cNvPr id="8" name="Rectangle 7"/>
          <p:cNvSpPr/>
          <p:nvPr/>
        </p:nvSpPr>
        <p:spPr>
          <a:xfrm>
            <a:off x="152400" y="2800350"/>
            <a:ext cx="4203395" cy="523220"/>
          </a:xfrm>
          <a:prstGeom prst="rect">
            <a:avLst/>
          </a:prstGeom>
        </p:spPr>
        <p:txBody>
          <a:bodyPr wrap="none">
            <a:spAutoFit/>
          </a:bodyPr>
          <a:lstStyle/>
          <a:p>
            <a:r>
              <a:rPr lang="en-US" sz="2800">
                <a:latin typeface="Times New Roman" pitchFamily="18" charset="0"/>
                <a:cs typeface="Times New Roman" pitchFamily="18" charset="0"/>
              </a:rPr>
              <a:t>Khối lượng riêng của gạch: </a:t>
            </a:r>
            <a:endParaRPr lang="en-US" sz="2800"/>
          </a:p>
        </p:txBody>
      </p:sp>
      <p:pic>
        <p:nvPicPr>
          <p:cNvPr id="37889" name="Picture 1" descr="mFAhmOhg20iaIG73ZmvRqBEWHqUVKunCxRktOzCsqwgZtbfzWhRRRV7rPV188nz6NEouOXKoY6f8-zSKAPe74wPdUREa7seTUGnpZmOo-WvbgvFCmJUspxtHWybb1j3HZ1l-P0y-qH5UHgSri6BRAw"/>
          <p:cNvPicPr>
            <a:picLocks noChangeAspect="1" noChangeArrowheads="1"/>
          </p:cNvPicPr>
          <p:nvPr/>
        </p:nvPicPr>
        <p:blipFill>
          <a:blip r:embed="rId2"/>
          <a:srcRect/>
          <a:stretch>
            <a:fillRect/>
          </a:stretch>
        </p:blipFill>
        <p:spPr bwMode="auto">
          <a:xfrm>
            <a:off x="1752600" y="3323570"/>
            <a:ext cx="4871259" cy="924580"/>
          </a:xfrm>
          <a:prstGeom prst="rect">
            <a:avLst/>
          </a:prstGeom>
          <a:noFill/>
          <a:ln w="9525">
            <a:noFill/>
            <a:miter lim="800000"/>
            <a:headEnd/>
            <a:tailEnd/>
          </a:ln>
        </p:spPr>
      </p:pic>
      <p:sp>
        <p:nvSpPr>
          <p:cNvPr id="37890" name="Rectangle 2"/>
          <p:cNvSpPr>
            <a:spLocks noChangeArrowheads="1"/>
          </p:cNvSpPr>
          <p:nvPr/>
        </p:nvSpPr>
        <p:spPr bwMode="auto">
          <a:xfrm>
            <a:off x="51196" y="4133463"/>
            <a:ext cx="863560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Trọng lượng riêng của gạch: </a:t>
            </a:r>
            <a:endParaRPr kumimoji="0" lang="en-US" sz="28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d = 10.D </a:t>
            </a:r>
            <a:r>
              <a:rPr kumimoji="0" lang="vi-VN" sz="2800" b="0" i="0" u="none" strike="noStrike" cap="none" normalizeH="0" baseline="0" smtClean="0">
                <a:ln>
                  <a:noFill/>
                </a:ln>
                <a:solidFill>
                  <a:srgbClr val="222222"/>
                </a:solidFill>
                <a:effectLst/>
                <a:latin typeface="Times New Roman" pitchFamily="18" charset="0"/>
                <a:ea typeface="Calibri" pitchFamily="34" charset="0"/>
                <a:cs typeface="Times New Roman" pitchFamily="18" charset="0"/>
              </a:rPr>
              <a:t> </a:t>
            </a:r>
            <a:r>
              <a:rPr kumimoji="0" lang="en-US" sz="28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10.1960,8 = 19608 N/m</a:t>
            </a:r>
            <a:r>
              <a:rPr kumimoji="0" lang="en-US" sz="2800" b="0" i="0" u="none" strike="noStrike" cap="none" normalizeH="0" baseline="30000" smtClean="0">
                <a:ln>
                  <a:noFill/>
                </a:ln>
                <a:solidFill>
                  <a:srgbClr val="000000"/>
                </a:solidFill>
                <a:effectLst/>
                <a:latin typeface="Times New Roman" pitchFamily="18" charset="0"/>
                <a:ea typeface="Calibri" pitchFamily="34" charset="0"/>
                <a:cs typeface="Times New Roman" pitchFamily="18" charset="0"/>
              </a:rPr>
              <a:t>3</a:t>
            </a:r>
            <a:r>
              <a:rPr kumimoji="0" lang="en-US" sz="28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Bottom)">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barn(inHorizontal)">
                                      <p:cBhvr>
                                        <p:cTn id="28" dur="500"/>
                                        <p:tgtEl>
                                          <p:spTgt spid="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7889"/>
                                        </p:tgtEl>
                                        <p:attrNameLst>
                                          <p:attrName>style.visibility</p:attrName>
                                        </p:attrNameLst>
                                      </p:cBhvr>
                                      <p:to>
                                        <p:strVal val="visible"/>
                                      </p:to>
                                    </p:set>
                                    <p:animEffect transition="in" filter="fade">
                                      <p:cBhvr>
                                        <p:cTn id="33" dur="2000"/>
                                        <p:tgtEl>
                                          <p:spTgt spid="3788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7890">
                                            <p:txEl>
                                              <p:pRg st="0" end="0"/>
                                            </p:txEl>
                                          </p:spTgt>
                                        </p:tgtEl>
                                        <p:attrNameLst>
                                          <p:attrName>style.visibility</p:attrName>
                                        </p:attrNameLst>
                                      </p:cBhvr>
                                      <p:to>
                                        <p:strVal val="visible"/>
                                      </p:to>
                                    </p:set>
                                    <p:animEffect transition="in" filter="blinds(horizontal)">
                                      <p:cBhvr>
                                        <p:cTn id="38" dur="500"/>
                                        <p:tgtEl>
                                          <p:spTgt spid="37890">
                                            <p:txEl>
                                              <p:pRg st="0" end="0"/>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37890">
                                            <p:txEl>
                                              <p:pRg st="1" end="1"/>
                                            </p:txEl>
                                          </p:spTgt>
                                        </p:tgtEl>
                                        <p:attrNameLst>
                                          <p:attrName>style.visibility</p:attrName>
                                        </p:attrNameLst>
                                      </p:cBhvr>
                                      <p:to>
                                        <p:strVal val="visible"/>
                                      </p:to>
                                    </p:set>
                                    <p:animEffect transition="in" filter="blinds(horizontal)">
                                      <p:cBhvr>
                                        <p:cTn id="41" dur="500"/>
                                        <p:tgtEl>
                                          <p:spTgt spid="378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914400"/>
            <a:ext cx="1905001" cy="26289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3200">
                <a:latin typeface="Times New Roman" pitchFamily="18" charset="0"/>
                <a:cs typeface="Times New Roman" pitchFamily="18" charset="0"/>
              </a:rPr>
              <a:t>NỘI </a:t>
            </a:r>
          </a:p>
          <a:p>
            <a:pPr algn="ctr"/>
            <a:r>
              <a:rPr lang="vi-VN" sz="3200">
                <a:latin typeface="Times New Roman" pitchFamily="18" charset="0"/>
                <a:cs typeface="Times New Roman" pitchFamily="18" charset="0"/>
              </a:rPr>
              <a:t>DUNG</a:t>
            </a:r>
          </a:p>
          <a:p>
            <a:pPr algn="ctr"/>
            <a:r>
              <a:rPr lang="vi-VN" sz="3200">
                <a:latin typeface="Times New Roman" pitchFamily="18" charset="0"/>
                <a:cs typeface="Times New Roman" pitchFamily="18" charset="0"/>
              </a:rPr>
              <a:t>CẦN </a:t>
            </a:r>
          </a:p>
          <a:p>
            <a:pPr algn="ctr"/>
            <a:r>
              <a:rPr lang="vi-VN" sz="3200">
                <a:latin typeface="Times New Roman" pitchFamily="18" charset="0"/>
                <a:cs typeface="Times New Roman" pitchFamily="18" charset="0"/>
              </a:rPr>
              <a:t>NHỚ </a:t>
            </a:r>
            <a:endParaRPr lang="en-US" sz="3200">
              <a:latin typeface="Times New Roman" pitchFamily="18" charset="0"/>
              <a:cs typeface="Times New Roman" pitchFamily="18" charset="0"/>
            </a:endParaRPr>
          </a:p>
        </p:txBody>
      </p:sp>
      <p:sp>
        <p:nvSpPr>
          <p:cNvPr id="5" name="Right Arrow 4"/>
          <p:cNvSpPr/>
          <p:nvPr/>
        </p:nvSpPr>
        <p:spPr>
          <a:xfrm>
            <a:off x="2209802" y="1314450"/>
            <a:ext cx="762000" cy="514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Alternate Process 5"/>
          <p:cNvSpPr/>
          <p:nvPr/>
        </p:nvSpPr>
        <p:spPr>
          <a:xfrm>
            <a:off x="2971799" y="171450"/>
            <a:ext cx="6019801" cy="234315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a:solidFill>
                  <a:schemeClr val="tx1"/>
                </a:solidFill>
                <a:latin typeface="Times New Roman" pitchFamily="18" charset="0"/>
                <a:ea typeface="Times New Roman" pitchFamily="18" charset="0"/>
                <a:cs typeface="Times New Roman" pitchFamily="18" charset="0"/>
              </a:rPr>
              <a:t>Khối lượng riêng của một chất cho ta biết khối lượng của một đơn vị thể tích chất đó.</a:t>
            </a:r>
            <a:endParaRPr lang="vi-VN" sz="3200">
              <a:solidFill>
                <a:schemeClr val="tx1"/>
              </a:solidFill>
              <a:latin typeface="Times New Roman" pitchFamily="18" charset="0"/>
              <a:ea typeface="Times New Roman" pitchFamily="18" charset="0"/>
              <a:cs typeface="Times New Roman" pitchFamily="18" charset="0"/>
            </a:endParaRPr>
          </a:p>
          <a:p>
            <a:pPr algn="ctr"/>
            <a:endParaRPr lang="vi-VN">
              <a:solidFill>
                <a:schemeClr val="tx1"/>
              </a:solidFill>
              <a:latin typeface="Times New Roman" pitchFamily="18" charset="0"/>
              <a:ea typeface="Times New Roman" pitchFamily="18" charset="0"/>
              <a:cs typeface="Times New Roman" pitchFamily="18" charset="0"/>
            </a:endParaRPr>
          </a:p>
          <a:p>
            <a:pPr algn="ctr"/>
            <a:endParaRPr lang="en-US"/>
          </a:p>
        </p:txBody>
      </p:sp>
      <p:sp>
        <p:nvSpPr>
          <p:cNvPr id="7" name="Right Arrow 6"/>
          <p:cNvSpPr/>
          <p:nvPr/>
        </p:nvSpPr>
        <p:spPr>
          <a:xfrm rot="1698326">
            <a:off x="2133601" y="3028950"/>
            <a:ext cx="762000" cy="514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Alternate Process 7"/>
          <p:cNvSpPr/>
          <p:nvPr/>
        </p:nvSpPr>
        <p:spPr>
          <a:xfrm>
            <a:off x="2895600" y="2914650"/>
            <a:ext cx="6019801" cy="200025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lvl="0" fontAlgn="base">
              <a:spcBef>
                <a:spcPct val="0"/>
              </a:spcBef>
              <a:spcAft>
                <a:spcPct val="0"/>
              </a:spcAft>
            </a:pPr>
            <a:r>
              <a:rPr lang="en-US" sz="3200">
                <a:solidFill>
                  <a:schemeClr val="tx1"/>
                </a:solidFill>
                <a:latin typeface="Times New Roman" pitchFamily="18" charset="0"/>
                <a:ea typeface="Times New Roman" pitchFamily="18" charset="0"/>
                <a:cs typeface="Times New Roman" pitchFamily="18" charset="0"/>
              </a:rPr>
              <a:t>Đơn vị thường dùng của khối lượng riêng là: </a:t>
            </a:r>
            <a:r>
              <a:rPr lang="vi-VN" sz="3200">
                <a:solidFill>
                  <a:schemeClr val="tx1"/>
                </a:solidFill>
                <a:latin typeface="Times New Roman" pitchFamily="18" charset="0"/>
                <a:ea typeface="Times New Roman" pitchFamily="18" charset="0"/>
                <a:cs typeface="Times New Roman" pitchFamily="18" charset="0"/>
              </a:rPr>
              <a:t>   </a:t>
            </a:r>
          </a:p>
          <a:p>
            <a:pPr lvl="0" fontAlgn="base">
              <a:spcBef>
                <a:spcPct val="0"/>
              </a:spcBef>
              <a:spcAft>
                <a:spcPct val="0"/>
              </a:spcAft>
            </a:pPr>
            <a:r>
              <a:rPr lang="vi-VN" sz="3200">
                <a:solidFill>
                  <a:schemeClr val="tx1"/>
                </a:solidFill>
                <a:latin typeface="Times New Roman" pitchFamily="18" charset="0"/>
                <a:ea typeface="Times New Roman" pitchFamily="18" charset="0"/>
                <a:cs typeface="Times New Roman" pitchFamily="18" charset="0"/>
              </a:rPr>
              <a:t> </a:t>
            </a:r>
            <a:r>
              <a:rPr lang="en-US" sz="3200">
                <a:solidFill>
                  <a:schemeClr val="tx1"/>
                </a:solidFill>
                <a:latin typeface="Times New Roman" pitchFamily="18" charset="0"/>
                <a:ea typeface="Times New Roman" pitchFamily="18" charset="0"/>
                <a:cs typeface="Times New Roman" pitchFamily="18" charset="0"/>
              </a:rPr>
              <a:t>kg/m</a:t>
            </a:r>
            <a:r>
              <a:rPr lang="en-US" sz="3200" baseline="30000">
                <a:solidFill>
                  <a:schemeClr val="tx1"/>
                </a:solidFill>
                <a:latin typeface="Times New Roman" pitchFamily="18" charset="0"/>
                <a:ea typeface="Times New Roman" pitchFamily="18" charset="0"/>
                <a:cs typeface="Times New Roman" pitchFamily="18" charset="0"/>
              </a:rPr>
              <a:t>3</a:t>
            </a:r>
            <a:r>
              <a:rPr lang="en-US" sz="3200">
                <a:solidFill>
                  <a:schemeClr val="tx1"/>
                </a:solidFill>
                <a:latin typeface="Times New Roman" pitchFamily="18" charset="0"/>
                <a:ea typeface="Times New Roman" pitchFamily="18" charset="0"/>
                <a:cs typeface="Times New Roman" pitchFamily="18" charset="0"/>
              </a:rPr>
              <a:t>, g/cm</a:t>
            </a:r>
            <a:r>
              <a:rPr lang="en-US" sz="3200" baseline="30000">
                <a:solidFill>
                  <a:schemeClr val="tx1"/>
                </a:solidFill>
                <a:latin typeface="Times New Roman" pitchFamily="18" charset="0"/>
                <a:ea typeface="Times New Roman" pitchFamily="18" charset="0"/>
                <a:cs typeface="Times New Roman" pitchFamily="18" charset="0"/>
              </a:rPr>
              <a:t>3</a:t>
            </a:r>
            <a:r>
              <a:rPr lang="en-US" sz="3200">
                <a:solidFill>
                  <a:schemeClr val="tx1"/>
                </a:solidFill>
                <a:latin typeface="Times New Roman" pitchFamily="18" charset="0"/>
                <a:ea typeface="Times New Roman" pitchFamily="18" charset="0"/>
                <a:cs typeface="Times New Roman" pitchFamily="18" charset="0"/>
              </a:rPr>
              <a:t> hoặc g/mL</a:t>
            </a:r>
          </a:p>
          <a:p>
            <a:pPr lvl="0" algn="just" eaLnBrk="0" fontAlgn="base" hangingPunct="0">
              <a:spcBef>
                <a:spcPct val="0"/>
              </a:spcBef>
              <a:spcAft>
                <a:spcPct val="0"/>
              </a:spcAft>
            </a:pPr>
            <a:r>
              <a:rPr lang="en-US" sz="3200">
                <a:solidFill>
                  <a:schemeClr val="tx1"/>
                </a:solidFill>
                <a:latin typeface="Times New Roman" pitchFamily="18" charset="0"/>
                <a:ea typeface="Times New Roman" pitchFamily="18" charset="0"/>
                <a:cs typeface="Times New Roman" pitchFamily="18" charset="0"/>
              </a:rPr>
              <a:t>1 kg/m</a:t>
            </a:r>
            <a:r>
              <a:rPr lang="en-US" sz="3200" baseline="30000">
                <a:solidFill>
                  <a:schemeClr val="tx1"/>
                </a:solidFill>
                <a:latin typeface="Times New Roman" pitchFamily="18" charset="0"/>
                <a:ea typeface="Times New Roman" pitchFamily="18" charset="0"/>
                <a:cs typeface="Times New Roman" pitchFamily="18" charset="0"/>
              </a:rPr>
              <a:t>3</a:t>
            </a:r>
            <a:r>
              <a:rPr lang="en-US" sz="3200">
                <a:solidFill>
                  <a:schemeClr val="tx1"/>
                </a:solidFill>
                <a:latin typeface="Times New Roman" pitchFamily="18" charset="0"/>
                <a:ea typeface="Times New Roman" pitchFamily="18" charset="0"/>
                <a:cs typeface="Times New Roman" pitchFamily="18" charset="0"/>
              </a:rPr>
              <a:t> = 0,001 g/cm</a:t>
            </a:r>
            <a:r>
              <a:rPr lang="en-US" sz="3200" baseline="30000">
                <a:solidFill>
                  <a:schemeClr val="tx1"/>
                </a:solidFill>
                <a:latin typeface="Times New Roman" pitchFamily="18" charset="0"/>
                <a:ea typeface="Times New Roman" pitchFamily="18" charset="0"/>
                <a:cs typeface="Times New Roman" pitchFamily="18" charset="0"/>
              </a:rPr>
              <a:t>3</a:t>
            </a:r>
            <a:endParaRPr lang="en-US" sz="3200">
              <a:solidFill>
                <a:schemeClr val="tx1"/>
              </a:solidFill>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3200">
                <a:solidFill>
                  <a:schemeClr val="tx1"/>
                </a:solidFill>
                <a:latin typeface="Times New Roman" pitchFamily="18" charset="0"/>
                <a:ea typeface="Times New Roman" pitchFamily="18" charset="0"/>
                <a:cs typeface="Times New Roman" pitchFamily="18" charset="0"/>
              </a:rPr>
              <a:t>1 g/cm</a:t>
            </a:r>
            <a:r>
              <a:rPr lang="en-US" sz="3200" baseline="30000">
                <a:solidFill>
                  <a:schemeClr val="tx1"/>
                </a:solidFill>
                <a:latin typeface="Times New Roman" pitchFamily="18" charset="0"/>
                <a:ea typeface="Times New Roman" pitchFamily="18" charset="0"/>
                <a:cs typeface="Times New Roman" pitchFamily="18" charset="0"/>
              </a:rPr>
              <a:t>3</a:t>
            </a:r>
            <a:r>
              <a:rPr lang="en-US" sz="3200">
                <a:solidFill>
                  <a:schemeClr val="tx1"/>
                </a:solidFill>
                <a:latin typeface="Times New Roman" pitchFamily="18" charset="0"/>
                <a:ea typeface="Times New Roman" pitchFamily="18" charset="0"/>
                <a:cs typeface="Times New Roman" pitchFamily="18" charset="0"/>
              </a:rPr>
              <a:t> = 1 g/mL</a:t>
            </a:r>
            <a:endParaRPr lang="en-US" sz="3200">
              <a:solidFill>
                <a:schemeClr val="tx1"/>
              </a:solidFill>
              <a:latin typeface="Times New Roman" pitchFamily="18" charset="0"/>
              <a:cs typeface="Times New Roman" pitchFamily="18" charset="0"/>
            </a:endParaRPr>
          </a:p>
        </p:txBody>
      </p:sp>
      <p:pic>
        <p:nvPicPr>
          <p:cNvPr id="9" name="Picture 3" descr="DKjKD1dL3G6Wm1sIPeS1RbcX_4k824mL4ZOTsZOq7FrDSqDoDXjTAygWMFU97KoDYN8l15mMJnrWU0bqIVJTxec1Zu4oA2dRR2DEQBVzU431w99qYcKutFO2kVxuvWbwz2xI0FTxi7PJm0NwSGPDuQ"/>
          <p:cNvPicPr>
            <a:picLocks noChangeAspect="1" noChangeArrowheads="1"/>
          </p:cNvPicPr>
          <p:nvPr/>
        </p:nvPicPr>
        <p:blipFill>
          <a:blip r:embed="rId2" cstate="print"/>
          <a:srcRect/>
          <a:stretch>
            <a:fillRect/>
          </a:stretch>
        </p:blipFill>
        <p:spPr bwMode="auto">
          <a:xfrm>
            <a:off x="5181600" y="1635530"/>
            <a:ext cx="1219200" cy="79802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plus(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Bottom)">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randombar(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hi tiết nhiều hơn 101 hình nền powerpoint ngộ nghĩnh đáng yêu tuyệt vời  nhất - thdonghoadian"/>
          <p:cNvPicPr>
            <a:picLocks noChangeAspect="1" noChangeArrowheads="1"/>
          </p:cNvPicPr>
          <p:nvPr/>
        </p:nvPicPr>
        <p:blipFill>
          <a:blip r:embed="rId2"/>
          <a:srcRect/>
          <a:stretch>
            <a:fillRect/>
          </a:stretch>
        </p:blipFill>
        <p:spPr bwMode="auto">
          <a:xfrm>
            <a:off x="0" y="0"/>
            <a:ext cx="9138446" cy="5143500"/>
          </a:xfrm>
          <a:prstGeom prst="rect">
            <a:avLst/>
          </a:prstGeom>
          <a:noFill/>
        </p:spPr>
      </p:pic>
      <p:sp>
        <p:nvSpPr>
          <p:cNvPr id="5" name="TextBox 4"/>
          <p:cNvSpPr txBox="1"/>
          <p:nvPr/>
        </p:nvSpPr>
        <p:spPr>
          <a:xfrm>
            <a:off x="2438403" y="1200152"/>
            <a:ext cx="4967707" cy="646331"/>
          </a:xfrm>
          <a:prstGeom prst="rect">
            <a:avLst/>
          </a:prstGeom>
          <a:noFill/>
        </p:spPr>
        <p:txBody>
          <a:bodyPr wrap="none">
            <a:spAutoFit/>
          </a:bodyPr>
          <a:lstStyle/>
          <a:p>
            <a:pPr>
              <a:defRPr/>
            </a:pPr>
            <a:r>
              <a:rPr lang="vi-VN" sz="3600" b="1" dirty="0">
                <a:solidFill>
                  <a:srgbClr val="FF0000"/>
                </a:solidFill>
                <a:latin typeface="+mj-lt"/>
              </a:rPr>
              <a:t>HƯỚNG DẪN VỀ NHÀ</a:t>
            </a:r>
            <a:endParaRPr lang="en-US" sz="3600" b="1" dirty="0">
              <a:solidFill>
                <a:srgbClr val="FF0000"/>
              </a:solidFill>
              <a:latin typeface="+mj-lt"/>
            </a:endParaRPr>
          </a:p>
        </p:txBody>
      </p:sp>
      <p:sp>
        <p:nvSpPr>
          <p:cNvPr id="4" name="Rectangle 3"/>
          <p:cNvSpPr/>
          <p:nvPr/>
        </p:nvSpPr>
        <p:spPr>
          <a:xfrm>
            <a:off x="1828801" y="1657350"/>
            <a:ext cx="5943600" cy="1569660"/>
          </a:xfrm>
          <a:prstGeom prst="rect">
            <a:avLst/>
          </a:prstGeom>
        </p:spPr>
        <p:txBody>
          <a:bodyPr wrap="square">
            <a:spAutoFit/>
          </a:bodyPr>
          <a:lstStyle/>
          <a:p>
            <a:pPr marL="285750" indent="-285750"/>
            <a:r>
              <a:rPr lang="en-US" sz="3200">
                <a:latin typeface="Times New Roman" pitchFamily="18" charset="0"/>
                <a:cs typeface="Times New Roman" pitchFamily="18" charset="0"/>
              </a:rPr>
              <a:t>Đo và tính khối lượng riêng của</a:t>
            </a:r>
            <a:endParaRPr lang="vi-VN" sz="3200">
              <a:latin typeface="Times New Roman" pitchFamily="18" charset="0"/>
              <a:cs typeface="Times New Roman" pitchFamily="18" charset="0"/>
            </a:endParaRPr>
          </a:p>
          <a:p>
            <a:pPr marL="285750" indent="-285750"/>
            <a:r>
              <a:rPr lang="en-US" sz="3200">
                <a:latin typeface="Times New Roman" pitchFamily="18" charset="0"/>
                <a:cs typeface="Times New Roman" pitchFamily="18" charset="0"/>
              </a:rPr>
              <a:t>một số vật đơn chất ở nhà, GV gợi </a:t>
            </a:r>
            <a:endParaRPr lang="vi-VN" sz="3200">
              <a:latin typeface="Times New Roman" pitchFamily="18" charset="0"/>
              <a:cs typeface="Times New Roman" pitchFamily="18" charset="0"/>
            </a:endParaRPr>
          </a:p>
          <a:p>
            <a:pPr marL="285750" indent="-285750"/>
            <a:r>
              <a:rPr lang="en-US" sz="3200">
                <a:latin typeface="Times New Roman" pitchFamily="18" charset="0"/>
                <a:cs typeface="Times New Roman" pitchFamily="18" charset="0"/>
              </a:rPr>
              <a:t>ý: thìa nhôm, đũa nhôm…</a:t>
            </a:r>
            <a:endParaRPr lang="en-US" sz="3200" dirty="0">
              <a:latin typeface="Times New Roman" pitchFamily="18" charset="0"/>
              <a:cs typeface="Times New Roman" pitchFamily="18" charset="0"/>
            </a:endParaRPr>
          </a:p>
        </p:txBody>
      </p:sp>
      <p:sp>
        <p:nvSpPr>
          <p:cNvPr id="6" name="Rectangle 5"/>
          <p:cNvSpPr/>
          <p:nvPr/>
        </p:nvSpPr>
        <p:spPr>
          <a:xfrm>
            <a:off x="1676400" y="3103319"/>
            <a:ext cx="5943600" cy="605935"/>
          </a:xfrm>
          <a:prstGeom prst="rect">
            <a:avLst/>
          </a:prstGeom>
        </p:spPr>
        <p:txBody>
          <a:bodyPr wrap="square">
            <a:spAutoFit/>
          </a:bodyPr>
          <a:lstStyle/>
          <a:p>
            <a:r>
              <a:rPr lang="vi-VN" sz="3200">
                <a:latin typeface="Times New Roman" pitchFamily="18" charset="0"/>
                <a:ea typeface="Times New Roman" pitchFamily="18" charset="0"/>
                <a:cs typeface="Times New Roman" pitchFamily="18" charset="0"/>
              </a:rPr>
              <a:t>Làm các bài tập trong SBT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Bright autumn leaves vector backgrounds Vectors graphic art designs in  editable .ai .eps .svg format free and easy download unlimit id:536674"/>
          <p:cNvPicPr>
            <a:picLocks noChangeAspect="1" noChangeArrowheads="1"/>
          </p:cNvPicPr>
          <p:nvPr/>
        </p:nvPicPr>
        <p:blipFill>
          <a:blip r:embed="rId2"/>
          <a:srcRect/>
          <a:stretch>
            <a:fillRect/>
          </a:stretch>
        </p:blipFill>
        <p:spPr bwMode="auto">
          <a:xfrm>
            <a:off x="0" y="0"/>
            <a:ext cx="9144000" cy="5143500"/>
          </a:xfrm>
          <a:prstGeom prst="rect">
            <a:avLst/>
          </a:prstGeom>
          <a:noFill/>
        </p:spPr>
      </p:pic>
      <p:sp>
        <p:nvSpPr>
          <p:cNvPr id="3" name="WordArt 29"/>
          <p:cNvSpPr>
            <a:spLocks noChangeArrowheads="1" noChangeShapeType="1" noTextEdit="1"/>
          </p:cNvSpPr>
          <p:nvPr/>
        </p:nvSpPr>
        <p:spPr bwMode="auto">
          <a:xfrm>
            <a:off x="1143003" y="514350"/>
            <a:ext cx="7561262" cy="1341835"/>
          </a:xfrm>
          <a:prstGeom prst="rect">
            <a:avLst/>
          </a:prstGeom>
        </p:spPr>
        <p:txBody>
          <a:bodyPr wrap="none" fromWordArt="1">
            <a:prstTxWarp prst="textSlantUp">
              <a:avLst>
                <a:gd name="adj" fmla="val 32056"/>
              </a:avLst>
            </a:prstTxWarp>
          </a:bodyPr>
          <a:lstStyle/>
          <a:p>
            <a:pPr algn="ctr"/>
            <a:r>
              <a:rPr lang="en-US" sz="5300" b="1"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itchFamily="18" charset="0"/>
                <a:ea typeface="+mj-lt"/>
                <a:cs typeface="Times New Roman" pitchFamily="18" charset="0"/>
              </a:rPr>
              <a:t>GIỜ HỌC KẾT THÚC </a:t>
            </a:r>
          </a:p>
        </p:txBody>
      </p:sp>
      <p:sp>
        <p:nvSpPr>
          <p:cNvPr id="4" name="WordArt 18"/>
          <p:cNvSpPr>
            <a:spLocks noChangeArrowheads="1" noChangeShapeType="1" noTextEdit="1"/>
          </p:cNvSpPr>
          <p:nvPr/>
        </p:nvSpPr>
        <p:spPr bwMode="auto">
          <a:xfrm>
            <a:off x="0" y="1771651"/>
            <a:ext cx="9144000" cy="2112169"/>
          </a:xfrm>
          <a:prstGeom prst="rect">
            <a:avLst/>
          </a:prstGeom>
        </p:spPr>
        <p:txBody>
          <a:bodyPr wrap="none" fromWordArt="1">
            <a:prstTxWarp prst="textPlain">
              <a:avLst>
                <a:gd name="adj" fmla="val 50000"/>
              </a:avLst>
            </a:prstTxWarp>
          </a:bodyPr>
          <a:lstStyle/>
          <a:p>
            <a:pPr algn="ctr"/>
            <a:r>
              <a:rPr lang="en-US" sz="5300" b="1" kern="10" dirty="0">
                <a:ln w="9525">
                  <a:solidFill>
                    <a:srgbClr val="0000FF"/>
                  </a:solidFill>
                  <a:round/>
                  <a:headEnd/>
                  <a:tailEnd/>
                </a:ln>
                <a:solidFill>
                  <a:srgbClr val="3333FF">
                    <a:alpha val="94901"/>
                  </a:srgbClr>
                </a:solidFill>
                <a:effectLst>
                  <a:outerShdw dist="53882" dir="2700000" algn="ctr" rotWithShape="0">
                    <a:srgbClr val="9999FF">
                      <a:alpha val="79999"/>
                    </a:srgbClr>
                  </a:outerShdw>
                </a:effectLst>
                <a:latin typeface="Times New Roman" pitchFamily="18" charset="0"/>
                <a:ea typeface="+mj-lt"/>
                <a:cs typeface="Times New Roman" pitchFamily="18" charset="0"/>
              </a:rPr>
              <a:t>KÍNH CHÚC QUÝ THẦY CÔ SỨC KHOẺ</a:t>
            </a:r>
          </a:p>
          <a:p>
            <a:pPr algn="ctr"/>
            <a:r>
              <a:rPr lang="en-US" sz="5300" b="1" kern="10" dirty="0">
                <a:ln w="9525">
                  <a:solidFill>
                    <a:srgbClr val="0000FF"/>
                  </a:solidFill>
                  <a:round/>
                  <a:headEnd/>
                  <a:tailEnd/>
                </a:ln>
                <a:solidFill>
                  <a:srgbClr val="3333FF">
                    <a:alpha val="94901"/>
                  </a:srgbClr>
                </a:solidFill>
                <a:effectLst>
                  <a:outerShdw dist="53882" dir="2700000" algn="ctr" rotWithShape="0">
                    <a:srgbClr val="9999FF">
                      <a:alpha val="79999"/>
                    </a:srgbClr>
                  </a:outerShdw>
                </a:effectLst>
                <a:latin typeface="Times New Roman" pitchFamily="18" charset="0"/>
                <a:ea typeface="+mj-lt"/>
                <a:cs typeface="Times New Roman" pitchFamily="18" charset="0"/>
              </a:rPr>
              <a:t>CÁC EM HỌC GIỎI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Horizontal)">
                                      <p:cBhvr>
                                        <p:cTn id="12" dur="500"/>
                                        <p:tgtEl>
                                          <p:spTgt spid="4">
                                            <p:txEl>
                                              <p:pRg st="0" end="0"/>
                                            </p:txEl>
                                          </p:spTgt>
                                        </p:tgtEl>
                                      </p:cBhvr>
                                    </p:animEffect>
                                  </p:childTnLst>
                                </p:cTn>
                              </p:par>
                              <p:par>
                                <p:cTn id="13" presetID="16" presetClass="entr" presetSubtype="26"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Horizontal)">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75+ hình nền powerpoint chuyên nghiệp chất lượng full hd cực đẹp"/>
          <p:cNvPicPr>
            <a:picLocks noChangeAspect="1" noChangeArrowheads="1"/>
          </p:cNvPicPr>
          <p:nvPr/>
        </p:nvPicPr>
        <p:blipFill>
          <a:blip r:embed="rId2"/>
          <a:srcRect/>
          <a:stretch>
            <a:fillRect/>
          </a:stretch>
        </p:blipFill>
        <p:spPr bwMode="auto">
          <a:xfrm>
            <a:off x="0" y="0"/>
            <a:ext cx="9144000" cy="5143500"/>
          </a:xfrm>
          <a:prstGeom prst="rect">
            <a:avLst/>
          </a:prstGeom>
          <a:noFill/>
        </p:spPr>
      </p:pic>
      <p:sp>
        <p:nvSpPr>
          <p:cNvPr id="3" name="Rectangle 134"/>
          <p:cNvSpPr>
            <a:spLocks noChangeArrowheads="1"/>
          </p:cNvSpPr>
          <p:nvPr/>
        </p:nvSpPr>
        <p:spPr bwMode="auto">
          <a:xfrm>
            <a:off x="1600199" y="2680674"/>
            <a:ext cx="6629401" cy="1491276"/>
          </a:xfrm>
          <a:prstGeom prst="rect">
            <a:avLst/>
          </a:prstGeom>
          <a:noFill/>
          <a:ln w="9525" algn="ctr">
            <a:noFill/>
            <a:miter lim="800000"/>
            <a:headEnd/>
            <a:tailEnd/>
          </a:ln>
        </p:spPr>
        <p:txBody>
          <a:bodyPr wrap="square" lIns="135733" tIns="67867" rIns="135733" bIns="67867">
            <a:spAutoFit/>
          </a:bodyPr>
          <a:lstStyle/>
          <a:p>
            <a:pPr algn="ctr" eaLnBrk="0" hangingPunct="0"/>
            <a:r>
              <a:rPr lang="vi-VN" sz="4400" b="1" dirty="0">
                <a:solidFill>
                  <a:srgbClr val="0000FF"/>
                </a:solidFill>
                <a:latin typeface="Times New Roman" pitchFamily="18" charset="0"/>
                <a:cs typeface="Times New Roman" pitchFamily="18" charset="0"/>
              </a:rPr>
              <a:t>BÀI 13:</a:t>
            </a:r>
            <a:endParaRPr lang="en-US" sz="4400" b="1" dirty="0">
              <a:solidFill>
                <a:srgbClr val="0000FF"/>
              </a:solidFill>
              <a:latin typeface="Times New Roman" pitchFamily="18" charset="0"/>
              <a:cs typeface="Times New Roman" pitchFamily="18" charset="0"/>
            </a:endParaRPr>
          </a:p>
          <a:p>
            <a:pPr algn="ctr" eaLnBrk="0" hangingPunct="0"/>
            <a:r>
              <a:rPr lang="en-US" sz="4400" dirty="0">
                <a:solidFill>
                  <a:schemeClr val="accent2"/>
                </a:solidFill>
                <a:latin typeface="Times New Roman" pitchFamily="18" charset="0"/>
                <a:cs typeface="Times New Roman" pitchFamily="18" charset="0"/>
              </a:rPr>
              <a:t> </a:t>
            </a:r>
            <a:r>
              <a:rPr lang="vi-VN" sz="4400" b="1" dirty="0">
                <a:solidFill>
                  <a:srgbClr val="FF0000"/>
                </a:solidFill>
                <a:latin typeface="Times New Roman" pitchFamily="18" charset="0"/>
                <a:cs typeface="Times New Roman" pitchFamily="18" charset="0"/>
              </a:rPr>
              <a:t>KHỐI LƯỢNG RIÊNG</a:t>
            </a:r>
            <a:endParaRPr lang="en-US" sz="4400" b="1" dirty="0">
              <a:solidFill>
                <a:srgbClr val="FF0000"/>
              </a:solidFill>
              <a:latin typeface="Times New Roman" pitchFamily="18" charset="0"/>
              <a:cs typeface="Times New Roman" pitchFamily="18" charset="0"/>
            </a:endParaRPr>
          </a:p>
        </p:txBody>
      </p:sp>
      <p:sp>
        <p:nvSpPr>
          <p:cNvPr id="4" name="Rectangle 3"/>
          <p:cNvSpPr/>
          <p:nvPr/>
        </p:nvSpPr>
        <p:spPr>
          <a:xfrm>
            <a:off x="1524001" y="1523821"/>
            <a:ext cx="6553200" cy="1200329"/>
          </a:xfrm>
          <a:prstGeom prst="rect">
            <a:avLst/>
          </a:prstGeom>
        </p:spPr>
        <p:txBody>
          <a:bodyPr wrap="square">
            <a:spAutoFit/>
          </a:bodyPr>
          <a:lstStyle/>
          <a:p>
            <a:pPr algn="ctr" eaLnBrk="0" hangingPunct="0"/>
            <a:r>
              <a:rPr lang="vi-VN" sz="3600" b="1">
                <a:solidFill>
                  <a:srgbClr val="7030A0"/>
                </a:solidFill>
                <a:latin typeface="Times New Roman" pitchFamily="18" charset="0"/>
                <a:cs typeface="Times New Roman" pitchFamily="18" charset="0"/>
              </a:rPr>
              <a:t>CHƯƠNG 3: KHỐI LƯỢNG RIÊNG VÀ ÁP SUẤT</a:t>
            </a:r>
            <a:endParaRPr lang="en-US" sz="3600"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Powerpoint làm Slide chào hỏi 5 - Kinh nghiệm dạy học"/>
          <p:cNvPicPr>
            <a:picLocks noChangeAspect="1" noChangeArrowheads="1"/>
          </p:cNvPicPr>
          <p:nvPr/>
        </p:nvPicPr>
        <p:blipFill>
          <a:blip r:embed="rId2"/>
          <a:srcRect/>
          <a:stretch>
            <a:fillRect/>
          </a:stretch>
        </p:blipFill>
        <p:spPr bwMode="auto">
          <a:xfrm>
            <a:off x="0" y="0"/>
            <a:ext cx="9144000" cy="5143500"/>
          </a:xfrm>
          <a:prstGeom prst="rect">
            <a:avLst/>
          </a:prstGeom>
          <a:noFill/>
        </p:spPr>
      </p:pic>
      <p:sp>
        <p:nvSpPr>
          <p:cNvPr id="3" name="Rectangle 2"/>
          <p:cNvSpPr/>
          <p:nvPr/>
        </p:nvSpPr>
        <p:spPr>
          <a:xfrm>
            <a:off x="609601" y="857250"/>
            <a:ext cx="1371600" cy="2286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vi-VN" sz="2800" b="1">
                <a:latin typeface="+mj-lt"/>
              </a:rPr>
              <a:t>NỘI</a:t>
            </a:r>
          </a:p>
          <a:p>
            <a:pPr algn="ctr"/>
            <a:r>
              <a:rPr lang="vi-VN" sz="2800" b="1">
                <a:latin typeface="+mj-lt"/>
              </a:rPr>
              <a:t>DUNG</a:t>
            </a:r>
          </a:p>
          <a:p>
            <a:pPr algn="ctr"/>
            <a:r>
              <a:rPr lang="vi-VN" sz="2800" b="1">
                <a:latin typeface="+mj-lt"/>
              </a:rPr>
              <a:t>BÀI </a:t>
            </a:r>
          </a:p>
          <a:p>
            <a:pPr algn="ctr"/>
            <a:r>
              <a:rPr lang="vi-VN" sz="2800" b="1">
                <a:latin typeface="+mj-lt"/>
              </a:rPr>
              <a:t>HỌC</a:t>
            </a:r>
            <a:r>
              <a:rPr lang="vi-VN" b="1"/>
              <a:t> </a:t>
            </a:r>
            <a:endParaRPr lang="en-US" b="1"/>
          </a:p>
        </p:txBody>
      </p:sp>
      <p:sp>
        <p:nvSpPr>
          <p:cNvPr id="4" name="Right Arrow 3"/>
          <p:cNvSpPr/>
          <p:nvPr/>
        </p:nvSpPr>
        <p:spPr>
          <a:xfrm>
            <a:off x="1981201" y="1371600"/>
            <a:ext cx="990601" cy="3429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Right Arrow 4"/>
          <p:cNvSpPr/>
          <p:nvPr/>
        </p:nvSpPr>
        <p:spPr>
          <a:xfrm>
            <a:off x="1981201" y="2400300"/>
            <a:ext cx="990601" cy="3429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6" name="Rectangle 5"/>
          <p:cNvSpPr/>
          <p:nvPr/>
        </p:nvSpPr>
        <p:spPr>
          <a:xfrm>
            <a:off x="3124199" y="1257300"/>
            <a:ext cx="4191001" cy="685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3200">
                <a:latin typeface="+mj-lt"/>
              </a:rPr>
              <a:t>I. THÍ NGHIỆM </a:t>
            </a:r>
            <a:endParaRPr lang="en-US" sz="3200">
              <a:latin typeface="+mj-lt"/>
            </a:endParaRPr>
          </a:p>
        </p:txBody>
      </p:sp>
      <p:sp>
        <p:nvSpPr>
          <p:cNvPr id="7" name="Rectangle 6"/>
          <p:cNvSpPr/>
          <p:nvPr/>
        </p:nvSpPr>
        <p:spPr>
          <a:xfrm>
            <a:off x="3048001" y="2228850"/>
            <a:ext cx="4724400" cy="120015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vi-VN" sz="3200">
                <a:solidFill>
                  <a:schemeClr val="tx1"/>
                </a:solidFill>
                <a:latin typeface="+mj-lt"/>
              </a:rPr>
              <a:t>II. KHỐI LƯỢNG RIÊNG, ĐƠN VỊ KHỐI LƯỢNG RIÊNG</a:t>
            </a:r>
            <a:endParaRPr lang="en-US" sz="320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Bottom)">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150+ Hình Nền Slide PowerPoint Đẹp Cho Thuyết Trình | Hình nền, Thiệp, Hoa  anh đào"/>
          <p:cNvPicPr>
            <a:picLocks noChangeAspect="1" noChangeArrowheads="1"/>
          </p:cNvPicPr>
          <p:nvPr/>
        </p:nvPicPr>
        <p:blipFill>
          <a:blip r:embed="rId2"/>
          <a:srcRect/>
          <a:stretch>
            <a:fillRect/>
          </a:stretch>
        </p:blipFill>
        <p:spPr bwMode="auto">
          <a:xfrm>
            <a:off x="0" y="-1"/>
            <a:ext cx="9144000" cy="5190091"/>
          </a:xfrm>
          <a:prstGeom prst="rect">
            <a:avLst/>
          </a:prstGeom>
          <a:noFill/>
        </p:spPr>
      </p:pic>
      <p:sp>
        <p:nvSpPr>
          <p:cNvPr id="5" name="Rectangle 4"/>
          <p:cNvSpPr/>
          <p:nvPr/>
        </p:nvSpPr>
        <p:spPr>
          <a:xfrm>
            <a:off x="188705" y="846144"/>
            <a:ext cx="3018775" cy="646331"/>
          </a:xfrm>
          <a:prstGeom prst="rect">
            <a:avLst/>
          </a:prstGeom>
        </p:spPr>
        <p:txBody>
          <a:bodyPr wrap="none">
            <a:spAutoFit/>
          </a:bodyPr>
          <a:lstStyle/>
          <a:p>
            <a:r>
              <a:rPr lang="vi-VN" sz="3600" dirty="0">
                <a:solidFill>
                  <a:srgbClr val="FF0000"/>
                </a:solidFill>
                <a:latin typeface="+mj-lt"/>
              </a:rPr>
              <a:t>1.</a:t>
            </a:r>
            <a:r>
              <a:rPr lang="en-US" sz="3600" dirty="0" err="1">
                <a:solidFill>
                  <a:srgbClr val="FF0000"/>
                </a:solidFill>
                <a:latin typeface="Times New Roman" pitchFamily="18" charset="0"/>
                <a:cs typeface="Times New Roman" pitchFamily="18" charset="0"/>
              </a:rPr>
              <a:t>Thí</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nghiệm</a:t>
            </a:r>
            <a:r>
              <a:rPr lang="en-US" sz="3600" dirty="0">
                <a:solidFill>
                  <a:srgbClr val="FF0000"/>
                </a:solidFill>
                <a:latin typeface="Times New Roman" pitchFamily="18" charset="0"/>
                <a:cs typeface="Times New Roman" pitchFamily="18" charset="0"/>
              </a:rPr>
              <a:t> 1</a:t>
            </a:r>
          </a:p>
        </p:txBody>
      </p:sp>
      <p:sp>
        <p:nvSpPr>
          <p:cNvPr id="6" name="Rectangle 5"/>
          <p:cNvSpPr/>
          <p:nvPr/>
        </p:nvSpPr>
        <p:spPr>
          <a:xfrm>
            <a:off x="155575" y="1462659"/>
            <a:ext cx="9144000" cy="1015663"/>
          </a:xfrm>
          <a:prstGeom prst="rect">
            <a:avLst/>
          </a:prstGeom>
        </p:spPr>
        <p:txBody>
          <a:bodyPr wrap="square">
            <a:spAutoFit/>
          </a:bodyPr>
          <a:lstStyle/>
          <a:p>
            <a:r>
              <a:rPr lang="vi-VN" sz="3000" dirty="0">
                <a:latin typeface="Times New Roman" pitchFamily="18" charset="0"/>
                <a:cs typeface="Times New Roman" pitchFamily="18" charset="0"/>
              </a:rPr>
              <a:t>Chuẩn bị: Ba thỏi sắt có thể tích lần lượt là V</a:t>
            </a:r>
            <a:r>
              <a:rPr lang="vi-VN" sz="3000" baseline="-25000" dirty="0">
                <a:latin typeface="Times New Roman" pitchFamily="18" charset="0"/>
                <a:cs typeface="Times New Roman" pitchFamily="18" charset="0"/>
              </a:rPr>
              <a:t>1</a:t>
            </a:r>
            <a:r>
              <a:rPr lang="vi-VN" sz="3000" dirty="0">
                <a:latin typeface="Times New Roman" pitchFamily="18" charset="0"/>
                <a:cs typeface="Times New Roman" pitchFamily="18" charset="0"/>
              </a:rPr>
              <a:t> </a:t>
            </a:r>
            <a:r>
              <a:rPr lang="vi-VN" sz="3000">
                <a:latin typeface="Times New Roman" pitchFamily="18" charset="0"/>
                <a:cs typeface="Times New Roman" pitchFamily="18" charset="0"/>
              </a:rPr>
              <a:t>= </a:t>
            </a:r>
            <a:r>
              <a:rPr lang="vi-VN" sz="3000" smtClean="0">
                <a:latin typeface="Times New Roman" pitchFamily="18" charset="0"/>
                <a:cs typeface="Times New Roman" pitchFamily="18" charset="0"/>
              </a:rPr>
              <a:t>V</a:t>
            </a:r>
            <a:r>
              <a:rPr lang="en-US" sz="3000" smtClean="0">
                <a:latin typeface="Times New Roman" pitchFamily="18" charset="0"/>
                <a:cs typeface="Times New Roman" pitchFamily="18" charset="0"/>
              </a:rPr>
              <a:t>;    </a:t>
            </a:r>
            <a:r>
              <a:rPr lang="vi-VN" sz="3000" smtClean="0">
                <a:latin typeface="Times New Roman" pitchFamily="18" charset="0"/>
                <a:cs typeface="Times New Roman" pitchFamily="18" charset="0"/>
              </a:rPr>
              <a:t> </a:t>
            </a:r>
            <a:r>
              <a:rPr lang="vi-VN" sz="3000" dirty="0">
                <a:latin typeface="Times New Roman" pitchFamily="18" charset="0"/>
                <a:cs typeface="Times New Roman" pitchFamily="18" charset="0"/>
              </a:rPr>
              <a:t>V</a:t>
            </a:r>
            <a:r>
              <a:rPr lang="vi-VN" sz="3000" baseline="-25000" dirty="0">
                <a:latin typeface="Times New Roman" pitchFamily="18" charset="0"/>
                <a:cs typeface="Times New Roman" pitchFamily="18" charset="0"/>
              </a:rPr>
              <a:t>2</a:t>
            </a:r>
            <a:r>
              <a:rPr lang="vi-VN" sz="3000" dirty="0">
                <a:latin typeface="Times New Roman" pitchFamily="18" charset="0"/>
                <a:cs typeface="Times New Roman" pitchFamily="18" charset="0"/>
              </a:rPr>
              <a:t> </a:t>
            </a:r>
            <a:r>
              <a:rPr lang="vi-VN" sz="3000">
                <a:latin typeface="Times New Roman" pitchFamily="18" charset="0"/>
                <a:cs typeface="Times New Roman" pitchFamily="18" charset="0"/>
              </a:rPr>
              <a:t>= </a:t>
            </a:r>
            <a:r>
              <a:rPr lang="vi-VN" sz="3000" smtClean="0">
                <a:latin typeface="Times New Roman" pitchFamily="18" charset="0"/>
                <a:cs typeface="Times New Roman" pitchFamily="18" charset="0"/>
              </a:rPr>
              <a:t>2V</a:t>
            </a:r>
            <a:r>
              <a:rPr lang="en-US" sz="3000" smtClean="0">
                <a:latin typeface="Times New Roman" pitchFamily="18" charset="0"/>
                <a:cs typeface="Times New Roman" pitchFamily="18" charset="0"/>
              </a:rPr>
              <a:t>; </a:t>
            </a:r>
            <a:r>
              <a:rPr lang="vi-VN" sz="3000" smtClean="0">
                <a:latin typeface="Times New Roman" pitchFamily="18" charset="0"/>
                <a:cs typeface="Times New Roman" pitchFamily="18" charset="0"/>
              </a:rPr>
              <a:t>V</a:t>
            </a:r>
            <a:r>
              <a:rPr lang="vi-VN" sz="3000" baseline="-25000" smtClean="0">
                <a:latin typeface="Times New Roman" pitchFamily="18" charset="0"/>
                <a:cs typeface="Times New Roman" pitchFamily="18" charset="0"/>
              </a:rPr>
              <a:t>3</a:t>
            </a:r>
            <a:r>
              <a:rPr lang="vi-VN" sz="3000" dirty="0">
                <a:latin typeface="Times New Roman" pitchFamily="18" charset="0"/>
                <a:cs typeface="Times New Roman" pitchFamily="18" charset="0"/>
              </a:rPr>
              <a:t> = 3V (Hình 13.1); cân điện tử.</a:t>
            </a:r>
            <a:endParaRPr lang="en-US" sz="3000" dirty="0">
              <a:latin typeface="Times New Roman" pitchFamily="18" charset="0"/>
              <a:cs typeface="Times New Roman" pitchFamily="18" charset="0"/>
            </a:endParaRPr>
          </a:p>
        </p:txBody>
      </p:sp>
      <p:pic>
        <p:nvPicPr>
          <p:cNvPr id="12290" name="Picture 2" descr="Thí nghiệm 1 Chuẩn bị: Ba thỏi sắt có thể tích lần lượt là V1 = V, V2 = 2V, V3 = 3V "/>
          <p:cNvPicPr>
            <a:picLocks noChangeAspect="1" noChangeArrowheads="1"/>
          </p:cNvPicPr>
          <p:nvPr/>
        </p:nvPicPr>
        <p:blipFill>
          <a:blip r:embed="rId3"/>
          <a:srcRect/>
          <a:stretch>
            <a:fillRect/>
          </a:stretch>
        </p:blipFill>
        <p:spPr bwMode="auto">
          <a:xfrm>
            <a:off x="28463" y="2343150"/>
            <a:ext cx="5181600" cy="3028950"/>
          </a:xfrm>
          <a:prstGeom prst="rect">
            <a:avLst/>
          </a:prstGeom>
          <a:noFill/>
        </p:spPr>
      </p:pic>
      <p:sp>
        <p:nvSpPr>
          <p:cNvPr id="16386" name="AutoShape 2" descr="Cân diện tử shinko, độ chính xác cực cao, bảo hành 1 năm"/>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6388" name="AutoShape 4" descr="Cân diện tử shinko, độ chính xác cực cao, bảo hành 1 năm"/>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6390" name="Picture 6" descr="Cân diện tử shinko, độ chính xác cực cao, bảo hành 1 năm"/>
          <p:cNvPicPr>
            <a:picLocks noChangeAspect="1" noChangeArrowheads="1"/>
          </p:cNvPicPr>
          <p:nvPr/>
        </p:nvPicPr>
        <p:blipFill>
          <a:blip r:embed="rId4"/>
          <a:srcRect/>
          <a:stretch>
            <a:fillRect/>
          </a:stretch>
        </p:blipFill>
        <p:spPr bwMode="auto">
          <a:xfrm>
            <a:off x="5210063" y="2497911"/>
            <a:ext cx="2878329" cy="2878330"/>
          </a:xfrm>
          <a:prstGeom prst="rect">
            <a:avLst/>
          </a:prstGeom>
          <a:noFill/>
        </p:spPr>
      </p:pic>
      <p:sp>
        <p:nvSpPr>
          <p:cNvPr id="2" name="Rectangle 1"/>
          <p:cNvSpPr/>
          <p:nvPr/>
        </p:nvSpPr>
        <p:spPr>
          <a:xfrm>
            <a:off x="228600" y="295328"/>
            <a:ext cx="2421432" cy="584775"/>
          </a:xfrm>
          <a:prstGeom prst="rect">
            <a:avLst/>
          </a:prstGeom>
        </p:spPr>
        <p:txBody>
          <a:bodyPr wrap="none">
            <a:spAutoFit/>
          </a:bodyPr>
          <a:lstStyle/>
          <a:p>
            <a:r>
              <a:rPr lang="en-US" sz="3200">
                <a:latin typeface="Times New Roman" pitchFamily="18" charset="0"/>
                <a:cs typeface="Times New Roman" pitchFamily="18" charset="0"/>
              </a:rPr>
              <a:t>I. Thí nghiệm</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edg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290"/>
                                        </p:tgtEl>
                                        <p:attrNameLst>
                                          <p:attrName>style.visibility</p:attrName>
                                        </p:attrNameLst>
                                      </p:cBhvr>
                                      <p:to>
                                        <p:strVal val="visible"/>
                                      </p:to>
                                    </p:set>
                                    <p:animEffect transition="in" filter="wheel(4)">
                                      <p:cBhvr>
                                        <p:cTn id="17" dur="2000"/>
                                        <p:tgtEl>
                                          <p:spTgt spid="1229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6390"/>
                                        </p:tgtEl>
                                        <p:attrNameLst>
                                          <p:attrName>style.visibility</p:attrName>
                                        </p:attrNameLst>
                                      </p:cBhvr>
                                      <p:to>
                                        <p:strVal val="visible"/>
                                      </p:to>
                                    </p:set>
                                    <p:animEffect transition="in" filter="randombar(horizontal)">
                                      <p:cBhvr>
                                        <p:cTn id="22" dur="5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descr="Top 300 hình nền Powerpoint đẹp chuyên nghiệp chất lừ nhất 2023 - Thế Giới  Táo Khuyết"/>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3" y="1"/>
            <a:ext cx="2102435" cy="584775"/>
          </a:xfrm>
          <a:prstGeom prst="rect">
            <a:avLst/>
          </a:prstGeom>
        </p:spPr>
        <p:txBody>
          <a:bodyPr wrap="none">
            <a:spAutoFit/>
          </a:bodyPr>
          <a:lstStyle/>
          <a:p>
            <a:r>
              <a:rPr lang="en-US" sz="3200" b="1" dirty="0" err="1">
                <a:latin typeface="Times New Roman" pitchFamily="18" charset="0"/>
                <a:cs typeface="Times New Roman" pitchFamily="18" charset="0"/>
              </a:rPr>
              <a:t>Tiến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hành</a:t>
            </a:r>
            <a:r>
              <a:rPr lang="en-US" sz="3200" b="1" dirty="0">
                <a:latin typeface="Times New Roman" pitchFamily="18" charset="0"/>
                <a:cs typeface="Times New Roman" pitchFamily="18" charset="0"/>
              </a:rPr>
              <a:t>:</a:t>
            </a:r>
          </a:p>
        </p:txBody>
      </p:sp>
      <p:sp>
        <p:nvSpPr>
          <p:cNvPr id="5" name="Rectangle 4"/>
          <p:cNvSpPr/>
          <p:nvPr/>
        </p:nvSpPr>
        <p:spPr>
          <a:xfrm>
            <a:off x="3" y="584776"/>
            <a:ext cx="9144000" cy="1077218"/>
          </a:xfrm>
          <a:prstGeom prst="rect">
            <a:avLst/>
          </a:prstGeom>
        </p:spPr>
        <p:txBody>
          <a:bodyPr wrap="square">
            <a:spAutoFit/>
          </a:bodyPr>
          <a:lstStyle/>
          <a:p>
            <a:r>
              <a:rPr lang="vi-VN" sz="3200" dirty="0">
                <a:latin typeface="Times New Roman" pitchFamily="18" charset="0"/>
                <a:cs typeface="Times New Roman" pitchFamily="18" charset="0"/>
              </a:rPr>
              <a:t>Bước 1: Dùng cân điện tử để xác định khối lượng từng thỏi sắt tương </a:t>
            </a:r>
            <a:r>
              <a:rPr lang="vi-VN" sz="3200">
                <a:latin typeface="Times New Roman" pitchFamily="18" charset="0"/>
                <a:cs typeface="Times New Roman" pitchFamily="18" charset="0"/>
              </a:rPr>
              <a:t>ứng </a:t>
            </a:r>
            <a:r>
              <a:rPr lang="vi-VN" sz="3200" smtClean="0">
                <a:latin typeface="Times New Roman" pitchFamily="18" charset="0"/>
                <a:cs typeface="Times New Roman" pitchFamily="18" charset="0"/>
              </a:rPr>
              <a:t>m</a:t>
            </a:r>
            <a:r>
              <a:rPr lang="vi-VN" sz="3200" baseline="-25000" smtClean="0">
                <a:latin typeface="Times New Roman" pitchFamily="18" charset="0"/>
                <a:cs typeface="Times New Roman" pitchFamily="18" charset="0"/>
              </a:rPr>
              <a:t>1</a:t>
            </a:r>
            <a:r>
              <a:rPr lang="en-US" sz="3200">
                <a:latin typeface="Times New Roman" pitchFamily="18" charset="0"/>
                <a:cs typeface="Times New Roman" pitchFamily="18" charset="0"/>
              </a:rPr>
              <a:t>;</a:t>
            </a:r>
            <a:r>
              <a:rPr lang="vi-VN" sz="3200" smtClean="0">
                <a:latin typeface="Times New Roman" pitchFamily="18" charset="0"/>
                <a:cs typeface="Times New Roman" pitchFamily="18" charset="0"/>
              </a:rPr>
              <a:t> m</a:t>
            </a:r>
            <a:r>
              <a:rPr lang="vi-VN" sz="3200" baseline="-25000" smtClean="0">
                <a:latin typeface="Times New Roman" pitchFamily="18" charset="0"/>
                <a:cs typeface="Times New Roman" pitchFamily="18" charset="0"/>
              </a:rPr>
              <a:t>2</a:t>
            </a:r>
            <a:r>
              <a:rPr lang="en-US" sz="3200" dirty="0">
                <a:latin typeface="Times New Roman" pitchFamily="18" charset="0"/>
                <a:cs typeface="Times New Roman" pitchFamily="18" charset="0"/>
              </a:rPr>
              <a:t>;</a:t>
            </a:r>
            <a:r>
              <a:rPr lang="vi-VN" sz="3200" smtClean="0">
                <a:latin typeface="Times New Roman" pitchFamily="18" charset="0"/>
                <a:cs typeface="Times New Roman" pitchFamily="18" charset="0"/>
              </a:rPr>
              <a:t> </a:t>
            </a:r>
            <a:r>
              <a:rPr lang="vi-VN" sz="3200" dirty="0">
                <a:latin typeface="Times New Roman" pitchFamily="18" charset="0"/>
                <a:cs typeface="Times New Roman" pitchFamily="18" charset="0"/>
              </a:rPr>
              <a:t>m</a:t>
            </a:r>
            <a:r>
              <a:rPr lang="vi-VN" sz="3200" baseline="-25000" dirty="0">
                <a:latin typeface="Times New Roman" pitchFamily="18" charset="0"/>
                <a:cs typeface="Times New Roman" pitchFamily="18" charset="0"/>
              </a:rPr>
              <a:t>3</a:t>
            </a:r>
            <a:r>
              <a:rPr lang="vi-VN"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6" name="Rectangle 5"/>
          <p:cNvSpPr/>
          <p:nvPr/>
        </p:nvSpPr>
        <p:spPr>
          <a:xfrm>
            <a:off x="0" y="1799332"/>
            <a:ext cx="9144000" cy="1077218"/>
          </a:xfrm>
          <a:prstGeom prst="rect">
            <a:avLst/>
          </a:prstGeom>
        </p:spPr>
        <p:txBody>
          <a:bodyPr wrap="square">
            <a:spAutoFit/>
          </a:bodyPr>
          <a:lstStyle/>
          <a:p>
            <a:r>
              <a:rPr lang="vi-VN" sz="3200" dirty="0">
                <a:latin typeface="Times New Roman" pitchFamily="18" charset="0"/>
                <a:cs typeface="Times New Roman" pitchFamily="18" charset="0"/>
              </a:rPr>
              <a:t>Bước 2: Ghi số liệu, tính tỉ số khối lượng và thể tích tương ứng  vào vở theo mẫu Bảng 13.1.</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arn(inHorizontal)">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descr="Top 300 hình nền Powerpoint đẹp chuyên nghiệp chất lừ nhất 2023 - Thế Giới  Táo Khuyết"/>
          <p:cNvSpPr>
            <a:spLocks noChangeAspect="1" noChangeArrowheads="1"/>
          </p:cNvSpPr>
          <p:nvPr/>
        </p:nvSpPr>
        <p:spPr bwMode="auto">
          <a:xfrm>
            <a:off x="155575" y="-108346"/>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155575" y="47518"/>
            <a:ext cx="9144000" cy="1077218"/>
          </a:xfrm>
          <a:prstGeom prst="rect">
            <a:avLst/>
          </a:prstGeom>
        </p:spPr>
        <p:txBody>
          <a:bodyPr wrap="square">
            <a:spAutoFit/>
          </a:bodyPr>
          <a:lstStyle/>
          <a:p>
            <a:r>
              <a:rPr lang="vi-VN" sz="3200" b="1" dirty="0">
                <a:latin typeface="Times New Roman" pitchFamily="18" charset="0"/>
                <a:cs typeface="Times New Roman" pitchFamily="18" charset="0"/>
              </a:rPr>
              <a:t>Bảng 13.1.</a:t>
            </a:r>
            <a:r>
              <a:rPr lang="vi-VN" sz="3200" dirty="0">
                <a:latin typeface="Times New Roman" pitchFamily="18" charset="0"/>
                <a:cs typeface="Times New Roman" pitchFamily="18" charset="0"/>
              </a:rPr>
              <a:t> Tỉ số giữa khối lượng và thể tích của ba thỏi sắt</a:t>
            </a:r>
            <a:endParaRPr lang="en-US" sz="3200" dirty="0">
              <a:latin typeface="Times New Roman" pitchFamily="18" charset="0"/>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618451149"/>
              </p:ext>
            </p:extLst>
          </p:nvPr>
        </p:nvGraphicFramePr>
        <p:xfrm>
          <a:off x="228599" y="1123950"/>
          <a:ext cx="8763000" cy="3240406"/>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2190750">
                  <a:extLst>
                    <a:ext uri="{9D8B030D-6E8A-4147-A177-3AD203B41FA5}">
                      <a16:colId xmlns:a16="http://schemas.microsoft.com/office/drawing/2014/main" val="20001"/>
                    </a:ext>
                  </a:extLst>
                </a:gridCol>
                <a:gridCol w="2190750">
                  <a:extLst>
                    <a:ext uri="{9D8B030D-6E8A-4147-A177-3AD203B41FA5}">
                      <a16:colId xmlns:a16="http://schemas.microsoft.com/office/drawing/2014/main" val="20002"/>
                    </a:ext>
                  </a:extLst>
                </a:gridCol>
                <a:gridCol w="2190750">
                  <a:extLst>
                    <a:ext uri="{9D8B030D-6E8A-4147-A177-3AD203B41FA5}">
                      <a16:colId xmlns:a16="http://schemas.microsoft.com/office/drawing/2014/main" val="20003"/>
                    </a:ext>
                  </a:extLst>
                </a:gridCol>
              </a:tblGrid>
              <a:tr h="10201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vi-VN" sz="2100" b="0">
                          <a:solidFill>
                            <a:srgbClr val="000000"/>
                          </a:solidFill>
                          <a:latin typeface="Times New Roman" pitchFamily="18" charset="0"/>
                          <a:cs typeface="Times New Roman" pitchFamily="18" charset="0"/>
                        </a:rPr>
                        <a:t>Đại lượng</a:t>
                      </a:r>
                    </a:p>
                    <a:p>
                      <a:pPr algn="ctr"/>
                      <a:endParaRPr lang="en-US" sz="1400"/>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a:solidFill>
                            <a:srgbClr val="000000"/>
                          </a:solidFill>
                          <a:latin typeface="Times New Roman" pitchFamily="18" charset="0"/>
                          <a:cs typeface="Times New Roman" pitchFamily="18" charset="0"/>
                        </a:rPr>
                        <a:t>Thỏi 1</a:t>
                      </a:r>
                      <a:endParaRPr lang="en-US" sz="2100">
                        <a:solidFill>
                          <a:srgbClr val="000000"/>
                        </a:solidFill>
                        <a:latin typeface="Times New Roman" pitchFamily="18" charset="0"/>
                        <a:cs typeface="Times New Roman" pitchFamily="18" charset="0"/>
                      </a:endParaRP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a:solidFill>
                            <a:srgbClr val="000000"/>
                          </a:solidFill>
                          <a:latin typeface="Times New Roman" pitchFamily="18" charset="0"/>
                          <a:cs typeface="Times New Roman" pitchFamily="18" charset="0"/>
                        </a:rPr>
                        <a:t>Thỏi </a:t>
                      </a:r>
                      <a:r>
                        <a:rPr lang="vi-VN" sz="2100" b="1">
                          <a:solidFill>
                            <a:srgbClr val="000000"/>
                          </a:solidFill>
                          <a:latin typeface="Times New Roman" pitchFamily="18" charset="0"/>
                          <a:cs typeface="Times New Roman" pitchFamily="18" charset="0"/>
                        </a:rPr>
                        <a:t>2</a:t>
                      </a:r>
                      <a:endParaRPr lang="en-US" sz="2100">
                        <a:solidFill>
                          <a:srgbClr val="000000"/>
                        </a:solidFill>
                        <a:latin typeface="Times New Roman" pitchFamily="18" charset="0"/>
                        <a:cs typeface="Times New Roman" pitchFamily="18" charset="0"/>
                      </a:endParaRP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a:solidFill>
                            <a:srgbClr val="000000"/>
                          </a:solidFill>
                          <a:latin typeface="Times New Roman" pitchFamily="18" charset="0"/>
                          <a:cs typeface="Times New Roman" pitchFamily="18" charset="0"/>
                        </a:rPr>
                        <a:t>Thỏi </a:t>
                      </a:r>
                      <a:r>
                        <a:rPr lang="vi-VN" sz="2100" b="1">
                          <a:solidFill>
                            <a:srgbClr val="000000"/>
                          </a:solidFill>
                          <a:latin typeface="Times New Roman" pitchFamily="18" charset="0"/>
                          <a:cs typeface="Times New Roman" pitchFamily="18" charset="0"/>
                        </a:rPr>
                        <a:t>3</a:t>
                      </a:r>
                      <a:endParaRPr lang="en-US" sz="2100">
                        <a:solidFill>
                          <a:srgbClr val="000000"/>
                        </a:solidFill>
                        <a:latin typeface="Times New Roman" pitchFamily="18" charset="0"/>
                        <a:cs typeface="Times New Roman" pitchFamily="18" charset="0"/>
                      </a:endParaRPr>
                    </a:p>
                    <a:p>
                      <a:pPr algn="ctr"/>
                      <a:endParaRPr lang="en-US" sz="2100"/>
                    </a:p>
                  </a:txBody>
                  <a:tcPr marT="34290" marB="34290"/>
                </a:tc>
                <a:extLst>
                  <a:ext uri="{0D108BD9-81ED-4DB2-BD59-A6C34878D82A}">
                    <a16:rowId xmlns:a16="http://schemas.microsoft.com/office/drawing/2014/main" val="10000"/>
                  </a:ext>
                </a:extLst>
              </a:tr>
              <a:tr h="634365">
                <a:tc>
                  <a:txBody>
                    <a:bodyPr/>
                    <a:lstStyle/>
                    <a:p>
                      <a:pPr algn="just"/>
                      <a:r>
                        <a:rPr lang="en-US" sz="2100" b="0" dirty="0" err="1">
                          <a:solidFill>
                            <a:srgbClr val="000000"/>
                          </a:solidFill>
                          <a:latin typeface="Times New Roman" pitchFamily="18" charset="0"/>
                          <a:cs typeface="Times New Roman" pitchFamily="18" charset="0"/>
                        </a:rPr>
                        <a:t>Thể</a:t>
                      </a:r>
                      <a:r>
                        <a:rPr lang="en-US" sz="2100" b="0" dirty="0">
                          <a:solidFill>
                            <a:srgbClr val="000000"/>
                          </a:solidFill>
                          <a:latin typeface="Times New Roman" pitchFamily="18" charset="0"/>
                          <a:cs typeface="Times New Roman" pitchFamily="18" charset="0"/>
                        </a:rPr>
                        <a:t> </a:t>
                      </a:r>
                      <a:r>
                        <a:rPr lang="en-US" sz="2100" b="0" dirty="0" err="1">
                          <a:solidFill>
                            <a:srgbClr val="000000"/>
                          </a:solidFill>
                          <a:latin typeface="Times New Roman" pitchFamily="18" charset="0"/>
                          <a:cs typeface="Times New Roman" pitchFamily="18" charset="0"/>
                        </a:rPr>
                        <a:t>tích</a:t>
                      </a:r>
                      <a:endParaRPr lang="en-US" sz="2100" b="0" dirty="0">
                        <a:solidFill>
                          <a:srgbClr val="000000"/>
                        </a:solidFill>
                        <a:latin typeface="Times New Roman" pitchFamily="18" charset="0"/>
                        <a:cs typeface="Times New Roman" pitchFamily="18" charset="0"/>
                      </a:endParaRP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V</a:t>
                      </a:r>
                      <a:r>
                        <a:rPr lang="en-US" sz="2100" baseline="-25000" smtClean="0">
                          <a:solidFill>
                            <a:srgbClr val="000000"/>
                          </a:solidFill>
                          <a:latin typeface="Times New Roman" pitchFamily="18" charset="0"/>
                          <a:cs typeface="Times New Roman" pitchFamily="18" charset="0"/>
                        </a:rPr>
                        <a:t>1</a:t>
                      </a:r>
                      <a:r>
                        <a:rPr lang="en-US" sz="2100" dirty="0">
                          <a:solidFill>
                            <a:srgbClr val="000000"/>
                          </a:solidFill>
                          <a:latin typeface="Times New Roman" pitchFamily="18" charset="0"/>
                          <a:cs typeface="Times New Roman" pitchFamily="18" charset="0"/>
                        </a:rPr>
                        <a:t> = V</a:t>
                      </a: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V</a:t>
                      </a:r>
                      <a:r>
                        <a:rPr lang="en-US" sz="2100" baseline="-25000" smtClean="0">
                          <a:solidFill>
                            <a:srgbClr val="000000"/>
                          </a:solidFill>
                          <a:latin typeface="Times New Roman" pitchFamily="18" charset="0"/>
                          <a:cs typeface="Times New Roman" pitchFamily="18" charset="0"/>
                        </a:rPr>
                        <a:t>2</a:t>
                      </a:r>
                      <a:r>
                        <a:rPr lang="en-US" sz="2100" dirty="0">
                          <a:solidFill>
                            <a:srgbClr val="000000"/>
                          </a:solidFill>
                          <a:latin typeface="Times New Roman" pitchFamily="18" charset="0"/>
                          <a:cs typeface="Times New Roman" pitchFamily="18" charset="0"/>
                        </a:rPr>
                        <a:t> = 2V</a:t>
                      </a: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V</a:t>
                      </a:r>
                      <a:r>
                        <a:rPr lang="en-US" sz="2100" baseline="-25000" smtClean="0">
                          <a:solidFill>
                            <a:srgbClr val="000000"/>
                          </a:solidFill>
                          <a:latin typeface="Times New Roman" pitchFamily="18" charset="0"/>
                          <a:cs typeface="Times New Roman" pitchFamily="18" charset="0"/>
                        </a:rPr>
                        <a:t>3</a:t>
                      </a:r>
                      <a:r>
                        <a:rPr lang="en-US" sz="2100" dirty="0">
                          <a:solidFill>
                            <a:srgbClr val="000000"/>
                          </a:solidFill>
                          <a:latin typeface="Times New Roman" pitchFamily="18" charset="0"/>
                          <a:cs typeface="Times New Roman" pitchFamily="18" charset="0"/>
                        </a:rPr>
                        <a:t> = 3V</a:t>
                      </a:r>
                    </a:p>
                  </a:txBody>
                  <a:tcPr marL="0" marR="0" marT="0" marB="0"/>
                </a:tc>
                <a:extLst>
                  <a:ext uri="{0D108BD9-81ED-4DB2-BD59-A6C34878D82A}">
                    <a16:rowId xmlns:a16="http://schemas.microsoft.com/office/drawing/2014/main" val="10001"/>
                  </a:ext>
                </a:extLst>
              </a:tr>
              <a:tr h="634365">
                <a:tc>
                  <a:txBody>
                    <a:bodyPr/>
                    <a:lstStyle/>
                    <a:p>
                      <a:pPr algn="just"/>
                      <a:r>
                        <a:rPr lang="vi-VN" sz="2100" b="0" dirty="0">
                          <a:solidFill>
                            <a:srgbClr val="000000"/>
                          </a:solidFill>
                          <a:latin typeface="Times New Roman" pitchFamily="18" charset="0"/>
                          <a:cs typeface="Times New Roman" pitchFamily="18" charset="0"/>
                        </a:rPr>
                        <a:t>Khối lượng</a:t>
                      </a: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m</a:t>
                      </a:r>
                      <a:r>
                        <a:rPr lang="en-US" sz="2100" baseline="-25000" smtClean="0">
                          <a:solidFill>
                            <a:srgbClr val="000000"/>
                          </a:solidFill>
                          <a:latin typeface="Times New Roman" pitchFamily="18" charset="0"/>
                          <a:cs typeface="Times New Roman" pitchFamily="18" charset="0"/>
                        </a:rPr>
                        <a:t>1</a:t>
                      </a:r>
                      <a:r>
                        <a:rPr lang="en-US" sz="2100">
                          <a:solidFill>
                            <a:srgbClr val="000000"/>
                          </a:solidFill>
                          <a:latin typeface="Times New Roman" pitchFamily="18" charset="0"/>
                          <a:cs typeface="Times New Roman" pitchFamily="18" charset="0"/>
                        </a:rPr>
                        <a:t> = ?</a:t>
                      </a: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m</a:t>
                      </a:r>
                      <a:r>
                        <a:rPr lang="en-US" sz="2100" baseline="-25000" smtClean="0">
                          <a:solidFill>
                            <a:srgbClr val="000000"/>
                          </a:solidFill>
                          <a:latin typeface="Times New Roman" pitchFamily="18" charset="0"/>
                          <a:cs typeface="Times New Roman" pitchFamily="18" charset="0"/>
                        </a:rPr>
                        <a:t>2</a:t>
                      </a:r>
                      <a:r>
                        <a:rPr lang="en-US" sz="2100" dirty="0">
                          <a:solidFill>
                            <a:srgbClr val="000000"/>
                          </a:solidFill>
                          <a:latin typeface="Times New Roman" pitchFamily="18" charset="0"/>
                          <a:cs typeface="Times New Roman" pitchFamily="18" charset="0"/>
                        </a:rPr>
                        <a:t> = ?</a:t>
                      </a:r>
                    </a:p>
                  </a:txBody>
                  <a:tcPr marL="0" marR="0" marT="0" marB="0"/>
                </a:tc>
                <a:tc>
                  <a:txBody>
                    <a:bodyPr/>
                    <a:lstStyle/>
                    <a:p>
                      <a:pPr algn="just"/>
                      <a:r>
                        <a:rPr lang="en-US" sz="2100" smtClean="0">
                          <a:solidFill>
                            <a:srgbClr val="000000"/>
                          </a:solidFill>
                          <a:latin typeface="Times New Roman" pitchFamily="18" charset="0"/>
                          <a:cs typeface="Times New Roman" pitchFamily="18" charset="0"/>
                        </a:rPr>
                        <a:t>    m</a:t>
                      </a:r>
                      <a:r>
                        <a:rPr lang="en-US" sz="2100" baseline="-25000" smtClean="0">
                          <a:solidFill>
                            <a:srgbClr val="000000"/>
                          </a:solidFill>
                          <a:latin typeface="Times New Roman" pitchFamily="18" charset="0"/>
                          <a:cs typeface="Times New Roman" pitchFamily="18" charset="0"/>
                        </a:rPr>
                        <a:t>3</a:t>
                      </a:r>
                      <a:r>
                        <a:rPr lang="en-US" sz="2100" dirty="0">
                          <a:solidFill>
                            <a:srgbClr val="000000"/>
                          </a:solidFill>
                          <a:latin typeface="Times New Roman" pitchFamily="18" charset="0"/>
                          <a:cs typeface="Times New Roman" pitchFamily="18" charset="0"/>
                        </a:rPr>
                        <a:t> = ?</a:t>
                      </a:r>
                    </a:p>
                  </a:txBody>
                  <a:tcPr marL="0" marR="0" marT="0" marB="0"/>
                </a:tc>
                <a:extLst>
                  <a:ext uri="{0D108BD9-81ED-4DB2-BD59-A6C34878D82A}">
                    <a16:rowId xmlns:a16="http://schemas.microsoft.com/office/drawing/2014/main" val="10002"/>
                  </a:ext>
                </a:extLst>
              </a:tr>
              <a:tr h="951548">
                <a:tc>
                  <a:txBody>
                    <a:bodyPr/>
                    <a:lstStyle/>
                    <a:p>
                      <a:pPr algn="just"/>
                      <a:r>
                        <a:rPr lang="en-US" sz="2100" b="0" dirty="0" err="1">
                          <a:solidFill>
                            <a:srgbClr val="000000"/>
                          </a:solidFill>
                          <a:latin typeface="Times New Roman" pitchFamily="18" charset="0"/>
                          <a:cs typeface="Times New Roman" pitchFamily="18" charset="0"/>
                        </a:rPr>
                        <a:t>Tỉ</a:t>
                      </a:r>
                      <a:r>
                        <a:rPr lang="en-US" sz="2100" b="0" dirty="0">
                          <a:solidFill>
                            <a:srgbClr val="000000"/>
                          </a:solidFill>
                          <a:latin typeface="Times New Roman" pitchFamily="18" charset="0"/>
                          <a:cs typeface="Times New Roman" pitchFamily="18" charset="0"/>
                        </a:rPr>
                        <a:t> </a:t>
                      </a:r>
                      <a:r>
                        <a:rPr lang="en-US" sz="2100" b="0" dirty="0" err="1">
                          <a:solidFill>
                            <a:srgbClr val="000000"/>
                          </a:solidFill>
                          <a:latin typeface="Times New Roman" pitchFamily="18" charset="0"/>
                          <a:cs typeface="Times New Roman" pitchFamily="18" charset="0"/>
                        </a:rPr>
                        <a:t>số</a:t>
                      </a:r>
                      <a:r>
                        <a:rPr lang="en-US" sz="2100" b="0" dirty="0">
                          <a:solidFill>
                            <a:srgbClr val="000000"/>
                          </a:solidFill>
                          <a:latin typeface="Times New Roman" pitchFamily="18" charset="0"/>
                          <a:cs typeface="Times New Roman" pitchFamily="18" charset="0"/>
                        </a:rPr>
                        <a:t> </a:t>
                      </a:r>
                      <a:r>
                        <a:rPr lang="en-US" sz="2100" b="0" i="0" dirty="0">
                          <a:solidFill>
                            <a:srgbClr val="000000"/>
                          </a:solidFill>
                          <a:latin typeface="Times New Roman" pitchFamily="18" charset="0"/>
                          <a:cs typeface="Times New Roman" pitchFamily="18" charset="0"/>
                        </a:rPr>
                        <a:t>m</a:t>
                      </a:r>
                      <a:r>
                        <a:rPr lang="vi-VN" sz="2100" b="0" i="0" dirty="0">
                          <a:solidFill>
                            <a:srgbClr val="000000"/>
                          </a:solidFill>
                          <a:latin typeface="Times New Roman" pitchFamily="18" charset="0"/>
                          <a:cs typeface="Times New Roman" pitchFamily="18" charset="0"/>
                        </a:rPr>
                        <a:t>/</a:t>
                      </a:r>
                      <a:r>
                        <a:rPr lang="en-US" sz="2100" b="0" i="0" dirty="0">
                          <a:solidFill>
                            <a:srgbClr val="000000"/>
                          </a:solidFill>
                          <a:latin typeface="Times New Roman" pitchFamily="18" charset="0"/>
                          <a:cs typeface="Times New Roman" pitchFamily="18" charset="0"/>
                        </a:rPr>
                        <a:t>V</a:t>
                      </a:r>
                      <a:endParaRPr lang="en-US" sz="2100" b="0" dirty="0">
                        <a:solidFill>
                          <a:srgbClr val="000000"/>
                        </a:solidFill>
                        <a:latin typeface="Times New Roman" pitchFamily="18" charset="0"/>
                        <a:cs typeface="Times New Roman" pitchFamily="18" charset="0"/>
                      </a:endParaRPr>
                    </a:p>
                  </a:txBody>
                  <a:tcPr marL="0" marR="0" marT="0" marB="0"/>
                </a:tc>
                <a:tc>
                  <a:txBody>
                    <a:bodyPr/>
                    <a:lstStyle/>
                    <a:p>
                      <a:pPr algn="just"/>
                      <a:endParaRPr lang="en-US" sz="2100" dirty="0">
                        <a:solidFill>
                          <a:srgbClr val="000000"/>
                        </a:solidFill>
                        <a:latin typeface="Times New Roman" pitchFamily="18" charset="0"/>
                        <a:cs typeface="Times New Roman" pitchFamily="18" charset="0"/>
                      </a:endParaRPr>
                    </a:p>
                  </a:txBody>
                  <a:tcPr marL="0" marR="0" marT="0" marB="0"/>
                </a:tc>
                <a:tc>
                  <a:txBody>
                    <a:bodyPr/>
                    <a:lstStyle/>
                    <a:p>
                      <a:pPr algn="just"/>
                      <a:endParaRPr lang="en-US" sz="2100" dirty="0">
                        <a:solidFill>
                          <a:srgbClr val="000000"/>
                        </a:solidFill>
                        <a:latin typeface="Times New Roman" pitchFamily="18" charset="0"/>
                        <a:cs typeface="Times New Roman" pitchFamily="18" charset="0"/>
                      </a:endParaRPr>
                    </a:p>
                  </a:txBody>
                  <a:tcPr marL="0" marR="0" marT="0" marB="0"/>
                </a:tc>
                <a:tc>
                  <a:txBody>
                    <a:bodyPr/>
                    <a:lstStyle/>
                    <a:p>
                      <a:pPr algn="just"/>
                      <a:endParaRPr lang="en-US" sz="2100" dirty="0">
                        <a:solidFill>
                          <a:srgbClr val="000000"/>
                        </a:solidFill>
                        <a:latin typeface="Times New Roman" pitchFamily="18" charset="0"/>
                        <a:cs typeface="Times New Roman" pitchFamily="18" charset="0"/>
                      </a:endParaRPr>
                    </a:p>
                  </a:txBody>
                  <a:tcPr marL="0" marR="0" marT="0" marB="0"/>
                </a:tc>
                <a:extLst>
                  <a:ext uri="{0D108BD9-81ED-4DB2-BD59-A6C34878D82A}">
                    <a16:rowId xmlns:a16="http://schemas.microsoft.com/office/drawing/2014/main" val="10003"/>
                  </a:ext>
                </a:extLst>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825555603"/>
              </p:ext>
            </p:extLst>
          </p:nvPr>
        </p:nvGraphicFramePr>
        <p:xfrm>
          <a:off x="2736850" y="3486150"/>
          <a:ext cx="927100" cy="866775"/>
        </p:xfrm>
        <a:graphic>
          <a:graphicData uri="http://schemas.openxmlformats.org/presentationml/2006/ole">
            <mc:AlternateContent xmlns:mc="http://schemas.openxmlformats.org/markup-compatibility/2006">
              <mc:Choice xmlns:v="urn:schemas-microsoft-com:vml" Requires="v">
                <p:oleObj spid="_x0000_s2102" name="Equation" r:id="rId3" imgW="977760" imgH="914400" progId="Equation.DSMT4">
                  <p:embed/>
                </p:oleObj>
              </mc:Choice>
              <mc:Fallback>
                <p:oleObj name="Equation" r:id="rId3" imgW="977760" imgH="914400" progId="Equation.DSMT4">
                  <p:embed/>
                  <p:pic>
                    <p:nvPicPr>
                      <p:cNvPr id="0" name=""/>
                      <p:cNvPicPr/>
                      <p:nvPr/>
                    </p:nvPicPr>
                    <p:blipFill>
                      <a:blip r:embed="rId4"/>
                      <a:stretch>
                        <a:fillRect/>
                      </a:stretch>
                    </p:blipFill>
                    <p:spPr>
                      <a:xfrm>
                        <a:off x="2736850" y="3486150"/>
                        <a:ext cx="927100" cy="86677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19123936"/>
              </p:ext>
            </p:extLst>
          </p:nvPr>
        </p:nvGraphicFramePr>
        <p:xfrm>
          <a:off x="5010150" y="3409950"/>
          <a:ext cx="1016000" cy="914400"/>
        </p:xfrm>
        <a:graphic>
          <a:graphicData uri="http://schemas.openxmlformats.org/presentationml/2006/ole">
            <mc:AlternateContent xmlns:mc="http://schemas.openxmlformats.org/markup-compatibility/2006">
              <mc:Choice xmlns:v="urn:schemas-microsoft-com:vml" Requires="v">
                <p:oleObj spid="_x0000_s2103" name="Equation" r:id="rId5" imgW="1015920" imgH="914400" progId="Equation.DSMT4">
                  <p:embed/>
                </p:oleObj>
              </mc:Choice>
              <mc:Fallback>
                <p:oleObj name="Equation" r:id="rId5" imgW="1015920" imgH="914400" progId="Equation.DSMT4">
                  <p:embed/>
                  <p:pic>
                    <p:nvPicPr>
                      <p:cNvPr id="0" name=""/>
                      <p:cNvPicPr/>
                      <p:nvPr/>
                    </p:nvPicPr>
                    <p:blipFill>
                      <a:blip r:embed="rId6"/>
                      <a:stretch>
                        <a:fillRect/>
                      </a:stretch>
                    </p:blipFill>
                    <p:spPr>
                      <a:xfrm>
                        <a:off x="5010150" y="3409950"/>
                        <a:ext cx="1016000" cy="9144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07677291"/>
              </p:ext>
            </p:extLst>
          </p:nvPr>
        </p:nvGraphicFramePr>
        <p:xfrm>
          <a:off x="6902251" y="3409950"/>
          <a:ext cx="1022549" cy="954088"/>
        </p:xfrm>
        <a:graphic>
          <a:graphicData uri="http://schemas.openxmlformats.org/presentationml/2006/ole">
            <mc:AlternateContent xmlns:mc="http://schemas.openxmlformats.org/markup-compatibility/2006">
              <mc:Choice xmlns:v="urn:schemas-microsoft-com:vml" Requires="v">
                <p:oleObj spid="_x0000_s2104" name="Equation" r:id="rId7" imgW="977760" imgH="914400" progId="Equation.DSMT4">
                  <p:embed/>
                </p:oleObj>
              </mc:Choice>
              <mc:Fallback>
                <p:oleObj name="Equation" r:id="rId7" imgW="977760" imgH="914400" progId="Equation.DSMT4">
                  <p:embed/>
                  <p:pic>
                    <p:nvPicPr>
                      <p:cNvPr id="0" name=""/>
                      <p:cNvPicPr/>
                      <p:nvPr/>
                    </p:nvPicPr>
                    <p:blipFill>
                      <a:blip r:embed="rId8"/>
                      <a:stretch>
                        <a:fillRect/>
                      </a:stretch>
                    </p:blipFill>
                    <p:spPr>
                      <a:xfrm>
                        <a:off x="6902251" y="3409950"/>
                        <a:ext cx="1022549" cy="954088"/>
                      </a:xfrm>
                      <a:prstGeom prst="rect">
                        <a:avLst/>
                      </a:prstGeom>
                    </p:spPr>
                  </p:pic>
                </p:oleObj>
              </mc:Fallback>
            </mc:AlternateContent>
          </a:graphicData>
        </a:graphic>
      </p:graphicFrame>
    </p:spTree>
    <p:extLst>
      <p:ext uri="{BB962C8B-B14F-4D97-AF65-F5344CB8AC3E}">
        <p14:creationId xmlns:p14="http://schemas.microsoft.com/office/powerpoint/2010/main" val="52185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plus(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par>
                                <p:cTn id="13" presetID="21"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par>
                                <p:cTn id="16" presetID="21" presetClass="entr" presetSubtype="1"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heel(1)">
                                      <p:cBhvr>
                                        <p:cTn id="18" dur="2000"/>
                                        <p:tgtEl>
                                          <p:spTgt spid="3"/>
                                        </p:tgtEl>
                                      </p:cBhvr>
                                    </p:animEffect>
                                  </p:childTnLst>
                                </p:cTn>
                              </p:par>
                              <p:par>
                                <p:cTn id="19" presetID="21" presetClass="entr" presetSubtype="1"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heel(1)">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ontrols>
      <mc:AlternateContent xmlns:mc="http://schemas.openxmlformats.org/markup-compatibility/2006">
        <mc:Choice xmlns:v="urn:schemas-microsoft-com:vml" Requires="v">
          <p:control spid="3078" name="ComboBox1" r:id="rId2" imgW="8534520" imgH="4191120"/>
        </mc:Choice>
        <mc:Fallback>
          <p:control name="ComboBox1" r:id="rId2" imgW="8534520" imgH="4191120">
            <p:pic>
              <p:nvPicPr>
                <p:cNvPr id="2" name="ComboBox1"/>
                <p:cNvPicPr preferRelativeResize="0">
                  <a:picLocks noChangeArrowheads="1" noChangeShapeType="1"/>
                </p:cNvPicPr>
                <p:nvPr/>
              </p:nvPicPr>
              <p:blipFill>
                <a:blip r:embed="rId5"/>
                <a:srcRect/>
                <a:stretch>
                  <a:fillRect/>
                </a:stretch>
              </p:blipFill>
              <p:spPr bwMode="auto">
                <a:xfrm>
                  <a:off x="304800" y="285750"/>
                  <a:ext cx="8534400" cy="41910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3079" name="WindowsMediaPlayer1" r:id="rId3" imgW="8993160" imgH="4648320"/>
        </mc:Choice>
        <mc:Fallback>
          <p:control name="WindowsMediaPlayer1" r:id="rId3" imgW="8993160" imgH="4648320">
            <p:pic>
              <p:nvPicPr>
                <p:cNvPr id="3" name="WindowsMediaPlayer1"/>
                <p:cNvPicPr preferRelativeResize="0">
                  <a:picLocks noChangeArrowheads="1" noChangeShapeType="1"/>
                </p:cNvPicPr>
                <p:nvPr/>
              </p:nvPicPr>
              <p:blipFill>
                <a:blip r:embed="rId6"/>
                <a:srcRect/>
                <a:stretch>
                  <a:fillRect/>
                </a:stretch>
              </p:blipFill>
              <p:spPr bwMode="auto">
                <a:xfrm>
                  <a:off x="0" y="285750"/>
                  <a:ext cx="8991600" cy="4648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920594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55926740"/>
              </p:ext>
            </p:extLst>
          </p:nvPr>
        </p:nvGraphicFramePr>
        <p:xfrm>
          <a:off x="76201" y="133348"/>
          <a:ext cx="9067799" cy="3429002"/>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20000"/>
                    </a:ext>
                  </a:extLst>
                </a:gridCol>
                <a:gridCol w="2164079">
                  <a:extLst>
                    <a:ext uri="{9D8B030D-6E8A-4147-A177-3AD203B41FA5}">
                      <a16:colId xmlns:a16="http://schemas.microsoft.com/office/drawing/2014/main" val="20001"/>
                    </a:ext>
                  </a:extLst>
                </a:gridCol>
                <a:gridCol w="2631441">
                  <a:extLst>
                    <a:ext uri="{9D8B030D-6E8A-4147-A177-3AD203B41FA5}">
                      <a16:colId xmlns:a16="http://schemas.microsoft.com/office/drawing/2014/main" val="20002"/>
                    </a:ext>
                  </a:extLst>
                </a:gridCol>
                <a:gridCol w="2473959">
                  <a:extLst>
                    <a:ext uri="{9D8B030D-6E8A-4147-A177-3AD203B41FA5}">
                      <a16:colId xmlns:a16="http://schemas.microsoft.com/office/drawing/2014/main" val="20003"/>
                    </a:ext>
                  </a:extLst>
                </a:gridCol>
              </a:tblGrid>
              <a:tr h="6858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vi-VN" sz="2100" b="0" smtClean="0">
                          <a:solidFill>
                            <a:srgbClr val="000000"/>
                          </a:solidFill>
                          <a:latin typeface="Times New Roman" pitchFamily="18" charset="0"/>
                          <a:cs typeface="Times New Roman" pitchFamily="18" charset="0"/>
                        </a:rPr>
                        <a:t>Đại lượng</a:t>
                      </a:r>
                      <a:endParaRPr lang="vi-VN" sz="2100" b="0">
                        <a:solidFill>
                          <a:srgbClr val="000000"/>
                        </a:solidFill>
                        <a:latin typeface="Times New Roman" pitchFamily="18" charset="0"/>
                        <a:cs typeface="Times New Roman" pitchFamily="18" charset="0"/>
                      </a:endParaRP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a:solidFill>
                            <a:srgbClr val="000000"/>
                          </a:solidFill>
                          <a:latin typeface="Times New Roman" pitchFamily="18" charset="0"/>
                          <a:cs typeface="Times New Roman" pitchFamily="18" charset="0"/>
                        </a:rPr>
                        <a:t>Thỏi 1</a:t>
                      </a:r>
                      <a:endParaRPr lang="en-US" sz="2100">
                        <a:solidFill>
                          <a:srgbClr val="000000"/>
                        </a:solidFill>
                        <a:latin typeface="Times New Roman" pitchFamily="18" charset="0"/>
                        <a:cs typeface="Times New Roman" pitchFamily="18" charset="0"/>
                      </a:endParaRP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a:solidFill>
                            <a:srgbClr val="000000"/>
                          </a:solidFill>
                          <a:latin typeface="Times New Roman" pitchFamily="18" charset="0"/>
                          <a:cs typeface="Times New Roman" pitchFamily="18" charset="0"/>
                        </a:rPr>
                        <a:t>Thỏi </a:t>
                      </a:r>
                      <a:r>
                        <a:rPr lang="vi-VN" sz="2100" b="1">
                          <a:solidFill>
                            <a:srgbClr val="000000"/>
                          </a:solidFill>
                          <a:latin typeface="Times New Roman" pitchFamily="18" charset="0"/>
                          <a:cs typeface="Times New Roman" pitchFamily="18" charset="0"/>
                        </a:rPr>
                        <a:t>2</a:t>
                      </a:r>
                      <a:endParaRPr lang="en-US" sz="2100">
                        <a:solidFill>
                          <a:srgbClr val="000000"/>
                        </a:solidFill>
                        <a:latin typeface="Times New Roman" pitchFamily="18" charset="0"/>
                        <a:cs typeface="Times New Roman" pitchFamily="18" charset="0"/>
                      </a:endParaRP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b="1" smtClean="0">
                          <a:solidFill>
                            <a:srgbClr val="000000"/>
                          </a:solidFill>
                          <a:latin typeface="Times New Roman" pitchFamily="18" charset="0"/>
                          <a:cs typeface="Times New Roman" pitchFamily="18" charset="0"/>
                        </a:rPr>
                        <a:t>Thỏi </a:t>
                      </a:r>
                      <a:r>
                        <a:rPr lang="vi-VN" sz="2100" b="1" smtClean="0">
                          <a:solidFill>
                            <a:srgbClr val="000000"/>
                          </a:solidFill>
                          <a:latin typeface="Times New Roman" pitchFamily="18" charset="0"/>
                          <a:cs typeface="Times New Roman" pitchFamily="18" charset="0"/>
                        </a:rPr>
                        <a:t>3</a:t>
                      </a:r>
                      <a:endParaRPr lang="en-US" sz="2100">
                        <a:solidFill>
                          <a:srgbClr val="00000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0"/>
                  </a:ext>
                </a:extLst>
              </a:tr>
              <a:tr h="685800">
                <a:tc>
                  <a:txBody>
                    <a:bodyPr/>
                    <a:lstStyle/>
                    <a:p>
                      <a:pPr algn="ctr"/>
                      <a:r>
                        <a:rPr lang="en-US" sz="2100" b="0">
                          <a:solidFill>
                            <a:srgbClr val="000000"/>
                          </a:solidFill>
                          <a:latin typeface="Times New Roman" pitchFamily="18" charset="0"/>
                          <a:cs typeface="Times New Roman" pitchFamily="18" charset="0"/>
                        </a:rPr>
                        <a:t>Thể </a:t>
                      </a:r>
                      <a:r>
                        <a:rPr lang="en-US" sz="2100" b="0" dirty="0" err="1">
                          <a:solidFill>
                            <a:srgbClr val="000000"/>
                          </a:solidFill>
                          <a:latin typeface="Times New Roman" pitchFamily="18" charset="0"/>
                          <a:cs typeface="Times New Roman" pitchFamily="18" charset="0"/>
                        </a:rPr>
                        <a:t>tích</a:t>
                      </a:r>
                      <a:endParaRPr lang="en-US" sz="2100" b="0" dirty="0">
                        <a:solidFill>
                          <a:srgbClr val="000000"/>
                        </a:solidFill>
                        <a:latin typeface="Times New Roman" pitchFamily="18" charset="0"/>
                        <a:cs typeface="Times New Roman" pitchFamily="18" charset="0"/>
                      </a:endParaRPr>
                    </a:p>
                  </a:txBody>
                  <a:tcPr marL="0" marR="0" marT="0" marB="0"/>
                </a:tc>
                <a:tc>
                  <a:txBody>
                    <a:bodyPr/>
                    <a:lstStyle/>
                    <a:p>
                      <a:pPr algn="ctr" rtl="0" fontAlgn="t">
                        <a:spcBef>
                          <a:spcPts val="0"/>
                        </a:spcBef>
                        <a:spcAft>
                          <a:spcPts val="0"/>
                        </a:spcAft>
                      </a:pPr>
                      <a:endParaRPr lang="en-US" sz="2100">
                        <a:latin typeface="Times New Roman" pitchFamily="18" charset="0"/>
                        <a:cs typeface="Times New Roman" pitchFamily="18" charset="0"/>
                      </a:endParaRPr>
                    </a:p>
                  </a:txBody>
                  <a:tcPr marL="68580" marR="68580" marT="34290" marB="34290"/>
                </a:tc>
                <a:tc>
                  <a:txBody>
                    <a:bodyPr/>
                    <a:lstStyle/>
                    <a:p>
                      <a:pPr algn="l" rtl="0" fontAlgn="t">
                        <a:spcBef>
                          <a:spcPts val="0"/>
                        </a:spcBef>
                        <a:spcAft>
                          <a:spcPts val="0"/>
                        </a:spcAft>
                      </a:pPr>
                      <a:endParaRPr lang="en-US" sz="2100">
                        <a:latin typeface="Times New Roman" pitchFamily="18" charset="0"/>
                        <a:cs typeface="Times New Roman" pitchFamily="18" charset="0"/>
                      </a:endParaRPr>
                    </a:p>
                  </a:txBody>
                  <a:tcPr marL="68580" marR="68580" marT="34290" marB="34290"/>
                </a:tc>
                <a:tc>
                  <a:txBody>
                    <a:bodyPr/>
                    <a:lstStyle/>
                    <a:p>
                      <a:pPr algn="l" rtl="0" fontAlgn="t">
                        <a:spcBef>
                          <a:spcPts val="0"/>
                        </a:spcBef>
                        <a:spcAft>
                          <a:spcPts val="0"/>
                        </a:spcAft>
                      </a:pPr>
                      <a:endParaRPr lang="en-US" sz="2100">
                        <a:latin typeface="Times New Roman" pitchFamily="18" charset="0"/>
                        <a:cs typeface="Times New Roman" pitchFamily="18" charset="0"/>
                      </a:endParaRPr>
                    </a:p>
                  </a:txBody>
                  <a:tcPr marL="68580" marR="68580" marT="34290" marB="34290"/>
                </a:tc>
                <a:extLst>
                  <a:ext uri="{0D108BD9-81ED-4DB2-BD59-A6C34878D82A}">
                    <a16:rowId xmlns:a16="http://schemas.microsoft.com/office/drawing/2014/main" val="10001"/>
                  </a:ext>
                </a:extLst>
              </a:tr>
              <a:tr h="806122">
                <a:tc>
                  <a:txBody>
                    <a:bodyPr/>
                    <a:lstStyle/>
                    <a:p>
                      <a:pPr algn="ctr"/>
                      <a:endParaRPr lang="en-US" sz="2100" b="0" smtClean="0">
                        <a:solidFill>
                          <a:srgbClr val="000000"/>
                        </a:solidFill>
                        <a:latin typeface="Times New Roman" pitchFamily="18" charset="0"/>
                        <a:cs typeface="Times New Roman" pitchFamily="18" charset="0"/>
                      </a:endParaRPr>
                    </a:p>
                    <a:p>
                      <a:pPr algn="ctr"/>
                      <a:r>
                        <a:rPr lang="vi-VN" sz="2100" b="0" smtClean="0">
                          <a:solidFill>
                            <a:srgbClr val="000000"/>
                          </a:solidFill>
                          <a:latin typeface="Times New Roman" pitchFamily="18" charset="0"/>
                          <a:cs typeface="Times New Roman" pitchFamily="18" charset="0"/>
                        </a:rPr>
                        <a:t>Khối </a:t>
                      </a:r>
                      <a:r>
                        <a:rPr lang="vi-VN" sz="2100" b="0" dirty="0">
                          <a:solidFill>
                            <a:srgbClr val="000000"/>
                          </a:solidFill>
                          <a:latin typeface="Times New Roman" pitchFamily="18" charset="0"/>
                          <a:cs typeface="Times New Roman" pitchFamily="18" charset="0"/>
                        </a:rPr>
                        <a:t>lượng</a:t>
                      </a: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100">
                        <a:latin typeface="Times New Roman" pitchFamily="18" charset="0"/>
                        <a:cs typeface="Times New Roman" pitchFamily="18" charset="0"/>
                      </a:endParaRPr>
                    </a:p>
                  </a:txBody>
                  <a:tcPr marL="68580" marR="68580" marT="34290" marB="34290"/>
                </a:tc>
                <a:tc>
                  <a:txBody>
                    <a:bodyPr/>
                    <a:lstStyle/>
                    <a:p>
                      <a:pPr algn="ctr" rtl="0" fontAlgn="t">
                        <a:spcBef>
                          <a:spcPts val="0"/>
                        </a:spcBef>
                        <a:spcAft>
                          <a:spcPts val="0"/>
                        </a:spcAft>
                      </a:pPr>
                      <a:endParaRPr lang="en-US" sz="2100">
                        <a:latin typeface="Times New Roman" pitchFamily="18" charset="0"/>
                        <a:cs typeface="Times New Roman" pitchFamily="18" charset="0"/>
                      </a:endParaRPr>
                    </a:p>
                  </a:txBody>
                  <a:tcPr marL="68580" marR="68580" marT="34290" marB="34290"/>
                </a:tc>
                <a:tc>
                  <a:txBody>
                    <a:bodyPr/>
                    <a:lstStyle/>
                    <a:p>
                      <a:pPr algn="ctr" rtl="0" fontAlgn="t">
                        <a:spcBef>
                          <a:spcPts val="0"/>
                        </a:spcBef>
                        <a:spcAft>
                          <a:spcPts val="0"/>
                        </a:spcAft>
                      </a:pPr>
                      <a:endParaRPr lang="en-US" sz="2100">
                        <a:latin typeface="Times New Roman" pitchFamily="18" charset="0"/>
                        <a:cs typeface="Times New Roman" pitchFamily="18" charset="0"/>
                      </a:endParaRPr>
                    </a:p>
                  </a:txBody>
                  <a:tcPr marL="68580" marR="68580" marT="34290" marB="34290"/>
                </a:tc>
                <a:extLst>
                  <a:ext uri="{0D108BD9-81ED-4DB2-BD59-A6C34878D82A}">
                    <a16:rowId xmlns:a16="http://schemas.microsoft.com/office/drawing/2014/main" val="10002"/>
                  </a:ext>
                </a:extLst>
              </a:tr>
              <a:tr h="12512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100" b="0" smtClean="0">
                        <a:solidFill>
                          <a:srgbClr val="000000"/>
                        </a:solidFill>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100" b="0" smtClean="0">
                          <a:solidFill>
                            <a:srgbClr val="000000"/>
                          </a:solidFill>
                          <a:latin typeface="Times New Roman" pitchFamily="18" charset="0"/>
                          <a:cs typeface="Times New Roman" pitchFamily="18" charset="0"/>
                        </a:rPr>
                        <a:t>Tỉ </a:t>
                      </a:r>
                      <a:r>
                        <a:rPr lang="en-US" sz="2100" b="0">
                          <a:solidFill>
                            <a:srgbClr val="000000"/>
                          </a:solidFill>
                          <a:latin typeface="Times New Roman" pitchFamily="18" charset="0"/>
                          <a:cs typeface="Times New Roman" pitchFamily="18" charset="0"/>
                        </a:rPr>
                        <a:t>số </a:t>
                      </a:r>
                    </a:p>
                    <a:p>
                      <a:endParaRPr lang="en-US" sz="1400"/>
                    </a:p>
                  </a:txBody>
                  <a:tcPr marT="34290" marB="34290"/>
                </a:tc>
                <a:tc>
                  <a:txBody>
                    <a:bodyPr/>
                    <a:lstStyle/>
                    <a:p>
                      <a:endParaRPr lang="en-US" sz="1400"/>
                    </a:p>
                  </a:txBody>
                  <a:tcPr marT="34290" marB="34290"/>
                </a:tc>
                <a:tc>
                  <a:txBody>
                    <a:bodyPr/>
                    <a:lstStyle/>
                    <a:p>
                      <a:endParaRPr lang="en-US" sz="1400"/>
                    </a:p>
                  </a:txBody>
                  <a:tcPr marT="34290" marB="34290"/>
                </a:tc>
                <a:tc>
                  <a:txBody>
                    <a:bodyPr/>
                    <a:lstStyle/>
                    <a:p>
                      <a:endParaRPr lang="en-US" sz="1400"/>
                    </a:p>
                  </a:txBody>
                  <a:tcPr marT="34290" marB="34290"/>
                </a:tc>
                <a:extLst>
                  <a:ext uri="{0D108BD9-81ED-4DB2-BD59-A6C34878D82A}">
                    <a16:rowId xmlns:a16="http://schemas.microsoft.com/office/drawing/2014/main" val="10003"/>
                  </a:ext>
                </a:extLst>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3553317"/>
              </p:ext>
            </p:extLst>
          </p:nvPr>
        </p:nvGraphicFramePr>
        <p:xfrm>
          <a:off x="2286000" y="1733550"/>
          <a:ext cx="1422400" cy="431800"/>
        </p:xfrm>
        <a:graphic>
          <a:graphicData uri="http://schemas.openxmlformats.org/presentationml/2006/ole">
            <mc:AlternateContent xmlns:mc="http://schemas.openxmlformats.org/markup-compatibility/2006">
              <mc:Choice xmlns:v="urn:schemas-microsoft-com:vml" Requires="v">
                <p:oleObj spid="_x0000_s1216" name="Equation" r:id="rId3" imgW="1422360" imgH="431640" progId="Equation.DSMT4">
                  <p:embed/>
                </p:oleObj>
              </mc:Choice>
              <mc:Fallback>
                <p:oleObj name="Equation" r:id="rId3" imgW="1422360" imgH="431640" progId="Equation.DSMT4">
                  <p:embed/>
                  <p:pic>
                    <p:nvPicPr>
                      <p:cNvPr id="0" name=""/>
                      <p:cNvPicPr/>
                      <p:nvPr/>
                    </p:nvPicPr>
                    <p:blipFill>
                      <a:blip r:embed="rId4"/>
                      <a:stretch>
                        <a:fillRect/>
                      </a:stretch>
                    </p:blipFill>
                    <p:spPr>
                      <a:xfrm>
                        <a:off x="2286000" y="1733550"/>
                        <a:ext cx="1422400" cy="431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56953226"/>
              </p:ext>
            </p:extLst>
          </p:nvPr>
        </p:nvGraphicFramePr>
        <p:xfrm>
          <a:off x="4572000" y="1733550"/>
          <a:ext cx="1549400" cy="431800"/>
        </p:xfrm>
        <a:graphic>
          <a:graphicData uri="http://schemas.openxmlformats.org/presentationml/2006/ole">
            <mc:AlternateContent xmlns:mc="http://schemas.openxmlformats.org/markup-compatibility/2006">
              <mc:Choice xmlns:v="urn:schemas-microsoft-com:vml" Requires="v">
                <p:oleObj spid="_x0000_s1217" name="Equation" r:id="rId5" imgW="1549080" imgH="431640" progId="Equation.DSMT4">
                  <p:embed/>
                </p:oleObj>
              </mc:Choice>
              <mc:Fallback>
                <p:oleObj name="Equation" r:id="rId5" imgW="1549080" imgH="431640" progId="Equation.DSMT4">
                  <p:embed/>
                  <p:pic>
                    <p:nvPicPr>
                      <p:cNvPr id="0" name=""/>
                      <p:cNvPicPr/>
                      <p:nvPr/>
                    </p:nvPicPr>
                    <p:blipFill>
                      <a:blip r:embed="rId6"/>
                      <a:stretch>
                        <a:fillRect/>
                      </a:stretch>
                    </p:blipFill>
                    <p:spPr>
                      <a:xfrm>
                        <a:off x="4572000" y="1733550"/>
                        <a:ext cx="1549400" cy="431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36025374"/>
              </p:ext>
            </p:extLst>
          </p:nvPr>
        </p:nvGraphicFramePr>
        <p:xfrm>
          <a:off x="7010400" y="1733550"/>
          <a:ext cx="1714500" cy="431800"/>
        </p:xfrm>
        <a:graphic>
          <a:graphicData uri="http://schemas.openxmlformats.org/presentationml/2006/ole">
            <mc:AlternateContent xmlns:mc="http://schemas.openxmlformats.org/markup-compatibility/2006">
              <mc:Choice xmlns:v="urn:schemas-microsoft-com:vml" Requires="v">
                <p:oleObj spid="_x0000_s1218" name="Equation" r:id="rId7" imgW="1714320" imgH="431640" progId="Equation.DSMT4">
                  <p:embed/>
                </p:oleObj>
              </mc:Choice>
              <mc:Fallback>
                <p:oleObj name="Equation" r:id="rId7" imgW="1714320" imgH="431640" progId="Equation.DSMT4">
                  <p:embed/>
                  <p:pic>
                    <p:nvPicPr>
                      <p:cNvPr id="0" name=""/>
                      <p:cNvPicPr/>
                      <p:nvPr/>
                    </p:nvPicPr>
                    <p:blipFill>
                      <a:blip r:embed="rId8"/>
                      <a:stretch>
                        <a:fillRect/>
                      </a:stretch>
                    </p:blipFill>
                    <p:spPr>
                      <a:xfrm>
                        <a:off x="7010400" y="1733550"/>
                        <a:ext cx="1714500" cy="4318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9809522"/>
              </p:ext>
            </p:extLst>
          </p:nvPr>
        </p:nvGraphicFramePr>
        <p:xfrm>
          <a:off x="2438400" y="971550"/>
          <a:ext cx="960438" cy="347662"/>
        </p:xfrm>
        <a:graphic>
          <a:graphicData uri="http://schemas.openxmlformats.org/presentationml/2006/ole">
            <mc:AlternateContent xmlns:mc="http://schemas.openxmlformats.org/markup-compatibility/2006">
              <mc:Choice xmlns:v="urn:schemas-microsoft-com:vml" Requires="v">
                <p:oleObj spid="_x0000_s1219" name="Equation" r:id="rId9" imgW="1193760" imgH="431640" progId="Equation.DSMT4">
                  <p:embed/>
                </p:oleObj>
              </mc:Choice>
              <mc:Fallback>
                <p:oleObj name="Equation" r:id="rId9" imgW="1193760" imgH="431640" progId="Equation.DSMT4">
                  <p:embed/>
                  <p:pic>
                    <p:nvPicPr>
                      <p:cNvPr id="0" name=""/>
                      <p:cNvPicPr/>
                      <p:nvPr/>
                    </p:nvPicPr>
                    <p:blipFill>
                      <a:blip r:embed="rId10"/>
                      <a:stretch>
                        <a:fillRect/>
                      </a:stretch>
                    </p:blipFill>
                    <p:spPr>
                      <a:xfrm>
                        <a:off x="2438400" y="971550"/>
                        <a:ext cx="960438" cy="347662"/>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91383799"/>
              </p:ext>
            </p:extLst>
          </p:nvPr>
        </p:nvGraphicFramePr>
        <p:xfrm>
          <a:off x="4953000" y="971550"/>
          <a:ext cx="1068387" cy="355600"/>
        </p:xfrm>
        <a:graphic>
          <a:graphicData uri="http://schemas.openxmlformats.org/presentationml/2006/ole">
            <mc:AlternateContent xmlns:mc="http://schemas.openxmlformats.org/markup-compatibility/2006">
              <mc:Choice xmlns:v="urn:schemas-microsoft-com:vml" Requires="v">
                <p:oleObj spid="_x0000_s1220" name="Equation" r:id="rId11" imgW="1295280" imgH="431640" progId="Equation.DSMT4">
                  <p:embed/>
                </p:oleObj>
              </mc:Choice>
              <mc:Fallback>
                <p:oleObj name="Equation" r:id="rId11" imgW="1295280" imgH="431640" progId="Equation.DSMT4">
                  <p:embed/>
                  <p:pic>
                    <p:nvPicPr>
                      <p:cNvPr id="0" name=""/>
                      <p:cNvPicPr/>
                      <p:nvPr/>
                    </p:nvPicPr>
                    <p:blipFill>
                      <a:blip r:embed="rId12"/>
                      <a:stretch>
                        <a:fillRect/>
                      </a:stretch>
                    </p:blipFill>
                    <p:spPr>
                      <a:xfrm>
                        <a:off x="4953000" y="971550"/>
                        <a:ext cx="1068387" cy="3556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11865105"/>
              </p:ext>
            </p:extLst>
          </p:nvPr>
        </p:nvGraphicFramePr>
        <p:xfrm>
          <a:off x="7391400" y="895350"/>
          <a:ext cx="1250950" cy="387350"/>
        </p:xfrm>
        <a:graphic>
          <a:graphicData uri="http://schemas.openxmlformats.org/presentationml/2006/ole">
            <mc:AlternateContent xmlns:mc="http://schemas.openxmlformats.org/markup-compatibility/2006">
              <mc:Choice xmlns:v="urn:schemas-microsoft-com:vml" Requires="v">
                <p:oleObj spid="_x0000_s1221" name="Equation" r:id="rId13" imgW="1396800" imgH="431640" progId="Equation.DSMT4">
                  <p:embed/>
                </p:oleObj>
              </mc:Choice>
              <mc:Fallback>
                <p:oleObj name="Equation" r:id="rId13" imgW="1396800" imgH="431640" progId="Equation.DSMT4">
                  <p:embed/>
                  <p:pic>
                    <p:nvPicPr>
                      <p:cNvPr id="0" name=""/>
                      <p:cNvPicPr/>
                      <p:nvPr/>
                    </p:nvPicPr>
                    <p:blipFill>
                      <a:blip r:embed="rId14"/>
                      <a:stretch>
                        <a:fillRect/>
                      </a:stretch>
                    </p:blipFill>
                    <p:spPr>
                      <a:xfrm>
                        <a:off x="7391400" y="895350"/>
                        <a:ext cx="1250950" cy="38735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707726907"/>
              </p:ext>
            </p:extLst>
          </p:nvPr>
        </p:nvGraphicFramePr>
        <p:xfrm>
          <a:off x="1371600" y="2495550"/>
          <a:ext cx="338005" cy="769252"/>
        </p:xfrm>
        <a:graphic>
          <a:graphicData uri="http://schemas.openxmlformats.org/presentationml/2006/ole">
            <mc:AlternateContent xmlns:mc="http://schemas.openxmlformats.org/markup-compatibility/2006">
              <mc:Choice xmlns:v="urn:schemas-microsoft-com:vml" Requires="v">
                <p:oleObj spid="_x0000_s1222" name="Equation" r:id="rId15" imgW="368280" imgH="838080" progId="Equation.DSMT4">
                  <p:embed/>
                </p:oleObj>
              </mc:Choice>
              <mc:Fallback>
                <p:oleObj name="Equation" r:id="rId15" imgW="368280" imgH="838080" progId="Equation.DSMT4">
                  <p:embed/>
                  <p:pic>
                    <p:nvPicPr>
                      <p:cNvPr id="0" name=""/>
                      <p:cNvPicPr/>
                      <p:nvPr/>
                    </p:nvPicPr>
                    <p:blipFill>
                      <a:blip r:embed="rId16"/>
                      <a:stretch>
                        <a:fillRect/>
                      </a:stretch>
                    </p:blipFill>
                    <p:spPr>
                      <a:xfrm>
                        <a:off x="1371600" y="2495550"/>
                        <a:ext cx="338005" cy="769252"/>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392761462"/>
              </p:ext>
            </p:extLst>
          </p:nvPr>
        </p:nvGraphicFramePr>
        <p:xfrm>
          <a:off x="2286000" y="2495550"/>
          <a:ext cx="1371600" cy="796413"/>
        </p:xfrm>
        <a:graphic>
          <a:graphicData uri="http://schemas.openxmlformats.org/presentationml/2006/ole">
            <mc:AlternateContent xmlns:mc="http://schemas.openxmlformats.org/markup-compatibility/2006">
              <mc:Choice xmlns:v="urn:schemas-microsoft-com:vml" Requires="v">
                <p:oleObj spid="_x0000_s1223" name="Equation" r:id="rId17" imgW="1574640" imgH="914400" progId="Equation.DSMT4">
                  <p:embed/>
                </p:oleObj>
              </mc:Choice>
              <mc:Fallback>
                <p:oleObj name="Equation" r:id="rId17" imgW="1574640" imgH="914400" progId="Equation.DSMT4">
                  <p:embed/>
                  <p:pic>
                    <p:nvPicPr>
                      <p:cNvPr id="0" name=""/>
                      <p:cNvPicPr/>
                      <p:nvPr/>
                    </p:nvPicPr>
                    <p:blipFill>
                      <a:blip r:embed="rId18"/>
                      <a:stretch>
                        <a:fillRect/>
                      </a:stretch>
                    </p:blipFill>
                    <p:spPr>
                      <a:xfrm>
                        <a:off x="2286000" y="2495550"/>
                        <a:ext cx="1371600" cy="79641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4200785946"/>
              </p:ext>
            </p:extLst>
          </p:nvPr>
        </p:nvGraphicFramePr>
        <p:xfrm>
          <a:off x="4114800" y="2495550"/>
          <a:ext cx="2362200" cy="841972"/>
        </p:xfrm>
        <a:graphic>
          <a:graphicData uri="http://schemas.openxmlformats.org/presentationml/2006/ole">
            <mc:AlternateContent xmlns:mc="http://schemas.openxmlformats.org/markup-compatibility/2006">
              <mc:Choice xmlns:v="urn:schemas-microsoft-com:vml" Requires="v">
                <p:oleObj spid="_x0000_s1224" name="Equation" r:id="rId19" imgW="2565360" imgH="914400" progId="Equation.DSMT4">
                  <p:embed/>
                </p:oleObj>
              </mc:Choice>
              <mc:Fallback>
                <p:oleObj name="Equation" r:id="rId19" imgW="2565360" imgH="914400" progId="Equation.DSMT4">
                  <p:embed/>
                  <p:pic>
                    <p:nvPicPr>
                      <p:cNvPr id="0" name=""/>
                      <p:cNvPicPr/>
                      <p:nvPr/>
                    </p:nvPicPr>
                    <p:blipFill>
                      <a:blip r:embed="rId20"/>
                      <a:stretch>
                        <a:fillRect/>
                      </a:stretch>
                    </p:blipFill>
                    <p:spPr>
                      <a:xfrm>
                        <a:off x="4114800" y="2495550"/>
                        <a:ext cx="2362200" cy="841972"/>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477435736"/>
              </p:ext>
            </p:extLst>
          </p:nvPr>
        </p:nvGraphicFramePr>
        <p:xfrm>
          <a:off x="6679765" y="2495550"/>
          <a:ext cx="2464235" cy="844550"/>
        </p:xfrm>
        <a:graphic>
          <a:graphicData uri="http://schemas.openxmlformats.org/presentationml/2006/ole">
            <mc:AlternateContent xmlns:mc="http://schemas.openxmlformats.org/markup-compatibility/2006">
              <mc:Choice xmlns:v="urn:schemas-microsoft-com:vml" Requires="v">
                <p:oleObj spid="_x0000_s1225" name="Equation" r:id="rId21" imgW="2705040" imgH="927000" progId="Equation.DSMT4">
                  <p:embed/>
                </p:oleObj>
              </mc:Choice>
              <mc:Fallback>
                <p:oleObj name="Equation" r:id="rId21" imgW="2705040" imgH="927000" progId="Equation.DSMT4">
                  <p:embed/>
                  <p:pic>
                    <p:nvPicPr>
                      <p:cNvPr id="0" name=""/>
                      <p:cNvPicPr/>
                      <p:nvPr/>
                    </p:nvPicPr>
                    <p:blipFill>
                      <a:blip r:embed="rId22"/>
                      <a:stretch>
                        <a:fillRect/>
                      </a:stretch>
                    </p:blipFill>
                    <p:spPr>
                      <a:xfrm>
                        <a:off x="6679765" y="2495550"/>
                        <a:ext cx="2464235" cy="844550"/>
                      </a:xfrm>
                      <a:prstGeom prst="rect">
                        <a:avLst/>
                      </a:prstGeom>
                    </p:spPr>
                  </p:pic>
                </p:oleObj>
              </mc:Fallback>
            </mc:AlternateContent>
          </a:graphicData>
        </a:graphic>
      </p:graphicFrame>
      <p:sp>
        <p:nvSpPr>
          <p:cNvPr id="20" name="Rectangle 19"/>
          <p:cNvSpPr/>
          <p:nvPr/>
        </p:nvSpPr>
        <p:spPr>
          <a:xfrm>
            <a:off x="0" y="3642213"/>
            <a:ext cx="9144000" cy="954107"/>
          </a:xfrm>
          <a:prstGeom prst="rect">
            <a:avLst/>
          </a:prstGeom>
        </p:spPr>
        <p:txBody>
          <a:bodyPr wrap="square">
            <a:spAutoFit/>
          </a:bodyPr>
          <a:lstStyle/>
          <a:p>
            <a:r>
              <a:rPr lang="vi-VN" sz="2800">
                <a:latin typeface="+mj-lt"/>
              </a:rPr>
              <a:t>1.Hãy nhận xét về tỉ số giữa khối lượng và thể tích của ba thỏi sắt</a:t>
            </a:r>
            <a:endParaRPr lang="en-US" sz="2800">
              <a:latin typeface="+mj-lt"/>
            </a:endParaRPr>
          </a:p>
        </p:txBody>
      </p:sp>
      <p:sp>
        <p:nvSpPr>
          <p:cNvPr id="21" name="Rectangle 20"/>
          <p:cNvSpPr/>
          <p:nvPr/>
        </p:nvSpPr>
        <p:spPr>
          <a:xfrm>
            <a:off x="0" y="4556615"/>
            <a:ext cx="9144000" cy="523220"/>
          </a:xfrm>
          <a:prstGeom prst="rect">
            <a:avLst/>
          </a:prstGeom>
        </p:spPr>
        <p:txBody>
          <a:bodyPr wrap="square">
            <a:spAutoFit/>
          </a:bodyPr>
          <a:lstStyle/>
          <a:p>
            <a:r>
              <a:rPr lang="vi-VN" sz="2800">
                <a:latin typeface="+mj-lt"/>
              </a:rPr>
              <a:t>2. Dự đoán về tỉ số này với các vật liệu khác nhau </a:t>
            </a:r>
            <a:endParaRPr lang="en-US" sz="280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heel(1)">
                                      <p:cBhvr>
                                        <p:cTn id="10" dur="2000"/>
                                        <p:tgtEl>
                                          <p:spTgt spid="9"/>
                                        </p:tgtEl>
                                      </p:cBhvr>
                                    </p:animEffect>
                                  </p:childTnLst>
                                </p:cTn>
                              </p:par>
                              <p:par>
                                <p:cTn id="11" presetID="21" presetClass="entr" presetSubtype="1"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heel(1)">
                                      <p:cBhvr>
                                        <p:cTn id="13" dur="2000"/>
                                        <p:tgtEl>
                                          <p:spTgt spid="10"/>
                                        </p:tgtEl>
                                      </p:cBhvr>
                                    </p:animEffect>
                                  </p:childTnLst>
                                </p:cTn>
                              </p:par>
                              <p:par>
                                <p:cTn id="14" presetID="21" presetClass="entr" presetSubtype="1"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heel(1)">
                                      <p:cBhvr>
                                        <p:cTn id="16" dur="2000"/>
                                        <p:tgtEl>
                                          <p:spTgt spid="11"/>
                                        </p:tgtEl>
                                      </p:cBhvr>
                                    </p:animEffect>
                                  </p:childTnLst>
                                </p:cTn>
                              </p:par>
                              <p:par>
                                <p:cTn id="17" presetID="21" presetClass="entr" presetSubtype="1"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heel(1)">
                                      <p:cBhvr>
                                        <p:cTn id="34" dur="2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heel(1)">
                                      <p:cBhvr>
                                        <p:cTn id="39" dur="20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heel(1)">
                                      <p:cBhvr>
                                        <p:cTn id="44" dur="20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heel(1)">
                                      <p:cBhvr>
                                        <p:cTn id="49" dur="20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heel(1)">
                                      <p:cBhvr>
                                        <p:cTn id="54" dur="20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heel(1)">
                                      <p:cBhvr>
                                        <p:cTn id="59"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1175</Words>
  <Application>Microsoft Office PowerPoint</Application>
  <PresentationFormat>On-screen Show (16:9)</PresentationFormat>
  <Paragraphs>145</Paragraphs>
  <Slides>28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78</cp:revision>
  <dcterms:created xsi:type="dcterms:W3CDTF">2023-04-05T15:25:34Z</dcterms:created>
  <dcterms:modified xsi:type="dcterms:W3CDTF">2024-11-22T01:24:50Z</dcterms:modified>
</cp:coreProperties>
</file>