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1"/>
  </p:notesMasterIdLst>
  <p:sldIdLst>
    <p:sldId id="605" r:id="rId2"/>
    <p:sldId id="613" r:id="rId3"/>
    <p:sldId id="614" r:id="rId4"/>
    <p:sldId id="606" r:id="rId5"/>
    <p:sldId id="607" r:id="rId6"/>
    <p:sldId id="608" r:id="rId7"/>
    <p:sldId id="609" r:id="rId8"/>
    <p:sldId id="546" r:id="rId9"/>
    <p:sldId id="616" r:id="rId10"/>
    <p:sldId id="549" r:id="rId11"/>
    <p:sldId id="307" r:id="rId12"/>
    <p:sldId id="612" r:id="rId13"/>
    <p:sldId id="272" r:id="rId14"/>
    <p:sldId id="281" r:id="rId15"/>
    <p:sldId id="282" r:id="rId16"/>
    <p:sldId id="601" r:id="rId17"/>
    <p:sldId id="566" r:id="rId18"/>
    <p:sldId id="568" r:id="rId19"/>
    <p:sldId id="615" r:id="rId20"/>
  </p:sldIdLst>
  <p:sldSz cx="12190413" cy="68595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F6"/>
    <a:srgbClr val="7030A0"/>
    <a:srgbClr val="0000CC"/>
    <a:srgbClr val="92D050"/>
    <a:srgbClr val="FF00FF"/>
    <a:srgbClr val="FEF303"/>
    <a:srgbClr val="FF0066"/>
    <a:srgbClr val="82DAFF"/>
    <a:srgbClr val="ABD9F0"/>
    <a:srgbClr val="339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 autoAdjust="0"/>
    <p:restoredTop sz="97778" autoAdjust="0"/>
  </p:normalViewPr>
  <p:slideViewPr>
    <p:cSldViewPr snapToGrid="0" showGuides="1">
      <p:cViewPr>
        <p:scale>
          <a:sx n="75" d="100"/>
          <a:sy n="75" d="100"/>
        </p:scale>
        <p:origin x="42" y="-7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9AB45-6C5F-4024-99E6-96EE0C8FF2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5E708-F77C-4B80-BDDC-98661DF6A4D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BÀI HỌC</a:t>
          </a:r>
          <a:endParaRPr lang="en-US" sz="3600" b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B5D146-2211-484E-BA0A-7036001D9B32}" type="parTrans" cxnId="{109BB1FA-68FE-449C-BAD9-7A18DD23B86F}">
      <dgm:prSet/>
      <dgm:spPr/>
      <dgm:t>
        <a:bodyPr/>
        <a:lstStyle/>
        <a:p>
          <a:endParaRPr lang="en-US"/>
        </a:p>
      </dgm:t>
    </dgm:pt>
    <dgm:pt modelId="{E921448F-248A-4847-A93A-4C060BFA167C}" type="sibTrans" cxnId="{109BB1FA-68FE-449C-BAD9-7A18DD23B86F}">
      <dgm:prSet/>
      <dgm:spPr/>
      <dgm:t>
        <a:bodyPr/>
        <a:lstStyle/>
        <a:p>
          <a:endParaRPr lang="en-US"/>
        </a:p>
      </dgm:t>
    </dgm:pt>
    <dgm:pt modelId="{FF349C49-2CB3-498E-A7E3-4C12A38F8E99}">
      <dgm:prSet phldrT="[Text]" custT="1"/>
      <dgm:spPr>
        <a:solidFill>
          <a:srgbClr val="BEE3F6"/>
        </a:solidFill>
      </dgm:spPr>
      <dgm:t>
        <a:bodyPr/>
        <a:lstStyle/>
        <a:p>
          <a:pPr algn="ctr"/>
          <a:r>
            <a:rPr lang="en-US" sz="3200" b="1" i="1" u="sng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 1</a:t>
          </a:r>
        </a:p>
        <a:p>
          <a:pPr algn="l"/>
          <a:r>
            <a:rPr lang="en-US" sz="320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Mol</a:t>
          </a:r>
        </a:p>
        <a:p>
          <a:pPr algn="just"/>
          <a:r>
            <a:rPr lang="en-US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1.Khái niệm</a:t>
          </a:r>
        </a:p>
        <a:p>
          <a:pPr algn="just"/>
          <a:r>
            <a:rPr lang="en-US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2.Khối lượng mol</a:t>
          </a:r>
          <a:endParaRPr lang="en-US" sz="3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B818F6-5604-4D53-B54E-1AECC92F4594}" type="parTrans" cxnId="{66A87EEF-A3F3-43F6-AE31-9FACDA6C055A}">
      <dgm:prSet/>
      <dgm:spPr/>
      <dgm:t>
        <a:bodyPr/>
        <a:lstStyle/>
        <a:p>
          <a:endParaRPr lang="en-US"/>
        </a:p>
      </dgm:t>
    </dgm:pt>
    <dgm:pt modelId="{4F692EEC-4F85-4AA6-8C78-B15B8FB184DB}" type="sibTrans" cxnId="{66A87EEF-A3F3-43F6-AE31-9FACDA6C055A}">
      <dgm:prSet/>
      <dgm:spPr/>
      <dgm:t>
        <a:bodyPr/>
        <a:lstStyle/>
        <a:p>
          <a:endParaRPr lang="en-US"/>
        </a:p>
      </dgm:t>
    </dgm:pt>
    <dgm:pt modelId="{A1C5E10D-8A02-42C8-9EAD-BF26A9836C01}">
      <dgm:prSet phldrT="[Text]" custT="1"/>
      <dgm:spPr>
        <a:solidFill>
          <a:srgbClr val="BEE3F6"/>
        </a:solidFill>
      </dgm:spPr>
      <dgm:t>
        <a:bodyPr/>
        <a:lstStyle/>
        <a:p>
          <a:pPr algn="ctr"/>
          <a:r>
            <a:rPr lang="en-US" sz="3200" b="1" i="1" u="sng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 2</a:t>
          </a:r>
        </a:p>
        <a:p>
          <a:pPr algn="l"/>
          <a:r>
            <a:rPr lang="en-US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I. Mol</a:t>
          </a:r>
        </a:p>
        <a:p>
          <a:pPr algn="l"/>
          <a:r>
            <a:rPr lang="en-US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3. Thể tích mol của chất khí</a:t>
          </a:r>
        </a:p>
        <a:p>
          <a:pPr algn="l"/>
          <a:r>
            <a:rPr lang="en-US" sz="3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II. Tỉ khối chất khí</a:t>
          </a:r>
          <a:endParaRPr lang="en-US" sz="3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5794EB-4756-476D-BACB-840FF45935DD}" type="parTrans" cxnId="{4F41B12E-D3DD-4A75-8B17-572C043DEE52}">
      <dgm:prSet/>
      <dgm:spPr/>
      <dgm:t>
        <a:bodyPr/>
        <a:lstStyle/>
        <a:p>
          <a:endParaRPr lang="en-US"/>
        </a:p>
      </dgm:t>
    </dgm:pt>
    <dgm:pt modelId="{88BCDFEC-F16E-4E74-A6F3-DA60A1E9CD96}" type="sibTrans" cxnId="{4F41B12E-D3DD-4A75-8B17-572C043DEE52}">
      <dgm:prSet/>
      <dgm:spPr/>
      <dgm:t>
        <a:bodyPr/>
        <a:lstStyle/>
        <a:p>
          <a:endParaRPr lang="en-US"/>
        </a:p>
      </dgm:t>
    </dgm:pt>
    <dgm:pt modelId="{7CEE9923-C66C-4FE8-8371-ADB471FB5769}" type="pres">
      <dgm:prSet presAssocID="{9649AB45-6C5F-4024-99E6-96EE0C8FF2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8EE69CC-C29C-4223-9713-306E08933F88}" type="pres">
      <dgm:prSet presAssocID="{9985E708-F77C-4B80-BDDC-98661DF6A4DB}" presName="hierRoot1" presStyleCnt="0">
        <dgm:presLayoutVars>
          <dgm:hierBranch val="init"/>
        </dgm:presLayoutVars>
      </dgm:prSet>
      <dgm:spPr/>
    </dgm:pt>
    <dgm:pt modelId="{CF9351D3-96A1-4DA4-9CA6-B82BCF47EFFF}" type="pres">
      <dgm:prSet presAssocID="{9985E708-F77C-4B80-BDDC-98661DF6A4DB}" presName="rootComposite1" presStyleCnt="0"/>
      <dgm:spPr/>
    </dgm:pt>
    <dgm:pt modelId="{1E0E1070-81D6-440A-8CC8-A28FE2D95A50}" type="pres">
      <dgm:prSet presAssocID="{9985E708-F77C-4B80-BDDC-98661DF6A4DB}" presName="rootText1" presStyleLbl="node0" presStyleIdx="0" presStyleCnt="1" custScaleX="127352" custScaleY="504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1693F0-62D6-46B4-860F-7328B8C3C480}" type="pres">
      <dgm:prSet presAssocID="{9985E708-F77C-4B80-BDDC-98661DF6A4D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388B58-7DA9-44F6-97E8-2FBE26207BE2}" type="pres">
      <dgm:prSet presAssocID="{9985E708-F77C-4B80-BDDC-98661DF6A4DB}" presName="hierChild2" presStyleCnt="0"/>
      <dgm:spPr/>
    </dgm:pt>
    <dgm:pt modelId="{D59F15EE-212C-412B-8384-67FDC40AEF02}" type="pres">
      <dgm:prSet presAssocID="{AEB818F6-5604-4D53-B54E-1AECC92F4594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866DC0A-C7D5-40AF-BA50-BAC1C1A5D63D}" type="pres">
      <dgm:prSet presAssocID="{FF349C49-2CB3-498E-A7E3-4C12A38F8E99}" presName="hierRoot2" presStyleCnt="0">
        <dgm:presLayoutVars>
          <dgm:hierBranch val="init"/>
        </dgm:presLayoutVars>
      </dgm:prSet>
      <dgm:spPr/>
    </dgm:pt>
    <dgm:pt modelId="{DEC24374-93A4-41AD-B07A-619A2AB6326E}" type="pres">
      <dgm:prSet presAssocID="{FF349C49-2CB3-498E-A7E3-4C12A38F8E99}" presName="rootComposite" presStyleCnt="0"/>
      <dgm:spPr/>
    </dgm:pt>
    <dgm:pt modelId="{58321E01-59DF-4632-9E76-A1AE8194B6EA}" type="pres">
      <dgm:prSet presAssocID="{FF349C49-2CB3-498E-A7E3-4C12A38F8E99}" presName="rootText" presStyleLbl="node2" presStyleIdx="0" presStyleCnt="2" custScaleY="146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0DAFD3-ADDC-4457-9296-FA3F5A301341}" type="pres">
      <dgm:prSet presAssocID="{FF349C49-2CB3-498E-A7E3-4C12A38F8E99}" presName="rootConnector" presStyleLbl="node2" presStyleIdx="0" presStyleCnt="2"/>
      <dgm:spPr/>
      <dgm:t>
        <a:bodyPr/>
        <a:lstStyle/>
        <a:p>
          <a:endParaRPr lang="en-US"/>
        </a:p>
      </dgm:t>
    </dgm:pt>
    <dgm:pt modelId="{F9BCAB0F-F6A6-42F1-BBFC-305C904A705D}" type="pres">
      <dgm:prSet presAssocID="{FF349C49-2CB3-498E-A7E3-4C12A38F8E99}" presName="hierChild4" presStyleCnt="0"/>
      <dgm:spPr/>
    </dgm:pt>
    <dgm:pt modelId="{F43EF46B-E556-4F0F-9BAB-06ED5FAF7FB2}" type="pres">
      <dgm:prSet presAssocID="{FF349C49-2CB3-498E-A7E3-4C12A38F8E99}" presName="hierChild5" presStyleCnt="0"/>
      <dgm:spPr/>
    </dgm:pt>
    <dgm:pt modelId="{0781DE03-74B5-420E-89F3-AD036644C918}" type="pres">
      <dgm:prSet presAssocID="{AC5794EB-4756-476D-BACB-840FF45935D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E81E2F3-9273-41FE-83F5-8A9ACFD81970}" type="pres">
      <dgm:prSet presAssocID="{A1C5E10D-8A02-42C8-9EAD-BF26A9836C01}" presName="hierRoot2" presStyleCnt="0">
        <dgm:presLayoutVars>
          <dgm:hierBranch val="init"/>
        </dgm:presLayoutVars>
      </dgm:prSet>
      <dgm:spPr/>
    </dgm:pt>
    <dgm:pt modelId="{0EF8428C-FCF5-49B5-A8F2-3CD6E7948A0D}" type="pres">
      <dgm:prSet presAssocID="{A1C5E10D-8A02-42C8-9EAD-BF26A9836C01}" presName="rootComposite" presStyleCnt="0"/>
      <dgm:spPr/>
    </dgm:pt>
    <dgm:pt modelId="{6CBEE073-637E-4A22-A4D8-74992A0CEEF7}" type="pres">
      <dgm:prSet presAssocID="{A1C5E10D-8A02-42C8-9EAD-BF26A9836C01}" presName="rootText" presStyleLbl="node2" presStyleIdx="1" presStyleCnt="2" custScaleY="1439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851A5E-2BB3-4D59-9B13-0210B35F6439}" type="pres">
      <dgm:prSet presAssocID="{A1C5E10D-8A02-42C8-9EAD-BF26A9836C01}" presName="rootConnector" presStyleLbl="node2" presStyleIdx="1" presStyleCnt="2"/>
      <dgm:spPr/>
      <dgm:t>
        <a:bodyPr/>
        <a:lstStyle/>
        <a:p>
          <a:endParaRPr lang="en-US"/>
        </a:p>
      </dgm:t>
    </dgm:pt>
    <dgm:pt modelId="{676447A5-8092-4016-8DA1-E59ED1DE5FA2}" type="pres">
      <dgm:prSet presAssocID="{A1C5E10D-8A02-42C8-9EAD-BF26A9836C01}" presName="hierChild4" presStyleCnt="0"/>
      <dgm:spPr/>
    </dgm:pt>
    <dgm:pt modelId="{1FC97158-9CC0-43DD-B32F-6F3A2F724325}" type="pres">
      <dgm:prSet presAssocID="{A1C5E10D-8A02-42C8-9EAD-BF26A9836C01}" presName="hierChild5" presStyleCnt="0"/>
      <dgm:spPr/>
    </dgm:pt>
    <dgm:pt modelId="{8E125A6C-A9E7-4FD9-97F5-5F9A0FFF518F}" type="pres">
      <dgm:prSet presAssocID="{9985E708-F77C-4B80-BDDC-98661DF6A4DB}" presName="hierChild3" presStyleCnt="0"/>
      <dgm:spPr/>
    </dgm:pt>
  </dgm:ptLst>
  <dgm:cxnLst>
    <dgm:cxn modelId="{042E1654-9125-430C-A5B1-74A6D8B070FE}" type="presOf" srcId="{FF349C49-2CB3-498E-A7E3-4C12A38F8E99}" destId="{58321E01-59DF-4632-9E76-A1AE8194B6EA}" srcOrd="0" destOrd="0" presId="urn:microsoft.com/office/officeart/2005/8/layout/orgChart1"/>
    <dgm:cxn modelId="{5D0C6B73-8EA2-4C7E-9EFD-770F97F8729A}" type="presOf" srcId="{9649AB45-6C5F-4024-99E6-96EE0C8FF2E4}" destId="{7CEE9923-C66C-4FE8-8371-ADB471FB5769}" srcOrd="0" destOrd="0" presId="urn:microsoft.com/office/officeart/2005/8/layout/orgChart1"/>
    <dgm:cxn modelId="{D29C6234-7160-46ED-8E6C-0208690F7659}" type="presOf" srcId="{9985E708-F77C-4B80-BDDC-98661DF6A4DB}" destId="{651693F0-62D6-46B4-860F-7328B8C3C480}" srcOrd="1" destOrd="0" presId="urn:microsoft.com/office/officeart/2005/8/layout/orgChart1"/>
    <dgm:cxn modelId="{109BB1FA-68FE-449C-BAD9-7A18DD23B86F}" srcId="{9649AB45-6C5F-4024-99E6-96EE0C8FF2E4}" destId="{9985E708-F77C-4B80-BDDC-98661DF6A4DB}" srcOrd="0" destOrd="0" parTransId="{DFB5D146-2211-484E-BA0A-7036001D9B32}" sibTransId="{E921448F-248A-4847-A93A-4C060BFA167C}"/>
    <dgm:cxn modelId="{4F41B12E-D3DD-4A75-8B17-572C043DEE52}" srcId="{9985E708-F77C-4B80-BDDC-98661DF6A4DB}" destId="{A1C5E10D-8A02-42C8-9EAD-BF26A9836C01}" srcOrd="1" destOrd="0" parTransId="{AC5794EB-4756-476D-BACB-840FF45935DD}" sibTransId="{88BCDFEC-F16E-4E74-A6F3-DA60A1E9CD96}"/>
    <dgm:cxn modelId="{CD26134D-410A-4E83-804B-3BDC187E886D}" type="presOf" srcId="{AC5794EB-4756-476D-BACB-840FF45935DD}" destId="{0781DE03-74B5-420E-89F3-AD036644C918}" srcOrd="0" destOrd="0" presId="urn:microsoft.com/office/officeart/2005/8/layout/orgChart1"/>
    <dgm:cxn modelId="{4A3E0917-B1AE-422E-BD08-686BD61B25D5}" type="presOf" srcId="{AEB818F6-5604-4D53-B54E-1AECC92F4594}" destId="{D59F15EE-212C-412B-8384-67FDC40AEF02}" srcOrd="0" destOrd="0" presId="urn:microsoft.com/office/officeart/2005/8/layout/orgChart1"/>
    <dgm:cxn modelId="{41C59CE3-26AF-4828-8593-358D3E5808AA}" type="presOf" srcId="{A1C5E10D-8A02-42C8-9EAD-BF26A9836C01}" destId="{6CBEE073-637E-4A22-A4D8-74992A0CEEF7}" srcOrd="0" destOrd="0" presId="urn:microsoft.com/office/officeart/2005/8/layout/orgChart1"/>
    <dgm:cxn modelId="{12EE963E-B9B2-4878-8E86-F81D837E2041}" type="presOf" srcId="{9985E708-F77C-4B80-BDDC-98661DF6A4DB}" destId="{1E0E1070-81D6-440A-8CC8-A28FE2D95A50}" srcOrd="0" destOrd="0" presId="urn:microsoft.com/office/officeart/2005/8/layout/orgChart1"/>
    <dgm:cxn modelId="{66A87EEF-A3F3-43F6-AE31-9FACDA6C055A}" srcId="{9985E708-F77C-4B80-BDDC-98661DF6A4DB}" destId="{FF349C49-2CB3-498E-A7E3-4C12A38F8E99}" srcOrd="0" destOrd="0" parTransId="{AEB818F6-5604-4D53-B54E-1AECC92F4594}" sibTransId="{4F692EEC-4F85-4AA6-8C78-B15B8FB184DB}"/>
    <dgm:cxn modelId="{B6A932EC-210E-465A-A068-9E091C551C49}" type="presOf" srcId="{FF349C49-2CB3-498E-A7E3-4C12A38F8E99}" destId="{A70DAFD3-ADDC-4457-9296-FA3F5A301341}" srcOrd="1" destOrd="0" presId="urn:microsoft.com/office/officeart/2005/8/layout/orgChart1"/>
    <dgm:cxn modelId="{FD7DCD21-00CF-4979-8BFC-84DBBFC0B549}" type="presOf" srcId="{A1C5E10D-8A02-42C8-9EAD-BF26A9836C01}" destId="{68851A5E-2BB3-4D59-9B13-0210B35F6439}" srcOrd="1" destOrd="0" presId="urn:microsoft.com/office/officeart/2005/8/layout/orgChart1"/>
    <dgm:cxn modelId="{7A82575B-8F83-4261-B678-B0DCE0A2BA26}" type="presParOf" srcId="{7CEE9923-C66C-4FE8-8371-ADB471FB5769}" destId="{98EE69CC-C29C-4223-9713-306E08933F88}" srcOrd="0" destOrd="0" presId="urn:microsoft.com/office/officeart/2005/8/layout/orgChart1"/>
    <dgm:cxn modelId="{7A10E8A4-1E15-4576-B53B-633C8059E20A}" type="presParOf" srcId="{98EE69CC-C29C-4223-9713-306E08933F88}" destId="{CF9351D3-96A1-4DA4-9CA6-B82BCF47EFFF}" srcOrd="0" destOrd="0" presId="urn:microsoft.com/office/officeart/2005/8/layout/orgChart1"/>
    <dgm:cxn modelId="{B31FF6F7-09A8-402B-89E4-698CD329B2B0}" type="presParOf" srcId="{CF9351D3-96A1-4DA4-9CA6-B82BCF47EFFF}" destId="{1E0E1070-81D6-440A-8CC8-A28FE2D95A50}" srcOrd="0" destOrd="0" presId="urn:microsoft.com/office/officeart/2005/8/layout/orgChart1"/>
    <dgm:cxn modelId="{2F93FB92-9623-40C6-88FD-459AF3ECB1FB}" type="presParOf" srcId="{CF9351D3-96A1-4DA4-9CA6-B82BCF47EFFF}" destId="{651693F0-62D6-46B4-860F-7328B8C3C480}" srcOrd="1" destOrd="0" presId="urn:microsoft.com/office/officeart/2005/8/layout/orgChart1"/>
    <dgm:cxn modelId="{2544AB1E-FEDE-4D8E-8AB9-CC9D042A7E9A}" type="presParOf" srcId="{98EE69CC-C29C-4223-9713-306E08933F88}" destId="{50388B58-7DA9-44F6-97E8-2FBE26207BE2}" srcOrd="1" destOrd="0" presId="urn:microsoft.com/office/officeart/2005/8/layout/orgChart1"/>
    <dgm:cxn modelId="{14982FFF-4527-4890-8B37-D271110F6623}" type="presParOf" srcId="{50388B58-7DA9-44F6-97E8-2FBE26207BE2}" destId="{D59F15EE-212C-412B-8384-67FDC40AEF02}" srcOrd="0" destOrd="0" presId="urn:microsoft.com/office/officeart/2005/8/layout/orgChart1"/>
    <dgm:cxn modelId="{1490FE63-00D7-4E15-8F55-94D9E1577F25}" type="presParOf" srcId="{50388B58-7DA9-44F6-97E8-2FBE26207BE2}" destId="{9866DC0A-C7D5-40AF-BA50-BAC1C1A5D63D}" srcOrd="1" destOrd="0" presId="urn:microsoft.com/office/officeart/2005/8/layout/orgChart1"/>
    <dgm:cxn modelId="{F47D02E2-1705-4379-901B-18C9420C824B}" type="presParOf" srcId="{9866DC0A-C7D5-40AF-BA50-BAC1C1A5D63D}" destId="{DEC24374-93A4-41AD-B07A-619A2AB6326E}" srcOrd="0" destOrd="0" presId="urn:microsoft.com/office/officeart/2005/8/layout/orgChart1"/>
    <dgm:cxn modelId="{4BA380F9-ACA5-4A70-82A6-D0BC6B22A8D4}" type="presParOf" srcId="{DEC24374-93A4-41AD-B07A-619A2AB6326E}" destId="{58321E01-59DF-4632-9E76-A1AE8194B6EA}" srcOrd="0" destOrd="0" presId="urn:microsoft.com/office/officeart/2005/8/layout/orgChart1"/>
    <dgm:cxn modelId="{5DAFB984-9005-4E82-A5C0-5C62060BF34A}" type="presParOf" srcId="{DEC24374-93A4-41AD-B07A-619A2AB6326E}" destId="{A70DAFD3-ADDC-4457-9296-FA3F5A301341}" srcOrd="1" destOrd="0" presId="urn:microsoft.com/office/officeart/2005/8/layout/orgChart1"/>
    <dgm:cxn modelId="{0B6C082A-4526-46ED-BDE7-78A7F6CF227E}" type="presParOf" srcId="{9866DC0A-C7D5-40AF-BA50-BAC1C1A5D63D}" destId="{F9BCAB0F-F6A6-42F1-BBFC-305C904A705D}" srcOrd="1" destOrd="0" presId="urn:microsoft.com/office/officeart/2005/8/layout/orgChart1"/>
    <dgm:cxn modelId="{2C52700B-CDEF-426D-96CE-E04BD6016064}" type="presParOf" srcId="{9866DC0A-C7D5-40AF-BA50-BAC1C1A5D63D}" destId="{F43EF46B-E556-4F0F-9BAB-06ED5FAF7FB2}" srcOrd="2" destOrd="0" presId="urn:microsoft.com/office/officeart/2005/8/layout/orgChart1"/>
    <dgm:cxn modelId="{B7DD81BD-C53F-46BC-9391-5E00436DE897}" type="presParOf" srcId="{50388B58-7DA9-44F6-97E8-2FBE26207BE2}" destId="{0781DE03-74B5-420E-89F3-AD036644C918}" srcOrd="2" destOrd="0" presId="urn:microsoft.com/office/officeart/2005/8/layout/orgChart1"/>
    <dgm:cxn modelId="{462EB3BE-2035-4D2D-9B73-1A4D9BC0493B}" type="presParOf" srcId="{50388B58-7DA9-44F6-97E8-2FBE26207BE2}" destId="{9E81E2F3-9273-41FE-83F5-8A9ACFD81970}" srcOrd="3" destOrd="0" presId="urn:microsoft.com/office/officeart/2005/8/layout/orgChart1"/>
    <dgm:cxn modelId="{DB8F3CB5-C442-47FA-8D98-3F4D8DCDFFEB}" type="presParOf" srcId="{9E81E2F3-9273-41FE-83F5-8A9ACFD81970}" destId="{0EF8428C-FCF5-49B5-A8F2-3CD6E7948A0D}" srcOrd="0" destOrd="0" presId="urn:microsoft.com/office/officeart/2005/8/layout/orgChart1"/>
    <dgm:cxn modelId="{FD005F4F-CEFD-4FE0-A107-C2C8D24C7FC6}" type="presParOf" srcId="{0EF8428C-FCF5-49B5-A8F2-3CD6E7948A0D}" destId="{6CBEE073-637E-4A22-A4D8-74992A0CEEF7}" srcOrd="0" destOrd="0" presId="urn:microsoft.com/office/officeart/2005/8/layout/orgChart1"/>
    <dgm:cxn modelId="{537F7727-3112-422F-A41A-26FFD8E9D24E}" type="presParOf" srcId="{0EF8428C-FCF5-49B5-A8F2-3CD6E7948A0D}" destId="{68851A5E-2BB3-4D59-9B13-0210B35F6439}" srcOrd="1" destOrd="0" presId="urn:microsoft.com/office/officeart/2005/8/layout/orgChart1"/>
    <dgm:cxn modelId="{A7E1403B-8966-402A-9266-1313FFD6C5A7}" type="presParOf" srcId="{9E81E2F3-9273-41FE-83F5-8A9ACFD81970}" destId="{676447A5-8092-4016-8DA1-E59ED1DE5FA2}" srcOrd="1" destOrd="0" presId="urn:microsoft.com/office/officeart/2005/8/layout/orgChart1"/>
    <dgm:cxn modelId="{B05E5FD9-8BE6-4F78-9DAF-9FC160DEBA63}" type="presParOf" srcId="{9E81E2F3-9273-41FE-83F5-8A9ACFD81970}" destId="{1FC97158-9CC0-43DD-B32F-6F3A2F724325}" srcOrd="2" destOrd="0" presId="urn:microsoft.com/office/officeart/2005/8/layout/orgChart1"/>
    <dgm:cxn modelId="{29BD50F1-6F92-4ED4-9D93-274956E19D50}" type="presParOf" srcId="{98EE69CC-C29C-4223-9713-306E08933F88}" destId="{8E125A6C-A9E7-4FD9-97F5-5F9A0FFF51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1DE03-74B5-420E-89F3-AD036644C918}">
      <dsp:nvSpPr>
        <dsp:cNvPr id="0" name=""/>
        <dsp:cNvSpPr/>
      </dsp:nvSpPr>
      <dsp:spPr>
        <a:xfrm>
          <a:off x="5524500" y="1286636"/>
          <a:ext cx="3023267" cy="1049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4699"/>
              </a:lnTo>
              <a:lnTo>
                <a:pt x="3023267" y="524699"/>
              </a:lnTo>
              <a:lnTo>
                <a:pt x="3023267" y="1049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F15EE-212C-412B-8384-67FDC40AEF02}">
      <dsp:nvSpPr>
        <dsp:cNvPr id="0" name=""/>
        <dsp:cNvSpPr/>
      </dsp:nvSpPr>
      <dsp:spPr>
        <a:xfrm>
          <a:off x="2501232" y="1286636"/>
          <a:ext cx="3023267" cy="1049398"/>
        </a:xfrm>
        <a:custGeom>
          <a:avLst/>
          <a:gdLst/>
          <a:ahLst/>
          <a:cxnLst/>
          <a:rect l="0" t="0" r="0" b="0"/>
          <a:pathLst>
            <a:path>
              <a:moveTo>
                <a:pt x="3023267" y="0"/>
              </a:moveTo>
              <a:lnTo>
                <a:pt x="3023267" y="524699"/>
              </a:lnTo>
              <a:lnTo>
                <a:pt x="0" y="524699"/>
              </a:lnTo>
              <a:lnTo>
                <a:pt x="0" y="10493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0E1070-81D6-440A-8CC8-A28FE2D95A50}">
      <dsp:nvSpPr>
        <dsp:cNvPr id="0" name=""/>
        <dsp:cNvSpPr/>
      </dsp:nvSpPr>
      <dsp:spPr>
        <a:xfrm>
          <a:off x="2342523" y="25809"/>
          <a:ext cx="6363953" cy="126082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NỘI DUNG BÀI HỌC</a:t>
          </a:r>
          <a:endParaRPr lang="en-US" sz="3600" b="1" kern="1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42523" y="25809"/>
        <a:ext cx="6363953" cy="1260827"/>
      </dsp:txXfrm>
    </dsp:sp>
    <dsp:sp modelId="{58321E01-59DF-4632-9E76-A1AE8194B6EA}">
      <dsp:nvSpPr>
        <dsp:cNvPr id="0" name=""/>
        <dsp:cNvSpPr/>
      </dsp:nvSpPr>
      <dsp:spPr>
        <a:xfrm>
          <a:off x="2663" y="2336035"/>
          <a:ext cx="4997136" cy="3667123"/>
        </a:xfrm>
        <a:prstGeom prst="rect">
          <a:avLst/>
        </a:prstGeom>
        <a:solidFill>
          <a:srgbClr val="BEE3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u="sng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 1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320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I. Mol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1.Khái niệm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2.Khối lượng mol</a:t>
          </a:r>
          <a:endParaRPr lang="en-US" sz="3200" kern="1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63" y="2336035"/>
        <a:ext cx="4997136" cy="3667123"/>
      </dsp:txXfrm>
    </dsp:sp>
    <dsp:sp modelId="{6CBEE073-637E-4A22-A4D8-74992A0CEEF7}">
      <dsp:nvSpPr>
        <dsp:cNvPr id="0" name=""/>
        <dsp:cNvSpPr/>
      </dsp:nvSpPr>
      <dsp:spPr>
        <a:xfrm>
          <a:off x="6049199" y="2336035"/>
          <a:ext cx="4997136" cy="3597064"/>
        </a:xfrm>
        <a:prstGeom prst="rect">
          <a:avLst/>
        </a:prstGeom>
        <a:solidFill>
          <a:srgbClr val="BEE3F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i="1" u="sng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Tiết 2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I. Mol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3. Thể tích mol của chất khí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II. Tỉ khối chất khí</a:t>
          </a:r>
          <a:endParaRPr lang="en-US" sz="3200" kern="120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9199" y="2336035"/>
        <a:ext cx="4997136" cy="359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879" units="1/cm"/>
          <inkml:channelProperty channel="T" name="resolution" value="1" units="1/dev"/>
        </inkml:channelProperties>
      </inkml:inkSource>
      <inkml:timestamp xml:id="ts0" timeString="2021-11-25T01:58:38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15927 13119 0</inkml:trace>
  <inkml:trace contextRef="#ctx0" brushRef="#br0" timeOffset="776.04">14379 10642 0</inkml:trace>
  <inkml:trace contextRef="#ctx0" brushRef="#br0" timeOffset="1568.08">13998 9928 0</inkml:trace>
  <inkml:trace contextRef="#ctx0" brushRef="#br0" timeOffset="2288.13">13998 9928 0</inkml:trace>
  <inkml:trace contextRef="#ctx0" brushRef="#br0" timeOffset="172933.8892">12974 10928 0</inkml:trace>
  <inkml:trace contextRef="#ctx0" brushRef="#br0" timeOffset="173462.9199">12974 10928 0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7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7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57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4572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khoa học, 1/12 khối lượng nguyên tử carbon được quy ước là đơn vị khối lượng nguyên tử (amu). Như vậy: khối lượng 1 nguyên tử carbon là 12 amu. Khối lượng này vô cùng nhỏ bé, không thể cân bằng các dụng cụ thông thường (khối lượng của 1 nguyên tử carbon tính theo đơn vị gam là 1,9916.10</a:t>
            </a:r>
            <a:r>
              <a:rPr lang="en-US" sz="1800" i="1" spc="15" baseline="3000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-23</a:t>
            </a:r>
            <a: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gam).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4572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 ta dễ dàng cân được 12 gam carbon. Các nhà khoa học đã tìm ra 12 gam carbon</a:t>
            </a:r>
            <a:b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chứa số nguyên tử là 6,022.10</a:t>
            </a:r>
            <a:r>
              <a:rPr lang="en-US" sz="1800" i="1" spc="15" baseline="3000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Số 6,022.10</a:t>
            </a:r>
            <a:r>
              <a:rPr lang="en-US" sz="1800" i="1" spc="15" baseline="3000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 </a:t>
            </a:r>
            <a: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 gọi là số Avogadro, được kí hiệu là N</a:t>
            </a:r>
            <a:r>
              <a:rPr lang="en-US" sz="1800" i="1" spc="15" baseline="-2500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i="1" spc="15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97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 bày mối quan hệ về mặt trị số giữa khối lượng mol của một chất với khối lượng nguyên tử (hoặc phân tử) của chất đó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42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0"/>
            <a:ext cx="12192621" cy="68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4" b="4108"/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0413" cy="5844804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7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152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9C52B03C-58DD-7978-817C-B01BBA30A0C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09521" y="274702"/>
            <a:ext cx="10971372" cy="58528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5E803-8F68-41D1-FB04-2358DD491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1" y="6246671"/>
            <a:ext cx="2844430" cy="47636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2E831F-92F5-F4C4-C982-72533C3BC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058" y="6246671"/>
            <a:ext cx="3860297" cy="47636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9F22D38-C6F9-561D-3C8B-D47841BF3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463" y="6246671"/>
            <a:ext cx="2844430" cy="476360"/>
          </a:xfrm>
        </p:spPr>
        <p:txBody>
          <a:bodyPr/>
          <a:lstStyle>
            <a:lvl1pPr>
              <a:defRPr/>
            </a:lvl1pPr>
          </a:lstStyle>
          <a:p>
            <a:fld id="{C4EBB597-1285-449D-B402-56CCA4807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6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NTC\Downloads\&#272;&#7891;ng%20h&#7891;%20&#273;&#7871;m%20ng&#432;&#7907;c%205%20ph&#250;t%20-%205%20Minutes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8500" y="152400"/>
            <a:ext cx="2997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04452"/>
              </p:ext>
            </p:extLst>
          </p:nvPr>
        </p:nvGraphicFramePr>
        <p:xfrm>
          <a:off x="2606912" y="995179"/>
          <a:ext cx="726098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9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 CHƠI: </a:t>
                      </a:r>
                      <a:r>
                        <a:rPr lang="en-US" sz="3600" b="0" i="1" baseline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Ai nhanh hơn”</a:t>
                      </a:r>
                      <a:endParaRPr lang="en-US" sz="3600" b="0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6600" y="1587500"/>
            <a:ext cx="10777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 nhóm cử một đội chơi gồm ba người chơi, các đội thảo luận và cử các thành viên lần lượt lên ghi đáp án. Trong vòng 5 phút, đội nào ghi được nhiều đáp án đúng và nhanh hơn thì chiến thắng. Đội chiến thắng sẽ nhận được phần thưởng đặc biệt!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47AF0D-8A35-7B8F-0714-04069B2C8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EA00CE-43DC-3C6A-967F-342F0E39689A}"/>
              </a:ext>
            </a:extLst>
          </p:cNvPr>
          <p:cNvGrpSpPr/>
          <p:nvPr/>
        </p:nvGrpSpPr>
        <p:grpSpPr>
          <a:xfrm>
            <a:off x="3251200" y="373355"/>
            <a:ext cx="5689600" cy="715217"/>
            <a:chOff x="3251200" y="373355"/>
            <a:chExt cx="5689600" cy="715217"/>
          </a:xfrm>
        </p:grpSpPr>
        <p:sp>
          <p:nvSpPr>
            <p:cNvPr id="8" name="矩形: 圆角 1">
              <a:extLst>
                <a:ext uri="{FF2B5EF4-FFF2-40B4-BE49-F238E27FC236}">
                  <a16:creationId xmlns:a16="http://schemas.microsoft.com/office/drawing/2014/main" xmlns="" id="{BFC240CC-8B24-2D2D-AA1E-CFE2B752A47C}"/>
                </a:ext>
              </a:extLst>
            </p:cNvPr>
            <p:cNvSpPr/>
            <p:nvPr/>
          </p:nvSpPr>
          <p:spPr>
            <a:xfrm>
              <a:off x="3251200" y="373355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339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7FFC0D4-56DC-6F5D-15C7-191F922B1A93}"/>
                </a:ext>
              </a:extLst>
            </p:cNvPr>
            <p:cNvSpPr txBox="1"/>
            <p:nvPr/>
          </p:nvSpPr>
          <p:spPr>
            <a:xfrm>
              <a:off x="4724400" y="377020"/>
              <a:ext cx="349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Khái niệm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CA6D02-9A5A-0F31-878D-5A3CDEA41794}"/>
              </a:ext>
            </a:extLst>
          </p:cNvPr>
          <p:cNvSpPr txBox="1"/>
          <p:nvPr/>
        </p:nvSpPr>
        <p:spPr>
          <a:xfrm>
            <a:off x="295834" y="1282151"/>
            <a:ext cx="11894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sz="36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sz="3600" i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gọi là số Avogadro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, được kí hiệu là </a:t>
            </a:r>
            <a:r>
              <a:rPr lang="en-US" sz="36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peech Bubble: Rectangle with Corners Rounded 13">
            <a:extLst>
              <a:ext uri="{FF2B5EF4-FFF2-40B4-BE49-F238E27FC236}">
                <a16:creationId xmlns:a16="http://schemas.microsoft.com/office/drawing/2014/main" xmlns="" id="{7EC16F5D-54FE-1DE7-844C-1DF2E2C34658}"/>
              </a:ext>
            </a:extLst>
          </p:cNvPr>
          <p:cNvSpPr/>
          <p:nvPr/>
        </p:nvSpPr>
        <p:spPr>
          <a:xfrm>
            <a:off x="308535" y="2012158"/>
            <a:ext cx="11894577" cy="1605935"/>
          </a:xfrm>
          <a:prstGeom prst="wedgeRoundRectCallout">
            <a:avLst>
              <a:gd name="adj1" fmla="val -26991"/>
              <a:gd name="adj2" fmla="val 6620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 là lượng chất có chứa N</a:t>
            </a:r>
            <a:r>
              <a:rPr lang="en-US" sz="3600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(6,022.10</a:t>
            </a:r>
            <a:r>
              <a:rPr lang="en-US" sz="36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nguyên tử hoặc phân tử của chất đó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(Số mol của chất được kí hiệu là 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đơn vị là mol  </a:t>
            </a:r>
            <a:r>
              <a:rPr lang="en-US" sz="3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2400" y="4157981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VD: n</a:t>
            </a:r>
            <a:r>
              <a:rPr lang="en-US" sz="36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0,2 mol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1B90DC-BCE7-B26A-A99A-4549643A1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sp>
        <p:nvSpPr>
          <p:cNvPr id="20484" name="TextBox 5">
            <a:extLst>
              <a:ext uri="{FF2B5EF4-FFF2-40B4-BE49-F238E27FC236}">
                <a16:creationId xmlns:a16="http://schemas.microsoft.com/office/drawing/2014/main" xmlns="" id="{DE456CFD-55BE-544E-44BB-87FB27A9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383" y="993597"/>
            <a:ext cx="2134094" cy="4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69D1CAD-79E5-5C90-2BCB-4E5226D67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454917"/>
              </p:ext>
            </p:extLst>
          </p:nvPr>
        </p:nvGraphicFramePr>
        <p:xfrm>
          <a:off x="762001" y="1676399"/>
          <a:ext cx="10363199" cy="3129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8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53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756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n.tử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1" marR="91461" marT="45744" marB="457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428">
                <a:tc>
                  <a:txBody>
                    <a:bodyPr/>
                    <a:lstStyle/>
                    <a:p>
                      <a:pPr algn="l"/>
                      <a:r>
                        <a:rPr lang="en-US" sz="2400" b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Fe</a:t>
                      </a: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0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altLang="en-US" sz="24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altLang="en-US" sz="2400" b="1" baseline="-25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en-US" sz="24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0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04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44" marB="4574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57F617A-24BB-B027-6446-7ABFCF466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477" y="2211385"/>
            <a:ext cx="3319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3FCD43-C432-8AC6-0163-0BC3635D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228" y="2845699"/>
            <a:ext cx="3358915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H</a:t>
            </a:r>
            <a:r>
              <a:rPr lang="en-US" altLang="en-US" sz="28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D20D2-8681-13BE-7653-6FCAE8708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778" y="2857859"/>
            <a:ext cx="4255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altLang="en-US" sz="2800" b="1" baseline="30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altLang="en-US" sz="28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6B0E3B-6A98-A306-1EAB-0E50961CD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679" y="2256310"/>
            <a:ext cx="3773105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altLang="en-US" sz="2800" b="1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1B72F19-6675-C383-8A2A-5ED959A1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0678" y="3499946"/>
            <a:ext cx="3773106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altLang="en-US" sz="2800" b="1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en-US" altLang="en-US" sz="28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CF0783-0021-64F5-326B-F6B3859F2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7678" y="4173816"/>
            <a:ext cx="3773106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6,022.10</a:t>
            </a:r>
            <a:r>
              <a:rPr lang="en-US" altLang="en-US" sz="2800" b="1" baseline="300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en-US" altLang="en-US" sz="2800" b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alt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0AA9EF-0048-1E56-EE19-82A5FCF07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271" y="3559610"/>
            <a:ext cx="3324872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394FC22-E190-F190-3240-8978F02F7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06" y="3542317"/>
            <a:ext cx="2269537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800" b="1" baseline="-25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3D97E2-1DAD-7254-28CA-4F6470FED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1977" y="4204131"/>
            <a:ext cx="3773105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</a:t>
            </a: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O</a:t>
            </a:r>
            <a:endParaRPr lang="en-US" altLang="en-US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AFD0E58-D9E1-01A7-9357-B2EB6E96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82" y="4172374"/>
            <a:ext cx="2343297" cy="52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</a:t>
            </a:r>
            <a:r>
              <a:rPr lang="en-US" altLang="en-US" sz="2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28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xmlns="" id="{94D55E69-90DC-F84C-D11F-B3684EC2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082" y="395868"/>
            <a:ext cx="102422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Lưu ý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mol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mol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200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aseline="300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1B90DC-BCE7-B26A-A99A-4549643A1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-17069"/>
            <a:ext cx="12261522" cy="68595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D1549D1-93E8-B547-028C-3DF1E9B91903}"/>
              </a:ext>
            </a:extLst>
          </p:cNvPr>
          <p:cNvSpPr/>
          <p:nvPr/>
        </p:nvSpPr>
        <p:spPr>
          <a:xfrm>
            <a:off x="1955800" y="104502"/>
            <a:ext cx="7365999" cy="145295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algn="ctr"/>
            <a:r>
              <a:rPr lang="en-US" sz="3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EC7EE1-DE46-19F6-0E65-DA2B7DB2D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20" t="25984" r="-1106" b="9163"/>
          <a:stretch/>
        </p:blipFill>
        <p:spPr>
          <a:xfrm>
            <a:off x="9229890" y="-94129"/>
            <a:ext cx="2656581" cy="16515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9DB2F2-4D11-1B8F-6595-0E518A20FD4C}"/>
              </a:ext>
            </a:extLst>
          </p:cNvPr>
          <p:cNvSpPr txBox="1"/>
          <p:nvPr/>
        </p:nvSpPr>
        <p:spPr>
          <a:xfrm>
            <a:off x="658903" y="1873823"/>
            <a:ext cx="10876937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Aft>
                <a:spcPts val="30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pt-BR" sz="2800" b="1" u="sng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BT1</a:t>
            </a:r>
            <a:r>
              <a:rPr lang="pt-B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pt-B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 cho biết số nguyên tử hoặc phân tử có trong lượng </a:t>
            </a:r>
            <a:r>
              <a:rPr lang="pt-BR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</a:t>
            </a:r>
            <a:r>
              <a:rPr lang="pt-BR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sau: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lvl="1" algn="just"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0,2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lvl="1" algn="just"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800" baseline="-25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487680" marR="30480" lvl="1" algn="just">
              <a:spcAft>
                <a:spcPts val="1200"/>
              </a:spcAft>
            </a:pPr>
            <a:r>
              <a:rPr lang="en-US" sz="2800" b="1" u="sng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BT2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mol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 ?</a:t>
            </a:r>
            <a:endParaRPr lang="en-US" sz="2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lvl="1" algn="just"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1,2044 .10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28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87680" marR="30480" lvl="1" algn="just"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7,5275.10</a:t>
            </a:r>
            <a:r>
              <a:rPr lang="en-US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7000" y="2286000"/>
            <a:ext cx="562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1,2044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 tử C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5100" y="2870200"/>
            <a:ext cx="562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3,022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baseline="30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 tử H</a:t>
            </a:r>
            <a:r>
              <a:rPr lang="en-US" sz="280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800" baseline="-25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742" y="4483100"/>
            <a:ext cx="5717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0,2 mol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phân tử Al</a:t>
            </a:r>
            <a:r>
              <a:rPr lang="en-US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aseline="-25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8742" y="5080000"/>
            <a:ext cx="5420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 án: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1,25 mol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nguyên tử Ba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2" grpId="0"/>
      <p:bldP spid="7" grpId="0"/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7DB01A-A74E-DCBF-3501-2006EFD46B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6368F3-B088-A8D5-3A03-7AFACCA41992}"/>
              </a:ext>
            </a:extLst>
          </p:cNvPr>
          <p:cNvGrpSpPr/>
          <p:nvPr/>
        </p:nvGrpSpPr>
        <p:grpSpPr>
          <a:xfrm>
            <a:off x="265344" y="114946"/>
            <a:ext cx="3584618" cy="461665"/>
            <a:chOff x="3251200" y="320087"/>
            <a:chExt cx="5689600" cy="806838"/>
          </a:xfrm>
        </p:grpSpPr>
        <p:sp>
          <p:nvSpPr>
            <p:cNvPr id="5" name="矩形: 圆角 1">
              <a:extLst>
                <a:ext uri="{FF2B5EF4-FFF2-40B4-BE49-F238E27FC236}">
                  <a16:creationId xmlns:a16="http://schemas.microsoft.com/office/drawing/2014/main" xmlns="" id="{96632E1C-1019-2459-24A7-B9EC1B479325}"/>
                </a:ext>
              </a:extLst>
            </p:cNvPr>
            <p:cNvSpPr/>
            <p:nvPr/>
          </p:nvSpPr>
          <p:spPr>
            <a:xfrm>
              <a:off x="3251200" y="373355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339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6BCFBC-A71E-B501-45BD-D2C2AB87CA7D}"/>
                </a:ext>
              </a:extLst>
            </p:cNvPr>
            <p:cNvSpPr txBox="1"/>
            <p:nvPr/>
          </p:nvSpPr>
          <p:spPr>
            <a:xfrm>
              <a:off x="3704205" y="320087"/>
              <a:ext cx="4531360" cy="80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Khối lượng mol</a:t>
              </a:r>
            </a:p>
          </p:txBody>
        </p:sp>
      </p:grpSp>
      <p:pic>
        <p:nvPicPr>
          <p:cNvPr id="40964" name="Picture 4" descr="can diên tử">
            <a:extLst>
              <a:ext uri="{FF2B5EF4-FFF2-40B4-BE49-F238E27FC236}">
                <a16:creationId xmlns:a16="http://schemas.microsoft.com/office/drawing/2014/main" xmlns="" id="{EB23E035-393D-9247-9151-5F516658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01" y="1067047"/>
            <a:ext cx="2667617" cy="26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9" name="Text Box 19">
            <a:extLst>
              <a:ext uri="{FF2B5EF4-FFF2-40B4-BE49-F238E27FC236}">
                <a16:creationId xmlns:a16="http://schemas.microsoft.com/office/drawing/2014/main" xmlns="" id="{49606729-44C6-78E3-0E5A-E4367964A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64" y="2874040"/>
            <a:ext cx="914612" cy="4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CC0000"/>
                </a:solidFill>
              </a:rPr>
              <a:t>65g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pic>
        <p:nvPicPr>
          <p:cNvPr id="40978" name="Picture 18" descr="can diên tử">
            <a:hlinkClick r:id="" action="ppaction://noaction"/>
            <a:extLst>
              <a:ext uri="{FF2B5EF4-FFF2-40B4-BE49-F238E27FC236}">
                <a16:creationId xmlns:a16="http://schemas.microsoft.com/office/drawing/2014/main" xmlns="" id="{62A731C4-70A2-757A-1EC4-C2560A88C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77" y="1067047"/>
            <a:ext cx="2667617" cy="266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0" name="Text Box 20">
            <a:extLst>
              <a:ext uri="{FF2B5EF4-FFF2-40B4-BE49-F238E27FC236}">
                <a16:creationId xmlns:a16="http://schemas.microsoft.com/office/drawing/2014/main" xmlns="" id="{AD908D17-AD14-9FB9-6E9F-AE39F649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170" y="2842283"/>
            <a:ext cx="914612" cy="4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</a:rPr>
              <a:t>18g</a:t>
            </a:r>
          </a:p>
        </p:txBody>
      </p:sp>
      <p:grpSp>
        <p:nvGrpSpPr>
          <p:cNvPr id="40972" name="Group 12">
            <a:extLst>
              <a:ext uri="{FF2B5EF4-FFF2-40B4-BE49-F238E27FC236}">
                <a16:creationId xmlns:a16="http://schemas.microsoft.com/office/drawing/2014/main" xmlns="" id="{60CF4F77-1CFE-238C-3353-D4F20F6190BB}"/>
              </a:ext>
            </a:extLst>
          </p:cNvPr>
          <p:cNvGrpSpPr>
            <a:grpSpLocks/>
          </p:cNvGrpSpPr>
          <p:nvPr/>
        </p:nvGrpSpPr>
        <p:grpSpPr bwMode="auto">
          <a:xfrm>
            <a:off x="4723289" y="1371918"/>
            <a:ext cx="2667617" cy="1981659"/>
            <a:chOff x="2352" y="384"/>
            <a:chExt cx="1632" cy="1248"/>
          </a:xfrm>
        </p:grpSpPr>
        <p:sp>
          <p:nvSpPr>
            <p:cNvPr id="27670" name="AutoShape 6">
              <a:extLst>
                <a:ext uri="{FF2B5EF4-FFF2-40B4-BE49-F238E27FC236}">
                  <a16:creationId xmlns:a16="http://schemas.microsoft.com/office/drawing/2014/main" xmlns="" id="{A943556F-E0E6-ED62-F80B-FDEBE7AC2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384"/>
              <a:ext cx="1584" cy="124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5F5F5F"/>
                </a:gs>
                <a:gs pos="100000">
                  <a:srgbClr val="999999">
                    <a:alpha val="93999"/>
                  </a:srgbClr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601" i="1"/>
            </a:p>
          </p:txBody>
        </p:sp>
        <p:sp>
          <p:nvSpPr>
            <p:cNvPr id="27671" name="Text Box 10">
              <a:extLst>
                <a:ext uri="{FF2B5EF4-FFF2-40B4-BE49-F238E27FC236}">
                  <a16:creationId xmlns:a16="http://schemas.microsoft.com/office/drawing/2014/main" xmlns="" id="{AD4033FE-EC2E-0881-222C-72D8CCCA9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816"/>
              <a:ext cx="1392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1" b="1" dirty="0">
                  <a:solidFill>
                    <a:srgbClr val="00CC00"/>
                  </a:solidFill>
                </a:rPr>
                <a:t>N  </a:t>
              </a:r>
              <a:r>
                <a:rPr lang="en-US" altLang="en-US" sz="2601" b="1" dirty="0" err="1">
                  <a:solidFill>
                    <a:srgbClr val="00CC00"/>
                  </a:solidFill>
                </a:rPr>
                <a:t>nguyên</a:t>
              </a:r>
              <a:r>
                <a:rPr lang="en-US" altLang="en-US" sz="2601" b="1" dirty="0">
                  <a:solidFill>
                    <a:srgbClr val="00CC00"/>
                  </a:solidFill>
                </a:rPr>
                <a:t> </a:t>
              </a:r>
              <a:r>
                <a:rPr lang="en-US" altLang="en-US" sz="2601" b="1" dirty="0" err="1">
                  <a:solidFill>
                    <a:srgbClr val="00CC00"/>
                  </a:solidFill>
                </a:rPr>
                <a:t>tử</a:t>
              </a:r>
              <a:r>
                <a:rPr lang="en-US" altLang="en-US" sz="2601" b="1" dirty="0">
                  <a:solidFill>
                    <a:srgbClr val="00CC00"/>
                  </a:solidFill>
                </a:rPr>
                <a:t> </a:t>
              </a:r>
              <a:r>
                <a:rPr lang="en-US" altLang="en-US" sz="2601" b="1" dirty="0" smtClean="0">
                  <a:solidFill>
                    <a:srgbClr val="00CC00"/>
                  </a:solidFill>
                </a:rPr>
                <a:t>Zn</a:t>
              </a:r>
              <a:endParaRPr lang="en-US" altLang="en-US" sz="2601" b="1" dirty="0">
                <a:solidFill>
                  <a:srgbClr val="00CC00"/>
                </a:solidFill>
              </a:endParaRPr>
            </a:p>
          </p:txBody>
        </p:sp>
      </p:grpSp>
      <p:sp>
        <p:nvSpPr>
          <p:cNvPr id="40983" name="Text Box 23">
            <a:extLst>
              <a:ext uri="{FF2B5EF4-FFF2-40B4-BE49-F238E27FC236}">
                <a16:creationId xmlns:a16="http://schemas.microsoft.com/office/drawing/2014/main" xmlns="" id="{1B7F1385-EA55-CEE8-9312-0395FFF8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6948" y="3810883"/>
            <a:ext cx="3172559" cy="88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1" dirty="0" err="1">
                <a:solidFill>
                  <a:srgbClr val="0000FF"/>
                </a:solidFill>
              </a:rPr>
              <a:t>Khối</a:t>
            </a:r>
            <a:r>
              <a:rPr lang="en-US" altLang="en-US" sz="2601" dirty="0">
                <a:solidFill>
                  <a:srgbClr val="0000FF"/>
                </a:solidFill>
              </a:rPr>
              <a:t> </a:t>
            </a:r>
            <a:r>
              <a:rPr lang="en-US" altLang="en-US" sz="2601" dirty="0" err="1">
                <a:solidFill>
                  <a:srgbClr val="0000FF"/>
                </a:solidFill>
              </a:rPr>
              <a:t>lượng</a:t>
            </a:r>
            <a:r>
              <a:rPr lang="en-US" altLang="en-US" sz="2601" dirty="0">
                <a:solidFill>
                  <a:srgbClr val="0000FF"/>
                </a:solidFill>
              </a:rPr>
              <a:t> 1 </a:t>
            </a:r>
            <a:r>
              <a:rPr lang="en-US" altLang="en-US" sz="2601" dirty="0" err="1">
                <a:solidFill>
                  <a:srgbClr val="0000FF"/>
                </a:solidFill>
              </a:rPr>
              <a:t>mol</a:t>
            </a:r>
            <a:r>
              <a:rPr lang="en-US" altLang="en-US" sz="2601" dirty="0">
                <a:solidFill>
                  <a:srgbClr val="0000FF"/>
                </a:solidFill>
              </a:rPr>
              <a:t>                  </a:t>
            </a:r>
            <a:r>
              <a:rPr lang="en-US" altLang="en-US" sz="2601" dirty="0" err="1">
                <a:solidFill>
                  <a:srgbClr val="0000FF"/>
                </a:solidFill>
              </a:rPr>
              <a:t>nguyên</a:t>
            </a:r>
            <a:r>
              <a:rPr lang="en-US" altLang="en-US" sz="2601" dirty="0">
                <a:solidFill>
                  <a:srgbClr val="0000FF"/>
                </a:solidFill>
              </a:rPr>
              <a:t> </a:t>
            </a:r>
            <a:r>
              <a:rPr lang="en-US" altLang="en-US" sz="2601" dirty="0" err="1">
                <a:solidFill>
                  <a:srgbClr val="0000FF"/>
                </a:solidFill>
              </a:rPr>
              <a:t>tử</a:t>
            </a:r>
            <a:r>
              <a:rPr lang="en-US" altLang="en-US" sz="2601" dirty="0">
                <a:solidFill>
                  <a:srgbClr val="0000FF"/>
                </a:solidFill>
              </a:rPr>
              <a:t> </a:t>
            </a:r>
            <a:r>
              <a:rPr lang="en-US" altLang="en-US" sz="2601" dirty="0" smtClean="0">
                <a:solidFill>
                  <a:srgbClr val="0000FF"/>
                </a:solidFill>
              </a:rPr>
              <a:t>Zn</a:t>
            </a:r>
            <a:endParaRPr lang="en-US" altLang="en-US" sz="2601" dirty="0">
              <a:solidFill>
                <a:srgbClr val="0000FF"/>
              </a:solidFill>
            </a:endParaRPr>
          </a:p>
        </p:txBody>
      </p:sp>
      <p:sp>
        <p:nvSpPr>
          <p:cNvPr id="40985" name="Text Box 25">
            <a:extLst>
              <a:ext uri="{FF2B5EF4-FFF2-40B4-BE49-F238E27FC236}">
                <a16:creationId xmlns:a16="http://schemas.microsoft.com/office/drawing/2014/main" xmlns="" id="{9DFC0C4D-4764-7636-0A18-3013D27EA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236" y="4801712"/>
            <a:ext cx="2438964" cy="49268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1" dirty="0" err="1" smtClean="0">
                <a:solidFill>
                  <a:srgbClr val="CC0000"/>
                </a:solidFill>
              </a:rPr>
              <a:t>M</a:t>
            </a:r>
            <a:r>
              <a:rPr lang="en-US" altLang="en-US" sz="2601" baseline="-25000" dirty="0" err="1" smtClean="0">
                <a:solidFill>
                  <a:srgbClr val="CC0000"/>
                </a:solidFill>
              </a:rPr>
              <a:t>Zn</a:t>
            </a:r>
            <a:r>
              <a:rPr lang="en-US" altLang="en-US" sz="2601" dirty="0" smtClean="0">
                <a:solidFill>
                  <a:srgbClr val="CC0000"/>
                </a:solidFill>
              </a:rPr>
              <a:t>  </a:t>
            </a:r>
            <a:r>
              <a:rPr lang="en-US" altLang="en-US" sz="2601" dirty="0">
                <a:solidFill>
                  <a:srgbClr val="CC0000"/>
                </a:solidFill>
              </a:rPr>
              <a:t>=  </a:t>
            </a:r>
            <a:r>
              <a:rPr lang="en-US" altLang="en-US" sz="2601" dirty="0" smtClean="0">
                <a:solidFill>
                  <a:srgbClr val="CC0000"/>
                </a:solidFill>
              </a:rPr>
              <a:t>65 </a:t>
            </a:r>
            <a:r>
              <a:rPr lang="en-US" altLang="en-US" sz="2601" dirty="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27657" name="Rectangle 27">
            <a:extLst>
              <a:ext uri="{FF2B5EF4-FFF2-40B4-BE49-F238E27FC236}">
                <a16:creationId xmlns:a16="http://schemas.microsoft.com/office/drawing/2014/main" xmlns="" id="{F250E819-3BAA-3144-69DB-083D3500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1" y="5590402"/>
            <a:ext cx="9017194" cy="989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1"/>
          </a:p>
        </p:txBody>
      </p:sp>
      <p:grpSp>
        <p:nvGrpSpPr>
          <p:cNvPr id="40991" name="Group 31">
            <a:extLst>
              <a:ext uri="{FF2B5EF4-FFF2-40B4-BE49-F238E27FC236}">
                <a16:creationId xmlns:a16="http://schemas.microsoft.com/office/drawing/2014/main" xmlns="" id="{72093E40-D274-1283-C3E3-BEA8620AEB0D}"/>
              </a:ext>
            </a:extLst>
          </p:cNvPr>
          <p:cNvGrpSpPr>
            <a:grpSpLocks/>
          </p:cNvGrpSpPr>
          <p:nvPr/>
        </p:nvGrpSpPr>
        <p:grpSpPr bwMode="auto">
          <a:xfrm>
            <a:off x="4723289" y="1360249"/>
            <a:ext cx="2667617" cy="1981659"/>
            <a:chOff x="3792" y="2832"/>
            <a:chExt cx="1728" cy="1248"/>
          </a:xfrm>
        </p:grpSpPr>
        <p:sp>
          <p:nvSpPr>
            <p:cNvPr id="27668" name="AutoShape 32">
              <a:extLst>
                <a:ext uri="{FF2B5EF4-FFF2-40B4-BE49-F238E27FC236}">
                  <a16:creationId xmlns:a16="http://schemas.microsoft.com/office/drawing/2014/main" xmlns="" id="{0DB494C6-3F33-05FC-4DEE-8E10AF3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832"/>
              <a:ext cx="1680" cy="1248"/>
            </a:xfrm>
            <a:prstGeom prst="cube">
              <a:avLst>
                <a:gd name="adj" fmla="val 25000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5E6D7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endParaRPr lang="en-US" altLang="en-US" sz="2601" i="1"/>
            </a:p>
          </p:txBody>
        </p:sp>
        <p:sp>
          <p:nvSpPr>
            <p:cNvPr id="27669" name="Text Box 33">
              <a:extLst>
                <a:ext uri="{FF2B5EF4-FFF2-40B4-BE49-F238E27FC236}">
                  <a16:creationId xmlns:a16="http://schemas.microsoft.com/office/drawing/2014/main" xmlns="" id="{5B850B85-ADCB-1651-E9B8-DFDE9484A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264"/>
              <a:ext cx="1392" cy="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ECFF"/>
                      </a:gs>
                      <a:gs pos="100000">
                        <a:srgbClr val="5E6D76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1" b="1">
                  <a:solidFill>
                    <a:srgbClr val="6600CC"/>
                  </a:solidFill>
                </a:rPr>
                <a:t>N  phân tử H</a:t>
              </a:r>
              <a:r>
                <a:rPr lang="en-US" altLang="en-US" sz="2601" b="1" baseline="-25000">
                  <a:solidFill>
                    <a:srgbClr val="6600CC"/>
                  </a:solidFill>
                </a:rPr>
                <a:t>2</a:t>
              </a:r>
              <a:r>
                <a:rPr lang="en-US" altLang="en-US" sz="2601" b="1">
                  <a:solidFill>
                    <a:srgbClr val="6600CC"/>
                  </a:solidFill>
                </a:rPr>
                <a:t>O</a:t>
              </a:r>
            </a:p>
          </p:txBody>
        </p:sp>
      </p:grpSp>
      <p:sp>
        <p:nvSpPr>
          <p:cNvPr id="40994" name="Text Box 34">
            <a:extLst>
              <a:ext uri="{FF2B5EF4-FFF2-40B4-BE49-F238E27FC236}">
                <a16:creationId xmlns:a16="http://schemas.microsoft.com/office/drawing/2014/main" xmlns="" id="{B29FCBB2-6077-17D9-9409-299F44B43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906" y="3788653"/>
            <a:ext cx="3172559" cy="88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601">
                <a:solidFill>
                  <a:srgbClr val="0000FF"/>
                </a:solidFill>
              </a:rPr>
              <a:t>Khối lượng 1 mol                  phân tử H</a:t>
            </a:r>
            <a:r>
              <a:rPr lang="en-US" altLang="en-US" sz="2601" baseline="-25000">
                <a:solidFill>
                  <a:srgbClr val="0000FF"/>
                </a:solidFill>
              </a:rPr>
              <a:t>2</a:t>
            </a:r>
            <a:r>
              <a:rPr lang="en-US" altLang="en-US" sz="2601">
                <a:solidFill>
                  <a:srgbClr val="0000FF"/>
                </a:solidFill>
              </a:rPr>
              <a:t>O</a:t>
            </a:r>
          </a:p>
        </p:txBody>
      </p:sp>
      <p:grpSp>
        <p:nvGrpSpPr>
          <p:cNvPr id="40995" name="Group 35">
            <a:extLst>
              <a:ext uri="{FF2B5EF4-FFF2-40B4-BE49-F238E27FC236}">
                <a16:creationId xmlns:a16="http://schemas.microsoft.com/office/drawing/2014/main" xmlns="" id="{AA8BAE5D-AC64-3BC7-EDB1-6A3CEE347CC0}"/>
              </a:ext>
            </a:extLst>
          </p:cNvPr>
          <p:cNvGrpSpPr>
            <a:grpSpLocks/>
          </p:cNvGrpSpPr>
          <p:nvPr/>
        </p:nvGrpSpPr>
        <p:grpSpPr bwMode="auto">
          <a:xfrm>
            <a:off x="7695777" y="4801712"/>
            <a:ext cx="2473898" cy="527172"/>
            <a:chOff x="3866" y="3028"/>
            <a:chExt cx="1558" cy="332"/>
          </a:xfrm>
        </p:grpSpPr>
        <p:sp>
          <p:nvSpPr>
            <p:cNvPr id="27664" name="Text Box 36">
              <a:extLst>
                <a:ext uri="{FF2B5EF4-FFF2-40B4-BE49-F238E27FC236}">
                  <a16:creationId xmlns:a16="http://schemas.microsoft.com/office/drawing/2014/main" xmlns="" id="{6C8F220F-5C1E-967D-F443-A9FAAA09CA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6" y="3028"/>
              <a:ext cx="1558" cy="310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6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601">
                  <a:solidFill>
                    <a:srgbClr val="CC0000"/>
                  </a:solidFill>
                </a:rPr>
                <a:t>            = 18g</a:t>
              </a:r>
            </a:p>
          </p:txBody>
        </p:sp>
        <p:grpSp>
          <p:nvGrpSpPr>
            <p:cNvPr id="27665" name="Group 37">
              <a:extLst>
                <a:ext uri="{FF2B5EF4-FFF2-40B4-BE49-F238E27FC236}">
                  <a16:creationId xmlns:a16="http://schemas.microsoft.com/office/drawing/2014/main" xmlns="" id="{0F0EE011-0032-3FBB-FDDE-2A9568E0F6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8" y="3100"/>
              <a:ext cx="576" cy="260"/>
              <a:chOff x="2928" y="2544"/>
              <a:chExt cx="576" cy="260"/>
            </a:xfrm>
          </p:grpSpPr>
          <p:sp>
            <p:nvSpPr>
              <p:cNvPr id="27666" name="Text Box 38">
                <a:extLst>
                  <a:ext uri="{FF2B5EF4-FFF2-40B4-BE49-F238E27FC236}">
                    <a16:creationId xmlns:a16="http://schemas.microsoft.com/office/drawing/2014/main" xmlns="" id="{3550784D-E4A0-10B3-F811-57F51C0A2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592"/>
                <a:ext cx="43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>
                    <a:solidFill>
                      <a:srgbClr val="CC0000"/>
                    </a:solidFill>
                  </a:rPr>
                  <a:t>H</a:t>
                </a:r>
                <a:r>
                  <a:rPr lang="en-US" altLang="en-US" sz="1600" baseline="-25000">
                    <a:solidFill>
                      <a:srgbClr val="CC0000"/>
                    </a:solidFill>
                  </a:rPr>
                  <a:t>2</a:t>
                </a:r>
                <a:r>
                  <a:rPr lang="en-US" altLang="en-US" sz="1600">
                    <a:solidFill>
                      <a:srgbClr val="CC0000"/>
                    </a:solidFill>
                  </a:rPr>
                  <a:t>O</a:t>
                </a:r>
              </a:p>
            </p:txBody>
          </p:sp>
          <p:sp>
            <p:nvSpPr>
              <p:cNvPr id="27667" name="WordArt 39">
                <a:extLst>
                  <a:ext uri="{FF2B5EF4-FFF2-40B4-BE49-F238E27FC236}">
                    <a16:creationId xmlns:a16="http://schemas.microsoft.com/office/drawing/2014/main" xmlns="" id="{B8C47CD7-1AB8-052F-2C73-A12CF090F9B9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>
                <a:off x="2928" y="2544"/>
                <a:ext cx="192" cy="14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1" kern="10">
                    <a:solidFill>
                      <a:srgbClr val="CC000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</p:grpSp>
      <p:sp>
        <p:nvSpPr>
          <p:cNvPr id="41001" name="AutoShape 41">
            <a:extLst>
              <a:ext uri="{FF2B5EF4-FFF2-40B4-BE49-F238E27FC236}">
                <a16:creationId xmlns:a16="http://schemas.microsoft.com/office/drawing/2014/main" xmlns="" id="{DB35284F-E1AC-CAD0-D28F-1787735E9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730" y="5716323"/>
            <a:ext cx="762176" cy="762176"/>
          </a:xfrm>
          <a:prstGeom prst="rightArrow">
            <a:avLst>
              <a:gd name="adj1" fmla="val 50000"/>
              <a:gd name="adj2" fmla="val 39407"/>
            </a:avLst>
          </a:prstGeom>
          <a:gradFill rotWithShape="1">
            <a:gsLst>
              <a:gs pos="0">
                <a:srgbClr val="CC0000"/>
              </a:gs>
              <a:gs pos="100000">
                <a:schemeClr val="bg1"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601"/>
          </a:p>
        </p:txBody>
      </p:sp>
      <p:sp>
        <p:nvSpPr>
          <p:cNvPr id="41002" name="WordArt 42">
            <a:extLst>
              <a:ext uri="{FF2B5EF4-FFF2-40B4-BE49-F238E27FC236}">
                <a16:creationId xmlns:a16="http://schemas.microsoft.com/office/drawing/2014/main" xmlns="" id="{69CF6D4A-53BE-8E69-CAE2-FCAE1957BF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00300" y="5779838"/>
            <a:ext cx="6667395" cy="5462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18">
                        <a:alpha val="6000"/>
                      </a:srgbClr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Khối lượng mol của một chất là gì ?</a:t>
            </a:r>
            <a:r>
              <a:rPr lang="en-US" sz="360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18">
                        <a:alpha val="6000"/>
                      </a:srgbClr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  Kí </a:t>
            </a:r>
            <a:r>
              <a:rPr lang="en-US" sz="3601" kern="1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100000">
                      <a:srgbClr val="000018">
                        <a:alpha val="6000"/>
                      </a:srgbClr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hiệu là gì ?</a:t>
            </a:r>
            <a:endParaRPr lang="en-US" sz="360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000018">
                      <a:alpha val="6000"/>
                    </a:srgbClr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C73D8AB6-CADE-1FDC-A16B-42827AB7533D}"/>
                  </a:ext>
                </a:extLst>
              </p14:cNvPr>
              <p14:cNvContentPartPr/>
              <p14:nvPr/>
            </p14:nvContentPartPr>
            <p14:xfrm>
              <a:off x="6194949" y="3575628"/>
              <a:ext cx="1063686" cy="1149386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3D8AB6-CADE-1FDC-A16B-42827AB753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5947" y="3566266"/>
                <a:ext cx="1082410" cy="11681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4 -0.09928 L -0.09754 -0.20273 C -0.106 -0.22656 -0.12176 -0.2386 -0.13843 -0.24114 C -0.15757 -0.24369 -0.17359 -0.23536 -0.18635 -0.21522 L -0.24417 -0.12682 " pathEditMode="relative" rAng="420000" ptsTypes="AAAAA">
                                      <p:cBhvr>
                                        <p:cTn id="19" dur="20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5" y="-7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9905 L 0.07475 -0.21661 C 0.08777 -0.24276 0.10757 -0.25549 0.12801 -0.25549 C 0.15145 -0.25549 0.16994 -0.24276 0.18336 -0.21661 L 0.24704 -0.09905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0" y="-78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1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9" grpId="0"/>
      <p:bldP spid="40980" grpId="0"/>
      <p:bldP spid="40983" grpId="0"/>
      <p:bldP spid="40985" grpId="0" animBg="1"/>
      <p:bldP spid="40994" grpId="0"/>
      <p:bldP spid="41001" grpId="0" animBg="1"/>
      <p:bldP spid="4100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595A86-7B77-87DD-7414-DF17EB3A5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BFF44EB-035A-1409-FA87-60624C8A07CC}"/>
              </a:ext>
            </a:extLst>
          </p:cNvPr>
          <p:cNvGrpSpPr/>
          <p:nvPr/>
        </p:nvGrpSpPr>
        <p:grpSpPr>
          <a:xfrm>
            <a:off x="0" y="39813"/>
            <a:ext cx="5689600" cy="715217"/>
            <a:chOff x="3251200" y="373355"/>
            <a:chExt cx="5689600" cy="715217"/>
          </a:xfrm>
        </p:grpSpPr>
        <p:sp>
          <p:nvSpPr>
            <p:cNvPr id="4" name="矩形: 圆角 1">
              <a:extLst>
                <a:ext uri="{FF2B5EF4-FFF2-40B4-BE49-F238E27FC236}">
                  <a16:creationId xmlns:a16="http://schemas.microsoft.com/office/drawing/2014/main" xmlns="" id="{1597A1A9-3BBF-132F-1A85-183875866CE6}"/>
                </a:ext>
              </a:extLst>
            </p:cNvPr>
            <p:cNvSpPr/>
            <p:nvPr/>
          </p:nvSpPr>
          <p:spPr>
            <a:xfrm>
              <a:off x="3251200" y="373355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3D6B84F-9E46-4857-B9EE-2CCEB155C3A3}"/>
                </a:ext>
              </a:extLst>
            </p:cNvPr>
            <p:cNvSpPr txBox="1"/>
            <p:nvPr/>
          </p:nvSpPr>
          <p:spPr>
            <a:xfrm>
              <a:off x="3688080" y="377020"/>
              <a:ext cx="4531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701" name="Text Box 5">
            <a:extLst>
              <a:ext uri="{FF2B5EF4-FFF2-40B4-BE49-F238E27FC236}">
                <a16:creationId xmlns:a16="http://schemas.microsoft.com/office/drawing/2014/main" xmlns="" id="{A54EFCDF-F99F-0FF4-452C-6EB2FA1AE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1" y="1571223"/>
            <a:ext cx="11916092" cy="147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1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3001" dirty="0">
                <a:latin typeface="Times New Roman" panose="02020603050405020304" pitchFamily="18" charset="0"/>
              </a:rPr>
              <a:t>  </a:t>
            </a:r>
            <a:r>
              <a:rPr lang="en-US" altLang="en-US" sz="300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3001" dirty="0">
                <a:latin typeface="Times New Roman" panose="02020603050405020304" pitchFamily="18" charset="0"/>
              </a:rPr>
              <a:t>  </a:t>
            </a:r>
            <a:r>
              <a:rPr lang="en-US" altLang="en-US" sz="3001" err="1">
                <a:latin typeface="Times New Roman" panose="02020603050405020304" pitchFamily="18" charset="0"/>
              </a:rPr>
              <a:t>mol</a:t>
            </a:r>
            <a:r>
              <a:rPr lang="en-US" altLang="en-US" sz="3001">
                <a:latin typeface="Times New Roman" panose="02020603050405020304" pitchFamily="18" charset="0"/>
              </a:rPr>
              <a:t> </a:t>
            </a:r>
            <a:r>
              <a:rPr lang="en-US" altLang="en-US" sz="3001" smtClean="0">
                <a:latin typeface="Times New Roman" panose="02020603050405020304" pitchFamily="18" charset="0"/>
              </a:rPr>
              <a:t>(Kí </a:t>
            </a:r>
            <a:r>
              <a:rPr lang="en-US" altLang="en-US" sz="3001">
                <a:latin typeface="Times New Roman" panose="02020603050405020304" pitchFamily="18" charset="0"/>
              </a:rPr>
              <a:t>hiệu: </a:t>
            </a:r>
            <a:r>
              <a:rPr lang="en-US" altLang="en-US" sz="3001">
                <a:solidFill>
                  <a:srgbClr val="0000CC"/>
                </a:solidFill>
                <a:latin typeface="Times New Roman" panose="02020603050405020304" pitchFamily="18" charset="0"/>
              </a:rPr>
              <a:t>M </a:t>
            </a:r>
            <a:r>
              <a:rPr lang="en-US" altLang="en-US" sz="3001" smtClean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3001" smtClean="0">
                <a:latin typeface="Times New Roman" panose="02020603050405020304" pitchFamily="18" charset="0"/>
              </a:rPr>
              <a:t>của </a:t>
            </a:r>
            <a:r>
              <a:rPr lang="en-US" altLang="en-US" sz="300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001" dirty="0">
                <a:latin typeface="Times New Roman" panose="02020603050405020304" pitchFamily="18" charset="0"/>
              </a:rPr>
              <a:t> </a:t>
            </a:r>
            <a:r>
              <a:rPr lang="en-US" altLang="en-US" sz="3001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3001" dirty="0">
                <a:latin typeface="Times New Roman" panose="02020603050405020304" pitchFamily="18" charset="0"/>
              </a:rPr>
              <a:t> </a:t>
            </a:r>
            <a:r>
              <a:rPr lang="en-US" altLang="en-US" sz="3001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1" dirty="0">
                <a:latin typeface="Times New Roman" panose="02020603050405020304" pitchFamily="18" charset="0"/>
              </a:rPr>
              <a:t> </a:t>
            </a:r>
            <a:r>
              <a:rPr lang="en-US" altLang="en-US" sz="3001" dirty="0" err="1">
                <a:latin typeface="Times New Roman" panose="02020603050405020304" pitchFamily="18" charset="0"/>
              </a:rPr>
              <a:t>khối</a:t>
            </a:r>
            <a:r>
              <a:rPr lang="en-US" altLang="en-US" sz="3001" dirty="0">
                <a:latin typeface="Times New Roman" panose="02020603050405020304" pitchFamily="18" charset="0"/>
              </a:rPr>
              <a:t> </a:t>
            </a:r>
            <a:r>
              <a:rPr lang="en-US" altLang="en-US" sz="3001" err="1">
                <a:latin typeface="Times New Roman" panose="02020603050405020304" pitchFamily="18" charset="0"/>
              </a:rPr>
              <a:t>lượng</a:t>
            </a:r>
            <a:r>
              <a:rPr lang="en-US" altLang="en-US" sz="3001">
                <a:latin typeface="Times New Roman" panose="02020603050405020304" pitchFamily="18" charset="0"/>
              </a:rPr>
              <a:t> </a:t>
            </a:r>
            <a:r>
              <a:rPr lang="en-US" altLang="en-US" sz="3001" smtClean="0">
                <a:latin typeface="Times New Roman" panose="02020603050405020304" pitchFamily="18" charset="0"/>
              </a:rPr>
              <a:t>của </a:t>
            </a:r>
            <a:r>
              <a:rPr lang="en-US" altLang="en-US" sz="3001" dirty="0">
                <a:solidFill>
                  <a:srgbClr val="0000CC"/>
                </a:solidFill>
                <a:latin typeface="Times New Roman" panose="02020603050405020304" pitchFamily="18" charset="0"/>
              </a:rPr>
              <a:t>N </a:t>
            </a:r>
            <a:r>
              <a:rPr lang="en-US" altLang="en-US" sz="3001" dirty="0" err="1">
                <a:latin typeface="Times New Roman" panose="02020603050405020304" pitchFamily="18" charset="0"/>
              </a:rPr>
              <a:t>nguyên</a:t>
            </a:r>
            <a:r>
              <a:rPr lang="en-US" altLang="en-US" sz="3001" dirty="0">
                <a:latin typeface="Times New Roman" panose="02020603050405020304" pitchFamily="18" charset="0"/>
              </a:rPr>
              <a:t> </a:t>
            </a:r>
            <a:r>
              <a:rPr lang="en-US" altLang="en-US" sz="3001" dirty="0" err="1">
                <a:latin typeface="Times New Roman" panose="02020603050405020304" pitchFamily="18" charset="0"/>
              </a:rPr>
              <a:t>tử</a:t>
            </a:r>
            <a:r>
              <a:rPr lang="en-US" altLang="en-US" sz="3001" dirty="0">
                <a:latin typeface="Times New Roman" panose="02020603050405020304" pitchFamily="18" charset="0"/>
              </a:rPr>
              <a:t> hay </a:t>
            </a:r>
            <a:r>
              <a:rPr lang="en-US" altLang="en-US" sz="300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3001" dirty="0">
                <a:latin typeface="Times New Roman" panose="02020603050405020304" pitchFamily="18" charset="0"/>
              </a:rPr>
              <a:t> </a:t>
            </a:r>
            <a:r>
              <a:rPr lang="en-US" altLang="en-US" sz="3001" dirty="0" err="1">
                <a:latin typeface="Times New Roman" panose="02020603050405020304" pitchFamily="18" charset="0"/>
              </a:rPr>
              <a:t>tử</a:t>
            </a:r>
            <a:r>
              <a:rPr lang="en-US" altLang="en-US" sz="3001" dirty="0">
                <a:latin typeface="Times New Roman" panose="02020603050405020304" pitchFamily="18" charset="0"/>
              </a:rPr>
              <a:t> </a:t>
            </a:r>
            <a:r>
              <a:rPr lang="en-US" altLang="en-US" sz="3001" err="1">
                <a:latin typeface="Times New Roman" panose="02020603050405020304" pitchFamily="18" charset="0"/>
              </a:rPr>
              <a:t>chất</a:t>
            </a:r>
            <a:r>
              <a:rPr lang="en-US" altLang="en-US" sz="3001">
                <a:latin typeface="Times New Roman" panose="02020603050405020304" pitchFamily="18" charset="0"/>
              </a:rPr>
              <a:t> đó tính </a:t>
            </a:r>
            <a:r>
              <a:rPr lang="en-US" altLang="en-US" sz="3001" smtClean="0">
                <a:latin typeface="Times New Roman" panose="02020603050405020304" pitchFamily="18" charset="0"/>
              </a:rPr>
              <a:t>theo đơn vị </a:t>
            </a:r>
            <a:r>
              <a:rPr lang="en-US" altLang="en-US" sz="3001">
                <a:solidFill>
                  <a:srgbClr val="0000CC"/>
                </a:solidFill>
                <a:latin typeface="Times New Roman" panose="02020603050405020304" pitchFamily="18" charset="0"/>
              </a:rPr>
              <a:t>gam </a:t>
            </a:r>
            <a:r>
              <a:rPr lang="en-US" altLang="en-US" sz="3001" smtClean="0">
                <a:latin typeface="Times New Roman" panose="02020603050405020304" pitchFamily="18" charset="0"/>
              </a:rPr>
              <a:t>. </a:t>
            </a:r>
            <a:r>
              <a:rPr lang="en-US" altLang="en-US" sz="3001" i="1" smtClean="0">
                <a:latin typeface="Times New Roman" panose="02020603050405020304" pitchFamily="18" charset="0"/>
              </a:rPr>
              <a:t>( có trị số bằng khối lượng nguyên tử hoặc phân tử)</a:t>
            </a:r>
            <a:endParaRPr lang="en-US" altLang="en-US" sz="3001" i="1" dirty="0">
              <a:latin typeface="Times New Roman" panose="02020603050405020304" pitchFamily="18" charset="0"/>
            </a:endParaRPr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xmlns="" id="{83F9DD36-1E80-8702-554F-7E6695FA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14" y="2983206"/>
            <a:ext cx="1319517" cy="54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3001">
                <a:latin typeface="Times New Roman" panose="02020603050405020304" pitchFamily="18" charset="0"/>
              </a:rPr>
              <a:t>Ví dụ:</a:t>
            </a:r>
            <a:endParaRPr lang="en-US" altLang="en-US" sz="300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xmlns="" id="{D49701EF-AA28-5302-585E-14F66BDED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424" y="3013832"/>
            <a:ext cx="1665841" cy="49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1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601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</a:rPr>
              <a:t>Zn</a:t>
            </a:r>
            <a:r>
              <a:rPr lang="en-US" altLang="en-US" sz="260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1" dirty="0">
                <a:solidFill>
                  <a:srgbClr val="0000CC"/>
                </a:solidFill>
                <a:latin typeface="Times New Roman" panose="02020603050405020304" pitchFamily="18" charset="0"/>
              </a:rPr>
              <a:t>= </a:t>
            </a:r>
            <a:r>
              <a:rPr lang="en-US" altLang="en-US" sz="2601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65 </a:t>
            </a:r>
            <a:r>
              <a:rPr lang="en-US" altLang="en-US" sz="2601" dirty="0">
                <a:solidFill>
                  <a:srgbClr val="0000CC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xmlns="" id="{9938808D-55B8-44D6-EB15-394114208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109" y="3696615"/>
            <a:ext cx="1430668" cy="4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1" dirty="0">
                <a:solidFill>
                  <a:srgbClr val="0000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60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601" dirty="0">
                <a:solidFill>
                  <a:srgbClr val="0000CC"/>
                </a:solidFill>
                <a:latin typeface="Times New Roman" panose="02020603050405020304" pitchFamily="18" charset="0"/>
              </a:rPr>
              <a:t> = 2 g</a:t>
            </a:r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xmlns="" id="{AFC4C30D-75A0-79E1-9B0A-87F4177B5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462" y="4034832"/>
            <a:ext cx="260410" cy="2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xmlns="" id="{1DC9B3C1-B94F-62A2-6853-E58F3EE0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4265" y="4344465"/>
            <a:ext cx="1900678" cy="4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601" dirty="0">
                <a:solidFill>
                  <a:srgbClr val="0000CC"/>
                </a:solidFill>
                <a:latin typeface="Times New Roman" panose="02020603050405020304" pitchFamily="18" charset="0"/>
              </a:rPr>
              <a:t>M</a:t>
            </a:r>
            <a:r>
              <a:rPr lang="en-US" altLang="en-US" sz="2601" baseline="-25000" dirty="0">
                <a:solidFill>
                  <a:srgbClr val="0000CC"/>
                </a:solidFill>
                <a:latin typeface="Times New Roman" panose="02020603050405020304" pitchFamily="18" charset="0"/>
              </a:rPr>
              <a:t>H O</a:t>
            </a:r>
            <a:r>
              <a:rPr lang="en-US" altLang="en-US" sz="2601" dirty="0">
                <a:solidFill>
                  <a:srgbClr val="0000CC"/>
                </a:solidFill>
                <a:latin typeface="Times New Roman" panose="02020603050405020304" pitchFamily="18" charset="0"/>
              </a:rPr>
              <a:t>  = 18 g</a:t>
            </a:r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xmlns="" id="{90E3017F-F58C-1A3B-2DC6-0D0030C22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152" y="4701736"/>
            <a:ext cx="260410" cy="27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0000CC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B902B1A6-42BE-68AF-5464-33DB3631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46" y="959167"/>
            <a:ext cx="2606932" cy="5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0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00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300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300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endParaRPr lang="en-US" altLang="en-US" sz="300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9" grpId="0"/>
      <p:bldP spid="29710" grpId="0"/>
      <p:bldP spid="29711" grpId="0"/>
      <p:bldP spid="29712" grpId="0"/>
      <p:bldP spid="297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17D96C-5D7C-9BE5-A547-7655A238C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sp>
        <p:nvSpPr>
          <p:cNvPr id="30848" name="Text Box 128">
            <a:extLst>
              <a:ext uri="{FF2B5EF4-FFF2-40B4-BE49-F238E27FC236}">
                <a16:creationId xmlns:a16="http://schemas.microsoft.com/office/drawing/2014/main" xmlns="" id="{95771952-F1E2-B559-B024-B5FDB149D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4869934"/>
            <a:ext cx="86252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Trình bày mối quan hệ về mặt trị số giữa khối lượng mol của một chất với khối lượng nguyên tử (hoặc phân tử) của chất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 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92" name="Picture 8" descr="Cau hoi">
            <a:extLst>
              <a:ext uri="{FF2B5EF4-FFF2-40B4-BE49-F238E27FC236}">
                <a16:creationId xmlns:a16="http://schemas.microsoft.com/office/drawing/2014/main" xmlns="" id="{A35C9A4C-8030-FD92-A762-828E21F9E4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77" y="4800124"/>
            <a:ext cx="1067047" cy="80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6061D8-4011-E77F-80DF-8787619C65A3}"/>
              </a:ext>
            </a:extLst>
          </p:cNvPr>
          <p:cNvSpPr txBox="1"/>
          <p:nvPr/>
        </p:nvSpPr>
        <p:spPr>
          <a:xfrm>
            <a:off x="2324100" y="4695032"/>
            <a:ext cx="853694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 mặt trị số giữa khối lượng mol của một chất bằng khối lượng nguyên tử (hoặc phân tử) của chất đó.</a:t>
            </a:r>
            <a:endParaRPr lang="en-US" sz="2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67D3C3-5777-B949-F263-8A614AB5A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680" y="574174"/>
            <a:ext cx="9245360" cy="3997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8" grpId="0"/>
      <p:bldP spid="30848" grpId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0595A86-7B77-87DD-7414-DF17EB3A5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BFF44EB-035A-1409-FA87-60624C8A07CC}"/>
              </a:ext>
            </a:extLst>
          </p:cNvPr>
          <p:cNvGrpSpPr/>
          <p:nvPr/>
        </p:nvGrpSpPr>
        <p:grpSpPr>
          <a:xfrm>
            <a:off x="0" y="39813"/>
            <a:ext cx="5689600" cy="715217"/>
            <a:chOff x="3251200" y="373355"/>
            <a:chExt cx="5689600" cy="715217"/>
          </a:xfrm>
        </p:grpSpPr>
        <p:sp>
          <p:nvSpPr>
            <p:cNvPr id="4" name="矩形: 圆角 1">
              <a:extLst>
                <a:ext uri="{FF2B5EF4-FFF2-40B4-BE49-F238E27FC236}">
                  <a16:creationId xmlns:a16="http://schemas.microsoft.com/office/drawing/2014/main" xmlns="" id="{1597A1A9-3BBF-132F-1A85-183875866CE6}"/>
                </a:ext>
              </a:extLst>
            </p:cNvPr>
            <p:cNvSpPr/>
            <p:nvPr/>
          </p:nvSpPr>
          <p:spPr>
            <a:xfrm>
              <a:off x="3251200" y="373355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C3D6B84F-9E46-4857-B9EE-2CCEB155C3A3}"/>
                </a:ext>
              </a:extLst>
            </p:cNvPr>
            <p:cNvSpPr txBox="1"/>
            <p:nvPr/>
          </p:nvSpPr>
          <p:spPr>
            <a:xfrm>
              <a:off x="3688080" y="377020"/>
              <a:ext cx="45313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Khối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mol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DEE9A8F-235A-6E4F-EB79-AA02507A1AB2}"/>
              </a:ext>
            </a:extLst>
          </p:cNvPr>
          <p:cNvSpPr txBox="1"/>
          <p:nvPr/>
        </p:nvSpPr>
        <p:spPr>
          <a:xfrm>
            <a:off x="613954" y="2267084"/>
            <a:ext cx="5037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B902B1A6-42BE-68AF-5464-33DB3631A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079" y="848080"/>
            <a:ext cx="9872421" cy="55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1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altLang="en-US" sz="3001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altLang="en-US" sz="300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Mối quan hệ giữa</a:t>
            </a:r>
            <a:r>
              <a:rPr kumimoji="0" lang="en-US" altLang="en-US" sz="3001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1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khối lượng, số mol và khối lượng mol</a:t>
            </a:r>
            <a:r>
              <a:rPr kumimoji="0" lang="en-US" altLang="en-US" sz="3001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  <a:endParaRPr kumimoji="0" lang="en-US" altLang="en-US" sz="3001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23998A-10CB-B96A-0D6D-4F92BF46AFA1}"/>
              </a:ext>
            </a:extLst>
          </p:cNvPr>
          <p:cNvSpPr txBox="1"/>
          <p:nvPr/>
        </p:nvSpPr>
        <p:spPr>
          <a:xfrm>
            <a:off x="5409165" y="1550697"/>
            <a:ext cx="6156902" cy="1586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300"/>
              </a:spcAft>
              <a:tabLst>
                <a:tab pos="2743200" algn="ctr"/>
                <a:tab pos="5486400" algn="r"/>
                <a:tab pos="457200" algn="l"/>
              </a:tabLs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	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(g/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mol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AF23998A-10CB-B96A-0D6D-4F92BF46AFA1}"/>
                  </a:ext>
                </a:extLst>
              </p:cNvPr>
              <p:cNvSpPr txBox="1"/>
              <p:nvPr/>
            </p:nvSpPr>
            <p:spPr>
              <a:xfrm>
                <a:off x="2716545" y="3471711"/>
                <a:ext cx="4143466" cy="7486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30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en-US" sz="3200" b="1" dirty="0" smtClean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32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3200" b="1" smtClean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  <m:r>
                      <a:rPr lang="en-US" sz="32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200" b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32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F23998A-10CB-B96A-0D6D-4F92BF46A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545" y="3471711"/>
                <a:ext cx="4143466" cy="748666"/>
              </a:xfrm>
              <a:prstGeom prst="rect">
                <a:avLst/>
              </a:prstGeom>
              <a:blipFill rotWithShape="1">
                <a:blip r:embed="rId3"/>
                <a:stretch>
                  <a:fillRect l="-3387" t="-4098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9DEE9A8F-235A-6E4F-EB79-AA02507A1AB2}"/>
              </a:ext>
            </a:extLst>
          </p:cNvPr>
          <p:cNvSpPr txBox="1"/>
          <p:nvPr/>
        </p:nvSpPr>
        <p:spPr>
          <a:xfrm>
            <a:off x="1824017" y="1483080"/>
            <a:ext cx="216901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3200" spc="15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 spc="15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n . M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2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1B90DC-BCE7-B26A-A99A-4549643A1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EC7EE1-DE46-19F6-0E65-DA2B7DB2D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20" t="25984" r="-1106" b="9163"/>
          <a:stretch/>
        </p:blipFill>
        <p:spPr>
          <a:xfrm>
            <a:off x="9386773" y="0"/>
            <a:ext cx="2656581" cy="165158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DF35F6D-DE42-1DBA-B642-A0916418D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897303"/>
              </p:ext>
            </p:extLst>
          </p:nvPr>
        </p:nvGraphicFramePr>
        <p:xfrm>
          <a:off x="228600" y="1734903"/>
          <a:ext cx="11696700" cy="42171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4812419">
                  <a:extLst>
                    <a:ext uri="{9D8B030D-6E8A-4147-A177-3AD203B41FA5}">
                      <a16:colId xmlns:a16="http://schemas.microsoft.com/office/drawing/2014/main" xmlns="" val="279878576"/>
                    </a:ext>
                  </a:extLst>
                </a:gridCol>
                <a:gridCol w="2795368">
                  <a:extLst>
                    <a:ext uri="{9D8B030D-6E8A-4147-A177-3AD203B41FA5}">
                      <a16:colId xmlns:a16="http://schemas.microsoft.com/office/drawing/2014/main" xmlns="" val="2662996000"/>
                    </a:ext>
                  </a:extLst>
                </a:gridCol>
                <a:gridCol w="2209313">
                  <a:extLst>
                    <a:ext uri="{9D8B030D-6E8A-4147-A177-3AD203B41FA5}">
                      <a16:colId xmlns:a16="http://schemas.microsoft.com/office/drawing/2014/main" xmlns="" val="438624228"/>
                    </a:ext>
                  </a:extLst>
                </a:gridCol>
                <a:gridCol w="1879600">
                  <a:extLst>
                    <a:ext uri="{9D8B030D-6E8A-4147-A177-3AD203B41FA5}">
                      <a16:colId xmlns:a16="http://schemas.microsoft.com/office/drawing/2014/main" xmlns="" val="601276920"/>
                    </a:ext>
                  </a:extLst>
                </a:gridCol>
              </a:tblGrid>
              <a:tr h="85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 </a:t>
                      </a:r>
                      <a:r>
                        <a:rPr lang="pt-BR" sz="2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(g/mol)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</a:t>
                      </a:r>
                      <a:r>
                        <a:rPr lang="pt-BR" sz="2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 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mol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(mol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7860322"/>
                  </a:ext>
                </a:extLst>
              </a:tr>
              <a:tr h="509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( H</a:t>
                      </a:r>
                      <a:r>
                        <a:rPr lang="pt-BR" sz="2800" kern="100" baseline="-25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kern="1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84026162"/>
                  </a:ext>
                </a:extLst>
              </a:tr>
              <a:tr h="509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( Fe 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33174770"/>
                  </a:ext>
                </a:extLst>
              </a:tr>
              <a:tr h="821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pt-BR" sz="28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(Tên chất là </a:t>
                      </a:r>
                      <a:r>
                        <a:rPr lang="pt-BR" sz="2800" b="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4522409"/>
                  </a:ext>
                </a:extLst>
              </a:tr>
              <a:tr h="603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Sodium Chloride ( NaCl)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29,25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7593937"/>
                  </a:ext>
                </a:extLst>
              </a:tr>
              <a:tr h="821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dioxide (CO</a:t>
                      </a:r>
                      <a:r>
                        <a:rPr lang="pt-BR" sz="28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113213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FAE3329-3648-B65E-ADF9-240EFFC3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189" y="1162828"/>
            <a:ext cx="3754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pt-BR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xmlns="" id="{2D1549D1-93E8-B547-028C-3DF1E9B91903}"/>
              </a:ext>
            </a:extLst>
          </p:cNvPr>
          <p:cNvSpPr/>
          <p:nvPr/>
        </p:nvSpPr>
        <p:spPr>
          <a:xfrm>
            <a:off x="3021806" y="81280"/>
            <a:ext cx="6146800" cy="12293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luận </a:t>
            </a:r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 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số 2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1B90DC-BCE7-B26A-A99A-4549643A1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D1549D1-93E8-B547-028C-3DF1E9B91903}"/>
              </a:ext>
            </a:extLst>
          </p:cNvPr>
          <p:cNvSpPr/>
          <p:nvPr/>
        </p:nvSpPr>
        <p:spPr>
          <a:xfrm>
            <a:off x="3021806" y="81280"/>
            <a:ext cx="6146800" cy="12293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luận </a:t>
            </a:r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 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số 2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EC7EE1-DE46-19F6-0E65-DA2B7DB2D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20" t="25984" r="-1106" b="9163"/>
          <a:stretch/>
        </p:blipFill>
        <p:spPr>
          <a:xfrm>
            <a:off x="9386773" y="0"/>
            <a:ext cx="2656581" cy="165158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DF35F6D-DE42-1DBA-B642-A0916418D6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04039"/>
              </p:ext>
            </p:extLst>
          </p:nvPr>
        </p:nvGraphicFramePr>
        <p:xfrm>
          <a:off x="599440" y="1658703"/>
          <a:ext cx="10840721" cy="41863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4460240">
                  <a:extLst>
                    <a:ext uri="{9D8B030D-6E8A-4147-A177-3AD203B41FA5}">
                      <a16:colId xmlns:a16="http://schemas.microsoft.com/office/drawing/2014/main" xmlns="" val="279878576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662996000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xmlns="" val="438624228"/>
                    </a:ext>
                  </a:extLst>
                </a:gridCol>
                <a:gridCol w="1762761">
                  <a:extLst>
                    <a:ext uri="{9D8B030D-6E8A-4147-A177-3AD203B41FA5}">
                      <a16:colId xmlns:a16="http://schemas.microsoft.com/office/drawing/2014/main" xmlns="" val="601276920"/>
                    </a:ext>
                  </a:extLst>
                </a:gridCol>
              </a:tblGrid>
              <a:tr h="8567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mol </a:t>
                      </a:r>
                      <a:r>
                        <a:rPr lang="pt-BR" sz="2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(g/mol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</a:t>
                      </a:r>
                      <a:r>
                        <a:rPr lang="pt-BR" sz="2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pt-BR" sz="2800" kern="1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mol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(mol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7860322"/>
                  </a:ext>
                </a:extLst>
              </a:tr>
              <a:tr h="509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 ( H</a:t>
                      </a:r>
                      <a:r>
                        <a:rPr lang="pt-BR" sz="2800" kern="100" baseline="-25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kern="100" baseline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84026162"/>
                  </a:ext>
                </a:extLst>
              </a:tr>
              <a:tr h="5099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Iron ( Fe 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833174770"/>
                  </a:ext>
                </a:extLst>
              </a:tr>
              <a:tr h="821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pt-BR" sz="28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(Tên chất là </a:t>
                      </a:r>
                      <a:r>
                        <a:rPr lang="pt-BR" sz="2800" b="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  </a:t>
                      </a:r>
                      <a:r>
                        <a:rPr lang="pt-BR" sz="2800" b="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44522409"/>
                  </a:ext>
                </a:extLst>
              </a:tr>
              <a:tr h="6037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Sodium Chloride ( 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 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29,25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7593937"/>
                  </a:ext>
                </a:extLst>
              </a:tr>
              <a:tr h="8211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Carbon dioxide (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pt-BR" sz="2800" kern="100" baseline="-25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t-BR" sz="28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r>
                        <a:rPr lang="pt-BR" sz="28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en-US" sz="28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tabLst>
                          <a:tab pos="2743200" algn="ctr"/>
                          <a:tab pos="5486400" algn="r"/>
                          <a:tab pos="457200" algn="l"/>
                        </a:tabLst>
                      </a:pPr>
                      <a:endParaRPr lang="en-US" sz="2800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8113213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FAE3329-3648-B65E-ADF9-240EFFC3B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989" y="1112028"/>
            <a:ext cx="37545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r"/>
                <a:tab pos="2743200" algn="ctr"/>
                <a:tab pos="5486400" algn="r"/>
              </a:tabLst>
            </a:pPr>
            <a:r>
              <a:rPr kumimoji="0" lang="pt-BR" alt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bảng sau: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AA31D9-D369-4AF4-97FB-9F6BF8A98A2E}"/>
              </a:ext>
            </a:extLst>
          </p:cNvPr>
          <p:cNvSpPr txBox="1"/>
          <p:nvPr/>
        </p:nvSpPr>
        <p:spPr>
          <a:xfrm>
            <a:off x="10188446" y="2575616"/>
            <a:ext cx="113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1,5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B76EDC-1315-6EB3-D9FF-9CC8E5B030E7}"/>
              </a:ext>
            </a:extLst>
          </p:cNvPr>
          <p:cNvSpPr txBox="1"/>
          <p:nvPr/>
        </p:nvSpPr>
        <p:spPr>
          <a:xfrm>
            <a:off x="8228770" y="3091498"/>
            <a:ext cx="113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ker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11,2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613E47-B2B0-08DB-0188-0B29F29388C4}"/>
              </a:ext>
            </a:extLst>
          </p:cNvPr>
          <p:cNvSpPr txBox="1"/>
          <p:nvPr/>
        </p:nvSpPr>
        <p:spPr>
          <a:xfrm>
            <a:off x="5709852" y="3725323"/>
            <a:ext cx="113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ker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43CEB6-6DB2-5BAE-6361-7DF24ED8A39E}"/>
              </a:ext>
            </a:extLst>
          </p:cNvPr>
          <p:cNvSpPr txBox="1"/>
          <p:nvPr/>
        </p:nvSpPr>
        <p:spPr>
          <a:xfrm>
            <a:off x="5709852" y="4509658"/>
            <a:ext cx="113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ker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58,5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93687-29D6-36CC-5889-B8D48702CEE5}"/>
              </a:ext>
            </a:extLst>
          </p:cNvPr>
          <p:cNvSpPr txBox="1"/>
          <p:nvPr/>
        </p:nvSpPr>
        <p:spPr>
          <a:xfrm>
            <a:off x="5709851" y="5141593"/>
            <a:ext cx="113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ker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3A82A8F-5028-4077-C7F4-41126F4D180F}"/>
              </a:ext>
            </a:extLst>
          </p:cNvPr>
          <p:cNvSpPr txBox="1"/>
          <p:nvPr/>
        </p:nvSpPr>
        <p:spPr>
          <a:xfrm>
            <a:off x="10060907" y="5097080"/>
            <a:ext cx="11383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ker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0,1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0700" y="3467100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ker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pt-BR" sz="3200" b="1" kern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itrogen</a:t>
            </a:r>
            <a:endParaRPr 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95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81B90DC-BCE7-B26A-A99A-4549643A1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D1549D1-93E8-B547-028C-3DF1E9B91903}"/>
              </a:ext>
            </a:extLst>
          </p:cNvPr>
          <p:cNvSpPr/>
          <p:nvPr/>
        </p:nvSpPr>
        <p:spPr>
          <a:xfrm>
            <a:off x="3021806" y="81280"/>
            <a:ext cx="6146800" cy="12293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EC7EE1-DE46-19F6-0E65-DA2B7DB2D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420" t="25984" r="-1106" b="9163"/>
          <a:stretch/>
        </p:blipFill>
        <p:spPr>
          <a:xfrm>
            <a:off x="9386773" y="0"/>
            <a:ext cx="2656581" cy="1651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700" y="1854200"/>
            <a:ext cx="10172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tiên hành cân 0,5 mol một hợp chất có CTHH dạng M</a:t>
            </a:r>
            <a:r>
              <a:rPr 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thấy nặng 80 gam. Hỏi M là nguyên tố hóa học nào?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3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khối lượng nguyên tử/phân tử của nguyên tử/phân tử sau 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64327"/>
              </p:ext>
            </p:extLst>
          </p:nvPr>
        </p:nvGraphicFramePr>
        <p:xfrm>
          <a:off x="2606912" y="753875"/>
          <a:ext cx="6664088" cy="492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044"/>
                <a:gridCol w="3332044"/>
              </a:tblGrid>
              <a:tr h="1136082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tử/phân tử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Đồng hồ đếm ngược 5 phút - 5 Minute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63" y="774700"/>
            <a:ext cx="19764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4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14400" y="5216848"/>
            <a:ext cx="10807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1 amu nặng 1,6605 . 10</a:t>
            </a:r>
            <a:r>
              <a:rPr lang="en-US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gam, Em hãy tính khối lượng phân tử  Oxygen ( O</a:t>
            </a:r>
            <a:r>
              <a:rPr lang="en-US" sz="3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bằng gam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0841" y="5671054"/>
            <a:ext cx="474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án: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53,136.10</a:t>
            </a:r>
            <a:r>
              <a:rPr lang="en-US" sz="3200" baseline="30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-24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</a:t>
            </a:r>
            <a:r>
              <a:rPr lang="en-US" sz="3200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44360"/>
              </p:ext>
            </p:extLst>
          </p:nvPr>
        </p:nvGraphicFramePr>
        <p:xfrm>
          <a:off x="2606912" y="360175"/>
          <a:ext cx="6664088" cy="492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044"/>
                <a:gridCol w="3332044"/>
              </a:tblGrid>
              <a:tr h="1136082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tử/phân tử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amu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amu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amu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amu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amu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157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amu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7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ỉ khối của chất khí: Định nghĩa, công thức, ví dụ và bài tập áp dụ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组合 31"/>
          <p:cNvGrpSpPr/>
          <p:nvPr/>
        </p:nvGrpSpPr>
        <p:grpSpPr>
          <a:xfrm>
            <a:off x="-300447" y="257282"/>
            <a:ext cx="6776395" cy="3446472"/>
            <a:chOff x="2811140" y="-44879"/>
            <a:chExt cx="6776395" cy="3446472"/>
          </a:xfrm>
        </p:grpSpPr>
        <p:sp>
          <p:nvSpPr>
            <p:cNvPr id="5" name="1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811140" y="1739600"/>
              <a:ext cx="6776395" cy="16619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400" b="1" kern="0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MOL VÀ TỈ KHỐI CHẤT KHÍ</a:t>
              </a:r>
              <a:endParaRPr lang="en-US" altLang="zh-CN" sz="9600" dirty="0">
                <a:solidFill>
                  <a:srgbClr val="7030A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6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346718" y="200010"/>
              <a:ext cx="2456023" cy="738664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/>
              <a:tailEnd/>
            </a:ln>
            <a:extLst/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3</a:t>
              </a:r>
            </a:p>
          </p:txBody>
        </p:sp>
        <p:pic>
          <p:nvPicPr>
            <p:cNvPr id="7" name="图片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8500" y="-44879"/>
              <a:ext cx="859911" cy="122844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A53A46-6F23-6EF9-0F60-9E2979549B5E}"/>
              </a:ext>
            </a:extLst>
          </p:cNvPr>
          <p:cNvSpPr txBox="1"/>
          <p:nvPr/>
        </p:nvSpPr>
        <p:spPr>
          <a:xfrm>
            <a:off x="1014730" y="3737869"/>
            <a:ext cx="3182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2800" b="1" u="sng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28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1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0772721"/>
              </p:ext>
            </p:extLst>
          </p:nvPr>
        </p:nvGraphicFramePr>
        <p:xfrm>
          <a:off x="292100" y="282931"/>
          <a:ext cx="11049000" cy="602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2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636"/>
            <a:ext cx="12190413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</a:p>
          <a:p>
            <a:r>
              <a:rPr lang="en-US" sz="3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khái niệm về mol (nguyên tử, phân tử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Tính </a:t>
            </a:r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được khối lượng mol (M); Chuyển đổi được giữa số mol (n) và khối lượng (m</a:t>
            </a:r>
            <a:r>
              <a:rPr lang="en-US" sz="3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khái niệm tỉ khối, viết được công thức tính tỉ khối của chất khí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sánh được chất khí này nặng hay nhẹ hơn chất khí khác dựa vào công thức tính tỉ khối.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được khái niệm thể tích mol của chất khí ở áp suất 1 bar và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được công thức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= V : 24,79 để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chuyển đổi giữa số mol và thể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chất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khí ở điều kiện chuẩn: áp suất 1 bar ở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6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76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" y="-52887"/>
            <a:ext cx="12184063" cy="68571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37" y="2991215"/>
            <a:ext cx="3978058" cy="397805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21" y="3880150"/>
            <a:ext cx="4519940" cy="3081778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23246" y="1895637"/>
            <a:ext cx="3930789" cy="878430"/>
            <a:chOff x="932703" y="3354661"/>
            <a:chExt cx="3240000" cy="724056"/>
          </a:xfrm>
        </p:grpSpPr>
        <p:sp>
          <p:nvSpPr>
            <p:cNvPr id="20" name="文本框 19"/>
            <p:cNvSpPr txBox="1"/>
            <p:nvPr/>
          </p:nvSpPr>
          <p:spPr>
            <a:xfrm>
              <a:off x="1681178" y="3354661"/>
              <a:ext cx="1743052" cy="6849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smtClean="0">
                  <a:solidFill>
                    <a:srgbClr val="33909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I. MOL</a:t>
              </a:r>
              <a:endParaRPr lang="zh-CN" altLang="en-US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32703" y="4060717"/>
              <a:ext cx="3240000" cy="18000"/>
            </a:xfrm>
            <a:prstGeom prst="rect">
              <a:avLst/>
            </a:prstGeom>
            <a:solidFill>
              <a:srgbClr val="6DC1B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33909B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2444">
            <a:off x="4489459" y="675655"/>
            <a:ext cx="1504759" cy="214965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CC31A37-E883-D9EB-41B1-9D616DB2F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8" t="12471" r="17806" b="17187"/>
          <a:stretch/>
        </p:blipFill>
        <p:spPr bwMode="auto">
          <a:xfrm>
            <a:off x="8985340" y="4621233"/>
            <a:ext cx="3296059" cy="23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7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47AF0D-8A35-7B8F-0714-04069B2C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EA00CE-43DC-3C6A-967F-342F0E39689A}"/>
              </a:ext>
            </a:extLst>
          </p:cNvPr>
          <p:cNvGrpSpPr/>
          <p:nvPr/>
        </p:nvGrpSpPr>
        <p:grpSpPr>
          <a:xfrm>
            <a:off x="3251200" y="106655"/>
            <a:ext cx="5689600" cy="715217"/>
            <a:chOff x="3251200" y="373355"/>
            <a:chExt cx="5689600" cy="715217"/>
          </a:xfrm>
        </p:grpSpPr>
        <p:sp>
          <p:nvSpPr>
            <p:cNvPr id="8" name="矩形: 圆角 1">
              <a:extLst>
                <a:ext uri="{FF2B5EF4-FFF2-40B4-BE49-F238E27FC236}">
                  <a16:creationId xmlns:a16="http://schemas.microsoft.com/office/drawing/2014/main" xmlns="" id="{BFC240CC-8B24-2D2D-AA1E-CFE2B752A47C}"/>
                </a:ext>
              </a:extLst>
            </p:cNvPr>
            <p:cNvSpPr/>
            <p:nvPr/>
          </p:nvSpPr>
          <p:spPr>
            <a:xfrm>
              <a:off x="3251200" y="373355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339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7FFC0D4-56DC-6F5D-15C7-191F922B1A93}"/>
                </a:ext>
              </a:extLst>
            </p:cNvPr>
            <p:cNvSpPr txBox="1"/>
            <p:nvPr/>
          </p:nvSpPr>
          <p:spPr>
            <a:xfrm>
              <a:off x="4724400" y="377020"/>
              <a:ext cx="349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4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niệm</a:t>
              </a:r>
            </a:p>
          </p:txBody>
        </p:sp>
      </p:grp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0EDBE0BE-0AEE-58C2-B91E-D0FA918F6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" y="0"/>
            <a:ext cx="2382043" cy="193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184544"/>
              </p:ext>
            </p:extLst>
          </p:nvPr>
        </p:nvGraphicFramePr>
        <p:xfrm>
          <a:off x="765412" y="3204979"/>
          <a:ext cx="109227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874"/>
                <a:gridCol w="1829167"/>
                <a:gridCol w="2638047"/>
                <a:gridCol w="2493301"/>
                <a:gridCol w="2273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tử/phân tử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tử/phân tử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(Tính</a:t>
                      </a:r>
                      <a:r>
                        <a:rPr lang="en-US" b="0" i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bằng gam </a:t>
                      </a:r>
                      <a:r>
                        <a:rPr lang="en-US" b="0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b="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chất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tính bằng gam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 phân tử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amu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gam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amu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gam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amu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gam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2064461"/>
            <a:ext cx="1178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Tính khối lượng nguyên tử/ phân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 gam, từ đó tính </a:t>
            </a:r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nguyên tử/ phân tử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các lượng chất sau?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xmlns="" id="{2D1549D1-93E8-B547-028C-3DF1E9B91903}"/>
              </a:ext>
            </a:extLst>
          </p:cNvPr>
          <p:cNvSpPr/>
          <p:nvPr/>
        </p:nvSpPr>
        <p:spPr>
          <a:xfrm>
            <a:off x="3021806" y="868680"/>
            <a:ext cx="6146800" cy="122936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luận </a:t>
            </a:r>
            <a:r>
              <a:rPr lang="en-US" sz="4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 </a:t>
            </a:r>
            <a:endParaRPr 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số 1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47AF0D-8A35-7B8F-0714-04069B2C8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8" b="1505"/>
          <a:stretch/>
        </p:blipFill>
        <p:spPr>
          <a:xfrm>
            <a:off x="0" y="0"/>
            <a:ext cx="12261522" cy="685958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EEA00CE-43DC-3C6A-967F-342F0E39689A}"/>
              </a:ext>
            </a:extLst>
          </p:cNvPr>
          <p:cNvGrpSpPr/>
          <p:nvPr/>
        </p:nvGrpSpPr>
        <p:grpSpPr>
          <a:xfrm>
            <a:off x="3251200" y="373355"/>
            <a:ext cx="5689600" cy="715217"/>
            <a:chOff x="3251200" y="373355"/>
            <a:chExt cx="5689600" cy="715217"/>
          </a:xfrm>
        </p:grpSpPr>
        <p:sp>
          <p:nvSpPr>
            <p:cNvPr id="8" name="矩形: 圆角 1">
              <a:extLst>
                <a:ext uri="{FF2B5EF4-FFF2-40B4-BE49-F238E27FC236}">
                  <a16:creationId xmlns:a16="http://schemas.microsoft.com/office/drawing/2014/main" xmlns="" id="{BFC240CC-8B24-2D2D-AA1E-CFE2B752A47C}"/>
                </a:ext>
              </a:extLst>
            </p:cNvPr>
            <p:cNvSpPr/>
            <p:nvPr/>
          </p:nvSpPr>
          <p:spPr>
            <a:xfrm>
              <a:off x="3251200" y="373355"/>
              <a:ext cx="5689600" cy="715217"/>
            </a:xfrm>
            <a:prstGeom prst="roundRect">
              <a:avLst>
                <a:gd name="adj" fmla="val 50000"/>
              </a:avLst>
            </a:prstGeom>
            <a:solidFill>
              <a:srgbClr val="339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7FFC0D4-56DC-6F5D-15C7-191F922B1A93}"/>
                </a:ext>
              </a:extLst>
            </p:cNvPr>
            <p:cNvSpPr txBox="1"/>
            <p:nvPr/>
          </p:nvSpPr>
          <p:spPr>
            <a:xfrm>
              <a:off x="5346700" y="377020"/>
              <a:ext cx="3495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u="sng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</a:t>
              </a:r>
              <a:endParaRPr lang="en-US" sz="4000" b="1" u="sng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EE9A8F-235A-6E4F-EB79-AA02507A1AB2}"/>
              </a:ext>
            </a:extLst>
          </p:cNvPr>
          <p:cNvSpPr txBox="1"/>
          <p:nvPr/>
        </p:nvSpPr>
        <p:spPr>
          <a:xfrm>
            <a:off x="962660" y="1767039"/>
            <a:ext cx="10528300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45720" algn="just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237555"/>
              </p:ext>
            </p:extLst>
          </p:nvPr>
        </p:nvGraphicFramePr>
        <p:xfrm>
          <a:off x="765412" y="1680979"/>
          <a:ext cx="10922796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874"/>
                <a:gridCol w="1829167"/>
                <a:gridCol w="2638047"/>
                <a:gridCol w="2493301"/>
                <a:gridCol w="22734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CTHH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tử/phân tử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tử/phân tử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0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(Tính</a:t>
                      </a:r>
                      <a:r>
                        <a:rPr lang="en-US" b="0" i="1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bằng gam </a:t>
                      </a:r>
                      <a:r>
                        <a:rPr lang="en-US" b="0" i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b="0" i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 lượng chất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tính bằng gam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  <a:r>
                        <a:rPr lang="en-US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nguyên tử/ phân tử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amu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19,926 . 10</a:t>
                      </a:r>
                      <a:r>
                        <a:rPr lang="en-US" sz="2400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gam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6,022 .10</a:t>
                      </a:r>
                      <a:r>
                        <a:rPr lang="en-US" sz="2400" b="1" baseline="300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baseline="-25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amu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166,05 . 10</a:t>
                      </a:r>
                      <a:r>
                        <a:rPr lang="en-US" sz="2400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gam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6,022 .10</a:t>
                      </a:r>
                      <a:r>
                        <a:rPr lang="en-US" sz="2400" b="1" baseline="300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amu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92,988 . 10</a:t>
                      </a:r>
                      <a:r>
                        <a:rPr lang="en-US" sz="2400" baseline="30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</a:t>
                      </a:r>
                      <a:r>
                        <a:rPr lang="en-US" sz="2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gam</a:t>
                      </a:r>
                      <a:endParaRPr lang="en-US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gam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6,022 .10</a:t>
                      </a:r>
                      <a:r>
                        <a:rPr lang="en-US" sz="2400" b="1" baseline="3000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2400" b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2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蓝色卡通安全用电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7693</TotalTime>
  <Words>1255</Words>
  <Application>Microsoft Office PowerPoint</Application>
  <PresentationFormat>Custom</PresentationFormat>
  <Paragraphs>220</Paragraphs>
  <Slides>19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蓝色卡通安全用电教育主题班会PPT模板</dc:title>
  <dc:creator>千库网</dc:creator>
  <cp:lastModifiedBy>NTC</cp:lastModifiedBy>
  <cp:revision>3537</cp:revision>
  <dcterms:created xsi:type="dcterms:W3CDTF">2015-12-01T09:06:39Z</dcterms:created>
  <dcterms:modified xsi:type="dcterms:W3CDTF">2023-10-05T15:39:19Z</dcterms:modified>
</cp:coreProperties>
</file>