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99" r:id="rId3"/>
    <p:sldMasterId id="2147483751" r:id="rId4"/>
  </p:sldMasterIdLst>
  <p:notesMasterIdLst>
    <p:notesMasterId r:id="rId38"/>
  </p:notesMasterIdLst>
  <p:sldIdLst>
    <p:sldId id="256" r:id="rId5"/>
    <p:sldId id="257" r:id="rId6"/>
    <p:sldId id="312" r:id="rId7"/>
    <p:sldId id="259" r:id="rId8"/>
    <p:sldId id="260" r:id="rId9"/>
    <p:sldId id="261" r:id="rId10"/>
    <p:sldId id="262" r:id="rId11"/>
    <p:sldId id="308" r:id="rId12"/>
    <p:sldId id="310" r:id="rId13"/>
    <p:sldId id="263" r:id="rId14"/>
    <p:sldId id="264" r:id="rId15"/>
    <p:sldId id="265" r:id="rId16"/>
    <p:sldId id="266" r:id="rId17"/>
    <p:sldId id="268" r:id="rId18"/>
    <p:sldId id="321" r:id="rId19"/>
    <p:sldId id="322" r:id="rId20"/>
    <p:sldId id="271" r:id="rId21"/>
    <p:sldId id="272" r:id="rId22"/>
    <p:sldId id="274" r:id="rId23"/>
    <p:sldId id="276" r:id="rId24"/>
    <p:sldId id="279" r:id="rId25"/>
    <p:sldId id="280" r:id="rId26"/>
    <p:sldId id="319" r:id="rId27"/>
    <p:sldId id="325" r:id="rId28"/>
    <p:sldId id="326" r:id="rId29"/>
    <p:sldId id="320" r:id="rId30"/>
    <p:sldId id="285" r:id="rId31"/>
    <p:sldId id="286" r:id="rId32"/>
    <p:sldId id="294" r:id="rId33"/>
    <p:sldId id="295" r:id="rId34"/>
    <p:sldId id="296" r:id="rId35"/>
    <p:sldId id="297" r:id="rId36"/>
    <p:sldId id="317" r:id="rId37"/>
  </p:sldIdLst>
  <p:sldSz cx="18288000" cy="10287000"/>
  <p:notesSz cx="6858000" cy="9144000"/>
  <p:embeddedFontLst>
    <p:embeddedFont>
      <p:font typeface="ThuphapCongthuy"/>
      <p:regular r:id="rId39"/>
    </p:embeddedFont>
    <p:embeddedFont>
      <p:font typeface="#9Slide07 SVNNexa Rust Slab Bla" charset="0"/>
      <p:regular r:id="rId40"/>
      <p:bold r:id="rId41"/>
    </p:embeddedFont>
    <p:embeddedFont>
      <p:font typeface="#9Slide05 VL Fadilla" charset="-93"/>
      <p:regular r:id="rId42"/>
    </p:embeddedFont>
    <p:embeddedFont>
      <p:font typeface="#9Slide06 ThuPhap Thien An" charset="-93"/>
      <p:regular r:id="rId43"/>
    </p:embeddedFont>
    <p:embeddedFont>
      <p:font typeface="Roboto Condensed Bold Italics" charset="0"/>
      <p:regular r:id="rId44"/>
    </p:embeddedFont>
    <p:embeddedFont>
      <p:font typeface="Roboto Condensed" charset="0"/>
      <p:regular r:id="rId45"/>
    </p:embeddedFont>
    <p:embeddedFont>
      <p:font typeface="Fraunces Bold" charset="-93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Roboto Condensed Bold" charset="0"/>
      <p:regular r:id="rId51"/>
    </p:embeddedFont>
    <p:embeddedFont>
      <p:font typeface="宋体" pitchFamily="2" charset="-122"/>
      <p:regular r:id="rId52"/>
    </p:embeddedFont>
    <p:embeddedFont>
      <p:font typeface="Roboto Condensed Italics" charset="0"/>
      <p:regular r:id="rId53"/>
    </p:embeddedFont>
    <p:embeddedFont>
      <p:font typeface="SVN-Bira" charset="0"/>
      <p:regular r:id="rId54"/>
    </p:embeddedFont>
    <p:embeddedFont>
      <p:font typeface="Roboto Bold" charset="0"/>
      <p:regular r:id="rId55"/>
    </p:embeddedFont>
    <p:embeddedFont>
      <p:font typeface="#9Slide03 AmpleSoft Bold" charset="0"/>
      <p:regular r:id="rId56"/>
    </p:embeddedFont>
    <p:embeddedFont>
      <p:font typeface="#9Slide06 SVNAdeline" charset="0"/>
      <p:regular r:id="rId57"/>
    </p:embeddedFont>
    <p:embeddedFont>
      <p:font typeface="#9Slide03 Arima Madurai Bold" charset="-93"/>
      <p:regular r:id="rId58"/>
      <p:bold r:id="rId59"/>
    </p:embeddedFont>
    <p:embeddedFont>
      <p:font typeface="微软雅黑" pitchFamily="34" charset="-122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5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CB8C07-1B6E-4F95-A87D-850C5A9730D3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BBA85D2-DF31-402A-BBC7-95E20E934B33}">
      <dgm:prSet phldrT="[Text]"/>
      <dgm:spPr>
        <a:xfrm>
          <a:off x="1256" y="14005"/>
          <a:ext cx="549158" cy="32949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b="1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b="1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1: </a:t>
          </a:r>
        </a:p>
        <a:p>
          <a:pPr>
            <a:buNone/>
          </a:pP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Ngắm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sắc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b="1" dirty="0">
            <a:latin typeface="Calibri" panose="020F0502020204030204"/>
            <a:ea typeface="+mn-ea"/>
            <a:cs typeface="+mn-cs"/>
          </a:endParaRPr>
        </a:p>
      </dgm:t>
    </dgm:pt>
    <dgm:pt modelId="{62B134D5-5C2A-42B8-9366-23394301869D}" type="parTrans" cxnId="{85C09C33-1D5E-4ECD-92A2-260D9D690A88}">
      <dgm:prSet/>
      <dgm:spPr/>
      <dgm:t>
        <a:bodyPr/>
        <a:lstStyle/>
        <a:p>
          <a:endParaRPr lang="en-US"/>
        </a:p>
      </dgm:t>
    </dgm:pt>
    <dgm:pt modelId="{4283A02B-B583-4F2F-AA91-268A9CE51BC0}" type="sibTrans" cxnId="{85C09C33-1D5E-4ECD-92A2-260D9D690A88}">
      <dgm:prSet/>
      <dgm:spPr>
        <a:xfrm>
          <a:off x="605330" y="110656"/>
          <a:ext cx="116421" cy="136191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9A90D8F-3569-4A44-A6DD-D7A703B0C562}">
      <dgm:prSet phldrT="[Text]"/>
      <dgm:spPr>
        <a:xfrm>
          <a:off x="770077" y="14005"/>
          <a:ext cx="549158" cy="32949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b="1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b="1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2: </a:t>
          </a:r>
        </a:p>
        <a:p>
          <a:pPr>
            <a:buNone/>
          </a:pP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Tham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gia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lễ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hội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ngày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b="1" dirty="0">
            <a:latin typeface="Calibri" panose="020F0502020204030204"/>
            <a:ea typeface="+mn-ea"/>
            <a:cs typeface="+mn-cs"/>
          </a:endParaRPr>
        </a:p>
      </dgm:t>
    </dgm:pt>
    <dgm:pt modelId="{AA0469AF-A00B-4F51-802C-E1F8510EE171}" type="parTrans" cxnId="{4B40C87C-9A3E-45D0-A5E3-37065A5668A5}">
      <dgm:prSet/>
      <dgm:spPr/>
      <dgm:t>
        <a:bodyPr/>
        <a:lstStyle/>
        <a:p>
          <a:endParaRPr lang="en-US"/>
        </a:p>
      </dgm:t>
    </dgm:pt>
    <dgm:pt modelId="{9C618E9E-9620-48F2-9D16-24B2C5DE5CCF}" type="sibTrans" cxnId="{4B40C87C-9A3E-45D0-A5E3-37065A5668A5}">
      <dgm:prSet/>
      <dgm:spPr>
        <a:xfrm>
          <a:off x="1374151" y="110656"/>
          <a:ext cx="116421" cy="136191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7E5643F-DC55-4B74-B4ED-1BF9C6260A83}">
      <dgm:prSet phldrT="[Text]"/>
      <dgm:spPr>
        <a:xfrm>
          <a:off x="1538899" y="14005"/>
          <a:ext cx="549158" cy="32949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b="1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b="1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3: </a:t>
          </a:r>
        </a:p>
        <a:p>
          <a:pPr>
            <a:buNone/>
          </a:pP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Cảm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nhận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>
              <a:latin typeface="Calibri" panose="020F0502020204030204"/>
              <a:ea typeface="+mn-ea"/>
              <a:cs typeface="+mn-cs"/>
            </a:rPr>
            <a:t>"</a:t>
          </a:r>
          <a:r>
            <a:rPr lang="en-US" b="1" dirty="0" err="1">
              <a:latin typeface="Calibri" panose="020F0502020204030204"/>
              <a:ea typeface="+mn-ea"/>
              <a:cs typeface="+mn-cs"/>
            </a:rPr>
            <a:t>tình</a:t>
          </a:r>
          <a:r>
            <a:rPr lang="en-US" b="1" dirty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>
              <a:latin typeface="Calibri" panose="020F0502020204030204"/>
              <a:ea typeface="+mn-ea"/>
              <a:cs typeface="+mn-cs"/>
            </a:rPr>
            <a:t>xuân</a:t>
          </a:r>
          <a:r>
            <a:rPr lang="en-US" b="1" dirty="0">
              <a:latin typeface="Calibri" panose="020F0502020204030204"/>
              <a:ea typeface="+mn-ea"/>
              <a:cs typeface="+mn-cs"/>
            </a:rPr>
            <a:t>" </a:t>
          </a:r>
          <a:r>
            <a:rPr lang="en-US" b="1" dirty="0" err="1">
              <a:latin typeface="Calibri" panose="020F0502020204030204"/>
              <a:ea typeface="+mn-ea"/>
              <a:cs typeface="+mn-cs"/>
            </a:rPr>
            <a:t>trong</a:t>
          </a:r>
          <a:r>
            <a:rPr lang="en-US" b="1" dirty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cảnh</a:t>
          </a:r>
          <a:r>
            <a:rPr lang="en-US" b="1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b="1" dirty="0">
            <a:latin typeface="Calibri" panose="020F0502020204030204"/>
            <a:ea typeface="+mn-ea"/>
            <a:cs typeface="+mn-cs"/>
          </a:endParaRPr>
        </a:p>
      </dgm:t>
    </dgm:pt>
    <dgm:pt modelId="{8AC70EE5-80C6-4390-98B1-CE1CBE3A2CDA}" type="parTrans" cxnId="{270343CD-A342-4667-9745-07350683715E}">
      <dgm:prSet/>
      <dgm:spPr/>
      <dgm:t>
        <a:bodyPr/>
        <a:lstStyle/>
        <a:p>
          <a:endParaRPr lang="en-US"/>
        </a:p>
      </dgm:t>
    </dgm:pt>
    <dgm:pt modelId="{02C3556D-4727-4D6D-9086-A795EA09543C}" type="sibTrans" cxnId="{270343CD-A342-4667-9745-07350683715E}">
      <dgm:prSet/>
      <dgm:spPr>
        <a:xfrm>
          <a:off x="2142973" y="110656"/>
          <a:ext cx="116421" cy="136191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33BC0CF-52FD-4BB8-AC5D-584C97481358}" type="pres">
      <dgm:prSet presAssocID="{A4CB8C07-1B6E-4F95-A87D-850C5A9730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1D50AE-B598-4983-AB6E-62B46690694B}" type="pres">
      <dgm:prSet presAssocID="{9BBA85D2-DF31-402A-BBC7-95E20E934B33}" presName="node" presStyleLbl="node1" presStyleIdx="0" presStyleCnt="3" custScaleY="126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5B721-55A0-4391-A470-C3DA4985ED70}" type="pres">
      <dgm:prSet presAssocID="{4283A02B-B583-4F2F-AA91-268A9CE51BC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C847283-16DF-46A3-80FF-95C0021D8C4A}" type="pres">
      <dgm:prSet presAssocID="{4283A02B-B583-4F2F-AA91-268A9CE51BC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98E212B-6F1B-48AC-9BEA-36EBA340D689}" type="pres">
      <dgm:prSet presAssocID="{D9A90D8F-3569-4A44-A6DD-D7A703B0C562}" presName="node" presStyleLbl="node1" presStyleIdx="1" presStyleCnt="3" custScaleY="126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3E33B-2CE1-42D4-926E-2B78B40E60EA}" type="pres">
      <dgm:prSet presAssocID="{9C618E9E-9620-48F2-9D16-24B2C5DE5CC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5BEAAAF-AC62-497B-9FB1-70C943DFFB75}" type="pres">
      <dgm:prSet presAssocID="{9C618E9E-9620-48F2-9D16-24B2C5DE5CC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6C43D53-E21A-4DC9-8497-BDF1F0C23E2C}" type="pres">
      <dgm:prSet presAssocID="{47E5643F-DC55-4B74-B4ED-1BF9C6260A83}" presName="node" presStyleLbl="node1" presStyleIdx="2" presStyleCnt="3" custScaleY="126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5EADC2-406F-4BF4-A10D-F746D62E44CD}" type="presOf" srcId="{4283A02B-B583-4F2F-AA91-268A9CE51BC0}" destId="{3C847283-16DF-46A3-80FF-95C0021D8C4A}" srcOrd="1" destOrd="0" presId="urn:microsoft.com/office/officeart/2005/8/layout/process1"/>
    <dgm:cxn modelId="{85C09C33-1D5E-4ECD-92A2-260D9D690A88}" srcId="{A4CB8C07-1B6E-4F95-A87D-850C5A9730D3}" destId="{9BBA85D2-DF31-402A-BBC7-95E20E934B33}" srcOrd="0" destOrd="0" parTransId="{62B134D5-5C2A-42B8-9366-23394301869D}" sibTransId="{4283A02B-B583-4F2F-AA91-268A9CE51BC0}"/>
    <dgm:cxn modelId="{1146042E-E04F-4DCB-A2C3-282025688E38}" type="presOf" srcId="{4283A02B-B583-4F2F-AA91-268A9CE51BC0}" destId="{0F75B721-55A0-4391-A470-C3DA4985ED70}" srcOrd="0" destOrd="0" presId="urn:microsoft.com/office/officeart/2005/8/layout/process1"/>
    <dgm:cxn modelId="{9F4E549B-9F4C-4621-8615-85D7AFB34474}" type="presOf" srcId="{9C618E9E-9620-48F2-9D16-24B2C5DE5CCF}" destId="{95BEAAAF-AC62-497B-9FB1-70C943DFFB75}" srcOrd="1" destOrd="0" presId="urn:microsoft.com/office/officeart/2005/8/layout/process1"/>
    <dgm:cxn modelId="{E45E7821-387A-4E35-941A-192F6599BFC8}" type="presOf" srcId="{A4CB8C07-1B6E-4F95-A87D-850C5A9730D3}" destId="{133BC0CF-52FD-4BB8-AC5D-584C97481358}" srcOrd="0" destOrd="0" presId="urn:microsoft.com/office/officeart/2005/8/layout/process1"/>
    <dgm:cxn modelId="{4B40C87C-9A3E-45D0-A5E3-37065A5668A5}" srcId="{A4CB8C07-1B6E-4F95-A87D-850C5A9730D3}" destId="{D9A90D8F-3569-4A44-A6DD-D7A703B0C562}" srcOrd="1" destOrd="0" parTransId="{AA0469AF-A00B-4F51-802C-E1F8510EE171}" sibTransId="{9C618E9E-9620-48F2-9D16-24B2C5DE5CCF}"/>
    <dgm:cxn modelId="{270343CD-A342-4667-9745-07350683715E}" srcId="{A4CB8C07-1B6E-4F95-A87D-850C5A9730D3}" destId="{47E5643F-DC55-4B74-B4ED-1BF9C6260A83}" srcOrd="2" destOrd="0" parTransId="{8AC70EE5-80C6-4390-98B1-CE1CBE3A2CDA}" sibTransId="{02C3556D-4727-4D6D-9086-A795EA09543C}"/>
    <dgm:cxn modelId="{8C94E116-9615-4BBE-AC28-EDBB86F6C54B}" type="presOf" srcId="{47E5643F-DC55-4B74-B4ED-1BF9C6260A83}" destId="{66C43D53-E21A-4DC9-8497-BDF1F0C23E2C}" srcOrd="0" destOrd="0" presId="urn:microsoft.com/office/officeart/2005/8/layout/process1"/>
    <dgm:cxn modelId="{FF8E9808-8712-4C86-9A32-49E06C4F3342}" type="presOf" srcId="{D9A90D8F-3569-4A44-A6DD-D7A703B0C562}" destId="{998E212B-6F1B-48AC-9BEA-36EBA340D689}" srcOrd="0" destOrd="0" presId="urn:microsoft.com/office/officeart/2005/8/layout/process1"/>
    <dgm:cxn modelId="{69CFC40C-BC14-4553-8626-2E2E98DEB518}" type="presOf" srcId="{9BBA85D2-DF31-402A-BBC7-95E20E934B33}" destId="{A81D50AE-B598-4983-AB6E-62B46690694B}" srcOrd="0" destOrd="0" presId="urn:microsoft.com/office/officeart/2005/8/layout/process1"/>
    <dgm:cxn modelId="{2661D176-F141-4CFD-AC78-DBBC34EFB3C6}" type="presOf" srcId="{9C618E9E-9620-48F2-9D16-24B2C5DE5CCF}" destId="{2B73E33B-2CE1-42D4-926E-2B78B40E60EA}" srcOrd="0" destOrd="0" presId="urn:microsoft.com/office/officeart/2005/8/layout/process1"/>
    <dgm:cxn modelId="{E20D0AFB-0740-44E0-AC93-E6B7FAE62802}" type="presParOf" srcId="{133BC0CF-52FD-4BB8-AC5D-584C97481358}" destId="{A81D50AE-B598-4983-AB6E-62B46690694B}" srcOrd="0" destOrd="0" presId="urn:microsoft.com/office/officeart/2005/8/layout/process1"/>
    <dgm:cxn modelId="{34CCA91A-7967-4CA6-9EDB-7584FEFE33C8}" type="presParOf" srcId="{133BC0CF-52FD-4BB8-AC5D-584C97481358}" destId="{0F75B721-55A0-4391-A470-C3DA4985ED70}" srcOrd="1" destOrd="0" presId="urn:microsoft.com/office/officeart/2005/8/layout/process1"/>
    <dgm:cxn modelId="{BB8B95E8-6127-4760-BE48-C02334B6CCB1}" type="presParOf" srcId="{0F75B721-55A0-4391-A470-C3DA4985ED70}" destId="{3C847283-16DF-46A3-80FF-95C0021D8C4A}" srcOrd="0" destOrd="0" presId="urn:microsoft.com/office/officeart/2005/8/layout/process1"/>
    <dgm:cxn modelId="{4BE69EC2-F814-4CB8-8428-2BF8019399A5}" type="presParOf" srcId="{133BC0CF-52FD-4BB8-AC5D-584C97481358}" destId="{998E212B-6F1B-48AC-9BEA-36EBA340D689}" srcOrd="2" destOrd="0" presId="urn:microsoft.com/office/officeart/2005/8/layout/process1"/>
    <dgm:cxn modelId="{86CC68F2-400F-4B0B-BBD3-965CA0720CCF}" type="presParOf" srcId="{133BC0CF-52FD-4BB8-AC5D-584C97481358}" destId="{2B73E33B-2CE1-42D4-926E-2B78B40E60EA}" srcOrd="3" destOrd="0" presId="urn:microsoft.com/office/officeart/2005/8/layout/process1"/>
    <dgm:cxn modelId="{E9740AA3-7133-4A9A-B3E9-96ADE873A4F5}" type="presParOf" srcId="{2B73E33B-2CE1-42D4-926E-2B78B40E60EA}" destId="{95BEAAAF-AC62-497B-9FB1-70C943DFFB75}" srcOrd="0" destOrd="0" presId="urn:microsoft.com/office/officeart/2005/8/layout/process1"/>
    <dgm:cxn modelId="{A2985CF0-CE65-4742-87B8-3128F17B92BE}" type="presParOf" srcId="{133BC0CF-52FD-4BB8-AC5D-584C97481358}" destId="{66C43D53-E21A-4DC9-8497-BDF1F0C23E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D50AE-B598-4983-AB6E-62B46690694B}">
      <dsp:nvSpPr>
        <dsp:cNvPr id="0" name=""/>
        <dsp:cNvSpPr/>
      </dsp:nvSpPr>
      <dsp:spPr>
        <a:xfrm>
          <a:off x="15116" y="2204269"/>
          <a:ext cx="4518169" cy="34361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sz="4500" b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1: 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Ngắm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sắc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sz="45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15757" y="2304910"/>
        <a:ext cx="4316887" cy="3234839"/>
      </dsp:txXfrm>
    </dsp:sp>
    <dsp:sp modelId="{0F75B721-55A0-4391-A470-C3DA4985ED70}">
      <dsp:nvSpPr>
        <dsp:cNvPr id="0" name=""/>
        <dsp:cNvSpPr/>
      </dsp:nvSpPr>
      <dsp:spPr>
        <a:xfrm>
          <a:off x="4985102" y="3362077"/>
          <a:ext cx="957851" cy="1120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985102" y="3586178"/>
        <a:ext cx="670496" cy="672303"/>
      </dsp:txXfrm>
    </dsp:sp>
    <dsp:sp modelId="{998E212B-6F1B-48AC-9BEA-36EBA340D689}">
      <dsp:nvSpPr>
        <dsp:cNvPr id="0" name=""/>
        <dsp:cNvSpPr/>
      </dsp:nvSpPr>
      <dsp:spPr>
        <a:xfrm>
          <a:off x="6340553" y="2204269"/>
          <a:ext cx="4518169" cy="3436121"/>
        </a:xfrm>
        <a:prstGeom prst="roundRect">
          <a:avLst>
            <a:gd name="adj" fmla="val 10000"/>
          </a:avLst>
        </a:prstGeom>
        <a:solidFill>
          <a:schemeClr val="accent4">
            <a:hueOff val="1739388"/>
            <a:satOff val="21171"/>
            <a:lumOff val="-1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sz="4500" b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2: 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Tham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gia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lễ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hội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ngày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sz="4500" b="1" kern="1200" dirty="0">
            <a:latin typeface="Calibri" panose="020F0502020204030204"/>
            <a:ea typeface="+mn-ea"/>
            <a:cs typeface="+mn-cs"/>
          </a:endParaRPr>
        </a:p>
      </dsp:txBody>
      <dsp:txXfrm>
        <a:off x="6441194" y="2304910"/>
        <a:ext cx="4316887" cy="3234839"/>
      </dsp:txXfrm>
    </dsp:sp>
    <dsp:sp modelId="{2B73E33B-2CE1-42D4-926E-2B78B40E60EA}">
      <dsp:nvSpPr>
        <dsp:cNvPr id="0" name=""/>
        <dsp:cNvSpPr/>
      </dsp:nvSpPr>
      <dsp:spPr>
        <a:xfrm>
          <a:off x="11310539" y="3362077"/>
          <a:ext cx="957851" cy="1120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78775"/>
            <a:satOff val="42342"/>
            <a:lumOff val="-2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310539" y="3586178"/>
        <a:ext cx="670496" cy="672303"/>
      </dsp:txXfrm>
    </dsp:sp>
    <dsp:sp modelId="{66C43D53-E21A-4DC9-8497-BDF1F0C23E2C}">
      <dsp:nvSpPr>
        <dsp:cNvPr id="0" name=""/>
        <dsp:cNvSpPr/>
      </dsp:nvSpPr>
      <dsp:spPr>
        <a:xfrm>
          <a:off x="12665990" y="2204269"/>
          <a:ext cx="4518169" cy="3436121"/>
        </a:xfrm>
        <a:prstGeom prst="roundRect">
          <a:avLst>
            <a:gd name="adj" fmla="val 10000"/>
          </a:avLst>
        </a:prstGeom>
        <a:solidFill>
          <a:schemeClr val="accent4">
            <a:hueOff val="3478775"/>
            <a:satOff val="42342"/>
            <a:lumOff val="-2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Chặng</a:t>
          </a:r>
          <a:r>
            <a:rPr lang="en-US" sz="4500" b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 3: 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Cảm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nhận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>
              <a:latin typeface="Calibri" panose="020F0502020204030204"/>
              <a:ea typeface="+mn-ea"/>
              <a:cs typeface="+mn-cs"/>
            </a:rPr>
            <a:t>"</a:t>
          </a:r>
          <a:r>
            <a:rPr lang="en-US" sz="4500" b="1" kern="1200" dirty="0" err="1">
              <a:latin typeface="Calibri" panose="020F0502020204030204"/>
              <a:ea typeface="+mn-ea"/>
              <a:cs typeface="+mn-cs"/>
            </a:rPr>
            <a:t>tình</a:t>
          </a:r>
          <a:r>
            <a:rPr lang="en-US" sz="4500" b="1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>
              <a:latin typeface="Calibri" panose="020F0502020204030204"/>
              <a:ea typeface="+mn-ea"/>
              <a:cs typeface="+mn-cs"/>
            </a:rPr>
            <a:t>xuân</a:t>
          </a:r>
          <a:r>
            <a:rPr lang="en-US" sz="4500" b="1" kern="1200" dirty="0">
              <a:latin typeface="Calibri" panose="020F0502020204030204"/>
              <a:ea typeface="+mn-ea"/>
              <a:cs typeface="+mn-cs"/>
            </a:rPr>
            <a:t>" </a:t>
          </a:r>
          <a:r>
            <a:rPr lang="en-US" sz="4500" b="1" kern="1200" dirty="0" err="1">
              <a:latin typeface="Calibri" panose="020F0502020204030204"/>
              <a:ea typeface="+mn-ea"/>
              <a:cs typeface="+mn-cs"/>
            </a:rPr>
            <a:t>trong</a:t>
          </a:r>
          <a:r>
            <a:rPr lang="en-US" sz="4500" b="1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cảnh</a:t>
          </a:r>
          <a:r>
            <a:rPr lang="en-US" sz="4500" b="1" kern="1200" dirty="0" smtClean="0">
              <a:latin typeface="Calibri" panose="020F0502020204030204"/>
              <a:ea typeface="+mn-ea"/>
              <a:cs typeface="+mn-cs"/>
            </a:rPr>
            <a:t> </a:t>
          </a:r>
          <a:r>
            <a:rPr lang="en-US" sz="4500" b="1" kern="1200" dirty="0" err="1" smtClean="0">
              <a:latin typeface="Calibri" panose="020F0502020204030204"/>
              <a:ea typeface="+mn-ea"/>
              <a:cs typeface="+mn-cs"/>
            </a:rPr>
            <a:t>xuân</a:t>
          </a:r>
          <a:endParaRPr lang="en-US" sz="45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2766631" y="2304910"/>
        <a:ext cx="4316887" cy="3234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52201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0725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link video: https://www.youtube.com/watch?v=W47CjuUBHy8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6924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89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44659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97443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51104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E442-3828-41CA-915E-C7A0C8D149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7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5A699-AB68-4A20-99FB-6F69DC266D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2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5A699-AB68-4A20-99FB-6F69DC266D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7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7325100" y="406287"/>
            <a:ext cx="3972729" cy="692100"/>
          </a:xfrm>
          <a:prstGeom prst="rect">
            <a:avLst/>
          </a:prstGeom>
          <a:noFill/>
        </p:spPr>
        <p:txBody>
          <a:bodyPr wrap="none" lIns="137084" tIns="68542" rIns="137084" bIns="68542" rtlCol="0">
            <a:spAutoFit/>
          </a:bodyPr>
          <a:lstStyle/>
          <a:p>
            <a:pPr marL="0" marR="0" lvl="0" indent="0" algn="l" defTabSz="1371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8" b="0" i="0" u="none" strike="noStrike" kern="1200" cap="none" spc="0" normalizeH="0" baseline="0" noProof="0" dirty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Click Enter a title</a:t>
            </a:r>
            <a:endParaRPr kumimoji="0" lang="zh-CN" altLang="en-US" sz="3598" b="0" i="0" u="none" strike="noStrike" kern="0" cap="none" spc="0" normalizeH="0" baseline="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572" y="752368"/>
            <a:ext cx="72765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11304240" y="752368"/>
            <a:ext cx="69837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3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02854A03-91AF-448A-9954-517C0577E5F0}" type="datetimeFigureOut">
              <a:rPr lang="zh-CN" altLang="en-US" sz="3600" smtClean="0">
                <a:solidFill>
                  <a:prstClr val="black"/>
                </a:solidFill>
              </a:rPr>
              <a:pPr defTabSz="1828564"/>
              <a:t>2024/12/19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8"/>
          </a:xfrm>
          <a:prstGeom prst="rect">
            <a:avLst/>
          </a:prstGeom>
        </p:spPr>
        <p:txBody>
          <a:bodyPr/>
          <a:lstStyle/>
          <a:p>
            <a:pPr defTabSz="1828564"/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2EEFC946-6D13-4F8C-9740-992A906A613E}" type="slidenum">
              <a:rPr lang="zh-CN" alt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14" name="文本框 37"/>
          <p:cNvSpPr txBox="1"/>
          <p:nvPr userDrawn="1"/>
        </p:nvSpPr>
        <p:spPr>
          <a:xfrm>
            <a:off x="1799185" y="623438"/>
            <a:ext cx="4806802" cy="687194"/>
          </a:xfrm>
          <a:prstGeom prst="rect">
            <a:avLst/>
          </a:prstGeom>
          <a:noFill/>
        </p:spPr>
        <p:txBody>
          <a:bodyPr wrap="none" lIns="192868" tIns="96434" rIns="192868" bIns="96434" rtlCol="0">
            <a:spAutoFit/>
          </a:bodyPr>
          <a:lstStyle/>
          <a:p>
            <a:pPr marL="0" marR="0" lvl="0" indent="0" algn="l" defTabSz="192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791072" y="679004"/>
            <a:ext cx="576064" cy="57606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1223120" y="679004"/>
            <a:ext cx="576064" cy="57606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 userDrawn="1"/>
        </p:nvGrpSpPr>
        <p:grpSpPr bwMode="auto">
          <a:xfrm flipH="1">
            <a:off x="-2" y="496036"/>
            <a:ext cx="3594332" cy="1014412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2" y="660586"/>
            <a:ext cx="3592180" cy="6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2" rIns="130046" bIns="65022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marL="0" marR="0" lvl="0" indent="0" algn="l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0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4297" y="-21432"/>
            <a:ext cx="15216190" cy="4950620"/>
          </a:xfrm>
          <a:custGeom>
            <a:avLst/>
            <a:gdLst>
              <a:gd name="connsiteX0" fmla="*/ 0 w 10144126"/>
              <a:gd name="connsiteY0" fmla="*/ 0 h 3300413"/>
              <a:gd name="connsiteX1" fmla="*/ 10144126 w 10144126"/>
              <a:gd name="connsiteY1" fmla="*/ 14288 h 3300413"/>
              <a:gd name="connsiteX2" fmla="*/ 6600826 w 10144126"/>
              <a:gd name="connsiteY2" fmla="*/ 3300413 h 3300413"/>
              <a:gd name="connsiteX3" fmla="*/ 5843588 w 10144126"/>
              <a:gd name="connsiteY3" fmla="*/ 2500313 h 3300413"/>
              <a:gd name="connsiteX4" fmla="*/ 4914901 w 10144126"/>
              <a:gd name="connsiteY4" fmla="*/ 3300413 h 330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126" h="3300413">
                <a:moveTo>
                  <a:pt x="0" y="0"/>
                </a:moveTo>
                <a:lnTo>
                  <a:pt x="10144126" y="14288"/>
                </a:lnTo>
                <a:lnTo>
                  <a:pt x="6600826" y="3300413"/>
                </a:lnTo>
                <a:lnTo>
                  <a:pt x="5843588" y="2500313"/>
                </a:lnTo>
                <a:lnTo>
                  <a:pt x="4914901" y="3300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25AACA8-6795-475A-8E8D-3C827EA6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17670"/>
          <a:stretch/>
        </p:blipFill>
        <p:spPr>
          <a:xfrm>
            <a:off x="8119" y="0"/>
            <a:ext cx="18279882" cy="102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96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636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815408" y="9659168"/>
            <a:ext cx="244827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PPT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下载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350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64"/>
            <a:fld id="{E69B9EE9-F3BF-4B40-83E7-C9BC68FDDB0E}" type="datetimeFigureOut">
              <a:rPr lang="en-US" sz="3600" smtClean="0">
                <a:solidFill>
                  <a:prstClr val="black"/>
                </a:solidFill>
              </a:rPr>
              <a:pPr defTabSz="1828564"/>
              <a:t>12/19/2024</a:t>
            </a:fld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64"/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64"/>
            <a:fld id="{17F55963-6440-4C45-BA09-4E6A99D1BBE0}" type="slidenum">
              <a:rPr 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en-US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185216"/>
            <a:ext cx="17359796" cy="10863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91492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7325100" y="406287"/>
            <a:ext cx="3972729" cy="692100"/>
          </a:xfrm>
          <a:prstGeom prst="rect">
            <a:avLst/>
          </a:prstGeom>
          <a:noFill/>
        </p:spPr>
        <p:txBody>
          <a:bodyPr wrap="none" lIns="137084" tIns="68542" rIns="137084" bIns="68542" rtlCol="0">
            <a:spAutoFit/>
          </a:bodyPr>
          <a:lstStyle/>
          <a:p>
            <a:pPr marL="0" marR="0" lvl="0" indent="0" algn="l" defTabSz="1371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8" b="0" i="0" u="none" strike="noStrike" kern="1200" cap="none" spc="0" normalizeH="0" baseline="0" noProof="0" dirty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Click Enter a title</a:t>
            </a:r>
            <a:endParaRPr kumimoji="0" lang="zh-CN" altLang="en-US" sz="3598" b="0" i="0" u="none" strike="noStrike" kern="0" cap="none" spc="0" normalizeH="0" baseline="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572" y="752368"/>
            <a:ext cx="72765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11304240" y="752368"/>
            <a:ext cx="69837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02854A03-91AF-448A-9954-517C0577E5F0}" type="datetimeFigureOut">
              <a:rPr lang="zh-CN" altLang="en-US" sz="3600" smtClean="0">
                <a:solidFill>
                  <a:prstClr val="black"/>
                </a:solidFill>
              </a:rPr>
              <a:pPr defTabSz="1828564"/>
              <a:t>2024/12/19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8"/>
          </a:xfrm>
          <a:prstGeom prst="rect">
            <a:avLst/>
          </a:prstGeom>
        </p:spPr>
        <p:txBody>
          <a:bodyPr/>
          <a:lstStyle/>
          <a:p>
            <a:pPr defTabSz="1828564"/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2EEFC946-6D13-4F8C-9740-992A906A613E}" type="slidenum">
              <a:rPr lang="zh-CN" alt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14" name="文本框 37"/>
          <p:cNvSpPr txBox="1"/>
          <p:nvPr userDrawn="1"/>
        </p:nvSpPr>
        <p:spPr>
          <a:xfrm>
            <a:off x="1799185" y="623438"/>
            <a:ext cx="4806802" cy="687194"/>
          </a:xfrm>
          <a:prstGeom prst="rect">
            <a:avLst/>
          </a:prstGeom>
          <a:noFill/>
        </p:spPr>
        <p:txBody>
          <a:bodyPr wrap="none" lIns="192868" tIns="96434" rIns="192868" bIns="96434" rtlCol="0">
            <a:spAutoFit/>
          </a:bodyPr>
          <a:lstStyle/>
          <a:p>
            <a:pPr marL="0" marR="0" lvl="0" indent="0" algn="l" defTabSz="192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791072" y="679004"/>
            <a:ext cx="576064" cy="57606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1223120" y="679004"/>
            <a:ext cx="576064" cy="57606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 userDrawn="1"/>
        </p:nvGrpSpPr>
        <p:grpSpPr bwMode="auto">
          <a:xfrm flipH="1">
            <a:off x="-2" y="496036"/>
            <a:ext cx="3594332" cy="1014412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2" y="660586"/>
            <a:ext cx="3592180" cy="6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2" rIns="130046" bIns="65022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marL="0" marR="0" lvl="0" indent="0" algn="l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4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4297" y="-21432"/>
            <a:ext cx="15216190" cy="4950620"/>
          </a:xfrm>
          <a:custGeom>
            <a:avLst/>
            <a:gdLst>
              <a:gd name="connsiteX0" fmla="*/ 0 w 10144126"/>
              <a:gd name="connsiteY0" fmla="*/ 0 h 3300413"/>
              <a:gd name="connsiteX1" fmla="*/ 10144126 w 10144126"/>
              <a:gd name="connsiteY1" fmla="*/ 14288 h 3300413"/>
              <a:gd name="connsiteX2" fmla="*/ 6600826 w 10144126"/>
              <a:gd name="connsiteY2" fmla="*/ 3300413 h 3300413"/>
              <a:gd name="connsiteX3" fmla="*/ 5843588 w 10144126"/>
              <a:gd name="connsiteY3" fmla="*/ 2500313 h 3300413"/>
              <a:gd name="connsiteX4" fmla="*/ 4914901 w 10144126"/>
              <a:gd name="connsiteY4" fmla="*/ 3300413 h 330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126" h="3300413">
                <a:moveTo>
                  <a:pt x="0" y="0"/>
                </a:moveTo>
                <a:lnTo>
                  <a:pt x="10144126" y="14288"/>
                </a:lnTo>
                <a:lnTo>
                  <a:pt x="6600826" y="3300413"/>
                </a:lnTo>
                <a:lnTo>
                  <a:pt x="5843588" y="2500313"/>
                </a:lnTo>
                <a:lnTo>
                  <a:pt x="4914901" y="3300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25AACA8-6795-475A-8E8D-3C827EA6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17670"/>
          <a:stretch/>
        </p:blipFill>
        <p:spPr>
          <a:xfrm>
            <a:off x="8119" y="0"/>
            <a:ext cx="18279882" cy="102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96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833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815408" y="9659168"/>
            <a:ext cx="244827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PPT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下载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40643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64"/>
            <a:fld id="{E69B9EE9-F3BF-4B40-83E7-C9BC68FDDB0E}" type="datetimeFigureOut">
              <a:rPr lang="en-US" sz="3600" smtClean="0">
                <a:solidFill>
                  <a:prstClr val="black"/>
                </a:solidFill>
              </a:rPr>
              <a:pPr defTabSz="1828564"/>
              <a:t>12/19/2024</a:t>
            </a:fld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64"/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64"/>
            <a:fld id="{17F55963-6440-4C45-BA09-4E6A99D1BBE0}" type="slidenum">
              <a:rPr 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en-US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DEED52-802E-4197-B28B-0234086E3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5532162" cy="7944886"/>
          </a:xfrm>
          <a:custGeom>
            <a:avLst/>
            <a:gdLst>
              <a:gd name="connsiteX0" fmla="*/ 19653 w 3688108"/>
              <a:gd name="connsiteY0" fmla="*/ 0 h 5296591"/>
              <a:gd name="connsiteX1" fmla="*/ 1497171 w 3688108"/>
              <a:gd name="connsiteY1" fmla="*/ 0 h 5296591"/>
              <a:gd name="connsiteX2" fmla="*/ 3563687 w 3688108"/>
              <a:gd name="connsiteY2" fmla="*/ 2066516 h 5296591"/>
              <a:gd name="connsiteX3" fmla="*/ 3563687 w 3688108"/>
              <a:gd name="connsiteY3" fmla="*/ 2667274 h 5296591"/>
              <a:gd name="connsiteX4" fmla="*/ 1058791 w 3688108"/>
              <a:gd name="connsiteY4" fmla="*/ 5172170 h 5296591"/>
              <a:gd name="connsiteX5" fmla="*/ 458033 w 3688108"/>
              <a:gd name="connsiteY5" fmla="*/ 5172170 h 5296591"/>
              <a:gd name="connsiteX6" fmla="*/ 0 w 3688108"/>
              <a:gd name="connsiteY6" fmla="*/ 4714138 h 5296591"/>
              <a:gd name="connsiteX7" fmla="*/ 0 w 3688108"/>
              <a:gd name="connsiteY7" fmla="*/ 19653 h 529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8108" h="5296591">
                <a:moveTo>
                  <a:pt x="19653" y="0"/>
                </a:moveTo>
                <a:lnTo>
                  <a:pt x="1497171" y="0"/>
                </a:lnTo>
                <a:lnTo>
                  <a:pt x="3563687" y="2066516"/>
                </a:lnTo>
                <a:cubicBezTo>
                  <a:pt x="3729582" y="2232411"/>
                  <a:pt x="3729582" y="2501379"/>
                  <a:pt x="3563687" y="2667274"/>
                </a:cubicBezTo>
                <a:lnTo>
                  <a:pt x="1058791" y="5172170"/>
                </a:lnTo>
                <a:cubicBezTo>
                  <a:pt x="892896" y="5338065"/>
                  <a:pt x="623928" y="5338065"/>
                  <a:pt x="458033" y="5172170"/>
                </a:cubicBezTo>
                <a:lnTo>
                  <a:pt x="0" y="4714138"/>
                </a:lnTo>
                <a:lnTo>
                  <a:pt x="0" y="19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16AE4FC-3C4D-496D-9344-7BA3A440E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2814" y="3514704"/>
            <a:ext cx="5527848" cy="5527848"/>
          </a:xfrm>
          <a:custGeom>
            <a:avLst/>
            <a:gdLst>
              <a:gd name="connsiteX0" fmla="*/ 1842616 w 3685232"/>
              <a:gd name="connsiteY0" fmla="*/ 0 h 3685232"/>
              <a:gd name="connsiteX1" fmla="*/ 2031538 w 3685232"/>
              <a:gd name="connsiteY1" fmla="*/ 78254 h 3685232"/>
              <a:gd name="connsiteX2" fmla="*/ 3606978 w 3685232"/>
              <a:gd name="connsiteY2" fmla="*/ 1653695 h 3685232"/>
              <a:gd name="connsiteX3" fmla="*/ 3606978 w 3685232"/>
              <a:gd name="connsiteY3" fmla="*/ 2031538 h 3685232"/>
              <a:gd name="connsiteX4" fmla="*/ 2031538 w 3685232"/>
              <a:gd name="connsiteY4" fmla="*/ 3606978 h 3685232"/>
              <a:gd name="connsiteX5" fmla="*/ 1653695 w 3685232"/>
              <a:gd name="connsiteY5" fmla="*/ 3606978 h 3685232"/>
              <a:gd name="connsiteX6" fmla="*/ 78254 w 3685232"/>
              <a:gd name="connsiteY6" fmla="*/ 2031538 h 3685232"/>
              <a:gd name="connsiteX7" fmla="*/ 78254 w 3685232"/>
              <a:gd name="connsiteY7" fmla="*/ 1653695 h 3685232"/>
              <a:gd name="connsiteX8" fmla="*/ 1653695 w 3685232"/>
              <a:gd name="connsiteY8" fmla="*/ 78254 h 3685232"/>
              <a:gd name="connsiteX9" fmla="*/ 1842616 w 3685232"/>
              <a:gd name="connsiteY9" fmla="*/ 0 h 368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5232" h="3685232">
                <a:moveTo>
                  <a:pt x="1842616" y="0"/>
                </a:moveTo>
                <a:cubicBezTo>
                  <a:pt x="1910992" y="0"/>
                  <a:pt x="1979368" y="26084"/>
                  <a:pt x="2031538" y="78254"/>
                </a:cubicBezTo>
                <a:lnTo>
                  <a:pt x="3606978" y="1653695"/>
                </a:lnTo>
                <a:cubicBezTo>
                  <a:pt x="3711317" y="1758033"/>
                  <a:pt x="3711317" y="1927199"/>
                  <a:pt x="3606978" y="2031538"/>
                </a:cubicBezTo>
                <a:lnTo>
                  <a:pt x="2031538" y="3606978"/>
                </a:lnTo>
                <a:cubicBezTo>
                  <a:pt x="1927199" y="3711317"/>
                  <a:pt x="1758034" y="3711317"/>
                  <a:pt x="1653695" y="3606978"/>
                </a:cubicBezTo>
                <a:lnTo>
                  <a:pt x="78254" y="2031538"/>
                </a:lnTo>
                <a:cubicBezTo>
                  <a:pt x="-26085" y="1927199"/>
                  <a:pt x="-26085" y="1758033"/>
                  <a:pt x="78254" y="1653695"/>
                </a:cubicBezTo>
                <a:lnTo>
                  <a:pt x="1653695" y="78254"/>
                </a:lnTo>
                <a:cubicBezTo>
                  <a:pt x="1705864" y="26084"/>
                  <a:pt x="1774240" y="0"/>
                  <a:pt x="18426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5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185216"/>
            <a:ext cx="17359796" cy="10863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738602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7325100" y="406287"/>
            <a:ext cx="3972729" cy="692100"/>
          </a:xfrm>
          <a:prstGeom prst="rect">
            <a:avLst/>
          </a:prstGeom>
          <a:noFill/>
        </p:spPr>
        <p:txBody>
          <a:bodyPr wrap="none" lIns="137084" tIns="68542" rIns="137084" bIns="68542" rtlCol="0">
            <a:spAutoFit/>
          </a:bodyPr>
          <a:lstStyle/>
          <a:p>
            <a:pPr marL="0" marR="0" lvl="0" indent="0" algn="l" defTabSz="1371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8" b="0" i="0" u="none" strike="noStrike" kern="1200" cap="none" spc="0" normalizeH="0" baseline="0" noProof="0" dirty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Click Enter a title</a:t>
            </a:r>
            <a:endParaRPr kumimoji="0" lang="zh-CN" altLang="en-US" sz="3598" b="0" i="0" u="none" strike="noStrike" kern="0" cap="none" spc="0" normalizeH="0" baseline="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572" y="752368"/>
            <a:ext cx="72765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11304240" y="752368"/>
            <a:ext cx="69837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02854A03-91AF-448A-9954-517C0577E5F0}" type="datetimeFigureOut">
              <a:rPr lang="zh-CN" altLang="en-US" sz="3600" smtClean="0">
                <a:solidFill>
                  <a:prstClr val="black"/>
                </a:solidFill>
              </a:rPr>
              <a:pPr defTabSz="1828564"/>
              <a:t>2024/12/19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8"/>
          </a:xfrm>
          <a:prstGeom prst="rect">
            <a:avLst/>
          </a:prstGeom>
        </p:spPr>
        <p:txBody>
          <a:bodyPr/>
          <a:lstStyle/>
          <a:p>
            <a:pPr defTabSz="1828564"/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2" y="9534528"/>
            <a:ext cx="4267200" cy="547688"/>
          </a:xfrm>
          <a:prstGeom prst="rect">
            <a:avLst/>
          </a:prstGeom>
        </p:spPr>
        <p:txBody>
          <a:bodyPr/>
          <a:lstStyle/>
          <a:p>
            <a:pPr defTabSz="1828564"/>
            <a:fld id="{2EEFC946-6D13-4F8C-9740-992A906A613E}" type="slidenum">
              <a:rPr lang="zh-CN" alt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14" name="文本框 37"/>
          <p:cNvSpPr txBox="1"/>
          <p:nvPr userDrawn="1"/>
        </p:nvSpPr>
        <p:spPr>
          <a:xfrm>
            <a:off x="1799185" y="623438"/>
            <a:ext cx="4806802" cy="687194"/>
          </a:xfrm>
          <a:prstGeom prst="rect">
            <a:avLst/>
          </a:prstGeom>
          <a:noFill/>
        </p:spPr>
        <p:txBody>
          <a:bodyPr wrap="none" lIns="192868" tIns="96434" rIns="192868" bIns="96434" rtlCol="0">
            <a:spAutoFit/>
          </a:bodyPr>
          <a:lstStyle/>
          <a:p>
            <a:pPr marL="0" marR="0" lvl="0" indent="0" algn="l" defTabSz="192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791072" y="679004"/>
            <a:ext cx="576064" cy="57606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1223120" y="679004"/>
            <a:ext cx="576064" cy="57606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 userDrawn="1"/>
        </p:nvGrpSpPr>
        <p:grpSpPr bwMode="auto">
          <a:xfrm flipH="1">
            <a:off x="-2" y="496036"/>
            <a:ext cx="3594332" cy="1014412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2" y="660586"/>
            <a:ext cx="3592180" cy="6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2" rIns="130046" bIns="65022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marL="0" marR="0" lvl="0" indent="0" algn="l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Click Add title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25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9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4297" y="-21432"/>
            <a:ext cx="15216190" cy="4950620"/>
          </a:xfrm>
          <a:custGeom>
            <a:avLst/>
            <a:gdLst>
              <a:gd name="connsiteX0" fmla="*/ 0 w 10144126"/>
              <a:gd name="connsiteY0" fmla="*/ 0 h 3300413"/>
              <a:gd name="connsiteX1" fmla="*/ 10144126 w 10144126"/>
              <a:gd name="connsiteY1" fmla="*/ 14288 h 3300413"/>
              <a:gd name="connsiteX2" fmla="*/ 6600826 w 10144126"/>
              <a:gd name="connsiteY2" fmla="*/ 3300413 h 3300413"/>
              <a:gd name="connsiteX3" fmla="*/ 5843588 w 10144126"/>
              <a:gd name="connsiteY3" fmla="*/ 2500313 h 3300413"/>
              <a:gd name="connsiteX4" fmla="*/ 4914901 w 10144126"/>
              <a:gd name="connsiteY4" fmla="*/ 3300413 h 330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126" h="3300413">
                <a:moveTo>
                  <a:pt x="0" y="0"/>
                </a:moveTo>
                <a:lnTo>
                  <a:pt x="10144126" y="14288"/>
                </a:lnTo>
                <a:lnTo>
                  <a:pt x="6600826" y="3300413"/>
                </a:lnTo>
                <a:lnTo>
                  <a:pt x="5843588" y="2500313"/>
                </a:lnTo>
                <a:lnTo>
                  <a:pt x="4914901" y="3300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25AACA8-6795-475A-8E8D-3C827EA6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17670"/>
          <a:stretch/>
        </p:blipFill>
        <p:spPr>
          <a:xfrm>
            <a:off x="8119" y="0"/>
            <a:ext cx="18279882" cy="102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65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28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815408" y="9659168"/>
            <a:ext cx="244827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PPT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下载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9778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64"/>
            <a:fld id="{E69B9EE9-F3BF-4B40-83E7-C9BC68FDDB0E}" type="datetimeFigureOut">
              <a:rPr lang="en-US" sz="3600" smtClean="0">
                <a:solidFill>
                  <a:prstClr val="black"/>
                </a:solidFill>
              </a:rPr>
              <a:pPr defTabSz="1828564"/>
              <a:t>12/19/2024</a:t>
            </a:fld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64"/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64"/>
            <a:fld id="{17F55963-6440-4C45-BA09-4E6A99D1BBE0}" type="slidenum">
              <a:rPr lang="en-US" sz="3600" smtClean="0">
                <a:solidFill>
                  <a:prstClr val="black"/>
                </a:solidFill>
              </a:rPr>
              <a:pPr defTabSz="1828564"/>
              <a:t>‹#›</a:t>
            </a:fld>
            <a:endParaRPr lang="en-US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DEED52-802E-4197-B28B-0234086E3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5532162" cy="7944886"/>
          </a:xfrm>
          <a:custGeom>
            <a:avLst/>
            <a:gdLst>
              <a:gd name="connsiteX0" fmla="*/ 19653 w 3688108"/>
              <a:gd name="connsiteY0" fmla="*/ 0 h 5296591"/>
              <a:gd name="connsiteX1" fmla="*/ 1497171 w 3688108"/>
              <a:gd name="connsiteY1" fmla="*/ 0 h 5296591"/>
              <a:gd name="connsiteX2" fmla="*/ 3563687 w 3688108"/>
              <a:gd name="connsiteY2" fmla="*/ 2066516 h 5296591"/>
              <a:gd name="connsiteX3" fmla="*/ 3563687 w 3688108"/>
              <a:gd name="connsiteY3" fmla="*/ 2667274 h 5296591"/>
              <a:gd name="connsiteX4" fmla="*/ 1058791 w 3688108"/>
              <a:gd name="connsiteY4" fmla="*/ 5172170 h 5296591"/>
              <a:gd name="connsiteX5" fmla="*/ 458033 w 3688108"/>
              <a:gd name="connsiteY5" fmla="*/ 5172170 h 5296591"/>
              <a:gd name="connsiteX6" fmla="*/ 0 w 3688108"/>
              <a:gd name="connsiteY6" fmla="*/ 4714138 h 5296591"/>
              <a:gd name="connsiteX7" fmla="*/ 0 w 3688108"/>
              <a:gd name="connsiteY7" fmla="*/ 19653 h 529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8108" h="5296591">
                <a:moveTo>
                  <a:pt x="19653" y="0"/>
                </a:moveTo>
                <a:lnTo>
                  <a:pt x="1497171" y="0"/>
                </a:lnTo>
                <a:lnTo>
                  <a:pt x="3563687" y="2066516"/>
                </a:lnTo>
                <a:cubicBezTo>
                  <a:pt x="3729582" y="2232411"/>
                  <a:pt x="3729582" y="2501379"/>
                  <a:pt x="3563687" y="2667274"/>
                </a:cubicBezTo>
                <a:lnTo>
                  <a:pt x="1058791" y="5172170"/>
                </a:lnTo>
                <a:cubicBezTo>
                  <a:pt x="892896" y="5338065"/>
                  <a:pt x="623928" y="5338065"/>
                  <a:pt x="458033" y="5172170"/>
                </a:cubicBezTo>
                <a:lnTo>
                  <a:pt x="0" y="4714138"/>
                </a:lnTo>
                <a:lnTo>
                  <a:pt x="0" y="19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16AE4FC-3C4D-496D-9344-7BA3A440E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2814" y="3514704"/>
            <a:ext cx="5527848" cy="5527848"/>
          </a:xfrm>
          <a:custGeom>
            <a:avLst/>
            <a:gdLst>
              <a:gd name="connsiteX0" fmla="*/ 1842616 w 3685232"/>
              <a:gd name="connsiteY0" fmla="*/ 0 h 3685232"/>
              <a:gd name="connsiteX1" fmla="*/ 2031538 w 3685232"/>
              <a:gd name="connsiteY1" fmla="*/ 78254 h 3685232"/>
              <a:gd name="connsiteX2" fmla="*/ 3606978 w 3685232"/>
              <a:gd name="connsiteY2" fmla="*/ 1653695 h 3685232"/>
              <a:gd name="connsiteX3" fmla="*/ 3606978 w 3685232"/>
              <a:gd name="connsiteY3" fmla="*/ 2031538 h 3685232"/>
              <a:gd name="connsiteX4" fmla="*/ 2031538 w 3685232"/>
              <a:gd name="connsiteY4" fmla="*/ 3606978 h 3685232"/>
              <a:gd name="connsiteX5" fmla="*/ 1653695 w 3685232"/>
              <a:gd name="connsiteY5" fmla="*/ 3606978 h 3685232"/>
              <a:gd name="connsiteX6" fmla="*/ 78254 w 3685232"/>
              <a:gd name="connsiteY6" fmla="*/ 2031538 h 3685232"/>
              <a:gd name="connsiteX7" fmla="*/ 78254 w 3685232"/>
              <a:gd name="connsiteY7" fmla="*/ 1653695 h 3685232"/>
              <a:gd name="connsiteX8" fmla="*/ 1653695 w 3685232"/>
              <a:gd name="connsiteY8" fmla="*/ 78254 h 3685232"/>
              <a:gd name="connsiteX9" fmla="*/ 1842616 w 3685232"/>
              <a:gd name="connsiteY9" fmla="*/ 0 h 368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5232" h="3685232">
                <a:moveTo>
                  <a:pt x="1842616" y="0"/>
                </a:moveTo>
                <a:cubicBezTo>
                  <a:pt x="1910992" y="0"/>
                  <a:pt x="1979368" y="26084"/>
                  <a:pt x="2031538" y="78254"/>
                </a:cubicBezTo>
                <a:lnTo>
                  <a:pt x="3606978" y="1653695"/>
                </a:lnTo>
                <a:cubicBezTo>
                  <a:pt x="3711317" y="1758033"/>
                  <a:pt x="3711317" y="1927199"/>
                  <a:pt x="3606978" y="2031538"/>
                </a:cubicBezTo>
                <a:lnTo>
                  <a:pt x="2031538" y="3606978"/>
                </a:lnTo>
                <a:cubicBezTo>
                  <a:pt x="1927199" y="3711317"/>
                  <a:pt x="1758034" y="3711317"/>
                  <a:pt x="1653695" y="3606978"/>
                </a:cubicBezTo>
                <a:lnTo>
                  <a:pt x="78254" y="2031538"/>
                </a:lnTo>
                <a:cubicBezTo>
                  <a:pt x="-26085" y="1927199"/>
                  <a:pt x="-26085" y="1758033"/>
                  <a:pt x="78254" y="1653695"/>
                </a:cubicBezTo>
                <a:lnTo>
                  <a:pt x="1653695" y="78254"/>
                </a:lnTo>
                <a:cubicBezTo>
                  <a:pt x="1705864" y="26084"/>
                  <a:pt x="1774240" y="0"/>
                  <a:pt x="18426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3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185216"/>
            <a:ext cx="17359796" cy="10863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6214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9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ctr" defTabSz="182856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10" indent="-685710" algn="l" defTabSz="182856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708" indent="-571426" algn="l" defTabSz="182856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70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86" indent="-457140" algn="l" defTabSz="182856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66" indent="-457140" algn="l" defTabSz="182856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5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83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112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9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8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6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4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126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408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9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7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252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5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ctr" defTabSz="182856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10" indent="-685710" algn="l" defTabSz="182856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708" indent="-571426" algn="l" defTabSz="182856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70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86" indent="-457140" algn="l" defTabSz="182856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66" indent="-457140" algn="l" defTabSz="182856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5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83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112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9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8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6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4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126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408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9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7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252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04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ctr" defTabSz="182856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10" indent="-685710" algn="l" defTabSz="182856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708" indent="-571426" algn="l" defTabSz="1828564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70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86" indent="-457140" algn="l" defTabSz="182856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66" indent="-457140" algn="l" defTabSz="1828564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5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830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112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94" indent="-457140" algn="l" defTabSz="18285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8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6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44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126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408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9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70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252" algn="l" defTabSz="182856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7.sv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10" Type="http://schemas.openxmlformats.org/officeDocument/2006/relationships/image" Target="../media/image41.sv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4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2075" y="979714"/>
            <a:ext cx="15563849" cy="8556170"/>
          </a:xfrm>
          <a:custGeom>
            <a:avLst/>
            <a:gdLst/>
            <a:ahLst/>
            <a:cxnLst/>
            <a:rect l="l" t="t" r="r" b="b"/>
            <a:pathLst>
              <a:path w="15563849" h="8556170">
                <a:moveTo>
                  <a:pt x="0" y="0"/>
                </a:moveTo>
                <a:lnTo>
                  <a:pt x="15563849" y="0"/>
                </a:lnTo>
                <a:lnTo>
                  <a:pt x="15563849" y="8556170"/>
                </a:lnTo>
                <a:lnTo>
                  <a:pt x="0" y="855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22243" y="-1538127"/>
            <a:ext cx="6368637" cy="5838664"/>
          </a:xfrm>
          <a:custGeom>
            <a:avLst/>
            <a:gdLst/>
            <a:ahLst/>
            <a:cxnLst/>
            <a:rect l="l" t="t" r="r" b="b"/>
            <a:pathLst>
              <a:path w="6368637" h="5838664">
                <a:moveTo>
                  <a:pt x="0" y="0"/>
                </a:moveTo>
                <a:lnTo>
                  <a:pt x="6368637" y="0"/>
                </a:lnTo>
                <a:lnTo>
                  <a:pt x="6368637" y="5838665"/>
                </a:lnTo>
                <a:lnTo>
                  <a:pt x="0" y="5838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45553" y="6446595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5444" y="4593084"/>
            <a:ext cx="7206096" cy="4691278"/>
          </a:xfrm>
          <a:custGeom>
            <a:avLst/>
            <a:gdLst/>
            <a:ahLst/>
            <a:cxnLst/>
            <a:rect l="l" t="t" r="r" b="b"/>
            <a:pathLst>
              <a:path w="7206096" h="4691278">
                <a:moveTo>
                  <a:pt x="0" y="0"/>
                </a:moveTo>
                <a:lnTo>
                  <a:pt x="7206095" y="0"/>
                </a:lnTo>
                <a:lnTo>
                  <a:pt x="7206095" y="4691278"/>
                </a:lnTo>
                <a:lnTo>
                  <a:pt x="0" y="469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560403" y="2390001"/>
            <a:ext cx="141679" cy="171703"/>
            <a:chOff x="0" y="0"/>
            <a:chExt cx="188905" cy="228938"/>
          </a:xfrm>
        </p:grpSpPr>
        <p:sp>
          <p:nvSpPr>
            <p:cNvPr id="13" name="Freeform 13"/>
            <p:cNvSpPr/>
            <p:nvPr/>
          </p:nvSpPr>
          <p:spPr>
            <a:xfrm>
              <a:off x="-1270" y="0"/>
              <a:ext cx="126492" cy="249301"/>
            </a:xfrm>
            <a:custGeom>
              <a:avLst/>
              <a:gdLst/>
              <a:ahLst/>
              <a:cxnLst/>
              <a:rect l="l" t="t" r="r" b="b"/>
              <a:pathLst>
                <a:path w="126492" h="249301">
                  <a:moveTo>
                    <a:pt x="107442" y="38100"/>
                  </a:moveTo>
                  <a:lnTo>
                    <a:pt x="107442" y="19050"/>
                  </a:lnTo>
                  <a:lnTo>
                    <a:pt x="107442" y="38100"/>
                  </a:lnTo>
                  <a:cubicBezTo>
                    <a:pt x="73660" y="38100"/>
                    <a:pt x="40386" y="72009"/>
                    <a:pt x="39370" y="122555"/>
                  </a:cubicBezTo>
                  <a:lnTo>
                    <a:pt x="20320" y="122174"/>
                  </a:lnTo>
                  <a:lnTo>
                    <a:pt x="39370" y="122555"/>
                  </a:lnTo>
                  <a:cubicBezTo>
                    <a:pt x="38354" y="172974"/>
                    <a:pt x="70485" y="209169"/>
                    <a:pt x="104394" y="211074"/>
                  </a:cubicBezTo>
                  <a:lnTo>
                    <a:pt x="103251" y="230124"/>
                  </a:lnTo>
                  <a:lnTo>
                    <a:pt x="84201" y="229362"/>
                  </a:lnTo>
                  <a:lnTo>
                    <a:pt x="88265" y="123952"/>
                  </a:lnTo>
                  <a:lnTo>
                    <a:pt x="107315" y="124714"/>
                  </a:lnTo>
                  <a:lnTo>
                    <a:pt x="88392" y="124714"/>
                  </a:lnTo>
                  <a:lnTo>
                    <a:pt x="88392" y="19050"/>
                  </a:lnTo>
                  <a:lnTo>
                    <a:pt x="107442" y="19050"/>
                  </a:lnTo>
                  <a:lnTo>
                    <a:pt x="107442" y="38100"/>
                  </a:lnTo>
                  <a:moveTo>
                    <a:pt x="107442" y="0"/>
                  </a:moveTo>
                  <a:cubicBezTo>
                    <a:pt x="112522" y="0"/>
                    <a:pt x="117348" y="2032"/>
                    <a:pt x="120904" y="5588"/>
                  </a:cubicBezTo>
                  <a:cubicBezTo>
                    <a:pt x="124460" y="9144"/>
                    <a:pt x="126492" y="13970"/>
                    <a:pt x="126492" y="19050"/>
                  </a:cubicBezTo>
                  <a:lnTo>
                    <a:pt x="126492" y="124587"/>
                  </a:lnTo>
                  <a:lnTo>
                    <a:pt x="126492" y="125349"/>
                  </a:lnTo>
                  <a:lnTo>
                    <a:pt x="122428" y="230759"/>
                  </a:lnTo>
                  <a:cubicBezTo>
                    <a:pt x="122174" y="235839"/>
                    <a:pt x="120015" y="240665"/>
                    <a:pt x="116205" y="244094"/>
                  </a:cubicBezTo>
                  <a:cubicBezTo>
                    <a:pt x="112395" y="247523"/>
                    <a:pt x="107442" y="249301"/>
                    <a:pt x="102362" y="249047"/>
                  </a:cubicBezTo>
                  <a:cubicBezTo>
                    <a:pt x="41656" y="245618"/>
                    <a:pt x="0" y="185928"/>
                    <a:pt x="1270" y="121793"/>
                  </a:cubicBezTo>
                  <a:cubicBezTo>
                    <a:pt x="2540" y="57658"/>
                    <a:pt x="46609" y="0"/>
                    <a:pt x="107442" y="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270" y="0"/>
              <a:ext cx="107442" cy="249174"/>
            </a:xfrm>
            <a:custGeom>
              <a:avLst/>
              <a:gdLst/>
              <a:ahLst/>
              <a:cxnLst/>
              <a:rect l="l" t="t" r="r" b="b"/>
              <a:pathLst>
                <a:path w="107442" h="249174">
                  <a:moveTo>
                    <a:pt x="107442" y="38100"/>
                  </a:moveTo>
                  <a:lnTo>
                    <a:pt x="107442" y="19050"/>
                  </a:lnTo>
                  <a:lnTo>
                    <a:pt x="107442" y="38100"/>
                  </a:lnTo>
                  <a:cubicBezTo>
                    <a:pt x="73660" y="38100"/>
                    <a:pt x="40386" y="72009"/>
                    <a:pt x="39370" y="122555"/>
                  </a:cubicBezTo>
                  <a:lnTo>
                    <a:pt x="20320" y="122174"/>
                  </a:lnTo>
                  <a:lnTo>
                    <a:pt x="39370" y="122555"/>
                  </a:lnTo>
                  <a:cubicBezTo>
                    <a:pt x="38354" y="172974"/>
                    <a:pt x="70485" y="209169"/>
                    <a:pt x="104394" y="211074"/>
                  </a:cubicBezTo>
                  <a:lnTo>
                    <a:pt x="102235" y="249174"/>
                  </a:lnTo>
                  <a:cubicBezTo>
                    <a:pt x="41656" y="245618"/>
                    <a:pt x="0" y="185928"/>
                    <a:pt x="1270" y="121793"/>
                  </a:cubicBezTo>
                  <a:cubicBezTo>
                    <a:pt x="2540" y="57658"/>
                    <a:pt x="46609" y="0"/>
                    <a:pt x="107442" y="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AutoShape 34"/>
          <p:cNvSpPr/>
          <p:nvPr/>
        </p:nvSpPr>
        <p:spPr>
          <a:xfrm rot="10762181">
            <a:off x="7763093" y="4424310"/>
            <a:ext cx="1013123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7701230" y="4428262"/>
            <a:ext cx="143094" cy="143094"/>
            <a:chOff x="0" y="0"/>
            <a:chExt cx="190792" cy="190792"/>
          </a:xfrm>
        </p:grpSpPr>
        <p:sp>
          <p:nvSpPr>
            <p:cNvPr id="36" name="Freeform 36"/>
            <p:cNvSpPr/>
            <p:nvPr/>
          </p:nvSpPr>
          <p:spPr>
            <a:xfrm>
              <a:off x="-1143" y="0"/>
              <a:ext cx="127254" cy="214376"/>
            </a:xfrm>
            <a:custGeom>
              <a:avLst/>
              <a:gdLst/>
              <a:ahLst/>
              <a:cxnLst/>
              <a:rect l="l" t="t" r="r" b="b"/>
              <a:pathLst>
                <a:path w="127254" h="214376">
                  <a:moveTo>
                    <a:pt x="108204" y="0"/>
                  </a:moveTo>
                  <a:lnTo>
                    <a:pt x="108204" y="19050"/>
                  </a:lnTo>
                  <a:lnTo>
                    <a:pt x="108204" y="38100"/>
                  </a:lnTo>
                  <a:cubicBezTo>
                    <a:pt x="70612" y="38100"/>
                    <a:pt x="40005" y="68199"/>
                    <a:pt x="39243" y="105664"/>
                  </a:cubicBezTo>
                  <a:lnTo>
                    <a:pt x="20193" y="105283"/>
                  </a:lnTo>
                  <a:lnTo>
                    <a:pt x="39243" y="105664"/>
                  </a:lnTo>
                  <a:cubicBezTo>
                    <a:pt x="38481" y="143256"/>
                    <a:pt x="67945" y="174371"/>
                    <a:pt x="105537" y="175895"/>
                  </a:cubicBezTo>
                  <a:lnTo>
                    <a:pt x="104775" y="194945"/>
                  </a:lnTo>
                  <a:lnTo>
                    <a:pt x="85725" y="194183"/>
                  </a:lnTo>
                  <a:lnTo>
                    <a:pt x="89154" y="106299"/>
                  </a:lnTo>
                  <a:lnTo>
                    <a:pt x="108204" y="107061"/>
                  </a:lnTo>
                  <a:lnTo>
                    <a:pt x="89154" y="107061"/>
                  </a:lnTo>
                  <a:lnTo>
                    <a:pt x="89154" y="19050"/>
                  </a:lnTo>
                  <a:cubicBezTo>
                    <a:pt x="89154" y="8509"/>
                    <a:pt x="97663" y="0"/>
                    <a:pt x="108204" y="0"/>
                  </a:cubicBezTo>
                  <a:moveTo>
                    <a:pt x="108204" y="38100"/>
                  </a:moveTo>
                  <a:lnTo>
                    <a:pt x="108204" y="19050"/>
                  </a:lnTo>
                  <a:lnTo>
                    <a:pt x="127254" y="19050"/>
                  </a:lnTo>
                  <a:lnTo>
                    <a:pt x="127254" y="107061"/>
                  </a:lnTo>
                  <a:lnTo>
                    <a:pt x="127254" y="107823"/>
                  </a:lnTo>
                  <a:lnTo>
                    <a:pt x="123825" y="195707"/>
                  </a:lnTo>
                  <a:cubicBezTo>
                    <a:pt x="123444" y="206248"/>
                    <a:pt x="114554" y="214376"/>
                    <a:pt x="104013" y="213995"/>
                  </a:cubicBezTo>
                  <a:cubicBezTo>
                    <a:pt x="45720" y="211709"/>
                    <a:pt x="0" y="163195"/>
                    <a:pt x="1143" y="104902"/>
                  </a:cubicBezTo>
                  <a:cubicBezTo>
                    <a:pt x="2286" y="46609"/>
                    <a:pt x="49911" y="0"/>
                    <a:pt x="108204" y="0"/>
                  </a:cubicBezTo>
                  <a:cubicBezTo>
                    <a:pt x="118745" y="0"/>
                    <a:pt x="127254" y="8509"/>
                    <a:pt x="127254" y="19050"/>
                  </a:cubicBezTo>
                  <a:cubicBezTo>
                    <a:pt x="127254" y="29591"/>
                    <a:pt x="118618" y="38100"/>
                    <a:pt x="108204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-1143" y="0"/>
              <a:ext cx="127254" cy="213995"/>
            </a:xfrm>
            <a:custGeom>
              <a:avLst/>
              <a:gdLst/>
              <a:ahLst/>
              <a:cxnLst/>
              <a:rect l="l" t="t" r="r" b="b"/>
              <a:pathLst>
                <a:path w="127254" h="213995">
                  <a:moveTo>
                    <a:pt x="108204" y="0"/>
                  </a:moveTo>
                  <a:lnTo>
                    <a:pt x="108204" y="19050"/>
                  </a:lnTo>
                  <a:lnTo>
                    <a:pt x="108204" y="38100"/>
                  </a:lnTo>
                  <a:cubicBezTo>
                    <a:pt x="70612" y="38100"/>
                    <a:pt x="40005" y="68199"/>
                    <a:pt x="39243" y="105664"/>
                  </a:cubicBezTo>
                  <a:lnTo>
                    <a:pt x="20193" y="105283"/>
                  </a:lnTo>
                  <a:lnTo>
                    <a:pt x="39243" y="105664"/>
                  </a:lnTo>
                  <a:cubicBezTo>
                    <a:pt x="38481" y="143256"/>
                    <a:pt x="67945" y="174371"/>
                    <a:pt x="105537" y="175895"/>
                  </a:cubicBezTo>
                  <a:lnTo>
                    <a:pt x="104013" y="213995"/>
                  </a:lnTo>
                  <a:cubicBezTo>
                    <a:pt x="45720" y="211709"/>
                    <a:pt x="0" y="163195"/>
                    <a:pt x="1143" y="104902"/>
                  </a:cubicBezTo>
                  <a:cubicBezTo>
                    <a:pt x="2286" y="46609"/>
                    <a:pt x="49911" y="0"/>
                    <a:pt x="108204" y="0"/>
                  </a:cubicBezTo>
                  <a:cubicBezTo>
                    <a:pt x="118745" y="0"/>
                    <a:pt x="127254" y="8509"/>
                    <a:pt x="127254" y="19050"/>
                  </a:cubicBezTo>
                  <a:cubicBezTo>
                    <a:pt x="127254" y="29591"/>
                    <a:pt x="118618" y="38100"/>
                    <a:pt x="108204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AutoShape 38"/>
          <p:cNvSpPr/>
          <p:nvPr/>
        </p:nvSpPr>
        <p:spPr>
          <a:xfrm rot="10707977">
            <a:off x="7763049" y="4556259"/>
            <a:ext cx="416363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8060320" y="4560153"/>
            <a:ext cx="143094" cy="143094"/>
            <a:chOff x="0" y="0"/>
            <a:chExt cx="190792" cy="190792"/>
          </a:xfrm>
        </p:grpSpPr>
        <p:sp>
          <p:nvSpPr>
            <p:cNvPr id="40" name="Freeform 40"/>
            <p:cNvSpPr/>
            <p:nvPr/>
          </p:nvSpPr>
          <p:spPr>
            <a:xfrm>
              <a:off x="88011" y="0"/>
              <a:ext cx="127000" cy="214249"/>
            </a:xfrm>
            <a:custGeom>
              <a:avLst/>
              <a:gdLst/>
              <a:ahLst/>
              <a:cxnLst/>
              <a:rect l="l" t="t" r="r" b="b"/>
              <a:pathLst>
                <a:path w="127000" h="214249">
                  <a:moveTo>
                    <a:pt x="19050" y="0"/>
                  </a:moveTo>
                  <a:lnTo>
                    <a:pt x="19050" y="19050"/>
                  </a:lnTo>
                  <a:lnTo>
                    <a:pt x="19050" y="0"/>
                  </a:lnTo>
                  <a:cubicBezTo>
                    <a:pt x="77343" y="0"/>
                    <a:pt x="124968" y="46609"/>
                    <a:pt x="125984" y="104902"/>
                  </a:cubicBezTo>
                  <a:cubicBezTo>
                    <a:pt x="127000" y="163195"/>
                    <a:pt x="81407" y="211709"/>
                    <a:pt x="23114" y="213868"/>
                  </a:cubicBezTo>
                  <a:cubicBezTo>
                    <a:pt x="12573" y="214249"/>
                    <a:pt x="3810" y="206121"/>
                    <a:pt x="3302" y="195580"/>
                  </a:cubicBezTo>
                  <a:lnTo>
                    <a:pt x="0" y="107696"/>
                  </a:lnTo>
                  <a:lnTo>
                    <a:pt x="0" y="106934"/>
                  </a:lnTo>
                  <a:lnTo>
                    <a:pt x="0" y="19050"/>
                  </a:lnTo>
                  <a:cubicBezTo>
                    <a:pt x="0" y="13970"/>
                    <a:pt x="2032" y="9144"/>
                    <a:pt x="5588" y="5588"/>
                  </a:cubicBezTo>
                  <a:cubicBezTo>
                    <a:pt x="9144" y="2032"/>
                    <a:pt x="13970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061"/>
                  </a:lnTo>
                  <a:lnTo>
                    <a:pt x="19050" y="107061"/>
                  </a:lnTo>
                  <a:lnTo>
                    <a:pt x="38100" y="106299"/>
                  </a:lnTo>
                  <a:lnTo>
                    <a:pt x="41529" y="194183"/>
                  </a:lnTo>
                  <a:lnTo>
                    <a:pt x="22479" y="194945"/>
                  </a:lnTo>
                  <a:lnTo>
                    <a:pt x="21717" y="175895"/>
                  </a:lnTo>
                  <a:cubicBezTo>
                    <a:pt x="59182" y="174498"/>
                    <a:pt x="88646" y="143256"/>
                    <a:pt x="88011" y="105664"/>
                  </a:cubicBezTo>
                  <a:lnTo>
                    <a:pt x="107061" y="105283"/>
                  </a:lnTo>
                  <a:lnTo>
                    <a:pt x="88011" y="105664"/>
                  </a:lnTo>
                  <a:cubicBezTo>
                    <a:pt x="87122" y="68199"/>
                    <a:pt x="56515" y="38100"/>
                    <a:pt x="19050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07061" y="0"/>
              <a:ext cx="107950" cy="213868"/>
            </a:xfrm>
            <a:custGeom>
              <a:avLst/>
              <a:gdLst/>
              <a:ahLst/>
              <a:cxnLst/>
              <a:rect l="l" t="t" r="r" b="b"/>
              <a:pathLst>
                <a:path w="107950" h="213868">
                  <a:moveTo>
                    <a:pt x="0" y="0"/>
                  </a:moveTo>
                  <a:lnTo>
                    <a:pt x="0" y="19050"/>
                  </a:lnTo>
                  <a:lnTo>
                    <a:pt x="0" y="0"/>
                  </a:lnTo>
                  <a:cubicBezTo>
                    <a:pt x="58293" y="0"/>
                    <a:pt x="105918" y="46609"/>
                    <a:pt x="106934" y="104902"/>
                  </a:cubicBezTo>
                  <a:cubicBezTo>
                    <a:pt x="107950" y="163195"/>
                    <a:pt x="62357" y="211709"/>
                    <a:pt x="4064" y="213868"/>
                  </a:cubicBezTo>
                  <a:lnTo>
                    <a:pt x="2540" y="175768"/>
                  </a:lnTo>
                  <a:cubicBezTo>
                    <a:pt x="40005" y="174371"/>
                    <a:pt x="69469" y="143129"/>
                    <a:pt x="68834" y="105537"/>
                  </a:cubicBezTo>
                  <a:lnTo>
                    <a:pt x="87884" y="105156"/>
                  </a:lnTo>
                  <a:lnTo>
                    <a:pt x="68834" y="105537"/>
                  </a:lnTo>
                  <a:cubicBezTo>
                    <a:pt x="68072" y="68199"/>
                    <a:pt x="37465" y="38100"/>
                    <a:pt x="0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100715" y="4560153"/>
            <a:ext cx="143094" cy="143094"/>
            <a:chOff x="0" y="0"/>
            <a:chExt cx="190792" cy="190792"/>
          </a:xfrm>
        </p:grpSpPr>
        <p:sp>
          <p:nvSpPr>
            <p:cNvPr id="43" name="Freeform 43"/>
            <p:cNvSpPr/>
            <p:nvPr/>
          </p:nvSpPr>
          <p:spPr>
            <a:xfrm>
              <a:off x="88011" y="0"/>
              <a:ext cx="127000" cy="214249"/>
            </a:xfrm>
            <a:custGeom>
              <a:avLst/>
              <a:gdLst/>
              <a:ahLst/>
              <a:cxnLst/>
              <a:rect l="l" t="t" r="r" b="b"/>
              <a:pathLst>
                <a:path w="127000" h="214249">
                  <a:moveTo>
                    <a:pt x="19050" y="0"/>
                  </a:moveTo>
                  <a:lnTo>
                    <a:pt x="19050" y="19050"/>
                  </a:lnTo>
                  <a:lnTo>
                    <a:pt x="19050" y="0"/>
                  </a:lnTo>
                  <a:cubicBezTo>
                    <a:pt x="77343" y="0"/>
                    <a:pt x="124968" y="46609"/>
                    <a:pt x="125984" y="104902"/>
                  </a:cubicBezTo>
                  <a:cubicBezTo>
                    <a:pt x="127000" y="163195"/>
                    <a:pt x="81407" y="211709"/>
                    <a:pt x="23114" y="213868"/>
                  </a:cubicBezTo>
                  <a:cubicBezTo>
                    <a:pt x="12573" y="214249"/>
                    <a:pt x="3810" y="206121"/>
                    <a:pt x="3302" y="195580"/>
                  </a:cubicBezTo>
                  <a:lnTo>
                    <a:pt x="0" y="107696"/>
                  </a:lnTo>
                  <a:lnTo>
                    <a:pt x="0" y="106934"/>
                  </a:lnTo>
                  <a:lnTo>
                    <a:pt x="0" y="19050"/>
                  </a:lnTo>
                  <a:cubicBezTo>
                    <a:pt x="0" y="13970"/>
                    <a:pt x="2032" y="9144"/>
                    <a:pt x="5588" y="5588"/>
                  </a:cubicBezTo>
                  <a:cubicBezTo>
                    <a:pt x="9144" y="2032"/>
                    <a:pt x="13970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061"/>
                  </a:lnTo>
                  <a:lnTo>
                    <a:pt x="19050" y="107061"/>
                  </a:lnTo>
                  <a:lnTo>
                    <a:pt x="38100" y="106299"/>
                  </a:lnTo>
                  <a:lnTo>
                    <a:pt x="41529" y="194183"/>
                  </a:lnTo>
                  <a:lnTo>
                    <a:pt x="22479" y="194945"/>
                  </a:lnTo>
                  <a:lnTo>
                    <a:pt x="21717" y="175895"/>
                  </a:lnTo>
                  <a:cubicBezTo>
                    <a:pt x="59182" y="174498"/>
                    <a:pt x="88646" y="143256"/>
                    <a:pt x="88011" y="105664"/>
                  </a:cubicBezTo>
                  <a:lnTo>
                    <a:pt x="107061" y="105283"/>
                  </a:lnTo>
                  <a:lnTo>
                    <a:pt x="88011" y="105664"/>
                  </a:lnTo>
                  <a:cubicBezTo>
                    <a:pt x="87122" y="68199"/>
                    <a:pt x="56515" y="38100"/>
                    <a:pt x="19050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7061" y="0"/>
              <a:ext cx="107950" cy="213868"/>
            </a:xfrm>
            <a:custGeom>
              <a:avLst/>
              <a:gdLst/>
              <a:ahLst/>
              <a:cxnLst/>
              <a:rect l="l" t="t" r="r" b="b"/>
              <a:pathLst>
                <a:path w="107950" h="213868">
                  <a:moveTo>
                    <a:pt x="0" y="0"/>
                  </a:moveTo>
                  <a:lnTo>
                    <a:pt x="0" y="19050"/>
                  </a:lnTo>
                  <a:lnTo>
                    <a:pt x="0" y="0"/>
                  </a:lnTo>
                  <a:cubicBezTo>
                    <a:pt x="58293" y="0"/>
                    <a:pt x="105918" y="46609"/>
                    <a:pt x="106934" y="104902"/>
                  </a:cubicBezTo>
                  <a:cubicBezTo>
                    <a:pt x="107950" y="163195"/>
                    <a:pt x="62357" y="211709"/>
                    <a:pt x="4064" y="213868"/>
                  </a:cubicBezTo>
                  <a:lnTo>
                    <a:pt x="2540" y="175768"/>
                  </a:lnTo>
                  <a:cubicBezTo>
                    <a:pt x="40005" y="174371"/>
                    <a:pt x="69469" y="143129"/>
                    <a:pt x="68834" y="105537"/>
                  </a:cubicBezTo>
                  <a:lnTo>
                    <a:pt x="87884" y="105156"/>
                  </a:lnTo>
                  <a:lnTo>
                    <a:pt x="68834" y="105537"/>
                  </a:lnTo>
                  <a:cubicBezTo>
                    <a:pt x="68072" y="68199"/>
                    <a:pt x="37465" y="38100"/>
                    <a:pt x="0" y="38100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AutoShape 45"/>
          <p:cNvSpPr/>
          <p:nvPr/>
        </p:nvSpPr>
        <p:spPr>
          <a:xfrm rot="10748526">
            <a:off x="7440952" y="4688104"/>
            <a:ext cx="7443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AutoShape 46"/>
          <p:cNvSpPr/>
          <p:nvPr/>
        </p:nvSpPr>
        <p:spPr>
          <a:xfrm rot="41451">
            <a:off x="5354331" y="5276092"/>
            <a:ext cx="1244456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7" name="Group 47"/>
          <p:cNvGrpSpPr/>
          <p:nvPr/>
        </p:nvGrpSpPr>
        <p:grpSpPr>
          <a:xfrm>
            <a:off x="5278351" y="5100468"/>
            <a:ext cx="175765" cy="192651"/>
            <a:chOff x="0" y="0"/>
            <a:chExt cx="234353" cy="256868"/>
          </a:xfrm>
        </p:grpSpPr>
        <p:sp>
          <p:nvSpPr>
            <p:cNvPr id="48" name="Freeform 48"/>
            <p:cNvSpPr/>
            <p:nvPr/>
          </p:nvSpPr>
          <p:spPr>
            <a:xfrm>
              <a:off x="-1397" y="-127"/>
              <a:ext cx="147447" cy="275209"/>
            </a:xfrm>
            <a:custGeom>
              <a:avLst/>
              <a:gdLst/>
              <a:ahLst/>
              <a:cxnLst/>
              <a:rect l="l" t="t" r="r" b="b"/>
              <a:pathLst>
                <a:path w="147447" h="275209">
                  <a:moveTo>
                    <a:pt x="128524" y="275082"/>
                  </a:moveTo>
                  <a:lnTo>
                    <a:pt x="128524" y="256032"/>
                  </a:lnTo>
                  <a:lnTo>
                    <a:pt x="128524" y="275082"/>
                  </a:lnTo>
                  <a:cubicBezTo>
                    <a:pt x="57785" y="275082"/>
                    <a:pt x="2794" y="213614"/>
                    <a:pt x="1397" y="140462"/>
                  </a:cubicBezTo>
                  <a:cubicBezTo>
                    <a:pt x="0" y="67310"/>
                    <a:pt x="52451" y="3556"/>
                    <a:pt x="123063" y="254"/>
                  </a:cubicBezTo>
                  <a:cubicBezTo>
                    <a:pt x="128143" y="0"/>
                    <a:pt x="133096" y="1778"/>
                    <a:pt x="136779" y="5207"/>
                  </a:cubicBezTo>
                  <a:cubicBezTo>
                    <a:pt x="140462" y="8636"/>
                    <a:pt x="142748" y="13462"/>
                    <a:pt x="142875" y="18542"/>
                  </a:cubicBezTo>
                  <a:lnTo>
                    <a:pt x="147447" y="136906"/>
                  </a:lnTo>
                  <a:lnTo>
                    <a:pt x="147447" y="137668"/>
                  </a:lnTo>
                  <a:lnTo>
                    <a:pt x="147447" y="256159"/>
                  </a:lnTo>
                  <a:cubicBezTo>
                    <a:pt x="147447" y="261239"/>
                    <a:pt x="145415" y="266065"/>
                    <a:pt x="141859" y="269621"/>
                  </a:cubicBezTo>
                  <a:cubicBezTo>
                    <a:pt x="138303" y="273177"/>
                    <a:pt x="133477" y="275209"/>
                    <a:pt x="128397" y="275209"/>
                  </a:cubicBezTo>
                  <a:moveTo>
                    <a:pt x="128397" y="237109"/>
                  </a:moveTo>
                  <a:lnTo>
                    <a:pt x="128397" y="256159"/>
                  </a:lnTo>
                  <a:lnTo>
                    <a:pt x="109474" y="256159"/>
                  </a:lnTo>
                  <a:lnTo>
                    <a:pt x="109474" y="137668"/>
                  </a:lnTo>
                  <a:lnTo>
                    <a:pt x="128524" y="137668"/>
                  </a:lnTo>
                  <a:lnTo>
                    <a:pt x="109474" y="138430"/>
                  </a:lnTo>
                  <a:lnTo>
                    <a:pt x="104902" y="20066"/>
                  </a:lnTo>
                  <a:lnTo>
                    <a:pt x="123952" y="19304"/>
                  </a:lnTo>
                  <a:lnTo>
                    <a:pt x="124841" y="38354"/>
                  </a:lnTo>
                  <a:cubicBezTo>
                    <a:pt x="77978" y="40513"/>
                    <a:pt x="38481" y="84074"/>
                    <a:pt x="39497" y="139827"/>
                  </a:cubicBezTo>
                  <a:lnTo>
                    <a:pt x="20447" y="140208"/>
                  </a:lnTo>
                  <a:lnTo>
                    <a:pt x="39497" y="139700"/>
                  </a:lnTo>
                  <a:cubicBezTo>
                    <a:pt x="40513" y="195326"/>
                    <a:pt x="81661" y="236982"/>
                    <a:pt x="128524" y="2369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-1397" y="127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128524" y="274828"/>
                  </a:moveTo>
                  <a:lnTo>
                    <a:pt x="128524" y="255778"/>
                  </a:lnTo>
                  <a:lnTo>
                    <a:pt x="128524" y="274828"/>
                  </a:lnTo>
                  <a:cubicBezTo>
                    <a:pt x="57785" y="274828"/>
                    <a:pt x="2794" y="213360"/>
                    <a:pt x="1397" y="140208"/>
                  </a:cubicBezTo>
                  <a:cubicBezTo>
                    <a:pt x="0" y="67056"/>
                    <a:pt x="52451" y="3302"/>
                    <a:pt x="123063" y="0"/>
                  </a:cubicBezTo>
                  <a:lnTo>
                    <a:pt x="124841" y="38100"/>
                  </a:lnTo>
                  <a:cubicBezTo>
                    <a:pt x="77978" y="40259"/>
                    <a:pt x="38481" y="83820"/>
                    <a:pt x="39497" y="139573"/>
                  </a:cubicBezTo>
                  <a:lnTo>
                    <a:pt x="20447" y="139954"/>
                  </a:lnTo>
                  <a:lnTo>
                    <a:pt x="39497" y="139446"/>
                  </a:lnTo>
                  <a:cubicBezTo>
                    <a:pt x="40513" y="195072"/>
                    <a:pt x="81661" y="236728"/>
                    <a:pt x="128524" y="2367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AutoShape 50"/>
          <p:cNvSpPr/>
          <p:nvPr/>
        </p:nvSpPr>
        <p:spPr>
          <a:xfrm rot="54339">
            <a:off x="5352606" y="5098227"/>
            <a:ext cx="94931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1" name="Group 51"/>
          <p:cNvGrpSpPr/>
          <p:nvPr/>
        </p:nvGrpSpPr>
        <p:grpSpPr>
          <a:xfrm>
            <a:off x="6205427" y="4922387"/>
            <a:ext cx="175765" cy="192651"/>
            <a:chOff x="0" y="0"/>
            <a:chExt cx="234353" cy="256868"/>
          </a:xfrm>
        </p:grpSpPr>
        <p:sp>
          <p:nvSpPr>
            <p:cNvPr id="52" name="Freeform 52"/>
            <p:cNvSpPr/>
            <p:nvPr/>
          </p:nvSpPr>
          <p:spPr>
            <a:xfrm>
              <a:off x="108077" y="-127"/>
              <a:ext cx="147447" cy="275082"/>
            </a:xfrm>
            <a:custGeom>
              <a:avLst/>
              <a:gdLst/>
              <a:ahLst/>
              <a:cxnLst/>
              <a:rect l="l" t="t" r="r" b="b"/>
              <a:pathLst>
                <a:path w="147447" h="275082">
                  <a:moveTo>
                    <a:pt x="19050" y="236982"/>
                  </a:moveTo>
                  <a:lnTo>
                    <a:pt x="19050" y="256032"/>
                  </a:lnTo>
                  <a:lnTo>
                    <a:pt x="19050" y="236982"/>
                  </a:lnTo>
                  <a:cubicBezTo>
                    <a:pt x="65913" y="236982"/>
                    <a:pt x="106934" y="195453"/>
                    <a:pt x="108077" y="139700"/>
                  </a:cubicBezTo>
                  <a:lnTo>
                    <a:pt x="127127" y="140081"/>
                  </a:lnTo>
                  <a:lnTo>
                    <a:pt x="108077" y="139700"/>
                  </a:lnTo>
                  <a:cubicBezTo>
                    <a:pt x="109093" y="83947"/>
                    <a:pt x="69723" y="40386"/>
                    <a:pt x="22733" y="38227"/>
                  </a:cubicBezTo>
                  <a:lnTo>
                    <a:pt x="23622" y="19177"/>
                  </a:lnTo>
                  <a:lnTo>
                    <a:pt x="42672" y="19939"/>
                  </a:lnTo>
                  <a:lnTo>
                    <a:pt x="38100" y="138303"/>
                  </a:lnTo>
                  <a:lnTo>
                    <a:pt x="19050" y="137541"/>
                  </a:lnTo>
                  <a:lnTo>
                    <a:pt x="38100" y="137541"/>
                  </a:lnTo>
                  <a:lnTo>
                    <a:pt x="38100" y="256032"/>
                  </a:lnTo>
                  <a:lnTo>
                    <a:pt x="19050" y="256032"/>
                  </a:lnTo>
                  <a:lnTo>
                    <a:pt x="19050" y="236982"/>
                  </a:lnTo>
                  <a:moveTo>
                    <a:pt x="19050" y="275082"/>
                  </a:moveTo>
                  <a:cubicBezTo>
                    <a:pt x="13970" y="275082"/>
                    <a:pt x="9144" y="273050"/>
                    <a:pt x="5588" y="269494"/>
                  </a:cubicBezTo>
                  <a:cubicBezTo>
                    <a:pt x="2032" y="265938"/>
                    <a:pt x="0" y="261112"/>
                    <a:pt x="0" y="256032"/>
                  </a:cubicBezTo>
                  <a:lnTo>
                    <a:pt x="0" y="137668"/>
                  </a:lnTo>
                  <a:lnTo>
                    <a:pt x="0" y="136906"/>
                  </a:lnTo>
                  <a:lnTo>
                    <a:pt x="4572" y="18542"/>
                  </a:lnTo>
                  <a:cubicBezTo>
                    <a:pt x="4826" y="13462"/>
                    <a:pt x="6985" y="8636"/>
                    <a:pt x="10668" y="5207"/>
                  </a:cubicBezTo>
                  <a:cubicBezTo>
                    <a:pt x="14351" y="1778"/>
                    <a:pt x="19304" y="0"/>
                    <a:pt x="24384" y="254"/>
                  </a:cubicBezTo>
                  <a:cubicBezTo>
                    <a:pt x="94996" y="3556"/>
                    <a:pt x="147447" y="67310"/>
                    <a:pt x="146050" y="140462"/>
                  </a:cubicBezTo>
                  <a:cubicBezTo>
                    <a:pt x="144653" y="213614"/>
                    <a:pt x="89662" y="275082"/>
                    <a:pt x="18923" y="2750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27127" y="0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0" y="236855"/>
                  </a:moveTo>
                  <a:lnTo>
                    <a:pt x="0" y="255905"/>
                  </a:lnTo>
                  <a:lnTo>
                    <a:pt x="0" y="236855"/>
                  </a:lnTo>
                  <a:cubicBezTo>
                    <a:pt x="46863" y="236855"/>
                    <a:pt x="87884" y="195326"/>
                    <a:pt x="89027" y="139573"/>
                  </a:cubicBezTo>
                  <a:lnTo>
                    <a:pt x="108077" y="139954"/>
                  </a:lnTo>
                  <a:lnTo>
                    <a:pt x="89027" y="139573"/>
                  </a:lnTo>
                  <a:cubicBezTo>
                    <a:pt x="90043" y="83820"/>
                    <a:pt x="50673" y="40259"/>
                    <a:pt x="3683" y="38100"/>
                  </a:cubicBezTo>
                  <a:lnTo>
                    <a:pt x="5461" y="0"/>
                  </a:lnTo>
                  <a:cubicBezTo>
                    <a:pt x="76073" y="3302"/>
                    <a:pt x="128524" y="67056"/>
                    <a:pt x="127127" y="140208"/>
                  </a:cubicBezTo>
                  <a:cubicBezTo>
                    <a:pt x="125730" y="213360"/>
                    <a:pt x="70739" y="274828"/>
                    <a:pt x="0" y="2748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AutoShape 54"/>
          <p:cNvSpPr/>
          <p:nvPr/>
        </p:nvSpPr>
        <p:spPr>
          <a:xfrm rot="30385">
            <a:off x="4615572" y="4920584"/>
            <a:ext cx="169745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>
            <a:off x="4534566" y="4744959"/>
            <a:ext cx="175765" cy="192651"/>
            <a:chOff x="0" y="0"/>
            <a:chExt cx="234353" cy="256868"/>
          </a:xfrm>
        </p:grpSpPr>
        <p:sp>
          <p:nvSpPr>
            <p:cNvPr id="56" name="Freeform 56"/>
            <p:cNvSpPr/>
            <p:nvPr/>
          </p:nvSpPr>
          <p:spPr>
            <a:xfrm>
              <a:off x="-1397" y="-127"/>
              <a:ext cx="147447" cy="275209"/>
            </a:xfrm>
            <a:custGeom>
              <a:avLst/>
              <a:gdLst/>
              <a:ahLst/>
              <a:cxnLst/>
              <a:rect l="l" t="t" r="r" b="b"/>
              <a:pathLst>
                <a:path w="147447" h="275209">
                  <a:moveTo>
                    <a:pt x="128524" y="275082"/>
                  </a:moveTo>
                  <a:lnTo>
                    <a:pt x="128524" y="256032"/>
                  </a:lnTo>
                  <a:lnTo>
                    <a:pt x="128524" y="275082"/>
                  </a:lnTo>
                  <a:cubicBezTo>
                    <a:pt x="57785" y="275082"/>
                    <a:pt x="2794" y="213614"/>
                    <a:pt x="1397" y="140462"/>
                  </a:cubicBezTo>
                  <a:cubicBezTo>
                    <a:pt x="0" y="67310"/>
                    <a:pt x="52451" y="3556"/>
                    <a:pt x="123063" y="254"/>
                  </a:cubicBezTo>
                  <a:cubicBezTo>
                    <a:pt x="128143" y="0"/>
                    <a:pt x="133096" y="1778"/>
                    <a:pt x="136779" y="5207"/>
                  </a:cubicBezTo>
                  <a:cubicBezTo>
                    <a:pt x="140462" y="8636"/>
                    <a:pt x="142748" y="13462"/>
                    <a:pt x="142875" y="18542"/>
                  </a:cubicBezTo>
                  <a:lnTo>
                    <a:pt x="147447" y="136906"/>
                  </a:lnTo>
                  <a:lnTo>
                    <a:pt x="147447" y="137668"/>
                  </a:lnTo>
                  <a:lnTo>
                    <a:pt x="147447" y="256159"/>
                  </a:lnTo>
                  <a:cubicBezTo>
                    <a:pt x="147447" y="261239"/>
                    <a:pt x="145415" y="266065"/>
                    <a:pt x="141859" y="269621"/>
                  </a:cubicBezTo>
                  <a:cubicBezTo>
                    <a:pt x="138303" y="273177"/>
                    <a:pt x="133477" y="275209"/>
                    <a:pt x="128397" y="275209"/>
                  </a:cubicBezTo>
                  <a:moveTo>
                    <a:pt x="128397" y="237109"/>
                  </a:moveTo>
                  <a:lnTo>
                    <a:pt x="128397" y="256159"/>
                  </a:lnTo>
                  <a:lnTo>
                    <a:pt x="109474" y="256159"/>
                  </a:lnTo>
                  <a:lnTo>
                    <a:pt x="109474" y="137668"/>
                  </a:lnTo>
                  <a:lnTo>
                    <a:pt x="128524" y="137668"/>
                  </a:lnTo>
                  <a:lnTo>
                    <a:pt x="109474" y="138430"/>
                  </a:lnTo>
                  <a:lnTo>
                    <a:pt x="104902" y="20066"/>
                  </a:lnTo>
                  <a:lnTo>
                    <a:pt x="123952" y="19304"/>
                  </a:lnTo>
                  <a:lnTo>
                    <a:pt x="124841" y="38354"/>
                  </a:lnTo>
                  <a:cubicBezTo>
                    <a:pt x="77978" y="40513"/>
                    <a:pt x="38481" y="84074"/>
                    <a:pt x="39497" y="139827"/>
                  </a:cubicBezTo>
                  <a:lnTo>
                    <a:pt x="20447" y="140208"/>
                  </a:lnTo>
                  <a:lnTo>
                    <a:pt x="39497" y="139700"/>
                  </a:lnTo>
                  <a:cubicBezTo>
                    <a:pt x="40513" y="195326"/>
                    <a:pt x="81661" y="236982"/>
                    <a:pt x="128524" y="2369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-1397" y="127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128524" y="274828"/>
                  </a:moveTo>
                  <a:lnTo>
                    <a:pt x="128524" y="255778"/>
                  </a:lnTo>
                  <a:lnTo>
                    <a:pt x="128524" y="274828"/>
                  </a:lnTo>
                  <a:cubicBezTo>
                    <a:pt x="57785" y="274828"/>
                    <a:pt x="2794" y="213360"/>
                    <a:pt x="1397" y="140208"/>
                  </a:cubicBezTo>
                  <a:cubicBezTo>
                    <a:pt x="0" y="67056"/>
                    <a:pt x="52451" y="3302"/>
                    <a:pt x="123063" y="0"/>
                  </a:cubicBezTo>
                  <a:lnTo>
                    <a:pt x="124841" y="38100"/>
                  </a:lnTo>
                  <a:cubicBezTo>
                    <a:pt x="77978" y="40259"/>
                    <a:pt x="38481" y="83820"/>
                    <a:pt x="39497" y="139573"/>
                  </a:cubicBezTo>
                  <a:lnTo>
                    <a:pt x="20447" y="139954"/>
                  </a:lnTo>
                  <a:lnTo>
                    <a:pt x="39497" y="139446"/>
                  </a:lnTo>
                  <a:cubicBezTo>
                    <a:pt x="40513" y="195072"/>
                    <a:pt x="81661" y="236728"/>
                    <a:pt x="128524" y="2367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570498" y="4744959"/>
            <a:ext cx="175765" cy="192651"/>
            <a:chOff x="0" y="0"/>
            <a:chExt cx="234353" cy="256868"/>
          </a:xfrm>
        </p:grpSpPr>
        <p:sp>
          <p:nvSpPr>
            <p:cNvPr id="59" name="Freeform 59"/>
            <p:cNvSpPr/>
            <p:nvPr/>
          </p:nvSpPr>
          <p:spPr>
            <a:xfrm>
              <a:off x="-1397" y="-127"/>
              <a:ext cx="147447" cy="275209"/>
            </a:xfrm>
            <a:custGeom>
              <a:avLst/>
              <a:gdLst/>
              <a:ahLst/>
              <a:cxnLst/>
              <a:rect l="l" t="t" r="r" b="b"/>
              <a:pathLst>
                <a:path w="147447" h="275209">
                  <a:moveTo>
                    <a:pt x="128524" y="275082"/>
                  </a:moveTo>
                  <a:lnTo>
                    <a:pt x="128524" y="256032"/>
                  </a:lnTo>
                  <a:lnTo>
                    <a:pt x="128524" y="275082"/>
                  </a:lnTo>
                  <a:cubicBezTo>
                    <a:pt x="57785" y="275082"/>
                    <a:pt x="2794" y="213614"/>
                    <a:pt x="1397" y="140462"/>
                  </a:cubicBezTo>
                  <a:cubicBezTo>
                    <a:pt x="0" y="67310"/>
                    <a:pt x="52451" y="3556"/>
                    <a:pt x="123063" y="254"/>
                  </a:cubicBezTo>
                  <a:cubicBezTo>
                    <a:pt x="128143" y="0"/>
                    <a:pt x="133096" y="1778"/>
                    <a:pt x="136779" y="5207"/>
                  </a:cubicBezTo>
                  <a:cubicBezTo>
                    <a:pt x="140462" y="8636"/>
                    <a:pt x="142748" y="13462"/>
                    <a:pt x="142875" y="18542"/>
                  </a:cubicBezTo>
                  <a:lnTo>
                    <a:pt x="147447" y="136906"/>
                  </a:lnTo>
                  <a:lnTo>
                    <a:pt x="147447" y="137668"/>
                  </a:lnTo>
                  <a:lnTo>
                    <a:pt x="147447" y="256159"/>
                  </a:lnTo>
                  <a:cubicBezTo>
                    <a:pt x="147447" y="261239"/>
                    <a:pt x="145415" y="266065"/>
                    <a:pt x="141859" y="269621"/>
                  </a:cubicBezTo>
                  <a:cubicBezTo>
                    <a:pt x="138303" y="273177"/>
                    <a:pt x="133477" y="275209"/>
                    <a:pt x="128397" y="275209"/>
                  </a:cubicBezTo>
                  <a:moveTo>
                    <a:pt x="128397" y="237109"/>
                  </a:moveTo>
                  <a:lnTo>
                    <a:pt x="128397" y="256159"/>
                  </a:lnTo>
                  <a:lnTo>
                    <a:pt x="109474" y="256159"/>
                  </a:lnTo>
                  <a:lnTo>
                    <a:pt x="109474" y="137668"/>
                  </a:lnTo>
                  <a:lnTo>
                    <a:pt x="128524" y="137668"/>
                  </a:lnTo>
                  <a:lnTo>
                    <a:pt x="109474" y="138430"/>
                  </a:lnTo>
                  <a:lnTo>
                    <a:pt x="104902" y="20066"/>
                  </a:lnTo>
                  <a:lnTo>
                    <a:pt x="123952" y="19304"/>
                  </a:lnTo>
                  <a:lnTo>
                    <a:pt x="124841" y="38354"/>
                  </a:lnTo>
                  <a:cubicBezTo>
                    <a:pt x="77978" y="40513"/>
                    <a:pt x="38481" y="84074"/>
                    <a:pt x="39497" y="139827"/>
                  </a:cubicBezTo>
                  <a:lnTo>
                    <a:pt x="20447" y="140208"/>
                  </a:lnTo>
                  <a:lnTo>
                    <a:pt x="39497" y="139700"/>
                  </a:lnTo>
                  <a:cubicBezTo>
                    <a:pt x="40513" y="195326"/>
                    <a:pt x="81661" y="236982"/>
                    <a:pt x="128524" y="2369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-1397" y="127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128524" y="274828"/>
                  </a:moveTo>
                  <a:lnTo>
                    <a:pt x="128524" y="255778"/>
                  </a:lnTo>
                  <a:lnTo>
                    <a:pt x="128524" y="274828"/>
                  </a:lnTo>
                  <a:cubicBezTo>
                    <a:pt x="57785" y="274828"/>
                    <a:pt x="2794" y="213360"/>
                    <a:pt x="1397" y="140208"/>
                  </a:cubicBezTo>
                  <a:cubicBezTo>
                    <a:pt x="0" y="67056"/>
                    <a:pt x="52451" y="3302"/>
                    <a:pt x="123063" y="0"/>
                  </a:cubicBezTo>
                  <a:lnTo>
                    <a:pt x="124841" y="38100"/>
                  </a:lnTo>
                  <a:cubicBezTo>
                    <a:pt x="77978" y="40259"/>
                    <a:pt x="38481" y="83820"/>
                    <a:pt x="39497" y="139573"/>
                  </a:cubicBezTo>
                  <a:lnTo>
                    <a:pt x="20447" y="139954"/>
                  </a:lnTo>
                  <a:lnTo>
                    <a:pt x="39497" y="139446"/>
                  </a:lnTo>
                  <a:cubicBezTo>
                    <a:pt x="40513" y="195072"/>
                    <a:pt x="81661" y="236728"/>
                    <a:pt x="128524" y="2367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AutoShape 61"/>
          <p:cNvSpPr/>
          <p:nvPr/>
        </p:nvSpPr>
        <p:spPr>
          <a:xfrm rot="44428">
            <a:off x="4599008" y="4741757"/>
            <a:ext cx="116094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2" name="Group 62"/>
          <p:cNvGrpSpPr/>
          <p:nvPr/>
        </p:nvGrpSpPr>
        <p:grpSpPr>
          <a:xfrm>
            <a:off x="5613236" y="4567530"/>
            <a:ext cx="175765" cy="192651"/>
            <a:chOff x="0" y="0"/>
            <a:chExt cx="234353" cy="256868"/>
          </a:xfrm>
        </p:grpSpPr>
        <p:sp>
          <p:nvSpPr>
            <p:cNvPr id="63" name="Freeform 63"/>
            <p:cNvSpPr/>
            <p:nvPr/>
          </p:nvSpPr>
          <p:spPr>
            <a:xfrm>
              <a:off x="108077" y="-127"/>
              <a:ext cx="147447" cy="275082"/>
            </a:xfrm>
            <a:custGeom>
              <a:avLst/>
              <a:gdLst/>
              <a:ahLst/>
              <a:cxnLst/>
              <a:rect l="l" t="t" r="r" b="b"/>
              <a:pathLst>
                <a:path w="147447" h="275082">
                  <a:moveTo>
                    <a:pt x="19050" y="236982"/>
                  </a:moveTo>
                  <a:lnTo>
                    <a:pt x="19050" y="256032"/>
                  </a:lnTo>
                  <a:lnTo>
                    <a:pt x="19050" y="236982"/>
                  </a:lnTo>
                  <a:cubicBezTo>
                    <a:pt x="65913" y="236982"/>
                    <a:pt x="106934" y="195453"/>
                    <a:pt x="108077" y="139700"/>
                  </a:cubicBezTo>
                  <a:lnTo>
                    <a:pt x="127127" y="140081"/>
                  </a:lnTo>
                  <a:lnTo>
                    <a:pt x="108077" y="139700"/>
                  </a:lnTo>
                  <a:cubicBezTo>
                    <a:pt x="109093" y="83947"/>
                    <a:pt x="69723" y="40386"/>
                    <a:pt x="22733" y="38227"/>
                  </a:cubicBezTo>
                  <a:lnTo>
                    <a:pt x="23622" y="19177"/>
                  </a:lnTo>
                  <a:lnTo>
                    <a:pt x="42672" y="19939"/>
                  </a:lnTo>
                  <a:lnTo>
                    <a:pt x="38100" y="138303"/>
                  </a:lnTo>
                  <a:lnTo>
                    <a:pt x="19050" y="137541"/>
                  </a:lnTo>
                  <a:lnTo>
                    <a:pt x="38100" y="137541"/>
                  </a:lnTo>
                  <a:lnTo>
                    <a:pt x="38100" y="256032"/>
                  </a:lnTo>
                  <a:lnTo>
                    <a:pt x="19050" y="256032"/>
                  </a:lnTo>
                  <a:lnTo>
                    <a:pt x="19050" y="236982"/>
                  </a:lnTo>
                  <a:moveTo>
                    <a:pt x="19050" y="275082"/>
                  </a:moveTo>
                  <a:cubicBezTo>
                    <a:pt x="13970" y="275082"/>
                    <a:pt x="9144" y="273050"/>
                    <a:pt x="5588" y="269494"/>
                  </a:cubicBezTo>
                  <a:cubicBezTo>
                    <a:pt x="2032" y="265938"/>
                    <a:pt x="0" y="261112"/>
                    <a:pt x="0" y="256032"/>
                  </a:cubicBezTo>
                  <a:lnTo>
                    <a:pt x="0" y="137668"/>
                  </a:lnTo>
                  <a:lnTo>
                    <a:pt x="0" y="136906"/>
                  </a:lnTo>
                  <a:lnTo>
                    <a:pt x="4572" y="18542"/>
                  </a:lnTo>
                  <a:cubicBezTo>
                    <a:pt x="4826" y="13462"/>
                    <a:pt x="6985" y="8636"/>
                    <a:pt x="10668" y="5207"/>
                  </a:cubicBezTo>
                  <a:cubicBezTo>
                    <a:pt x="14351" y="1778"/>
                    <a:pt x="19304" y="0"/>
                    <a:pt x="24384" y="254"/>
                  </a:cubicBezTo>
                  <a:cubicBezTo>
                    <a:pt x="94996" y="3556"/>
                    <a:pt x="147447" y="67310"/>
                    <a:pt x="146050" y="140462"/>
                  </a:cubicBezTo>
                  <a:cubicBezTo>
                    <a:pt x="144653" y="213614"/>
                    <a:pt x="89662" y="275082"/>
                    <a:pt x="18923" y="2750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27127" y="0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0" y="236855"/>
                  </a:moveTo>
                  <a:lnTo>
                    <a:pt x="0" y="255905"/>
                  </a:lnTo>
                  <a:lnTo>
                    <a:pt x="0" y="236855"/>
                  </a:lnTo>
                  <a:cubicBezTo>
                    <a:pt x="46863" y="236855"/>
                    <a:pt x="87884" y="195326"/>
                    <a:pt x="89027" y="139573"/>
                  </a:cubicBezTo>
                  <a:lnTo>
                    <a:pt x="108077" y="139954"/>
                  </a:lnTo>
                  <a:lnTo>
                    <a:pt x="89027" y="139573"/>
                  </a:lnTo>
                  <a:cubicBezTo>
                    <a:pt x="90043" y="83820"/>
                    <a:pt x="50673" y="40259"/>
                    <a:pt x="3683" y="38100"/>
                  </a:cubicBezTo>
                  <a:lnTo>
                    <a:pt x="5461" y="0"/>
                  </a:lnTo>
                  <a:cubicBezTo>
                    <a:pt x="76073" y="3302"/>
                    <a:pt x="128524" y="67056"/>
                    <a:pt x="127127" y="140208"/>
                  </a:cubicBezTo>
                  <a:cubicBezTo>
                    <a:pt x="125730" y="213360"/>
                    <a:pt x="70739" y="274828"/>
                    <a:pt x="0" y="2748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5662854" y="4567530"/>
            <a:ext cx="175765" cy="192651"/>
            <a:chOff x="0" y="0"/>
            <a:chExt cx="234353" cy="256868"/>
          </a:xfrm>
        </p:grpSpPr>
        <p:sp>
          <p:nvSpPr>
            <p:cNvPr id="66" name="Freeform 66"/>
            <p:cNvSpPr/>
            <p:nvPr/>
          </p:nvSpPr>
          <p:spPr>
            <a:xfrm>
              <a:off x="108077" y="-127"/>
              <a:ext cx="147447" cy="275082"/>
            </a:xfrm>
            <a:custGeom>
              <a:avLst/>
              <a:gdLst/>
              <a:ahLst/>
              <a:cxnLst/>
              <a:rect l="l" t="t" r="r" b="b"/>
              <a:pathLst>
                <a:path w="147447" h="275082">
                  <a:moveTo>
                    <a:pt x="19050" y="236982"/>
                  </a:moveTo>
                  <a:lnTo>
                    <a:pt x="19050" y="256032"/>
                  </a:lnTo>
                  <a:lnTo>
                    <a:pt x="19050" y="236982"/>
                  </a:lnTo>
                  <a:cubicBezTo>
                    <a:pt x="65913" y="236982"/>
                    <a:pt x="106934" y="195453"/>
                    <a:pt x="108077" y="139700"/>
                  </a:cubicBezTo>
                  <a:lnTo>
                    <a:pt x="127127" y="140081"/>
                  </a:lnTo>
                  <a:lnTo>
                    <a:pt x="108077" y="139700"/>
                  </a:lnTo>
                  <a:cubicBezTo>
                    <a:pt x="109093" y="83947"/>
                    <a:pt x="69723" y="40386"/>
                    <a:pt x="22733" y="38227"/>
                  </a:cubicBezTo>
                  <a:lnTo>
                    <a:pt x="23622" y="19177"/>
                  </a:lnTo>
                  <a:lnTo>
                    <a:pt x="42672" y="19939"/>
                  </a:lnTo>
                  <a:lnTo>
                    <a:pt x="38100" y="138303"/>
                  </a:lnTo>
                  <a:lnTo>
                    <a:pt x="19050" y="137541"/>
                  </a:lnTo>
                  <a:lnTo>
                    <a:pt x="38100" y="137541"/>
                  </a:lnTo>
                  <a:lnTo>
                    <a:pt x="38100" y="256032"/>
                  </a:lnTo>
                  <a:lnTo>
                    <a:pt x="19050" y="256032"/>
                  </a:lnTo>
                  <a:lnTo>
                    <a:pt x="19050" y="236982"/>
                  </a:lnTo>
                  <a:moveTo>
                    <a:pt x="19050" y="275082"/>
                  </a:moveTo>
                  <a:cubicBezTo>
                    <a:pt x="13970" y="275082"/>
                    <a:pt x="9144" y="273050"/>
                    <a:pt x="5588" y="269494"/>
                  </a:cubicBezTo>
                  <a:cubicBezTo>
                    <a:pt x="2032" y="265938"/>
                    <a:pt x="0" y="261112"/>
                    <a:pt x="0" y="256032"/>
                  </a:cubicBezTo>
                  <a:lnTo>
                    <a:pt x="0" y="137668"/>
                  </a:lnTo>
                  <a:lnTo>
                    <a:pt x="0" y="136906"/>
                  </a:lnTo>
                  <a:lnTo>
                    <a:pt x="4572" y="18542"/>
                  </a:lnTo>
                  <a:cubicBezTo>
                    <a:pt x="4826" y="13462"/>
                    <a:pt x="6985" y="8636"/>
                    <a:pt x="10668" y="5207"/>
                  </a:cubicBezTo>
                  <a:cubicBezTo>
                    <a:pt x="14351" y="1778"/>
                    <a:pt x="19304" y="0"/>
                    <a:pt x="24384" y="254"/>
                  </a:cubicBezTo>
                  <a:cubicBezTo>
                    <a:pt x="94996" y="3556"/>
                    <a:pt x="147447" y="67310"/>
                    <a:pt x="146050" y="140462"/>
                  </a:cubicBezTo>
                  <a:cubicBezTo>
                    <a:pt x="144653" y="213614"/>
                    <a:pt x="89662" y="275082"/>
                    <a:pt x="18923" y="2750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27127" y="0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0" y="236855"/>
                  </a:moveTo>
                  <a:lnTo>
                    <a:pt x="0" y="255905"/>
                  </a:lnTo>
                  <a:lnTo>
                    <a:pt x="0" y="236855"/>
                  </a:lnTo>
                  <a:cubicBezTo>
                    <a:pt x="46863" y="236855"/>
                    <a:pt x="87884" y="195326"/>
                    <a:pt x="89027" y="139573"/>
                  </a:cubicBezTo>
                  <a:lnTo>
                    <a:pt x="108077" y="139954"/>
                  </a:lnTo>
                  <a:lnTo>
                    <a:pt x="89027" y="139573"/>
                  </a:lnTo>
                  <a:cubicBezTo>
                    <a:pt x="90043" y="83820"/>
                    <a:pt x="50673" y="40259"/>
                    <a:pt x="3683" y="38100"/>
                  </a:cubicBezTo>
                  <a:lnTo>
                    <a:pt x="5461" y="0"/>
                  </a:lnTo>
                  <a:cubicBezTo>
                    <a:pt x="76073" y="3302"/>
                    <a:pt x="128524" y="67056"/>
                    <a:pt x="127127" y="140208"/>
                  </a:cubicBezTo>
                  <a:cubicBezTo>
                    <a:pt x="125730" y="213360"/>
                    <a:pt x="70739" y="274828"/>
                    <a:pt x="0" y="2748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AutoShape 68"/>
          <p:cNvSpPr/>
          <p:nvPr/>
        </p:nvSpPr>
        <p:spPr>
          <a:xfrm rot="67471">
            <a:off x="5002227" y="4565568"/>
            <a:ext cx="7644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4921262" y="4389944"/>
            <a:ext cx="175765" cy="192651"/>
            <a:chOff x="0" y="0"/>
            <a:chExt cx="234353" cy="256868"/>
          </a:xfrm>
        </p:grpSpPr>
        <p:sp>
          <p:nvSpPr>
            <p:cNvPr id="70" name="Freeform 70"/>
            <p:cNvSpPr/>
            <p:nvPr/>
          </p:nvSpPr>
          <p:spPr>
            <a:xfrm>
              <a:off x="-1397" y="-127"/>
              <a:ext cx="147447" cy="275209"/>
            </a:xfrm>
            <a:custGeom>
              <a:avLst/>
              <a:gdLst/>
              <a:ahLst/>
              <a:cxnLst/>
              <a:rect l="l" t="t" r="r" b="b"/>
              <a:pathLst>
                <a:path w="147447" h="275209">
                  <a:moveTo>
                    <a:pt x="128524" y="275082"/>
                  </a:moveTo>
                  <a:lnTo>
                    <a:pt x="128524" y="256032"/>
                  </a:lnTo>
                  <a:lnTo>
                    <a:pt x="128524" y="275082"/>
                  </a:lnTo>
                  <a:cubicBezTo>
                    <a:pt x="57785" y="275082"/>
                    <a:pt x="2794" y="213614"/>
                    <a:pt x="1397" y="140462"/>
                  </a:cubicBezTo>
                  <a:cubicBezTo>
                    <a:pt x="0" y="67310"/>
                    <a:pt x="52451" y="3556"/>
                    <a:pt x="123063" y="254"/>
                  </a:cubicBezTo>
                  <a:cubicBezTo>
                    <a:pt x="128143" y="0"/>
                    <a:pt x="133096" y="1778"/>
                    <a:pt x="136779" y="5207"/>
                  </a:cubicBezTo>
                  <a:cubicBezTo>
                    <a:pt x="140462" y="8636"/>
                    <a:pt x="142748" y="13462"/>
                    <a:pt x="142875" y="18542"/>
                  </a:cubicBezTo>
                  <a:lnTo>
                    <a:pt x="147447" y="136906"/>
                  </a:lnTo>
                  <a:lnTo>
                    <a:pt x="147447" y="137668"/>
                  </a:lnTo>
                  <a:lnTo>
                    <a:pt x="147447" y="256159"/>
                  </a:lnTo>
                  <a:cubicBezTo>
                    <a:pt x="147447" y="261239"/>
                    <a:pt x="145415" y="266065"/>
                    <a:pt x="141859" y="269621"/>
                  </a:cubicBezTo>
                  <a:cubicBezTo>
                    <a:pt x="138303" y="273177"/>
                    <a:pt x="133477" y="275209"/>
                    <a:pt x="128397" y="275209"/>
                  </a:cubicBezTo>
                  <a:moveTo>
                    <a:pt x="128397" y="237109"/>
                  </a:moveTo>
                  <a:lnTo>
                    <a:pt x="128397" y="256159"/>
                  </a:lnTo>
                  <a:lnTo>
                    <a:pt x="109474" y="256159"/>
                  </a:lnTo>
                  <a:lnTo>
                    <a:pt x="109474" y="137668"/>
                  </a:lnTo>
                  <a:lnTo>
                    <a:pt x="128524" y="137668"/>
                  </a:lnTo>
                  <a:lnTo>
                    <a:pt x="109474" y="138430"/>
                  </a:lnTo>
                  <a:lnTo>
                    <a:pt x="104902" y="20066"/>
                  </a:lnTo>
                  <a:lnTo>
                    <a:pt x="123952" y="19304"/>
                  </a:lnTo>
                  <a:lnTo>
                    <a:pt x="124841" y="38354"/>
                  </a:lnTo>
                  <a:cubicBezTo>
                    <a:pt x="77978" y="40513"/>
                    <a:pt x="38481" y="84074"/>
                    <a:pt x="39497" y="139827"/>
                  </a:cubicBezTo>
                  <a:lnTo>
                    <a:pt x="20447" y="140208"/>
                  </a:lnTo>
                  <a:lnTo>
                    <a:pt x="39497" y="139700"/>
                  </a:lnTo>
                  <a:cubicBezTo>
                    <a:pt x="40513" y="195326"/>
                    <a:pt x="81661" y="236982"/>
                    <a:pt x="128524" y="236982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-1397" y="127"/>
              <a:ext cx="128524" cy="274828"/>
            </a:xfrm>
            <a:custGeom>
              <a:avLst/>
              <a:gdLst/>
              <a:ahLst/>
              <a:cxnLst/>
              <a:rect l="l" t="t" r="r" b="b"/>
              <a:pathLst>
                <a:path w="128524" h="274828">
                  <a:moveTo>
                    <a:pt x="128524" y="274828"/>
                  </a:moveTo>
                  <a:lnTo>
                    <a:pt x="128524" y="255778"/>
                  </a:lnTo>
                  <a:lnTo>
                    <a:pt x="128524" y="274828"/>
                  </a:lnTo>
                  <a:cubicBezTo>
                    <a:pt x="57785" y="274828"/>
                    <a:pt x="2794" y="213360"/>
                    <a:pt x="1397" y="140208"/>
                  </a:cubicBezTo>
                  <a:cubicBezTo>
                    <a:pt x="0" y="67056"/>
                    <a:pt x="52451" y="3302"/>
                    <a:pt x="123063" y="0"/>
                  </a:cubicBezTo>
                  <a:lnTo>
                    <a:pt x="124841" y="38100"/>
                  </a:lnTo>
                  <a:cubicBezTo>
                    <a:pt x="77978" y="40259"/>
                    <a:pt x="38481" y="83820"/>
                    <a:pt x="39497" y="139573"/>
                  </a:cubicBezTo>
                  <a:lnTo>
                    <a:pt x="20447" y="139954"/>
                  </a:lnTo>
                  <a:lnTo>
                    <a:pt x="39497" y="139446"/>
                  </a:lnTo>
                  <a:cubicBezTo>
                    <a:pt x="40513" y="195072"/>
                    <a:pt x="81661" y="236728"/>
                    <a:pt x="128524" y="236728"/>
                  </a:cubicBez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" name="AutoShape 72"/>
          <p:cNvSpPr/>
          <p:nvPr/>
        </p:nvSpPr>
        <p:spPr>
          <a:xfrm rot="100736">
            <a:off x="4985665" y="4389378"/>
            <a:ext cx="51208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TextBox 74"/>
          <p:cNvSpPr txBox="1"/>
          <p:nvPr/>
        </p:nvSpPr>
        <p:spPr>
          <a:xfrm>
            <a:off x="3048000" y="2946740"/>
            <a:ext cx="134111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CHỦ ĐỀ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8776185" y="6446595"/>
            <a:ext cx="2400597" cy="2400597"/>
            <a:chOff x="0" y="0"/>
            <a:chExt cx="3200796" cy="3200796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3200908" cy="3200781"/>
            </a:xfrm>
            <a:custGeom>
              <a:avLst/>
              <a:gdLst/>
              <a:ahLst/>
              <a:cxnLst/>
              <a:rect l="l" t="t" r="r" b="b"/>
              <a:pathLst>
                <a:path w="3200908" h="3200781">
                  <a:moveTo>
                    <a:pt x="0" y="1600454"/>
                  </a:moveTo>
                  <a:cubicBezTo>
                    <a:pt x="0" y="716534"/>
                    <a:pt x="716534" y="0"/>
                    <a:pt x="1600454" y="0"/>
                  </a:cubicBezTo>
                  <a:lnTo>
                    <a:pt x="1600454" y="12700"/>
                  </a:lnTo>
                  <a:lnTo>
                    <a:pt x="1600454" y="0"/>
                  </a:lnTo>
                  <a:cubicBezTo>
                    <a:pt x="2484374" y="0"/>
                    <a:pt x="3200908" y="716534"/>
                    <a:pt x="3200908" y="1600454"/>
                  </a:cubicBezTo>
                  <a:cubicBezTo>
                    <a:pt x="3200908" y="2484374"/>
                    <a:pt x="2484247" y="3200781"/>
                    <a:pt x="1600454" y="3200781"/>
                  </a:cubicBezTo>
                  <a:lnTo>
                    <a:pt x="1600454" y="3188081"/>
                  </a:lnTo>
                  <a:lnTo>
                    <a:pt x="1600454" y="3200781"/>
                  </a:lnTo>
                  <a:cubicBezTo>
                    <a:pt x="716534" y="3200781"/>
                    <a:pt x="0" y="2484247"/>
                    <a:pt x="0" y="1600454"/>
                  </a:cubicBezTo>
                  <a:lnTo>
                    <a:pt x="12700" y="1600454"/>
                  </a:lnTo>
                  <a:lnTo>
                    <a:pt x="23368" y="1607312"/>
                  </a:lnTo>
                  <a:cubicBezTo>
                    <a:pt x="20320" y="1612011"/>
                    <a:pt x="14478" y="1614297"/>
                    <a:pt x="9144" y="1612646"/>
                  </a:cubicBezTo>
                  <a:cubicBezTo>
                    <a:pt x="3810" y="1610995"/>
                    <a:pt x="0" y="1606042"/>
                    <a:pt x="0" y="1600454"/>
                  </a:cubicBezTo>
                  <a:moveTo>
                    <a:pt x="25400" y="1600454"/>
                  </a:moveTo>
                  <a:lnTo>
                    <a:pt x="12700" y="1600454"/>
                  </a:lnTo>
                  <a:lnTo>
                    <a:pt x="2032" y="1593596"/>
                  </a:lnTo>
                  <a:cubicBezTo>
                    <a:pt x="5080" y="1588897"/>
                    <a:pt x="10922" y="1586611"/>
                    <a:pt x="16256" y="1588262"/>
                  </a:cubicBezTo>
                  <a:cubicBezTo>
                    <a:pt x="21590" y="1589913"/>
                    <a:pt x="25400" y="1594866"/>
                    <a:pt x="25400" y="1600454"/>
                  </a:cubicBezTo>
                  <a:cubicBezTo>
                    <a:pt x="25400" y="2470277"/>
                    <a:pt x="730504" y="3175508"/>
                    <a:pt x="1600454" y="3175508"/>
                  </a:cubicBezTo>
                  <a:cubicBezTo>
                    <a:pt x="2470404" y="3175508"/>
                    <a:pt x="3175508" y="2470404"/>
                    <a:pt x="3175508" y="1600454"/>
                  </a:cubicBezTo>
                  <a:lnTo>
                    <a:pt x="3188208" y="1600454"/>
                  </a:lnTo>
                  <a:lnTo>
                    <a:pt x="3175508" y="1600454"/>
                  </a:lnTo>
                  <a:cubicBezTo>
                    <a:pt x="3175381" y="730504"/>
                    <a:pt x="2470277" y="25400"/>
                    <a:pt x="1600454" y="25400"/>
                  </a:cubicBezTo>
                  <a:lnTo>
                    <a:pt x="1600454" y="12700"/>
                  </a:lnTo>
                  <a:lnTo>
                    <a:pt x="1600454" y="25400"/>
                  </a:lnTo>
                  <a:cubicBezTo>
                    <a:pt x="730504" y="25400"/>
                    <a:pt x="25400" y="730504"/>
                    <a:pt x="25400" y="160045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824482" y="4841285"/>
            <a:ext cx="2400597" cy="2400597"/>
            <a:chOff x="0" y="0"/>
            <a:chExt cx="3200796" cy="320079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3200908" cy="3200781"/>
            </a:xfrm>
            <a:custGeom>
              <a:avLst/>
              <a:gdLst/>
              <a:ahLst/>
              <a:cxnLst/>
              <a:rect l="l" t="t" r="r" b="b"/>
              <a:pathLst>
                <a:path w="3200908" h="3200781">
                  <a:moveTo>
                    <a:pt x="0" y="1600454"/>
                  </a:moveTo>
                  <a:cubicBezTo>
                    <a:pt x="0" y="716534"/>
                    <a:pt x="716534" y="0"/>
                    <a:pt x="1600454" y="0"/>
                  </a:cubicBezTo>
                  <a:lnTo>
                    <a:pt x="1600454" y="12700"/>
                  </a:lnTo>
                  <a:lnTo>
                    <a:pt x="1600454" y="0"/>
                  </a:lnTo>
                  <a:cubicBezTo>
                    <a:pt x="2484374" y="0"/>
                    <a:pt x="3200908" y="716534"/>
                    <a:pt x="3200908" y="1600454"/>
                  </a:cubicBezTo>
                  <a:cubicBezTo>
                    <a:pt x="3200908" y="2484374"/>
                    <a:pt x="2484247" y="3200781"/>
                    <a:pt x="1600454" y="3200781"/>
                  </a:cubicBezTo>
                  <a:lnTo>
                    <a:pt x="1600454" y="3188081"/>
                  </a:lnTo>
                  <a:lnTo>
                    <a:pt x="1600454" y="3200781"/>
                  </a:lnTo>
                  <a:cubicBezTo>
                    <a:pt x="716534" y="3200781"/>
                    <a:pt x="0" y="2484247"/>
                    <a:pt x="0" y="1600454"/>
                  </a:cubicBezTo>
                  <a:lnTo>
                    <a:pt x="12700" y="1600454"/>
                  </a:lnTo>
                  <a:lnTo>
                    <a:pt x="23368" y="1607312"/>
                  </a:lnTo>
                  <a:cubicBezTo>
                    <a:pt x="20320" y="1612011"/>
                    <a:pt x="14478" y="1614297"/>
                    <a:pt x="9144" y="1612646"/>
                  </a:cubicBezTo>
                  <a:cubicBezTo>
                    <a:pt x="3810" y="1610995"/>
                    <a:pt x="0" y="1606042"/>
                    <a:pt x="0" y="1600454"/>
                  </a:cubicBezTo>
                  <a:moveTo>
                    <a:pt x="25400" y="1600454"/>
                  </a:moveTo>
                  <a:lnTo>
                    <a:pt x="12700" y="1600454"/>
                  </a:lnTo>
                  <a:lnTo>
                    <a:pt x="2032" y="1593596"/>
                  </a:lnTo>
                  <a:cubicBezTo>
                    <a:pt x="5080" y="1588897"/>
                    <a:pt x="10922" y="1586611"/>
                    <a:pt x="16256" y="1588262"/>
                  </a:cubicBezTo>
                  <a:cubicBezTo>
                    <a:pt x="21590" y="1589913"/>
                    <a:pt x="25400" y="1594866"/>
                    <a:pt x="25400" y="1600454"/>
                  </a:cubicBezTo>
                  <a:cubicBezTo>
                    <a:pt x="25400" y="2470277"/>
                    <a:pt x="730504" y="3175508"/>
                    <a:pt x="1600454" y="3175508"/>
                  </a:cubicBezTo>
                  <a:cubicBezTo>
                    <a:pt x="2470404" y="3175508"/>
                    <a:pt x="3175508" y="2470404"/>
                    <a:pt x="3175508" y="1600454"/>
                  </a:cubicBezTo>
                  <a:lnTo>
                    <a:pt x="3188208" y="1600454"/>
                  </a:lnTo>
                  <a:lnTo>
                    <a:pt x="3175508" y="1600454"/>
                  </a:lnTo>
                  <a:cubicBezTo>
                    <a:pt x="3175381" y="730504"/>
                    <a:pt x="2470277" y="25400"/>
                    <a:pt x="1600454" y="25400"/>
                  </a:cubicBezTo>
                  <a:lnTo>
                    <a:pt x="1600454" y="12700"/>
                  </a:lnTo>
                  <a:lnTo>
                    <a:pt x="1600454" y="25400"/>
                  </a:lnTo>
                  <a:cubicBezTo>
                    <a:pt x="730504" y="25400"/>
                    <a:pt x="25400" y="730504"/>
                    <a:pt x="25400" y="160045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8737208" y="7007775"/>
            <a:ext cx="2400597" cy="115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1"/>
              </a:lnSpc>
              <a:spcBef>
                <a:spcPct val="0"/>
              </a:spcBef>
            </a:pPr>
            <a:r>
              <a:rPr lang="en-US" sz="5499">
                <a:solidFill>
                  <a:srgbClr val="375245"/>
                </a:solidFill>
                <a:latin typeface="#9Slide06 SVNAdeline"/>
              </a:rPr>
              <a:t>TRUYỆN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1775330" y="5369959"/>
            <a:ext cx="2400597" cy="115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1"/>
              </a:lnSpc>
              <a:spcBef>
                <a:spcPct val="0"/>
              </a:spcBef>
            </a:pPr>
            <a:r>
              <a:rPr lang="en-US" sz="5499">
                <a:solidFill>
                  <a:srgbClr val="375245"/>
                </a:solidFill>
                <a:latin typeface="#9Slide06 SVNAdeline"/>
              </a:rPr>
              <a:t>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09801" y="1494486"/>
            <a:ext cx="1035529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  <a:r>
              <a:rPr lang="vi-VN" sz="57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44678" y="2833536"/>
            <a:ext cx="6820421" cy="9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5245"/>
                </a:solidFill>
                <a:latin typeface="#9Slide07 SVNNexa Rust Slab Bla"/>
              </a:rPr>
              <a:t>THỬ TÀI GIẢI MÃ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38149" y="4238923"/>
            <a:ext cx="12368216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5D4536"/>
                </a:solidFill>
                <a:latin typeface="Roboto Condensed"/>
              </a:rPr>
              <a:t>HS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hãy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dịch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đúng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các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mật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mã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liên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quan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đến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tiết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học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Mỗi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mật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mã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, HS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có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vi-VN" sz="4200" dirty="0" smtClean="0">
                <a:solidFill>
                  <a:srgbClr val="5D4536"/>
                </a:solidFill>
                <a:latin typeface="Roboto Condensed"/>
              </a:rPr>
              <a:t>2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0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giây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để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tìm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đáp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án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.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5D4536"/>
                </a:solidFill>
                <a:latin typeface="Roboto Condensed"/>
              </a:rPr>
              <a:t>HS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giơ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tay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nhanh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nhất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giành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quyền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trả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lời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,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trả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lời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đúng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cộng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điểm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/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hoặc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vi-VN" sz="4200" dirty="0" smtClean="0">
                <a:solidFill>
                  <a:srgbClr val="5D4536"/>
                </a:solidFill>
                <a:latin typeface="Roboto Condensed"/>
              </a:rPr>
              <a:t>nhận thẻ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quyền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lợi</a:t>
            </a:r>
            <a:r>
              <a:rPr lang="vi-VN" sz="4200" dirty="0" smtClean="0">
                <a:solidFill>
                  <a:srgbClr val="5D4536"/>
                </a:solidFill>
                <a:latin typeface="Roboto Condensed"/>
              </a:rPr>
              <a:t> từ GV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.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Trả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lời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sai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,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cơ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hội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dành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cho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bạn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khác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613958" y="2833536"/>
            <a:ext cx="5081860" cy="9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5245"/>
                </a:solidFill>
                <a:latin typeface="#9Slide07 SVNNexa Rust Slab Bla"/>
              </a:rPr>
              <a:t>MẬT MÃ SỐ 1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4475522"/>
          <a:ext cx="5576900" cy="3898202"/>
        </p:xfrm>
        <a:graphic>
          <a:graphicData uri="http://schemas.openxmlformats.org/drawingml/2006/table">
            <a:tbl>
              <a:tblPr/>
              <a:tblGrid>
                <a:gridCol w="55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206044">
                <a:tc gridSpan="10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955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@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%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*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!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 dirty="0">
                          <a:solidFill>
                            <a:srgbClr val="000000"/>
                          </a:solidFill>
                          <a:latin typeface="Roboto Condensed"/>
                        </a:rPr>
                        <a:t>]</a:t>
                      </a:r>
                      <a:endParaRPr lang="en-US" sz="1100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^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#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&amp;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2607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ê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n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ô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i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h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 dirty="0">
                          <a:solidFill>
                            <a:srgbClr val="000000"/>
                          </a:solidFill>
                          <a:latin typeface="Roboto Condensed"/>
                        </a:rPr>
                        <a:t>ư</a:t>
                      </a:r>
                      <a:endParaRPr lang="en-US" sz="1100" dirty="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8428941" y="4130941"/>
            <a:ext cx="6454069" cy="2243970"/>
            <a:chOff x="0" y="0"/>
            <a:chExt cx="2009014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09014" cy="698500"/>
            </a:xfrm>
            <a:custGeom>
              <a:avLst/>
              <a:gdLst/>
              <a:ahLst/>
              <a:cxnLst/>
              <a:rect l="l" t="t" r="r" b="b"/>
              <a:pathLst>
                <a:path w="2009014" h="698500">
                  <a:moveTo>
                    <a:pt x="2009014" y="349250"/>
                  </a:moveTo>
                  <a:lnTo>
                    <a:pt x="18058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05814" y="0"/>
                  </a:lnTo>
                  <a:lnTo>
                    <a:pt x="2009014" y="349250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123825"/>
              <a:ext cx="178041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375245"/>
                  </a:solidFill>
                  <a:latin typeface="Roboto Condensed Bold"/>
                </a:rPr>
                <a:t>@^ơ_l#c_b(@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28941" y="6949946"/>
            <a:ext cx="6639248" cy="2308354"/>
            <a:chOff x="0" y="0"/>
            <a:chExt cx="2009014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09014" cy="698500"/>
            </a:xfrm>
            <a:custGeom>
              <a:avLst/>
              <a:gdLst/>
              <a:ahLst/>
              <a:cxnLst/>
              <a:rect l="l" t="t" r="r" b="b"/>
              <a:pathLst>
                <a:path w="2009014" h="698500">
                  <a:moveTo>
                    <a:pt x="2009014" y="349250"/>
                  </a:moveTo>
                  <a:lnTo>
                    <a:pt x="18058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05814" y="0"/>
                  </a:lnTo>
                  <a:lnTo>
                    <a:pt x="2009014" y="349250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123825"/>
              <a:ext cx="178041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 err="1">
                  <a:solidFill>
                    <a:srgbClr val="375245"/>
                  </a:solidFill>
                  <a:latin typeface="Roboto Condensed Bold"/>
                </a:rPr>
                <a:t>Thơ</a:t>
              </a:r>
              <a:r>
                <a:rPr lang="en-US" sz="5799" dirty="0">
                  <a:solidFill>
                    <a:srgbClr val="375245"/>
                  </a:solidFill>
                  <a:latin typeface="Roboto Condensed Bold"/>
                </a:rPr>
                <a:t> </a:t>
              </a:r>
              <a:r>
                <a:rPr lang="en-US" sz="5799" dirty="0" err="1">
                  <a:solidFill>
                    <a:srgbClr val="375245"/>
                  </a:solidFill>
                  <a:latin typeface="Roboto Condensed Bold"/>
                </a:rPr>
                <a:t>lục</a:t>
              </a:r>
              <a:r>
                <a:rPr lang="en-US" sz="5799" dirty="0">
                  <a:solidFill>
                    <a:srgbClr val="375245"/>
                  </a:solidFill>
                  <a:latin typeface="Roboto Condensed Bold"/>
                </a:rPr>
                <a:t> </a:t>
              </a:r>
              <a:r>
                <a:rPr lang="en-US" sz="5799" dirty="0" err="1">
                  <a:solidFill>
                    <a:srgbClr val="375245"/>
                  </a:solidFill>
                  <a:latin typeface="Roboto Condensed Bold"/>
                </a:rPr>
                <a:t>bát</a:t>
              </a:r>
              <a:endParaRPr lang="en-US" sz="5799" dirty="0">
                <a:solidFill>
                  <a:srgbClr val="375245"/>
                </a:solidFill>
                <a:latin typeface="Roboto Condensed Bold"/>
              </a:endParaRPr>
            </a:p>
          </p:txBody>
        </p:sp>
      </p:grpSp>
      <p:pic>
        <p:nvPicPr>
          <p:cNvPr id="7" name="y2mate.com - Đồng hồ đếm ngược 20 giây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3059" y="1598064"/>
            <a:ext cx="4868141" cy="18609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50396" y="2833536"/>
            <a:ext cx="5208984" cy="9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5245"/>
                </a:solidFill>
                <a:latin typeface="#9Slide07 SVNNexa Rust Slab Bla"/>
              </a:rPr>
              <a:t>MẬT MÃ SỐ 2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4475522"/>
          <a:ext cx="5576900" cy="3898202"/>
        </p:xfrm>
        <a:graphic>
          <a:graphicData uri="http://schemas.openxmlformats.org/drawingml/2006/table">
            <a:tbl>
              <a:tblPr/>
              <a:tblGrid>
                <a:gridCol w="55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206044">
                <a:tc gridSpan="10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955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@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%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*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!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]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^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#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&amp;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2607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ê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n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ô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i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h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ư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9631326" y="4257534"/>
            <a:ext cx="6232945" cy="2167089"/>
            <a:chOff x="0" y="0"/>
            <a:chExt cx="2009014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09014" cy="698500"/>
            </a:xfrm>
            <a:custGeom>
              <a:avLst/>
              <a:gdLst/>
              <a:ahLst/>
              <a:cxnLst/>
              <a:rect l="l" t="t" r="r" b="b"/>
              <a:pathLst>
                <a:path w="2009014" h="698500">
                  <a:moveTo>
                    <a:pt x="2009014" y="349250"/>
                  </a:moveTo>
                  <a:lnTo>
                    <a:pt x="18058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05814" y="0"/>
                  </a:lnTo>
                  <a:lnTo>
                    <a:pt x="2009014" y="349250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123825"/>
              <a:ext cx="178041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375245"/>
                  </a:solidFill>
                  <a:latin typeface="Roboto Condensed Bold"/>
                </a:rPr>
                <a:t>*g#y%*_D#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31326" y="6948498"/>
            <a:ext cx="6232945" cy="2167089"/>
            <a:chOff x="0" y="0"/>
            <a:chExt cx="2009014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09014" cy="698500"/>
            </a:xfrm>
            <a:custGeom>
              <a:avLst/>
              <a:gdLst/>
              <a:ahLst/>
              <a:cxnLst/>
              <a:rect l="l" t="t" r="r" b="b"/>
              <a:pathLst>
                <a:path w="2009014" h="698500">
                  <a:moveTo>
                    <a:pt x="2009014" y="349250"/>
                  </a:moveTo>
                  <a:lnTo>
                    <a:pt x="18058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05814" y="0"/>
                  </a:lnTo>
                  <a:lnTo>
                    <a:pt x="2009014" y="349250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123825"/>
              <a:ext cx="178041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375245"/>
                  </a:solidFill>
                  <a:latin typeface="Roboto Condensed Bold"/>
                </a:rPr>
                <a:t>Nguyễn Du</a:t>
              </a:r>
            </a:p>
          </p:txBody>
        </p:sp>
      </p:grpSp>
      <p:pic>
        <p:nvPicPr>
          <p:cNvPr id="7" name="y2mate.com - Đồng hồ đếm ngược 20 giây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4372" y="1089440"/>
            <a:ext cx="5304799" cy="228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44815" y="2833536"/>
            <a:ext cx="5220146" cy="9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5245"/>
                </a:solidFill>
                <a:latin typeface="#9Slide07 SVNNexa Rust Slab Bla"/>
              </a:rPr>
              <a:t>MẬT MÃ SỐ 3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4475522"/>
          <a:ext cx="5576900" cy="3898202"/>
        </p:xfrm>
        <a:graphic>
          <a:graphicData uri="http://schemas.openxmlformats.org/drawingml/2006/table">
            <a:tbl>
              <a:tblPr/>
              <a:tblGrid>
                <a:gridCol w="55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206044">
                <a:tc gridSpan="10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955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@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%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*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!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]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^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#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&amp;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2607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ê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n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ô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i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h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ư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8100830" y="4475522"/>
            <a:ext cx="8598460" cy="1787702"/>
            <a:chOff x="0" y="0"/>
            <a:chExt cx="2399443" cy="4988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99443" cy="498867"/>
            </a:xfrm>
            <a:custGeom>
              <a:avLst/>
              <a:gdLst/>
              <a:ahLst/>
              <a:cxnLst/>
              <a:rect l="l" t="t" r="r" b="b"/>
              <a:pathLst>
                <a:path w="2399443" h="498867">
                  <a:moveTo>
                    <a:pt x="2399443" y="249434"/>
                  </a:moveTo>
                  <a:lnTo>
                    <a:pt x="2196243" y="498867"/>
                  </a:lnTo>
                  <a:lnTo>
                    <a:pt x="203200" y="498867"/>
                  </a:lnTo>
                  <a:lnTo>
                    <a:pt x="0" y="249434"/>
                  </a:lnTo>
                  <a:lnTo>
                    <a:pt x="203200" y="0"/>
                  </a:lnTo>
                  <a:lnTo>
                    <a:pt x="2196243" y="0"/>
                  </a:lnTo>
                  <a:lnTo>
                    <a:pt x="2399443" y="249434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95250"/>
              <a:ext cx="2170843" cy="594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375245"/>
                  </a:solidFill>
                  <a:latin typeface="Roboto Condensed Bold"/>
                </a:rPr>
                <a:t>K?]_Vâ*_K?%#_@r#y%*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00830" y="6929066"/>
            <a:ext cx="8598460" cy="1818837"/>
            <a:chOff x="0" y="0"/>
            <a:chExt cx="2264615" cy="4790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4615" cy="479035"/>
            </a:xfrm>
            <a:custGeom>
              <a:avLst/>
              <a:gdLst/>
              <a:ahLst/>
              <a:cxnLst/>
              <a:rect l="l" t="t" r="r" b="b"/>
              <a:pathLst>
                <a:path w="2264615" h="479035">
                  <a:moveTo>
                    <a:pt x="2264615" y="239518"/>
                  </a:moveTo>
                  <a:lnTo>
                    <a:pt x="2061415" y="479035"/>
                  </a:lnTo>
                  <a:lnTo>
                    <a:pt x="203200" y="479035"/>
                  </a:lnTo>
                  <a:lnTo>
                    <a:pt x="0" y="239518"/>
                  </a:lnTo>
                  <a:lnTo>
                    <a:pt x="203200" y="0"/>
                  </a:lnTo>
                  <a:lnTo>
                    <a:pt x="2061415" y="0"/>
                  </a:lnTo>
                  <a:lnTo>
                    <a:pt x="2264615" y="239518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123825"/>
              <a:ext cx="2036015" cy="60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solidFill>
                    <a:srgbClr val="375245"/>
                  </a:solidFill>
                  <a:latin typeface="Roboto Condensed Bold"/>
                </a:rPr>
                <a:t>Kim </a:t>
              </a:r>
              <a:r>
                <a:rPr lang="en-US" sz="5799" dirty="0" err="1">
                  <a:solidFill>
                    <a:srgbClr val="375245"/>
                  </a:solidFill>
                  <a:latin typeface="Roboto Condensed Bold"/>
                </a:rPr>
                <a:t>Vân</a:t>
              </a:r>
              <a:r>
                <a:rPr lang="en-US" sz="5799" dirty="0">
                  <a:solidFill>
                    <a:srgbClr val="375245"/>
                  </a:solidFill>
                  <a:latin typeface="Roboto Condensed Bold"/>
                </a:rPr>
                <a:t> Kiều </a:t>
              </a:r>
              <a:r>
                <a:rPr lang="en-US" sz="5799" dirty="0" err="1">
                  <a:solidFill>
                    <a:srgbClr val="375245"/>
                  </a:solidFill>
                  <a:latin typeface="Roboto Condensed Bold"/>
                </a:rPr>
                <a:t>truyện</a:t>
              </a:r>
              <a:endParaRPr lang="en-US" sz="5799" dirty="0">
                <a:solidFill>
                  <a:srgbClr val="375245"/>
                </a:solidFill>
                <a:latin typeface="Roboto Condensed Bold"/>
              </a:endParaRPr>
            </a:p>
          </p:txBody>
        </p:sp>
      </p:grpSp>
      <p:pic>
        <p:nvPicPr>
          <p:cNvPr id="7" name="y2mate.com - Đồng hồ đếm ngược 20 giây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46671" y="1088706"/>
            <a:ext cx="4038600" cy="20440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57032" y="2833536"/>
            <a:ext cx="578736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375245"/>
                </a:solidFill>
                <a:latin typeface="#9Slide07 SVNNexa Rust Slab Bla"/>
              </a:rPr>
              <a:t>MẬT MÃ SỐ </a:t>
            </a:r>
            <a:r>
              <a:rPr lang="en-US" sz="5000" dirty="0" smtClean="0">
                <a:solidFill>
                  <a:srgbClr val="375245"/>
                </a:solidFill>
                <a:latin typeface="#9Slide07 SVNNexa Rust Slab Bla"/>
              </a:rPr>
              <a:t>4</a:t>
            </a:r>
            <a:endParaRPr lang="en-US" sz="5000" dirty="0">
              <a:solidFill>
                <a:srgbClr val="375245"/>
              </a:solidFill>
              <a:latin typeface="#9Slide07 SVNNexa Rust Slab Bla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4475522"/>
          <a:ext cx="5576900" cy="3898202"/>
        </p:xfrm>
        <a:graphic>
          <a:graphicData uri="http://schemas.openxmlformats.org/drawingml/2006/table">
            <a:tbl>
              <a:tblPr/>
              <a:tblGrid>
                <a:gridCol w="55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206044">
                <a:tc gridSpan="10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955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@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%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*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!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]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^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#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&amp;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2607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ê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n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ô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i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h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ư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8109807" y="4475522"/>
            <a:ext cx="8160866" cy="1408314"/>
            <a:chOff x="0" y="0"/>
            <a:chExt cx="2149364" cy="370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49364" cy="370914"/>
            </a:xfrm>
            <a:custGeom>
              <a:avLst/>
              <a:gdLst/>
              <a:ahLst/>
              <a:cxnLst/>
              <a:rect l="l" t="t" r="r" b="b"/>
              <a:pathLst>
                <a:path w="2149364" h="370914">
                  <a:moveTo>
                    <a:pt x="2149364" y="185457"/>
                  </a:moveTo>
                  <a:lnTo>
                    <a:pt x="1946164" y="370914"/>
                  </a:lnTo>
                  <a:lnTo>
                    <a:pt x="203200" y="370914"/>
                  </a:lnTo>
                  <a:lnTo>
                    <a:pt x="0" y="185457"/>
                  </a:lnTo>
                  <a:lnTo>
                    <a:pt x="203200" y="0"/>
                  </a:lnTo>
                  <a:lnTo>
                    <a:pt x="1946164" y="0"/>
                  </a:lnTo>
                  <a:lnTo>
                    <a:pt x="2149364" y="185457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95250"/>
              <a:ext cx="1920764" cy="466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375245"/>
                  </a:solidFill>
                  <a:latin typeface="Roboto Condensed Bold"/>
                </a:rPr>
                <a:t>Đo(*_@r&amp;ờ*g_@â*_@^(*h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09807" y="6843832"/>
            <a:ext cx="8160866" cy="1529892"/>
            <a:chOff x="0" y="0"/>
            <a:chExt cx="2149364" cy="40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49364" cy="402934"/>
            </a:xfrm>
            <a:custGeom>
              <a:avLst/>
              <a:gdLst/>
              <a:ahLst/>
              <a:cxnLst/>
              <a:rect l="l" t="t" r="r" b="b"/>
              <a:pathLst>
                <a:path w="2149364" h="402934">
                  <a:moveTo>
                    <a:pt x="2149364" y="201467"/>
                  </a:moveTo>
                  <a:lnTo>
                    <a:pt x="1946164" y="402934"/>
                  </a:lnTo>
                  <a:lnTo>
                    <a:pt x="203200" y="402934"/>
                  </a:lnTo>
                  <a:lnTo>
                    <a:pt x="0" y="201467"/>
                  </a:lnTo>
                  <a:lnTo>
                    <a:pt x="203200" y="0"/>
                  </a:lnTo>
                  <a:lnTo>
                    <a:pt x="1946164" y="0"/>
                  </a:lnTo>
                  <a:lnTo>
                    <a:pt x="2149364" y="201467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95250"/>
              <a:ext cx="1920764" cy="498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375245"/>
                  </a:solidFill>
                  <a:latin typeface="Roboto Condensed Bold"/>
                </a:rPr>
                <a:t>Đoạn trường tân thanh</a:t>
              </a:r>
            </a:p>
          </p:txBody>
        </p:sp>
      </p:grpSp>
      <p:pic>
        <p:nvPicPr>
          <p:cNvPr id="7" name="y2mate.com - Đồng hồ đếm ngược 20 giây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5999" y="953915"/>
            <a:ext cx="3610841" cy="20207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741727" y="313500"/>
            <a:ext cx="5619750" cy="10287000"/>
          </a:xfrm>
          <a:custGeom>
            <a:avLst/>
            <a:gdLst/>
            <a:ahLst/>
            <a:cxnLst/>
            <a:rect l="l" t="t" r="r" b="b"/>
            <a:pathLst>
              <a:path w="5619750" h="10287000">
                <a:moveTo>
                  <a:pt x="0" y="0"/>
                </a:moveTo>
                <a:lnTo>
                  <a:pt x="5619750" y="0"/>
                </a:lnTo>
                <a:lnTo>
                  <a:pt x="5619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39978" y="2833536"/>
            <a:ext cx="5229820" cy="9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#9Slide07 SVNNexa Rust Slab Bla"/>
                <a:ea typeface="+mn-ea"/>
                <a:cs typeface="+mn-cs"/>
              </a:rPr>
              <a:t>MẬT MÃ SỐ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#9Slide07 SVNNexa Rust Slab Bla"/>
                <a:ea typeface="+mn-ea"/>
                <a:cs typeface="+mn-cs"/>
              </a:rPr>
              <a:t>5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375245"/>
              </a:solidFill>
              <a:effectLst/>
              <a:uLnTx/>
              <a:uFillTx/>
              <a:latin typeface="#9Slide07 SVNNexa Rust Slab Bla"/>
              <a:ea typeface="+mn-ea"/>
              <a:cs typeface="+mn-cs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4475522"/>
          <a:ext cx="5576900" cy="3898202"/>
        </p:xfrm>
        <a:graphic>
          <a:graphicData uri="http://schemas.openxmlformats.org/drawingml/2006/table">
            <a:tbl>
              <a:tblPr/>
              <a:tblGrid>
                <a:gridCol w="557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76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206044">
                <a:tc gridSpan="10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000000"/>
                          </a:solidFill>
                          <a:latin typeface="Roboto Condensed Bold"/>
                        </a:rPr>
                        <a:t>Bảng kí tự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955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@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%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*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!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]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^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#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&amp;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2607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ê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n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ô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i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h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000000"/>
                          </a:solidFill>
                          <a:latin typeface="Roboto Condensed"/>
                        </a:rPr>
                        <a:t>ư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7638475" y="4475522"/>
            <a:ext cx="9335988" cy="1408314"/>
            <a:chOff x="0" y="0"/>
            <a:chExt cx="2458861" cy="370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58861" cy="370914"/>
            </a:xfrm>
            <a:custGeom>
              <a:avLst/>
              <a:gdLst/>
              <a:ahLst/>
              <a:cxnLst/>
              <a:rect l="l" t="t" r="r" b="b"/>
              <a:pathLst>
                <a:path w="2458861" h="370914">
                  <a:moveTo>
                    <a:pt x="2458861" y="185457"/>
                  </a:moveTo>
                  <a:lnTo>
                    <a:pt x="2255661" y="370914"/>
                  </a:lnTo>
                  <a:lnTo>
                    <a:pt x="203200" y="370914"/>
                  </a:lnTo>
                  <a:lnTo>
                    <a:pt x="0" y="185457"/>
                  </a:lnTo>
                  <a:lnTo>
                    <a:pt x="203200" y="0"/>
                  </a:lnTo>
                  <a:lnTo>
                    <a:pt x="2255661" y="0"/>
                  </a:lnTo>
                  <a:lnTo>
                    <a:pt x="2458861" y="185457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95250"/>
              <a:ext cx="2230261" cy="466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1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99" b="0" i="0" u="none" strike="noStrike" kern="1200" cap="none" spc="0" normalizeH="0" baseline="0" noProof="0" dirty="0">
                  <a:ln>
                    <a:noFill/>
                  </a:ln>
                  <a:solidFill>
                    <a:srgbClr val="375245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K?%@_@(</a:t>
              </a:r>
              <a:r>
                <a:rPr kumimoji="0" lang="en-US" sz="439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75245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c</a:t>
              </a: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49657" y="6897271"/>
            <a:ext cx="8313623" cy="1476453"/>
            <a:chOff x="0" y="0"/>
            <a:chExt cx="2189596" cy="388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89596" cy="388860"/>
            </a:xfrm>
            <a:custGeom>
              <a:avLst/>
              <a:gdLst/>
              <a:ahLst/>
              <a:cxnLst/>
              <a:rect l="l" t="t" r="r" b="b"/>
              <a:pathLst>
                <a:path w="2189596" h="388860">
                  <a:moveTo>
                    <a:pt x="2189596" y="194430"/>
                  </a:moveTo>
                  <a:lnTo>
                    <a:pt x="1986396" y="388860"/>
                  </a:lnTo>
                  <a:lnTo>
                    <a:pt x="203200" y="388860"/>
                  </a:lnTo>
                  <a:lnTo>
                    <a:pt x="0" y="194430"/>
                  </a:lnTo>
                  <a:lnTo>
                    <a:pt x="203200" y="0"/>
                  </a:lnTo>
                  <a:lnTo>
                    <a:pt x="1986396" y="0"/>
                  </a:lnTo>
                  <a:lnTo>
                    <a:pt x="2189596" y="194430"/>
                  </a:lnTo>
                  <a:close/>
                </a:path>
              </a:pathLst>
            </a:custGeom>
            <a:solidFill>
              <a:srgbClr val="F7F5F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95250"/>
              <a:ext cx="1960996" cy="484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4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75245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Kiệt</a:t>
              </a:r>
              <a:r>
                <a:rPr kumimoji="0" lang="en-US" sz="4599" b="0" i="0" u="none" strike="noStrike" kern="1200" cap="none" spc="0" normalizeH="0" baseline="0" noProof="0" dirty="0">
                  <a:ln>
                    <a:noFill/>
                  </a:ln>
                  <a:solidFill>
                    <a:srgbClr val="375245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 </a:t>
              </a:r>
              <a:r>
                <a:rPr kumimoji="0" lang="en-US" sz="459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75245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tác</a:t>
              </a:r>
              <a:endParaRPr kumimoji="0" lang="en-US" sz="4599" b="0" i="0" u="none" strike="noStrike" kern="1200" cap="none" spc="0" normalizeH="0" baseline="0" noProof="0" dirty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endParaRPr>
            </a:p>
          </p:txBody>
        </p:sp>
      </p:grpSp>
      <p:pic>
        <p:nvPicPr>
          <p:cNvPr id="7" name="y2mate.com - Đồng hồ đếm ngược 20 giây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82600" y="1000965"/>
            <a:ext cx="4038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31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33324" y="854644"/>
            <a:ext cx="6528153" cy="9008454"/>
          </a:xfrm>
          <a:custGeom>
            <a:avLst/>
            <a:gdLst/>
            <a:ahLst/>
            <a:cxnLst/>
            <a:rect l="l" t="t" r="r" b="b"/>
            <a:pathLst>
              <a:path w="6528153" h="9008454">
                <a:moveTo>
                  <a:pt x="0" y="0"/>
                </a:moveTo>
                <a:lnTo>
                  <a:pt x="6528153" y="0"/>
                </a:lnTo>
                <a:lnTo>
                  <a:pt x="6528153" y="9008454"/>
                </a:lnTo>
                <a:lnTo>
                  <a:pt x="0" y="9008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95463" y="2395544"/>
            <a:ext cx="7670105" cy="7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90BDA7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BÀI 2 - TRUYỆN THƠ NÔM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04800" y="3751416"/>
            <a:ext cx="16458749" cy="286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hiểu VB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 </a:t>
            </a:r>
            <a:r>
              <a:rPr kumimoji="0" lang="en-US" sz="85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</a:t>
            </a:r>
            <a:r>
              <a:rPr kumimoji="0" lang="en-US" sz="8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vi-VN" sz="8599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94459" y="6935698"/>
            <a:ext cx="766370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(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Trích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“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Truyện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Kiều” - </a:t>
            </a:r>
            <a:r>
              <a:rPr kumimoji="0" lang="en-US" sz="39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Ngu</a:t>
            </a:r>
            <a:r>
              <a:rPr kumimoji="0" lang="vi-VN" sz="3999" b="0" i="0" u="none" strike="noStrike" kern="1200" cap="none" spc="0" normalizeH="0" baseline="0" noProof="0" dirty="0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y</a:t>
            </a:r>
            <a:r>
              <a:rPr kumimoji="0" lang="en-US" sz="39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ễn</a:t>
            </a:r>
            <a:r>
              <a:rPr kumimoji="0" lang="en-US" sz="3999" b="0" i="0" u="none" strike="noStrike" kern="1200" cap="none" spc="0" normalizeH="0" baseline="0" noProof="0" dirty="0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Du)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769B84"/>
              </a:solidFill>
              <a:effectLst/>
              <a:uLnTx/>
              <a:uFillTx/>
              <a:latin typeface="#9Slide05 VL Fadil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62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95136" y="-4022274"/>
            <a:ext cx="10297731" cy="18331548"/>
          </a:xfrm>
          <a:custGeom>
            <a:avLst/>
            <a:gdLst/>
            <a:ahLst/>
            <a:cxnLst/>
            <a:rect l="l" t="t" r="r" b="b"/>
            <a:pathLst>
              <a:path w="10297731" h="18331548">
                <a:moveTo>
                  <a:pt x="0" y="0"/>
                </a:moveTo>
                <a:lnTo>
                  <a:pt x="10297731" y="0"/>
                </a:lnTo>
                <a:lnTo>
                  <a:pt x="10297731" y="18331548"/>
                </a:lnTo>
                <a:lnTo>
                  <a:pt x="0" y="1833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9" r="-12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2075" y="979714"/>
            <a:ext cx="15563849" cy="8556170"/>
          </a:xfrm>
          <a:custGeom>
            <a:avLst/>
            <a:gdLst/>
            <a:ahLst/>
            <a:cxnLst/>
            <a:rect l="l" t="t" r="r" b="b"/>
            <a:pathLst>
              <a:path w="15563849" h="8556170">
                <a:moveTo>
                  <a:pt x="0" y="0"/>
                </a:moveTo>
                <a:lnTo>
                  <a:pt x="15563849" y="0"/>
                </a:lnTo>
                <a:lnTo>
                  <a:pt x="15563849" y="8556170"/>
                </a:lnTo>
                <a:lnTo>
                  <a:pt x="0" y="855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108816" y="3756361"/>
          <a:ext cx="13609981" cy="5231194"/>
        </p:xfrm>
        <a:graphic>
          <a:graphicData uri="http://schemas.openxmlformats.org/drawingml/2006/table">
            <a:tbl>
              <a:tblPr/>
              <a:tblGrid>
                <a:gridCol w="107927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6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0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0788">
                <a:tc>
                  <a:txBody>
                    <a:bodyPr/>
                    <a:lstStyle/>
                    <a:p>
                      <a:pPr algn="ctr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FFFFFF"/>
                          </a:solidFill>
                          <a:latin typeface="Roboto Condensed Bold"/>
                        </a:rPr>
                        <a:t> Tiêu chí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D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FFFFFF"/>
                          </a:solidFill>
                          <a:latin typeface="Roboto Condensed Bold"/>
                        </a:rPr>
                        <a:t> Có   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D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FFFFFF"/>
                          </a:solidFill>
                          <a:latin typeface="Roboto Condensed Bold"/>
                        </a:rPr>
                        <a:t> Không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D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1559">
                <a:tc>
                  <a:txBody>
                    <a:bodyPr/>
                    <a:lstStyle/>
                    <a:p>
                      <a:pPr algn="l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605048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3644">
                <a:tc>
                  <a:txBody>
                    <a:bodyPr/>
                    <a:lstStyle/>
                    <a:p>
                      <a:pPr algn="l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605048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1559">
                <a:tc>
                  <a:txBody>
                    <a:bodyPr/>
                    <a:lstStyle/>
                    <a:p>
                      <a:pPr algn="l">
                        <a:lnSpc>
                          <a:spcPts val="4620"/>
                        </a:lnSpc>
                        <a:defRPr/>
                      </a:pPr>
                      <a:r>
                        <a:rPr lang="en-US" sz="3299">
                          <a:solidFill>
                            <a:srgbClr val="605048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83644">
                <a:tc>
                  <a:txBody>
                    <a:bodyPr/>
                    <a:lstStyle/>
                    <a:p>
                      <a:pPr algn="just">
                        <a:lnSpc>
                          <a:spcPts val="4620"/>
                        </a:lnSpc>
                        <a:defRPr/>
                      </a:pP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trạng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chị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Thúy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Kiều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chuyến</a:t>
                      </a:r>
                      <a:r>
                        <a:rPr lang="en-US" sz="3299" dirty="0">
                          <a:solidFill>
                            <a:srgbClr val="605048"/>
                          </a:solidFill>
                          <a:latin typeface="Roboto Condensed"/>
                        </a:rPr>
                        <a:t> du </a:t>
                      </a:r>
                      <a:r>
                        <a:rPr lang="en-US" sz="3299" dirty="0" err="1">
                          <a:solidFill>
                            <a:srgbClr val="605048"/>
                          </a:solidFill>
                          <a:latin typeface="Roboto Condensed"/>
                        </a:rPr>
                        <a:t>xuân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008166" y="2853391"/>
            <a:ext cx="889277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90BDA7"/>
                </a:solidFill>
                <a:latin typeface="Roboto Bold"/>
              </a:rPr>
              <a:t>BẢNG KIỂM KĨ NĂNG </a:t>
            </a:r>
            <a:r>
              <a:rPr lang="en-US" sz="4200" dirty="0" smtClean="0">
                <a:solidFill>
                  <a:srgbClr val="90BDA7"/>
                </a:solidFill>
                <a:latin typeface="Roboto Bold"/>
              </a:rPr>
              <a:t>ĐỌC VĂN BẢN</a:t>
            </a:r>
            <a:endParaRPr lang="en-US" sz="4200" dirty="0">
              <a:solidFill>
                <a:srgbClr val="90BDA7"/>
              </a:solidFill>
              <a:latin typeface="Roboto Bold"/>
            </a:endParaRPr>
          </a:p>
        </p:txBody>
      </p:sp>
      <p:sp>
        <p:nvSpPr>
          <p:cNvPr id="9" name="Freeform 9"/>
          <p:cNvSpPr/>
          <p:nvPr/>
        </p:nvSpPr>
        <p:spPr>
          <a:xfrm flipH="1" flipV="1">
            <a:off x="11633099" y="4980471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6676677" y="5332303"/>
                </a:moveTo>
                <a:lnTo>
                  <a:pt x="0" y="5332303"/>
                </a:lnTo>
                <a:lnTo>
                  <a:pt x="0" y="0"/>
                </a:lnTo>
                <a:lnTo>
                  <a:pt x="6676677" y="0"/>
                </a:lnTo>
                <a:lnTo>
                  <a:pt x="6676677" y="5332303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59800" y="591434"/>
            <a:ext cx="4911146" cy="7057497"/>
          </a:xfrm>
          <a:custGeom>
            <a:avLst/>
            <a:gdLst/>
            <a:ahLst/>
            <a:cxnLst/>
            <a:rect l="l" t="t" r="r" b="b"/>
            <a:pathLst>
              <a:path w="4911146" h="7057497">
                <a:moveTo>
                  <a:pt x="0" y="0"/>
                </a:moveTo>
                <a:lnTo>
                  <a:pt x="4911145" y="0"/>
                </a:lnTo>
                <a:lnTo>
                  <a:pt x="4911145" y="7057496"/>
                </a:lnTo>
                <a:lnTo>
                  <a:pt x="0" y="7057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80812" y="997724"/>
            <a:ext cx="856366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vi-VN" sz="5799" dirty="0" smtClean="0">
                <a:solidFill>
                  <a:srgbClr val="3752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lang="en-US" sz="5799" dirty="0">
              <a:solidFill>
                <a:srgbClr val="3752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58614" y="4421399"/>
            <a:ext cx="6137690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5D4536"/>
                </a:solidFill>
                <a:latin typeface="Roboto Condensed"/>
              </a:rPr>
              <a:t>?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Đọc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chú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thích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SGK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và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dựa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vào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vi-VN" sz="4200" dirty="0" smtClean="0">
                <a:solidFill>
                  <a:srgbClr val="5D4536"/>
                </a:solidFill>
                <a:latin typeface="Roboto Condensed"/>
              </a:rPr>
              <a:t>chuẩn bị ở nhà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,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hãy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chia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sẻ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những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điều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em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tìm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hiểu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được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 smtClean="0">
                <a:solidFill>
                  <a:srgbClr val="5D4536"/>
                </a:solidFill>
                <a:latin typeface="Roboto Condensed"/>
              </a:rPr>
              <a:t>về</a:t>
            </a:r>
            <a:r>
              <a:rPr lang="en-US" sz="4200" dirty="0" smtClean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tác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giả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Nguyễn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Du,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tác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"/>
              </a:rPr>
              <a:t>phẩm</a:t>
            </a:r>
            <a:r>
              <a:rPr lang="en-US" sz="4200" dirty="0">
                <a:solidFill>
                  <a:srgbClr val="5D4536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5D4536"/>
                </a:solidFill>
                <a:latin typeface="Roboto Condensed Italics"/>
              </a:rPr>
              <a:t>Truyện</a:t>
            </a:r>
            <a:r>
              <a:rPr lang="en-US" sz="4200" dirty="0">
                <a:solidFill>
                  <a:srgbClr val="5D4536"/>
                </a:solidFill>
                <a:latin typeface="Roboto Condensed Italics"/>
              </a:rPr>
              <a:t> </a:t>
            </a:r>
            <a:r>
              <a:rPr lang="en-US" sz="4200" dirty="0" smtClean="0">
                <a:solidFill>
                  <a:srgbClr val="5D4536"/>
                </a:solidFill>
                <a:latin typeface="Roboto Condensed Italics"/>
              </a:rPr>
              <a:t>Kiều.</a:t>
            </a:r>
            <a:endParaRPr lang="en-US" sz="4200" dirty="0">
              <a:solidFill>
                <a:srgbClr val="5D4536"/>
              </a:solidFill>
              <a:latin typeface="Roboto Condensed Italics"/>
            </a:endParaRPr>
          </a:p>
        </p:txBody>
      </p:sp>
      <p:sp>
        <p:nvSpPr>
          <p:cNvPr id="10" name="Freeform 10"/>
          <p:cNvSpPr/>
          <p:nvPr/>
        </p:nvSpPr>
        <p:spPr>
          <a:xfrm rot="-458955">
            <a:off x="1020939" y="2326610"/>
            <a:ext cx="6526370" cy="6526370"/>
          </a:xfrm>
          <a:custGeom>
            <a:avLst/>
            <a:gdLst/>
            <a:ahLst/>
            <a:cxnLst/>
            <a:rect l="l" t="t" r="r" b="b"/>
            <a:pathLst>
              <a:path w="6526370" h="6526370">
                <a:moveTo>
                  <a:pt x="0" y="0"/>
                </a:moveTo>
                <a:lnTo>
                  <a:pt x="6526369" y="0"/>
                </a:lnTo>
                <a:lnTo>
                  <a:pt x="6526369" y="6526369"/>
                </a:lnTo>
                <a:lnTo>
                  <a:pt x="0" y="652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458955">
            <a:off x="-19740" y="3047829"/>
            <a:ext cx="6526370" cy="6526370"/>
          </a:xfrm>
          <a:custGeom>
            <a:avLst/>
            <a:gdLst/>
            <a:ahLst/>
            <a:cxnLst/>
            <a:rect l="l" t="t" r="r" b="b"/>
            <a:pathLst>
              <a:path w="6526370" h="6526370">
                <a:moveTo>
                  <a:pt x="0" y="0"/>
                </a:moveTo>
                <a:lnTo>
                  <a:pt x="6526370" y="0"/>
                </a:lnTo>
                <a:lnTo>
                  <a:pt x="6526370" y="6526370"/>
                </a:lnTo>
                <a:lnTo>
                  <a:pt x="0" y="652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52600" y="4112636"/>
            <a:ext cx="8991165" cy="5571798"/>
          </a:xfrm>
          <a:custGeom>
            <a:avLst/>
            <a:gdLst/>
            <a:ahLst/>
            <a:cxnLst/>
            <a:rect l="l" t="t" r="r" b="b"/>
            <a:pathLst>
              <a:path w="8991165" h="5571798">
                <a:moveTo>
                  <a:pt x="0" y="0"/>
                </a:moveTo>
                <a:lnTo>
                  <a:pt x="8991165" y="0"/>
                </a:lnTo>
                <a:lnTo>
                  <a:pt x="8991165" y="5571798"/>
                </a:lnTo>
                <a:lnTo>
                  <a:pt x="0" y="557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52600" y="856274"/>
            <a:ext cx="79248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dirty="0" err="1" smtClean="0">
                <a:solidFill>
                  <a:srgbClr val="375245"/>
                </a:solidFill>
                <a:latin typeface="#9Slide05 VL Fadilla"/>
              </a:rPr>
              <a:t>Tác</a:t>
            </a:r>
            <a:r>
              <a:rPr lang="en-US" sz="57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700" dirty="0" err="1">
                <a:solidFill>
                  <a:srgbClr val="375245"/>
                </a:solidFill>
                <a:latin typeface="#9Slide05 VL Fadilla"/>
              </a:rPr>
              <a:t>giả</a:t>
            </a:r>
            <a:r>
              <a:rPr lang="en-US" sz="5700" dirty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700" dirty="0" err="1">
                <a:solidFill>
                  <a:srgbClr val="375245"/>
                </a:solidFill>
                <a:latin typeface="#9Slide05 VL Fadilla"/>
              </a:rPr>
              <a:t>Nguyễn</a:t>
            </a:r>
            <a:r>
              <a:rPr lang="en-US" sz="5700" dirty="0">
                <a:solidFill>
                  <a:srgbClr val="375245"/>
                </a:solidFill>
                <a:latin typeface="#9Slide05 VL Fadilla"/>
              </a:rPr>
              <a:t> 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3400" y="2028942"/>
            <a:ext cx="12039600" cy="816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 defTabSz="914282">
              <a:lnSpc>
                <a:spcPct val="13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vi-VN" sz="36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6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36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vi-VN" sz="36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 là Thanh Hiên, tên chữ là Tố Như,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defTabSz="914282">
              <a:lnSpc>
                <a:spcPct val="13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Cuộc đời Nguyễn Du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914282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vi-VN" sz="3600" b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Sự nghiệp </a:t>
            </a:r>
            <a:r>
              <a:rPr lang="en-US" sz="3600" b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600" dirty="0">
              <a:solidFill>
                <a:prstClr val="black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282">
              <a:lnSpc>
                <a:spcPct val="130000"/>
              </a:lnSpc>
            </a:pPr>
            <a:r>
              <a:rPr lang="vi-VN" sz="3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 smtClean="0">
              <a:solidFill>
                <a:prstClr val="black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282">
              <a:lnSpc>
                <a:spcPct val="130000"/>
              </a:lnSpc>
            </a:pPr>
            <a:r>
              <a:rPr lang="en-US" sz="3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600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Kiều,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vi-VN" sz="3600" i="1" dirty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(Văn tế thập loại chúng </a:t>
            </a:r>
            <a:r>
              <a:rPr lang="vi-VN" sz="3600" i="1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sinh)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defTabSz="914282">
              <a:lnSpc>
                <a:spcPct val="130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0421" lvl="1" indent="-410210" algn="just">
              <a:lnSpc>
                <a:spcPct val="130000"/>
              </a:lnSpc>
              <a:buFont typeface="Arial"/>
              <a:buChar char="•"/>
            </a:pPr>
            <a:endParaRPr lang="en-US" sz="3600" dirty="0">
              <a:solidFill>
                <a:srgbClr val="595251"/>
              </a:solidFill>
              <a:latin typeface="Roboto Condens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598" y="275855"/>
            <a:ext cx="17414390" cy="9573498"/>
          </a:xfrm>
          <a:custGeom>
            <a:avLst/>
            <a:gdLst/>
            <a:ahLst/>
            <a:cxnLst/>
            <a:rect l="l" t="t" r="r" b="b"/>
            <a:pathLst>
              <a:path w="17414390" h="9573498">
                <a:moveTo>
                  <a:pt x="0" y="0"/>
                </a:moveTo>
                <a:lnTo>
                  <a:pt x="17414390" y="0"/>
                </a:lnTo>
                <a:lnTo>
                  <a:pt x="17414390" y="9573498"/>
                </a:lnTo>
                <a:lnTo>
                  <a:pt x="0" y="957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22243" y="-1538127"/>
            <a:ext cx="6368637" cy="5838664"/>
          </a:xfrm>
          <a:custGeom>
            <a:avLst/>
            <a:gdLst/>
            <a:ahLst/>
            <a:cxnLst/>
            <a:rect l="l" t="t" r="r" b="b"/>
            <a:pathLst>
              <a:path w="6368637" h="5838664">
                <a:moveTo>
                  <a:pt x="0" y="0"/>
                </a:moveTo>
                <a:lnTo>
                  <a:pt x="6368637" y="0"/>
                </a:lnTo>
                <a:lnTo>
                  <a:pt x="6368637" y="5838665"/>
                </a:lnTo>
                <a:lnTo>
                  <a:pt x="0" y="5838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45553" y="6446595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2421" y="639190"/>
            <a:ext cx="8579843" cy="91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3 Arima Madurai Bold"/>
              </a:rPr>
              <a:t>1.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Trăm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cõi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ta,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mệnh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khéo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ghét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bể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dâu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đau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đớn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5.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Lạ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bỉ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quen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thói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má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hồng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ghen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Cảo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thơm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giở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đèn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Minh,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10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.Bốn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phẳng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lặng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ngoại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họ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Vương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bực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rốt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Vương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nối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nho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5107" y="696340"/>
            <a:ext cx="7624366" cy="902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15.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ả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Thúy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Kiều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Thúy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Vân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Mai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cốt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tuyết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vẹn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Vân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20.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Khuôn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đặn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nang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cười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ngọc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thốt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đoan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thua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tuyết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nhường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da.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Kiều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sảo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mặn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So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bề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25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Làn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ghen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thua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thắm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liễu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hờn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nghiêng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nghiêng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đành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đòi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đành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  <a:p>
            <a:pPr algn="ctr">
              <a:lnSpc>
                <a:spcPts val="4370"/>
              </a:lnSpc>
            </a:pP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sẵn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</a:t>
            </a:r>
          </a:p>
          <a:p>
            <a:pPr algn="ctr">
              <a:lnSpc>
                <a:spcPts val="437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old"/>
              </a:rPr>
              <a:t>30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.Pha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đủ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mùi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#9Slide03 Arima Madurai Bold"/>
              </a:rPr>
              <a:t>ngâm</a:t>
            </a:r>
            <a:r>
              <a:rPr lang="en-US" sz="2800" dirty="0">
                <a:solidFill>
                  <a:srgbClr val="000000"/>
                </a:solidFill>
                <a:latin typeface="#9Slide03 Arima Madurai Bol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2960">
            <a:off x="12130274" y="863165"/>
            <a:ext cx="4569166" cy="4569166"/>
          </a:xfrm>
          <a:custGeom>
            <a:avLst/>
            <a:gdLst/>
            <a:ahLst/>
            <a:cxnLst/>
            <a:rect l="l" t="t" r="r" b="b"/>
            <a:pathLst>
              <a:path w="4569166" h="4569166">
                <a:moveTo>
                  <a:pt x="0" y="0"/>
                </a:moveTo>
                <a:lnTo>
                  <a:pt x="4569166" y="0"/>
                </a:lnTo>
                <a:lnTo>
                  <a:pt x="4569166" y="4569166"/>
                </a:lnTo>
                <a:lnTo>
                  <a:pt x="0" y="4569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15149">
            <a:off x="14049572" y="894374"/>
            <a:ext cx="3066131" cy="4377166"/>
          </a:xfrm>
          <a:custGeom>
            <a:avLst/>
            <a:gdLst/>
            <a:ahLst/>
            <a:cxnLst/>
            <a:rect l="l" t="t" r="r" b="b"/>
            <a:pathLst>
              <a:path w="3066131" h="4377166">
                <a:moveTo>
                  <a:pt x="0" y="0"/>
                </a:moveTo>
                <a:lnTo>
                  <a:pt x="3066130" y="0"/>
                </a:lnTo>
                <a:lnTo>
                  <a:pt x="3066130" y="4377165"/>
                </a:lnTo>
                <a:lnTo>
                  <a:pt x="0" y="4377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724824" y="1104900"/>
            <a:ext cx="7100138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Tác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375245"/>
                </a:solidFill>
                <a:latin typeface="#9Slide05 VL Fadilla"/>
              </a:rPr>
              <a:t>phẩm</a:t>
            </a:r>
            <a:r>
              <a:rPr lang="en-US" sz="5600" dirty="0">
                <a:solidFill>
                  <a:srgbClr val="375245"/>
                </a:solidFill>
                <a:latin typeface="#9Slide05 VL Fadilla"/>
              </a:rPr>
              <a:t> “</a:t>
            </a:r>
            <a:r>
              <a:rPr lang="en-US" sz="5600" dirty="0" err="1">
                <a:solidFill>
                  <a:srgbClr val="375245"/>
                </a:solidFill>
                <a:latin typeface="#9Slide05 VL Fadilla"/>
              </a:rPr>
              <a:t>Truyện</a:t>
            </a:r>
            <a:r>
              <a:rPr lang="en-US" sz="5600" dirty="0">
                <a:solidFill>
                  <a:srgbClr val="375245"/>
                </a:solidFill>
                <a:latin typeface="#9Slide05 VL Fadilla"/>
              </a:rPr>
              <a:t> Kiều”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2544" y="2447939"/>
            <a:ext cx="11917595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9" lvl="1" indent="-442594" algn="just">
              <a:lnSpc>
                <a:spcPts val="5165"/>
              </a:lnSpc>
              <a:buFont typeface="Arial"/>
              <a:buChar char="•"/>
            </a:pP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Hoàn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cảnh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sáng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tác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: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được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sáng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tác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vào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đầu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thế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kỉ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19 </a:t>
            </a:r>
          </a:p>
          <a:p>
            <a:pPr marL="885189" lvl="1" indent="-442594" algn="just">
              <a:lnSpc>
                <a:spcPts val="5165"/>
              </a:lnSpc>
              <a:buFont typeface="Arial"/>
              <a:buChar char="•"/>
            </a:pP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Thể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loại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: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Truyện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thơ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Nôm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, 3254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câu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thơ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lục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bát</a:t>
            </a:r>
            <a:endParaRPr lang="en-US" sz="4099" dirty="0">
              <a:solidFill>
                <a:srgbClr val="595251"/>
              </a:solidFill>
              <a:latin typeface="Roboto Condensed"/>
            </a:endParaRPr>
          </a:p>
          <a:p>
            <a:pPr marL="885189" lvl="1" indent="-442594" algn="just">
              <a:lnSpc>
                <a:spcPts val="5165"/>
              </a:lnSpc>
              <a:buFont typeface="Arial"/>
              <a:buChar char="•"/>
            </a:pP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Nguồn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gốc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: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Được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sáng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tác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dựa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cốt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truyện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tiểu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thuyết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>
                <a:solidFill>
                  <a:srgbClr val="595251"/>
                </a:solidFill>
                <a:latin typeface="Roboto Condensed Italics"/>
              </a:rPr>
              <a:t>Kim </a:t>
            </a:r>
            <a:r>
              <a:rPr lang="en-US" sz="4099" dirty="0" err="1">
                <a:solidFill>
                  <a:srgbClr val="595251"/>
                </a:solidFill>
                <a:latin typeface="Roboto Condensed Italics"/>
              </a:rPr>
              <a:t>Vân</a:t>
            </a:r>
            <a:r>
              <a:rPr lang="en-US" sz="4099" dirty="0">
                <a:solidFill>
                  <a:srgbClr val="595251"/>
                </a:solidFill>
                <a:latin typeface="Roboto Condensed Italics"/>
              </a:rPr>
              <a:t> Kiều </a:t>
            </a:r>
            <a:r>
              <a:rPr lang="en-US" sz="4099" dirty="0" err="1">
                <a:solidFill>
                  <a:srgbClr val="595251"/>
                </a:solidFill>
                <a:latin typeface="Roboto Condensed Italics"/>
              </a:rPr>
              <a:t>truyện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Thanh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Tâm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Tài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Nhân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(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Trung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Quốc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)</a:t>
            </a:r>
          </a:p>
          <a:p>
            <a:pPr marL="885189" lvl="1" indent="-442594" algn="just">
              <a:lnSpc>
                <a:spcPts val="5165"/>
              </a:lnSpc>
              <a:buFont typeface="Arial"/>
              <a:buChar char="•"/>
            </a:pP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Bố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 Bold"/>
              </a:rPr>
              <a:t>cục</a:t>
            </a:r>
            <a:r>
              <a:rPr lang="en-US" sz="4099" dirty="0">
                <a:solidFill>
                  <a:srgbClr val="595251"/>
                </a:solidFill>
                <a:latin typeface="Roboto Condensed Bold"/>
              </a:rPr>
              <a:t>: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3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phần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165"/>
              </a:lnSpc>
            </a:pPr>
            <a:r>
              <a:rPr lang="en-US" sz="4099" dirty="0">
                <a:solidFill>
                  <a:srgbClr val="595251"/>
                </a:solidFill>
                <a:latin typeface="Roboto Condensed"/>
              </a:rPr>
              <a:t>              +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Phần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1: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Gặp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gỡ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và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đính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ước</a:t>
            </a:r>
            <a:endParaRPr lang="en-US" sz="4099" dirty="0">
              <a:solidFill>
                <a:srgbClr val="595251"/>
              </a:solidFill>
              <a:latin typeface="Roboto Condensed"/>
            </a:endParaRPr>
          </a:p>
          <a:p>
            <a:pPr algn="just">
              <a:lnSpc>
                <a:spcPts val="5165"/>
              </a:lnSpc>
            </a:pPr>
            <a:r>
              <a:rPr lang="en-US" sz="4099" dirty="0">
                <a:solidFill>
                  <a:srgbClr val="595251"/>
                </a:solidFill>
                <a:latin typeface="Roboto Condensed"/>
              </a:rPr>
              <a:t>              +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Phần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2: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Gia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biến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và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lưu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lạc</a:t>
            </a:r>
            <a:endParaRPr lang="en-US" sz="4099" dirty="0">
              <a:solidFill>
                <a:srgbClr val="595251"/>
              </a:solidFill>
              <a:latin typeface="Roboto Condensed"/>
            </a:endParaRPr>
          </a:p>
          <a:p>
            <a:pPr algn="just">
              <a:lnSpc>
                <a:spcPts val="5165"/>
              </a:lnSpc>
            </a:pPr>
            <a:r>
              <a:rPr lang="en-US" sz="4099" dirty="0">
                <a:solidFill>
                  <a:srgbClr val="595251"/>
                </a:solidFill>
                <a:latin typeface="Roboto Condensed"/>
              </a:rPr>
              <a:t>              +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Phần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3: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Đoàn</a:t>
            </a:r>
            <a:r>
              <a:rPr lang="en-US" sz="4099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95251"/>
                </a:solidFill>
                <a:latin typeface="Roboto Condensed"/>
              </a:rPr>
              <a:t>tụ</a:t>
            </a:r>
            <a:endParaRPr lang="en-US" sz="4099" dirty="0">
              <a:solidFill>
                <a:srgbClr val="595251"/>
              </a:solidFill>
              <a:latin typeface="Roboto Condens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2960">
            <a:off x="12712622" y="821013"/>
            <a:ext cx="4569166" cy="4569166"/>
          </a:xfrm>
          <a:custGeom>
            <a:avLst/>
            <a:gdLst/>
            <a:ahLst/>
            <a:cxnLst/>
            <a:rect l="l" t="t" r="r" b="b"/>
            <a:pathLst>
              <a:path w="4569166" h="4569166">
                <a:moveTo>
                  <a:pt x="0" y="0"/>
                </a:moveTo>
                <a:lnTo>
                  <a:pt x="4569166" y="0"/>
                </a:lnTo>
                <a:lnTo>
                  <a:pt x="4569166" y="4569166"/>
                </a:lnTo>
                <a:lnTo>
                  <a:pt x="0" y="4569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15149">
            <a:off x="14049572" y="894374"/>
            <a:ext cx="3066131" cy="4377166"/>
          </a:xfrm>
          <a:custGeom>
            <a:avLst/>
            <a:gdLst/>
            <a:ahLst/>
            <a:cxnLst/>
            <a:rect l="l" t="t" r="r" b="b"/>
            <a:pathLst>
              <a:path w="3066131" h="4377166">
                <a:moveTo>
                  <a:pt x="0" y="0"/>
                </a:moveTo>
                <a:lnTo>
                  <a:pt x="3066130" y="0"/>
                </a:lnTo>
                <a:lnTo>
                  <a:pt x="3066130" y="4377165"/>
                </a:lnTo>
                <a:lnTo>
                  <a:pt x="0" y="4377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84677" y="1258950"/>
            <a:ext cx="13021017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Định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hướng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cá</a:t>
            </a:r>
            <a:r>
              <a:rPr lang="vi-VN" sz="5600" dirty="0" smtClean="0">
                <a:solidFill>
                  <a:srgbClr val="375245"/>
                </a:solidFill>
                <a:latin typeface="#9Slide05 VL Fadilla"/>
              </a:rPr>
              <a:t>c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h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đọc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hiểu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một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đoạn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trích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endParaRPr lang="vi-VN" sz="5600" dirty="0" smtClean="0">
              <a:solidFill>
                <a:srgbClr val="375245"/>
              </a:solidFill>
              <a:latin typeface="#9Slide05 VL Fadilla"/>
            </a:endParaRPr>
          </a:p>
          <a:p>
            <a:pPr algn="ctr">
              <a:lnSpc>
                <a:spcPct val="150000"/>
              </a:lnSpc>
            </a:pP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trong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truyện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thơ</a:t>
            </a:r>
            <a:r>
              <a:rPr lang="en-US" sz="5600" dirty="0" smtClean="0">
                <a:solidFill>
                  <a:srgbClr val="375245"/>
                </a:solidFill>
                <a:latin typeface="#9Slide05 VL Fadilla"/>
              </a:rPr>
              <a:t> </a:t>
            </a:r>
            <a:r>
              <a:rPr lang="en-US" sz="5600" dirty="0" err="1" smtClean="0">
                <a:solidFill>
                  <a:srgbClr val="375245"/>
                </a:solidFill>
                <a:latin typeface="#9Slide05 VL Fadilla"/>
              </a:rPr>
              <a:t>Nôm</a:t>
            </a:r>
            <a:endParaRPr lang="en-US" sz="5600" dirty="0">
              <a:solidFill>
                <a:srgbClr val="375245"/>
              </a:solidFill>
              <a:latin typeface="#9Slide05 VL Fadilla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239837" y="4377064"/>
            <a:ext cx="9129041" cy="4393351"/>
          </a:xfrm>
          <a:custGeom>
            <a:avLst/>
            <a:gdLst/>
            <a:ahLst/>
            <a:cxnLst/>
            <a:rect l="l" t="t" r="r" b="b"/>
            <a:pathLst>
              <a:path w="9129041" h="4393351">
                <a:moveTo>
                  <a:pt x="0" y="0"/>
                </a:moveTo>
                <a:lnTo>
                  <a:pt x="9129041" y="0"/>
                </a:lnTo>
                <a:lnTo>
                  <a:pt x="9129041" y="4393351"/>
                </a:lnTo>
                <a:lnTo>
                  <a:pt x="0" y="4393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338284" y="5047638"/>
            <a:ext cx="6932148" cy="317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375245"/>
                </a:solidFill>
                <a:latin typeface="Roboto Condensed"/>
              </a:rPr>
              <a:t>?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Dựa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vào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những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thông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tin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tìm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hiểu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truyện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thơ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Nôm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 Italics"/>
              </a:rPr>
              <a:t>Truyện</a:t>
            </a:r>
            <a:r>
              <a:rPr lang="en-US" sz="3600" dirty="0">
                <a:solidFill>
                  <a:srgbClr val="375245"/>
                </a:solidFill>
                <a:latin typeface="Roboto Condensed Italics"/>
              </a:rPr>
              <a:t> Kiều,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em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hãy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biết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khi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đọc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hiểu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một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đoạn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trích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trong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truyện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thơ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Nôm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cần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lưu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những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điều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75245"/>
                </a:solidFill>
                <a:latin typeface="Roboto Condensed"/>
              </a:rPr>
              <a:t>gì</a:t>
            </a:r>
            <a:r>
              <a:rPr lang="en-US" sz="3600" dirty="0">
                <a:solidFill>
                  <a:srgbClr val="375245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2960">
            <a:off x="12712622" y="821013"/>
            <a:ext cx="4569166" cy="4569166"/>
          </a:xfrm>
          <a:custGeom>
            <a:avLst/>
            <a:gdLst/>
            <a:ahLst/>
            <a:cxnLst/>
            <a:rect l="l" t="t" r="r" b="b"/>
            <a:pathLst>
              <a:path w="4569166" h="4569166">
                <a:moveTo>
                  <a:pt x="0" y="0"/>
                </a:moveTo>
                <a:lnTo>
                  <a:pt x="4569166" y="0"/>
                </a:lnTo>
                <a:lnTo>
                  <a:pt x="4569166" y="4569166"/>
                </a:lnTo>
                <a:lnTo>
                  <a:pt x="0" y="4569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15149">
            <a:off x="14049572" y="894374"/>
            <a:ext cx="3066131" cy="4377166"/>
          </a:xfrm>
          <a:custGeom>
            <a:avLst/>
            <a:gdLst/>
            <a:ahLst/>
            <a:cxnLst/>
            <a:rect l="l" t="t" r="r" b="b"/>
            <a:pathLst>
              <a:path w="3066131" h="4377166">
                <a:moveTo>
                  <a:pt x="0" y="0"/>
                </a:moveTo>
                <a:lnTo>
                  <a:pt x="3066130" y="0"/>
                </a:lnTo>
                <a:lnTo>
                  <a:pt x="3066130" y="4377165"/>
                </a:lnTo>
                <a:lnTo>
                  <a:pt x="0" y="4377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509695" y="1673188"/>
            <a:ext cx="1186187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en-US" sz="4000" dirty="0">
                <a:solidFill>
                  <a:srgbClr val="595251"/>
                </a:solidFill>
                <a:latin typeface="Roboto Condensed"/>
              </a:rPr>
              <a:t>Cần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xác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định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được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bối cảnh, </a:t>
            </a:r>
            <a:r>
              <a:rPr lang="en-US" sz="4000" b="1" dirty="0" err="1" smtClean="0">
                <a:solidFill>
                  <a:srgbClr val="FF0000"/>
                </a:solidFill>
                <a:latin typeface="Roboto Condensed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phẩm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cục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, chủ đề </a:t>
            </a:r>
            <a:r>
              <a:rPr lang="en-US" sz="4000" dirty="0" err="1" smtClean="0">
                <a:solidFill>
                  <a:srgbClr val="595251"/>
                </a:solidFill>
                <a:latin typeface="Roboto Condensed"/>
              </a:rPr>
              <a:t>của</a:t>
            </a:r>
            <a:r>
              <a:rPr lang="en-US" sz="4000" dirty="0" smtClean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đoạn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trích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.</a:t>
            </a:r>
          </a:p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Phân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biệt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vật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695" y="4399388"/>
            <a:ext cx="15011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vi-VN" sz="4000" dirty="0" smtClean="0">
                <a:solidFill>
                  <a:srgbClr val="595251"/>
                </a:solidFill>
                <a:latin typeface="Roboto Condensed"/>
              </a:rPr>
              <a:t>Xác định </a:t>
            </a: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nhân vật </a:t>
            </a:r>
            <a:r>
              <a:rPr lang="vi-VN" sz="4000" dirty="0" smtClean="0">
                <a:solidFill>
                  <a:srgbClr val="595251"/>
                </a:solidFill>
                <a:latin typeface="Roboto Condensed"/>
              </a:rPr>
              <a:t>và mối quan hệ giữa các nhân vật</a:t>
            </a:r>
          </a:p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Nội dung, ý nghĩa đoạn trích </a:t>
            </a:r>
            <a:r>
              <a:rPr lang="vi-VN" sz="4000" dirty="0" smtClean="0">
                <a:solidFill>
                  <a:srgbClr val="595251"/>
                </a:solidFill>
                <a:latin typeface="Roboto Condensed"/>
              </a:rPr>
              <a:t>có gì sâu sắc?</a:t>
            </a:r>
          </a:p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Roboto Condensed"/>
              </a:rPr>
              <a:t>ặc</a:t>
            </a:r>
            <a:r>
              <a:rPr lang="en-US" sz="4000" b="1" dirty="0" smtClean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Roboto Condensed"/>
              </a:rPr>
              <a:t>sắc</a:t>
            </a:r>
            <a:r>
              <a:rPr lang="en-US" sz="4000" b="1" dirty="0" smtClean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thuật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vi-VN" sz="4000" b="1" dirty="0" smtClean="0">
                <a:latin typeface="Roboto Condensed"/>
              </a:rPr>
              <a:t>của đoạn trích? </a:t>
            </a:r>
          </a:p>
          <a:p>
            <a:pPr marL="863601" lvl="1" indent="-431801" algn="just">
              <a:lnSpc>
                <a:spcPct val="150000"/>
              </a:lnSpc>
              <a:buFont typeface="Arial"/>
              <a:buChar char="•"/>
            </a:pPr>
            <a:r>
              <a:rPr lang="vi-VN" sz="4000" b="1" dirty="0" smtClean="0">
                <a:latin typeface="Roboto Condensed"/>
              </a:rPr>
              <a:t>Nghệ thuật </a:t>
            </a:r>
            <a:r>
              <a:rPr lang="vi-VN" sz="4000" b="1" dirty="0" smtClean="0">
                <a:solidFill>
                  <a:srgbClr val="FF0000"/>
                </a:solidFill>
                <a:latin typeface="Roboto Condensed"/>
              </a:rPr>
              <a:t>x</a:t>
            </a:r>
            <a:r>
              <a:rPr lang="en-US" sz="4000" b="1" dirty="0" err="1" smtClean="0">
                <a:solidFill>
                  <a:srgbClr val="FF0000"/>
                </a:solidFill>
                <a:latin typeface="Roboto Condensed"/>
              </a:rPr>
              <a:t>ây</a:t>
            </a:r>
            <a:r>
              <a:rPr lang="en-US" sz="4000" b="1" dirty="0" smtClean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dựng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vật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sử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ngôn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 Condensed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nhà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95251"/>
                </a:solidFill>
                <a:latin typeface="Roboto Condensed"/>
              </a:rPr>
              <a:t>thơ</a:t>
            </a:r>
            <a:r>
              <a:rPr lang="en-US" sz="4000" dirty="0">
                <a:solidFill>
                  <a:srgbClr val="595251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 descr="F:\ＰＰＴ资料\PPt图片\元素包\b0f63a2d037a5ed55a0f6d5d801cd5ac.pngb0f63a2d037a5ed55a0f6d5d801cd5ac"/>
          <p:cNvSpPr/>
          <p:nvPr/>
        </p:nvSpPr>
        <p:spPr>
          <a:xfrm>
            <a:off x="11686510" y="3154692"/>
            <a:ext cx="4652962" cy="3987165"/>
          </a:xfrm>
          <a:custGeom>
            <a:avLst/>
            <a:gdLst/>
            <a:ahLst/>
            <a:cxnLst/>
            <a:rect l="l" t="t" r="r" b="b"/>
            <a:pathLst>
              <a:path w="4652962" h="3987165">
                <a:moveTo>
                  <a:pt x="0" y="0"/>
                </a:moveTo>
                <a:lnTo>
                  <a:pt x="4652962" y="0"/>
                </a:lnTo>
                <a:lnTo>
                  <a:pt x="4652962" y="3987165"/>
                </a:lnTo>
                <a:lnTo>
                  <a:pt x="0" y="3987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1000"/>
            </a:blip>
            <a:stretch>
              <a:fillRect b="-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90179"/>
              </p:ext>
            </p:extLst>
          </p:nvPr>
        </p:nvGraphicFramePr>
        <p:xfrm>
          <a:off x="926523" y="666762"/>
          <a:ext cx="16458749" cy="8321978"/>
        </p:xfrm>
        <a:graphic>
          <a:graphicData uri="http://schemas.openxmlformats.org/drawingml/2006/table">
            <a:tbl>
              <a:tblPr/>
              <a:tblGrid>
                <a:gridCol w="3544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14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1538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42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điểm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6"/>
                        </a:lnSpc>
                        <a:defRPr/>
                      </a:pP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Biểu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hiện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trong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văn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bản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Thể</a:t>
                      </a:r>
                      <a:r>
                        <a:rPr lang="en-US" sz="4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thơ</a:t>
                      </a:r>
                      <a:endParaRPr 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Vị</a:t>
                      </a:r>
                      <a:r>
                        <a:rPr lang="en-US" sz="4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trí</a:t>
                      </a:r>
                      <a:endParaRPr 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42010" lvl="1" indent="-421005" algn="just">
                        <a:lnSpc>
                          <a:spcPts val="4056"/>
                        </a:lnSpc>
                        <a:buFont typeface="Arial"/>
                        <a:buChar char="•"/>
                        <a:defRPr/>
                      </a:pPr>
                      <a:endParaRPr lang="en-US" sz="3900" dirty="0">
                        <a:solidFill>
                          <a:srgbClr val="5A4E48"/>
                        </a:solidFill>
                        <a:latin typeface="Roboto Condensed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Bold" panose="020B0604020202020204" charset="0"/>
                        <a:ea typeface="Roboto Bol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Nhân</a:t>
                      </a:r>
                      <a:r>
                        <a:rPr lang="en-US" sz="4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 </a:t>
                      </a:r>
                      <a:r>
                        <a:rPr lang="en-US" sz="4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vật</a:t>
                      </a:r>
                      <a:endParaRPr lang="en-US" sz="4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Bold" panose="020B0604020202020204" charset="0"/>
                        <a:ea typeface="Roboto Bold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0984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Bố</a:t>
                      </a:r>
                      <a:r>
                        <a:rPr lang="en-US" sz="4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 </a:t>
                      </a:r>
                      <a:r>
                        <a:rPr lang="en-US" sz="4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Bold" panose="020B0604020202020204" charset="0"/>
                          <a:ea typeface="Roboto Bold" panose="020B0604020202020204" charset="0"/>
                        </a:rPr>
                        <a:t>cục</a:t>
                      </a:r>
                      <a:endParaRPr lang="en-US" sz="4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Bold" panose="020B0604020202020204" charset="0"/>
                        <a:ea typeface="Roboto Bold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0778728"/>
                  </a:ext>
                </a:extLst>
              </a:tr>
              <a:tr h="1254440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4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sắc</a:t>
                      </a:r>
                      <a:r>
                        <a:rPr lang="en-US" sz="4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 Bold"/>
                        </a:rPr>
                        <a:t> NT</a:t>
                      </a:r>
                      <a:endParaRPr 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776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3A85B0C-D116-C5E1-69C2-AA3EC76F8E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061" y="9316009"/>
            <a:ext cx="18287998" cy="970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4D8B39-6620-98B1-B4CB-9BE6B43FC8A1}"/>
              </a:ext>
            </a:extLst>
          </p:cNvPr>
          <p:cNvSpPr txBox="1"/>
          <p:nvPr/>
        </p:nvSpPr>
        <p:spPr>
          <a:xfrm>
            <a:off x="312017" y="372178"/>
            <a:ext cx="20213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Geedz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ID" sz="2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6B720F2-233F-A564-CFAF-F7881067C94E}"/>
              </a:ext>
            </a:extLst>
          </p:cNvPr>
          <p:cNvCxnSpPr>
            <a:cxnSpLocks/>
          </p:cNvCxnSpPr>
          <p:nvPr/>
        </p:nvCxnSpPr>
        <p:spPr>
          <a:xfrm>
            <a:off x="16973825" y="2202186"/>
            <a:ext cx="132828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C54C5D1B-BC28-8F86-9E0B-93DA6524CF69}"/>
              </a:ext>
            </a:extLst>
          </p:cNvPr>
          <p:cNvSpPr/>
          <p:nvPr/>
        </p:nvSpPr>
        <p:spPr>
          <a:xfrm rot="2700000">
            <a:off x="15775911" y="-240533"/>
            <a:ext cx="698814" cy="698814"/>
          </a:xfrm>
          <a:custGeom>
            <a:avLst/>
            <a:gdLst>
              <a:gd name="connsiteX0" fmla="*/ 0 w 465876"/>
              <a:gd name="connsiteY0" fmla="*/ 363230 h 465876"/>
              <a:gd name="connsiteX1" fmla="*/ 363230 w 465876"/>
              <a:gd name="connsiteY1" fmla="*/ 0 h 465876"/>
              <a:gd name="connsiteX2" fmla="*/ 416698 w 465876"/>
              <a:gd name="connsiteY2" fmla="*/ 0 h 465876"/>
              <a:gd name="connsiteX3" fmla="*/ 465876 w 465876"/>
              <a:gd name="connsiteY3" fmla="*/ 49178 h 465876"/>
              <a:gd name="connsiteX4" fmla="*/ 465876 w 465876"/>
              <a:gd name="connsiteY4" fmla="*/ 416698 h 465876"/>
              <a:gd name="connsiteX5" fmla="*/ 416698 w 465876"/>
              <a:gd name="connsiteY5" fmla="*/ 465876 h 465876"/>
              <a:gd name="connsiteX6" fmla="*/ 49178 w 465876"/>
              <a:gd name="connsiteY6" fmla="*/ 465876 h 465876"/>
              <a:gd name="connsiteX7" fmla="*/ 0 w 465876"/>
              <a:gd name="connsiteY7" fmla="*/ 416698 h 46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876" h="465876">
                <a:moveTo>
                  <a:pt x="0" y="363230"/>
                </a:moveTo>
                <a:lnTo>
                  <a:pt x="363230" y="0"/>
                </a:lnTo>
                <a:lnTo>
                  <a:pt x="416698" y="0"/>
                </a:lnTo>
                <a:cubicBezTo>
                  <a:pt x="443858" y="0"/>
                  <a:pt x="465876" y="22018"/>
                  <a:pt x="465876" y="49178"/>
                </a:cubicBezTo>
                <a:lnTo>
                  <a:pt x="465876" y="416698"/>
                </a:lnTo>
                <a:cubicBezTo>
                  <a:pt x="465876" y="443858"/>
                  <a:pt x="443858" y="465876"/>
                  <a:pt x="416698" y="465876"/>
                </a:cubicBezTo>
                <a:lnTo>
                  <a:pt x="49178" y="465876"/>
                </a:lnTo>
                <a:cubicBezTo>
                  <a:pt x="22018" y="465876"/>
                  <a:pt x="0" y="443858"/>
                  <a:pt x="0" y="416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4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98B266-EF93-01E9-BFA4-183D0A9B67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78017" y="-40348"/>
            <a:ext cx="18287998" cy="643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D8273-CD03-FFCE-EC64-82B5077E4C89}"/>
              </a:ext>
            </a:extLst>
          </p:cNvPr>
          <p:cNvSpPr txBox="1"/>
          <p:nvPr/>
        </p:nvSpPr>
        <p:spPr>
          <a:xfrm>
            <a:off x="10132499" y="2701378"/>
            <a:ext cx="7378794" cy="1649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82856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>
                <a:tab pos="2773680" algn="l"/>
              </a:tabLst>
              <a:defRPr/>
            </a:pPr>
            <a:r>
              <a:rPr kumimoji="0" lang="de-DE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4D40C1-86A0-78B7-E4F9-452626EC8DB5}"/>
              </a:ext>
            </a:extLst>
          </p:cNvPr>
          <p:cNvSpPr txBox="1"/>
          <p:nvPr/>
        </p:nvSpPr>
        <p:spPr>
          <a:xfrm>
            <a:off x="66080" y="644561"/>
            <a:ext cx="17546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Du </a:t>
            </a:r>
            <a:r>
              <a:rPr kumimoji="0" lang="en-US" sz="9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xuân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cùng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chị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Thúy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Kiều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EA30A220-C846-4E25-AEC7-D6DC5137867A}"/>
              </a:ext>
            </a:extLst>
          </p:cNvPr>
          <p:cNvGraphicFramePr/>
          <p:nvPr>
            <p:extLst/>
          </p:nvPr>
        </p:nvGraphicFramePr>
        <p:xfrm>
          <a:off x="312016" y="899240"/>
          <a:ext cx="17199276" cy="7844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86468C-9E9F-4A53-BE86-B7ED339CD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6743699"/>
            <a:ext cx="4419600" cy="3276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BAE5B5-C9DE-4159-BAA5-B7E541B95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16" y="6674278"/>
            <a:ext cx="4488584" cy="33460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A457E9-1D47-4DCC-922D-39688A9BB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06400" y="6674279"/>
            <a:ext cx="4404892" cy="33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0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17981" y="121616"/>
            <a:ext cx="17414390" cy="9573498"/>
          </a:xfrm>
          <a:custGeom>
            <a:avLst/>
            <a:gdLst/>
            <a:ahLst/>
            <a:cxnLst/>
            <a:rect l="l" t="t" r="r" b="b"/>
            <a:pathLst>
              <a:path w="17414390" h="9573498">
                <a:moveTo>
                  <a:pt x="0" y="0"/>
                </a:moveTo>
                <a:lnTo>
                  <a:pt x="17414390" y="0"/>
                </a:lnTo>
                <a:lnTo>
                  <a:pt x="17414390" y="9573498"/>
                </a:lnTo>
                <a:lnTo>
                  <a:pt x="0" y="9573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2243" y="-1538127"/>
            <a:ext cx="6368637" cy="5838664"/>
          </a:xfrm>
          <a:custGeom>
            <a:avLst/>
            <a:gdLst/>
            <a:ahLst/>
            <a:cxnLst/>
            <a:rect l="l" t="t" r="r" b="b"/>
            <a:pathLst>
              <a:path w="6368637" h="5838664">
                <a:moveTo>
                  <a:pt x="0" y="0"/>
                </a:moveTo>
                <a:lnTo>
                  <a:pt x="6368637" y="0"/>
                </a:lnTo>
                <a:lnTo>
                  <a:pt x="6368637" y="5838665"/>
                </a:lnTo>
                <a:lnTo>
                  <a:pt x="0" y="583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45553" y="6446595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32243" y="890163"/>
            <a:ext cx="5985867" cy="65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7" b="0" i="0" u="none" strike="noStrike" kern="1200" cap="none" spc="0" normalizeH="0" baseline="0" noProof="0" dirty="0">
                <a:ln>
                  <a:noFill/>
                </a:ln>
                <a:solidFill>
                  <a:srgbClr val="AF872D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NHIỆM VỤ THẢO LUẬN NHÓM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50890" y="1797861"/>
            <a:ext cx="3305989" cy="1367176"/>
            <a:chOff x="0" y="-45001"/>
            <a:chExt cx="870713" cy="3600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7030" cy="274354"/>
            </a:xfrm>
            <a:custGeom>
              <a:avLst/>
              <a:gdLst/>
              <a:ahLst/>
              <a:cxnLst/>
              <a:rect l="l" t="t" r="r" b="b"/>
              <a:pathLst>
                <a:path w="857030" h="274354">
                  <a:moveTo>
                    <a:pt x="121338" y="0"/>
                  </a:moveTo>
                  <a:lnTo>
                    <a:pt x="735692" y="0"/>
                  </a:lnTo>
                  <a:cubicBezTo>
                    <a:pt x="802705" y="0"/>
                    <a:pt x="857030" y="54325"/>
                    <a:pt x="857030" y="121338"/>
                  </a:cubicBezTo>
                  <a:lnTo>
                    <a:pt x="857030" y="153016"/>
                  </a:lnTo>
                  <a:cubicBezTo>
                    <a:pt x="857030" y="220029"/>
                    <a:pt x="802705" y="274354"/>
                    <a:pt x="735692" y="274354"/>
                  </a:cubicBezTo>
                  <a:lnTo>
                    <a:pt x="121338" y="274354"/>
                  </a:lnTo>
                  <a:cubicBezTo>
                    <a:pt x="54325" y="274354"/>
                    <a:pt x="0" y="220029"/>
                    <a:pt x="0" y="153016"/>
                  </a:cubicBezTo>
                  <a:lnTo>
                    <a:pt x="0" y="121338"/>
                  </a:lnTo>
                  <a:cubicBezTo>
                    <a:pt x="0" y="54325"/>
                    <a:pt x="54325" y="0"/>
                    <a:pt x="121338" y="0"/>
                  </a:cubicBezTo>
                  <a:close/>
                </a:path>
              </a:pathLst>
            </a:custGeom>
            <a:solidFill>
              <a:srgbClr val="F2E2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683" y="-45001"/>
              <a:ext cx="857030" cy="360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4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Nhóm</a:t>
              </a:r>
              <a:r>
                <a: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 </a:t>
              </a:r>
              <a:r>
                <a:rPr kumimoji="0" lang="en-US" sz="4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1,3</a:t>
              </a: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SVN-Bira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7897" y="1958552"/>
            <a:ext cx="3327935" cy="1367176"/>
            <a:chOff x="1114081" y="-108988"/>
            <a:chExt cx="876493" cy="360079"/>
          </a:xfrm>
        </p:grpSpPr>
        <p:sp>
          <p:nvSpPr>
            <p:cNvPr id="14" name="Freeform 14"/>
            <p:cNvSpPr/>
            <p:nvPr/>
          </p:nvSpPr>
          <p:spPr>
            <a:xfrm>
              <a:off x="1133544" y="-58180"/>
              <a:ext cx="857030" cy="274354"/>
            </a:xfrm>
            <a:custGeom>
              <a:avLst/>
              <a:gdLst/>
              <a:ahLst/>
              <a:cxnLst/>
              <a:rect l="l" t="t" r="r" b="b"/>
              <a:pathLst>
                <a:path w="857030" h="274354">
                  <a:moveTo>
                    <a:pt x="121338" y="0"/>
                  </a:moveTo>
                  <a:lnTo>
                    <a:pt x="735692" y="0"/>
                  </a:lnTo>
                  <a:cubicBezTo>
                    <a:pt x="802705" y="0"/>
                    <a:pt x="857030" y="54325"/>
                    <a:pt x="857030" y="121338"/>
                  </a:cubicBezTo>
                  <a:lnTo>
                    <a:pt x="857030" y="153016"/>
                  </a:lnTo>
                  <a:cubicBezTo>
                    <a:pt x="857030" y="220029"/>
                    <a:pt x="802705" y="274354"/>
                    <a:pt x="735692" y="274354"/>
                  </a:cubicBezTo>
                  <a:lnTo>
                    <a:pt x="121338" y="274354"/>
                  </a:lnTo>
                  <a:cubicBezTo>
                    <a:pt x="54325" y="274354"/>
                    <a:pt x="0" y="220029"/>
                    <a:pt x="0" y="153016"/>
                  </a:cubicBezTo>
                  <a:lnTo>
                    <a:pt x="0" y="121338"/>
                  </a:lnTo>
                  <a:cubicBezTo>
                    <a:pt x="0" y="54325"/>
                    <a:pt x="54325" y="0"/>
                    <a:pt x="121338" y="0"/>
                  </a:cubicBezTo>
                  <a:close/>
                </a:path>
              </a:pathLst>
            </a:custGeom>
            <a:solidFill>
              <a:srgbClr val="F2E2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14081" y="-108988"/>
              <a:ext cx="857030" cy="360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64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Nhóm</a:t>
              </a:r>
              <a:r>
                <a: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 </a:t>
              </a:r>
              <a:r>
                <a:rPr kumimoji="0" lang="en-US" sz="4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5313"/>
                  </a:solidFill>
                  <a:effectLst/>
                  <a:uLnTx/>
                  <a:uFillTx/>
                  <a:latin typeface="SVN-Bira"/>
                  <a:ea typeface="+mn-ea"/>
                  <a:cs typeface="+mn-cs"/>
                </a:rPr>
                <a:t>2,4</a:t>
              </a: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SVN-Bira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28050" y="1856380"/>
            <a:ext cx="3254036" cy="136717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6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705313"/>
              </a:solidFill>
              <a:effectLst/>
              <a:uLnTx/>
              <a:uFillTx/>
              <a:latin typeface="SVN-Bira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598824" y="3634277"/>
            <a:ext cx="5216172" cy="5377324"/>
            <a:chOff x="0" y="0"/>
            <a:chExt cx="1164604" cy="14162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4604" cy="1416250"/>
            </a:xfrm>
            <a:custGeom>
              <a:avLst/>
              <a:gdLst/>
              <a:ahLst/>
              <a:cxnLst/>
              <a:rect l="l" t="t" r="r" b="b"/>
              <a:pathLst>
                <a:path w="1164604" h="1416250">
                  <a:moveTo>
                    <a:pt x="89292" y="0"/>
                  </a:moveTo>
                  <a:lnTo>
                    <a:pt x="1075312" y="0"/>
                  </a:lnTo>
                  <a:cubicBezTo>
                    <a:pt x="1098994" y="0"/>
                    <a:pt x="1121706" y="9408"/>
                    <a:pt x="1138451" y="26153"/>
                  </a:cubicBezTo>
                  <a:cubicBezTo>
                    <a:pt x="1155197" y="42899"/>
                    <a:pt x="1164604" y="65611"/>
                    <a:pt x="1164604" y="89292"/>
                  </a:cubicBezTo>
                  <a:lnTo>
                    <a:pt x="1164604" y="1326958"/>
                  </a:lnTo>
                  <a:cubicBezTo>
                    <a:pt x="1164604" y="1350639"/>
                    <a:pt x="1155197" y="1373351"/>
                    <a:pt x="1138451" y="1390097"/>
                  </a:cubicBezTo>
                  <a:cubicBezTo>
                    <a:pt x="1121706" y="1406842"/>
                    <a:pt x="1098994" y="1416250"/>
                    <a:pt x="1075312" y="1416250"/>
                  </a:cubicBezTo>
                  <a:lnTo>
                    <a:pt x="89292" y="1416250"/>
                  </a:lnTo>
                  <a:cubicBezTo>
                    <a:pt x="65611" y="1416250"/>
                    <a:pt x="42899" y="1406842"/>
                    <a:pt x="26153" y="1390097"/>
                  </a:cubicBezTo>
                  <a:cubicBezTo>
                    <a:pt x="9408" y="1373351"/>
                    <a:pt x="0" y="1350639"/>
                    <a:pt x="0" y="1326958"/>
                  </a:cubicBezTo>
                  <a:lnTo>
                    <a:pt x="0" y="89292"/>
                  </a:lnTo>
                  <a:cubicBezTo>
                    <a:pt x="0" y="65611"/>
                    <a:pt x="9408" y="42899"/>
                    <a:pt x="26153" y="26153"/>
                  </a:cubicBezTo>
                  <a:cubicBezTo>
                    <a:pt x="42899" y="9408"/>
                    <a:pt x="65611" y="0"/>
                    <a:pt x="89292" y="0"/>
                  </a:cubicBezTo>
                  <a:close/>
                </a:path>
              </a:pathLst>
            </a:custGeom>
            <a:solidFill>
              <a:srgbClr val="FDFBEB">
                <a:alpha val="63922"/>
              </a:srgbClr>
            </a:solidFill>
            <a:ln w="38100" cap="rnd">
              <a:solidFill>
                <a:srgbClr val="AF872D">
                  <a:alpha val="63922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164604" cy="143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77240" marR="0" lvl="1" indent="-388620" algn="just" defTabSz="914400" rtl="0" eaLnBrk="1" fontAlgn="auto" latinLnBrk="0" hangingPunct="1">
                <a:lnSpc>
                  <a:spcPts val="44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449767" y="4266308"/>
            <a:ext cx="4844476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301" marR="0" lvl="1" indent="-334650" algn="just" defTabSz="914400" rtl="0" eaLnBrk="1" fontAlgn="auto" latinLnBrk="0" hangingPunct="1"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Hãy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chỉ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ra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các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đặc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điểm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của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thể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loại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TRUYỆN THƠ NÔM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biểu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hiện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trong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đoạn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trích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“Cảnh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ngày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xuân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”?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705313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275211" y="3370134"/>
            <a:ext cx="5336128" cy="5928391"/>
            <a:chOff x="0" y="0"/>
            <a:chExt cx="1164604" cy="14162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4604" cy="1416250"/>
            </a:xfrm>
            <a:custGeom>
              <a:avLst/>
              <a:gdLst/>
              <a:ahLst/>
              <a:cxnLst/>
              <a:rect l="l" t="t" r="r" b="b"/>
              <a:pathLst>
                <a:path w="1164604" h="1416250">
                  <a:moveTo>
                    <a:pt x="89292" y="0"/>
                  </a:moveTo>
                  <a:lnTo>
                    <a:pt x="1075312" y="0"/>
                  </a:lnTo>
                  <a:cubicBezTo>
                    <a:pt x="1098994" y="0"/>
                    <a:pt x="1121706" y="9408"/>
                    <a:pt x="1138451" y="26153"/>
                  </a:cubicBezTo>
                  <a:cubicBezTo>
                    <a:pt x="1155197" y="42899"/>
                    <a:pt x="1164604" y="65611"/>
                    <a:pt x="1164604" y="89292"/>
                  </a:cubicBezTo>
                  <a:lnTo>
                    <a:pt x="1164604" y="1326958"/>
                  </a:lnTo>
                  <a:cubicBezTo>
                    <a:pt x="1164604" y="1350639"/>
                    <a:pt x="1155197" y="1373351"/>
                    <a:pt x="1138451" y="1390097"/>
                  </a:cubicBezTo>
                  <a:cubicBezTo>
                    <a:pt x="1121706" y="1406842"/>
                    <a:pt x="1098994" y="1416250"/>
                    <a:pt x="1075312" y="1416250"/>
                  </a:cubicBezTo>
                  <a:lnTo>
                    <a:pt x="89292" y="1416250"/>
                  </a:lnTo>
                  <a:cubicBezTo>
                    <a:pt x="65611" y="1416250"/>
                    <a:pt x="42899" y="1406842"/>
                    <a:pt x="26153" y="1390097"/>
                  </a:cubicBezTo>
                  <a:cubicBezTo>
                    <a:pt x="9408" y="1373351"/>
                    <a:pt x="0" y="1350639"/>
                    <a:pt x="0" y="1326958"/>
                  </a:cubicBezTo>
                  <a:lnTo>
                    <a:pt x="0" y="89292"/>
                  </a:lnTo>
                  <a:cubicBezTo>
                    <a:pt x="0" y="65611"/>
                    <a:pt x="9408" y="42899"/>
                    <a:pt x="26153" y="26153"/>
                  </a:cubicBezTo>
                  <a:cubicBezTo>
                    <a:pt x="42899" y="9408"/>
                    <a:pt x="65611" y="0"/>
                    <a:pt x="89292" y="0"/>
                  </a:cubicBezTo>
                  <a:close/>
                </a:path>
              </a:pathLst>
            </a:custGeom>
            <a:solidFill>
              <a:srgbClr val="FDFBEB">
                <a:alpha val="63922"/>
              </a:srgbClr>
            </a:solidFill>
            <a:ln w="38100" cap="rnd">
              <a:solidFill>
                <a:srgbClr val="AF872D">
                  <a:alpha val="63922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164604" cy="143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77240" marR="0" lvl="1" indent="-388620" algn="just" defTabSz="914400" rtl="0" eaLnBrk="1" fontAlgn="auto" latinLnBrk="0" hangingPunct="1">
                <a:lnSpc>
                  <a:spcPts val="44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249411" y="5854737"/>
            <a:ext cx="8128151" cy="5291550"/>
          </a:xfrm>
          <a:custGeom>
            <a:avLst/>
            <a:gdLst/>
            <a:ahLst/>
            <a:cxnLst/>
            <a:rect l="l" t="t" r="r" b="b"/>
            <a:pathLst>
              <a:path w="8128151" h="5291550">
                <a:moveTo>
                  <a:pt x="0" y="0"/>
                </a:moveTo>
                <a:lnTo>
                  <a:pt x="8128151" y="0"/>
                </a:lnTo>
                <a:lnTo>
                  <a:pt x="8128151" y="5291551"/>
                </a:lnTo>
                <a:lnTo>
                  <a:pt x="0" y="529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96884" y="3213615"/>
            <a:ext cx="5356910" cy="6158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9301" marR="0" lvl="1" indent="-334650" algn="just" defTabSz="914400" rtl="0" eaLnBrk="1" fontAlgn="auto" latinLnBrk="0" hangingPunct="1"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705313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669301" marR="0" lvl="1" indent="-334650" algn="just" defTabSz="914400" rtl="0" eaLnBrk="1" fontAlgn="auto" latinLnBrk="0" hangingPunct="1"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Tín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hiệu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mùa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xuân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được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thể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hiện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như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thế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? (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Từ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ngữ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chỉ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gian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thời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gian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ảnh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màu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sắc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….)</a:t>
            </a:r>
          </a:p>
          <a:p>
            <a:pPr marL="669301" marR="0" lvl="1" indent="-334650" algn="just" defTabSz="914400" rtl="0" eaLnBrk="1" fontAlgn="auto" latinLnBrk="0" hangingPunct="1"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705313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669301" marR="0" lvl="1" indent="-334650" algn="just" defTabSz="914400" rtl="0" eaLnBrk="1" fontAlgn="auto" latinLnBrk="0" hangingPunct="1"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Qua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bốn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dòng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thơ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đầu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dung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quang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cảnh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mùa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xuân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được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Nguyễn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Du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miêu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tả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như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thế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5313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?</a:t>
            </a:r>
          </a:p>
        </p:txBody>
      </p:sp>
      <p:pic>
        <p:nvPicPr>
          <p:cNvPr id="7" name="đồng hồ 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68382" y="114643"/>
            <a:ext cx="4227076" cy="18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 descr="F:\ＰＰＴ资料\PPt图片\元素包\b0f63a2d037a5ed55a0f6d5d801cd5ac.pngb0f63a2d037a5ed55a0f6d5d801cd5ac"/>
          <p:cNvSpPr/>
          <p:nvPr/>
        </p:nvSpPr>
        <p:spPr>
          <a:xfrm>
            <a:off x="11686510" y="3154692"/>
            <a:ext cx="4652962" cy="3987165"/>
          </a:xfrm>
          <a:custGeom>
            <a:avLst/>
            <a:gdLst/>
            <a:ahLst/>
            <a:cxnLst/>
            <a:rect l="l" t="t" r="r" b="b"/>
            <a:pathLst>
              <a:path w="4652962" h="3987165">
                <a:moveTo>
                  <a:pt x="0" y="0"/>
                </a:moveTo>
                <a:lnTo>
                  <a:pt x="4652962" y="0"/>
                </a:lnTo>
                <a:lnTo>
                  <a:pt x="4652962" y="3987165"/>
                </a:lnTo>
                <a:lnTo>
                  <a:pt x="0" y="3987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1000"/>
            </a:blip>
            <a:stretch>
              <a:fillRect b="-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63480"/>
              </p:ext>
            </p:extLst>
          </p:nvPr>
        </p:nvGraphicFramePr>
        <p:xfrm>
          <a:off x="926523" y="666764"/>
          <a:ext cx="16458749" cy="8134335"/>
        </p:xfrm>
        <a:graphic>
          <a:graphicData uri="http://schemas.openxmlformats.org/drawingml/2006/table">
            <a:tbl>
              <a:tblPr/>
              <a:tblGrid>
                <a:gridCol w="3544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14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2029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42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điểm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6"/>
                        </a:lnSpc>
                        <a:defRPr/>
                      </a:pP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Biểu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hiện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trong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văn</a:t>
                      </a:r>
                      <a:r>
                        <a:rPr lang="en-US" sz="3900" dirty="0">
                          <a:solidFill>
                            <a:srgbClr val="FF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FF0000"/>
                          </a:solidFill>
                          <a:latin typeface="Roboto Condensed Bold"/>
                        </a:rPr>
                        <a:t>bản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2029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>
                          <a:solidFill>
                            <a:srgbClr val="5A4E48"/>
                          </a:solidFill>
                          <a:latin typeface="Roboto Condensed Bold"/>
                        </a:rPr>
                        <a:t>Thể thơ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r>
                        <a:rPr lang="en-US" sz="3900">
                          <a:solidFill>
                            <a:srgbClr val="5A4E48"/>
                          </a:solidFill>
                          <a:latin typeface="Roboto Condensed"/>
                        </a:rPr>
                        <a:t>Lục bát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2029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5A4E48"/>
                          </a:solidFill>
                          <a:latin typeface="Roboto Condensed Bold"/>
                        </a:rPr>
                        <a:t>Vị</a:t>
                      </a:r>
                      <a:r>
                        <a:rPr lang="en-US" sz="4200" dirty="0">
                          <a:solidFill>
                            <a:srgbClr val="5A4E4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 smtClean="0">
                          <a:solidFill>
                            <a:srgbClr val="5A4E48"/>
                          </a:solidFill>
                          <a:latin typeface="Roboto Condensed Bold"/>
                        </a:rPr>
                        <a:t>trí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 lvl="1" indent="0" algn="just">
                        <a:lnSpc>
                          <a:spcPts val="4056"/>
                        </a:lnSpc>
                        <a:buFont typeface="Arial"/>
                        <a:buNone/>
                        <a:defRPr/>
                      </a:pP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I: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 Italics"/>
                        </a:rPr>
                        <a:t>Gặp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 Italics"/>
                        </a:rPr>
                        <a:t>gỡ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 Italics"/>
                        </a:rPr>
                        <a:t>và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 Italics"/>
                        </a:rPr>
                        <a:t>đính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900" dirty="0" err="1" smtClean="0">
                          <a:solidFill>
                            <a:srgbClr val="5A4E48"/>
                          </a:solidFill>
                          <a:latin typeface="Roboto Condensed Italics"/>
                        </a:rPr>
                        <a:t>ước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2029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</a:pPr>
                      <a:r>
                        <a:rPr lang="en-US" sz="4200" dirty="0" err="1" smtClean="0">
                          <a:solidFill>
                            <a:srgbClr val="5A4E48"/>
                          </a:solidFill>
                          <a:latin typeface="Roboto Condensed Bold"/>
                        </a:rPr>
                        <a:t>Nội</a:t>
                      </a:r>
                      <a:r>
                        <a:rPr lang="en-US" sz="4200" baseline="0" dirty="0" smtClean="0">
                          <a:solidFill>
                            <a:srgbClr val="5A4E48"/>
                          </a:solidFill>
                          <a:latin typeface="Roboto Condensed Bold"/>
                        </a:rPr>
                        <a:t> dung</a:t>
                      </a:r>
                      <a:endParaRPr lang="en-US" sz="4200" dirty="0">
                        <a:solidFill>
                          <a:srgbClr val="5A4E48"/>
                        </a:solidFill>
                        <a:latin typeface="Roboto Condensed Bold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 lvl="1" indent="0" algn="just">
                        <a:lnSpc>
                          <a:spcPts val="4056"/>
                        </a:lnSpc>
                        <a:buFont typeface="Arial"/>
                        <a:buNone/>
                      </a:pPr>
                      <a:r>
                        <a:rPr lang="en-US" sz="390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Kiều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du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xuân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gặp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Kim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Trọng</a:t>
                      </a:r>
                      <a:endParaRPr lang="en-US" sz="3900" dirty="0">
                        <a:solidFill>
                          <a:srgbClr val="5A4E48"/>
                        </a:solidFill>
                        <a:latin typeface="Roboto Condensed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6766140"/>
                  </a:ext>
                </a:extLst>
              </a:tr>
              <a:tr h="1002029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5A4E48"/>
                          </a:solidFill>
                          <a:latin typeface="Roboto Condensed Bold"/>
                        </a:rPr>
                        <a:t>Nhân</a:t>
                      </a:r>
                      <a:r>
                        <a:rPr lang="en-US" sz="4200" dirty="0">
                          <a:solidFill>
                            <a:srgbClr val="5A4E4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5A4E48"/>
                          </a:solidFill>
                          <a:latin typeface="Roboto Condensed Bold"/>
                        </a:rPr>
                        <a:t>vật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Thúy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Kiều -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Thúy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Vân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-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Vương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Quan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71763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000" b="1" dirty="0" err="1" smtClean="0">
                          <a:latin typeface="Roboto Condensed Bold" panose="020B0604020202020204" charset="0"/>
                          <a:ea typeface="Roboto Condensed Bold" panose="020B0604020202020204" charset="0"/>
                          <a:cs typeface="Roboto Condensed" panose="020B0604020202020204" charset="0"/>
                        </a:rPr>
                        <a:t>Bố</a:t>
                      </a:r>
                      <a:r>
                        <a:rPr lang="en-US" sz="4000" b="1" baseline="0" dirty="0" smtClean="0">
                          <a:latin typeface="Roboto Condensed Bold" panose="020B0604020202020204" charset="0"/>
                          <a:ea typeface="Roboto Condensed Bol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Roboto Condensed Bold" panose="020B0604020202020204" charset="0"/>
                          <a:ea typeface="Roboto Condensed Bold" panose="020B0604020202020204" charset="0"/>
                          <a:cs typeface="Roboto Condensed" panose="020B0604020202020204" charset="0"/>
                        </a:rPr>
                        <a:t>cục</a:t>
                      </a:r>
                      <a:endParaRPr lang="en-US" sz="4000" b="1" dirty="0">
                        <a:latin typeface="Roboto Condensed Bold" panose="020B0604020202020204" charset="0"/>
                        <a:ea typeface="Roboto Condensed Bold" panose="020B0604020202020204" charset="0"/>
                        <a:cs typeface="Roboto Condensed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ts val="4056"/>
                        </a:lnSpc>
                        <a:buFontTx/>
                        <a:buChar char="-"/>
                        <a:defRPr/>
                      </a:pPr>
                      <a:r>
                        <a:rPr lang="en-US" sz="3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4 </a:t>
                      </a:r>
                      <a:r>
                        <a:rPr lang="en-US" sz="38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câu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đầu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: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Khung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cảnh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mùa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xuân</a:t>
                      </a:r>
                      <a:endParaRPr lang="en-US" sz="3800" b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  <a:p>
                      <a:pPr marL="171450" indent="-171450" algn="just">
                        <a:lnSpc>
                          <a:spcPts val="4056"/>
                        </a:lnSpc>
                        <a:buFontTx/>
                        <a:buChar char="-"/>
                        <a:defRPr/>
                      </a:pP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8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câu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tiếp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: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Lễ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hội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mùa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xuân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trong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Tiết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thanh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minh</a:t>
                      </a:r>
                    </a:p>
                    <a:p>
                      <a:pPr marL="171450" indent="-171450" algn="just">
                        <a:lnSpc>
                          <a:spcPts val="4056"/>
                        </a:lnSpc>
                        <a:buFontTx/>
                        <a:buChar char="-"/>
                        <a:defRPr/>
                      </a:pP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6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câu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cuối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: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Chị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em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Thúy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Kiều du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xuân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trở</a:t>
                      </a:r>
                      <a:r>
                        <a:rPr lang="en-US" sz="3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về</a:t>
                      </a:r>
                      <a:endParaRPr lang="en-US" sz="3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6787970"/>
                  </a:ext>
                </a:extLst>
              </a:tr>
              <a:tr h="1052427">
                <a:tc>
                  <a:txBody>
                    <a:bodyPr/>
                    <a:lstStyle/>
                    <a:p>
                      <a:pPr algn="ctr">
                        <a:lnSpc>
                          <a:spcPts val="4368"/>
                        </a:lnSpc>
                        <a:defRPr/>
                      </a:pPr>
                      <a:r>
                        <a:rPr lang="en-US" sz="4200" dirty="0" err="1">
                          <a:solidFill>
                            <a:srgbClr val="5A4E48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4200" dirty="0">
                          <a:solidFill>
                            <a:srgbClr val="5A4E4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5A4E48"/>
                          </a:solidFill>
                          <a:latin typeface="Roboto Condensed Bold"/>
                        </a:rPr>
                        <a:t>sắc</a:t>
                      </a:r>
                      <a:r>
                        <a:rPr lang="en-US" sz="4200" dirty="0">
                          <a:solidFill>
                            <a:srgbClr val="5A4E48"/>
                          </a:solidFill>
                          <a:latin typeface="Roboto Condensed Bold"/>
                        </a:rPr>
                        <a:t> NT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56"/>
                        </a:lnSpc>
                        <a:defRPr/>
                      </a:pP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Nghệ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thuật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390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0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chấm</a:t>
                      </a:r>
                      <a:r>
                        <a:rPr lang="en-US" sz="3900" baseline="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baseline="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phá</a:t>
                      </a:r>
                      <a:r>
                        <a:rPr lang="en-US" sz="390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cảnh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5A4E48"/>
                          </a:solidFill>
                          <a:latin typeface="Roboto Condensed"/>
                        </a:rPr>
                        <a:t>ngụ</a:t>
                      </a:r>
                      <a:r>
                        <a:rPr lang="en-US" sz="3900" dirty="0">
                          <a:solidFill>
                            <a:srgbClr val="5A4E4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 smtClean="0">
                          <a:solidFill>
                            <a:srgbClr val="5A4E48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3900" dirty="0" smtClean="0">
                          <a:solidFill>
                            <a:srgbClr val="5A4E4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156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8673" y="458108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679719" y="1737920"/>
            <a:ext cx="8326254" cy="1655186"/>
            <a:chOff x="0" y="0"/>
            <a:chExt cx="2192923" cy="435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2923" cy="435934"/>
            </a:xfrm>
            <a:custGeom>
              <a:avLst/>
              <a:gdLst/>
              <a:ahLst/>
              <a:cxnLst/>
              <a:rect l="l" t="t" r="r" b="b"/>
              <a:pathLst>
                <a:path w="2192923" h="435934">
                  <a:moveTo>
                    <a:pt x="47421" y="0"/>
                  </a:moveTo>
                  <a:lnTo>
                    <a:pt x="2145502" y="0"/>
                  </a:lnTo>
                  <a:cubicBezTo>
                    <a:pt x="2171692" y="0"/>
                    <a:pt x="2192923" y="21231"/>
                    <a:pt x="2192923" y="47421"/>
                  </a:cubicBezTo>
                  <a:lnTo>
                    <a:pt x="2192923" y="388513"/>
                  </a:lnTo>
                  <a:cubicBezTo>
                    <a:pt x="2192923" y="401090"/>
                    <a:pt x="2187927" y="413151"/>
                    <a:pt x="2179033" y="422045"/>
                  </a:cubicBezTo>
                  <a:cubicBezTo>
                    <a:pt x="2170140" y="430938"/>
                    <a:pt x="2158079" y="435934"/>
                    <a:pt x="2145502" y="435934"/>
                  </a:cubicBezTo>
                  <a:lnTo>
                    <a:pt x="47421" y="435934"/>
                  </a:lnTo>
                  <a:cubicBezTo>
                    <a:pt x="21231" y="435934"/>
                    <a:pt x="0" y="414703"/>
                    <a:pt x="0" y="388513"/>
                  </a:cubicBezTo>
                  <a:lnTo>
                    <a:pt x="0" y="47421"/>
                  </a:lnTo>
                  <a:cubicBezTo>
                    <a:pt x="0" y="21231"/>
                    <a:pt x="21231" y="0"/>
                    <a:pt x="47421" y="0"/>
                  </a:cubicBezTo>
                  <a:close/>
                </a:path>
              </a:pathLst>
            </a:custGeom>
            <a:solidFill>
              <a:srgbClr val="F2E2BB">
                <a:alpha val="9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92923" cy="51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Khung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cảnh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mùa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xuân</a:t>
              </a:r>
              <a:endParaRPr lang="en-US" sz="4199" dirty="0">
                <a:solidFill>
                  <a:srgbClr val="575D4D">
                    <a:alpha val="92941"/>
                  </a:srgbClr>
                </a:solidFill>
                <a:latin typeface="ThuphapCongthuy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319564" y="2076033"/>
            <a:ext cx="8065707" cy="3859102"/>
          </a:xfrm>
          <a:custGeom>
            <a:avLst/>
            <a:gdLst/>
            <a:ahLst/>
            <a:cxnLst/>
            <a:rect l="l" t="t" r="r" b="b"/>
            <a:pathLst>
              <a:path w="8065707" h="3859102">
                <a:moveTo>
                  <a:pt x="0" y="0"/>
                </a:moveTo>
                <a:lnTo>
                  <a:pt x="8065708" y="0"/>
                </a:lnTo>
                <a:lnTo>
                  <a:pt x="8065708" y="3859103"/>
                </a:lnTo>
                <a:lnTo>
                  <a:pt x="0" y="385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816033" y="5377760"/>
            <a:ext cx="3727372" cy="860324"/>
            <a:chOff x="0" y="0"/>
            <a:chExt cx="981695" cy="226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1695" cy="226587"/>
            </a:xfrm>
            <a:custGeom>
              <a:avLst/>
              <a:gdLst/>
              <a:ahLst/>
              <a:cxnLst/>
              <a:rect l="l" t="t" r="r" b="b"/>
              <a:pathLst>
                <a:path w="981695" h="226587">
                  <a:moveTo>
                    <a:pt x="0" y="0"/>
                  </a:moveTo>
                  <a:lnTo>
                    <a:pt x="981695" y="0"/>
                  </a:lnTo>
                  <a:lnTo>
                    <a:pt x="981695" y="226587"/>
                  </a:lnTo>
                  <a:lnTo>
                    <a:pt x="0" y="226587"/>
                  </a:lnTo>
                  <a:close/>
                </a:path>
              </a:pathLst>
            </a:custGeom>
            <a:solidFill>
              <a:srgbClr val="705313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981695" cy="350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60274" y="3624059"/>
            <a:ext cx="4341924" cy="2060231"/>
            <a:chOff x="0" y="0"/>
            <a:chExt cx="1143552" cy="5426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3552" cy="542612"/>
            </a:xfrm>
            <a:custGeom>
              <a:avLst/>
              <a:gdLst/>
              <a:ahLst/>
              <a:cxnLst/>
              <a:rect l="l" t="t" r="r" b="b"/>
              <a:pathLst>
                <a:path w="1143552" h="542612">
                  <a:moveTo>
                    <a:pt x="0" y="0"/>
                  </a:moveTo>
                  <a:lnTo>
                    <a:pt x="1143552" y="0"/>
                  </a:lnTo>
                  <a:lnTo>
                    <a:pt x="1143552" y="542612"/>
                  </a:lnTo>
                  <a:lnTo>
                    <a:pt x="0" y="542612"/>
                  </a:lnTo>
                  <a:close/>
                </a:path>
              </a:pathLst>
            </a:custGeom>
            <a:solidFill>
              <a:srgbClr val="705313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0"/>
              <a:ext cx="1143552" cy="733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3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961201" y="1604570"/>
            <a:ext cx="578060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6000" dirty="0" err="1" smtClean="0">
                <a:solidFill>
                  <a:srgbClr val="FF0000"/>
                </a:solidFill>
                <a:latin typeface="#9Slide05 VL Fadilla"/>
              </a:rPr>
              <a:t>Tìm</a:t>
            </a:r>
            <a:r>
              <a:rPr lang="en-US" sz="6000" dirty="0" smtClean="0">
                <a:solidFill>
                  <a:srgbClr val="FF0000"/>
                </a:solidFill>
                <a:latin typeface="#9Slide05 VL Fadilla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VL Fadilla"/>
              </a:rPr>
              <a:t>hiểu</a:t>
            </a:r>
            <a:r>
              <a:rPr lang="en-US" sz="6000" dirty="0">
                <a:solidFill>
                  <a:srgbClr val="FF0000"/>
                </a:solidFill>
                <a:latin typeface="#9Slide05 VL Fadilla"/>
              </a:rPr>
              <a:t> </a:t>
            </a:r>
            <a:r>
              <a:rPr lang="vi-VN" sz="6000" dirty="0" smtClean="0">
                <a:solidFill>
                  <a:srgbClr val="FF0000"/>
                </a:solidFill>
                <a:latin typeface="#9Slide05 VL Fadilla"/>
              </a:rPr>
              <a:t>nội dung </a:t>
            </a:r>
            <a:r>
              <a:rPr lang="en-US" sz="6000" dirty="0" err="1" smtClean="0">
                <a:solidFill>
                  <a:srgbClr val="FF0000"/>
                </a:solidFill>
                <a:latin typeface="#9Slide05 VL Fadilla"/>
              </a:rPr>
              <a:t>đoạn</a:t>
            </a:r>
            <a:r>
              <a:rPr lang="en-US" sz="6000" dirty="0" smtClean="0">
                <a:solidFill>
                  <a:srgbClr val="FF0000"/>
                </a:solidFill>
                <a:latin typeface="#9Slide05 VL Fadilla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VL Fadilla"/>
              </a:rPr>
              <a:t>trích</a:t>
            </a:r>
            <a:endParaRPr lang="en-US" sz="6000" dirty="0">
              <a:solidFill>
                <a:srgbClr val="FF0000"/>
              </a:solidFill>
              <a:latin typeface="#9Slide05 VL Fadill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50119" y="5063435"/>
            <a:ext cx="9509799" cy="228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53"/>
              </a:lnSpc>
            </a:pP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Ngày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xuân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con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én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đưa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thoi</a:t>
            </a:r>
            <a:endParaRPr lang="en-US" sz="5254" dirty="0">
              <a:solidFill>
                <a:srgbClr val="5D4536"/>
              </a:solidFill>
              <a:latin typeface="#9Slide05 VL Fadilla"/>
            </a:endParaRPr>
          </a:p>
          <a:p>
            <a:pPr algn="ctr">
              <a:lnSpc>
                <a:spcPts val="9353"/>
              </a:lnSpc>
            </a:pP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Thiều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quang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chín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chục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đã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ngoài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sáu</a:t>
            </a:r>
            <a:r>
              <a:rPr lang="en-US" sz="5254" dirty="0">
                <a:solidFill>
                  <a:srgbClr val="5D4536"/>
                </a:solidFill>
                <a:latin typeface="#9Slide05 VL Fadilla"/>
              </a:rPr>
              <a:t> </a:t>
            </a:r>
            <a:r>
              <a:rPr lang="en-US" sz="5254" dirty="0" err="1">
                <a:solidFill>
                  <a:srgbClr val="5D4536"/>
                </a:solidFill>
                <a:latin typeface="#9Slide05 VL Fadilla"/>
              </a:rPr>
              <a:t>mươi</a:t>
            </a:r>
            <a:endParaRPr lang="en-US" sz="5254" dirty="0">
              <a:solidFill>
                <a:srgbClr val="5D4536"/>
              </a:solidFill>
              <a:latin typeface="#9Slide05 VL Fadill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910775" y="3831859"/>
            <a:ext cx="4341924" cy="168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Roboto Condensed"/>
              </a:rPr>
              <a:t>Hình ảnh ẩn dụ, nhân hóa -&gt; gợi không gian rộn ràng, thời gian trôi nhanh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9543405" y="4777806"/>
            <a:ext cx="1190277" cy="1030116"/>
          </a:xfrm>
          <a:prstGeom prst="line">
            <a:avLst/>
          </a:prstGeom>
          <a:ln w="38100" cap="flat">
            <a:solidFill>
              <a:srgbClr val="705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659929" y="6408947"/>
            <a:ext cx="2872343" cy="987538"/>
            <a:chOff x="0" y="0"/>
            <a:chExt cx="756502" cy="2600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56502" cy="260092"/>
            </a:xfrm>
            <a:custGeom>
              <a:avLst/>
              <a:gdLst/>
              <a:ahLst/>
              <a:cxnLst/>
              <a:rect l="l" t="t" r="r" b="b"/>
              <a:pathLst>
                <a:path w="756502" h="260092">
                  <a:moveTo>
                    <a:pt x="0" y="0"/>
                  </a:moveTo>
                  <a:lnTo>
                    <a:pt x="756502" y="0"/>
                  </a:lnTo>
                  <a:lnTo>
                    <a:pt x="756502" y="260092"/>
                  </a:lnTo>
                  <a:lnTo>
                    <a:pt x="0" y="260092"/>
                  </a:lnTo>
                  <a:close/>
                </a:path>
              </a:pathLst>
            </a:custGeom>
            <a:solidFill>
              <a:srgbClr val="769B84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0"/>
              <a:ext cx="756502" cy="450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3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330052" y="7755856"/>
            <a:ext cx="4822877" cy="907379"/>
            <a:chOff x="0" y="0"/>
            <a:chExt cx="1270223" cy="2389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0223" cy="238980"/>
            </a:xfrm>
            <a:custGeom>
              <a:avLst/>
              <a:gdLst/>
              <a:ahLst/>
              <a:cxnLst/>
              <a:rect l="l" t="t" r="r" b="b"/>
              <a:pathLst>
                <a:path w="1270223" h="238980">
                  <a:moveTo>
                    <a:pt x="0" y="0"/>
                  </a:moveTo>
                  <a:lnTo>
                    <a:pt x="1270223" y="0"/>
                  </a:lnTo>
                  <a:lnTo>
                    <a:pt x="1270223" y="238980"/>
                  </a:lnTo>
                  <a:lnTo>
                    <a:pt x="0" y="238980"/>
                  </a:lnTo>
                  <a:close/>
                </a:path>
              </a:pathLst>
            </a:custGeom>
            <a:solidFill>
              <a:srgbClr val="728F70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0"/>
              <a:ext cx="1270223" cy="42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3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70529" y="7919327"/>
            <a:ext cx="4341924" cy="55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Roboto Condensed"/>
              </a:rPr>
              <a:t>Ánh sáng đẹp, trong lành</a:t>
            </a:r>
          </a:p>
        </p:txBody>
      </p:sp>
      <p:sp>
        <p:nvSpPr>
          <p:cNvPr id="28" name="AutoShape 28"/>
          <p:cNvSpPr/>
          <p:nvPr/>
        </p:nvSpPr>
        <p:spPr>
          <a:xfrm>
            <a:off x="3465223" y="7369537"/>
            <a:ext cx="1665868" cy="362751"/>
          </a:xfrm>
          <a:prstGeom prst="line">
            <a:avLst/>
          </a:prstGeom>
          <a:ln w="38100" cap="flat">
            <a:solidFill>
              <a:srgbClr val="7053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343086" y="7755856"/>
            <a:ext cx="781192" cy="673245"/>
          </a:xfrm>
          <a:custGeom>
            <a:avLst/>
            <a:gdLst/>
            <a:ahLst/>
            <a:cxnLst/>
            <a:rect l="l" t="t" r="r" b="b"/>
            <a:pathLst>
              <a:path w="781192" h="673245">
                <a:moveTo>
                  <a:pt x="0" y="0"/>
                </a:moveTo>
                <a:lnTo>
                  <a:pt x="781192" y="0"/>
                </a:lnTo>
                <a:lnTo>
                  <a:pt x="781192" y="673245"/>
                </a:lnTo>
                <a:lnTo>
                  <a:pt x="0" y="6732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1353974" y="6859066"/>
            <a:ext cx="6031297" cy="2075369"/>
            <a:chOff x="0" y="0"/>
            <a:chExt cx="1588490" cy="54659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88490" cy="546599"/>
            </a:xfrm>
            <a:custGeom>
              <a:avLst/>
              <a:gdLst/>
              <a:ahLst/>
              <a:cxnLst/>
              <a:rect l="l" t="t" r="r" b="b"/>
              <a:pathLst>
                <a:path w="1588490" h="546599">
                  <a:moveTo>
                    <a:pt x="65465" y="0"/>
                  </a:moveTo>
                  <a:lnTo>
                    <a:pt x="1523025" y="0"/>
                  </a:lnTo>
                  <a:cubicBezTo>
                    <a:pt x="1559180" y="0"/>
                    <a:pt x="1588490" y="29310"/>
                    <a:pt x="1588490" y="65465"/>
                  </a:cubicBezTo>
                  <a:lnTo>
                    <a:pt x="1588490" y="481134"/>
                  </a:lnTo>
                  <a:cubicBezTo>
                    <a:pt x="1588490" y="498497"/>
                    <a:pt x="1581593" y="515148"/>
                    <a:pt x="1569316" y="527425"/>
                  </a:cubicBezTo>
                  <a:cubicBezTo>
                    <a:pt x="1557039" y="539702"/>
                    <a:pt x="1540387" y="546599"/>
                    <a:pt x="1523025" y="546599"/>
                  </a:cubicBezTo>
                  <a:lnTo>
                    <a:pt x="65465" y="546599"/>
                  </a:lnTo>
                  <a:cubicBezTo>
                    <a:pt x="48102" y="546599"/>
                    <a:pt x="31451" y="539702"/>
                    <a:pt x="19174" y="527425"/>
                  </a:cubicBezTo>
                  <a:cubicBezTo>
                    <a:pt x="6897" y="515148"/>
                    <a:pt x="0" y="498497"/>
                    <a:pt x="0" y="481134"/>
                  </a:cubicBezTo>
                  <a:lnTo>
                    <a:pt x="0" y="65465"/>
                  </a:lnTo>
                  <a:cubicBezTo>
                    <a:pt x="0" y="48102"/>
                    <a:pt x="6897" y="31451"/>
                    <a:pt x="19174" y="19174"/>
                  </a:cubicBezTo>
                  <a:cubicBezTo>
                    <a:pt x="31451" y="6897"/>
                    <a:pt x="48102" y="0"/>
                    <a:pt x="65465" y="0"/>
                  </a:cubicBezTo>
                  <a:close/>
                </a:path>
              </a:pathLst>
            </a:custGeom>
            <a:solidFill>
              <a:srgbClr val="E8D8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1588490" cy="622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latin typeface="Roboto Condensed"/>
                </a:rPr>
                <a:t>Hai câu thơ vừa gợi tả không gian vừa gợi tả thời gian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4237" y="840980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5" y="0"/>
                </a:lnTo>
                <a:lnTo>
                  <a:pt x="17070655" y="9210654"/>
                </a:lnTo>
                <a:lnTo>
                  <a:pt x="0" y="921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679719" y="1737920"/>
            <a:ext cx="8326254" cy="1655186"/>
            <a:chOff x="0" y="0"/>
            <a:chExt cx="2192923" cy="435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2923" cy="435934"/>
            </a:xfrm>
            <a:custGeom>
              <a:avLst/>
              <a:gdLst/>
              <a:ahLst/>
              <a:cxnLst/>
              <a:rect l="l" t="t" r="r" b="b"/>
              <a:pathLst>
                <a:path w="2192923" h="435934">
                  <a:moveTo>
                    <a:pt x="47421" y="0"/>
                  </a:moveTo>
                  <a:lnTo>
                    <a:pt x="2145502" y="0"/>
                  </a:lnTo>
                  <a:cubicBezTo>
                    <a:pt x="2171692" y="0"/>
                    <a:pt x="2192923" y="21231"/>
                    <a:pt x="2192923" y="47421"/>
                  </a:cubicBezTo>
                  <a:lnTo>
                    <a:pt x="2192923" y="388513"/>
                  </a:lnTo>
                  <a:cubicBezTo>
                    <a:pt x="2192923" y="401090"/>
                    <a:pt x="2187927" y="413151"/>
                    <a:pt x="2179033" y="422045"/>
                  </a:cubicBezTo>
                  <a:cubicBezTo>
                    <a:pt x="2170140" y="430938"/>
                    <a:pt x="2158079" y="435934"/>
                    <a:pt x="2145502" y="435934"/>
                  </a:cubicBezTo>
                  <a:lnTo>
                    <a:pt x="47421" y="435934"/>
                  </a:lnTo>
                  <a:cubicBezTo>
                    <a:pt x="21231" y="435934"/>
                    <a:pt x="0" y="414703"/>
                    <a:pt x="0" y="388513"/>
                  </a:cubicBezTo>
                  <a:lnTo>
                    <a:pt x="0" y="47421"/>
                  </a:lnTo>
                  <a:cubicBezTo>
                    <a:pt x="0" y="21231"/>
                    <a:pt x="21231" y="0"/>
                    <a:pt x="47421" y="0"/>
                  </a:cubicBezTo>
                  <a:close/>
                </a:path>
              </a:pathLst>
            </a:custGeom>
            <a:solidFill>
              <a:srgbClr val="F2E2BB">
                <a:alpha val="9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92923" cy="51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Khung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cảnh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mùa</a:t>
              </a:r>
              <a:r>
                <a:rPr lang="en-US" sz="4199" dirty="0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 </a:t>
              </a:r>
              <a:r>
                <a:rPr lang="en-US" sz="4199" dirty="0" err="1">
                  <a:solidFill>
                    <a:srgbClr val="575D4D">
                      <a:alpha val="92941"/>
                    </a:srgbClr>
                  </a:solidFill>
                  <a:latin typeface="ThuphapCongthuy"/>
                </a:rPr>
                <a:t>xuân</a:t>
              </a:r>
              <a:endParaRPr lang="en-US" sz="4199" dirty="0">
                <a:solidFill>
                  <a:srgbClr val="575D4D">
                    <a:alpha val="92941"/>
                  </a:srgbClr>
                </a:solidFill>
                <a:latin typeface="ThuphapCongthuy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319564" y="2076033"/>
            <a:ext cx="8065707" cy="3859102"/>
          </a:xfrm>
          <a:custGeom>
            <a:avLst/>
            <a:gdLst/>
            <a:ahLst/>
            <a:cxnLst/>
            <a:rect l="l" t="t" r="r" b="b"/>
            <a:pathLst>
              <a:path w="8065707" h="3859102">
                <a:moveTo>
                  <a:pt x="0" y="0"/>
                </a:moveTo>
                <a:lnTo>
                  <a:pt x="8065708" y="0"/>
                </a:lnTo>
                <a:lnTo>
                  <a:pt x="8065708" y="3859103"/>
                </a:lnTo>
                <a:lnTo>
                  <a:pt x="0" y="385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857163" y="4377708"/>
            <a:ext cx="1055289" cy="860324"/>
            <a:chOff x="0" y="0"/>
            <a:chExt cx="277936" cy="226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936" cy="226587"/>
            </a:xfrm>
            <a:custGeom>
              <a:avLst/>
              <a:gdLst/>
              <a:ahLst/>
              <a:cxnLst/>
              <a:rect l="l" t="t" r="r" b="b"/>
              <a:pathLst>
                <a:path w="277936" h="226587">
                  <a:moveTo>
                    <a:pt x="0" y="0"/>
                  </a:moveTo>
                  <a:lnTo>
                    <a:pt x="277936" y="0"/>
                  </a:lnTo>
                  <a:lnTo>
                    <a:pt x="277936" y="226587"/>
                  </a:lnTo>
                  <a:lnTo>
                    <a:pt x="0" y="226587"/>
                  </a:lnTo>
                  <a:close/>
                </a:path>
              </a:pathLst>
            </a:custGeom>
            <a:solidFill>
              <a:srgbClr val="705313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277936" cy="350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53974" y="3747690"/>
            <a:ext cx="3754091" cy="1534335"/>
            <a:chOff x="0" y="0"/>
            <a:chExt cx="988732" cy="4041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88732" cy="404105"/>
            </a:xfrm>
            <a:custGeom>
              <a:avLst/>
              <a:gdLst/>
              <a:ahLst/>
              <a:cxnLst/>
              <a:rect l="l" t="t" r="r" b="b"/>
              <a:pathLst>
                <a:path w="988732" h="404105">
                  <a:moveTo>
                    <a:pt x="0" y="0"/>
                  </a:moveTo>
                  <a:lnTo>
                    <a:pt x="988732" y="0"/>
                  </a:lnTo>
                  <a:lnTo>
                    <a:pt x="988732" y="404105"/>
                  </a:lnTo>
                  <a:lnTo>
                    <a:pt x="0" y="404105"/>
                  </a:lnTo>
                  <a:close/>
                </a:path>
              </a:pathLst>
            </a:custGeom>
            <a:solidFill>
              <a:srgbClr val="705313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0"/>
              <a:ext cx="988732" cy="594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3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353974" y="3929384"/>
            <a:ext cx="3754091" cy="11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Roboto Condensed"/>
              </a:rPr>
              <a:t>Không gian bát ngát, trải dài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42613" y="4297945"/>
            <a:ext cx="8371234" cy="185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6"/>
              </a:lnSpc>
            </a:pPr>
            <a:r>
              <a:rPr lang="en-US" sz="5254">
                <a:solidFill>
                  <a:srgbClr val="A56451"/>
                </a:solidFill>
                <a:latin typeface="#9Slide05 VL Fadilla"/>
              </a:rPr>
              <a:t>Cỏ non xanh tận chân trời,</a:t>
            </a:r>
          </a:p>
          <a:p>
            <a:pPr algn="ctr">
              <a:lnSpc>
                <a:spcPts val="7356"/>
              </a:lnSpc>
            </a:pPr>
            <a:r>
              <a:rPr lang="en-US" sz="5254">
                <a:solidFill>
                  <a:srgbClr val="A56451"/>
                </a:solidFill>
                <a:latin typeface="#9Slide05 VL Fadilla"/>
              </a:rPr>
              <a:t>Cành lê trắng điểm một vài bông hoa.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6384808" y="4005584"/>
            <a:ext cx="1652214" cy="372123"/>
          </a:xfrm>
          <a:prstGeom prst="line">
            <a:avLst/>
          </a:prstGeom>
          <a:ln w="38100" cap="flat">
            <a:solidFill>
              <a:srgbClr val="705313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8037021" y="4005584"/>
            <a:ext cx="3316953" cy="509274"/>
          </a:xfrm>
          <a:prstGeom prst="line">
            <a:avLst/>
          </a:prstGeom>
          <a:ln w="38100" cap="flat">
            <a:solidFill>
              <a:srgbClr val="705313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550119" y="6321966"/>
            <a:ext cx="14782212" cy="1471062"/>
            <a:chOff x="0" y="0"/>
            <a:chExt cx="3893258" cy="3874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93258" cy="387440"/>
            </a:xfrm>
            <a:custGeom>
              <a:avLst/>
              <a:gdLst/>
              <a:ahLst/>
              <a:cxnLst/>
              <a:rect l="l" t="t" r="r" b="b"/>
              <a:pathLst>
                <a:path w="3893258" h="387440">
                  <a:moveTo>
                    <a:pt x="26710" y="0"/>
                  </a:moveTo>
                  <a:lnTo>
                    <a:pt x="3866547" y="0"/>
                  </a:lnTo>
                  <a:cubicBezTo>
                    <a:pt x="3873631" y="0"/>
                    <a:pt x="3880425" y="2814"/>
                    <a:pt x="3885435" y="7823"/>
                  </a:cubicBezTo>
                  <a:cubicBezTo>
                    <a:pt x="3890444" y="12832"/>
                    <a:pt x="3893258" y="19626"/>
                    <a:pt x="3893258" y="26710"/>
                  </a:cubicBezTo>
                  <a:lnTo>
                    <a:pt x="3893258" y="360730"/>
                  </a:lnTo>
                  <a:cubicBezTo>
                    <a:pt x="3893258" y="367814"/>
                    <a:pt x="3890444" y="374608"/>
                    <a:pt x="3885435" y="379617"/>
                  </a:cubicBezTo>
                  <a:cubicBezTo>
                    <a:pt x="3880425" y="384626"/>
                    <a:pt x="3873631" y="387440"/>
                    <a:pt x="3866547" y="387440"/>
                  </a:cubicBezTo>
                  <a:lnTo>
                    <a:pt x="26710" y="387440"/>
                  </a:lnTo>
                  <a:cubicBezTo>
                    <a:pt x="19626" y="387440"/>
                    <a:pt x="12832" y="384626"/>
                    <a:pt x="7823" y="379617"/>
                  </a:cubicBezTo>
                  <a:cubicBezTo>
                    <a:pt x="2814" y="374608"/>
                    <a:pt x="0" y="367814"/>
                    <a:pt x="0" y="360730"/>
                  </a:cubicBezTo>
                  <a:lnTo>
                    <a:pt x="0" y="26710"/>
                  </a:lnTo>
                  <a:cubicBezTo>
                    <a:pt x="0" y="19626"/>
                    <a:pt x="2814" y="12832"/>
                    <a:pt x="7823" y="7823"/>
                  </a:cubicBezTo>
                  <a:cubicBezTo>
                    <a:pt x="12832" y="2814"/>
                    <a:pt x="19626" y="0"/>
                    <a:pt x="26710" y="0"/>
                  </a:cubicBezTo>
                  <a:close/>
                </a:path>
              </a:pathLst>
            </a:custGeom>
            <a:solidFill>
              <a:srgbClr val="E8D8C9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3893258" cy="463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820422" lvl="1" indent="-410211" algn="just">
                <a:lnSpc>
                  <a:spcPts val="5320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Ý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thơ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cổ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điển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được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vận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dụng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sáng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tạo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.</a:t>
              </a:r>
            </a:p>
            <a:p>
              <a:pPr marL="820422" lvl="1" indent="-410211" algn="just">
                <a:lnSpc>
                  <a:spcPts val="5320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Màu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sắc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hài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hòa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: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xanh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của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cỏ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non,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trắng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của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hoa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 </a:t>
              </a:r>
              <a:r>
                <a:rPr lang="en-US" sz="3800" dirty="0" err="1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lê</a:t>
              </a:r>
              <a:r>
                <a:rPr lang="en-US" sz="3800" dirty="0">
                  <a:solidFill>
                    <a:srgbClr val="000000">
                      <a:alpha val="82745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50119" y="7964478"/>
            <a:ext cx="14782212" cy="1471062"/>
            <a:chOff x="0" y="0"/>
            <a:chExt cx="3893258" cy="3874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93258" cy="387440"/>
            </a:xfrm>
            <a:custGeom>
              <a:avLst/>
              <a:gdLst/>
              <a:ahLst/>
              <a:cxnLst/>
              <a:rect l="l" t="t" r="r" b="b"/>
              <a:pathLst>
                <a:path w="3893258" h="387440">
                  <a:moveTo>
                    <a:pt x="26710" y="0"/>
                  </a:moveTo>
                  <a:lnTo>
                    <a:pt x="3866547" y="0"/>
                  </a:lnTo>
                  <a:cubicBezTo>
                    <a:pt x="3873631" y="0"/>
                    <a:pt x="3880425" y="2814"/>
                    <a:pt x="3885435" y="7823"/>
                  </a:cubicBezTo>
                  <a:cubicBezTo>
                    <a:pt x="3890444" y="12832"/>
                    <a:pt x="3893258" y="19626"/>
                    <a:pt x="3893258" y="26710"/>
                  </a:cubicBezTo>
                  <a:lnTo>
                    <a:pt x="3893258" y="360730"/>
                  </a:lnTo>
                  <a:cubicBezTo>
                    <a:pt x="3893258" y="367814"/>
                    <a:pt x="3890444" y="374608"/>
                    <a:pt x="3885435" y="379617"/>
                  </a:cubicBezTo>
                  <a:cubicBezTo>
                    <a:pt x="3880425" y="384626"/>
                    <a:pt x="3873631" y="387440"/>
                    <a:pt x="3866547" y="387440"/>
                  </a:cubicBezTo>
                  <a:lnTo>
                    <a:pt x="26710" y="387440"/>
                  </a:lnTo>
                  <a:cubicBezTo>
                    <a:pt x="19626" y="387440"/>
                    <a:pt x="12832" y="384626"/>
                    <a:pt x="7823" y="379617"/>
                  </a:cubicBezTo>
                  <a:cubicBezTo>
                    <a:pt x="2814" y="374608"/>
                    <a:pt x="0" y="367814"/>
                    <a:pt x="0" y="360730"/>
                  </a:cubicBezTo>
                  <a:lnTo>
                    <a:pt x="0" y="26710"/>
                  </a:lnTo>
                  <a:cubicBezTo>
                    <a:pt x="0" y="19626"/>
                    <a:pt x="2814" y="12832"/>
                    <a:pt x="7823" y="7823"/>
                  </a:cubicBezTo>
                  <a:cubicBezTo>
                    <a:pt x="12832" y="2814"/>
                    <a:pt x="19626" y="0"/>
                    <a:pt x="26710" y="0"/>
                  </a:cubicBezTo>
                  <a:close/>
                </a:path>
              </a:pathLst>
            </a:custGeom>
            <a:solidFill>
              <a:srgbClr val="E8D8C9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3893258" cy="463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320"/>
                </a:lnSpc>
              </a:pPr>
              <a:endParaRPr lang="en-US" sz="3800" dirty="0">
                <a:solidFill>
                  <a:srgbClr val="000000">
                    <a:alpha val="76863"/>
                  </a:srgbClr>
                </a:solidFill>
                <a:latin typeface="Roboto Condensed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676400" y="8112642"/>
            <a:ext cx="143295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gợi ra một bức tranh thiên nhiên tươi đẹp, ấm áp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3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8259" y="2646561"/>
            <a:ext cx="5830629" cy="5830629"/>
          </a:xfrm>
          <a:custGeom>
            <a:avLst/>
            <a:gdLst/>
            <a:ahLst/>
            <a:cxnLst/>
            <a:rect l="l" t="t" r="r" b="b"/>
            <a:pathLst>
              <a:path w="5830629" h="5830629">
                <a:moveTo>
                  <a:pt x="0" y="0"/>
                </a:moveTo>
                <a:lnTo>
                  <a:pt x="5830629" y="0"/>
                </a:lnTo>
                <a:lnTo>
                  <a:pt x="5830629" y="5830629"/>
                </a:lnTo>
                <a:lnTo>
                  <a:pt x="0" y="5830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816828" y="962642"/>
            <a:ext cx="4382569" cy="95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 dirty="0" smtClean="0">
                <a:solidFill>
                  <a:srgbClr val="3752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799" b="1" dirty="0">
              <a:solidFill>
                <a:srgbClr val="3752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1903651"/>
            <a:ext cx="7734787" cy="189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dirty="0" err="1">
                <a:solidFill>
                  <a:srgbClr val="5D4536"/>
                </a:solidFill>
                <a:latin typeface="#9Slide06 ThuPhap Thien An"/>
              </a:rPr>
              <a:t>Nhiệm</a:t>
            </a:r>
            <a:r>
              <a:rPr lang="en-US" sz="5299" dirty="0">
                <a:solidFill>
                  <a:srgbClr val="5D4536"/>
                </a:solidFill>
                <a:latin typeface="#9Slide06 ThuPhap Thien An"/>
              </a:rPr>
              <a:t> </a:t>
            </a:r>
            <a:r>
              <a:rPr lang="en-US" sz="5299" dirty="0" err="1">
                <a:solidFill>
                  <a:srgbClr val="5D4536"/>
                </a:solidFill>
                <a:latin typeface="#9Slide06 ThuPhap Thien An"/>
              </a:rPr>
              <a:t>vụ</a:t>
            </a:r>
            <a:r>
              <a:rPr lang="en-US" sz="5299" dirty="0">
                <a:solidFill>
                  <a:srgbClr val="5D4536"/>
                </a:solidFill>
                <a:latin typeface="#9Slide06 ThuPhap Thien An"/>
              </a:rPr>
              <a:t> 1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5D4536"/>
                </a:solidFill>
                <a:latin typeface="#9Slide06 ThuPhap Thien An"/>
              </a:rPr>
              <a:t>DU XUÂN CÙNG KIỀU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4075" y="4137666"/>
            <a:ext cx="10084712" cy="2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4189" lvl="2" indent="-358063" algn="just">
              <a:lnSpc>
                <a:spcPts val="6578"/>
              </a:lnSpc>
              <a:buFont typeface="Arial"/>
              <a:buChar char="⚬"/>
            </a:pP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Có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smtClean="0">
                <a:solidFill>
                  <a:srgbClr val="5A4E48"/>
                </a:solidFill>
                <a:latin typeface="Roboto Condensed"/>
              </a:rPr>
              <a:t>3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câu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hỏi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trắc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nghiệm</a:t>
            </a:r>
            <a:endParaRPr lang="en-US" sz="4698" dirty="0">
              <a:solidFill>
                <a:srgbClr val="5A4E48"/>
              </a:solidFill>
              <a:latin typeface="Roboto Condensed"/>
            </a:endParaRPr>
          </a:p>
          <a:p>
            <a:pPr marL="1074307" lvl="2" indent="-358102" algn="just">
              <a:lnSpc>
                <a:spcPts val="6578"/>
              </a:lnSpc>
              <a:buFont typeface="Arial"/>
              <a:buChar char="⚬"/>
            </a:pPr>
            <a:r>
              <a:rPr lang="en-US" sz="4698" dirty="0">
                <a:solidFill>
                  <a:srgbClr val="5A4E48"/>
                </a:solidFill>
                <a:latin typeface="Roboto Condensed"/>
              </a:rPr>
              <a:t>HS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trả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lời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nhanh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: </a:t>
            </a:r>
            <a:r>
              <a:rPr lang="en-US" sz="4698" dirty="0" smtClean="0">
                <a:solidFill>
                  <a:srgbClr val="5A4E48"/>
                </a:solidFill>
                <a:latin typeface="Roboto Condensed"/>
              </a:rPr>
              <a:t>10s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/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câu</a:t>
            </a:r>
            <a:endParaRPr lang="en-US" sz="4698" dirty="0">
              <a:solidFill>
                <a:srgbClr val="5A4E48"/>
              </a:solidFill>
              <a:latin typeface="Roboto Condensed"/>
            </a:endParaRPr>
          </a:p>
          <a:p>
            <a:pPr marL="1074307" lvl="2" indent="-358102" algn="just">
              <a:lnSpc>
                <a:spcPts val="6578"/>
              </a:lnSpc>
              <a:buFont typeface="Arial"/>
              <a:buChar char="⚬"/>
            </a:pPr>
            <a:r>
              <a:rPr lang="en-US" sz="4698" dirty="0">
                <a:solidFill>
                  <a:srgbClr val="5A4E48"/>
                </a:solidFill>
                <a:latin typeface="Roboto Condensed"/>
              </a:rPr>
              <a:t>HS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trả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lời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đúng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có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điểm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cộng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</a:t>
            </a:r>
            <a:r>
              <a:rPr lang="en-US" sz="4698" dirty="0" err="1">
                <a:solidFill>
                  <a:srgbClr val="5A4E48"/>
                </a:solidFill>
                <a:latin typeface="Roboto Condensed"/>
              </a:rPr>
              <a:t>từ</a:t>
            </a:r>
            <a:r>
              <a:rPr lang="en-US" sz="4698" dirty="0">
                <a:solidFill>
                  <a:srgbClr val="5A4E48"/>
                </a:solidFill>
                <a:latin typeface="Roboto Condensed"/>
              </a:rPr>
              <a:t> GV.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33324" y="854644"/>
            <a:ext cx="6528153" cy="9008454"/>
          </a:xfrm>
          <a:custGeom>
            <a:avLst/>
            <a:gdLst/>
            <a:ahLst/>
            <a:cxnLst/>
            <a:rect l="l" t="t" r="r" b="b"/>
            <a:pathLst>
              <a:path w="6528153" h="9008454">
                <a:moveTo>
                  <a:pt x="0" y="0"/>
                </a:moveTo>
                <a:lnTo>
                  <a:pt x="6528153" y="0"/>
                </a:lnTo>
                <a:lnTo>
                  <a:pt x="6528153" y="9008454"/>
                </a:lnTo>
                <a:lnTo>
                  <a:pt x="0" y="9008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95463" y="2395544"/>
            <a:ext cx="7670105" cy="7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90BDA7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BÀI 2 - TRUYỆN THƠ NÔM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04800" y="3751416"/>
            <a:ext cx="16458749" cy="286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52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hiểu VB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 </a:t>
            </a:r>
            <a:r>
              <a:rPr kumimoji="0" lang="en-US" sz="85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</a:t>
            </a:r>
            <a:r>
              <a:rPr kumimoji="0" lang="en-US" sz="8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vi-VN" sz="8599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94459" y="6935698"/>
            <a:ext cx="766370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(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Trích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“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Truyện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Kiều” - </a:t>
            </a:r>
            <a:r>
              <a:rPr kumimoji="0" lang="en-US" sz="39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Ngu</a:t>
            </a:r>
            <a:r>
              <a:rPr kumimoji="0" lang="vi-VN" sz="3999" b="0" i="0" u="none" strike="noStrike" kern="1200" cap="none" spc="0" normalizeH="0" baseline="0" noProof="0" dirty="0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y</a:t>
            </a:r>
            <a:r>
              <a:rPr kumimoji="0" lang="en-US" sz="39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ễn</a:t>
            </a:r>
            <a:r>
              <a:rPr kumimoji="0" lang="en-US" sz="3999" b="0" i="0" u="none" strike="noStrike" kern="1200" cap="none" spc="0" normalizeH="0" baseline="0" noProof="0" dirty="0" smtClean="0">
                <a:ln>
                  <a:noFill/>
                </a:ln>
                <a:solidFill>
                  <a:srgbClr val="769B84"/>
                </a:solidFill>
                <a:effectLst/>
                <a:uLnTx/>
                <a:uFillTx/>
                <a:latin typeface="#9Slide05 VL Fadilla"/>
                <a:ea typeface="+mn-ea"/>
                <a:cs typeface="+mn-cs"/>
              </a:rPr>
              <a:t> Du)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769B84"/>
              </a:solidFill>
              <a:effectLst/>
              <a:uLnTx/>
              <a:uFillTx/>
              <a:latin typeface="#9Slide05 VL Fadil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09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95136" y="-4022274"/>
            <a:ext cx="10297731" cy="18331548"/>
          </a:xfrm>
          <a:custGeom>
            <a:avLst/>
            <a:gdLst/>
            <a:ahLst/>
            <a:cxnLst/>
            <a:rect l="l" t="t" r="r" b="b"/>
            <a:pathLst>
              <a:path w="10297731" h="18331548">
                <a:moveTo>
                  <a:pt x="0" y="0"/>
                </a:moveTo>
                <a:lnTo>
                  <a:pt x="10297731" y="0"/>
                </a:lnTo>
                <a:lnTo>
                  <a:pt x="10297731" y="18331548"/>
                </a:lnTo>
                <a:lnTo>
                  <a:pt x="0" y="1833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9" r="-12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2075" y="979714"/>
            <a:ext cx="15563849" cy="8556170"/>
          </a:xfrm>
          <a:custGeom>
            <a:avLst/>
            <a:gdLst/>
            <a:ahLst/>
            <a:cxnLst/>
            <a:rect l="l" t="t" r="r" b="b"/>
            <a:pathLst>
              <a:path w="15563849" h="8556170">
                <a:moveTo>
                  <a:pt x="0" y="0"/>
                </a:moveTo>
                <a:lnTo>
                  <a:pt x="15563849" y="0"/>
                </a:lnTo>
                <a:lnTo>
                  <a:pt x="15563849" y="8556170"/>
                </a:lnTo>
                <a:lnTo>
                  <a:pt x="0" y="855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773" y="0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0" y="0"/>
                </a:moveTo>
                <a:lnTo>
                  <a:pt x="6676677" y="0"/>
                </a:lnTo>
                <a:lnTo>
                  <a:pt x="6676677" y="5332304"/>
                </a:lnTo>
                <a:lnTo>
                  <a:pt x="0" y="5332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11633099" y="4980471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6676677" y="5332303"/>
                </a:moveTo>
                <a:lnTo>
                  <a:pt x="0" y="5332303"/>
                </a:lnTo>
                <a:lnTo>
                  <a:pt x="0" y="0"/>
                </a:lnTo>
                <a:lnTo>
                  <a:pt x="6676677" y="0"/>
                </a:lnTo>
                <a:lnTo>
                  <a:pt x="6676677" y="5332303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29222" y="3646099"/>
            <a:ext cx="14015748" cy="431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28"/>
              </a:lnSpc>
            </a:pP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Câu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1.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Nguyễn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Du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đã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miêu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tả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cảnh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lễ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hội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dưới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góc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nhìn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của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ai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?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A.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Góc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nhìn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đầy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chiêm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nghiệm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chính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nhà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thơ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B.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Góc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nhìn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Kim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Trọng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C.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Góc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nhìn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Vương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Quan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D.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Góc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nhìn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Thúy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Vân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Thúy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Kiều –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hai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cô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gái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“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đến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tuổi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cập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kê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”.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3999" y="1323878"/>
            <a:ext cx="7734787" cy="179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5D4536"/>
                </a:solidFill>
                <a:latin typeface="#9Slide06 ThuPhap Thien An"/>
              </a:rPr>
              <a:t>Nhiệm</a:t>
            </a: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 </a:t>
            </a:r>
            <a:r>
              <a:rPr lang="en-US" sz="5000" dirty="0" err="1">
                <a:solidFill>
                  <a:srgbClr val="5D4536"/>
                </a:solidFill>
                <a:latin typeface="#9Slide06 ThuPhap Thien An"/>
              </a:rPr>
              <a:t>vụ</a:t>
            </a: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 1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DU XUÂN CÙNG KIỀU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2800" y="8209159"/>
            <a:ext cx="3733800" cy="700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0000"/>
                </a:solidFill>
                <a:latin typeface="Fraunces Bold"/>
              </a:rPr>
              <a:t>ĐÁP ÁN: 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95136" y="-4022274"/>
            <a:ext cx="10297731" cy="18331548"/>
          </a:xfrm>
          <a:custGeom>
            <a:avLst/>
            <a:gdLst/>
            <a:ahLst/>
            <a:cxnLst/>
            <a:rect l="l" t="t" r="r" b="b"/>
            <a:pathLst>
              <a:path w="10297731" h="18331548">
                <a:moveTo>
                  <a:pt x="0" y="0"/>
                </a:moveTo>
                <a:lnTo>
                  <a:pt x="10297731" y="0"/>
                </a:lnTo>
                <a:lnTo>
                  <a:pt x="10297731" y="18331548"/>
                </a:lnTo>
                <a:lnTo>
                  <a:pt x="0" y="1833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9" r="-12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2075" y="979714"/>
            <a:ext cx="15563849" cy="8556170"/>
          </a:xfrm>
          <a:custGeom>
            <a:avLst/>
            <a:gdLst/>
            <a:ahLst/>
            <a:cxnLst/>
            <a:rect l="l" t="t" r="r" b="b"/>
            <a:pathLst>
              <a:path w="15563849" h="8556170">
                <a:moveTo>
                  <a:pt x="0" y="0"/>
                </a:moveTo>
                <a:lnTo>
                  <a:pt x="15563849" y="0"/>
                </a:lnTo>
                <a:lnTo>
                  <a:pt x="15563849" y="8556170"/>
                </a:lnTo>
                <a:lnTo>
                  <a:pt x="0" y="855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773" y="0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0" y="0"/>
                </a:moveTo>
                <a:lnTo>
                  <a:pt x="6676677" y="0"/>
                </a:lnTo>
                <a:lnTo>
                  <a:pt x="6676677" y="5332304"/>
                </a:lnTo>
                <a:lnTo>
                  <a:pt x="0" y="5332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11633099" y="4980471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6676677" y="5332303"/>
                </a:moveTo>
                <a:lnTo>
                  <a:pt x="0" y="5332303"/>
                </a:lnTo>
                <a:lnTo>
                  <a:pt x="0" y="0"/>
                </a:lnTo>
                <a:lnTo>
                  <a:pt x="6676677" y="0"/>
                </a:lnTo>
                <a:lnTo>
                  <a:pt x="6676677" y="5332303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16684" y="3122671"/>
            <a:ext cx="13454635" cy="519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28"/>
              </a:lnSpc>
            </a:pP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Câu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2.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Đoạn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trích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C</a:t>
            </a:r>
            <a:r>
              <a:rPr lang="en-US" sz="4099" dirty="0">
                <a:solidFill>
                  <a:srgbClr val="575D4D"/>
                </a:solidFill>
                <a:latin typeface="Roboto Condensed Bold Italics"/>
              </a:rPr>
              <a:t>ảnh </a:t>
            </a:r>
            <a:r>
              <a:rPr lang="en-US" sz="4099" dirty="0" err="1">
                <a:solidFill>
                  <a:srgbClr val="575D4D"/>
                </a:solidFill>
                <a:latin typeface="Roboto Condensed Bold Italics"/>
              </a:rPr>
              <a:t>ngày</a:t>
            </a:r>
            <a:r>
              <a:rPr lang="en-US" sz="4099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 Italics"/>
              </a:rPr>
              <a:t>xuân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kể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về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sự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việc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 Bold"/>
              </a:rPr>
              <a:t>gì</a:t>
            </a:r>
            <a:r>
              <a:rPr lang="en-US" sz="4099" dirty="0">
                <a:solidFill>
                  <a:srgbClr val="575D4D"/>
                </a:solidFill>
                <a:latin typeface="Roboto Condensed Bold"/>
              </a:rPr>
              <a:t>?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A.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Thuý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Kiều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gặp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Kim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Trọng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tiết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Thanh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minh.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B.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Thuý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Kiều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cùng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các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đi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tảo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mộ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tiết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Thanh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minh.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C.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Vương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Quan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giới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thiệu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Kim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Trọng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với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chị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Thuý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Kiều.</a:t>
            </a:r>
          </a:p>
          <a:p>
            <a:pPr algn="just">
              <a:lnSpc>
                <a:spcPts val="6928"/>
              </a:lnSpc>
            </a:pPr>
            <a:r>
              <a:rPr lang="en-US" sz="4099" dirty="0">
                <a:solidFill>
                  <a:srgbClr val="575D4D"/>
                </a:solidFill>
                <a:latin typeface="Roboto Condensed"/>
              </a:rPr>
              <a:t>D.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Chị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Thuý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Kiều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và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Kim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Trọng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cùng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đi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du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xuân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tiết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75D4D"/>
                </a:solidFill>
                <a:latin typeface="Roboto Condensed"/>
              </a:rPr>
              <a:t>Thanh</a:t>
            </a:r>
            <a:r>
              <a:rPr lang="en-US" sz="4099" dirty="0">
                <a:solidFill>
                  <a:srgbClr val="575D4D"/>
                </a:solidFill>
                <a:latin typeface="Roboto Condensed"/>
              </a:rPr>
              <a:t> minh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0183" y="1317401"/>
            <a:ext cx="7734787" cy="179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5D4536"/>
                </a:solidFill>
                <a:latin typeface="#9Slide06 ThuPhap Thien An"/>
              </a:rPr>
              <a:t>Nhiệm</a:t>
            </a: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 </a:t>
            </a:r>
            <a:r>
              <a:rPr lang="en-US" sz="5000" dirty="0" err="1">
                <a:solidFill>
                  <a:srgbClr val="5D4536"/>
                </a:solidFill>
                <a:latin typeface="#9Slide06 ThuPhap Thien An"/>
              </a:rPr>
              <a:t>vụ</a:t>
            </a: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 1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5D4536"/>
                </a:solidFill>
                <a:latin typeface="#9Slide06 ThuPhap Thien An"/>
              </a:rPr>
              <a:t>DU XUÂN CÙNG KIỀU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83156" y="8239182"/>
            <a:ext cx="2839144" cy="71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0000"/>
                </a:solidFill>
                <a:latin typeface="Fraunces Bold"/>
              </a:rPr>
              <a:t>ĐÁP ÁN: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95136" y="-4022274"/>
            <a:ext cx="10297731" cy="18331548"/>
          </a:xfrm>
          <a:custGeom>
            <a:avLst/>
            <a:gdLst/>
            <a:ahLst/>
            <a:cxnLst/>
            <a:rect l="l" t="t" r="r" b="b"/>
            <a:pathLst>
              <a:path w="10297731" h="18331548">
                <a:moveTo>
                  <a:pt x="0" y="0"/>
                </a:moveTo>
                <a:lnTo>
                  <a:pt x="10297731" y="0"/>
                </a:lnTo>
                <a:lnTo>
                  <a:pt x="10297731" y="18331548"/>
                </a:lnTo>
                <a:lnTo>
                  <a:pt x="0" y="1833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9" r="-12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2075" y="979714"/>
            <a:ext cx="15563849" cy="8556170"/>
          </a:xfrm>
          <a:custGeom>
            <a:avLst/>
            <a:gdLst/>
            <a:ahLst/>
            <a:cxnLst/>
            <a:rect l="l" t="t" r="r" b="b"/>
            <a:pathLst>
              <a:path w="15563849" h="8556170">
                <a:moveTo>
                  <a:pt x="0" y="0"/>
                </a:moveTo>
                <a:lnTo>
                  <a:pt x="15563849" y="0"/>
                </a:lnTo>
                <a:lnTo>
                  <a:pt x="15563849" y="8556170"/>
                </a:lnTo>
                <a:lnTo>
                  <a:pt x="0" y="855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773" y="0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0" y="0"/>
                </a:moveTo>
                <a:lnTo>
                  <a:pt x="6676677" y="0"/>
                </a:lnTo>
                <a:lnTo>
                  <a:pt x="6676677" y="5332304"/>
                </a:lnTo>
                <a:lnTo>
                  <a:pt x="0" y="5332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11633099" y="4980471"/>
            <a:ext cx="6676677" cy="5332304"/>
          </a:xfrm>
          <a:custGeom>
            <a:avLst/>
            <a:gdLst/>
            <a:ahLst/>
            <a:cxnLst/>
            <a:rect l="l" t="t" r="r" b="b"/>
            <a:pathLst>
              <a:path w="6676677" h="5332304">
                <a:moveTo>
                  <a:pt x="6676677" y="5332303"/>
                </a:moveTo>
                <a:lnTo>
                  <a:pt x="0" y="5332303"/>
                </a:lnTo>
                <a:lnTo>
                  <a:pt x="0" y="0"/>
                </a:lnTo>
                <a:lnTo>
                  <a:pt x="6676677" y="0"/>
                </a:lnTo>
                <a:lnTo>
                  <a:pt x="6676677" y="5332303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21768" y="2923604"/>
            <a:ext cx="14015748" cy="665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Câu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3.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Nhận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định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nào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nói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đúng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nhất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nội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dung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của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hai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câu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thơ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"/>
              </a:rPr>
              <a:t>sau</a:t>
            </a:r>
            <a:r>
              <a:rPr lang="en-US" sz="3900" dirty="0">
                <a:solidFill>
                  <a:srgbClr val="575D4D"/>
                </a:solidFill>
                <a:latin typeface="Roboto Condensed Bold"/>
              </a:rPr>
              <a:t>: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Ngày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xuân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con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én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đưa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thoi</a:t>
            </a:r>
            <a:endParaRPr lang="en-US" sz="3900" dirty="0">
              <a:solidFill>
                <a:srgbClr val="575D4D"/>
              </a:solidFill>
              <a:latin typeface="Roboto Condensed Bold Italics"/>
            </a:endParaRPr>
          </a:p>
          <a:p>
            <a:pPr algn="ctr">
              <a:lnSpc>
                <a:spcPts val="5265"/>
              </a:lnSpc>
            </a:pP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Thiều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quang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chín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chục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đã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ngoài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sáu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 Bold Italics"/>
              </a:rPr>
              <a:t>mươi</a:t>
            </a:r>
            <a:r>
              <a:rPr lang="en-US" sz="3900" dirty="0">
                <a:solidFill>
                  <a:srgbClr val="575D4D"/>
                </a:solidFill>
                <a:latin typeface="Roboto Condensed Bold Italics"/>
              </a:rPr>
              <a:t>.</a:t>
            </a:r>
          </a:p>
          <a:p>
            <a:pPr algn="just">
              <a:lnSpc>
                <a:spcPts val="5265"/>
              </a:lnSpc>
            </a:pPr>
            <a:r>
              <a:rPr lang="en-US" sz="3900" dirty="0">
                <a:solidFill>
                  <a:srgbClr val="575D4D"/>
                </a:solidFill>
                <a:latin typeface="Roboto Condensed"/>
              </a:rPr>
              <a:t>A.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Khung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cảnh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sáng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mùa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xuân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tuyệt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đẹp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265"/>
              </a:lnSpc>
            </a:pPr>
            <a:r>
              <a:rPr lang="en-US" sz="3900" dirty="0">
                <a:solidFill>
                  <a:srgbClr val="575D4D"/>
                </a:solidFill>
                <a:latin typeface="Roboto Condensed"/>
              </a:rPr>
              <a:t>B.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Vừa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nói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về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thời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gian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xuân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trôi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mau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,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vừa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gợi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tả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được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không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gian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xuân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trong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sáng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265"/>
              </a:lnSpc>
            </a:pPr>
            <a:r>
              <a:rPr lang="en-US" sz="3900" dirty="0">
                <a:solidFill>
                  <a:srgbClr val="575D4D"/>
                </a:solidFill>
                <a:latin typeface="Roboto Condensed"/>
              </a:rPr>
              <a:t>C.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Ngày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xuân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thấm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thoắt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trôi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mau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,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mới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đó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đã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bước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sang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tháng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ba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265"/>
              </a:lnSpc>
            </a:pPr>
            <a:r>
              <a:rPr lang="en-US" sz="3900" dirty="0">
                <a:solidFill>
                  <a:srgbClr val="575D4D"/>
                </a:solidFill>
                <a:latin typeface="Roboto Condensed"/>
              </a:rPr>
              <a:t>D.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Gợi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tả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những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cánh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én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rộn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ràng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bay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liệng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như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thoi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đưa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giữa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bầu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trời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bầu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trời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trong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575D4D"/>
                </a:solidFill>
                <a:latin typeface="Roboto Condensed"/>
              </a:rPr>
              <a:t>sáng</a:t>
            </a:r>
            <a:r>
              <a:rPr lang="en-US" sz="3900" dirty="0">
                <a:solidFill>
                  <a:srgbClr val="575D4D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265"/>
              </a:lnSpc>
            </a:pPr>
            <a:endParaRPr lang="en-US" sz="3900" dirty="0">
              <a:solidFill>
                <a:srgbClr val="575D4D"/>
              </a:solidFill>
              <a:latin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02728" y="1202853"/>
            <a:ext cx="7734787" cy="158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5D4536"/>
                </a:solidFill>
                <a:latin typeface="#9Slide06 ThuPhap Thien An"/>
              </a:rPr>
              <a:t>Nhiệm</a:t>
            </a:r>
            <a:r>
              <a:rPr lang="en-US" sz="4400" dirty="0">
                <a:solidFill>
                  <a:srgbClr val="5D4536"/>
                </a:solidFill>
                <a:latin typeface="#9Slide06 ThuPhap Thien An"/>
              </a:rPr>
              <a:t> </a:t>
            </a:r>
            <a:r>
              <a:rPr lang="en-US" sz="4400" dirty="0" err="1">
                <a:solidFill>
                  <a:srgbClr val="5D4536"/>
                </a:solidFill>
                <a:latin typeface="#9Slide06 ThuPhap Thien An"/>
              </a:rPr>
              <a:t>vụ</a:t>
            </a:r>
            <a:r>
              <a:rPr lang="en-US" sz="4400" dirty="0">
                <a:solidFill>
                  <a:srgbClr val="5D4536"/>
                </a:solidFill>
                <a:latin typeface="#9Slide06 ThuPhap Thien An"/>
              </a:rPr>
              <a:t> 1</a:t>
            </a:r>
          </a:p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5D4536"/>
                </a:solidFill>
                <a:latin typeface="#9Slide06 ThuPhap Thien An"/>
              </a:rPr>
              <a:t>DU XUÂN CÙNG KIỀU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0194" y="8545880"/>
            <a:ext cx="2839144" cy="71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0000"/>
                </a:solidFill>
                <a:latin typeface="Fraunces Bold"/>
              </a:rPr>
              <a:t>ĐÁP ÁN: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6DF2E6-098D-30A6-2C1D-122EA1F98211}"/>
              </a:ext>
            </a:extLst>
          </p:cNvPr>
          <p:cNvSpPr txBox="1"/>
          <p:nvPr/>
        </p:nvSpPr>
        <p:spPr>
          <a:xfrm>
            <a:off x="8763000" y="2247900"/>
            <a:ext cx="921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64"/>
            <a:r>
              <a:rPr lang="en-US" sz="9600" b="1" dirty="0" smtClean="0">
                <a:solidFill>
                  <a:srgbClr val="0070C0"/>
                </a:solidFill>
                <a:latin typeface="times new roman"/>
              </a:rPr>
              <a:t>VẬN </a:t>
            </a:r>
            <a:r>
              <a:rPr lang="en-US" sz="9600" b="1" dirty="0">
                <a:solidFill>
                  <a:srgbClr val="0070C0"/>
                </a:solidFill>
                <a:latin typeface="times new roman"/>
              </a:rPr>
              <a:t>DỤNG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599" y="5219700"/>
            <a:ext cx="16383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</a:rPr>
              <a:t>BÀI TẬP DỰ ÁN: </a:t>
            </a:r>
          </a:p>
          <a:p>
            <a:r>
              <a:rPr lang="en-US" sz="6000" dirty="0" err="1" smtClean="0">
                <a:solidFill>
                  <a:srgbClr val="0070C0"/>
                </a:solidFill>
              </a:rPr>
              <a:t>Vẽ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bức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tranh</a:t>
            </a:r>
            <a:r>
              <a:rPr lang="en-US" sz="6000" dirty="0" smtClean="0">
                <a:solidFill>
                  <a:srgbClr val="0070C0"/>
                </a:solidFill>
              </a:rPr>
              <a:t> minh </a:t>
            </a:r>
            <a:r>
              <a:rPr lang="en-US" sz="6000" dirty="0" err="1" smtClean="0">
                <a:solidFill>
                  <a:srgbClr val="0070C0"/>
                </a:solidFill>
              </a:rPr>
              <a:t>họa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về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khung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cảnh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mùa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xuân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được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gợi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lên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từ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bốn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câu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thơ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</a:rPr>
              <a:t>đầu</a:t>
            </a:r>
            <a:r>
              <a:rPr lang="en-US" sz="6000" dirty="0" smtClean="0">
                <a:solidFill>
                  <a:srgbClr val="0070C0"/>
                </a:solidFill>
              </a:rPr>
              <a:t>.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7517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67101" y="3193666"/>
            <a:ext cx="5454756" cy="5477671"/>
          </a:xfrm>
          <a:custGeom>
            <a:avLst/>
            <a:gdLst/>
            <a:ahLst/>
            <a:cxnLst/>
            <a:rect l="l" t="t" r="r" b="b"/>
            <a:pathLst>
              <a:path w="5454756" h="5477671">
                <a:moveTo>
                  <a:pt x="0" y="0"/>
                </a:moveTo>
                <a:lnTo>
                  <a:pt x="5454756" y="0"/>
                </a:lnTo>
                <a:lnTo>
                  <a:pt x="5454756" y="5477672"/>
                </a:lnTo>
                <a:lnTo>
                  <a:pt x="0" y="5477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5" b="-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237475" y="2873647"/>
            <a:ext cx="8496707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Hoạt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động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cặp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đôi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THINK – PAIR- SHARE</a:t>
            </a:r>
            <a:endParaRPr lang="en-US" sz="5000" dirty="0">
              <a:solidFill>
                <a:srgbClr val="375245"/>
              </a:solidFill>
              <a:latin typeface="Roboto Condensed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Dựa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vào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phần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kiến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thức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Ngữ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văn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SGK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và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vi-VN" sz="5000" dirty="0" smtClean="0">
                <a:solidFill>
                  <a:srgbClr val="375245"/>
                </a:solidFill>
                <a:latin typeface="Roboto Condensed"/>
              </a:rPr>
              <a:t>sự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chuẩn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bị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Phiếu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học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tập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số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01 (ở </a:t>
            </a:r>
            <a:r>
              <a:rPr lang="en-US" sz="5000" dirty="0" err="1" smtClean="0">
                <a:solidFill>
                  <a:srgbClr val="375245"/>
                </a:solidFill>
                <a:latin typeface="Roboto Condensed"/>
              </a:rPr>
              <a:t>nhà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)</a:t>
            </a:r>
            <a:endParaRPr lang="en-US" sz="5000" dirty="0">
              <a:solidFill>
                <a:srgbClr val="375245"/>
              </a:solidFill>
              <a:latin typeface="Roboto Condensed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Thời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gian</a:t>
            </a:r>
            <a:r>
              <a:rPr lang="en-US" sz="5000" dirty="0">
                <a:solidFill>
                  <a:srgbClr val="375245"/>
                </a:solidFill>
                <a:latin typeface="Roboto Condensed"/>
              </a:rPr>
              <a:t>: </a:t>
            </a:r>
            <a:r>
              <a:rPr lang="vi-VN" sz="5000" dirty="0">
                <a:solidFill>
                  <a:srgbClr val="375245"/>
                </a:solidFill>
                <a:latin typeface="Roboto Condensed"/>
              </a:rPr>
              <a:t>2</a:t>
            </a:r>
            <a:r>
              <a:rPr lang="en-US" sz="5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375245"/>
                </a:solidFill>
                <a:latin typeface="Roboto Condensed"/>
              </a:rPr>
              <a:t>phút</a:t>
            </a:r>
            <a:endParaRPr lang="en-US" sz="5000" dirty="0">
              <a:solidFill>
                <a:srgbClr val="375245"/>
              </a:solidFill>
              <a:latin typeface="Roboto Condens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1326" y="2592390"/>
            <a:ext cx="4858674" cy="6884582"/>
          </a:xfrm>
          <a:custGeom>
            <a:avLst/>
            <a:gdLst/>
            <a:ahLst/>
            <a:cxnLst/>
            <a:rect l="l" t="t" r="r" b="b"/>
            <a:pathLst>
              <a:path w="4858674" h="6884582">
                <a:moveTo>
                  <a:pt x="0" y="0"/>
                </a:moveTo>
                <a:lnTo>
                  <a:pt x="4858674" y="0"/>
                </a:lnTo>
                <a:lnTo>
                  <a:pt x="4858674" y="6884582"/>
                </a:lnTo>
                <a:lnTo>
                  <a:pt x="0" y="6884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720063" y="960030"/>
            <a:ext cx="12843811" cy="2421061"/>
            <a:chOff x="-1070" y="-209550"/>
            <a:chExt cx="3382732" cy="637645"/>
          </a:xfrm>
        </p:grpSpPr>
        <p:sp>
          <p:nvSpPr>
            <p:cNvPr id="8" name="Freeform 8"/>
            <p:cNvSpPr/>
            <p:nvPr/>
          </p:nvSpPr>
          <p:spPr>
            <a:xfrm>
              <a:off x="-1070" y="12649"/>
              <a:ext cx="3381662" cy="415446"/>
            </a:xfrm>
            <a:custGeom>
              <a:avLst/>
              <a:gdLst/>
              <a:ahLst/>
              <a:cxnLst/>
              <a:rect l="l" t="t" r="r" b="b"/>
              <a:pathLst>
                <a:path w="3381662" h="415446">
                  <a:moveTo>
                    <a:pt x="30751" y="0"/>
                  </a:moveTo>
                  <a:lnTo>
                    <a:pt x="3350911" y="0"/>
                  </a:lnTo>
                  <a:cubicBezTo>
                    <a:pt x="3359067" y="0"/>
                    <a:pt x="3366888" y="3240"/>
                    <a:pt x="3372655" y="9007"/>
                  </a:cubicBezTo>
                  <a:cubicBezTo>
                    <a:pt x="3378422" y="14774"/>
                    <a:pt x="3381662" y="22595"/>
                    <a:pt x="3381662" y="30751"/>
                  </a:cubicBezTo>
                  <a:lnTo>
                    <a:pt x="3381662" y="384695"/>
                  </a:lnTo>
                  <a:cubicBezTo>
                    <a:pt x="3381662" y="401679"/>
                    <a:pt x="3367894" y="415446"/>
                    <a:pt x="3350911" y="415446"/>
                  </a:cubicBezTo>
                  <a:lnTo>
                    <a:pt x="30751" y="415446"/>
                  </a:lnTo>
                  <a:cubicBezTo>
                    <a:pt x="13768" y="415446"/>
                    <a:pt x="0" y="401679"/>
                    <a:pt x="0" y="384695"/>
                  </a:cubicBezTo>
                  <a:lnTo>
                    <a:pt x="0" y="30751"/>
                  </a:lnTo>
                  <a:cubicBezTo>
                    <a:pt x="0" y="13768"/>
                    <a:pt x="13768" y="0"/>
                    <a:pt x="30751" y="0"/>
                  </a:cubicBezTo>
                  <a:close/>
                </a:path>
              </a:pathLst>
            </a:custGeom>
            <a:solidFill>
              <a:srgbClr val="769B84"/>
            </a:solidFill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09550"/>
              <a:ext cx="3381662" cy="62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10000"/>
                </a:lnSpc>
              </a:pPr>
              <a:endParaRPr lang="en-US" sz="3600" dirty="0">
                <a:solidFill>
                  <a:srgbClr val="FDFBEB"/>
                </a:solidFill>
                <a:latin typeface="Roboto Condensed Bold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3600" dirty="0" err="1">
                  <a:solidFill>
                    <a:srgbClr val="FDFBEB"/>
                  </a:solidFill>
                  <a:latin typeface="Roboto Condensed Bold"/>
                </a:rPr>
                <a:t>Truyện</a:t>
              </a:r>
              <a:r>
                <a:rPr lang="en-US" sz="3600" dirty="0">
                  <a:solidFill>
                    <a:srgbClr val="FDFBEB"/>
                  </a:solidFill>
                  <a:latin typeface="Roboto Condensed Bold"/>
                </a:rPr>
                <a:t> </a:t>
              </a:r>
              <a:r>
                <a:rPr lang="en-US" sz="3600" dirty="0" err="1">
                  <a:solidFill>
                    <a:srgbClr val="FDFBEB"/>
                  </a:solidFill>
                  <a:latin typeface="Roboto Condensed Bold"/>
                </a:rPr>
                <a:t>thơ</a:t>
              </a:r>
              <a:r>
                <a:rPr lang="en-US" sz="3600" dirty="0">
                  <a:solidFill>
                    <a:srgbClr val="FDFBEB"/>
                  </a:solidFill>
                  <a:latin typeface="Roboto Condensed Bold"/>
                </a:rPr>
                <a:t> </a:t>
              </a:r>
              <a:r>
                <a:rPr lang="en-US" sz="3600" dirty="0" err="1">
                  <a:solidFill>
                    <a:srgbClr val="FDFBEB"/>
                  </a:solidFill>
                  <a:latin typeface="Roboto Condensed Bold"/>
                </a:rPr>
                <a:t>Nôm</a:t>
              </a:r>
              <a:endParaRPr lang="en-US" sz="3600" dirty="0">
                <a:solidFill>
                  <a:srgbClr val="FDFBEB"/>
                </a:solidFill>
                <a:latin typeface="Roboto Condensed Bold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3600" dirty="0" err="1">
                  <a:solidFill>
                    <a:srgbClr val="FDFBEB"/>
                  </a:solidFill>
                  <a:latin typeface="Roboto Condensed Bold"/>
                </a:rPr>
                <a:t>là</a:t>
              </a: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 ..........................................................................................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21424" y="933450"/>
            <a:ext cx="5866929" cy="65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375245"/>
                </a:solidFill>
                <a:latin typeface="#9Slide07 SVNNexa Rust Slab Bla"/>
              </a:rPr>
              <a:t>PHIẾU HỌC TẬP SỐ 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93188" y="4121763"/>
            <a:ext cx="2197475" cy="3685637"/>
            <a:chOff x="0" y="0"/>
            <a:chExt cx="578759" cy="9707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8759" cy="970703"/>
            </a:xfrm>
            <a:custGeom>
              <a:avLst/>
              <a:gdLst/>
              <a:ahLst/>
              <a:cxnLst/>
              <a:rect l="l" t="t" r="r" b="b"/>
              <a:pathLst>
                <a:path w="578759" h="970703">
                  <a:moveTo>
                    <a:pt x="179678" y="0"/>
                  </a:moveTo>
                  <a:lnTo>
                    <a:pt x="399081" y="0"/>
                  </a:lnTo>
                  <a:cubicBezTo>
                    <a:pt x="498314" y="0"/>
                    <a:pt x="578759" y="80445"/>
                    <a:pt x="578759" y="179678"/>
                  </a:cubicBezTo>
                  <a:lnTo>
                    <a:pt x="578759" y="791025"/>
                  </a:lnTo>
                  <a:cubicBezTo>
                    <a:pt x="578759" y="890258"/>
                    <a:pt x="498314" y="970703"/>
                    <a:pt x="399081" y="970703"/>
                  </a:cubicBezTo>
                  <a:lnTo>
                    <a:pt x="179678" y="970703"/>
                  </a:lnTo>
                  <a:cubicBezTo>
                    <a:pt x="132024" y="970703"/>
                    <a:pt x="86323" y="951772"/>
                    <a:pt x="52626" y="918076"/>
                  </a:cubicBezTo>
                  <a:cubicBezTo>
                    <a:pt x="18930" y="884380"/>
                    <a:pt x="0" y="838678"/>
                    <a:pt x="0" y="791025"/>
                  </a:cubicBezTo>
                  <a:lnTo>
                    <a:pt x="0" y="179678"/>
                  </a:lnTo>
                  <a:cubicBezTo>
                    <a:pt x="0" y="132024"/>
                    <a:pt x="18930" y="86323"/>
                    <a:pt x="52626" y="52626"/>
                  </a:cubicBezTo>
                  <a:cubicBezTo>
                    <a:pt x="86323" y="18930"/>
                    <a:pt x="132024" y="0"/>
                    <a:pt x="179678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09550"/>
              <a:ext cx="578759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Đề tài, </a:t>
              </a:r>
            </a:p>
            <a:p>
              <a:pPr algn="ctr">
                <a:lnSpc>
                  <a:spcPts val="6428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chủ đề ..................................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46269" y="4121763"/>
            <a:ext cx="2123712" cy="3685637"/>
            <a:chOff x="0" y="0"/>
            <a:chExt cx="559332" cy="9707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9332" cy="970703"/>
            </a:xfrm>
            <a:custGeom>
              <a:avLst/>
              <a:gdLst/>
              <a:ahLst/>
              <a:cxnLst/>
              <a:rect l="l" t="t" r="r" b="b"/>
              <a:pathLst>
                <a:path w="559332" h="970703">
                  <a:moveTo>
                    <a:pt x="185919" y="0"/>
                  </a:moveTo>
                  <a:lnTo>
                    <a:pt x="373413" y="0"/>
                  </a:lnTo>
                  <a:cubicBezTo>
                    <a:pt x="476093" y="0"/>
                    <a:pt x="559332" y="83239"/>
                    <a:pt x="559332" y="185919"/>
                  </a:cubicBezTo>
                  <a:lnTo>
                    <a:pt x="559332" y="784784"/>
                  </a:lnTo>
                  <a:cubicBezTo>
                    <a:pt x="559332" y="887464"/>
                    <a:pt x="476093" y="970703"/>
                    <a:pt x="373413" y="970703"/>
                  </a:cubicBezTo>
                  <a:lnTo>
                    <a:pt x="185919" y="970703"/>
                  </a:lnTo>
                  <a:cubicBezTo>
                    <a:pt x="136610" y="970703"/>
                    <a:pt x="89321" y="951115"/>
                    <a:pt x="54454" y="916248"/>
                  </a:cubicBezTo>
                  <a:cubicBezTo>
                    <a:pt x="19588" y="881382"/>
                    <a:pt x="0" y="834093"/>
                    <a:pt x="0" y="784784"/>
                  </a:cubicBezTo>
                  <a:lnTo>
                    <a:pt x="0" y="185919"/>
                  </a:lnTo>
                  <a:cubicBezTo>
                    <a:pt x="0" y="83239"/>
                    <a:pt x="83239" y="0"/>
                    <a:pt x="185919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09550"/>
              <a:ext cx="559332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6425"/>
                </a:lnSpc>
              </a:pPr>
              <a:r>
                <a:rPr lang="en-US" sz="3600" dirty="0" err="1">
                  <a:solidFill>
                    <a:srgbClr val="FDFBEB"/>
                  </a:solidFill>
                  <a:latin typeface="Roboto Condensed"/>
                </a:rPr>
                <a:t>Cốt</a:t>
              </a: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 </a:t>
              </a:r>
              <a:r>
                <a:rPr lang="en-US" sz="3600" dirty="0" err="1">
                  <a:solidFill>
                    <a:srgbClr val="FDFBEB"/>
                  </a:solidFill>
                  <a:latin typeface="Roboto Condensed"/>
                </a:rPr>
                <a:t>truyện</a:t>
              </a:r>
              <a:endParaRPr lang="en-US" sz="3600" dirty="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8"/>
                </a:lnSpc>
              </a:pP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.............................................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25588" y="4121763"/>
            <a:ext cx="2123712" cy="3685637"/>
            <a:chOff x="0" y="0"/>
            <a:chExt cx="559332" cy="9707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9332" cy="970703"/>
            </a:xfrm>
            <a:custGeom>
              <a:avLst/>
              <a:gdLst/>
              <a:ahLst/>
              <a:cxnLst/>
              <a:rect l="l" t="t" r="r" b="b"/>
              <a:pathLst>
                <a:path w="559332" h="970703">
                  <a:moveTo>
                    <a:pt x="185919" y="0"/>
                  </a:moveTo>
                  <a:lnTo>
                    <a:pt x="373413" y="0"/>
                  </a:lnTo>
                  <a:cubicBezTo>
                    <a:pt x="476093" y="0"/>
                    <a:pt x="559332" y="83239"/>
                    <a:pt x="559332" y="185919"/>
                  </a:cubicBezTo>
                  <a:lnTo>
                    <a:pt x="559332" y="784784"/>
                  </a:lnTo>
                  <a:cubicBezTo>
                    <a:pt x="559332" y="887464"/>
                    <a:pt x="476093" y="970703"/>
                    <a:pt x="373413" y="970703"/>
                  </a:cubicBezTo>
                  <a:lnTo>
                    <a:pt x="185919" y="970703"/>
                  </a:lnTo>
                  <a:cubicBezTo>
                    <a:pt x="136610" y="970703"/>
                    <a:pt x="89321" y="951115"/>
                    <a:pt x="54454" y="916248"/>
                  </a:cubicBezTo>
                  <a:cubicBezTo>
                    <a:pt x="19588" y="881382"/>
                    <a:pt x="0" y="834093"/>
                    <a:pt x="0" y="784784"/>
                  </a:cubicBezTo>
                  <a:lnTo>
                    <a:pt x="0" y="185919"/>
                  </a:lnTo>
                  <a:cubicBezTo>
                    <a:pt x="0" y="83239"/>
                    <a:pt x="83239" y="0"/>
                    <a:pt x="185919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09550"/>
              <a:ext cx="559332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6425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Nhân vật</a:t>
              </a:r>
            </a:p>
            <a:p>
              <a:pPr algn="ctr">
                <a:lnSpc>
                  <a:spcPts val="6428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.............................................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54888" y="4121763"/>
            <a:ext cx="2123712" cy="3685637"/>
            <a:chOff x="0" y="0"/>
            <a:chExt cx="559332" cy="97070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59332" cy="970703"/>
            </a:xfrm>
            <a:custGeom>
              <a:avLst/>
              <a:gdLst/>
              <a:ahLst/>
              <a:cxnLst/>
              <a:rect l="l" t="t" r="r" b="b"/>
              <a:pathLst>
                <a:path w="559332" h="970703">
                  <a:moveTo>
                    <a:pt x="185919" y="0"/>
                  </a:moveTo>
                  <a:lnTo>
                    <a:pt x="373413" y="0"/>
                  </a:lnTo>
                  <a:cubicBezTo>
                    <a:pt x="476093" y="0"/>
                    <a:pt x="559332" y="83239"/>
                    <a:pt x="559332" y="185919"/>
                  </a:cubicBezTo>
                  <a:lnTo>
                    <a:pt x="559332" y="784784"/>
                  </a:lnTo>
                  <a:cubicBezTo>
                    <a:pt x="559332" y="887464"/>
                    <a:pt x="476093" y="970703"/>
                    <a:pt x="373413" y="970703"/>
                  </a:cubicBezTo>
                  <a:lnTo>
                    <a:pt x="185919" y="970703"/>
                  </a:lnTo>
                  <a:cubicBezTo>
                    <a:pt x="136610" y="970703"/>
                    <a:pt x="89321" y="951115"/>
                    <a:pt x="54454" y="916248"/>
                  </a:cubicBezTo>
                  <a:cubicBezTo>
                    <a:pt x="19588" y="881382"/>
                    <a:pt x="0" y="834093"/>
                    <a:pt x="0" y="784784"/>
                  </a:cubicBezTo>
                  <a:lnTo>
                    <a:pt x="0" y="185919"/>
                  </a:lnTo>
                  <a:cubicBezTo>
                    <a:pt x="0" y="83239"/>
                    <a:pt x="83239" y="0"/>
                    <a:pt x="185919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09550"/>
              <a:ext cx="559332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endParaRPr lang="en-US" sz="360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5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Ngôn ngữ</a:t>
              </a:r>
            </a:p>
            <a:p>
              <a:pPr algn="ctr">
                <a:lnSpc>
                  <a:spcPts val="6428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..............................................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902246" y="4121763"/>
            <a:ext cx="2123712" cy="3685637"/>
            <a:chOff x="0" y="0"/>
            <a:chExt cx="559332" cy="97070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9332" cy="970703"/>
            </a:xfrm>
            <a:custGeom>
              <a:avLst/>
              <a:gdLst/>
              <a:ahLst/>
              <a:cxnLst/>
              <a:rect l="l" t="t" r="r" b="b"/>
              <a:pathLst>
                <a:path w="559332" h="970703">
                  <a:moveTo>
                    <a:pt x="185919" y="0"/>
                  </a:moveTo>
                  <a:lnTo>
                    <a:pt x="373413" y="0"/>
                  </a:lnTo>
                  <a:cubicBezTo>
                    <a:pt x="476093" y="0"/>
                    <a:pt x="559332" y="83239"/>
                    <a:pt x="559332" y="185919"/>
                  </a:cubicBezTo>
                  <a:lnTo>
                    <a:pt x="559332" y="784784"/>
                  </a:lnTo>
                  <a:cubicBezTo>
                    <a:pt x="559332" y="887464"/>
                    <a:pt x="476093" y="970703"/>
                    <a:pt x="373413" y="970703"/>
                  </a:cubicBezTo>
                  <a:lnTo>
                    <a:pt x="185919" y="970703"/>
                  </a:lnTo>
                  <a:cubicBezTo>
                    <a:pt x="136610" y="970703"/>
                    <a:pt x="89321" y="951115"/>
                    <a:pt x="54454" y="916248"/>
                  </a:cubicBezTo>
                  <a:cubicBezTo>
                    <a:pt x="19588" y="881382"/>
                    <a:pt x="0" y="834093"/>
                    <a:pt x="0" y="784784"/>
                  </a:cubicBezTo>
                  <a:lnTo>
                    <a:pt x="0" y="185919"/>
                  </a:lnTo>
                  <a:cubicBezTo>
                    <a:pt x="0" y="83239"/>
                    <a:pt x="83239" y="0"/>
                    <a:pt x="185919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09550"/>
              <a:ext cx="559332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endParaRPr lang="en-US" sz="3600" dirty="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5"/>
                </a:lnSpc>
              </a:pPr>
              <a:r>
                <a:rPr lang="en-US" sz="3600" dirty="0" err="1" smtClean="0">
                  <a:solidFill>
                    <a:srgbClr val="FDFBEB"/>
                  </a:solidFill>
                  <a:latin typeface="Roboto Condensed"/>
                </a:rPr>
                <a:t>Lời</a:t>
              </a:r>
              <a:r>
                <a:rPr lang="en-US" sz="3600" dirty="0" smtClean="0">
                  <a:solidFill>
                    <a:srgbClr val="FDFBEB"/>
                  </a:solidFill>
                  <a:latin typeface="Roboto Condensed"/>
                </a:rPr>
                <a:t> </a:t>
              </a:r>
              <a:r>
                <a:rPr lang="en-US" sz="3600" dirty="0" err="1">
                  <a:solidFill>
                    <a:srgbClr val="FDFBEB"/>
                  </a:solidFill>
                  <a:latin typeface="Roboto Condensed"/>
                </a:rPr>
                <a:t>thoại</a:t>
              </a:r>
              <a:endParaRPr lang="en-US" sz="3600" dirty="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8"/>
                </a:lnSpc>
              </a:pP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...............................................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502018" y="4121763"/>
            <a:ext cx="2123712" cy="3685637"/>
            <a:chOff x="0" y="0"/>
            <a:chExt cx="559332" cy="97070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9332" cy="970703"/>
            </a:xfrm>
            <a:custGeom>
              <a:avLst/>
              <a:gdLst/>
              <a:ahLst/>
              <a:cxnLst/>
              <a:rect l="l" t="t" r="r" b="b"/>
              <a:pathLst>
                <a:path w="559332" h="970703">
                  <a:moveTo>
                    <a:pt x="185919" y="0"/>
                  </a:moveTo>
                  <a:lnTo>
                    <a:pt x="373413" y="0"/>
                  </a:lnTo>
                  <a:cubicBezTo>
                    <a:pt x="476093" y="0"/>
                    <a:pt x="559332" y="83239"/>
                    <a:pt x="559332" y="185919"/>
                  </a:cubicBezTo>
                  <a:lnTo>
                    <a:pt x="559332" y="784784"/>
                  </a:lnTo>
                  <a:cubicBezTo>
                    <a:pt x="559332" y="887464"/>
                    <a:pt x="476093" y="970703"/>
                    <a:pt x="373413" y="970703"/>
                  </a:cubicBezTo>
                  <a:lnTo>
                    <a:pt x="185919" y="970703"/>
                  </a:lnTo>
                  <a:cubicBezTo>
                    <a:pt x="136610" y="970703"/>
                    <a:pt x="89321" y="951115"/>
                    <a:pt x="54454" y="916248"/>
                  </a:cubicBezTo>
                  <a:cubicBezTo>
                    <a:pt x="19588" y="881382"/>
                    <a:pt x="0" y="834093"/>
                    <a:pt x="0" y="784784"/>
                  </a:cubicBezTo>
                  <a:lnTo>
                    <a:pt x="0" y="185919"/>
                  </a:lnTo>
                  <a:cubicBezTo>
                    <a:pt x="0" y="83239"/>
                    <a:pt x="83239" y="0"/>
                    <a:pt x="185919" y="0"/>
                  </a:cubicBezTo>
                  <a:close/>
                </a:path>
              </a:pathLst>
            </a:custGeom>
            <a:solidFill>
              <a:srgbClr val="90BD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09550"/>
              <a:ext cx="559332" cy="1180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5"/>
                </a:lnSpc>
              </a:pPr>
              <a:endParaRPr lang="en-US" sz="3600" dirty="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5"/>
                </a:lnSpc>
              </a:pPr>
              <a:r>
                <a:rPr lang="vi-VN" sz="3600" dirty="0" smtClean="0">
                  <a:solidFill>
                    <a:srgbClr val="FDFBEB"/>
                  </a:solidFill>
                  <a:latin typeface="Roboto Condensed"/>
                </a:rPr>
                <a:t>Thể thơ</a:t>
              </a:r>
              <a:endParaRPr lang="en-US" sz="3600" dirty="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8"/>
                </a:lnSpc>
              </a:pPr>
              <a:r>
                <a:rPr lang="en-US" sz="3600" dirty="0">
                  <a:solidFill>
                    <a:srgbClr val="FDFBEB"/>
                  </a:solidFill>
                  <a:latin typeface="Roboto Condensed"/>
                </a:rPr>
                <a:t>..............................................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24126" y="8174809"/>
            <a:ext cx="12839748" cy="1083491"/>
            <a:chOff x="0" y="0"/>
            <a:chExt cx="3381662" cy="28536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81662" cy="285364"/>
            </a:xfrm>
            <a:custGeom>
              <a:avLst/>
              <a:gdLst/>
              <a:ahLst/>
              <a:cxnLst/>
              <a:rect l="l" t="t" r="r" b="b"/>
              <a:pathLst>
                <a:path w="3381662" h="285364">
                  <a:moveTo>
                    <a:pt x="30751" y="0"/>
                  </a:moveTo>
                  <a:lnTo>
                    <a:pt x="3350911" y="0"/>
                  </a:lnTo>
                  <a:cubicBezTo>
                    <a:pt x="3359067" y="0"/>
                    <a:pt x="3366888" y="3240"/>
                    <a:pt x="3372655" y="9007"/>
                  </a:cubicBezTo>
                  <a:cubicBezTo>
                    <a:pt x="3378422" y="14774"/>
                    <a:pt x="3381662" y="22595"/>
                    <a:pt x="3381662" y="30751"/>
                  </a:cubicBezTo>
                  <a:lnTo>
                    <a:pt x="3381662" y="254613"/>
                  </a:lnTo>
                  <a:cubicBezTo>
                    <a:pt x="3381662" y="271596"/>
                    <a:pt x="3367894" y="285364"/>
                    <a:pt x="3350911" y="285364"/>
                  </a:cubicBezTo>
                  <a:lnTo>
                    <a:pt x="30751" y="285364"/>
                  </a:lnTo>
                  <a:cubicBezTo>
                    <a:pt x="22595" y="285364"/>
                    <a:pt x="14774" y="282124"/>
                    <a:pt x="9007" y="276357"/>
                  </a:cubicBezTo>
                  <a:cubicBezTo>
                    <a:pt x="3240" y="270590"/>
                    <a:pt x="0" y="262768"/>
                    <a:pt x="0" y="254613"/>
                  </a:cubicBezTo>
                  <a:lnTo>
                    <a:pt x="0" y="30751"/>
                  </a:lnTo>
                  <a:cubicBezTo>
                    <a:pt x="0" y="13768"/>
                    <a:pt x="13768" y="0"/>
                    <a:pt x="30751" y="0"/>
                  </a:cubicBezTo>
                  <a:close/>
                </a:path>
              </a:pathLst>
            </a:custGeom>
            <a:solidFill>
              <a:srgbClr val="769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09550"/>
              <a:ext cx="3381662" cy="494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28"/>
                </a:lnSpc>
              </a:pPr>
              <a:endParaRPr lang="en-US" sz="3600">
                <a:solidFill>
                  <a:srgbClr val="FDFBEB"/>
                </a:solidFill>
                <a:latin typeface="Roboto Condensed"/>
              </a:endParaRPr>
            </a:p>
            <a:p>
              <a:pPr algn="ctr">
                <a:lnSpc>
                  <a:spcPts val="6428"/>
                </a:lnSpc>
              </a:pPr>
              <a:r>
                <a:rPr lang="en-US" sz="3600">
                  <a:solidFill>
                    <a:srgbClr val="FDFBEB"/>
                  </a:solidFill>
                  <a:latin typeface="Roboto Condensed"/>
                </a:rPr>
                <a:t>Vai trò: ..........................................................................................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flipH="1">
            <a:off x="2724126" y="3381089"/>
            <a:ext cx="6419874" cy="1174579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H="1">
            <a:off x="4908126" y="3381089"/>
            <a:ext cx="4235874" cy="74067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H="1">
            <a:off x="7512149" y="3381089"/>
            <a:ext cx="2044863" cy="74067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>
            <a:off x="9144000" y="3381089"/>
            <a:ext cx="1072745" cy="74067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>
            <a:off x="9144000" y="3381089"/>
            <a:ext cx="3470869" cy="74067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AutoShape 37"/>
          <p:cNvSpPr/>
          <p:nvPr/>
        </p:nvSpPr>
        <p:spPr>
          <a:xfrm>
            <a:off x="9223858" y="3381089"/>
            <a:ext cx="5659152" cy="74067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8" name="AutoShape 38"/>
          <p:cNvSpPr/>
          <p:nvPr/>
        </p:nvSpPr>
        <p:spPr>
          <a:xfrm>
            <a:off x="2291925" y="7807400"/>
            <a:ext cx="6852075" cy="367408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9" name="AutoShape 39"/>
          <p:cNvSpPr/>
          <p:nvPr/>
        </p:nvSpPr>
        <p:spPr>
          <a:xfrm>
            <a:off x="4908126" y="7807400"/>
            <a:ext cx="4235874" cy="367408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0" name="AutoShape 40"/>
          <p:cNvSpPr/>
          <p:nvPr/>
        </p:nvSpPr>
        <p:spPr>
          <a:xfrm>
            <a:off x="7521295" y="7807400"/>
            <a:ext cx="1622705" cy="367408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AutoShape 41"/>
          <p:cNvSpPr/>
          <p:nvPr/>
        </p:nvSpPr>
        <p:spPr>
          <a:xfrm flipH="1">
            <a:off x="9223858" y="7807400"/>
            <a:ext cx="898022" cy="367408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42"/>
          <p:cNvSpPr/>
          <p:nvPr/>
        </p:nvSpPr>
        <p:spPr>
          <a:xfrm flipH="1">
            <a:off x="9631344" y="7807400"/>
            <a:ext cx="3332758" cy="367408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 flipH="1">
            <a:off x="9632940" y="7807400"/>
            <a:ext cx="5930934" cy="183704"/>
          </a:xfrm>
          <a:prstGeom prst="line">
            <a:avLst/>
          </a:prstGeom>
          <a:ln w="66675" cap="flat">
            <a:solidFill>
              <a:srgbClr val="AF872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4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89725" y="209348"/>
            <a:ext cx="3517928" cy="21553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618" y="542947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4712769" y="4532737"/>
            <a:ext cx="9525" cy="3792309"/>
          </a:xfrm>
          <a:prstGeom prst="line">
            <a:avLst/>
          </a:prstGeom>
          <a:ln w="9525" cap="rnd">
            <a:solidFill>
              <a:srgbClr val="5952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1230696" y="4532701"/>
            <a:ext cx="9525" cy="3792309"/>
          </a:xfrm>
          <a:prstGeom prst="line">
            <a:avLst/>
          </a:prstGeom>
          <a:ln w="9525" cap="rnd">
            <a:solidFill>
              <a:srgbClr val="5952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0449" y="2506902"/>
            <a:ext cx="4858674" cy="6884582"/>
          </a:xfrm>
          <a:custGeom>
            <a:avLst/>
            <a:gdLst/>
            <a:ahLst/>
            <a:cxnLst/>
            <a:rect l="l" t="t" r="r" b="b"/>
            <a:pathLst>
              <a:path w="4858674" h="6884582">
                <a:moveTo>
                  <a:pt x="0" y="0"/>
                </a:moveTo>
                <a:lnTo>
                  <a:pt x="4858674" y="0"/>
                </a:lnTo>
                <a:lnTo>
                  <a:pt x="4858674" y="6884582"/>
                </a:lnTo>
                <a:lnTo>
                  <a:pt x="0" y="688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81484" y="1342548"/>
            <a:ext cx="1283719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Khái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niệm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Truyện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thơ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Nôm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truyện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thơ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được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viết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bằng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chữ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Nôm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thường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dùng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thể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thơ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lục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bát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sáng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tác</a:t>
            </a:r>
            <a:r>
              <a:rPr lang="vi-VN" sz="4000" dirty="0" smtClean="0">
                <a:solidFill>
                  <a:srgbClr val="375245"/>
                </a:solidFill>
                <a:latin typeface="Roboto Condensed"/>
              </a:rPr>
              <a:t>.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 </a:t>
            </a:r>
            <a:endParaRPr lang="en-US" sz="4000" dirty="0">
              <a:solidFill>
                <a:srgbClr val="375245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6800" y="4057909"/>
            <a:ext cx="3260309" cy="5060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Đề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tài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chủ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đề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Mở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rộng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phong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phú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giàu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cảm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hứng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đạo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giá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trị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sâu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sắc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2294" y="4100316"/>
            <a:ext cx="6111945" cy="474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4"/>
              </a:lnSpc>
            </a:pPr>
            <a:r>
              <a:rPr lang="en-US" sz="4000" dirty="0" err="1" smtClean="0">
                <a:solidFill>
                  <a:srgbClr val="375245"/>
                </a:solidFill>
                <a:latin typeface="Roboto Condensed Bold"/>
              </a:rPr>
              <a:t>Cốt</a:t>
            </a:r>
            <a:r>
              <a:rPr lang="en-US" sz="4000" dirty="0" smtClean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 Bold"/>
              </a:rPr>
              <a:t>truyện</a:t>
            </a:r>
            <a:r>
              <a:rPr lang="en-US" sz="4000" dirty="0" smtClean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marL="734061" lvl="1" indent="-367031" algn="just">
              <a:lnSpc>
                <a:spcPct val="120000"/>
              </a:lnSpc>
              <a:buFont typeface="Arial"/>
              <a:buChar char="•"/>
            </a:pP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Thường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được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triển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khai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gian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mô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hình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gồm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chặng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: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Gặp</a:t>
            </a:r>
            <a:r>
              <a:rPr lang="en-US" sz="4000" i="1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gỡ</a:t>
            </a:r>
            <a:r>
              <a:rPr lang="en-US" sz="4000" i="1" dirty="0">
                <a:solidFill>
                  <a:srgbClr val="375245"/>
                </a:solidFill>
                <a:latin typeface="Roboto Condensed"/>
              </a:rPr>
              <a:t> -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Lưu</a:t>
            </a:r>
            <a:r>
              <a:rPr lang="en-US" sz="4000" i="1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lạc</a:t>
            </a:r>
            <a:r>
              <a:rPr lang="en-US" sz="4000" i="1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(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hoặc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Thử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thách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) –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Đoàn</a:t>
            </a:r>
            <a:r>
              <a:rPr lang="en-US" sz="4000" i="1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i="1" dirty="0" err="1">
                <a:solidFill>
                  <a:srgbClr val="375245"/>
                </a:solidFill>
                <a:latin typeface="Roboto Condensed"/>
              </a:rPr>
              <a:t>tụ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114"/>
              </a:lnSpc>
            </a:pPr>
            <a:endParaRPr lang="en-US" sz="3400" dirty="0">
              <a:solidFill>
                <a:srgbClr val="375245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31035" y="2905093"/>
            <a:ext cx="4845080" cy="648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Nhân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vật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chính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Thường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được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chia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thành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hai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tuyến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đối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lập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nhau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bao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gồm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vật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chính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(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đại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cái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chính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nghĩa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)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vật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phản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(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đại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diện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cái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ác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phi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nghĩa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6023" y="-4011389"/>
            <a:ext cx="10297731" cy="18309776"/>
          </a:xfrm>
          <a:custGeom>
            <a:avLst/>
            <a:gdLst/>
            <a:ahLst/>
            <a:cxnLst/>
            <a:rect l="l" t="t" r="r" b="b"/>
            <a:pathLst>
              <a:path w="10297731" h="18309776">
                <a:moveTo>
                  <a:pt x="0" y="0"/>
                </a:moveTo>
                <a:lnTo>
                  <a:pt x="10297731" y="0"/>
                </a:lnTo>
                <a:lnTo>
                  <a:pt x="10297731" y="18309776"/>
                </a:lnTo>
                <a:lnTo>
                  <a:pt x="0" y="18309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r="-1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9561" y="538171"/>
            <a:ext cx="17070654" cy="9210654"/>
          </a:xfrm>
          <a:custGeom>
            <a:avLst/>
            <a:gdLst/>
            <a:ahLst/>
            <a:cxnLst/>
            <a:rect l="l" t="t" r="r" b="b"/>
            <a:pathLst>
              <a:path w="17070654" h="9210654">
                <a:moveTo>
                  <a:pt x="0" y="0"/>
                </a:moveTo>
                <a:lnTo>
                  <a:pt x="17070654" y="0"/>
                </a:lnTo>
                <a:lnTo>
                  <a:pt x="17070654" y="9210655"/>
                </a:lnTo>
                <a:lnTo>
                  <a:pt x="0" y="92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37617" y="-1418104"/>
            <a:ext cx="4928280" cy="4518168"/>
          </a:xfrm>
          <a:custGeom>
            <a:avLst/>
            <a:gdLst/>
            <a:ahLst/>
            <a:cxnLst/>
            <a:rect l="l" t="t" r="r" b="b"/>
            <a:pathLst>
              <a:path w="4928280" h="4518168">
                <a:moveTo>
                  <a:pt x="0" y="0"/>
                </a:moveTo>
                <a:lnTo>
                  <a:pt x="4928280" y="0"/>
                </a:lnTo>
                <a:lnTo>
                  <a:pt x="4928280" y="4518167"/>
                </a:lnTo>
                <a:lnTo>
                  <a:pt x="0" y="4518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3010" y="7057497"/>
            <a:ext cx="5004522" cy="3851136"/>
          </a:xfrm>
          <a:custGeom>
            <a:avLst/>
            <a:gdLst/>
            <a:ahLst/>
            <a:cxnLst/>
            <a:rect l="l" t="t" r="r" b="b"/>
            <a:pathLst>
              <a:path w="5004522" h="3851136">
                <a:moveTo>
                  <a:pt x="0" y="0"/>
                </a:moveTo>
                <a:lnTo>
                  <a:pt x="5004522" y="0"/>
                </a:lnTo>
                <a:lnTo>
                  <a:pt x="5004522" y="3851136"/>
                </a:lnTo>
                <a:lnTo>
                  <a:pt x="0" y="3851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4712769" y="4532737"/>
            <a:ext cx="9525" cy="3792309"/>
          </a:xfrm>
          <a:prstGeom prst="line">
            <a:avLst/>
          </a:prstGeom>
          <a:ln w="9525" cap="rnd">
            <a:solidFill>
              <a:srgbClr val="5952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1230696" y="4532701"/>
            <a:ext cx="9525" cy="3792309"/>
          </a:xfrm>
          <a:prstGeom prst="line">
            <a:avLst/>
          </a:prstGeom>
          <a:ln w="9525" cap="rnd">
            <a:solidFill>
              <a:srgbClr val="5952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84" y="2954475"/>
            <a:ext cx="4858674" cy="6884582"/>
          </a:xfrm>
          <a:custGeom>
            <a:avLst/>
            <a:gdLst/>
            <a:ahLst/>
            <a:cxnLst/>
            <a:rect l="l" t="t" r="r" b="b"/>
            <a:pathLst>
              <a:path w="4858674" h="6884582">
                <a:moveTo>
                  <a:pt x="0" y="0"/>
                </a:moveTo>
                <a:lnTo>
                  <a:pt x="4858674" y="0"/>
                </a:lnTo>
                <a:lnTo>
                  <a:pt x="4858674" y="6884582"/>
                </a:lnTo>
                <a:lnTo>
                  <a:pt x="0" y="688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93113" y="2366390"/>
            <a:ext cx="3296193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Ngôn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ngữ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Ngôn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ngữ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giản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dị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gần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lời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ăn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tiếng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dân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được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“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tinh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chế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”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bởi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ngòi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bút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tài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hoa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giả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sz="4000" dirty="0">
              <a:solidFill>
                <a:srgbClr val="375245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1855" y="3531145"/>
            <a:ext cx="6309968" cy="2003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4"/>
              </a:lnSpc>
            </a:pPr>
            <a:r>
              <a:rPr lang="vi-VN" sz="4000" dirty="0">
                <a:solidFill>
                  <a:srgbClr val="375245"/>
                </a:solidFill>
                <a:latin typeface="Roboto Condensed Bold"/>
              </a:rPr>
              <a:t>L</a:t>
            </a:r>
            <a:r>
              <a:rPr lang="en-US" sz="4000" dirty="0" err="1" smtClean="0">
                <a:solidFill>
                  <a:srgbClr val="375245"/>
                </a:solidFill>
                <a:latin typeface="Roboto Condensed Bold"/>
              </a:rPr>
              <a:t>ời</a:t>
            </a:r>
            <a:r>
              <a:rPr lang="en-US" sz="4000" dirty="0" smtClean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thoại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marL="734061" lvl="1" indent="-367031" algn="just">
              <a:lnSpc>
                <a:spcPct val="120000"/>
              </a:lnSpc>
              <a:buFont typeface="Arial"/>
              <a:buChar char="•"/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Lời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đối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thoại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endParaRPr lang="vi-VN" sz="4000" dirty="0" smtClean="0">
              <a:solidFill>
                <a:srgbClr val="375245"/>
              </a:solidFill>
              <a:latin typeface="Roboto Condensed"/>
            </a:endParaRPr>
          </a:p>
          <a:p>
            <a:pPr marL="734061" lvl="1" indent="-367031" algn="just">
              <a:lnSpc>
                <a:spcPct val="120000"/>
              </a:lnSpc>
              <a:buFont typeface="Arial"/>
              <a:buChar char="•"/>
            </a:pP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Lời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độc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thoại</a:t>
            </a:r>
            <a:endParaRPr lang="en-US" sz="4000" dirty="0">
              <a:solidFill>
                <a:srgbClr val="375245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41472" y="6743700"/>
            <a:ext cx="4845080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Thể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thơ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Lục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bát</a:t>
            </a:r>
            <a:endParaRPr lang="en-US" sz="4000" dirty="0">
              <a:solidFill>
                <a:srgbClr val="375245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650747" y="4532701"/>
            <a:ext cx="4845080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Vai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 Bold"/>
              </a:rPr>
              <a:t>trò</a:t>
            </a:r>
            <a:r>
              <a:rPr lang="en-US" sz="4000" dirty="0">
                <a:solidFill>
                  <a:srgbClr val="375245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896"/>
              </a:lnSpc>
            </a:pP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Đóng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góp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phát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75245"/>
                </a:solidFill>
                <a:latin typeface="Roboto Condensed"/>
              </a:rPr>
              <a:t>triển</a:t>
            </a:r>
            <a:r>
              <a:rPr lang="en-US" sz="4000" dirty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của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nền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VH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trung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 </a:t>
            </a:r>
            <a:r>
              <a:rPr lang="en-US" sz="4000" dirty="0" err="1" smtClean="0">
                <a:solidFill>
                  <a:srgbClr val="375245"/>
                </a:solidFill>
                <a:latin typeface="Roboto Condensed"/>
              </a:rPr>
              <a:t>đại</a:t>
            </a:r>
            <a:r>
              <a:rPr lang="en-US" sz="4000" dirty="0" smtClean="0">
                <a:solidFill>
                  <a:srgbClr val="375245"/>
                </a:solidFill>
                <a:latin typeface="Roboto Condensed"/>
              </a:rPr>
              <a:t>.</a:t>
            </a:r>
            <a:endParaRPr lang="en-US" sz="4000" dirty="0">
              <a:solidFill>
                <a:srgbClr val="375245"/>
              </a:solidFill>
              <a:latin typeface="Roboto Condensed"/>
            </a:endParaRPr>
          </a:p>
          <a:p>
            <a:pPr algn="just">
              <a:lnSpc>
                <a:spcPts val="4896"/>
              </a:lnSpc>
            </a:pPr>
            <a:endParaRPr lang="en-US" sz="4000" dirty="0">
              <a:solidFill>
                <a:srgbClr val="375245"/>
              </a:solidFill>
              <a:latin typeface="Roboto Condens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CF9FC-9418-4918-ED3D-0B45DED2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83523A-4ECB-E63E-95CE-2603823856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2749" y="-16831"/>
            <a:ext cx="18287998" cy="679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03540E-621B-128B-5596-F9FF297935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2751" y="9896029"/>
            <a:ext cx="18287998" cy="679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BA7A39-F9B0-A152-EA27-C173DB480ABA}"/>
              </a:ext>
            </a:extLst>
          </p:cNvPr>
          <p:cNvSpPr/>
          <p:nvPr/>
        </p:nvSpPr>
        <p:spPr>
          <a:xfrm>
            <a:off x="32754" y="-16830"/>
            <a:ext cx="18222492" cy="10591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564"/>
            <a:endParaRPr lang="en-US" sz="360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46D2C9-2FAB-3A79-DDE0-98FE6BC6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-18645"/>
            <a:ext cx="1677786" cy="167778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EF37737-210B-13AD-938A-E6ACE5B44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902995"/>
              </p:ext>
            </p:extLst>
          </p:nvPr>
        </p:nvGraphicFramePr>
        <p:xfrm>
          <a:off x="542294" y="1529396"/>
          <a:ext cx="17137904" cy="9176512"/>
        </p:xfrm>
        <a:graphic>
          <a:graphicData uri="http://schemas.openxmlformats.org/drawingml/2006/table">
            <a:tbl>
              <a:tblPr firstRow="1" firstCol="1" bandRow="1"/>
              <a:tblGrid>
                <a:gridCol w="6449202">
                  <a:extLst>
                    <a:ext uri="{9D8B030D-6E8A-4147-A177-3AD203B41FA5}">
                      <a16:colId xmlns:a16="http://schemas.microsoft.com/office/drawing/2014/main" xmlns="" val="1862470115"/>
                    </a:ext>
                  </a:extLst>
                </a:gridCol>
                <a:gridCol w="10688702">
                  <a:extLst>
                    <a:ext uri="{9D8B030D-6E8A-4147-A177-3AD203B41FA5}">
                      <a16:colId xmlns:a16="http://schemas.microsoft.com/office/drawing/2014/main" xmlns="" val="2516448458"/>
                    </a:ext>
                  </a:extLst>
                </a:gridCol>
              </a:tblGrid>
              <a:tr h="1121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6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6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70" marR="100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6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6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70" marR="100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420707"/>
                  </a:ext>
                </a:extLst>
              </a:tr>
              <a:tr h="80548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6400" b="1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6400" dirty="0">
                          <a:solidFill>
                            <a:srgbClr val="034EA2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4800" dirty="0">
                        <a:solidFill>
                          <a:srgbClr val="034EA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70" marR="100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6400" baseline="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64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nào đó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6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tâm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4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70" marR="100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4732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2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CF9FC-9418-4918-ED3D-0B45DED2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83523A-4ECB-E63E-95CE-2603823856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2749" y="-16831"/>
            <a:ext cx="18287998" cy="679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03540E-621B-128B-5596-F9FF297935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2751" y="9896029"/>
            <a:ext cx="18287998" cy="679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BA7A39-F9B0-A152-EA27-C173DB480ABA}"/>
              </a:ext>
            </a:extLst>
          </p:cNvPr>
          <p:cNvSpPr/>
          <p:nvPr/>
        </p:nvSpPr>
        <p:spPr>
          <a:xfrm>
            <a:off x="32754" y="662171"/>
            <a:ext cx="18222492" cy="92338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564"/>
            <a:endParaRPr lang="en-US" sz="360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551A8-92AB-DE79-D431-56946B463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09" y="691955"/>
            <a:ext cx="1677786" cy="1677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A920BF-B001-BAC0-727A-67AD367A1940}"/>
              </a:ext>
            </a:extLst>
          </p:cNvPr>
          <p:cNvSpPr txBox="1"/>
          <p:nvPr/>
        </p:nvSpPr>
        <p:spPr>
          <a:xfrm>
            <a:off x="1001119" y="1943100"/>
            <a:ext cx="16993888" cy="390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564">
              <a:lnSpc>
                <a:spcPct val="115000"/>
              </a:lnSpc>
              <a:spcAft>
                <a:spcPts val="1600"/>
              </a:spcAft>
            </a:pPr>
            <a:r>
              <a:rPr lang="en-US" sz="56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6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56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56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6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6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6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cảm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6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6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 defTabSz="1828564">
              <a:lnSpc>
                <a:spcPct val="115000"/>
              </a:lnSpc>
              <a:spcAft>
                <a:spcPts val="1600"/>
              </a:spcAft>
            </a:pPr>
            <a:endParaRPr lang="en-US" sz="36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C87EAD-BF3C-FFEC-686C-9EAC2743E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45" y="1530848"/>
            <a:ext cx="1260324" cy="1260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A920BF-B001-BAC0-727A-67AD367A1940}"/>
              </a:ext>
            </a:extLst>
          </p:cNvPr>
          <p:cNvSpPr txBox="1"/>
          <p:nvPr/>
        </p:nvSpPr>
        <p:spPr>
          <a:xfrm>
            <a:off x="975716" y="4838795"/>
            <a:ext cx="15858298" cy="227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564">
              <a:lnSpc>
                <a:spcPct val="115000"/>
              </a:lnSpc>
              <a:spcAft>
                <a:spcPts val="1600"/>
              </a:spcAft>
            </a:pPr>
            <a:r>
              <a:rPr lang="en-US" sz="5600" dirty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 </a:t>
            </a:r>
            <a:r>
              <a:rPr lang="en-US" sz="5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- </a:t>
            </a:r>
            <a:r>
              <a:rPr lang="en-US" sz="5600" b="1" dirty="0" err="1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Đề</a:t>
            </a:r>
            <a:r>
              <a:rPr lang="en-US" sz="5600" b="1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 </a:t>
            </a:r>
            <a:r>
              <a:rPr lang="en-US" sz="5600" b="1" dirty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tài </a:t>
            </a:r>
            <a:r>
              <a:rPr lang="en-US" sz="5600" dirty="0" err="1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tác</a:t>
            </a:r>
            <a:r>
              <a:rPr lang="en-US" sz="5600" dirty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 </a:t>
            </a:r>
            <a:r>
              <a:rPr lang="en-US" sz="5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phẩm</a:t>
            </a:r>
            <a:endParaRPr lang="en-US" sz="5600" dirty="0" smtClean="0">
              <a:solidFill>
                <a:prstClr val="black"/>
              </a:solidFill>
              <a:highlight>
                <a:srgbClr val="FFFFFF"/>
              </a:highlight>
              <a:latin typeface="times new roman"/>
            </a:endParaRPr>
          </a:p>
          <a:p>
            <a:pPr algn="just" defTabSz="1828564">
              <a:lnSpc>
                <a:spcPct val="115000"/>
              </a:lnSpc>
              <a:spcAft>
                <a:spcPts val="1600"/>
              </a:spcAft>
            </a:pPr>
            <a:r>
              <a:rPr lang="en-US" sz="5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- </a:t>
            </a:r>
            <a:r>
              <a:rPr lang="en-US" sz="5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Nhan</a:t>
            </a:r>
            <a:r>
              <a:rPr lang="en-US" sz="5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 </a:t>
            </a:r>
            <a:r>
              <a:rPr lang="en-US" sz="5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đề</a:t>
            </a:r>
            <a:r>
              <a:rPr lang="en-US" sz="5600" dirty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.</a:t>
            </a:r>
            <a:r>
              <a:rPr lang="en-US" sz="5600" dirty="0" smtClean="0">
                <a:solidFill>
                  <a:prstClr val="black"/>
                </a:solidFill>
                <a:highlight>
                  <a:srgbClr val="FFFFFF"/>
                </a:highlight>
                <a:latin typeface="times new roman"/>
              </a:rPr>
              <a:t> </a:t>
            </a:r>
            <a:endParaRPr lang="en-US" sz="56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4164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ww.jpppt.com">
  <a:themeElements>
    <a:clrScheme name="自定义 4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8E40"/>
      </a:accent1>
      <a:accent2>
        <a:srgbClr val="92D050"/>
      </a:accent2>
      <a:accent3>
        <a:srgbClr val="008E40"/>
      </a:accent3>
      <a:accent4>
        <a:srgbClr val="92D050"/>
      </a:accent4>
      <a:accent5>
        <a:srgbClr val="008E40"/>
      </a:accent5>
      <a:accent6>
        <a:srgbClr val="92D050"/>
      </a:accent6>
      <a:hlink>
        <a:srgbClr val="6B9F25"/>
      </a:hlink>
      <a:folHlink>
        <a:srgbClr val="BA6906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www.jpppt.com">
  <a:themeElements>
    <a:clrScheme name="自定义 4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8E40"/>
      </a:accent1>
      <a:accent2>
        <a:srgbClr val="92D050"/>
      </a:accent2>
      <a:accent3>
        <a:srgbClr val="008E40"/>
      </a:accent3>
      <a:accent4>
        <a:srgbClr val="92D050"/>
      </a:accent4>
      <a:accent5>
        <a:srgbClr val="008E40"/>
      </a:accent5>
      <a:accent6>
        <a:srgbClr val="92D050"/>
      </a:accent6>
      <a:hlink>
        <a:srgbClr val="6B9F25"/>
      </a:hlink>
      <a:folHlink>
        <a:srgbClr val="BA6906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自定义 4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8E40"/>
      </a:accent1>
      <a:accent2>
        <a:srgbClr val="92D050"/>
      </a:accent2>
      <a:accent3>
        <a:srgbClr val="008E40"/>
      </a:accent3>
      <a:accent4>
        <a:srgbClr val="92D050"/>
      </a:accent4>
      <a:accent5>
        <a:srgbClr val="008E40"/>
      </a:accent5>
      <a:accent6>
        <a:srgbClr val="92D050"/>
      </a:accent6>
      <a:hlink>
        <a:srgbClr val="6B9F25"/>
      </a:hlink>
      <a:folHlink>
        <a:srgbClr val="BA6906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2183</Words>
  <Application>Microsoft Office PowerPoint</Application>
  <PresentationFormat>Custom</PresentationFormat>
  <Paragraphs>430</Paragraphs>
  <Slides>33</Slides>
  <Notes>33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Arial</vt:lpstr>
      <vt:lpstr>ThuphapCongthuy</vt:lpstr>
      <vt:lpstr>#9Slide07 SVNNexa Rust Slab Bla</vt:lpstr>
      <vt:lpstr>#9Slide05 VL Fadilla</vt:lpstr>
      <vt:lpstr>#9Slide06 ThuPhap Thien An</vt:lpstr>
      <vt:lpstr>Roboto Condensed Bold Italics</vt:lpstr>
      <vt:lpstr>times new roman</vt:lpstr>
      <vt:lpstr>Roboto Condensed</vt:lpstr>
      <vt:lpstr>Fraunces Bold</vt:lpstr>
      <vt:lpstr>Calibri</vt:lpstr>
      <vt:lpstr>Roboto Condensed Bold</vt:lpstr>
      <vt:lpstr>Wingdings</vt:lpstr>
      <vt:lpstr>宋体</vt:lpstr>
      <vt:lpstr>Roboto Condensed Italics</vt:lpstr>
      <vt:lpstr>SVN-Bira</vt:lpstr>
      <vt:lpstr>Roboto Bold</vt:lpstr>
      <vt:lpstr>#9Slide03 AmpleSoft Bold</vt:lpstr>
      <vt:lpstr>#9Slide06 SVNAdeline</vt:lpstr>
      <vt:lpstr>#9Slide03 Arima Madurai Bold</vt:lpstr>
      <vt:lpstr>微软雅黑</vt:lpstr>
      <vt:lpstr>Office Theme</vt:lpstr>
      <vt:lpstr>1_www.jpppt.com</vt:lpstr>
      <vt:lpstr>3_www.jpppt.com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9CD_B2_Doc1_Canh ngay xuan</dc:title>
  <dc:creator>ASUS</dc:creator>
  <cp:lastModifiedBy>Admin</cp:lastModifiedBy>
  <cp:revision>66</cp:revision>
  <dcterms:created xsi:type="dcterms:W3CDTF">2006-08-16T00:00:00Z</dcterms:created>
  <dcterms:modified xsi:type="dcterms:W3CDTF">2024-12-19T02:19:08Z</dcterms:modified>
  <dc:identifier>DAGITfunoc8</dc:identifier>
</cp:coreProperties>
</file>