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755" r:id="rId4"/>
    <p:sldId id="264" r:id="rId5"/>
    <p:sldId id="316" r:id="rId6"/>
    <p:sldId id="257" r:id="rId7"/>
    <p:sldId id="317" r:id="rId8"/>
    <p:sldId id="320" r:id="rId9"/>
    <p:sldId id="321" r:id="rId10"/>
    <p:sldId id="319" r:id="rId11"/>
    <p:sldId id="258" r:id="rId12"/>
    <p:sldId id="765" r:id="rId13"/>
    <p:sldId id="259" r:id="rId14"/>
    <p:sldId id="268" r:id="rId15"/>
    <p:sldId id="295" r:id="rId16"/>
    <p:sldId id="261" r:id="rId17"/>
    <p:sldId id="767" r:id="rId18"/>
    <p:sldId id="297" r:id="rId19"/>
    <p:sldId id="315" r:id="rId20"/>
    <p:sldId id="766" r:id="rId21"/>
    <p:sldId id="326" r:id="rId22"/>
    <p:sldId id="28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1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xin</a:t>
            </a:r>
            <a:r>
              <a:rPr lang="en-US" altLang="zh-CN" dirty="0"/>
              <a:t> </a:t>
            </a:r>
            <a:r>
              <a:rPr lang="en-US" altLang="zh-CN" dirty="0" err="1"/>
              <a:t>trân</a:t>
            </a:r>
            <a:r>
              <a:rPr lang="en-US" altLang="zh-CN" dirty="0"/>
              <a:t> </a:t>
            </a:r>
            <a:r>
              <a:rPr lang="en-US" altLang="zh-CN" dirty="0" err="1"/>
              <a:t>trọng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về</a:t>
            </a:r>
            <a:r>
              <a:rPr lang="en-US" altLang="zh-CN" dirty="0"/>
              <a:t> </a:t>
            </a:r>
            <a:r>
              <a:rPr lang="en-US" altLang="zh-CN" dirty="0" err="1"/>
              <a:t>dự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ngày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ban </a:t>
            </a:r>
            <a:r>
              <a:rPr lang="en-US" altLang="zh-CN" dirty="0" err="1"/>
              <a:t>giám</a:t>
            </a:r>
            <a:r>
              <a:rPr lang="en-US" altLang="zh-CN" dirty="0"/>
              <a:t> </a:t>
            </a:r>
            <a:r>
              <a:rPr lang="en-US" altLang="zh-CN" dirty="0" err="1"/>
              <a:t>hiệu</a:t>
            </a:r>
            <a:r>
              <a:rPr lang="en-US" altLang="zh-CN" dirty="0"/>
              <a:t>,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. </a:t>
            </a:r>
            <a:r>
              <a:rPr lang="en-US" altLang="zh-CN" dirty="0" err="1"/>
              <a:t>Đề</a:t>
            </a:r>
            <a:r>
              <a:rPr lang="en-US" altLang="zh-CN" dirty="0"/>
              <a:t> </a:t>
            </a:r>
            <a:r>
              <a:rPr lang="en-US" altLang="zh-CN" dirty="0" err="1"/>
              <a:t>nghị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nổ</a:t>
            </a:r>
            <a:r>
              <a:rPr lang="en-US" altLang="zh-CN" dirty="0"/>
              <a:t> 1 </a:t>
            </a:r>
            <a:r>
              <a:rPr lang="en-US" altLang="zh-CN" dirty="0" err="1"/>
              <a:t>chàng</a:t>
            </a:r>
            <a:r>
              <a:rPr lang="en-US" altLang="zh-CN" dirty="0"/>
              <a:t> </a:t>
            </a:r>
            <a:r>
              <a:rPr lang="en-US" altLang="zh-CN" dirty="0" err="1"/>
              <a:t>pháo</a:t>
            </a:r>
            <a:r>
              <a:rPr lang="en-US" altLang="zh-CN" dirty="0"/>
              <a:t> </a:t>
            </a:r>
            <a:r>
              <a:rPr lang="en-US" altLang="zh-CN" dirty="0" err="1"/>
              <a:t>tay</a:t>
            </a:r>
            <a:r>
              <a:rPr lang="en-US" altLang="zh-CN" dirty="0"/>
              <a:t> </a:t>
            </a:r>
            <a:r>
              <a:rPr lang="en-US" altLang="zh-CN" dirty="0" err="1"/>
              <a:t>thật</a:t>
            </a:r>
            <a:r>
              <a:rPr lang="en-US" altLang="zh-CN" dirty="0"/>
              <a:t> to </a:t>
            </a:r>
            <a:r>
              <a:rPr lang="en-US" altLang="zh-CN" dirty="0" err="1"/>
              <a:t>nhiệt</a:t>
            </a:r>
            <a:r>
              <a:rPr lang="en-US" altLang="zh-CN" dirty="0"/>
              <a:t> </a:t>
            </a:r>
            <a:r>
              <a:rPr lang="en-US" altLang="zh-CN" dirty="0" err="1"/>
              <a:t>liệt</a:t>
            </a:r>
            <a:r>
              <a:rPr lang="en-US" altLang="zh-CN" dirty="0"/>
              <a:t> </a:t>
            </a:r>
            <a:r>
              <a:rPr lang="en-US" altLang="zh-CN" dirty="0" err="1"/>
              <a:t>chào</a:t>
            </a:r>
            <a:r>
              <a:rPr lang="en-US" altLang="zh-CN" dirty="0"/>
              <a:t> </a:t>
            </a:r>
            <a:r>
              <a:rPr lang="en-US" altLang="zh-CN" dirty="0" err="1"/>
              <a:t>mừng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989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1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-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TL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xsc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bay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 </a:t>
            </a:r>
            <a:r>
              <a:rPr lang="en-US" dirty="0" err="1"/>
              <a:t>xanh</a:t>
            </a:r>
            <a:r>
              <a:rPr lang="en-US" dirty="0"/>
              <a:t> (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lẻ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ở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1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yc</a:t>
            </a:r>
            <a:r>
              <a:rPr lang="en-US" dirty="0"/>
              <a:t>–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a tang </a:t>
            </a:r>
            <a:r>
              <a:rPr lang="en-US" dirty="0" err="1"/>
              <a:t>dần</a:t>
            </a:r>
            <a:r>
              <a:rPr lang="en-US" dirty="0"/>
              <a:t> hay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b tang </a:t>
            </a:r>
            <a:r>
              <a:rPr lang="en-US" dirty="0" err="1"/>
              <a:t>dần</a:t>
            </a:r>
            <a:r>
              <a:rPr lang="en-US" dirty="0"/>
              <a:t> hay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dần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14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–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ý a---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ý b---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lẻ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(Ta them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bớt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8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6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: 2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en-US" dirty="0"/>
          </a:p>
          <a:p>
            <a:r>
              <a:rPr lang="en-US" dirty="0"/>
              <a:t>- Ý 1: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-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3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–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?---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--- con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?--- </a:t>
            </a:r>
            <a:r>
              <a:rPr lang="en-US" dirty="0" err="1"/>
              <a:t>Chốt</a:t>
            </a:r>
            <a:r>
              <a:rPr lang="en-US" dirty="0"/>
              <a:t>: </a:t>
            </a:r>
            <a:r>
              <a:rPr lang="en-US" dirty="0" err="1"/>
              <a:t>cả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22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3</a:t>
            </a:r>
          </a:p>
          <a:p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–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---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4 </a:t>
            </a:r>
          </a:p>
          <a:p>
            <a:r>
              <a:rPr lang="en-US" dirty="0" err="1"/>
              <a:t>Duwjaj</a:t>
            </a:r>
            <a:r>
              <a:rPr lang="en-US" dirty="0"/>
              <a:t> </a:t>
            </a:r>
            <a:r>
              <a:rPr lang="en-US" dirty="0" err="1"/>
              <a:t>bvafo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lẻ</a:t>
            </a:r>
            <a:r>
              <a:rPr lang="en-US" dirty="0"/>
              <a:t> --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5 </a:t>
            </a:r>
            <a:r>
              <a:rPr lang="en-US" dirty="0" err="1"/>
              <a:t>và</a:t>
            </a:r>
            <a:r>
              <a:rPr lang="en-US" dirty="0"/>
              <a:t> 7</a:t>
            </a:r>
          </a:p>
          <a:p>
            <a:r>
              <a:rPr lang="en-US" dirty="0"/>
              <a:t>-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99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 thây hôm nay lớp mình học bài rất tốt, cô thưởng cho lớp mình 1 trò chơi. Các con có thích không?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Trò chơi có tên: XÂY NHÀ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chơi như sau: Cô có 2 ngôi nhà đang xây dở. Ngôi nhà thứ nhất có tên là số chẵn, ngôi nhà thứ 2 có tên số lẻ. Nhiệm vụ của các con chọn những viên gạch xây vào ngôi nhà cho phù hợp.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 cần 2 đội chơi mỗi đội 5 bạn.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7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: Ong non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,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chưa?Nào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35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– CHÍNH XÁC-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01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–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– </a:t>
            </a:r>
            <a:r>
              <a:rPr lang="en-US" dirty="0" err="1"/>
              <a:t>Nổ</a:t>
            </a:r>
            <a:r>
              <a:rPr lang="en-US" dirty="0"/>
              <a:t> 1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95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nhơ</a:t>
            </a:r>
            <a:r>
              <a:rPr lang="en-US" dirty="0"/>
              <a:t>? ----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18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– </a:t>
            </a:r>
            <a:r>
              <a:rPr lang="en-US" dirty="0" err="1"/>
              <a:t>Nổ</a:t>
            </a:r>
            <a:r>
              <a:rPr lang="en-US" dirty="0"/>
              <a:t> 1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chowii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non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---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lóp</a:t>
            </a:r>
            <a:r>
              <a:rPr lang="en-US" dirty="0"/>
              <a:t> ta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----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ạ, 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lẻ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con,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“SỐ CHẴN SỐ LẺ  TIẾT 2” 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26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B5DE549-44FA-08F6-2519-FA2A73FF7A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26B0333-341D-49B4-AEB0-3DBF1CE5D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C53534D-F5F5-64C9-A78A-8659479B9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215323-4A2F-51F9-4B4D-9F59722F35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7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978" y="1798918"/>
            <a:ext cx="6494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5400" spc="-300" dirty="0">
              <a:blipFill dpi="0" rotWithShape="1">
                <a:blip r:embed="rId13"/>
                <a:srcRect/>
                <a:stretch>
                  <a:fillRect/>
                </a:stretch>
              </a:blip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95" y="3961603"/>
            <a:ext cx="6617148" cy="29466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3383" y="616482"/>
            <a:ext cx="9911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200" b="1" spc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5">
            <a:extLst>
              <a:ext uri="{FF2B5EF4-FFF2-40B4-BE49-F238E27FC236}">
                <a16:creationId xmlns:a16="http://schemas.microsoft.com/office/drawing/2014/main" id="{CD8B2F15-F0AC-0BD6-DB1F-690147C86DB3}"/>
              </a:ext>
            </a:extLst>
          </p:cNvPr>
          <p:cNvSpPr txBox="1"/>
          <p:nvPr/>
        </p:nvSpPr>
        <p:spPr>
          <a:xfrm>
            <a:off x="1135819" y="1597591"/>
            <a:ext cx="113467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CHÀO MỪNG THẦY CÔ VỀ DỰ CHUYÊN ĐỀ</a:t>
            </a:r>
            <a:endParaRPr lang="zh-CN" alt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" name="文本框 48">
            <a:extLst>
              <a:ext uri="{FF2B5EF4-FFF2-40B4-BE49-F238E27FC236}">
                <a16:creationId xmlns:a16="http://schemas.microsoft.com/office/drawing/2014/main" id="{12481EF4-A54F-6EAC-2FC9-68D812A1374C}"/>
              </a:ext>
            </a:extLst>
          </p:cNvPr>
          <p:cNvSpPr txBox="1"/>
          <p:nvPr/>
        </p:nvSpPr>
        <p:spPr>
          <a:xfrm>
            <a:off x="1295400" y="4144172"/>
            <a:ext cx="10697056" cy="581410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33214"/>
              </a:avLst>
            </a:prstTxWarp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38100" dir="2700000" algn="tl">
                    <a:schemeClr val="bg1"/>
                  </a:outerShdw>
                </a:effectLst>
                <a:latin typeface="字魂20号-石头体" panose="00000500000000000000" pitchFamily="2" charset="-122"/>
                <a:ea typeface="字魂20号-石头体" panose="00000500000000000000" pitchFamily="2" charset="-122"/>
              </a:defRPr>
            </a:lvl1pPr>
          </a:lstStyle>
          <a:p>
            <a:r>
              <a:rPr lang="en-US" altLang="zh-CN" sz="8000" spc="1000" dirty="0">
                <a:gradFill flip="none" rotWithShape="1">
                  <a:gsLst>
                    <a:gs pos="16000">
                      <a:srgbClr val="ED6E24"/>
                    </a:gs>
                    <a:gs pos="42000">
                      <a:srgbClr val="F9B22D"/>
                    </a:gs>
                    <a:gs pos="87000">
                      <a:srgbClr val="E7601D"/>
                    </a:gs>
                  </a:gsLst>
                  <a:lin ang="16200000" scaled="1"/>
                  <a:tileRect/>
                </a:gra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MÔN: TOÁN</a:t>
            </a:r>
          </a:p>
          <a:p>
            <a:r>
              <a:rPr lang="en-US" altLang="zh-CN" sz="8000" spc="1000" dirty="0">
                <a:gradFill flip="none" rotWithShape="1">
                  <a:gsLst>
                    <a:gs pos="16000">
                      <a:srgbClr val="ED6E24"/>
                    </a:gs>
                    <a:gs pos="42000">
                      <a:srgbClr val="F9B22D"/>
                    </a:gs>
                    <a:gs pos="87000">
                      <a:srgbClr val="E7601D"/>
                    </a:gs>
                  </a:gsLst>
                  <a:lin ang="16200000" scaled="1"/>
                  <a:tileRect/>
                </a:gra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LỚP 4</a:t>
            </a:r>
            <a:endParaRPr lang="zh-CN" altLang="en-US" sz="8000" spc="1000" dirty="0">
              <a:gradFill flip="none" rotWithShape="1">
                <a:gsLst>
                  <a:gs pos="16000">
                    <a:srgbClr val="ED6E24"/>
                  </a:gs>
                  <a:gs pos="42000">
                    <a:srgbClr val="F9B22D"/>
                  </a:gs>
                  <a:gs pos="87000">
                    <a:srgbClr val="E7601D"/>
                  </a:gs>
                </a:gsLst>
                <a:lin ang="16200000" scaled="1"/>
                <a:tileRect/>
              </a:gradFill>
              <a:effectLst>
                <a:outerShdw blurRad="12700" dist="50800" dir="600000" algn="tl">
                  <a:srgbClr val="000000">
                    <a:alpha val="75000"/>
                  </a:srgbClr>
                </a:outerShdw>
              </a:effectLst>
              <a:latin typeface="UTM Showcard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190B7371-93AA-477E-9D3D-8800014FD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106"/>
            <a:ext cx="12192000" cy="7695444"/>
          </a:xfrm>
          <a:prstGeom prst="rect">
            <a:avLst/>
          </a:prstGeom>
        </p:spPr>
      </p:pic>
      <p:sp>
        <p:nvSpPr>
          <p:cNvPr id="4" name="圆角矩形 2">
            <a:extLst>
              <a:ext uri="{FF2B5EF4-FFF2-40B4-BE49-F238E27FC236}">
                <a16:creationId xmlns:a16="http://schemas.microsoft.com/office/drawing/2014/main" id="{58DEF496-425A-4AA8-A38E-08B938A5B884}"/>
              </a:ext>
            </a:extLst>
          </p:cNvPr>
          <p:cNvSpPr/>
          <p:nvPr/>
        </p:nvSpPr>
        <p:spPr>
          <a:xfrm>
            <a:off x="1594104" y="212652"/>
            <a:ext cx="10597896" cy="66453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116B04D1-33FF-4D3A-B2F1-46948C2B3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-145497" y="2754080"/>
            <a:ext cx="2472779" cy="4724120"/>
          </a:xfrm>
          <a:prstGeom prst="rect">
            <a:avLst/>
          </a:prstGeom>
        </p:spPr>
      </p:pic>
      <p:sp>
        <p:nvSpPr>
          <p:cNvPr id="8" name="矩形 4"/>
          <p:cNvSpPr/>
          <p:nvPr/>
        </p:nvSpPr>
        <p:spPr>
          <a:xfrm>
            <a:off x="1815888" y="313697"/>
            <a:ext cx="9851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9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YÊU CẦU CẦN ĐẠT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68128" y="1113911"/>
            <a:ext cx="9961578" cy="463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lẻ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chẵn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lẻ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800100" marR="12319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60080192-FADC-80A4-831D-F1104E5B2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30" y="1149152"/>
            <a:ext cx="620931" cy="505318"/>
          </a:xfrm>
          <a:prstGeom prst="rect">
            <a:avLst/>
          </a:prstGeom>
        </p:spPr>
      </p:pic>
      <p:pic>
        <p:nvPicPr>
          <p:cNvPr id="3" name="Picture 2" descr="Shape, background pattern&#10;&#10;Description automatically generated">
            <a:extLst>
              <a:ext uri="{FF2B5EF4-FFF2-40B4-BE49-F238E27FC236}">
                <a16:creationId xmlns:a16="http://schemas.microsoft.com/office/drawing/2014/main" id="{95CC39BB-0030-7700-76DA-4E3AC1698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04" y="3418437"/>
            <a:ext cx="620931" cy="505318"/>
          </a:xfrm>
          <a:prstGeom prst="rect">
            <a:avLst/>
          </a:prstGeom>
        </p:spPr>
      </p:pic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F5392318-BBBD-8E6A-FD74-979111132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64" y="4471310"/>
            <a:ext cx="620931" cy="5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4279" y="200025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40A4D36-F15A-F1D4-34F9-59FE79226A6E}"/>
              </a:ext>
            </a:extLst>
          </p:cNvPr>
          <p:cNvSpPr/>
          <p:nvPr/>
        </p:nvSpPr>
        <p:spPr>
          <a:xfrm rot="19786513">
            <a:off x="6489954" y="2288884"/>
            <a:ext cx="1445414" cy="83242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2C5968B-DAA9-9E02-8DD7-0255BF2F5FEE}"/>
              </a:ext>
            </a:extLst>
          </p:cNvPr>
          <p:cNvSpPr/>
          <p:nvPr/>
        </p:nvSpPr>
        <p:spPr>
          <a:xfrm rot="1684882">
            <a:off x="8727915" y="2561231"/>
            <a:ext cx="1445414" cy="83242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36966AA-ED0F-6AA1-78A0-968B48AAD8B9}"/>
              </a:ext>
            </a:extLst>
          </p:cNvPr>
          <p:cNvSpPr/>
          <p:nvPr/>
        </p:nvSpPr>
        <p:spPr>
          <a:xfrm rot="2701863">
            <a:off x="6635852" y="4343665"/>
            <a:ext cx="1445414" cy="832427"/>
          </a:xfrm>
          <a:prstGeom prst="ellipse">
            <a:avLst/>
          </a:prstGeom>
          <a:noFill/>
          <a:ln>
            <a:solidFill>
              <a:srgbClr val="FFC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C18228-5554-765A-7994-1AE7473C8A64}"/>
              </a:ext>
            </a:extLst>
          </p:cNvPr>
          <p:cNvSpPr/>
          <p:nvPr/>
        </p:nvSpPr>
        <p:spPr>
          <a:xfrm rot="19786513">
            <a:off x="8454795" y="3862071"/>
            <a:ext cx="1445414" cy="832427"/>
          </a:xfrm>
          <a:prstGeom prst="ellipse">
            <a:avLst/>
          </a:prstGeom>
          <a:noFill/>
          <a:ln>
            <a:solidFill>
              <a:srgbClr val="FFC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14285D-D2FF-FEAC-2C8B-EAD94EC81626}"/>
              </a:ext>
            </a:extLst>
          </p:cNvPr>
          <p:cNvSpPr txBox="1"/>
          <p:nvPr/>
        </p:nvSpPr>
        <p:spPr>
          <a:xfrm>
            <a:off x="67500" y="1759263"/>
            <a:ext cx="674978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FF0000"/>
                </a:solidFill>
              </a:rPr>
              <a:t>a) Con </a:t>
            </a:r>
            <a:r>
              <a:rPr lang="en-US" sz="3300" dirty="0" err="1">
                <a:solidFill>
                  <a:srgbClr val="FF0000"/>
                </a:solidFill>
              </a:rPr>
              <a:t>ong</a:t>
            </a:r>
            <a:r>
              <a:rPr lang="en-US" sz="3300" dirty="0">
                <a:solidFill>
                  <a:srgbClr val="FF0000"/>
                </a:solidFill>
              </a:rPr>
              <a:t> bay </a:t>
            </a:r>
            <a:r>
              <a:rPr lang="en-US" sz="3300" dirty="0" err="1">
                <a:solidFill>
                  <a:srgbClr val="FF0000"/>
                </a:solidFill>
              </a:rPr>
              <a:t>theo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đường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ghi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các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số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chẵn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đến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bông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</a:rPr>
              <a:t>hoa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accent1">
                    <a:lumMod val="75000"/>
                  </a:schemeClr>
                </a:solidFill>
              </a:rPr>
              <a:t>xanh</a:t>
            </a:r>
            <a:r>
              <a:rPr lang="en-US" sz="33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C3DD0-93B1-D927-C65D-F1406F64487C}"/>
              </a:ext>
            </a:extLst>
          </p:cNvPr>
          <p:cNvSpPr txBox="1"/>
          <p:nvPr/>
        </p:nvSpPr>
        <p:spPr>
          <a:xfrm>
            <a:off x="56283" y="3486590"/>
            <a:ext cx="4399184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FF0000"/>
                </a:solidFill>
              </a:rPr>
              <a:t>a) Con </a:t>
            </a:r>
            <a:r>
              <a:rPr lang="en-US" sz="3300" dirty="0" err="1">
                <a:solidFill>
                  <a:srgbClr val="FF0000"/>
                </a:solidFill>
              </a:rPr>
              <a:t>ong</a:t>
            </a:r>
            <a:r>
              <a:rPr lang="en-US" sz="3300" dirty="0">
                <a:solidFill>
                  <a:srgbClr val="FF0000"/>
                </a:solidFill>
              </a:rPr>
              <a:t> bay </a:t>
            </a:r>
            <a:r>
              <a:rPr lang="en-US" sz="3300" dirty="0" err="1">
                <a:solidFill>
                  <a:srgbClr val="FF0000"/>
                </a:solidFill>
              </a:rPr>
              <a:t>theo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đường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ghi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các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số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lẻ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đến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bông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C000"/>
                </a:solidFill>
              </a:rPr>
              <a:t>hoa</a:t>
            </a:r>
            <a:r>
              <a:rPr lang="en-US" sz="3300" dirty="0">
                <a:solidFill>
                  <a:srgbClr val="FFC000"/>
                </a:solidFill>
              </a:rPr>
              <a:t> </a:t>
            </a:r>
            <a:r>
              <a:rPr lang="en-US" sz="3300" dirty="0" err="1">
                <a:solidFill>
                  <a:srgbClr val="FFC000"/>
                </a:solidFill>
              </a:rPr>
              <a:t>màu</a:t>
            </a:r>
            <a:r>
              <a:rPr lang="en-US" sz="3300" dirty="0">
                <a:solidFill>
                  <a:srgbClr val="FFC000"/>
                </a:solidFill>
              </a:rPr>
              <a:t> </a:t>
            </a:r>
            <a:r>
              <a:rPr lang="en-US" sz="3300" dirty="0" err="1">
                <a:solidFill>
                  <a:srgbClr val="FFC000"/>
                </a:solidFill>
              </a:rPr>
              <a:t>vàng</a:t>
            </a:r>
            <a:endParaRPr lang="en-US" sz="3300" dirty="0">
              <a:solidFill>
                <a:srgbClr val="FFC000"/>
              </a:solidFill>
            </a:endParaRPr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EE52A12B-6BF4-B954-38BD-0306DF7E0008}"/>
              </a:ext>
            </a:extLst>
          </p:cNvPr>
          <p:cNvSpPr/>
          <p:nvPr/>
        </p:nvSpPr>
        <p:spPr>
          <a:xfrm>
            <a:off x="753382" y="4470525"/>
            <a:ext cx="4027705" cy="221646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6164BDE-52CD-15EB-3A0F-91B8661ED860}"/>
              </a:ext>
            </a:extLst>
          </p:cNvPr>
          <p:cNvSpPr/>
          <p:nvPr/>
        </p:nvSpPr>
        <p:spPr>
          <a:xfrm>
            <a:off x="753382" y="4470525"/>
            <a:ext cx="4027705" cy="221646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phút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9EF5D817-E10F-294D-1162-D61F0373300A}"/>
              </a:ext>
            </a:extLst>
          </p:cNvPr>
          <p:cNvSpPr/>
          <p:nvPr/>
        </p:nvSpPr>
        <p:spPr>
          <a:xfrm>
            <a:off x="2871442" y="278176"/>
            <a:ext cx="8032755" cy="3150824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6A3EE3A3-0833-7A3A-9349-3C2C1DFFF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0" y="2323516"/>
            <a:ext cx="2472779" cy="47241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84606A-BA56-8383-4BB7-E964582ACBA2}"/>
              </a:ext>
            </a:extLst>
          </p:cNvPr>
          <p:cNvSpPr txBox="1"/>
          <p:nvPr/>
        </p:nvSpPr>
        <p:spPr>
          <a:xfrm>
            <a:off x="2845736" y="791759"/>
            <a:ext cx="80584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noProof="0" dirty="0" err="1">
                <a:solidFill>
                  <a:schemeClr val="tx1"/>
                </a:solidFill>
                <a:latin typeface="Calibri" panose="020F0502020204030204"/>
              </a:rPr>
              <a:t>Để</a:t>
            </a:r>
            <a:r>
              <a:rPr lang="en-US" i="1" noProof="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noProof="0" dirty="0" err="1">
                <a:solidFill>
                  <a:schemeClr val="tx1"/>
                </a:solidFill>
                <a:latin typeface="Calibri" panose="020F0502020204030204"/>
              </a:rPr>
              <a:t>tì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m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được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hai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chẵn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liên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tiếp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hoặc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hai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lẻ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liên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tiếp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ta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lấy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đó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/>
              </a:rPr>
              <a:t>thêm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hoặc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/>
              </a:rPr>
              <a:t>bớt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đi</a:t>
            </a:r>
            <a:r>
              <a:rPr lang="en-US" i="1" dirty="0">
                <a:solidFill>
                  <a:srgbClr val="FF0000"/>
                </a:solidFill>
                <a:latin typeface="Calibri" panose="020F0502020204030204"/>
              </a:rPr>
              <a:t> 2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đơn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libri" panose="020F0502020204030204"/>
              </a:rPr>
              <a:t>vị</a:t>
            </a:r>
            <a:r>
              <a:rPr lang="en-US" i="1" dirty="0">
                <a:solidFill>
                  <a:schemeClr val="tx1"/>
                </a:solidFill>
                <a:latin typeface="Calibri" panose="020F0502020204030204"/>
              </a:rPr>
              <a:t>.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-2.29167E-6 1.11111E-6 L -2.2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11026" y="286312"/>
            <a:ext cx="10454640" cy="6571688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225167" y="4257496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77779" y="4884866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99181" y="4887811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67E97E-C678-86E5-4EAE-A4BD021FC052}"/>
              </a:ext>
            </a:extLst>
          </p:cNvPr>
          <p:cNvGrpSpPr/>
          <p:nvPr/>
        </p:nvGrpSpPr>
        <p:grpSpPr>
          <a:xfrm>
            <a:off x="1085850" y="2807801"/>
            <a:ext cx="9906000" cy="1301789"/>
            <a:chOff x="728859" y="1574761"/>
            <a:chExt cx="9906000" cy="130178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644D83-F06C-76FD-374E-7D822C9059E3}"/>
                </a:ext>
              </a:extLst>
            </p:cNvPr>
            <p:cNvSpPr txBox="1"/>
            <p:nvPr/>
          </p:nvSpPr>
          <p:spPr>
            <a:xfrm>
              <a:off x="728859" y="1574761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B5758C-9051-27AA-5252-0222F8018174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A055388-AB11-4268-2BDD-D667FAB50472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1553C89-9982-78C5-D23D-1C5F9B6E7C1B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0E2997-D998-9691-B625-13C0F3185D60}"/>
              </a:ext>
            </a:extLst>
          </p:cNvPr>
          <p:cNvSpPr/>
          <p:nvPr/>
        </p:nvSpPr>
        <p:spPr>
          <a:xfrm>
            <a:off x="3947916" y="3582719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F36EE98-1638-28D8-510F-F8298CAF5A72}"/>
              </a:ext>
            </a:extLst>
          </p:cNvPr>
          <p:cNvSpPr/>
          <p:nvPr/>
        </p:nvSpPr>
        <p:spPr>
          <a:xfrm>
            <a:off x="4872037" y="3614289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74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7CB983-8896-7C3E-A5D3-10C0407142E3}"/>
              </a:ext>
            </a:extLst>
          </p:cNvPr>
          <p:cNvGrpSpPr/>
          <p:nvPr/>
        </p:nvGrpSpPr>
        <p:grpSpPr>
          <a:xfrm>
            <a:off x="1023384" y="5234582"/>
            <a:ext cx="9906000" cy="1182600"/>
            <a:chOff x="1138077" y="1693950"/>
            <a:chExt cx="9906000" cy="11826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65CF06-ED08-987F-FC33-0FE1D2131164}"/>
                </a:ext>
              </a:extLst>
            </p:cNvPr>
            <p:cNvSpPr txBox="1"/>
            <p:nvPr/>
          </p:nvSpPr>
          <p:spPr>
            <a:xfrm>
              <a:off x="1138077" y="169395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B71DB63-D81A-8306-02AD-7F79F123E6FB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3D91297-206E-602C-3C79-FBD9776C0BE5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0C82BA1-B0E0-31AF-0774-DEC87963DD10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56EF417-9CBF-DB8C-65CF-EBC837AFBD56}"/>
              </a:ext>
            </a:extLst>
          </p:cNvPr>
          <p:cNvSpPr/>
          <p:nvPr/>
        </p:nvSpPr>
        <p:spPr>
          <a:xfrm>
            <a:off x="3504807" y="591746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8EF55D-53FB-2829-E4E6-4345A2EFDB55}"/>
              </a:ext>
            </a:extLst>
          </p:cNvPr>
          <p:cNvSpPr/>
          <p:nvPr/>
        </p:nvSpPr>
        <p:spPr>
          <a:xfrm>
            <a:off x="4410475" y="5908929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19" grpId="0" animBg="1"/>
      <p:bldP spid="28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98B0653-CCF2-0229-51D3-5D234A04559B}"/>
              </a:ext>
            </a:extLst>
          </p:cNvPr>
          <p:cNvSpPr/>
          <p:nvPr/>
        </p:nvSpPr>
        <p:spPr>
          <a:xfrm>
            <a:off x="6229350" y="3958512"/>
            <a:ext cx="4027705" cy="221646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</a:p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76A302-D83A-544F-C599-DEDAC9DCADC0}"/>
              </a:ext>
            </a:extLst>
          </p:cNvPr>
          <p:cNvSpPr/>
          <p:nvPr/>
        </p:nvSpPr>
        <p:spPr>
          <a:xfrm>
            <a:off x="3794459" y="1574470"/>
            <a:ext cx="43904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Vận</a:t>
            </a:r>
            <a:r>
              <a:rPr lang="en-US" sz="8000" b="1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 </a:t>
            </a:r>
            <a:r>
              <a:rPr lang="en-US" sz="8000" b="1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Bell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dụng</a:t>
            </a:r>
            <a:endParaRPr lang="en-US" sz="8000" b="1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68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769858" y="379874"/>
            <a:ext cx="1021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Trò</a:t>
            </a:r>
            <a:r>
              <a:rPr lang="en-US" altLang="zh-CN" sz="7200" b="1" dirty="0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chơi</a:t>
            </a:r>
            <a:r>
              <a:rPr lang="en-US" altLang="zh-CN" sz="7200" b="1" dirty="0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: </a:t>
            </a:r>
            <a:r>
              <a:rPr lang="en-US" altLang="zh-CN" sz="7200" b="1" dirty="0" err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Xây</a:t>
            </a:r>
            <a:r>
              <a:rPr lang="en-US" altLang="zh-CN" sz="7200" b="1" dirty="0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lang="en-US" altLang="zh-CN" sz="7200" b="1" dirty="0" err="1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nhà</a:t>
            </a:r>
            <a:endParaRPr lang="zh-CN" altLang="en-US" sz="7200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Ngôi Nhà Hoạt Hình Và Mặt Trời Trên Cánh Đồng Cỏ Hình minh họa Sẵn có - Tải  xuống Hình ảnh Ngay bây giờ - Ban ngày, Biểu tượng - Ký 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6" y="2691682"/>
            <a:ext cx="6150632" cy="38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054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151550" y="3220514"/>
            <a:ext cx="617997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– tr14)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462" y="3536898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Trong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124; 167; 185; 201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201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sau:144; 147; 150; 172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144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172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" y="1813309"/>
            <a:ext cx="1351933" cy="1351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74" y="-106325"/>
            <a:ext cx="2649426" cy="264942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00706" y="205489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3:Thế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16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14431" y="2177775"/>
            <a:ext cx="108297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0;2;4;6;8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1527"/>
            <a:ext cx="1362300" cy="13623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429180" y="4487260"/>
            <a:ext cx="98337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0;2;4;6;8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" y="2935299"/>
            <a:ext cx="1351933" cy="135193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446978" y="3296605"/>
            <a:ext cx="98337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1;3;5;7;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0" y="5463827"/>
            <a:ext cx="1362300" cy="13623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46978" y="5805955"/>
            <a:ext cx="98337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0;2;5;6;8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" y="1813309"/>
            <a:ext cx="1351933" cy="1351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74" y="-106325"/>
            <a:ext cx="2649426" cy="264942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00706" y="205489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:Thế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16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62299" y="2197214"/>
            <a:ext cx="1041857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0;2;4;6;8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" y="5342582"/>
            <a:ext cx="1362300" cy="13623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427044" y="5602817"/>
            <a:ext cx="102758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1;3;5;7;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" y="2935299"/>
            <a:ext cx="1351933" cy="135193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446978" y="3421129"/>
            <a:ext cx="98337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1;3;5;7;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19"/>
            <a:ext cx="1362300" cy="13623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46978" y="4500753"/>
            <a:ext cx="98337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0;2;5;6;8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chẵn</a:t>
            </a:r>
            <a:r>
              <a:rPr lang="en-US" sz="3200" b="1" dirty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Số</a:t>
            </a:r>
            <a:r>
              <a:rPr lang="en-US" sz="66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 </a:t>
            </a:r>
            <a:r>
              <a:rPr lang="en-US" sz="6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lẻ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313609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Trang 13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Tiết</a:t>
            </a:r>
            <a:r>
              <a:rPr lang="en-US" sz="36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585" y="2548262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983" y="3462741"/>
            <a:ext cx="609043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1330</Words>
  <Application>Microsoft Office PowerPoint</Application>
  <PresentationFormat>Widescreen</PresentationFormat>
  <Paragraphs>188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Microsoft YaHei</vt:lpstr>
      <vt:lpstr>Arial</vt:lpstr>
      <vt:lpstr>Bauhaus 93</vt:lpstr>
      <vt:lpstr>Calibri</vt:lpstr>
      <vt:lpstr>Calibri Light</vt:lpstr>
      <vt:lpstr>Cambria</vt:lpstr>
      <vt:lpstr>等线</vt:lpstr>
      <vt:lpstr>iCiel Crocante</vt:lpstr>
      <vt:lpstr>inpin heiti</vt:lpstr>
      <vt:lpstr>Times New Roman</vt:lpstr>
      <vt:lpstr>UTM Bell</vt:lpstr>
      <vt:lpstr>UTM Showcard</vt:lpstr>
      <vt:lpstr>Wingdings</vt:lpstr>
      <vt:lpstr>字魂59号-创粗黑</vt:lpstr>
      <vt:lpstr>思源宋体 CN Heavy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2023-06-19T12:45:47Z</dcterms:created>
  <dcterms:modified xsi:type="dcterms:W3CDTF">2025-01-10T01:02:59Z</dcterms:modified>
</cp:coreProperties>
</file>