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8" r:id="rId7"/>
    <p:sldId id="279" r:id="rId8"/>
    <p:sldId id="280" r:id="rId9"/>
    <p:sldId id="281" r:id="rId10"/>
    <p:sldId id="286" r:id="rId11"/>
    <p:sldId id="282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10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3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5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3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5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3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5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63F1B-F1C4-4FD8-BC92-C4B5C685217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2964C-9838-41CD-AC1F-99F7B94D9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1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0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sv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8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75.svg"/><Relationship Id="rId10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189" y="1222808"/>
            <a:ext cx="102197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THẦY, CÔ GIÁO VỀ DỰ GIỜ THĂM LỚP</a:t>
            </a:r>
            <a:endParaRPr lang="en-US" sz="54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5"/>
          <p:cNvSpPr/>
          <p:nvPr/>
        </p:nvSpPr>
        <p:spPr>
          <a:xfrm>
            <a:off x="8932984" y="4558553"/>
            <a:ext cx="3143796" cy="2111904"/>
          </a:xfrm>
          <a:custGeom>
            <a:avLst/>
            <a:gdLst/>
            <a:ahLst/>
            <a:cxnLst/>
            <a:rect l="l" t="t" r="r" b="b"/>
            <a:pathLst>
              <a:path w="5018049" h="4114800">
                <a:moveTo>
                  <a:pt x="0" y="0"/>
                </a:moveTo>
                <a:lnTo>
                  <a:pt x="5018048" y="0"/>
                </a:lnTo>
                <a:lnTo>
                  <a:pt x="50180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D137B0E-F496-CB86-1782-EC24E9979EA2}"/>
              </a:ext>
            </a:extLst>
          </p:cNvPr>
          <p:cNvSpPr/>
          <p:nvPr/>
        </p:nvSpPr>
        <p:spPr>
          <a:xfrm>
            <a:off x="-165175" y="4230192"/>
            <a:ext cx="1513806" cy="2562991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19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rson has an idea clipart">
            <a:extLst>
              <a:ext uri="{FF2B5EF4-FFF2-40B4-BE49-F238E27FC236}">
                <a16:creationId xmlns:a16="http://schemas.microsoft.com/office/drawing/2014/main" id="{ECBB82AE-6C83-4D92-8A12-BC860874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37" y="3744451"/>
            <a:ext cx="3978461" cy="311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63AAE1-1766-D058-1AE7-803102F87EF7}"/>
              </a:ext>
            </a:extLst>
          </p:cNvPr>
          <p:cNvGrpSpPr/>
          <p:nvPr/>
        </p:nvGrpSpPr>
        <p:grpSpPr>
          <a:xfrm>
            <a:off x="477813" y="1962496"/>
            <a:ext cx="8337755" cy="2302105"/>
            <a:chOff x="224425" y="1962496"/>
            <a:chExt cx="8337755" cy="230210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EC88EF7A-53F4-4C10-A680-7429A0C61B06}"/>
                </a:ext>
              </a:extLst>
            </p:cNvPr>
            <p:cNvSpPr/>
            <p:nvPr/>
          </p:nvSpPr>
          <p:spPr>
            <a:xfrm>
              <a:off x="224425" y="1962496"/>
              <a:ext cx="8337755" cy="2302105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CF6188-2943-4DDA-D0E1-0873E8177F57}"/>
                </a:ext>
              </a:extLst>
            </p:cNvPr>
            <p:cNvSpPr/>
            <p:nvPr/>
          </p:nvSpPr>
          <p:spPr>
            <a:xfrm>
              <a:off x="6410187" y="2908453"/>
              <a:ext cx="903384" cy="42965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BB0B0A-26B2-47F5-B04B-302C327BFF4C}"/>
                </a:ext>
              </a:extLst>
            </p:cNvPr>
            <p:cNvSpPr txBox="1"/>
            <p:nvPr/>
          </p:nvSpPr>
          <p:spPr>
            <a:xfrm>
              <a:off x="1337414" y="2087080"/>
              <a:ext cx="6111775" cy="1421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</a:pPr>
              <a: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2400" b="1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 kể lại các hoạt động chính của </a:t>
              </a:r>
              <a:b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trò chơi bán hàng!</a:t>
              </a:r>
              <a:endParaRPr lang="en-US" sz="24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5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B6CD78-AE8B-48F4-9C19-0DE08ABFD083}"/>
              </a:ext>
            </a:extLst>
          </p:cNvPr>
          <p:cNvGrpSpPr/>
          <p:nvPr/>
        </p:nvGrpSpPr>
        <p:grpSpPr>
          <a:xfrm>
            <a:off x="1055696" y="1597276"/>
            <a:ext cx="3079422" cy="1824086"/>
            <a:chOff x="593890" y="1685039"/>
            <a:chExt cx="3079422" cy="18240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E3DC66F-F8C9-48B2-AE34-806A2E2381BE}"/>
                </a:ext>
              </a:extLst>
            </p:cNvPr>
            <p:cNvSpPr/>
            <p:nvPr/>
          </p:nvSpPr>
          <p:spPr>
            <a:xfrm>
              <a:off x="593890" y="1685039"/>
              <a:ext cx="3079422" cy="1824086"/>
            </a:xfrm>
            <a:prstGeom prst="cloud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54B8A7-0C27-498D-AB67-452EE73B0C45}"/>
                </a:ext>
              </a:extLst>
            </p:cNvPr>
            <p:cNvSpPr txBox="1"/>
            <p:nvPr/>
          </p:nvSpPr>
          <p:spPr>
            <a:xfrm>
              <a:off x="1104901" y="2012034"/>
              <a:ext cx="2130458" cy="9079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Năm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</a:p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nghìn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đồng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C1FAE6-8AAE-40E2-A1E2-C96802601B4A}"/>
              </a:ext>
            </a:extLst>
          </p:cNvPr>
          <p:cNvGrpSpPr/>
          <p:nvPr/>
        </p:nvGrpSpPr>
        <p:grpSpPr>
          <a:xfrm>
            <a:off x="4744680" y="1740478"/>
            <a:ext cx="2686640" cy="1310325"/>
            <a:chOff x="4733827" y="2040907"/>
            <a:chExt cx="2686640" cy="1310325"/>
          </a:xfrm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5FEC5A70-B894-4D6B-BA0F-8527FDB8C8D4}"/>
                </a:ext>
              </a:extLst>
            </p:cNvPr>
            <p:cNvSpPr/>
            <p:nvPr/>
          </p:nvSpPr>
          <p:spPr>
            <a:xfrm>
              <a:off x="4733827" y="2040907"/>
              <a:ext cx="2686640" cy="1310325"/>
            </a:xfrm>
            <a:prstGeom prst="flowChartTerminator">
              <a:avLst/>
            </a:prstGeom>
            <a:solidFill>
              <a:srgbClr val="E7FFFA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5F16A-F17C-4C4F-B1F1-55AE44AC605F}"/>
                </a:ext>
              </a:extLst>
            </p:cNvPr>
            <p:cNvSpPr txBox="1"/>
            <p:nvPr/>
          </p:nvSpPr>
          <p:spPr>
            <a:xfrm>
              <a:off x="5040596" y="2280570"/>
              <a:ext cx="2130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 dirty="0">
                  <a:cs typeface="Arial" panose="020B0604020202020204" pitchFamily="34" charset="0"/>
                </a:rPr>
                <a:t>Hai </a:t>
              </a:r>
              <a:r>
                <a:rPr lang="en-US" sz="2400" b="1" dirty="0" err="1">
                  <a:cs typeface="Arial" panose="020B0604020202020204" pitchFamily="34" charset="0"/>
                </a:rPr>
                <a:t>mươi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nghìn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đồng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BE0075-0131-45CC-BB90-FACC84478CAE}"/>
              </a:ext>
            </a:extLst>
          </p:cNvPr>
          <p:cNvGrpSpPr/>
          <p:nvPr/>
        </p:nvGrpSpPr>
        <p:grpSpPr>
          <a:xfrm>
            <a:off x="8285033" y="1632620"/>
            <a:ext cx="2331562" cy="1899954"/>
            <a:chOff x="8568966" y="1571822"/>
            <a:chExt cx="2331562" cy="189995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6366796-3FB7-4EE2-86C3-FFB325C6A7BA}"/>
                </a:ext>
              </a:extLst>
            </p:cNvPr>
            <p:cNvSpPr/>
            <p:nvPr/>
          </p:nvSpPr>
          <p:spPr>
            <a:xfrm>
              <a:off x="8568966" y="1571822"/>
              <a:ext cx="2331562" cy="1899954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402833-7252-400E-8440-0A58883D6C3A}"/>
                </a:ext>
              </a:extLst>
            </p:cNvPr>
            <p:cNvSpPr txBox="1"/>
            <p:nvPr/>
          </p:nvSpPr>
          <p:spPr>
            <a:xfrm>
              <a:off x="8654977" y="2020254"/>
              <a:ext cx="2130458" cy="93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dirty="0">
                  <a:cs typeface="Arial" panose="020B0604020202020204" pitchFamily="34" charset="0"/>
                </a:rPr>
                <a:t>Hai </a:t>
              </a:r>
              <a:r>
                <a:rPr lang="en-US" sz="2400" b="1" dirty="0" err="1">
                  <a:cs typeface="Arial" panose="020B0604020202020204" pitchFamily="34" charset="0"/>
                </a:rPr>
                <a:t>nghìn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đồng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CA5303-52C2-43D2-80C9-AB47B492B993}"/>
              </a:ext>
            </a:extLst>
          </p:cNvPr>
          <p:cNvGrpSpPr/>
          <p:nvPr/>
        </p:nvGrpSpPr>
        <p:grpSpPr>
          <a:xfrm>
            <a:off x="3432622" y="3250478"/>
            <a:ext cx="2396369" cy="2396369"/>
            <a:chOff x="2726705" y="4029959"/>
            <a:chExt cx="2498103" cy="249810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D2A665E-ADA0-4716-A46E-50A8D85BE78B}"/>
                </a:ext>
              </a:extLst>
            </p:cNvPr>
            <p:cNvSpPr/>
            <p:nvPr/>
          </p:nvSpPr>
          <p:spPr>
            <a:xfrm>
              <a:off x="2726705" y="4029959"/>
              <a:ext cx="2498103" cy="2498103"/>
            </a:xfrm>
            <a:prstGeom prst="ellipse">
              <a:avLst/>
            </a:prstGeom>
            <a:solidFill>
              <a:srgbClr val="D9D5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4F2AC9-2B8B-46F0-BA4E-289553A2D672}"/>
                </a:ext>
              </a:extLst>
            </p:cNvPr>
            <p:cNvSpPr txBox="1"/>
            <p:nvPr/>
          </p:nvSpPr>
          <p:spPr>
            <a:xfrm>
              <a:off x="2726705" y="4805766"/>
              <a:ext cx="2498103" cy="94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</a:p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nghìn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đồng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2097CB-06EA-41DA-B8A0-179BF6020AC6}"/>
              </a:ext>
            </a:extLst>
          </p:cNvPr>
          <p:cNvGrpSpPr/>
          <p:nvPr/>
        </p:nvGrpSpPr>
        <p:grpSpPr>
          <a:xfrm>
            <a:off x="7431320" y="3742366"/>
            <a:ext cx="2960013" cy="1725105"/>
            <a:chOff x="6746847" y="4197293"/>
            <a:chExt cx="2960013" cy="172510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C7943722-011C-47CF-B9B4-4C72EDC3096A}"/>
                </a:ext>
              </a:extLst>
            </p:cNvPr>
            <p:cNvSpPr/>
            <p:nvPr/>
          </p:nvSpPr>
          <p:spPr>
            <a:xfrm>
              <a:off x="6746847" y="4197293"/>
              <a:ext cx="2960013" cy="1725105"/>
            </a:xfrm>
            <a:prstGeom prst="wave">
              <a:avLst>
                <a:gd name="adj1" fmla="val 8675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AA21D2-FD0A-40C0-8EB5-D61A323C1867}"/>
                </a:ext>
              </a:extLst>
            </p:cNvPr>
            <p:cNvSpPr txBox="1"/>
            <p:nvPr/>
          </p:nvSpPr>
          <p:spPr>
            <a:xfrm>
              <a:off x="7161624" y="4605874"/>
              <a:ext cx="2130458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</a:p>
            <a:p>
              <a:pPr algn="ctr">
                <a:spcBef>
                  <a:spcPts val="600"/>
                </a:spcBef>
              </a:pPr>
              <a:r>
                <a:rPr lang="en-US" sz="2400" b="1" dirty="0" err="1">
                  <a:cs typeface="Arial" panose="020B0604020202020204" pitchFamily="34" charset="0"/>
                </a:rPr>
                <a:t>nghìn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đồng</a:t>
              </a:r>
              <a:endParaRPr lang="en-US" sz="24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1C7A1B-A0FE-4AE0-BD99-76270F11A32B}"/>
              </a:ext>
            </a:extLst>
          </p:cNvPr>
          <p:cNvSpPr txBox="1"/>
          <p:nvPr/>
        </p:nvSpPr>
        <p:spPr>
          <a:xfrm>
            <a:off x="2113639" y="612953"/>
            <a:ext cx="857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LÀM PHIẾU MUA HÀNG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2EC1040-8B36-4657-8A9A-00A52D07D3AB}"/>
              </a:ext>
            </a:extLst>
          </p:cNvPr>
          <p:cNvSpPr/>
          <p:nvPr/>
        </p:nvSpPr>
        <p:spPr>
          <a:xfrm flipH="1">
            <a:off x="182366" y="3994691"/>
            <a:ext cx="2768681" cy="2811895"/>
          </a:xfrm>
          <a:custGeom>
            <a:avLst/>
            <a:gdLst/>
            <a:ahLst/>
            <a:cxnLst/>
            <a:rect l="l" t="t" r="r" b="b"/>
            <a:pathLst>
              <a:path w="1646292" h="2166173">
                <a:moveTo>
                  <a:pt x="0" y="0"/>
                </a:moveTo>
                <a:lnTo>
                  <a:pt x="1646292" y="0"/>
                </a:lnTo>
                <a:lnTo>
                  <a:pt x="1646292" y="2166173"/>
                </a:lnTo>
                <a:lnTo>
                  <a:pt x="0" y="2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47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rket sign ceiling decor clipart">
            <a:extLst>
              <a:ext uri="{FF2B5EF4-FFF2-40B4-BE49-F238E27FC236}">
                <a16:creationId xmlns:a16="http://schemas.microsoft.com/office/drawing/2014/main" id="{6C7CFC89-0762-4944-8B0D-B272DCDA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21" y="1082897"/>
            <a:ext cx="1482717" cy="18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et clipart">
            <a:extLst>
              <a:ext uri="{FF2B5EF4-FFF2-40B4-BE49-F238E27FC236}">
                <a16:creationId xmlns:a16="http://schemas.microsoft.com/office/drawing/2014/main" id="{F8DC72A5-E340-4D99-A09F-06413425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40" y="1082897"/>
            <a:ext cx="3989628" cy="34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arket clipart">
            <a:extLst>
              <a:ext uri="{FF2B5EF4-FFF2-40B4-BE49-F238E27FC236}">
                <a16:creationId xmlns:a16="http://schemas.microsoft.com/office/drawing/2014/main" id="{B7BFFD8B-126E-4CA8-90D6-767B7E26F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4" y="1082897"/>
            <a:ext cx="3955136" cy="34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1264FC-E503-4458-B220-254FA6FF5F15}"/>
              </a:ext>
            </a:extLst>
          </p:cNvPr>
          <p:cNvGrpSpPr/>
          <p:nvPr/>
        </p:nvGrpSpPr>
        <p:grpSpPr>
          <a:xfrm>
            <a:off x="287514" y="5082951"/>
            <a:ext cx="9915525" cy="1064330"/>
            <a:chOff x="1338262" y="4210050"/>
            <a:chExt cx="9915525" cy="2010642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DE42153A-77B3-41DE-B1DE-07972CB67F79}"/>
                </a:ext>
              </a:extLst>
            </p:cNvPr>
            <p:cNvSpPr/>
            <p:nvPr/>
          </p:nvSpPr>
          <p:spPr>
            <a:xfrm>
              <a:off x="1338262" y="4210050"/>
              <a:ext cx="9915525" cy="2010642"/>
            </a:xfrm>
            <a:prstGeom prst="roundRect">
              <a:avLst/>
            </a:prstGeom>
            <a:solidFill>
              <a:srgbClr val="FFF3F9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5BF19A-9172-44A6-A489-86960B9D6B9D}"/>
                </a:ext>
              </a:extLst>
            </p:cNvPr>
            <p:cNvSpPr txBox="1"/>
            <p:nvPr/>
          </p:nvSpPr>
          <p:spPr>
            <a:xfrm>
              <a:off x="1495423" y="4730622"/>
              <a:ext cx="9601201" cy="484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400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nl-NL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ùng phiếu đã làm để đi mua hàng của các nhóm khác. </a:t>
              </a:r>
              <a:endParaRPr lang="en-US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7"/>
          <p:cNvSpPr/>
          <p:nvPr/>
        </p:nvSpPr>
        <p:spPr>
          <a:xfrm rot="-775834">
            <a:off x="-367577" y="307416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8"/>
          <p:cNvSpPr/>
          <p:nvPr/>
        </p:nvSpPr>
        <p:spPr>
          <a:xfrm rot="548488">
            <a:off x="9070446" y="245813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2AF5A8-5B5C-4325-BC7C-CC74B46BFCD3}"/>
              </a:ext>
            </a:extLst>
          </p:cNvPr>
          <p:cNvGrpSpPr/>
          <p:nvPr/>
        </p:nvGrpSpPr>
        <p:grpSpPr>
          <a:xfrm>
            <a:off x="383877" y="884391"/>
            <a:ext cx="10363200" cy="3176011"/>
            <a:chOff x="419100" y="1246128"/>
            <a:chExt cx="10363200" cy="3176011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B6325FC9-8180-4F37-8037-F107D59407FB}"/>
                </a:ext>
              </a:extLst>
            </p:cNvPr>
            <p:cNvSpPr/>
            <p:nvPr/>
          </p:nvSpPr>
          <p:spPr>
            <a:xfrm>
              <a:off x="419100" y="1246128"/>
              <a:ext cx="10363200" cy="3176011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29D0F2-574B-4E16-9B39-D81689909D3F}"/>
                </a:ext>
              </a:extLst>
            </p:cNvPr>
            <p:cNvSpPr txBox="1"/>
            <p:nvPr/>
          </p:nvSpPr>
          <p:spPr>
            <a:xfrm>
              <a:off x="1438275" y="2269940"/>
              <a:ext cx="8324850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cs typeface="Arial" panose="020B0604020202020204" pitchFamily="34" charset="0"/>
                </a:rPr>
                <a:t>Thông qua </a:t>
              </a:r>
              <a:r>
                <a:rPr lang="en-US" sz="2400" b="1" dirty="0" err="1"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thấy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thế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br>
                <a:rPr lang="en-US" sz="2400" b="1" dirty="0">
                  <a:cs typeface="Arial" panose="020B0604020202020204" pitchFamily="34" charset="0"/>
                </a:rPr>
              </a:br>
              <a:r>
                <a:rPr lang="en-US" sz="2400" b="1" dirty="0" err="1"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sắm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cs typeface="Arial" panose="020B0604020202020204" pitchFamily="34" charset="0"/>
                </a:rPr>
                <a:t>hóa</a:t>
              </a:r>
              <a:r>
                <a:rPr lang="en-US" sz="2400" b="1" dirty="0"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10F7E6F-524C-47CB-8AD2-6EB02531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14" y="1747401"/>
            <a:ext cx="1289188" cy="1289188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id="{03153EE3-1640-4D7B-A6B3-E75690A1425F}"/>
              </a:ext>
            </a:extLst>
          </p:cNvPr>
          <p:cNvSpPr/>
          <p:nvPr/>
        </p:nvSpPr>
        <p:spPr>
          <a:xfrm>
            <a:off x="8259611" y="3635241"/>
            <a:ext cx="3782334" cy="3130062"/>
          </a:xfrm>
          <a:custGeom>
            <a:avLst/>
            <a:gdLst/>
            <a:ahLst/>
            <a:cxnLst/>
            <a:rect l="l" t="t" r="r" b="b"/>
            <a:pathLst>
              <a:path w="2881302" h="2582367">
                <a:moveTo>
                  <a:pt x="0" y="0"/>
                </a:moveTo>
                <a:lnTo>
                  <a:pt x="2881302" y="0"/>
                </a:lnTo>
                <a:lnTo>
                  <a:pt x="2881302" y="2582367"/>
                </a:lnTo>
                <a:lnTo>
                  <a:pt x="0" y="2582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5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6D51100B-A50B-456D-B83C-996E6748C5FF}"/>
              </a:ext>
            </a:extLst>
          </p:cNvPr>
          <p:cNvSpPr/>
          <p:nvPr/>
        </p:nvSpPr>
        <p:spPr>
          <a:xfrm>
            <a:off x="1561718" y="2129260"/>
            <a:ext cx="9695335" cy="2699792"/>
          </a:xfrm>
          <a:prstGeom prst="roundRect">
            <a:avLst>
              <a:gd name="adj" fmla="val 5058"/>
            </a:avLst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68DD1-9E98-484B-9731-3489A79D47FE}"/>
              </a:ext>
            </a:extLst>
          </p:cNvPr>
          <p:cNvSpPr txBox="1"/>
          <p:nvPr/>
        </p:nvSpPr>
        <p:spPr>
          <a:xfrm>
            <a:off x="2601630" y="2300580"/>
            <a:ext cx="6145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39559-BAE1-4AE6-8E7B-5D78C720FB2E}"/>
              </a:ext>
            </a:extLst>
          </p:cNvPr>
          <p:cNvSpPr txBox="1"/>
          <p:nvPr/>
        </p:nvSpPr>
        <p:spPr>
          <a:xfrm>
            <a:off x="4746701" y="3194479"/>
            <a:ext cx="6410226" cy="1371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NL" sz="2400" dirty="0">
                <a:ea typeface="Calibri" panose="020F0502020204030204" pitchFamily="34" charset="0"/>
                <a:cs typeface="Arial" panose="020B0604020202020204" pitchFamily="34" charset="0"/>
              </a:rPr>
              <a:t>Lên ý tưởng trang trí quầy hàng và </a:t>
            </a:r>
            <a:br>
              <a:rPr lang="nl-NL" sz="24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400" dirty="0">
                <a:ea typeface="Calibri" panose="020F0502020204030204" pitchFamily="34" charset="0"/>
                <a:cs typeface="Arial" panose="020B0604020202020204" pitchFamily="34" charset="0"/>
              </a:rPr>
              <a:t>chuẩn bị hàng hóa để tham gia </a:t>
            </a:r>
            <a:br>
              <a:rPr lang="nl-NL" sz="24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400" dirty="0">
                <a:ea typeface="Calibri" panose="020F0502020204030204" pitchFamily="34" charset="0"/>
                <a:cs typeface="Arial" panose="020B0604020202020204" pitchFamily="34" charset="0"/>
              </a:rPr>
              <a:t>Hội chợ xuân của lớp.</a:t>
            </a:r>
            <a:endParaRPr lang="en-US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9474B90-2D81-43D2-B045-F6C049E65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7" y="1120553"/>
            <a:ext cx="2017413" cy="20174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20E13-3359-473A-808B-6155D71633CB}"/>
              </a:ext>
            </a:extLst>
          </p:cNvPr>
          <p:cNvCxnSpPr/>
          <p:nvPr/>
        </p:nvCxnSpPr>
        <p:spPr>
          <a:xfrm>
            <a:off x="4583728" y="3171432"/>
            <a:ext cx="0" cy="14062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C37277-EF8E-4F03-8919-2CEF155BA5C8}"/>
              </a:ext>
            </a:extLst>
          </p:cNvPr>
          <p:cNvSpPr txBox="1"/>
          <p:nvPr/>
        </p:nvSpPr>
        <p:spPr>
          <a:xfrm>
            <a:off x="1724691" y="3487616"/>
            <a:ext cx="2696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cs typeface="Arial" panose="020B0604020202020204" pitchFamily="34" charset="0"/>
              </a:rPr>
              <a:t>4 – 6 BẠN</a:t>
            </a:r>
          </a:p>
        </p:txBody>
      </p:sp>
    </p:spTree>
    <p:extLst>
      <p:ext uri="{BB962C8B-B14F-4D97-AF65-F5344CB8AC3E}">
        <p14:creationId xmlns:p14="http://schemas.microsoft.com/office/powerpoint/2010/main" val="39801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9087" y="161365"/>
            <a:ext cx="6898937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tháng 1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oy, doll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1373" y="1202677"/>
            <a:ext cx="5435218" cy="5435218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61" y="1668698"/>
            <a:ext cx="5059082" cy="246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52" y="2067412"/>
            <a:ext cx="3954031" cy="120431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948" y="3803468"/>
            <a:ext cx="2800598" cy="288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8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t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" y="152400"/>
            <a:ext cx="119634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>
            <p:custDataLst>
              <p:tags r:id="rId1"/>
            </p:custDataLst>
          </p:nvPr>
        </p:nvSpPr>
        <p:spPr>
          <a:xfrm>
            <a:off x="2743277" y="145490"/>
            <a:ext cx="6898937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8 tháng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>
            <p:custDataLst>
              <p:tags r:id="rId2"/>
            </p:custDataLst>
          </p:nvPr>
        </p:nvCxnSpPr>
        <p:spPr>
          <a:xfrm>
            <a:off x="4346917" y="1202677"/>
            <a:ext cx="3699803" cy="19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750891" y="1368560"/>
            <a:ext cx="1049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sắm hàng hóa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0" y="2286000"/>
            <a:ext cx="6051550" cy="29019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629150" y="3017520"/>
            <a:ext cx="4305300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vi-VN" alt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3" name="Picture 12" descr="A picture containing toy, doll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1373" y="3193365"/>
            <a:ext cx="3444529" cy="34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395021" y="201449"/>
            <a:ext cx="9628407" cy="63094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altLang="en-US" sz="35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Hoạt động 1</a:t>
            </a:r>
            <a:r>
              <a:rPr lang="vi-VN" altLang="en-US" sz="35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altLang="en-US" sz="35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đồng tiền Việt Nam</a:t>
            </a:r>
            <a:endParaRPr lang="en-US" sz="35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005081" y="1631997"/>
            <a:ext cx="10408285" cy="3347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vi-VN" altLang="en-US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NHIỆM VỤ</a:t>
            </a:r>
          </a:p>
          <a:p>
            <a:r>
              <a:rPr lang="nl-N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</a:t>
            </a:r>
            <a:r>
              <a:rPr lang="nl-N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tiền được sử dụng để làm gì trong cuộc sống </a:t>
            </a:r>
            <a:r>
              <a:rPr lang="nl-N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</a:t>
            </a:r>
            <a:r>
              <a:rPr lang="nl-N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đã từng sử dụng đồng tiền chưa?Nếu có thì trong tình huống nào?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Hãy kể tên các mệnh giá đồng tiền Việt Nam mà em biết.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F5B3428-2577-9ED5-B3E7-F746F0F50C9F}"/>
              </a:ext>
            </a:extLst>
          </p:cNvPr>
          <p:cNvSpPr/>
          <p:nvPr/>
        </p:nvSpPr>
        <p:spPr>
          <a:xfrm>
            <a:off x="10141097" y="5307569"/>
            <a:ext cx="1764662" cy="1331211"/>
          </a:xfrm>
          <a:custGeom>
            <a:avLst/>
            <a:gdLst/>
            <a:ahLst/>
            <a:cxnLst/>
            <a:rect l="l" t="t" r="r" b="b"/>
            <a:pathLst>
              <a:path w="11102327" h="8229600">
                <a:moveTo>
                  <a:pt x="0" y="0"/>
                </a:moveTo>
                <a:lnTo>
                  <a:pt x="11102328" y="0"/>
                </a:lnTo>
                <a:lnTo>
                  <a:pt x="111023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A88798F-34EB-45D2-9C6B-C9607073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546683" y="5235134"/>
            <a:ext cx="1234837" cy="13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00 đồng (tiền Việt) – Wikipedia tiếng Việt">
            <a:extLst>
              <a:ext uri="{FF2B5EF4-FFF2-40B4-BE49-F238E27FC236}">
                <a16:creationId xmlns:a16="http://schemas.microsoft.com/office/drawing/2014/main" id="{FD7362A8-CC67-4873-8B86-2320E52A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07" y="1336430"/>
            <a:ext cx="3931697" cy="192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Vietnam 2000 Dong 1988 banknotes">
            <a:extLst>
              <a:ext uri="{FF2B5EF4-FFF2-40B4-BE49-F238E27FC236}">
                <a16:creationId xmlns:a16="http://schemas.microsoft.com/office/drawing/2014/main" id="{3508E257-0B26-4D54-802B-5DB6ABDA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71" y="1336430"/>
            <a:ext cx="3777723" cy="188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000 đồng (tiền Việt) – Wikipedia tiếng Việt">
            <a:extLst>
              <a:ext uri="{FF2B5EF4-FFF2-40B4-BE49-F238E27FC236}">
                <a16:creationId xmlns:a16="http://schemas.microsoft.com/office/drawing/2014/main" id="{DF21E9A1-E318-4B88-9042-703DA5D9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6" y="1336430"/>
            <a:ext cx="3779972" cy="18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5A8749D1-9CFE-080C-C329-94BF120231EE}"/>
              </a:ext>
            </a:extLst>
          </p:cNvPr>
          <p:cNvSpPr/>
          <p:nvPr/>
        </p:nvSpPr>
        <p:spPr>
          <a:xfrm>
            <a:off x="4867950" y="3530991"/>
            <a:ext cx="2236764" cy="3327009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 rot="-775834">
            <a:off x="-367577" y="307416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8"/>
          <p:cNvSpPr/>
          <p:nvPr/>
        </p:nvSpPr>
        <p:spPr>
          <a:xfrm rot="548488">
            <a:off x="9070446" y="245813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Mã Giấc Mơ Khi Thấy Tiền 10 Nghìn Thì Đánh Con Gì Trúng Lớn?">
            <a:extLst>
              <a:ext uri="{FF2B5EF4-FFF2-40B4-BE49-F238E27FC236}">
                <a16:creationId xmlns:a16="http://schemas.microsoft.com/office/drawing/2014/main" id="{925CECCD-17E8-4761-BD40-C8880341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98" y="1951892"/>
            <a:ext cx="3805892" cy="15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w much money should you bring along for your Vietnam trip? | Indochina  Voyages">
            <a:extLst>
              <a:ext uri="{FF2B5EF4-FFF2-40B4-BE49-F238E27FC236}">
                <a16:creationId xmlns:a16="http://schemas.microsoft.com/office/drawing/2014/main" id="{A285E41F-78C7-4CCE-AC5E-661319B3F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70061" y="1921420"/>
            <a:ext cx="3663696" cy="16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ằm mơ thấy tiền 50 nghìn đánh số mấy? điềm báo gì?">
            <a:extLst>
              <a:ext uri="{FF2B5EF4-FFF2-40B4-BE49-F238E27FC236}">
                <a16:creationId xmlns:a16="http://schemas.microsoft.com/office/drawing/2014/main" id="{295F0DDD-1C47-44EE-AB39-06FE1E6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2" y="1881472"/>
            <a:ext cx="3590924" cy="16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ách nhận biết tiền 500 nghìn polymer thật giả">
            <a:extLst>
              <a:ext uri="{FF2B5EF4-FFF2-40B4-BE49-F238E27FC236}">
                <a16:creationId xmlns:a16="http://schemas.microsoft.com/office/drawing/2014/main" id="{5E05FD25-840D-4716-97B2-1978A308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2" y="128194"/>
            <a:ext cx="3634678" cy="16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Vietnam polymer 200,000 Dong banknotes">
            <a:extLst>
              <a:ext uri="{FF2B5EF4-FFF2-40B4-BE49-F238E27FC236}">
                <a16:creationId xmlns:a16="http://schemas.microsoft.com/office/drawing/2014/main" id="{FA4703F8-45C0-4C66-9580-2694F24D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61" y="125688"/>
            <a:ext cx="3663696" cy="16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Nằm Mơ Thấy Tiền 100 Nghìn Thì Đánh Con Gì Sẽ Trúng Chắc?">
            <a:extLst>
              <a:ext uri="{FF2B5EF4-FFF2-40B4-BE49-F238E27FC236}">
                <a16:creationId xmlns:a16="http://schemas.microsoft.com/office/drawing/2014/main" id="{FA371E13-DEEB-46B6-904A-B23C29C3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98" y="125688"/>
            <a:ext cx="3805892" cy="15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563" y="5299191"/>
            <a:ext cx="3714194" cy="159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802" y="5260252"/>
            <a:ext cx="3634678" cy="1597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616" y="3640338"/>
            <a:ext cx="3587110" cy="14899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4698" y="5260252"/>
            <a:ext cx="3805892" cy="1597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061" y="3660396"/>
            <a:ext cx="3663696" cy="15398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4698" y="3556165"/>
            <a:ext cx="3805892" cy="1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98177959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530" y="242666"/>
            <a:ext cx="11466195" cy="6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p25">
            <a:extLst>
              <a:ext uri="{FF2B5EF4-FFF2-40B4-BE49-F238E27FC236}">
                <a16:creationId xmlns:a16="http://schemas.microsoft.com/office/drawing/2014/main" id="{822A0678-3383-876E-C631-683D1D568C2E}"/>
              </a:ext>
            </a:extLst>
          </p:cNvPr>
          <p:cNvSpPr txBox="1">
            <a:spLocks/>
          </p:cNvSpPr>
          <p:nvPr/>
        </p:nvSpPr>
        <p:spPr>
          <a:xfrm>
            <a:off x="2425696" y="1482127"/>
            <a:ext cx="7051675" cy="65246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6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02.</a:t>
            </a:r>
            <a:endParaRPr lang="en" sz="6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Google Shape;135;p25">
            <a:extLst>
              <a:ext uri="{FF2B5EF4-FFF2-40B4-BE49-F238E27FC236}">
                <a16:creationId xmlns:a16="http://schemas.microsoft.com/office/drawing/2014/main" id="{521AC380-3660-9288-4020-FA2E233C17BF}"/>
              </a:ext>
            </a:extLst>
          </p:cNvPr>
          <p:cNvSpPr txBox="1">
            <a:spLocks/>
          </p:cNvSpPr>
          <p:nvPr/>
        </p:nvSpPr>
        <p:spPr>
          <a:xfrm>
            <a:off x="1397948" y="2344259"/>
            <a:ext cx="10485120" cy="1177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vi-VN" sz="50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TRÒ CHƠI BÁN HÀNG</a:t>
            </a:r>
            <a:endParaRPr lang="vi-VN" sz="5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105127" y="4795819"/>
            <a:ext cx="2712525" cy="20122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D137B0E-F496-CB86-1782-EC24E9979EA2}"/>
              </a:ext>
            </a:extLst>
          </p:cNvPr>
          <p:cNvSpPr/>
          <p:nvPr/>
        </p:nvSpPr>
        <p:spPr>
          <a:xfrm>
            <a:off x="10463364" y="4295009"/>
            <a:ext cx="1513806" cy="2562991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3" name="Picture 2" descr="Market sign ceiling decor clipart">
            <a:extLst>
              <a:ext uri="{FF2B5EF4-FFF2-40B4-BE49-F238E27FC236}">
                <a16:creationId xmlns:a16="http://schemas.microsoft.com/office/drawing/2014/main" id="{6C7CFC89-0762-4944-8B0D-B272DCDA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453" y="81751"/>
            <a:ext cx="1482717" cy="20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295095" y="4737"/>
            <a:ext cx="3112747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214</Words>
  <Application>Microsoft Office PowerPoint</Application>
  <PresentationFormat>Widescreen</PresentationFormat>
  <Paragraphs>28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19</cp:revision>
  <dcterms:created xsi:type="dcterms:W3CDTF">2024-10-06T13:08:55Z</dcterms:created>
  <dcterms:modified xsi:type="dcterms:W3CDTF">2025-01-10T00:44:06Z</dcterms:modified>
</cp:coreProperties>
</file>