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57" r:id="rId3"/>
    <p:sldId id="287" r:id="rId4"/>
    <p:sldId id="268" r:id="rId5"/>
    <p:sldId id="269" r:id="rId6"/>
    <p:sldId id="270" r:id="rId7"/>
    <p:sldId id="292" r:id="rId8"/>
    <p:sldId id="275" r:id="rId9"/>
    <p:sldId id="276" r:id="rId10"/>
    <p:sldId id="277" r:id="rId11"/>
    <p:sldId id="272" r:id="rId12"/>
    <p:sldId id="273" r:id="rId13"/>
    <p:sldId id="286" r:id="rId14"/>
    <p:sldId id="274" r:id="rId15"/>
    <p:sldId id="279" r:id="rId16"/>
    <p:sldId id="280" r:id="rId17"/>
    <p:sldId id="281" r:id="rId18"/>
    <p:sldId id="291" r:id="rId19"/>
    <p:sldId id="284" r:id="rId20"/>
    <p:sldId id="26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41" autoAdjust="0"/>
    <p:restoredTop sz="77993" autoAdjust="0"/>
  </p:normalViewPr>
  <p:slideViewPr>
    <p:cSldViewPr snapToGrid="0">
      <p:cViewPr varScale="1">
        <p:scale>
          <a:sx n="61" d="100"/>
          <a:sy n="61" d="100"/>
        </p:scale>
        <p:origin x="576" y="2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9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4212F-D8CC-4C5E-85C2-C05128BE4B4B}" type="datetimeFigureOut">
              <a:rPr lang="en-US" smtClean="0"/>
              <a:t>8/14/2024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B4A7-0832-4D14-832B-CF8CDAC85B70}" type="slidenum">
              <a:rPr lang="en-US" smtClean="0"/>
              <a:t>‹#›</a:t>
            </a:fld>
            <a:endParaRPr lang="en-US"/>
          </a:p>
        </p:txBody>
      </p:sp>
    </p:spTree>
    <p:extLst>
      <p:ext uri="{BB962C8B-B14F-4D97-AF65-F5344CB8AC3E}">
        <p14:creationId xmlns:p14="http://schemas.microsoft.com/office/powerpoint/2010/main" val="3546167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7B4A7-0832-4D14-832B-CF8CDAC85B70}" type="slidenum">
              <a:rPr lang="en-US" smtClean="0"/>
              <a:t>1</a:t>
            </a:fld>
            <a:endParaRPr lang="en-US"/>
          </a:p>
        </p:txBody>
      </p:sp>
    </p:spTree>
    <p:extLst>
      <p:ext uri="{BB962C8B-B14F-4D97-AF65-F5344CB8AC3E}">
        <p14:creationId xmlns:p14="http://schemas.microsoft.com/office/powerpoint/2010/main" val="784547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97DEA-6438-456F-8C36-8D27512EE6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5625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97DEA-6438-456F-8C36-8D27512EE6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401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97DEA-6438-456F-8C36-8D27512EE6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6088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97DEA-6438-456F-8C36-8D27512EE6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8432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97DEA-6438-456F-8C36-8D27512EE6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9459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97DEA-6438-456F-8C36-8D27512EE6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9644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97DEA-6438-456F-8C36-8D27512EE6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768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97DEA-6438-456F-8C36-8D27512EE6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279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7B4A7-0832-4D14-832B-CF8CDAC85B70}" type="slidenum">
              <a:rPr lang="en-US" smtClean="0"/>
              <a:t>2</a:t>
            </a:fld>
            <a:endParaRPr lang="en-US"/>
          </a:p>
        </p:txBody>
      </p:sp>
    </p:spTree>
    <p:extLst>
      <p:ext uri="{BB962C8B-B14F-4D97-AF65-F5344CB8AC3E}">
        <p14:creationId xmlns:p14="http://schemas.microsoft.com/office/powerpoint/2010/main" val="1856240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97DEA-6438-456F-8C36-8D27512EE6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542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97DEA-6438-456F-8C36-8D27512EE6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6785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97DEA-6438-456F-8C36-8D27512EE6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9449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97DEA-6438-456F-8C36-8D27512EE6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1052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97DEA-6438-456F-8C36-8D27512EE6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0062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97DEA-6438-456F-8C36-8D27512EE6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763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97DEA-6438-456F-8C36-8D27512EE6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3830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41D47D4B-8F02-41CD-B7AA-CBBFB83B4A63}" type="datetimeFigureOut">
              <a:rPr lang="en-US" smtClean="0">
                <a:solidFill>
                  <a:prstClr val="black">
                    <a:tint val="75000"/>
                  </a:prstClr>
                </a:solidFill>
              </a:rPr>
              <a:pPr eaLnBrk="0" fontAlgn="base" hangingPunct="0">
                <a:spcBef>
                  <a:spcPct val="0"/>
                </a:spcBef>
                <a:spcAft>
                  <a:spcPct val="0"/>
                </a:spcAft>
                <a:defRPr/>
              </a:pPr>
              <a:t>8/14/2024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A7FC80BD-83E0-4F86-99BD-5CB4A107F977}" type="slidenum">
              <a:rPr lang="en-US" altLang="en-US" smtClean="0">
                <a:latin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2755954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26C0E6CF-E316-44EA-B09E-2669DEF5D1FD}" type="datetimeFigureOut">
              <a:rPr lang="en-US" smtClean="0">
                <a:solidFill>
                  <a:prstClr val="black">
                    <a:tint val="75000"/>
                  </a:prstClr>
                </a:solidFill>
              </a:rPr>
              <a:pPr eaLnBrk="0" fontAlgn="base" hangingPunct="0">
                <a:spcBef>
                  <a:spcPct val="0"/>
                </a:spcBef>
                <a:spcAft>
                  <a:spcPct val="0"/>
                </a:spcAft>
                <a:defRPr/>
              </a:pPr>
              <a:t>8/14/2024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D1DCEDF-986F-48CB-9EDB-396BE3C893FF}" type="slidenum">
              <a:rPr lang="en-US" altLang="en-US" smtClean="0">
                <a:latin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3453450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5799" y="274640"/>
            <a:ext cx="29718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2" y="274640"/>
            <a:ext cx="87122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C62DDE62-AA06-46B1-AB05-861AAC5BDD0B}" type="datetimeFigureOut">
              <a:rPr lang="en-US" smtClean="0">
                <a:solidFill>
                  <a:prstClr val="black">
                    <a:tint val="75000"/>
                  </a:prstClr>
                </a:solidFill>
              </a:rPr>
              <a:pPr eaLnBrk="0" fontAlgn="base" hangingPunct="0">
                <a:spcBef>
                  <a:spcPct val="0"/>
                </a:spcBef>
                <a:spcAft>
                  <a:spcPct val="0"/>
                </a:spcAft>
                <a:defRPr/>
              </a:pPr>
              <a:t>8/14/2024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39F7AF3D-6696-4700-9625-6720187D7B21}" type="slidenum">
              <a:rPr lang="en-US" altLang="en-US" smtClean="0">
                <a:latin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3894030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Action Button: Home 1">
            <a:hlinkClick r:id="" action="ppaction://noaction" highlightClick="1"/>
          </p:cNvPr>
          <p:cNvSpPr/>
          <p:nvPr userDrawn="1"/>
        </p:nvSpPr>
        <p:spPr>
          <a:xfrm>
            <a:off x="33867" y="-25400"/>
            <a:ext cx="508000" cy="381000"/>
          </a:xfrm>
          <a:prstGeom prst="actionButtonHome">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77CD9E2-A2C9-46E6-9C82-753E705CBA18}" type="slidenum">
              <a:rPr lang="en-US" smtClean="0"/>
              <a:pPr>
                <a:defRPr/>
              </a:pPr>
              <a:t>‹#›</a:t>
            </a:fld>
            <a:endParaRPr lang="en-US"/>
          </a:p>
        </p:txBody>
      </p:sp>
    </p:spTree>
    <p:extLst>
      <p:ext uri="{BB962C8B-B14F-4D97-AF65-F5344CB8AC3E}">
        <p14:creationId xmlns:p14="http://schemas.microsoft.com/office/powerpoint/2010/main" val="1436946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fld id="{A59E849B-1FB3-473A-977B-A5F5AB85495C}" type="datetimeFigureOut">
              <a:rPr lang="en-US" smtClean="0">
                <a:solidFill>
                  <a:srgbClr val="000000"/>
                </a:solidFill>
              </a:rPr>
              <a:pPr>
                <a:defRPr/>
              </a:pPr>
              <a:t>8/14/2024</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0483051-2B5C-426C-91A3-9E5F06E2F4E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7033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F21B476A-3847-4FE0-9560-0C1D3CA4CEEE}" type="datetimeFigureOut">
              <a:rPr lang="en-US" smtClean="0">
                <a:solidFill>
                  <a:prstClr val="black">
                    <a:tint val="75000"/>
                  </a:prstClr>
                </a:solidFill>
              </a:rPr>
              <a:pPr eaLnBrk="0" fontAlgn="base" hangingPunct="0">
                <a:spcBef>
                  <a:spcPct val="0"/>
                </a:spcBef>
                <a:spcAft>
                  <a:spcPct val="0"/>
                </a:spcAft>
                <a:defRPr/>
              </a:pPr>
              <a:t>8/14/2024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66F55F9F-DC3C-4D59-AAAA-7EB47692A18C}" type="slidenum">
              <a:rPr lang="en-US" altLang="en-US" smtClean="0">
                <a:latin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1830657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701CB5F7-E386-48FC-8502-848AF836E240}" type="datetimeFigureOut">
              <a:rPr lang="en-US" smtClean="0">
                <a:solidFill>
                  <a:prstClr val="black">
                    <a:tint val="75000"/>
                  </a:prstClr>
                </a:solidFill>
              </a:rPr>
              <a:pPr eaLnBrk="0" fontAlgn="base" hangingPunct="0">
                <a:spcBef>
                  <a:spcPct val="0"/>
                </a:spcBef>
                <a:spcAft>
                  <a:spcPct val="0"/>
                </a:spcAft>
                <a:defRPr/>
              </a:pPr>
              <a:t>8/14/2024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BA92627-4C85-4B9D-A574-03F3D377E7E9}" type="slidenum">
              <a:rPr lang="en-US" altLang="en-US" smtClean="0">
                <a:latin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3533955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1" y="1600204"/>
            <a:ext cx="584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1" y="1600204"/>
            <a:ext cx="584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3C3E6925-9994-4C8F-A9FF-9F4C5E2C1580}" type="datetimeFigureOut">
              <a:rPr lang="en-US" smtClean="0">
                <a:solidFill>
                  <a:prstClr val="black">
                    <a:tint val="75000"/>
                  </a:prstClr>
                </a:solidFill>
              </a:rPr>
              <a:pPr eaLnBrk="0" fontAlgn="base" hangingPunct="0">
                <a:spcBef>
                  <a:spcPct val="0"/>
                </a:spcBef>
                <a:spcAft>
                  <a:spcPct val="0"/>
                </a:spcAft>
                <a:defRPr/>
              </a:pPr>
              <a:t>8/14/2024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6B9469C5-B83B-45FC-9A43-042F1DF4B2A7}" type="slidenum">
              <a:rPr lang="en-US" altLang="en-US" smtClean="0">
                <a:latin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2459161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51BB67BE-2C03-4931-86D1-23F70263B902}" type="datetimeFigureOut">
              <a:rPr lang="en-US" smtClean="0">
                <a:solidFill>
                  <a:prstClr val="black">
                    <a:tint val="75000"/>
                  </a:prstClr>
                </a:solidFill>
              </a:rPr>
              <a:pPr eaLnBrk="0" fontAlgn="base" hangingPunct="0">
                <a:spcBef>
                  <a:spcPct val="0"/>
                </a:spcBef>
                <a:spcAft>
                  <a:spcPct val="0"/>
                </a:spcAft>
                <a:defRPr/>
              </a:pPr>
              <a:t>8/14/2024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CD95CCFF-0C82-4751-B120-2399EB619F55}" type="slidenum">
              <a:rPr lang="en-US" altLang="en-US" smtClean="0">
                <a:latin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241767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56334C78-6D75-4D53-963C-BDE35A5627FC}" type="datetimeFigureOut">
              <a:rPr lang="en-US" smtClean="0">
                <a:solidFill>
                  <a:prstClr val="black">
                    <a:tint val="75000"/>
                  </a:prstClr>
                </a:solidFill>
              </a:rPr>
              <a:pPr eaLnBrk="0" fontAlgn="base" hangingPunct="0">
                <a:spcBef>
                  <a:spcPct val="0"/>
                </a:spcBef>
                <a:spcAft>
                  <a:spcPct val="0"/>
                </a:spcAft>
                <a:defRPr/>
              </a:pPr>
              <a:t>8/14/2024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C871478-576B-475D-A562-239073ABDE90}" type="slidenum">
              <a:rPr lang="en-US" altLang="en-US" smtClean="0">
                <a:latin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143984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B7AFE277-FB63-4223-8294-9AD94837951B}" type="datetimeFigureOut">
              <a:rPr lang="en-US" smtClean="0">
                <a:solidFill>
                  <a:prstClr val="black">
                    <a:tint val="75000"/>
                  </a:prstClr>
                </a:solidFill>
              </a:rPr>
              <a:pPr eaLnBrk="0" fontAlgn="base" hangingPunct="0">
                <a:spcBef>
                  <a:spcPct val="0"/>
                </a:spcBef>
                <a:spcAft>
                  <a:spcPct val="0"/>
                </a:spcAft>
                <a:defRPr/>
              </a:pPr>
              <a:t>8/14/2024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E78E8B9-985C-49B4-A48A-728C4AC5DC55}" type="slidenum">
              <a:rPr lang="en-US" altLang="en-US" smtClean="0">
                <a:latin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110139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6" y="273053"/>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6F0A39EE-D873-47DC-AE75-69DEA8642D16}" type="datetimeFigureOut">
              <a:rPr lang="en-US" smtClean="0">
                <a:solidFill>
                  <a:prstClr val="black">
                    <a:tint val="75000"/>
                  </a:prstClr>
                </a:solidFill>
              </a:rPr>
              <a:pPr eaLnBrk="0" fontAlgn="base" hangingPunct="0">
                <a:spcBef>
                  <a:spcPct val="0"/>
                </a:spcBef>
                <a:spcAft>
                  <a:spcPct val="0"/>
                </a:spcAft>
                <a:defRPr/>
              </a:pPr>
              <a:t>8/14/2024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A6B74829-1E2A-45A5-B6F1-548C6EE7A5D9}" type="slidenum">
              <a:rPr lang="en-US" altLang="en-US" smtClean="0">
                <a:latin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1561334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722A8110-F125-49C7-A3E8-D653B43FBD8A}" type="datetimeFigureOut">
              <a:rPr lang="en-US" smtClean="0">
                <a:solidFill>
                  <a:prstClr val="black">
                    <a:tint val="75000"/>
                  </a:prstClr>
                </a:solidFill>
              </a:rPr>
              <a:pPr eaLnBrk="0" fontAlgn="base" hangingPunct="0">
                <a:spcBef>
                  <a:spcPct val="0"/>
                </a:spcBef>
                <a:spcAft>
                  <a:spcPct val="0"/>
                </a:spcAft>
                <a:defRPr/>
              </a:pPr>
              <a:t>8/14/2024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1D840A9A-BE14-4EE6-ADD7-574AC1EC73D5}" type="slidenum">
              <a:rPr lang="en-US" altLang="en-US" smtClean="0">
                <a:latin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2242971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eaLnBrk="0" fontAlgn="base" hangingPunct="0">
              <a:spcBef>
                <a:spcPct val="0"/>
              </a:spcBef>
              <a:spcAft>
                <a:spcPct val="0"/>
              </a:spcAft>
              <a:defRPr/>
            </a:pPr>
            <a:fld id="{77937735-1E86-4B1C-A925-348C788A6013}" type="datetimeFigureOut">
              <a:rPr lang="en-US" smtClean="0">
                <a:solidFill>
                  <a:prstClr val="black">
                    <a:tint val="75000"/>
                  </a:prstClr>
                </a:solidFill>
              </a:rPr>
              <a:pPr eaLnBrk="0" fontAlgn="base" hangingPunct="0">
                <a:spcBef>
                  <a:spcPct val="0"/>
                </a:spcBef>
                <a:spcAft>
                  <a:spcPct val="0"/>
                </a:spcAft>
                <a:defRPr/>
              </a:pPr>
              <a:t>8/14/2024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eaLnBrk="0" fontAlgn="base" hangingPunct="0">
              <a:spcBef>
                <a:spcPct val="0"/>
              </a:spcBef>
              <a:spcAft>
                <a:spcPct val="0"/>
              </a:spcAft>
              <a:defRPr/>
            </a:pPr>
            <a:fld id="{C4AE34E4-3F65-47B6-94A0-554E994D2FC3}" type="slidenum">
              <a:rPr lang="en-US" altLang="en-US" smtClean="0">
                <a:latin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endParaRPr>
          </a:p>
        </p:txBody>
      </p:sp>
    </p:spTree>
    <p:extLst>
      <p:ext uri="{BB962C8B-B14F-4D97-AF65-F5344CB8AC3E}">
        <p14:creationId xmlns:p14="http://schemas.microsoft.com/office/powerpoint/2010/main" val="2709627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dissolv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eaLnBrk="1" hangingPunct="1">
              <a:defRPr sz="900" b="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9"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hangingPunct="1">
              <a:defRPr sz="900" b="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10"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0">
                <a:solidFill>
                  <a:srgbClr val="898989"/>
                </a:solidFill>
              </a:defRPr>
            </a:lvl1pPr>
          </a:lstStyle>
          <a:p>
            <a:pPr fontAlgn="base">
              <a:spcBef>
                <a:spcPct val="0"/>
              </a:spcBef>
              <a:spcAft>
                <a:spcPct val="0"/>
              </a:spcAft>
              <a:defRPr/>
            </a:pPr>
            <a:fld id="{1602CFD3-5FB7-4EFB-B523-C93A770AB240}" type="slidenum">
              <a:rPr lang="en-US" smtClean="0">
                <a:latin typeface="Arial" pitchFamily="34" charset="0"/>
                <a:cs typeface="Arial" pitchFamily="34" charset="0"/>
              </a:rPr>
              <a:pPr fontAlgn="base">
                <a:spcBef>
                  <a:spcPct val="0"/>
                </a:spcBef>
                <a:spcAft>
                  <a:spcPct val="0"/>
                </a:spcAft>
                <a:defRPr/>
              </a:pPr>
              <a:t>‹#›</a:t>
            </a:fld>
            <a:endParaRPr lang="en-US">
              <a:latin typeface="Arial" pitchFamily="34" charset="0"/>
              <a:cs typeface="Arial" pitchFamily="34" charset="0"/>
            </a:endParaRPr>
          </a:p>
        </p:txBody>
      </p:sp>
    </p:spTree>
    <p:extLst>
      <p:ext uri="{BB962C8B-B14F-4D97-AF65-F5344CB8AC3E}">
        <p14:creationId xmlns:p14="http://schemas.microsoft.com/office/powerpoint/2010/main" val="3387622519"/>
      </p:ext>
    </p:extLst>
  </p:cSld>
  <p:clrMap bg1="lt1" tx1="dk1" bg2="lt2" tx2="dk2" accent1="accent1" accent2="accent2" accent3="accent3" accent4="accent4" accent5="accent5" accent6="accent6" hlink="hlink" folHlink="folHlink"/>
  <p:sldLayoutIdLst>
    <p:sldLayoutId id="2147483673" r:id="rId1"/>
    <p:sldLayoutId id="2147483674" r:id="rId2"/>
  </p:sldLayoutIdLst>
  <p:transition spd="slow">
    <p:sndAc>
      <p:endSnd/>
    </p:sndAc>
  </p:transition>
  <p:txStyles>
    <p:titleStyle>
      <a:lvl1pPr algn="l" defTabSz="685800" rtl="0" eaLnBrk="0" fontAlgn="base" hangingPunct="0">
        <a:lnSpc>
          <a:spcPct val="90000"/>
        </a:lnSpc>
        <a:spcBef>
          <a:spcPct val="0"/>
        </a:spcBef>
        <a:spcAft>
          <a:spcPct val="0"/>
        </a:spcAft>
        <a:defRPr sz="3300" kern="1200">
          <a:solidFill>
            <a:schemeClr val="tx1"/>
          </a:solidFill>
          <a:latin typeface="Arial" pitchFamily="34" charset="0"/>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Arial" pitchFamily="34" charset="0"/>
        </a:defRPr>
      </a:lvl2pPr>
      <a:lvl3pPr algn="l" defTabSz="685800" rtl="0" eaLnBrk="0" fontAlgn="base" hangingPunct="0">
        <a:lnSpc>
          <a:spcPct val="90000"/>
        </a:lnSpc>
        <a:spcBef>
          <a:spcPct val="0"/>
        </a:spcBef>
        <a:spcAft>
          <a:spcPct val="0"/>
        </a:spcAft>
        <a:defRPr sz="3300">
          <a:solidFill>
            <a:schemeClr val="tx1"/>
          </a:solidFill>
          <a:latin typeface="Arial" pitchFamily="34" charset="0"/>
        </a:defRPr>
      </a:lvl3pPr>
      <a:lvl4pPr algn="l" defTabSz="685800" rtl="0" eaLnBrk="0" fontAlgn="base" hangingPunct="0">
        <a:lnSpc>
          <a:spcPct val="90000"/>
        </a:lnSpc>
        <a:spcBef>
          <a:spcPct val="0"/>
        </a:spcBef>
        <a:spcAft>
          <a:spcPct val="0"/>
        </a:spcAft>
        <a:defRPr sz="3300">
          <a:solidFill>
            <a:schemeClr val="tx1"/>
          </a:solidFill>
          <a:latin typeface="Arial" pitchFamily="34" charset="0"/>
        </a:defRPr>
      </a:lvl4pPr>
      <a:lvl5pPr algn="l" defTabSz="685800" rtl="0" eaLnBrk="0" fontAlgn="base" hangingPunct="0">
        <a:lnSpc>
          <a:spcPct val="90000"/>
        </a:lnSpc>
        <a:spcBef>
          <a:spcPct val="0"/>
        </a:spcBef>
        <a:spcAft>
          <a:spcPct val="0"/>
        </a:spcAft>
        <a:defRPr sz="3300">
          <a:solidFill>
            <a:schemeClr val="tx1"/>
          </a:solidFill>
          <a:latin typeface="Arial"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Arial" pitchFamily="34" charset="0"/>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sz="2800" kern="1200">
          <a:solidFill>
            <a:schemeClr val="tx1"/>
          </a:solidFill>
          <a:latin typeface="Arial" pitchFamily="34" charset="0"/>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Arial" pitchFamily="34" charset="0"/>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Arial" pitchFamily="34" charset="0"/>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Arial"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7.gif"/><Relationship Id="rId4" Type="http://schemas.openxmlformats.org/officeDocument/2006/relationships/image" Target="../media/image26.gif"/></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8.gif"/><Relationship Id="rId4" Type="http://schemas.openxmlformats.org/officeDocument/2006/relationships/image" Target="../media/image37.gif"/></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pngimg.com/download/62470" TargetMode="Externa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hyperlink" Target="http://pngimg.com/download/6247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14787DF-5768-48D1-90D3-A14222F03021}"/>
              </a:ext>
            </a:extLst>
          </p:cNvPr>
          <p:cNvSpPr/>
          <p:nvPr/>
        </p:nvSpPr>
        <p:spPr>
          <a:xfrm>
            <a:off x="346841" y="283779"/>
            <a:ext cx="11424745" cy="5878532"/>
          </a:xfrm>
          <a:prstGeom prst="rect">
            <a:avLst/>
          </a:prstGeom>
        </p:spPr>
        <p:txBody>
          <a:bodyPr wrap="square">
            <a:spAutoFit/>
          </a:bodyPr>
          <a:lstStyle/>
          <a:p>
            <a:pPr algn="ctr"/>
            <a:r>
              <a:rPr lang="vi-VN" sz="3200" b="1" kern="10" dirty="0" smtClean="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mj-lt"/>
                <a:cs typeface="Times New Roman" panose="02020603050405020304" pitchFamily="18" charset="0"/>
              </a:rPr>
              <a:t>CHÀO MỪNG QUÝ THẦY CÔ VỀ DỰ LỚP CHUYÊN </a:t>
            </a:r>
            <a:r>
              <a:rPr lang="vi-VN" sz="3200" b="1" kern="10" dirty="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mj-lt"/>
                <a:cs typeface="Times New Roman" panose="02020603050405020304" pitchFamily="18" charset="0"/>
              </a:rPr>
              <a:t>ĐỀ THAY SÁCH GIÁO KHOA LỚP 5 </a:t>
            </a:r>
            <a:r>
              <a:rPr lang="vi-VN" sz="3200" b="1" kern="10" dirty="0" smtClean="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mj-lt"/>
                <a:cs typeface="Times New Roman" panose="02020603050405020304" pitchFamily="18" charset="0"/>
              </a:rPr>
              <a:t>– CỤM </a:t>
            </a:r>
            <a:r>
              <a:rPr lang="vi-VN" sz="3200" b="1" kern="10" dirty="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mj-lt"/>
                <a:cs typeface="Times New Roman" panose="02020603050405020304" pitchFamily="18" charset="0"/>
              </a:rPr>
              <a:t>4</a:t>
            </a:r>
          </a:p>
          <a:p>
            <a:pPr lvl="0" algn="ctr"/>
            <a:endParaRPr lang="vi-VN" sz="3200" dirty="0" smtClean="0">
              <a:solidFill>
                <a:prstClr val="black"/>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vi-VN" sz="3200" b="1" kern="10" dirty="0">
                <a:ln w="9525">
                  <a:solidFill>
                    <a:srgbClr val="0000FF"/>
                  </a:solidFill>
                  <a:round/>
                  <a:headEnd/>
                  <a:tailEnd/>
                </a:ln>
                <a:latin typeface="Times New Roman" panose="02020603050405020304" pitchFamily="18" charset="0"/>
                <a:cs typeface="Times New Roman" panose="02020603050405020304" pitchFamily="18" charset="0"/>
              </a:rPr>
              <a:t>Môn hoc: </a:t>
            </a:r>
            <a:r>
              <a:rPr lang="en-US" sz="3200" b="1" kern="10" dirty="0">
                <a:ln w="9525">
                  <a:solidFill>
                    <a:srgbClr val="0000FF"/>
                  </a:solidFill>
                  <a:round/>
                  <a:headEnd/>
                  <a:tailEnd/>
                </a:ln>
                <a:latin typeface="Times New Roman" panose="02020603050405020304" pitchFamily="18" charset="0"/>
                <a:cs typeface="Times New Roman" panose="02020603050405020304" pitchFamily="18" charset="0"/>
              </a:rPr>
              <a:t>Đạo đức </a:t>
            </a:r>
            <a:endParaRPr lang="vi-VN" sz="3200" b="1" kern="10" dirty="0">
              <a:ln w="9525">
                <a:solidFill>
                  <a:srgbClr val="0000FF"/>
                </a:solidFill>
                <a:round/>
                <a:headEnd/>
                <a:tailEnd/>
              </a:ln>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en-US" sz="3200" b="1" i="1" dirty="0">
                <a:latin typeface="Times New Roman" panose="02020603050405020304" pitchFamily="18" charset="0"/>
                <a:cs typeface="Times New Roman" panose="02020603050405020304" pitchFamily="18" charset="0"/>
              </a:rPr>
              <a:t>CHỦ ĐỀ </a:t>
            </a:r>
            <a:r>
              <a:rPr lang="vi-VN" sz="3200" b="1" i="1" dirty="0">
                <a:latin typeface="Times New Roman" panose="02020603050405020304" pitchFamily="18" charset="0"/>
                <a:cs typeface="Times New Roman" panose="02020603050405020304" pitchFamily="18" charset="0"/>
              </a:rPr>
              <a:t>4</a:t>
            </a:r>
            <a:r>
              <a:rPr lang="en-US" sz="3200" b="1" i="1" dirty="0">
                <a:latin typeface="Times New Roman" panose="02020603050405020304" pitchFamily="18" charset="0"/>
                <a:cs typeface="Times New Roman" panose="02020603050405020304" pitchFamily="18" charset="0"/>
              </a:rPr>
              <a:t>: BẢO VỆ CÁI ĐÚNG, CÁI TỐT</a:t>
            </a:r>
            <a:endParaRPr lang="en-US" sz="32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vi-VN" sz="4400" b="1" kern="10" dirty="0">
                <a:ln w="9525">
                  <a:solidFill>
                    <a:srgbClr val="FF00FF"/>
                  </a:solidFill>
                  <a:round/>
                  <a:headEnd/>
                  <a:tailEnd/>
                </a:ln>
                <a:latin typeface="Times New Roman" panose="02020603050405020304" pitchFamily="18" charset="0"/>
                <a:cs typeface="Times New Roman" panose="02020603050405020304" pitchFamily="18" charset="0"/>
              </a:rPr>
              <a:t>BÀI 5: EM BẢO</a:t>
            </a:r>
            <a:r>
              <a:rPr lang="en-US" sz="4400" b="1" kern="10" dirty="0">
                <a:ln w="9525">
                  <a:solidFill>
                    <a:srgbClr val="FF00FF"/>
                  </a:solidFill>
                  <a:round/>
                  <a:headEnd/>
                  <a:tailEnd/>
                </a:ln>
                <a:latin typeface="Times New Roman" panose="02020603050405020304" pitchFamily="18" charset="0"/>
                <a:cs typeface="Times New Roman" panose="02020603050405020304" pitchFamily="18" charset="0"/>
              </a:rPr>
              <a:t> </a:t>
            </a:r>
            <a:r>
              <a:rPr lang="vi-VN" sz="4400" b="1" kern="10" dirty="0">
                <a:ln w="9525">
                  <a:solidFill>
                    <a:srgbClr val="FF00FF"/>
                  </a:solidFill>
                  <a:round/>
                  <a:headEnd/>
                  <a:tailEnd/>
                </a:ln>
                <a:latin typeface="Times New Roman" panose="02020603050405020304" pitchFamily="18" charset="0"/>
                <a:cs typeface="Times New Roman" panose="02020603050405020304" pitchFamily="18" charset="0"/>
              </a:rPr>
              <a:t>VỆ</a:t>
            </a:r>
            <a:r>
              <a:rPr lang="en-US" sz="4400" b="1" kern="10" dirty="0">
                <a:ln w="9525">
                  <a:solidFill>
                    <a:srgbClr val="FF00FF"/>
                  </a:solidFill>
                  <a:round/>
                  <a:headEnd/>
                  <a:tailEnd/>
                </a:ln>
                <a:latin typeface="Times New Roman" panose="02020603050405020304" pitchFamily="18" charset="0"/>
                <a:cs typeface="Times New Roman" panose="02020603050405020304" pitchFamily="18" charset="0"/>
              </a:rPr>
              <a:t> </a:t>
            </a:r>
            <a:r>
              <a:rPr lang="vi-VN" sz="4400" b="1" kern="10" dirty="0">
                <a:ln w="9525">
                  <a:solidFill>
                    <a:srgbClr val="FF00FF"/>
                  </a:solidFill>
                  <a:round/>
                  <a:headEnd/>
                  <a:tailEnd/>
                </a:ln>
                <a:latin typeface="Times New Roman" panose="02020603050405020304" pitchFamily="18" charset="0"/>
                <a:cs typeface="Times New Roman" panose="02020603050405020304" pitchFamily="18" charset="0"/>
              </a:rPr>
              <a:t>CÁI</a:t>
            </a:r>
            <a:r>
              <a:rPr lang="en-US" sz="4400" b="1" kern="10" dirty="0">
                <a:ln w="9525">
                  <a:solidFill>
                    <a:srgbClr val="FF00FF"/>
                  </a:solidFill>
                  <a:round/>
                  <a:headEnd/>
                  <a:tailEnd/>
                </a:ln>
                <a:latin typeface="Times New Roman" panose="02020603050405020304" pitchFamily="18" charset="0"/>
                <a:cs typeface="Times New Roman" panose="02020603050405020304" pitchFamily="18" charset="0"/>
              </a:rPr>
              <a:t> </a:t>
            </a:r>
            <a:r>
              <a:rPr lang="vi-VN" sz="4400" b="1" kern="10" dirty="0">
                <a:ln w="9525">
                  <a:solidFill>
                    <a:srgbClr val="FF00FF"/>
                  </a:solidFill>
                  <a:round/>
                  <a:headEnd/>
                  <a:tailEnd/>
                </a:ln>
                <a:latin typeface="Times New Roman" panose="02020603050405020304" pitchFamily="18" charset="0"/>
                <a:cs typeface="Times New Roman" panose="02020603050405020304" pitchFamily="18" charset="0"/>
              </a:rPr>
              <a:t>ĐÚNG</a:t>
            </a:r>
            <a:r>
              <a:rPr lang="en-US" sz="4400" b="1" kern="10" dirty="0">
                <a:ln w="9525">
                  <a:solidFill>
                    <a:srgbClr val="FF00FF"/>
                  </a:solidFill>
                  <a:round/>
                  <a:headEnd/>
                  <a:tailEnd/>
                </a:ln>
                <a:latin typeface="Times New Roman" panose="02020603050405020304" pitchFamily="18" charset="0"/>
                <a:cs typeface="Times New Roman" panose="02020603050405020304" pitchFamily="18" charset="0"/>
              </a:rPr>
              <a:t>, </a:t>
            </a:r>
            <a:r>
              <a:rPr lang="vi-VN" sz="4400" b="1" kern="10" dirty="0">
                <a:ln w="9525">
                  <a:solidFill>
                    <a:srgbClr val="FF00FF"/>
                  </a:solidFill>
                  <a:round/>
                  <a:headEnd/>
                  <a:tailEnd/>
                </a:ln>
                <a:latin typeface="Times New Roman" panose="02020603050405020304" pitchFamily="18" charset="0"/>
                <a:cs typeface="Times New Roman" panose="02020603050405020304" pitchFamily="18" charset="0"/>
              </a:rPr>
              <a:t>CÁI</a:t>
            </a:r>
            <a:r>
              <a:rPr lang="en-US" sz="4400" b="1" kern="10" dirty="0">
                <a:ln w="9525">
                  <a:solidFill>
                    <a:srgbClr val="FF00FF"/>
                  </a:solidFill>
                  <a:round/>
                  <a:headEnd/>
                  <a:tailEnd/>
                </a:ln>
                <a:latin typeface="Times New Roman" panose="02020603050405020304" pitchFamily="18" charset="0"/>
                <a:cs typeface="Times New Roman" panose="02020603050405020304" pitchFamily="18" charset="0"/>
              </a:rPr>
              <a:t> </a:t>
            </a:r>
            <a:r>
              <a:rPr lang="vi-VN" sz="4400" b="1" kern="10" dirty="0">
                <a:ln w="9525">
                  <a:solidFill>
                    <a:srgbClr val="FF00FF"/>
                  </a:solidFill>
                  <a:round/>
                  <a:headEnd/>
                  <a:tailEnd/>
                </a:ln>
                <a:latin typeface="Times New Roman" panose="02020603050405020304" pitchFamily="18" charset="0"/>
                <a:cs typeface="Times New Roman" panose="02020603050405020304" pitchFamily="18" charset="0"/>
              </a:rPr>
              <a:t>TỐT</a:t>
            </a:r>
          </a:p>
          <a:p>
            <a:pPr algn="ctr" eaLnBrk="0" fontAlgn="base" hangingPunct="0">
              <a:spcBef>
                <a:spcPct val="0"/>
              </a:spcBef>
              <a:spcAft>
                <a:spcPct val="0"/>
              </a:spcAft>
            </a:pPr>
            <a:r>
              <a:rPr lang="vi-VN" sz="4400" b="1" kern="10" dirty="0">
                <a:ln w="9525">
                  <a:solidFill>
                    <a:srgbClr val="FF00FF"/>
                  </a:solidFill>
                  <a:round/>
                  <a:headEnd/>
                  <a:tailEnd/>
                </a:ln>
                <a:latin typeface="Times New Roman" panose="02020603050405020304" pitchFamily="18" charset="0"/>
                <a:cs typeface="Times New Roman" panose="02020603050405020304" pitchFamily="18" charset="0"/>
              </a:rPr>
              <a:t>( Tiết 1)</a:t>
            </a:r>
            <a:endParaRPr lang="en-US" sz="4400" b="1" kern="10" dirty="0">
              <a:ln w="9525">
                <a:solidFill>
                  <a:srgbClr val="FF00FF"/>
                </a:solidFill>
                <a:round/>
                <a:headEnd/>
                <a:tailEnd/>
              </a:ln>
              <a:latin typeface="Times New Roman" panose="02020603050405020304" pitchFamily="18" charset="0"/>
              <a:cs typeface="Times New Roman" panose="02020603050405020304" pitchFamily="18" charset="0"/>
            </a:endParaRPr>
          </a:p>
          <a:p>
            <a:pPr lvl="0" algn="ctr"/>
            <a:endParaRPr lang="vi-VN" sz="3200" dirty="0">
              <a:solidFill>
                <a:prstClr val="black"/>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endParaRPr lang="vi-VN" sz="3200" b="1" kern="10" dirty="0" smtClean="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mj-lt"/>
              <a:cs typeface="Times New Roman" panose="02020603050405020304" pitchFamily="18" charset="0"/>
            </a:endParaRPr>
          </a:p>
          <a:p>
            <a:pPr algn="ctr" eaLnBrk="0" fontAlgn="base" hangingPunct="0">
              <a:spcBef>
                <a:spcPct val="0"/>
              </a:spcBef>
              <a:spcAft>
                <a:spcPct val="0"/>
              </a:spcAft>
            </a:pPr>
            <a:r>
              <a:rPr lang="vi-VN" sz="3200" b="1" kern="10" dirty="0" smtClean="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mj-lt"/>
                <a:cs typeface="Times New Roman" panose="02020603050405020304" pitchFamily="18" charset="0"/>
              </a:rPr>
              <a:t>GV </a:t>
            </a:r>
            <a:r>
              <a:rPr lang="vi-VN" sz="3200" b="1" kern="10" dirty="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mj-lt"/>
                <a:cs typeface="Times New Roman" panose="02020603050405020304" pitchFamily="18" charset="0"/>
              </a:rPr>
              <a:t>dạy thể </a:t>
            </a:r>
            <a:r>
              <a:rPr lang="vi-VN" sz="3200" b="1" kern="10" dirty="0" smtClean="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mj-lt"/>
                <a:cs typeface="Times New Roman" panose="02020603050405020304" pitchFamily="18" charset="0"/>
              </a:rPr>
              <a:t>hiện: Trần </a:t>
            </a:r>
            <a:r>
              <a:rPr lang="vi-VN" sz="3200" b="1" kern="10" dirty="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mj-lt"/>
                <a:cs typeface="Times New Roman" panose="02020603050405020304" pitchFamily="18" charset="0"/>
              </a:rPr>
              <a:t>Thị Thanh Hoài</a:t>
            </a:r>
          </a:p>
          <a:p>
            <a:pPr algn="ctr" eaLnBrk="0" fontAlgn="base" hangingPunct="0">
              <a:spcBef>
                <a:spcPct val="0"/>
              </a:spcBef>
              <a:spcAft>
                <a:spcPct val="0"/>
              </a:spcAft>
            </a:pPr>
            <a:r>
              <a:rPr lang="vi-VN" sz="3200" b="1" kern="10" dirty="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mj-lt"/>
                <a:cs typeface="Times New Roman" panose="02020603050405020304" pitchFamily="18" charset="0"/>
              </a:rPr>
              <a:t>Đơn vị: Trường TH Phú </a:t>
            </a:r>
            <a:r>
              <a:rPr lang="vi-VN" sz="3200" b="1" kern="10" dirty="0" smtClean="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mj-lt"/>
                <a:cs typeface="Times New Roman" panose="02020603050405020304" pitchFamily="18" charset="0"/>
              </a:rPr>
              <a:t>Phong</a:t>
            </a:r>
            <a:endParaRPr lang="en-US" sz="3200" b="1" kern="10" dirty="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mj-lt"/>
              <a:cs typeface="Times New Roman" panose="02020603050405020304" pitchFamily="18" charset="0"/>
            </a:endParaRPr>
          </a:p>
        </p:txBody>
      </p:sp>
      <p:pic>
        <p:nvPicPr>
          <p:cNvPr id="2050" name="Picture 2" descr="https://giaoan.link/doc/gif-image/border-4-18-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6333" y="-1"/>
            <a:ext cx="163478" cy="69551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giaoan.link/doc/gif-image/border-4-18-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076386" y="-1"/>
            <a:ext cx="150636" cy="695512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giaoan.link/doc/gif-image/border-3-18-3.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39310" y="1418898"/>
            <a:ext cx="8387256" cy="6306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giaoan.link/doc/gif-image/line4-anh-dong.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382809" y="6162311"/>
            <a:ext cx="2921877" cy="4571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giaoan.link/doc/gif-image/hoa-buon-18-3.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705646">
            <a:off x="1394651" y="4529251"/>
            <a:ext cx="1133260" cy="187228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s://giaoan.link/doc/gif-image/hoa-hong-18-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19213346" flipH="1">
            <a:off x="9913631" y="4469186"/>
            <a:ext cx="1212597" cy="191481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https://giaoan.link/doc/gif-image/doi-bay.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47146" y="693683"/>
            <a:ext cx="1692164" cy="118766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descr="https://giaoan.link/doc/gif-image/doi-bay.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531366" y="840828"/>
            <a:ext cx="1660634" cy="1040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67351"/>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0105A2-22D2-4A79-BD8B-21ED11C88AE5}"/>
              </a:ext>
            </a:extLst>
          </p:cNvPr>
          <p:cNvSpPr/>
          <p:nvPr/>
        </p:nvSpPr>
        <p:spPr>
          <a:xfrm>
            <a:off x="550258" y="0"/>
            <a:ext cx="11110365" cy="1569660"/>
          </a:xfrm>
          <a:prstGeom prst="rect">
            <a:avLst/>
          </a:prstGeom>
        </p:spPr>
        <p:txBody>
          <a:bodyPr wrap="square">
            <a:spAutoFit/>
          </a:bodyPr>
          <a:lstStyle/>
          <a:p>
            <a:pPr lvl="0" algn="ctr"/>
            <a:r>
              <a:rPr lang="en-US" sz="3200" b="1" dirty="0">
                <a:solidFill>
                  <a:prstClr val="black"/>
                </a:solidFill>
                <a:latin typeface="Times New Roman" panose="02020603050405020304" pitchFamily="18" charset="0"/>
                <a:cs typeface="Times New Roman" panose="02020603050405020304" pitchFamily="18" charset="0"/>
              </a:rPr>
              <a:t>Thứ hai ngày </a:t>
            </a:r>
            <a:r>
              <a:rPr lang="vi-VN" sz="3200" b="1" dirty="0">
                <a:solidFill>
                  <a:prstClr val="black"/>
                </a:solidFill>
                <a:latin typeface="Times New Roman" panose="02020603050405020304" pitchFamily="18" charset="0"/>
                <a:cs typeface="Times New Roman" panose="02020603050405020304" pitchFamily="18" charset="0"/>
              </a:rPr>
              <a:t>19</a:t>
            </a:r>
            <a:r>
              <a:rPr lang="en-US" sz="3200" b="1" dirty="0">
                <a:solidFill>
                  <a:prstClr val="black"/>
                </a:solidFill>
                <a:latin typeface="Times New Roman" panose="02020603050405020304" pitchFamily="18" charset="0"/>
                <a:cs typeface="Times New Roman" panose="02020603050405020304" pitchFamily="18" charset="0"/>
              </a:rPr>
              <a:t> tháng </a:t>
            </a:r>
            <a:r>
              <a:rPr lang="vi-VN" sz="3200" b="1" dirty="0">
                <a:solidFill>
                  <a:prstClr val="black"/>
                </a:solidFill>
                <a:latin typeface="Times New Roman" panose="02020603050405020304" pitchFamily="18" charset="0"/>
                <a:cs typeface="Times New Roman" panose="02020603050405020304" pitchFamily="18" charset="0"/>
              </a:rPr>
              <a:t>8</a:t>
            </a:r>
            <a:r>
              <a:rPr lang="en-US" sz="3200" b="1" dirty="0">
                <a:solidFill>
                  <a:prstClr val="black"/>
                </a:solidFill>
                <a:latin typeface="Times New Roman" panose="02020603050405020304" pitchFamily="18" charset="0"/>
                <a:cs typeface="Times New Roman" panose="02020603050405020304" pitchFamily="18" charset="0"/>
              </a:rPr>
              <a:t> năm </a:t>
            </a:r>
            <a:r>
              <a:rPr lang="vi-VN" sz="3200" b="1"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a:latin typeface="Times New Roman" panose="02020603050405020304" pitchFamily="18" charset="0"/>
                <a:cs typeface="Times New Roman" panose="02020603050405020304" pitchFamily="18" charset="0"/>
              </a:rPr>
              <a:t>Đạo đức</a:t>
            </a:r>
          </a:p>
          <a:p>
            <a:pPr algn="ctr"/>
            <a:r>
              <a:rPr lang="vi-VN" sz="3200" b="1" kern="10" dirty="0" smtClean="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 EM BẢO</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VỆ</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ĐÚNG</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TỐT </a:t>
            </a:r>
            <a:r>
              <a:rPr lang="en-US" sz="3200" dirty="0">
                <a:latin typeface="Times New Roman" panose="02020603050405020304" pitchFamily="18" charset="0"/>
                <a:cs typeface="Times New Roman" panose="02020603050405020304" pitchFamily="18" charset="0"/>
              </a:rPr>
              <a:t>( tiết 1)</a:t>
            </a:r>
          </a:p>
        </p:txBody>
      </p:sp>
      <p:sp>
        <p:nvSpPr>
          <p:cNvPr id="6" name="Rectangle 5"/>
          <p:cNvSpPr/>
          <p:nvPr/>
        </p:nvSpPr>
        <p:spPr>
          <a:xfrm rot="10800000" flipV="1">
            <a:off x="904973" y="6059122"/>
            <a:ext cx="10755649" cy="646331"/>
          </a:xfrm>
          <a:prstGeom prst="rect">
            <a:avLst/>
          </a:prstGeom>
        </p:spPr>
        <p:txBody>
          <a:bodyPr wrap="square">
            <a:spAutoFit/>
          </a:bodyPr>
          <a:lstStyle/>
          <a:p>
            <a:r>
              <a:rPr lang="vi-VN" sz="3600" b="1" u="sng"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 4</a:t>
            </a:r>
            <a:r>
              <a:rPr lang="vi-VN" sz="3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Bảo vệ người </a:t>
            </a:r>
            <a:r>
              <a:rPr lang="vi-VN" sz="3600" b="1" dirty="0" smtClean="0">
                <a:latin typeface="Times New Roman" panose="02020603050405020304" pitchFamily="18" charset="0"/>
                <a:cs typeface="Times New Roman" panose="02020603050405020304" pitchFamily="18" charset="0"/>
              </a:rPr>
              <a:t>trung </a:t>
            </a:r>
            <a:r>
              <a:rPr lang="vi-VN" sz="3600" b="1" dirty="0">
                <a:latin typeface="Times New Roman" panose="02020603050405020304" pitchFamily="18" charset="0"/>
                <a:cs typeface="Times New Roman" panose="02020603050405020304" pitchFamily="18" charset="0"/>
              </a:rPr>
              <a:t>thực, không tham lam.</a:t>
            </a:r>
            <a:endParaRPr lang="en-US" sz="36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20132" y="1498863"/>
            <a:ext cx="10539167" cy="4732256"/>
          </a:xfrm>
          <a:prstGeom prst="rect">
            <a:avLst/>
          </a:prstGeom>
        </p:spPr>
      </p:pic>
    </p:spTree>
    <p:extLst>
      <p:ext uri="{BB962C8B-B14F-4D97-AF65-F5344CB8AC3E}">
        <p14:creationId xmlns:p14="http://schemas.microsoft.com/office/powerpoint/2010/main" val="354566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0105A2-22D2-4A79-BD8B-21ED11C88AE5}"/>
              </a:ext>
            </a:extLst>
          </p:cNvPr>
          <p:cNvSpPr/>
          <p:nvPr/>
        </p:nvSpPr>
        <p:spPr>
          <a:xfrm>
            <a:off x="2039007" y="0"/>
            <a:ext cx="9143999" cy="1569660"/>
          </a:xfrm>
          <a:prstGeom prst="rect">
            <a:avLst/>
          </a:prstGeom>
        </p:spPr>
        <p:txBody>
          <a:bodyPr wrap="square">
            <a:spAutoFit/>
          </a:bodyPr>
          <a:lstStyle/>
          <a:p>
            <a:pPr lvl="0" algn="ctr"/>
            <a:r>
              <a:rPr lang="en-US" sz="3200" b="1" dirty="0">
                <a:solidFill>
                  <a:prstClr val="black"/>
                </a:solidFill>
                <a:latin typeface="Times New Roman" panose="02020603050405020304" pitchFamily="18" charset="0"/>
                <a:cs typeface="Times New Roman" panose="02020603050405020304" pitchFamily="18" charset="0"/>
              </a:rPr>
              <a:t>Thứ hai ngày </a:t>
            </a:r>
            <a:r>
              <a:rPr lang="vi-VN" sz="3200" b="1" dirty="0">
                <a:solidFill>
                  <a:prstClr val="black"/>
                </a:solidFill>
                <a:latin typeface="Times New Roman" panose="02020603050405020304" pitchFamily="18" charset="0"/>
                <a:cs typeface="Times New Roman" panose="02020603050405020304" pitchFamily="18" charset="0"/>
              </a:rPr>
              <a:t>19</a:t>
            </a:r>
            <a:r>
              <a:rPr lang="en-US" sz="3200" b="1" dirty="0">
                <a:solidFill>
                  <a:prstClr val="black"/>
                </a:solidFill>
                <a:latin typeface="Times New Roman" panose="02020603050405020304" pitchFamily="18" charset="0"/>
                <a:cs typeface="Times New Roman" panose="02020603050405020304" pitchFamily="18" charset="0"/>
              </a:rPr>
              <a:t> tháng </a:t>
            </a:r>
            <a:r>
              <a:rPr lang="vi-VN" sz="3200" b="1" dirty="0">
                <a:solidFill>
                  <a:prstClr val="black"/>
                </a:solidFill>
                <a:latin typeface="Times New Roman" panose="02020603050405020304" pitchFamily="18" charset="0"/>
                <a:cs typeface="Times New Roman" panose="02020603050405020304" pitchFamily="18" charset="0"/>
              </a:rPr>
              <a:t>8</a:t>
            </a:r>
            <a:r>
              <a:rPr lang="en-US" sz="3200" b="1" dirty="0">
                <a:solidFill>
                  <a:prstClr val="black"/>
                </a:solidFill>
                <a:latin typeface="Times New Roman" panose="02020603050405020304" pitchFamily="18" charset="0"/>
                <a:cs typeface="Times New Roman" panose="02020603050405020304" pitchFamily="18" charset="0"/>
              </a:rPr>
              <a:t> năm </a:t>
            </a:r>
            <a:r>
              <a:rPr lang="vi-VN" sz="3200" b="1"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a:latin typeface="Times New Roman" panose="02020603050405020304" pitchFamily="18" charset="0"/>
                <a:cs typeface="Times New Roman" panose="02020603050405020304" pitchFamily="18" charset="0"/>
              </a:rPr>
              <a:t>Đạo đức</a:t>
            </a:r>
          </a:p>
          <a:p>
            <a:pPr algn="ctr"/>
            <a:r>
              <a:rPr lang="vi-VN" sz="3200" b="1" kern="10" dirty="0" smtClean="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 EM BẢO</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VỆ</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ĐÚNG</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TỐT </a:t>
            </a:r>
            <a:r>
              <a:rPr lang="en-US" sz="3200" dirty="0">
                <a:latin typeface="Times New Roman" panose="02020603050405020304" pitchFamily="18" charset="0"/>
                <a:cs typeface="Times New Roman" panose="02020603050405020304" pitchFamily="18" charset="0"/>
              </a:rPr>
              <a:t>( tiết 1)</a:t>
            </a:r>
          </a:p>
        </p:txBody>
      </p:sp>
      <p:sp>
        <p:nvSpPr>
          <p:cNvPr id="5" name="Rectangle 4"/>
          <p:cNvSpPr/>
          <p:nvPr/>
        </p:nvSpPr>
        <p:spPr>
          <a:xfrm>
            <a:off x="461913" y="1772156"/>
            <a:ext cx="11198710" cy="4062651"/>
          </a:xfrm>
          <a:prstGeom prst="rect">
            <a:avLst/>
          </a:prstGeom>
        </p:spPr>
        <p:txBody>
          <a:bodyPr wrap="square">
            <a:spAutoFit/>
          </a:bodyPr>
          <a:lstStyle/>
          <a:p>
            <a:r>
              <a:rPr lang="vi-VN" sz="3200" b="1" dirty="0" smtClean="0">
                <a:latin typeface="Times New Roman" panose="02020603050405020304" pitchFamily="18" charset="0"/>
                <a:cs typeface="Times New Roman" panose="02020603050405020304" pitchFamily="18" charset="0"/>
              </a:rPr>
              <a:t>* </a:t>
            </a:r>
            <a:r>
              <a:rPr lang="vi-VN" sz="3800" b="1" dirty="0" smtClean="0">
                <a:latin typeface="Times New Roman" panose="02020603050405020304" pitchFamily="18" charset="0"/>
                <a:cs typeface="Times New Roman" panose="02020603050405020304" pitchFamily="18" charset="0"/>
              </a:rPr>
              <a:t>Em </a:t>
            </a:r>
            <a:r>
              <a:rPr lang="vi-VN" sz="3800" b="1" dirty="0">
                <a:latin typeface="Times New Roman" panose="02020603050405020304" pitchFamily="18" charset="0"/>
                <a:cs typeface="Times New Roman" panose="02020603050405020304" pitchFamily="18" charset="0"/>
              </a:rPr>
              <a:t>kể thêm những cái đúng, cái tốt khác cần được bảo </a:t>
            </a:r>
            <a:r>
              <a:rPr lang="vi-VN" sz="3800" b="1" dirty="0" smtClean="0">
                <a:latin typeface="Times New Roman" panose="02020603050405020304" pitchFamily="18" charset="0"/>
                <a:cs typeface="Times New Roman" panose="02020603050405020304" pitchFamily="18" charset="0"/>
              </a:rPr>
              <a:t>vệ</a:t>
            </a:r>
            <a:r>
              <a:rPr lang="vi-VN" sz="3800" dirty="0" smtClean="0">
                <a:latin typeface="Times New Roman" panose="02020603050405020304" pitchFamily="18" charset="0"/>
                <a:cs typeface="Times New Roman" panose="02020603050405020304" pitchFamily="18" charset="0"/>
              </a:rPr>
              <a:t>?</a:t>
            </a:r>
          </a:p>
          <a:p>
            <a:endParaRPr lang="vi-VN" sz="3800" i="1" dirty="0" smtClean="0">
              <a:latin typeface="Times New Roman" panose="02020603050405020304" pitchFamily="18" charset="0"/>
              <a:cs typeface="Times New Roman" panose="02020603050405020304" pitchFamily="18" charset="0"/>
            </a:endParaRPr>
          </a:p>
          <a:p>
            <a:pPr algn="just"/>
            <a:r>
              <a:rPr lang="vi-VN" sz="3600" i="1" dirty="0" smtClean="0">
                <a:latin typeface="Times New Roman" panose="02020603050405020304" pitchFamily="18" charset="0"/>
                <a:cs typeface="Times New Roman" panose="02020603050405020304" pitchFamily="18" charset="0"/>
              </a:rPr>
              <a:t>  Những </a:t>
            </a:r>
            <a:r>
              <a:rPr lang="vi-VN" sz="3600" i="1" dirty="0">
                <a:latin typeface="Times New Roman" panose="02020603050405020304" pitchFamily="18" charset="0"/>
                <a:cs typeface="Times New Roman" panose="02020603050405020304" pitchFamily="18" charset="0"/>
              </a:rPr>
              <a:t>cái đúng, cái tốt </a:t>
            </a:r>
            <a:r>
              <a:rPr lang="vi-VN" sz="3600" i="1" dirty="0" smtClean="0">
                <a:latin typeface="Times New Roman" panose="02020603050405020304" pitchFamily="18" charset="0"/>
                <a:cs typeface="Times New Roman" panose="02020603050405020304" pitchFamily="18" charset="0"/>
              </a:rPr>
              <a:t>thể </a:t>
            </a:r>
            <a:r>
              <a:rPr lang="vi-VN" sz="3600" i="1" dirty="0">
                <a:latin typeface="Times New Roman" panose="02020603050405020304" pitchFamily="18" charset="0"/>
                <a:cs typeface="Times New Roman" panose="02020603050405020304" pitchFamily="18" charset="0"/>
              </a:rPr>
              <a:t>hiện bằng lời nói, việc làm ủng hộ những người làm việc tốt, đúng với pháp luật, đạo đức, đồng thời lên tiếng, phê phán những việc làm vi phạm đạo đức và pháp luật</a:t>
            </a:r>
            <a:r>
              <a:rPr lang="vi-VN" sz="3600" i="1"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8196" name="Picture 4" descr="https://giaoan.link/doc/gif-image/ho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838824"/>
            <a:ext cx="2270234" cy="101917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giaoan.link/doc/gif-image/ho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31973" y="5759670"/>
            <a:ext cx="2060028" cy="1098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64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0105A2-22D2-4A79-BD8B-21ED11C88AE5}"/>
              </a:ext>
            </a:extLst>
          </p:cNvPr>
          <p:cNvSpPr/>
          <p:nvPr/>
        </p:nvSpPr>
        <p:spPr>
          <a:xfrm>
            <a:off x="550258" y="0"/>
            <a:ext cx="11110365" cy="1569660"/>
          </a:xfrm>
          <a:prstGeom prst="rect">
            <a:avLst/>
          </a:prstGeom>
        </p:spPr>
        <p:txBody>
          <a:bodyPr wrap="square">
            <a:spAutoFit/>
          </a:bodyPr>
          <a:lstStyle/>
          <a:p>
            <a:pPr lvl="0" algn="ctr"/>
            <a:r>
              <a:rPr lang="en-US" sz="3200" b="1" dirty="0">
                <a:solidFill>
                  <a:prstClr val="black"/>
                </a:solidFill>
                <a:latin typeface="Times New Roman" panose="02020603050405020304" pitchFamily="18" charset="0"/>
                <a:cs typeface="Times New Roman" panose="02020603050405020304" pitchFamily="18" charset="0"/>
              </a:rPr>
              <a:t>Thứ hai ngày </a:t>
            </a:r>
            <a:r>
              <a:rPr lang="vi-VN" sz="3200" b="1" dirty="0">
                <a:solidFill>
                  <a:prstClr val="black"/>
                </a:solidFill>
                <a:latin typeface="Times New Roman" panose="02020603050405020304" pitchFamily="18" charset="0"/>
                <a:cs typeface="Times New Roman" panose="02020603050405020304" pitchFamily="18" charset="0"/>
              </a:rPr>
              <a:t>19</a:t>
            </a:r>
            <a:r>
              <a:rPr lang="en-US" sz="3200" b="1" dirty="0">
                <a:solidFill>
                  <a:prstClr val="black"/>
                </a:solidFill>
                <a:latin typeface="Times New Roman" panose="02020603050405020304" pitchFamily="18" charset="0"/>
                <a:cs typeface="Times New Roman" panose="02020603050405020304" pitchFamily="18" charset="0"/>
              </a:rPr>
              <a:t> tháng </a:t>
            </a:r>
            <a:r>
              <a:rPr lang="vi-VN" sz="3200" b="1" dirty="0">
                <a:solidFill>
                  <a:prstClr val="black"/>
                </a:solidFill>
                <a:latin typeface="Times New Roman" panose="02020603050405020304" pitchFamily="18" charset="0"/>
                <a:cs typeface="Times New Roman" panose="02020603050405020304" pitchFamily="18" charset="0"/>
              </a:rPr>
              <a:t>8</a:t>
            </a:r>
            <a:r>
              <a:rPr lang="en-US" sz="3200" b="1" dirty="0">
                <a:solidFill>
                  <a:prstClr val="black"/>
                </a:solidFill>
                <a:latin typeface="Times New Roman" panose="02020603050405020304" pitchFamily="18" charset="0"/>
                <a:cs typeface="Times New Roman" panose="02020603050405020304" pitchFamily="18" charset="0"/>
              </a:rPr>
              <a:t> năm </a:t>
            </a:r>
            <a:r>
              <a:rPr lang="vi-VN" sz="3200" b="1"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a:latin typeface="Times New Roman" panose="02020603050405020304" pitchFamily="18" charset="0"/>
                <a:cs typeface="Times New Roman" panose="02020603050405020304" pitchFamily="18" charset="0"/>
              </a:rPr>
              <a:t>Đạo đức</a:t>
            </a:r>
          </a:p>
          <a:p>
            <a:pPr algn="ctr"/>
            <a:r>
              <a:rPr lang="vi-VN" sz="3200" b="1" kern="10" dirty="0" smtClean="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 EM BẢO</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VỆ</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ĐÚNG</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TỐT </a:t>
            </a:r>
            <a:r>
              <a:rPr lang="en-US" sz="3200" dirty="0">
                <a:latin typeface="Times New Roman" panose="02020603050405020304" pitchFamily="18" charset="0"/>
                <a:cs typeface="Times New Roman" panose="02020603050405020304" pitchFamily="18" charset="0"/>
              </a:rPr>
              <a:t>( tiết 1)</a:t>
            </a:r>
          </a:p>
        </p:txBody>
      </p:sp>
      <p:sp>
        <p:nvSpPr>
          <p:cNvPr id="5" name="Rectangle 4"/>
          <p:cNvSpPr/>
          <p:nvPr/>
        </p:nvSpPr>
        <p:spPr>
          <a:xfrm>
            <a:off x="377072" y="2856322"/>
            <a:ext cx="11461577" cy="2308324"/>
          </a:xfrm>
          <a:prstGeom prst="rect">
            <a:avLst/>
          </a:prstGeom>
        </p:spPr>
        <p:txBody>
          <a:bodyPr wrap="square">
            <a:spAutoFit/>
          </a:bodyPr>
          <a:lstStyle/>
          <a:p>
            <a:pPr algn="just"/>
            <a:r>
              <a:rPr lang="vi-VN" sz="3200" dirty="0" smtClean="0">
                <a:solidFill>
                  <a:srgbClr val="FF0000"/>
                </a:solidFill>
                <a:latin typeface="Times New Roman" panose="02020603050405020304" pitchFamily="18" charset="0"/>
                <a:cs typeface="Times New Roman" panose="02020603050405020304" pitchFamily="18" charset="0"/>
              </a:rPr>
              <a:t> </a:t>
            </a:r>
            <a:r>
              <a:rPr lang="vi-VN" sz="3200" b="1" i="1" dirty="0" smtClean="0">
                <a:solidFill>
                  <a:srgbClr val="FF0000"/>
                </a:solidFill>
                <a:latin typeface="Times New Roman" panose="02020603050405020304" pitchFamily="18" charset="0"/>
                <a:cs typeface="Times New Roman" panose="02020603050405020304" pitchFamily="18" charset="0"/>
              </a:rPr>
              <a:t>   </a:t>
            </a:r>
            <a:r>
              <a:rPr lang="vi-VN" sz="3600" b="1" i="1" dirty="0" smtClean="0">
                <a:latin typeface="Times New Roman" panose="02020603050405020304" pitchFamily="18" charset="0"/>
                <a:cs typeface="Times New Roman" panose="02020603050405020304" pitchFamily="18" charset="0"/>
              </a:rPr>
              <a:t>Hoạt động cả lớp: </a:t>
            </a:r>
            <a:r>
              <a:rPr lang="vi-VN" sz="3600" dirty="0" smtClean="0">
                <a:latin typeface="Times New Roman" panose="02020603050405020304" pitchFamily="18" charset="0"/>
                <a:cs typeface="Times New Roman" panose="02020603050405020304" pitchFamily="18" charset="0"/>
              </a:rPr>
              <a:t>Đ</a:t>
            </a:r>
            <a:r>
              <a:rPr lang="en-US" sz="3600" dirty="0" smtClean="0">
                <a:latin typeface="Times New Roman" panose="02020603050405020304" pitchFamily="18" charset="0"/>
                <a:cs typeface="Times New Roman" panose="02020603050405020304" pitchFamily="18" charset="0"/>
              </a:rPr>
              <a:t>ọc </a:t>
            </a:r>
            <a:r>
              <a:rPr lang="en-US" sz="3600" dirty="0">
                <a:latin typeface="Times New Roman" panose="02020603050405020304" pitchFamily="18" charset="0"/>
                <a:cs typeface="Times New Roman" panose="02020603050405020304" pitchFamily="18" charset="0"/>
              </a:rPr>
              <a:t>câu chuyện “</a:t>
            </a:r>
            <a:r>
              <a:rPr lang="vi-VN" sz="3600" dirty="0">
                <a:latin typeface="Times New Roman" panose="02020603050405020304" pitchFamily="18" charset="0"/>
                <a:cs typeface="Times New Roman" panose="02020603050405020304" pitchFamily="18" charset="0"/>
              </a:rPr>
              <a:t>Chú cảnh sát đáng mến</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(trong </a:t>
            </a:r>
            <a:r>
              <a:rPr lang="en-US" sz="3600" dirty="0">
                <a:latin typeface="Times New Roman" panose="02020603050405020304" pitchFamily="18" charset="0"/>
                <a:cs typeface="Times New Roman" panose="02020603050405020304" pitchFamily="18" charset="0"/>
              </a:rPr>
              <a:t>SGK tr.</a:t>
            </a:r>
            <a:r>
              <a:rPr lang="vi-VN" sz="3600" dirty="0">
                <a:latin typeface="Times New Roman" panose="02020603050405020304" pitchFamily="18" charset="0"/>
                <a:cs typeface="Times New Roman" panose="02020603050405020304" pitchFamily="18" charset="0"/>
              </a:rPr>
              <a:t>27-28)</a:t>
            </a:r>
            <a:r>
              <a:rPr lang="en-US" sz="3600" dirty="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và trả lời câu hỏi:</a:t>
            </a:r>
          </a:p>
          <a:p>
            <a:r>
              <a:rPr lang="vi-VN" sz="3600" i="1" dirty="0" smtClean="0">
                <a:latin typeface="Times New Roman" panose="02020603050405020304" pitchFamily="18" charset="0"/>
                <a:cs typeface="Times New Roman" panose="02020603050405020304" pitchFamily="18" charset="0"/>
              </a:rPr>
              <a:t>   - Em </a:t>
            </a:r>
            <a:r>
              <a:rPr lang="vi-VN" sz="3600" i="1" dirty="0">
                <a:latin typeface="Times New Roman" panose="02020603050405020304" pitchFamily="18" charset="0"/>
                <a:cs typeface="Times New Roman" panose="02020603050405020304" pitchFamily="18" charset="0"/>
              </a:rPr>
              <a:t>có nhận xét gì về việc làm của chú cảnh sát trong câu chuyện trên</a:t>
            </a:r>
            <a:r>
              <a:rPr lang="en-US" sz="3600" i="1"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2" name="Rectangle 1"/>
          <p:cNvSpPr/>
          <p:nvPr/>
        </p:nvSpPr>
        <p:spPr>
          <a:xfrm>
            <a:off x="930584" y="1658868"/>
            <a:ext cx="10139319" cy="646331"/>
          </a:xfrm>
          <a:prstGeom prst="rect">
            <a:avLst/>
          </a:prstGeom>
        </p:spPr>
        <p:txBody>
          <a:bodyPr wrap="square">
            <a:spAutoFit/>
          </a:bodyPr>
          <a:lstStyle/>
          <a:p>
            <a:pPr marL="457200" indent="-457200" algn="ctr">
              <a:buFont typeface="Arial" panose="020B0604020202020204" pitchFamily="34" charset="0"/>
              <a:buChar char="•"/>
            </a:pPr>
            <a:r>
              <a:rPr lang="en-US" sz="3600" b="1" i="1" dirty="0">
                <a:latin typeface="Times New Roman" panose="02020603050405020304" pitchFamily="18" charset="0"/>
                <a:cs typeface="Times New Roman" panose="02020603050405020304" pitchFamily="18" charset="0"/>
              </a:rPr>
              <a:t>Hoạt động 2: </a:t>
            </a:r>
            <a:r>
              <a:rPr lang="en-US" sz="3600" b="1" i="1" dirty="0" smtClean="0">
                <a:latin typeface="Times New Roman" panose="02020603050405020304" pitchFamily="18" charset="0"/>
                <a:cs typeface="Times New Roman" panose="02020603050405020304" pitchFamily="18" charset="0"/>
              </a:rPr>
              <a:t>Đọc </a:t>
            </a:r>
            <a:r>
              <a:rPr lang="en-US" sz="3600" b="1" i="1" dirty="0">
                <a:latin typeface="Times New Roman" panose="02020603050405020304" pitchFamily="18" charset="0"/>
                <a:cs typeface="Times New Roman" panose="02020603050405020304" pitchFamily="18" charset="0"/>
              </a:rPr>
              <a:t>câu chuyện và trả lời câu </a:t>
            </a:r>
            <a:r>
              <a:rPr lang="vi-VN" sz="3600" b="1" i="1" dirty="0">
                <a:latin typeface="Times New Roman" panose="02020603050405020304" pitchFamily="18" charset="0"/>
                <a:cs typeface="Times New Roman" panose="02020603050405020304" pitchFamily="18" charset="0"/>
              </a:rPr>
              <a:t>hỏi</a:t>
            </a:r>
            <a:r>
              <a:rPr lang="vi-VN" sz="3600" b="1" i="1" dirty="0" smtClean="0">
                <a:latin typeface="Times New Roman" panose="02020603050405020304" pitchFamily="18" charset="0"/>
                <a:cs typeface="Times New Roman" panose="02020603050405020304" pitchFamily="18" charset="0"/>
              </a:rPr>
              <a:t>.</a:t>
            </a:r>
            <a:endParaRPr lang="vi-VN" sz="3600" b="1" i="1" dirty="0">
              <a:latin typeface="Times New Roman" panose="02020603050405020304" pitchFamily="18" charset="0"/>
              <a:cs typeface="Times New Roman" panose="02020603050405020304" pitchFamily="18" charset="0"/>
            </a:endParaRPr>
          </a:p>
        </p:txBody>
      </p:sp>
      <p:pic>
        <p:nvPicPr>
          <p:cNvPr id="9218" name="Picture 2" descr="https://giaoan.link/doc/gif-image/hoa-ta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244662"/>
            <a:ext cx="2070538" cy="161333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giaoan.link/doc/gif-image/hoa-ta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16360" y="5381296"/>
            <a:ext cx="2175640" cy="135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09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0105A2-22D2-4A79-BD8B-21ED11C88AE5}"/>
              </a:ext>
            </a:extLst>
          </p:cNvPr>
          <p:cNvSpPr/>
          <p:nvPr/>
        </p:nvSpPr>
        <p:spPr>
          <a:xfrm>
            <a:off x="550258" y="0"/>
            <a:ext cx="11110365" cy="1569660"/>
          </a:xfrm>
          <a:prstGeom prst="rect">
            <a:avLst/>
          </a:prstGeom>
        </p:spPr>
        <p:txBody>
          <a:bodyPr wrap="square">
            <a:spAutoFit/>
          </a:bodyPr>
          <a:lstStyle/>
          <a:p>
            <a:pPr lvl="0" algn="ctr"/>
            <a:r>
              <a:rPr lang="en-US" sz="3200" dirty="0">
                <a:solidFill>
                  <a:prstClr val="black"/>
                </a:solidFill>
                <a:latin typeface="Times New Roman" panose="02020603050405020304" pitchFamily="18" charset="0"/>
                <a:cs typeface="Times New Roman" panose="02020603050405020304" pitchFamily="18" charset="0"/>
              </a:rPr>
              <a:t>Thứ hai ngày </a:t>
            </a:r>
            <a:r>
              <a:rPr lang="vi-VN" sz="3200" dirty="0">
                <a:solidFill>
                  <a:prstClr val="black"/>
                </a:solidFill>
                <a:latin typeface="Times New Roman" panose="02020603050405020304" pitchFamily="18" charset="0"/>
                <a:cs typeface="Times New Roman" panose="02020603050405020304" pitchFamily="18" charset="0"/>
              </a:rPr>
              <a:t>19</a:t>
            </a:r>
            <a:r>
              <a:rPr lang="en-US" sz="3200" dirty="0">
                <a:solidFill>
                  <a:prstClr val="black"/>
                </a:solidFill>
                <a:latin typeface="Times New Roman" panose="02020603050405020304" pitchFamily="18" charset="0"/>
                <a:cs typeface="Times New Roman" panose="02020603050405020304" pitchFamily="18" charset="0"/>
              </a:rPr>
              <a:t> tháng </a:t>
            </a:r>
            <a:r>
              <a:rPr lang="vi-VN" sz="3200" dirty="0">
                <a:solidFill>
                  <a:prstClr val="black"/>
                </a:solidFill>
                <a:latin typeface="Times New Roman" panose="02020603050405020304" pitchFamily="18" charset="0"/>
                <a:cs typeface="Times New Roman" panose="02020603050405020304" pitchFamily="18" charset="0"/>
              </a:rPr>
              <a:t>8</a:t>
            </a:r>
            <a:r>
              <a:rPr lang="en-US" sz="3200" dirty="0">
                <a:solidFill>
                  <a:prstClr val="black"/>
                </a:solidFill>
                <a:latin typeface="Times New Roman" panose="02020603050405020304" pitchFamily="18" charset="0"/>
                <a:cs typeface="Times New Roman" panose="02020603050405020304" pitchFamily="18" charset="0"/>
              </a:rPr>
              <a:t> năm </a:t>
            </a:r>
            <a:r>
              <a:rPr lang="vi-VN" sz="3200"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a:latin typeface="Times New Roman" panose="02020603050405020304" pitchFamily="18" charset="0"/>
                <a:cs typeface="Times New Roman" panose="02020603050405020304" pitchFamily="18" charset="0"/>
              </a:rPr>
              <a:t>Đạo đức</a:t>
            </a:r>
          </a:p>
          <a:p>
            <a:pPr algn="ctr"/>
            <a:r>
              <a:rPr lang="vi-VN" sz="3200" b="1" kern="10" dirty="0" smtClean="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 EM BẢO</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VỆ</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ĐÚNG</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TỐT </a:t>
            </a:r>
            <a:r>
              <a:rPr lang="en-US" sz="3200" dirty="0">
                <a:latin typeface="Times New Roman" panose="02020603050405020304" pitchFamily="18" charset="0"/>
                <a:cs typeface="Times New Roman" panose="02020603050405020304" pitchFamily="18" charset="0"/>
              </a:rPr>
              <a:t>( tiết 1)</a:t>
            </a:r>
          </a:p>
        </p:txBody>
      </p:sp>
      <p:sp>
        <p:nvSpPr>
          <p:cNvPr id="3" name="Rectangle 2"/>
          <p:cNvSpPr/>
          <p:nvPr/>
        </p:nvSpPr>
        <p:spPr>
          <a:xfrm>
            <a:off x="136634" y="1524000"/>
            <a:ext cx="11792607" cy="5136073"/>
          </a:xfrm>
          <a:prstGeom prst="rect">
            <a:avLst/>
          </a:prstGeom>
        </p:spPr>
        <p:txBody>
          <a:bodyPr wrap="square">
            <a:spAutoFit/>
          </a:bodyPr>
          <a:lstStyle/>
          <a:p>
            <a:pPr algn="ctr"/>
            <a:r>
              <a:rPr lang="vi-VN" sz="2500" b="1" dirty="0" smtClean="0">
                <a:latin typeface="Times New Roman" panose="02020603050405020304" pitchFamily="18" charset="0"/>
                <a:cs typeface="Times New Roman" panose="02020603050405020304" pitchFamily="18" charset="0"/>
              </a:rPr>
              <a:t>CHÚ </a:t>
            </a:r>
            <a:r>
              <a:rPr lang="vi-VN" sz="2500" b="1" dirty="0">
                <a:latin typeface="Times New Roman" panose="02020603050405020304" pitchFamily="18" charset="0"/>
                <a:cs typeface="Times New Roman" panose="02020603050405020304" pitchFamily="18" charset="0"/>
              </a:rPr>
              <a:t>CẢNH SÁT ĐÁNG MẾN</a:t>
            </a:r>
          </a:p>
          <a:p>
            <a:pPr algn="just"/>
            <a:r>
              <a:rPr lang="vi-VN" sz="2500" dirty="0">
                <a:latin typeface="Times New Roman" panose="02020603050405020304" pitchFamily="18" charset="0"/>
                <a:cs typeface="Times New Roman" panose="02020603050405020304" pitchFamily="18" charset="0"/>
              </a:rPr>
              <a:t> </a:t>
            </a:r>
            <a:r>
              <a:rPr lang="vi-VN" sz="2500" dirty="0" smtClean="0">
                <a:latin typeface="Times New Roman" panose="02020603050405020304" pitchFamily="18" charset="0"/>
                <a:cs typeface="Times New Roman" panose="02020603050405020304" pitchFamily="18" charset="0"/>
              </a:rPr>
              <a:t>   Một </a:t>
            </a:r>
            <a:r>
              <a:rPr lang="vi-VN" sz="2500" dirty="0">
                <a:latin typeface="Times New Roman" panose="02020603050405020304" pitchFamily="18" charset="0"/>
                <a:cs typeface="Times New Roman" panose="02020603050405020304" pitchFamily="18" charset="0"/>
              </a:rPr>
              <a:t>lần, xe chở Thủ tướng Anh Uyn-tơn Sức-sin (Winston Churchill) đang đi dự một cuộc họp rất quan trọng thì gặp một vụ tai nạn trên đường nên phải đi chậm lại. Ông rất sốt ruột và không ngừng giục người lái xe phải đi nhanh. Người lái xe cũng rất vội vàng, vì thế đã vượt đèn đỏ. Một chú cảnh sát giao thông nhanh chóng đi đến và ra lệnh dừng xe của họ lại để tiến hành xử phạt vi phạm giao thông.</a:t>
            </a:r>
          </a:p>
          <a:p>
            <a:pPr algn="just"/>
            <a:r>
              <a:rPr lang="vi-VN" sz="2500" dirty="0">
                <a:latin typeface="Times New Roman" panose="02020603050405020304" pitchFamily="18" charset="0"/>
                <a:cs typeface="Times New Roman" panose="02020603050405020304" pitchFamily="18" charset="0"/>
              </a:rPr>
              <a:t> </a:t>
            </a:r>
            <a:r>
              <a:rPr lang="vi-VN" sz="2500" dirty="0" smtClean="0">
                <a:latin typeface="Times New Roman" panose="02020603050405020304" pitchFamily="18" charset="0"/>
                <a:cs typeface="Times New Roman" panose="02020603050405020304" pitchFamily="18" charset="0"/>
              </a:rPr>
              <a:t>  Lái </a:t>
            </a:r>
            <a:r>
              <a:rPr lang="vi-VN" sz="2500" dirty="0">
                <a:latin typeface="Times New Roman" panose="02020603050405020304" pitchFamily="18" charset="0"/>
                <a:cs typeface="Times New Roman" panose="02020603050405020304" pitchFamily="18" charset="0"/>
              </a:rPr>
              <a:t>xe đến bên chú cảnh sát và nói: "Đây là xe của Thủ tướng Uyn-tơn Sức-sin, anh có thể cho chúng tôi đi được không?".</a:t>
            </a:r>
          </a:p>
          <a:p>
            <a:pPr algn="just"/>
            <a:r>
              <a:rPr lang="vi-VN" sz="2500" dirty="0">
                <a:latin typeface="Times New Roman" panose="02020603050405020304" pitchFamily="18" charset="0"/>
                <a:cs typeface="Times New Roman" panose="02020603050405020304" pitchFamily="18" charset="0"/>
              </a:rPr>
              <a:t> </a:t>
            </a:r>
            <a:r>
              <a:rPr lang="vi-VN" sz="2500" dirty="0" smtClean="0">
                <a:latin typeface="Times New Roman" panose="02020603050405020304" pitchFamily="18" charset="0"/>
                <a:cs typeface="Times New Roman" panose="02020603050405020304" pitchFamily="18" charset="0"/>
              </a:rPr>
              <a:t>  Chú </a:t>
            </a:r>
            <a:r>
              <a:rPr lang="vi-VN" sz="2500" dirty="0">
                <a:latin typeface="Times New Roman" panose="02020603050405020304" pitchFamily="18" charset="0"/>
                <a:cs typeface="Times New Roman" panose="02020603050405020304" pitchFamily="18" charset="0"/>
              </a:rPr>
              <a:t>cảnh sát trả lời: "Dù là xe của Thủ tướng Uyn-tơn Sắc-sin cũng không </a:t>
            </a:r>
            <a:r>
              <a:rPr lang="vi-VN" sz="2500" dirty="0" smtClean="0">
                <a:latin typeface="Times New Roman" panose="02020603050405020304" pitchFamily="18" charset="0"/>
                <a:cs typeface="Times New Roman" panose="02020603050405020304" pitchFamily="18" charset="0"/>
              </a:rPr>
              <a:t>thể vượt </a:t>
            </a:r>
            <a:r>
              <a:rPr lang="vi-VN" sz="2500" dirty="0">
                <a:latin typeface="Times New Roman" panose="02020603050405020304" pitchFamily="18" charset="0"/>
                <a:cs typeface="Times New Roman" panose="02020603050405020304" pitchFamily="18" charset="0"/>
              </a:rPr>
              <a:t>đèn đỏ bừa bãi như vậy được".</a:t>
            </a:r>
          </a:p>
          <a:p>
            <a:pPr algn="just"/>
            <a:r>
              <a:rPr lang="vi-VN" sz="2500" dirty="0">
                <a:latin typeface="Times New Roman" panose="02020603050405020304" pitchFamily="18" charset="0"/>
                <a:cs typeface="Times New Roman" panose="02020603050405020304" pitchFamily="18" charset="0"/>
              </a:rPr>
              <a:t> </a:t>
            </a:r>
            <a:r>
              <a:rPr lang="vi-VN" sz="2500" dirty="0" smtClean="0">
                <a:latin typeface="Times New Roman" panose="02020603050405020304" pitchFamily="18" charset="0"/>
                <a:cs typeface="Times New Roman" panose="02020603050405020304" pitchFamily="18" charset="0"/>
              </a:rPr>
              <a:t>  Nói </a:t>
            </a:r>
            <a:r>
              <a:rPr lang="vi-VN" sz="2500" dirty="0">
                <a:latin typeface="Times New Roman" panose="02020603050405020304" pitchFamily="18" charset="0"/>
                <a:cs typeface="Times New Roman" panose="02020603050405020304" pitchFamily="18" charset="0"/>
              </a:rPr>
              <a:t>xong, chú cảnh sát viết một tờ giấy phạt đưa cho lái xe. Tuy Thủ tướng đến họp muộn, nhưng ông rất vui vì đất nước có những người cảnh sát chính trực như vậy.</a:t>
            </a:r>
          </a:p>
          <a:p>
            <a:pPr algn="just"/>
            <a:r>
              <a:rPr lang="vi-VN" sz="2200" dirty="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             </a:t>
            </a:r>
            <a:r>
              <a:rPr lang="vi-VN" sz="2200" i="1" dirty="0" smtClean="0">
                <a:latin typeface="Times New Roman" panose="02020603050405020304" pitchFamily="18" charset="0"/>
                <a:cs typeface="Times New Roman" panose="02020603050405020304" pitchFamily="18" charset="0"/>
              </a:rPr>
              <a:t>(</a:t>
            </a:r>
            <a:r>
              <a:rPr lang="vi-VN" sz="2200" i="1" dirty="0">
                <a:latin typeface="Times New Roman" panose="02020603050405020304" pitchFamily="18" charset="0"/>
                <a:cs typeface="Times New Roman" panose="02020603050405020304" pitchFamily="18" charset="0"/>
              </a:rPr>
              <a:t>Theo Kỷ Giang Hồng, 1001 Câu chuyện bồi dưỡng phẩm chất tốt, NXB Thanh Niên, H, 2020)</a:t>
            </a:r>
            <a:endParaRPr lang="vi-VN" sz="2200" i="1" dirty="0">
              <a:effectLst/>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105197" y="1522278"/>
            <a:ext cx="118554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78025" y="6579477"/>
            <a:ext cx="11866830" cy="805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05197" y="1569660"/>
            <a:ext cx="36414" cy="50098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12012485" y="1522278"/>
            <a:ext cx="20371" cy="5137794"/>
          </a:xfrm>
          <a:prstGeom prst="line">
            <a:avLst/>
          </a:prstGeom>
        </p:spPr>
        <p:style>
          <a:lnRef idx="1">
            <a:schemeClr val="accent1"/>
          </a:lnRef>
          <a:fillRef idx="0">
            <a:schemeClr val="accent1"/>
          </a:fillRef>
          <a:effectRef idx="0">
            <a:schemeClr val="accent1"/>
          </a:effectRef>
          <a:fontRef idx="minor">
            <a:schemeClr val="tx1"/>
          </a:fontRef>
        </p:style>
      </p:cxnSp>
      <p:pic>
        <p:nvPicPr>
          <p:cNvPr id="5122" name="Picture 2" descr="https://giaoan.link/doc/gif-image/xe-tai-chay.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3574"/>
            <a:ext cx="3100552" cy="4800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s://giaoan.link/doc/gif-image/xe-tai-chay.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2468" y="-3444"/>
            <a:ext cx="3079532" cy="557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4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0105A2-22D2-4A79-BD8B-21ED11C88AE5}"/>
              </a:ext>
            </a:extLst>
          </p:cNvPr>
          <p:cNvSpPr/>
          <p:nvPr/>
        </p:nvSpPr>
        <p:spPr>
          <a:xfrm>
            <a:off x="550258" y="0"/>
            <a:ext cx="11110365" cy="1569660"/>
          </a:xfrm>
          <a:prstGeom prst="rect">
            <a:avLst/>
          </a:prstGeom>
        </p:spPr>
        <p:txBody>
          <a:bodyPr wrap="square">
            <a:spAutoFit/>
          </a:bodyPr>
          <a:lstStyle/>
          <a:p>
            <a:pPr lvl="0" algn="ctr"/>
            <a:r>
              <a:rPr lang="en-US" sz="3200" dirty="0">
                <a:solidFill>
                  <a:prstClr val="black"/>
                </a:solidFill>
                <a:latin typeface="Times New Roman" panose="02020603050405020304" pitchFamily="18" charset="0"/>
                <a:cs typeface="Times New Roman" panose="02020603050405020304" pitchFamily="18" charset="0"/>
              </a:rPr>
              <a:t>Thứ hai ngày </a:t>
            </a:r>
            <a:r>
              <a:rPr lang="vi-VN" sz="3200" dirty="0">
                <a:solidFill>
                  <a:prstClr val="black"/>
                </a:solidFill>
                <a:latin typeface="Times New Roman" panose="02020603050405020304" pitchFamily="18" charset="0"/>
                <a:cs typeface="Times New Roman" panose="02020603050405020304" pitchFamily="18" charset="0"/>
              </a:rPr>
              <a:t>19</a:t>
            </a:r>
            <a:r>
              <a:rPr lang="en-US" sz="3200" dirty="0">
                <a:solidFill>
                  <a:prstClr val="black"/>
                </a:solidFill>
                <a:latin typeface="Times New Roman" panose="02020603050405020304" pitchFamily="18" charset="0"/>
                <a:cs typeface="Times New Roman" panose="02020603050405020304" pitchFamily="18" charset="0"/>
              </a:rPr>
              <a:t> tháng </a:t>
            </a:r>
            <a:r>
              <a:rPr lang="vi-VN" sz="3200" dirty="0">
                <a:solidFill>
                  <a:prstClr val="black"/>
                </a:solidFill>
                <a:latin typeface="Times New Roman" panose="02020603050405020304" pitchFamily="18" charset="0"/>
                <a:cs typeface="Times New Roman" panose="02020603050405020304" pitchFamily="18" charset="0"/>
              </a:rPr>
              <a:t>8</a:t>
            </a:r>
            <a:r>
              <a:rPr lang="en-US" sz="3200" dirty="0">
                <a:solidFill>
                  <a:prstClr val="black"/>
                </a:solidFill>
                <a:latin typeface="Times New Roman" panose="02020603050405020304" pitchFamily="18" charset="0"/>
                <a:cs typeface="Times New Roman" panose="02020603050405020304" pitchFamily="18" charset="0"/>
              </a:rPr>
              <a:t> năm </a:t>
            </a:r>
            <a:r>
              <a:rPr lang="vi-VN" sz="3200"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a:latin typeface="Times New Roman" panose="02020603050405020304" pitchFamily="18" charset="0"/>
                <a:cs typeface="Times New Roman" panose="02020603050405020304" pitchFamily="18" charset="0"/>
              </a:rPr>
              <a:t>Đạo đức</a:t>
            </a:r>
          </a:p>
          <a:p>
            <a:pPr algn="ctr"/>
            <a:r>
              <a:rPr lang="vi-VN" sz="3200" b="1" kern="10" dirty="0" smtClean="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 EM BẢO</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VỆ</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ĐÚNG</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TỐT </a:t>
            </a:r>
            <a:r>
              <a:rPr lang="en-US" sz="3200" dirty="0">
                <a:latin typeface="Times New Roman" panose="02020603050405020304" pitchFamily="18" charset="0"/>
                <a:cs typeface="Times New Roman" panose="02020603050405020304" pitchFamily="18" charset="0"/>
              </a:rPr>
              <a:t>( tiết 1)</a:t>
            </a:r>
          </a:p>
        </p:txBody>
      </p:sp>
      <p:sp>
        <p:nvSpPr>
          <p:cNvPr id="5" name="Rectangle 4"/>
          <p:cNvSpPr/>
          <p:nvPr/>
        </p:nvSpPr>
        <p:spPr>
          <a:xfrm>
            <a:off x="194209" y="1780248"/>
            <a:ext cx="11709176" cy="4832092"/>
          </a:xfrm>
          <a:prstGeom prst="rect">
            <a:avLst/>
          </a:prstGeom>
        </p:spPr>
        <p:txBody>
          <a:bodyPr wrap="square">
            <a:spAutoFit/>
          </a:bodyPr>
          <a:lstStyle/>
          <a:p>
            <a:pPr algn="just"/>
            <a:r>
              <a:rPr lang="vi-VN" sz="4400" dirty="0" smtClean="0">
                <a:latin typeface="Times New Roman" panose="02020603050405020304" pitchFamily="18" charset="0"/>
                <a:cs typeface="Times New Roman" panose="02020603050405020304" pitchFamily="18" charset="0"/>
              </a:rPr>
              <a:t>   </a:t>
            </a:r>
            <a:r>
              <a:rPr lang="vi-VN" sz="4400" b="1" dirty="0" smtClean="0">
                <a:latin typeface="Times New Roman" panose="02020603050405020304" pitchFamily="18" charset="0"/>
                <a:cs typeface="Times New Roman" panose="02020603050405020304" pitchFamily="18" charset="0"/>
              </a:rPr>
              <a:t>- </a:t>
            </a:r>
            <a:r>
              <a:rPr lang="vi-VN" sz="4400" b="1" i="1" dirty="0" smtClean="0">
                <a:latin typeface="Times New Roman" panose="02020603050405020304" pitchFamily="18" charset="0"/>
                <a:cs typeface="Times New Roman" panose="02020603050405020304" pitchFamily="18" charset="0"/>
              </a:rPr>
              <a:t>Em </a:t>
            </a:r>
            <a:r>
              <a:rPr lang="vi-VN" sz="4400" b="1" i="1" dirty="0">
                <a:latin typeface="Times New Roman" panose="02020603050405020304" pitchFamily="18" charset="0"/>
                <a:cs typeface="Times New Roman" panose="02020603050405020304" pitchFamily="18" charset="0"/>
              </a:rPr>
              <a:t>có nhận xét gì về việc làm của chú cảnh sát trong câu chuyện trên</a:t>
            </a:r>
            <a:r>
              <a:rPr lang="en-US" sz="4400" b="1" i="1" dirty="0" smtClean="0">
                <a:latin typeface="Times New Roman" panose="02020603050405020304" pitchFamily="18" charset="0"/>
                <a:cs typeface="Times New Roman" panose="02020603050405020304" pitchFamily="18" charset="0"/>
              </a:rPr>
              <a:t>?</a:t>
            </a:r>
            <a:r>
              <a:rPr lang="en-US" sz="4400" b="1" i="1" dirty="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a:p>
            <a:pPr algn="just"/>
            <a:r>
              <a:rPr lang="vi-VN" sz="4400" dirty="0" smtClean="0">
                <a:latin typeface="Times New Roman" panose="02020603050405020304" pitchFamily="18" charset="0"/>
                <a:cs typeface="Times New Roman" panose="02020603050405020304" pitchFamily="18" charset="0"/>
              </a:rPr>
              <a:t>   Chú </a:t>
            </a:r>
            <a:r>
              <a:rPr lang="vi-VN" sz="4400" dirty="0">
                <a:latin typeface="Times New Roman" panose="02020603050405020304" pitchFamily="18" charset="0"/>
                <a:cs typeface="Times New Roman" panose="02020603050405020304" pitchFamily="18" charset="0"/>
              </a:rPr>
              <a:t>cảnh sát đã thể hiện mình là một người rất chính trực, thực hiện đúng nhiệm vụ của người cảnh sát, thấy cái sai dám lên tiếng, không cả nể bỏ qua lỗi vi phạm mặc dù đó là xe chở Thủ tướng </a:t>
            </a:r>
            <a:r>
              <a:rPr lang="vi-VN" sz="4400" dirty="0" smtClean="0">
                <a:latin typeface="Times New Roman" panose="02020603050405020304" pitchFamily="18" charset="0"/>
                <a:cs typeface="Times New Roman" panose="02020603050405020304" pitchFamily="18" charset="0"/>
              </a:rPr>
              <a:t>Anh</a:t>
            </a:r>
            <a:r>
              <a:rPr lang="vi-VN" sz="4400" dirty="0">
                <a:solidFill>
                  <a:srgbClr val="000000"/>
                </a:solidFill>
                <a:latin typeface="Times New Roman" panose="02020603050405020304" pitchFamily="18" charset="0"/>
                <a:cs typeface="Times New Roman" panose="02020603050405020304" pitchFamily="18" charset="0"/>
              </a:rPr>
              <a:t> Uyn-tơn </a:t>
            </a:r>
            <a:r>
              <a:rPr lang="vi-VN" sz="4400" dirty="0" smtClean="0">
                <a:solidFill>
                  <a:srgbClr val="000000"/>
                </a:solidFill>
                <a:latin typeface="Times New Roman" panose="02020603050405020304" pitchFamily="18" charset="0"/>
                <a:cs typeface="Times New Roman" panose="02020603050405020304" pitchFamily="18" charset="0"/>
              </a:rPr>
              <a:t>Sắc-sin.</a:t>
            </a:r>
            <a:r>
              <a:rPr lang="vi-VN" sz="4400" dirty="0" smtClean="0">
                <a:solidFill>
                  <a:srgbClr val="FF0000"/>
                </a:solidFill>
                <a:latin typeface="Times New Roman" panose="02020603050405020304" pitchFamily="18" charset="0"/>
                <a:cs typeface="Times New Roman" panose="02020603050405020304" pitchFamily="18" charset="0"/>
              </a:rPr>
              <a:t> </a:t>
            </a:r>
            <a:endParaRPr lang="en-US" sz="4400" dirty="0">
              <a:solidFill>
                <a:srgbClr val="FF0000"/>
              </a:solidFill>
              <a:latin typeface="Times New Roman" panose="02020603050405020304" pitchFamily="18" charset="0"/>
              <a:cs typeface="Times New Roman" panose="02020603050405020304" pitchFamily="18" charset="0"/>
            </a:endParaRPr>
          </a:p>
        </p:txBody>
      </p:sp>
      <p:pic>
        <p:nvPicPr>
          <p:cNvPr id="11266" name="Picture 2" descr="https://giaoan.link/doc/gif-image/hoa-chop-18-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2238703" cy="53602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giaoan.link/doc/gif-image/hoa-chop-18-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26566" y="105904"/>
            <a:ext cx="1965434" cy="56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2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0105A2-22D2-4A79-BD8B-21ED11C88AE5}"/>
              </a:ext>
            </a:extLst>
          </p:cNvPr>
          <p:cNvSpPr/>
          <p:nvPr/>
        </p:nvSpPr>
        <p:spPr>
          <a:xfrm>
            <a:off x="550258" y="0"/>
            <a:ext cx="11110365" cy="1569660"/>
          </a:xfrm>
          <a:prstGeom prst="rect">
            <a:avLst/>
          </a:prstGeom>
        </p:spPr>
        <p:txBody>
          <a:bodyPr wrap="square">
            <a:spAutoFit/>
          </a:bodyPr>
          <a:lstStyle/>
          <a:p>
            <a:pPr lvl="0" algn="ctr"/>
            <a:r>
              <a:rPr lang="en-US" sz="3200" dirty="0">
                <a:solidFill>
                  <a:prstClr val="black"/>
                </a:solidFill>
                <a:latin typeface="Times New Roman" panose="02020603050405020304" pitchFamily="18" charset="0"/>
                <a:cs typeface="Times New Roman" panose="02020603050405020304" pitchFamily="18" charset="0"/>
              </a:rPr>
              <a:t>Thứ hai ngày </a:t>
            </a:r>
            <a:r>
              <a:rPr lang="vi-VN" sz="3200" dirty="0">
                <a:solidFill>
                  <a:prstClr val="black"/>
                </a:solidFill>
                <a:latin typeface="Times New Roman" panose="02020603050405020304" pitchFamily="18" charset="0"/>
                <a:cs typeface="Times New Roman" panose="02020603050405020304" pitchFamily="18" charset="0"/>
              </a:rPr>
              <a:t>19</a:t>
            </a:r>
            <a:r>
              <a:rPr lang="en-US" sz="3200" dirty="0">
                <a:solidFill>
                  <a:prstClr val="black"/>
                </a:solidFill>
                <a:latin typeface="Times New Roman" panose="02020603050405020304" pitchFamily="18" charset="0"/>
                <a:cs typeface="Times New Roman" panose="02020603050405020304" pitchFamily="18" charset="0"/>
              </a:rPr>
              <a:t> tháng </a:t>
            </a:r>
            <a:r>
              <a:rPr lang="vi-VN" sz="3200" dirty="0">
                <a:solidFill>
                  <a:prstClr val="black"/>
                </a:solidFill>
                <a:latin typeface="Times New Roman" panose="02020603050405020304" pitchFamily="18" charset="0"/>
                <a:cs typeface="Times New Roman" panose="02020603050405020304" pitchFamily="18" charset="0"/>
              </a:rPr>
              <a:t>8</a:t>
            </a:r>
            <a:r>
              <a:rPr lang="en-US" sz="3200" dirty="0">
                <a:solidFill>
                  <a:prstClr val="black"/>
                </a:solidFill>
                <a:latin typeface="Times New Roman" panose="02020603050405020304" pitchFamily="18" charset="0"/>
                <a:cs typeface="Times New Roman" panose="02020603050405020304" pitchFamily="18" charset="0"/>
              </a:rPr>
              <a:t> năm </a:t>
            </a:r>
            <a:r>
              <a:rPr lang="vi-VN" sz="3200"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a:latin typeface="Times New Roman" panose="02020603050405020304" pitchFamily="18" charset="0"/>
                <a:cs typeface="Times New Roman" panose="02020603050405020304" pitchFamily="18" charset="0"/>
              </a:rPr>
              <a:t>Đạo đức</a:t>
            </a:r>
          </a:p>
          <a:p>
            <a:pPr algn="ctr"/>
            <a:r>
              <a:rPr lang="vi-VN" sz="3200" b="1" kern="10" dirty="0" smtClean="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 EM BẢO</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VỆ</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ĐÚNG</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TỐT </a:t>
            </a:r>
            <a:r>
              <a:rPr lang="en-US" sz="3200" dirty="0">
                <a:latin typeface="Times New Roman" panose="02020603050405020304" pitchFamily="18" charset="0"/>
                <a:cs typeface="Times New Roman" panose="02020603050405020304" pitchFamily="18" charset="0"/>
              </a:rPr>
              <a:t>( tiết 1)</a:t>
            </a:r>
          </a:p>
        </p:txBody>
      </p:sp>
      <p:sp>
        <p:nvSpPr>
          <p:cNvPr id="3" name="Rectangle 2"/>
          <p:cNvSpPr/>
          <p:nvPr/>
        </p:nvSpPr>
        <p:spPr>
          <a:xfrm>
            <a:off x="443060" y="2775568"/>
            <a:ext cx="11217563" cy="3649076"/>
          </a:xfrm>
          <a:prstGeom prst="rect">
            <a:avLst/>
          </a:prstGeom>
        </p:spPr>
        <p:txBody>
          <a:bodyPr wrap="square">
            <a:spAutoFit/>
          </a:bodyPr>
          <a:lstStyle/>
          <a:p>
            <a:pPr algn="just">
              <a:lnSpc>
                <a:spcPct val="107000"/>
              </a:lnSpc>
            </a:pP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vệ cái đúng, cái tốt làm cho </a:t>
            </a:r>
            <a:r>
              <a:rPr lang="vi-VN"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 hội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 bộ và văn minh hơn, góp phần đấu tranh chống sự thờ ơ, vô cảm, chống cái xấu, cái ác lây lan trong </a:t>
            </a:r>
            <a:r>
              <a:rPr lang="vi-VN"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 hội.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Đấu tranh bảo vệ cái đúng, cái tốt sẽ được mọi người yêu quý </a:t>
            </a:r>
            <a:r>
              <a:rPr lang="vi-VN"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kính trọng. Đấu tranh bảo vệ cái đúng, cái tốt giúp rèn luyện đức tính dũng cảm, sống có trách nhiệm</a:t>
            </a:r>
            <a:r>
              <a:rPr lang="vi-VN" sz="3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600" i="1" dirty="0">
                <a:latin typeface="Times New Roman" panose="02020603050405020304" pitchFamily="18" charset="0"/>
                <a:cs typeface="Times New Roman" panose="02020603050405020304" pitchFamily="18" charset="0"/>
              </a:rPr>
              <a:t> </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50257" y="1901628"/>
            <a:ext cx="11053721" cy="685124"/>
          </a:xfrm>
          <a:prstGeom prst="rect">
            <a:avLst/>
          </a:prstGeom>
        </p:spPr>
        <p:txBody>
          <a:bodyPr wrap="square">
            <a:spAutoFit/>
          </a:bodyPr>
          <a:lstStyle/>
          <a:p>
            <a:pPr>
              <a:lnSpc>
                <a:spcPct val="107000"/>
              </a:lnSpc>
              <a:spcAft>
                <a:spcPts val="0"/>
              </a:spcAft>
            </a:pPr>
            <a:r>
              <a:rPr lang="vi-VN" sz="36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em, vì sao phải </a:t>
            </a:r>
            <a:r>
              <a:rPr lang="vi-VN" sz="3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 vệ cái đúng, cái tốt</a:t>
            </a:r>
            <a:r>
              <a:rPr lang="en-US" sz="3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42" name="Picture 2" descr="https://giaoan.link/doc/gif-image/dam-ma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006" y="6855"/>
            <a:ext cx="1644599" cy="115252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giaoan.link/doc/gif-image/dam-ma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10345" y="-22680"/>
            <a:ext cx="1669895" cy="1152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23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0105A2-22D2-4A79-BD8B-21ED11C88AE5}"/>
              </a:ext>
            </a:extLst>
          </p:cNvPr>
          <p:cNvSpPr/>
          <p:nvPr/>
        </p:nvSpPr>
        <p:spPr>
          <a:xfrm>
            <a:off x="550258" y="0"/>
            <a:ext cx="11110365" cy="1569660"/>
          </a:xfrm>
          <a:prstGeom prst="rect">
            <a:avLst/>
          </a:prstGeom>
        </p:spPr>
        <p:txBody>
          <a:bodyPr wrap="square">
            <a:spAutoFit/>
          </a:bodyPr>
          <a:lstStyle/>
          <a:p>
            <a:pPr lvl="0" algn="ctr"/>
            <a:r>
              <a:rPr lang="en-US" sz="3200" dirty="0">
                <a:solidFill>
                  <a:prstClr val="black"/>
                </a:solidFill>
                <a:latin typeface="Times New Roman" panose="02020603050405020304" pitchFamily="18" charset="0"/>
                <a:cs typeface="Times New Roman" panose="02020603050405020304" pitchFamily="18" charset="0"/>
              </a:rPr>
              <a:t>Thứ hai ngày </a:t>
            </a:r>
            <a:r>
              <a:rPr lang="vi-VN" sz="3200" dirty="0">
                <a:solidFill>
                  <a:prstClr val="black"/>
                </a:solidFill>
                <a:latin typeface="Times New Roman" panose="02020603050405020304" pitchFamily="18" charset="0"/>
                <a:cs typeface="Times New Roman" panose="02020603050405020304" pitchFamily="18" charset="0"/>
              </a:rPr>
              <a:t>19</a:t>
            </a:r>
            <a:r>
              <a:rPr lang="en-US" sz="3200" dirty="0">
                <a:solidFill>
                  <a:prstClr val="black"/>
                </a:solidFill>
                <a:latin typeface="Times New Roman" panose="02020603050405020304" pitchFamily="18" charset="0"/>
                <a:cs typeface="Times New Roman" panose="02020603050405020304" pitchFamily="18" charset="0"/>
              </a:rPr>
              <a:t> tháng </a:t>
            </a:r>
            <a:r>
              <a:rPr lang="vi-VN" sz="3200" dirty="0">
                <a:solidFill>
                  <a:prstClr val="black"/>
                </a:solidFill>
                <a:latin typeface="Times New Roman" panose="02020603050405020304" pitchFamily="18" charset="0"/>
                <a:cs typeface="Times New Roman" panose="02020603050405020304" pitchFamily="18" charset="0"/>
              </a:rPr>
              <a:t>8</a:t>
            </a:r>
            <a:r>
              <a:rPr lang="en-US" sz="3200" dirty="0">
                <a:solidFill>
                  <a:prstClr val="black"/>
                </a:solidFill>
                <a:latin typeface="Times New Roman" panose="02020603050405020304" pitchFamily="18" charset="0"/>
                <a:cs typeface="Times New Roman" panose="02020603050405020304" pitchFamily="18" charset="0"/>
              </a:rPr>
              <a:t> năm </a:t>
            </a:r>
            <a:r>
              <a:rPr lang="vi-VN" sz="3200"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a:latin typeface="Times New Roman" panose="02020603050405020304" pitchFamily="18" charset="0"/>
                <a:cs typeface="Times New Roman" panose="02020603050405020304" pitchFamily="18" charset="0"/>
              </a:rPr>
              <a:t>Đạo đức</a:t>
            </a:r>
          </a:p>
          <a:p>
            <a:pPr algn="ctr"/>
            <a:r>
              <a:rPr lang="vi-VN" sz="3200" b="1" kern="10" dirty="0" smtClean="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 EM BẢO</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VỆ</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ĐÚNG</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TỐT </a:t>
            </a:r>
            <a:r>
              <a:rPr lang="en-US" sz="3200" dirty="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T</a:t>
            </a:r>
            <a:r>
              <a:rPr lang="en-US" sz="3200" dirty="0" smtClean="0">
                <a:latin typeface="Times New Roman" panose="02020603050405020304" pitchFamily="18" charset="0"/>
                <a:cs typeface="Times New Roman" panose="02020603050405020304" pitchFamily="18" charset="0"/>
              </a:rPr>
              <a:t>iết </a:t>
            </a:r>
            <a:r>
              <a:rPr lang="en-US" sz="3200" dirty="0">
                <a:latin typeface="Times New Roman" panose="02020603050405020304" pitchFamily="18" charset="0"/>
                <a:cs typeface="Times New Roman" panose="02020603050405020304" pitchFamily="18" charset="0"/>
              </a:rPr>
              <a:t>1)</a:t>
            </a:r>
          </a:p>
        </p:txBody>
      </p:sp>
      <p:sp>
        <p:nvSpPr>
          <p:cNvPr id="6" name="Rectangle 5"/>
          <p:cNvSpPr/>
          <p:nvPr/>
        </p:nvSpPr>
        <p:spPr>
          <a:xfrm>
            <a:off x="550257" y="1809946"/>
            <a:ext cx="11110365" cy="4585871"/>
          </a:xfrm>
          <a:prstGeom prst="rect">
            <a:avLst/>
          </a:prstGeom>
        </p:spPr>
        <p:txBody>
          <a:bodyPr wrap="square">
            <a:spAutoFit/>
          </a:bodyPr>
          <a:lstStyle/>
          <a:p>
            <a:pPr marL="457200" indent="-457200">
              <a:buFont typeface="Arial" panose="020B0604020202020204" pitchFamily="34" charset="0"/>
              <a:buChar char="•"/>
            </a:pPr>
            <a:r>
              <a:rPr lang="en-US" sz="3200" b="1" dirty="0" smtClean="0">
                <a:latin typeface="Times New Roman" panose="02020603050405020304" pitchFamily="18" charset="0"/>
                <a:cs typeface="Times New Roman" panose="02020603050405020304" pitchFamily="18" charset="0"/>
              </a:rPr>
              <a:t>Hoạt </a:t>
            </a:r>
            <a:r>
              <a:rPr lang="en-US" sz="3200" b="1" dirty="0">
                <a:latin typeface="Times New Roman" panose="02020603050405020304" pitchFamily="18" charset="0"/>
                <a:cs typeface="Times New Roman" panose="02020603050405020304" pitchFamily="18" charset="0"/>
              </a:rPr>
              <a:t>động </a:t>
            </a:r>
            <a:r>
              <a:rPr lang="vi-VN" sz="3200" b="1" dirty="0">
                <a:latin typeface="Times New Roman" panose="02020603050405020304" pitchFamily="18" charset="0"/>
                <a:cs typeface="Times New Roman" panose="02020603050405020304" pitchFamily="18" charset="0"/>
              </a:rPr>
              <a:t>3</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Quan sát tranh và thực hiện theo yêu cầu</a:t>
            </a:r>
            <a:r>
              <a:rPr lang="vi-VN" sz="3200" b="1" dirty="0" smtClean="0">
                <a:latin typeface="Times New Roman" panose="02020603050405020304" pitchFamily="18" charset="0"/>
                <a:cs typeface="Times New Roman" panose="02020603050405020304" pitchFamily="18" charset="0"/>
              </a:rPr>
              <a:t>.</a:t>
            </a:r>
            <a:r>
              <a:rPr lang="vi-VN" sz="3200" dirty="0">
                <a:solidFill>
                  <a:srgbClr val="FF0000"/>
                </a:solidFill>
                <a:latin typeface="Times New Roman" panose="02020603050405020304" pitchFamily="18" charset="0"/>
                <a:cs typeface="Times New Roman" panose="02020603050405020304" pitchFamily="18" charset="0"/>
              </a:rPr>
              <a:t> </a:t>
            </a:r>
            <a:endParaRPr lang="vi-VN" sz="3200" b="1" dirty="0" smtClean="0">
              <a:latin typeface="Times New Roman" panose="02020603050405020304" pitchFamily="18" charset="0"/>
              <a:cs typeface="Times New Roman" panose="02020603050405020304" pitchFamily="18" charset="0"/>
            </a:endParaRPr>
          </a:p>
          <a:p>
            <a:endParaRPr lang="vi-VN" sz="3200" b="1" dirty="0">
              <a:latin typeface="Times New Roman" panose="02020603050405020304" pitchFamily="18" charset="0"/>
              <a:cs typeface="Times New Roman" panose="02020603050405020304" pitchFamily="18" charset="0"/>
            </a:endParaRPr>
          </a:p>
          <a:p>
            <a:r>
              <a:rPr lang="vi-VN" sz="3200" b="1" dirty="0" smtClean="0">
                <a:latin typeface="Times New Roman" panose="02020603050405020304" pitchFamily="18" charset="0"/>
                <a:cs typeface="Times New Roman" panose="02020603050405020304" pitchFamily="18" charset="0"/>
              </a:rPr>
              <a:t>   </a:t>
            </a:r>
            <a:r>
              <a:rPr lang="vi-VN" sz="1600" dirty="0">
                <a:solidFill>
                  <a:srgbClr val="FF0000"/>
                </a:solidFill>
                <a:latin typeface="Times New Roman" panose="02020603050405020304" pitchFamily="18" charset="0"/>
                <a:cs typeface="Times New Roman" panose="02020603050405020304" pitchFamily="18" charset="0"/>
              </a:rPr>
              <a:t> </a:t>
            </a:r>
            <a:r>
              <a:rPr lang="vi-VN" sz="1600" dirty="0" smtClean="0">
                <a:solidFill>
                  <a:srgbClr val="FF0000"/>
                </a:solidFill>
                <a:latin typeface="Times New Roman" panose="02020603050405020304" pitchFamily="18" charset="0"/>
                <a:cs typeface="Times New Roman" panose="02020603050405020304" pitchFamily="18" charset="0"/>
              </a:rPr>
              <a:t>         </a:t>
            </a:r>
            <a:r>
              <a:rPr lang="vi-VN" sz="3200" b="1" i="1" dirty="0" smtClean="0">
                <a:latin typeface="Times New Roman" panose="02020603050405020304" pitchFamily="18" charset="0"/>
                <a:cs typeface="Times New Roman" panose="02020603050405020304" pitchFamily="18" charset="0"/>
              </a:rPr>
              <a:t>HS thảo luận nhóm </a:t>
            </a:r>
            <a:r>
              <a:rPr lang="vi-VN" sz="3200" b="1" i="1" dirty="0">
                <a:latin typeface="Times New Roman" panose="02020603050405020304" pitchFamily="18" charset="0"/>
                <a:cs typeface="Times New Roman" panose="02020603050405020304" pitchFamily="18" charset="0"/>
              </a:rPr>
              <a:t>8 </a:t>
            </a:r>
            <a:r>
              <a:rPr lang="vi-VN" sz="3200" b="1" i="1" dirty="0" smtClean="0">
                <a:latin typeface="Times New Roman" panose="02020603050405020304" pitchFamily="18" charset="0"/>
                <a:cs typeface="Times New Roman" panose="02020603050405020304" pitchFamily="18" charset="0"/>
              </a:rPr>
              <a:t>và trả lời câu hỏi:</a:t>
            </a:r>
          </a:p>
          <a:p>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Theo em, đâu là </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 để bảo vệ cái đúng, cái tốt?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endParaRPr lang="vi-VN" sz="3200" dirty="0" smtClean="0">
              <a:latin typeface="Times New Roman" panose="02020603050405020304" pitchFamily="18" charset="0"/>
              <a:cs typeface="Times New Roman" panose="02020603050405020304" pitchFamily="18" charset="0"/>
            </a:endParaRPr>
          </a:p>
          <a:p>
            <a:pPr algn="ctr"/>
            <a:r>
              <a:rPr lang="vi-VN" sz="3200" dirty="0">
                <a:latin typeface="Times New Roman" panose="02020603050405020304" pitchFamily="18" charset="0"/>
                <a:cs typeface="Times New Roman" panose="02020603050405020304" pitchFamily="18" charset="0"/>
              </a:rPr>
              <a:t>(</a:t>
            </a:r>
            <a:r>
              <a:rPr lang="vi-VN" sz="3200" u="sng" dirty="0">
                <a:latin typeface="Times New Roman" panose="02020603050405020304" pitchFamily="18" charset="0"/>
                <a:cs typeface="Times New Roman" panose="02020603050405020304" pitchFamily="18" charset="0"/>
              </a:rPr>
              <a:t>Tranh 1</a:t>
            </a:r>
            <a:r>
              <a:rPr lang="vi-VN" sz="3200" dirty="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Nhóm </a:t>
            </a:r>
            <a:r>
              <a:rPr lang="vi-VN" sz="3200" dirty="0">
                <a:latin typeface="Times New Roman" panose="02020603050405020304" pitchFamily="18" charset="0"/>
                <a:cs typeface="Times New Roman" panose="02020603050405020304" pitchFamily="18" charset="0"/>
              </a:rPr>
              <a:t>1 và nhóm 2</a:t>
            </a:r>
            <a:r>
              <a:rPr lang="vi-VN" sz="3200" dirty="0" smtClean="0">
                <a:latin typeface="Times New Roman" panose="02020603050405020304" pitchFamily="18" charset="0"/>
                <a:cs typeface="Times New Roman" panose="02020603050405020304" pitchFamily="18" charset="0"/>
              </a:rPr>
              <a:t>)</a:t>
            </a:r>
          </a:p>
          <a:p>
            <a:pPr algn="ctr"/>
            <a:r>
              <a:rPr lang="vi-VN" sz="3200" dirty="0">
                <a:latin typeface="Times New Roman" panose="02020603050405020304" pitchFamily="18" charset="0"/>
                <a:cs typeface="Times New Roman" panose="02020603050405020304" pitchFamily="18" charset="0"/>
              </a:rPr>
              <a:t>(</a:t>
            </a:r>
            <a:r>
              <a:rPr lang="vi-VN" sz="3200" u="sng" dirty="0">
                <a:latin typeface="Times New Roman" panose="02020603050405020304" pitchFamily="18" charset="0"/>
                <a:cs typeface="Times New Roman" panose="02020603050405020304" pitchFamily="18" charset="0"/>
              </a:rPr>
              <a:t>Tranh </a:t>
            </a:r>
            <a:r>
              <a:rPr lang="vi-VN" sz="3200" u="sng" dirty="0" smtClean="0">
                <a:latin typeface="Times New Roman" panose="02020603050405020304" pitchFamily="18" charset="0"/>
                <a:cs typeface="Times New Roman" panose="02020603050405020304" pitchFamily="18" charset="0"/>
              </a:rPr>
              <a:t>2</a:t>
            </a:r>
            <a:r>
              <a:rPr lang="vi-VN" sz="3200" dirty="0" smtClean="0">
                <a:latin typeface="Times New Roman" panose="02020603050405020304" pitchFamily="18" charset="0"/>
                <a:cs typeface="Times New Roman" panose="02020603050405020304" pitchFamily="18" charset="0"/>
              </a:rPr>
              <a:t>: Nhóm 3 </a:t>
            </a:r>
            <a:r>
              <a:rPr lang="vi-VN" sz="3200" dirty="0">
                <a:latin typeface="Times New Roman" panose="02020603050405020304" pitchFamily="18" charset="0"/>
                <a:cs typeface="Times New Roman" panose="02020603050405020304" pitchFamily="18" charset="0"/>
              </a:rPr>
              <a:t>và nhóm </a:t>
            </a:r>
            <a:r>
              <a:rPr lang="vi-VN" sz="3200" dirty="0" smtClean="0">
                <a:latin typeface="Times New Roman" panose="02020603050405020304" pitchFamily="18" charset="0"/>
                <a:cs typeface="Times New Roman" panose="02020603050405020304" pitchFamily="18" charset="0"/>
              </a:rPr>
              <a:t>4)</a:t>
            </a:r>
          </a:p>
          <a:p>
            <a:pPr algn="ctr"/>
            <a:r>
              <a:rPr lang="vi-VN" sz="3200" u="sng" dirty="0" smtClean="0">
                <a:latin typeface="Times New Roman" panose="02020603050405020304" pitchFamily="18" charset="0"/>
                <a:cs typeface="Times New Roman" panose="02020603050405020304" pitchFamily="18" charset="0"/>
              </a:rPr>
              <a:t>(Tranh 3</a:t>
            </a:r>
            <a:r>
              <a:rPr lang="vi-VN" sz="3200" dirty="0" smtClean="0">
                <a:latin typeface="Times New Roman" panose="02020603050405020304" pitchFamily="18" charset="0"/>
                <a:cs typeface="Times New Roman" panose="02020603050405020304" pitchFamily="18" charset="0"/>
              </a:rPr>
              <a:t>: Nhóm 5 </a:t>
            </a:r>
            <a:r>
              <a:rPr lang="vi-VN" sz="3200" dirty="0">
                <a:latin typeface="Times New Roman" panose="02020603050405020304" pitchFamily="18" charset="0"/>
                <a:cs typeface="Times New Roman" panose="02020603050405020304" pitchFamily="18" charset="0"/>
              </a:rPr>
              <a:t>và nhóm </a:t>
            </a:r>
            <a:r>
              <a:rPr lang="vi-VN" sz="3200" dirty="0" smtClean="0">
                <a:latin typeface="Times New Roman" panose="02020603050405020304" pitchFamily="18" charset="0"/>
                <a:cs typeface="Times New Roman" panose="02020603050405020304" pitchFamily="18" charset="0"/>
              </a:rPr>
              <a:t>6)</a:t>
            </a:r>
            <a:endParaRPr lang="vi-VN" sz="3200" dirty="0">
              <a:latin typeface="Times New Roman" panose="02020603050405020304" pitchFamily="18" charset="0"/>
              <a:cs typeface="Times New Roman" panose="02020603050405020304" pitchFamily="18" charset="0"/>
            </a:endParaRPr>
          </a:p>
          <a:p>
            <a:pPr algn="ctr"/>
            <a:r>
              <a:rPr lang="vi-VN" sz="3200" dirty="0">
                <a:latin typeface="Times New Roman" panose="02020603050405020304" pitchFamily="18" charset="0"/>
                <a:cs typeface="Times New Roman" panose="02020603050405020304" pitchFamily="18" charset="0"/>
              </a:rPr>
              <a:t>(</a:t>
            </a:r>
            <a:r>
              <a:rPr lang="vi-VN" sz="3200" u="sng" dirty="0">
                <a:latin typeface="Times New Roman" panose="02020603050405020304" pitchFamily="18" charset="0"/>
                <a:cs typeface="Times New Roman" panose="02020603050405020304" pitchFamily="18" charset="0"/>
              </a:rPr>
              <a:t>Tranh </a:t>
            </a:r>
            <a:r>
              <a:rPr lang="vi-VN" sz="3200" u="sng" dirty="0" smtClean="0">
                <a:latin typeface="Times New Roman" panose="02020603050405020304" pitchFamily="18" charset="0"/>
                <a:cs typeface="Times New Roman" panose="02020603050405020304" pitchFamily="18" charset="0"/>
              </a:rPr>
              <a:t>4</a:t>
            </a:r>
            <a:r>
              <a:rPr lang="vi-VN" sz="3200" dirty="0" smtClean="0">
                <a:latin typeface="Times New Roman" panose="02020603050405020304" pitchFamily="18" charset="0"/>
                <a:cs typeface="Times New Roman" panose="02020603050405020304" pitchFamily="18" charset="0"/>
              </a:rPr>
              <a:t>: Nhóm 7 </a:t>
            </a:r>
            <a:r>
              <a:rPr lang="vi-VN" sz="3200" dirty="0">
                <a:latin typeface="Times New Roman" panose="02020603050405020304" pitchFamily="18" charset="0"/>
                <a:cs typeface="Times New Roman" panose="02020603050405020304" pitchFamily="18" charset="0"/>
              </a:rPr>
              <a:t>và nhóm </a:t>
            </a:r>
            <a:r>
              <a:rPr lang="vi-VN" sz="3200" dirty="0" smtClean="0">
                <a:latin typeface="Times New Roman" panose="02020603050405020304" pitchFamily="18" charset="0"/>
                <a:cs typeface="Times New Roman" panose="02020603050405020304" pitchFamily="18" charset="0"/>
              </a:rPr>
              <a:t>8)</a:t>
            </a:r>
            <a:endParaRPr lang="vi-VN" sz="3200"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9A8A5824-C5FF-FE0E-3737-A966F4148249}"/>
              </a:ext>
            </a:extLst>
          </p:cNvPr>
          <p:cNvGrpSpPr/>
          <p:nvPr/>
        </p:nvGrpSpPr>
        <p:grpSpPr>
          <a:xfrm>
            <a:off x="422421" y="3972233"/>
            <a:ext cx="3068031" cy="2772696"/>
            <a:chOff x="8354279" y="2716696"/>
            <a:chExt cx="3767217" cy="3561687"/>
          </a:xfrm>
        </p:grpSpPr>
        <p:pic>
          <p:nvPicPr>
            <p:cNvPr id="9" name="Picture 8" descr="A picture containing text, wooden, wood, file&#10;&#10;Description automatically generated">
              <a:extLst>
                <a:ext uri="{FF2B5EF4-FFF2-40B4-BE49-F238E27FC236}">
                  <a16:creationId xmlns:a16="http://schemas.microsoft.com/office/drawing/2014/main" id="{EC2D97D3-9ADC-7036-3495-18F6298B03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4279" y="2716696"/>
              <a:ext cx="3509435" cy="3561687"/>
            </a:xfrm>
            <a:prstGeom prst="rect">
              <a:avLst/>
            </a:prstGeom>
          </p:spPr>
        </p:pic>
        <p:sp>
          <p:nvSpPr>
            <p:cNvPr id="10" name="TextBox 9">
              <a:extLst>
                <a:ext uri="{FF2B5EF4-FFF2-40B4-BE49-F238E27FC236}">
                  <a16:creationId xmlns:a16="http://schemas.microsoft.com/office/drawing/2014/main" id="{475DCBA3-5B65-3506-2E6A-BF3B3F614597}"/>
                </a:ext>
              </a:extLst>
            </p:cNvPr>
            <p:cNvSpPr txBox="1"/>
            <p:nvPr/>
          </p:nvSpPr>
          <p:spPr>
            <a:xfrm>
              <a:off x="8354279" y="2716696"/>
              <a:ext cx="3767217" cy="185817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Các </a:t>
              </a:r>
              <a:r>
                <a:rPr kumimoji="0" lang="vi-VN" sz="4400" b="1" i="0" u="none" strike="noStrike" kern="0" cap="none" spc="0" normalizeH="0" baseline="0" noProof="0" dirty="0" smtClean="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nhóm</a:t>
              </a:r>
              <a:r>
                <a:rPr kumimoji="0" lang="en-US" sz="4400" b="1" i="0" u="none" strike="noStrike" kern="0" cap="none" spc="0" normalizeH="0" baseline="0" noProof="0" dirty="0" smtClean="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 </a:t>
              </a:r>
              <a:endParaRPr kumimoji="0" lang="en-US" sz="44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lắng </a:t>
              </a:r>
              <a:r>
                <a:rPr kumimoji="0" lang="en-US" sz="4400" b="1" i="0" u="none" strike="noStrike" kern="0" cap="none" spc="0" normalizeH="0" baseline="0" noProof="0" dirty="0" smtClean="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nghe</a:t>
              </a:r>
              <a:r>
                <a:rPr kumimoji="0" lang="vi-VN" sz="4400" b="1" i="0" u="none" strike="noStrike" kern="0" cap="none" spc="0" normalizeH="0" baseline="0" noProof="0" dirty="0" smtClean="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 </a:t>
              </a:r>
              <a:endParaRPr kumimoji="0" lang="en-US" sz="40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endParaRPr>
            </a:p>
          </p:txBody>
        </p:sp>
      </p:grpSp>
      <p:pic>
        <p:nvPicPr>
          <p:cNvPr id="14338" name="Picture 2" descr="https://giaoan.link/doc/gif-image/cay-mua-thu-18-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5462"/>
            <a:ext cx="1524000" cy="179448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giaoan.link/doc/gif-image/cay-xanh-18-3.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508264" y="3804744"/>
            <a:ext cx="1683736" cy="3053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10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anim calcmode="lin" valueType="num">
                                      <p:cBhvr>
                                        <p:cTn id="2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1000"/>
                                        <p:tgtEl>
                                          <p:spTgt spid="6">
                                            <p:txEl>
                                              <p:pRg st="5" end="5"/>
                                            </p:txEl>
                                          </p:spTgt>
                                        </p:tgtEl>
                                      </p:cBhvr>
                                    </p:animEffect>
                                    <p:anim calcmode="lin" valueType="num">
                                      <p:cBhvr>
                                        <p:cTn id="25"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1000"/>
                                        <p:tgtEl>
                                          <p:spTgt spid="6">
                                            <p:txEl>
                                              <p:pRg st="6" end="6"/>
                                            </p:txEl>
                                          </p:spTgt>
                                        </p:tgtEl>
                                      </p:cBhvr>
                                    </p:animEffect>
                                    <p:anim calcmode="lin" valueType="num">
                                      <p:cBhvr>
                                        <p:cTn id="3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fade">
                                      <p:cBhvr>
                                        <p:cTn id="34" dur="1000"/>
                                        <p:tgtEl>
                                          <p:spTgt spid="6">
                                            <p:txEl>
                                              <p:pRg st="7" end="7"/>
                                            </p:txEl>
                                          </p:spTgt>
                                        </p:tgtEl>
                                      </p:cBhvr>
                                    </p:animEffect>
                                    <p:anim calcmode="lin" valueType="num">
                                      <p:cBhvr>
                                        <p:cTn id="35"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fade">
                                      <p:cBhvr>
                                        <p:cTn id="39" dur="1000"/>
                                        <p:tgtEl>
                                          <p:spTgt spid="6">
                                            <p:txEl>
                                              <p:pRg st="8" end="8"/>
                                            </p:txEl>
                                          </p:spTgt>
                                        </p:tgtEl>
                                      </p:cBhvr>
                                    </p:animEffect>
                                    <p:anim calcmode="lin" valueType="num">
                                      <p:cBhvr>
                                        <p:cTn id="40"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0105A2-22D2-4A79-BD8B-21ED11C88AE5}"/>
              </a:ext>
            </a:extLst>
          </p:cNvPr>
          <p:cNvSpPr/>
          <p:nvPr/>
        </p:nvSpPr>
        <p:spPr>
          <a:xfrm>
            <a:off x="550258" y="0"/>
            <a:ext cx="11110365" cy="2062103"/>
          </a:xfrm>
          <a:prstGeom prst="rect">
            <a:avLst/>
          </a:prstGeom>
        </p:spPr>
        <p:txBody>
          <a:bodyPr wrap="square">
            <a:spAutoFit/>
          </a:bodyPr>
          <a:lstStyle/>
          <a:p>
            <a:pPr lvl="0" algn="ctr"/>
            <a:r>
              <a:rPr lang="en-US" sz="3200" dirty="0">
                <a:solidFill>
                  <a:prstClr val="black"/>
                </a:solidFill>
                <a:latin typeface="Times New Roman" panose="02020603050405020304" pitchFamily="18" charset="0"/>
                <a:cs typeface="Times New Roman" panose="02020603050405020304" pitchFamily="18" charset="0"/>
              </a:rPr>
              <a:t>Thứ hai ngày </a:t>
            </a:r>
            <a:r>
              <a:rPr lang="vi-VN" sz="3200" dirty="0">
                <a:solidFill>
                  <a:prstClr val="black"/>
                </a:solidFill>
                <a:latin typeface="Times New Roman" panose="02020603050405020304" pitchFamily="18" charset="0"/>
                <a:cs typeface="Times New Roman" panose="02020603050405020304" pitchFamily="18" charset="0"/>
              </a:rPr>
              <a:t>19</a:t>
            </a:r>
            <a:r>
              <a:rPr lang="en-US" sz="3200" dirty="0">
                <a:solidFill>
                  <a:prstClr val="black"/>
                </a:solidFill>
                <a:latin typeface="Times New Roman" panose="02020603050405020304" pitchFamily="18" charset="0"/>
                <a:cs typeface="Times New Roman" panose="02020603050405020304" pitchFamily="18" charset="0"/>
              </a:rPr>
              <a:t> tháng </a:t>
            </a:r>
            <a:r>
              <a:rPr lang="vi-VN" sz="3200" dirty="0">
                <a:solidFill>
                  <a:prstClr val="black"/>
                </a:solidFill>
                <a:latin typeface="Times New Roman" panose="02020603050405020304" pitchFamily="18" charset="0"/>
                <a:cs typeface="Times New Roman" panose="02020603050405020304" pitchFamily="18" charset="0"/>
              </a:rPr>
              <a:t>8</a:t>
            </a:r>
            <a:r>
              <a:rPr lang="en-US" sz="3200" dirty="0">
                <a:solidFill>
                  <a:prstClr val="black"/>
                </a:solidFill>
                <a:latin typeface="Times New Roman" panose="02020603050405020304" pitchFamily="18" charset="0"/>
                <a:cs typeface="Times New Roman" panose="02020603050405020304" pitchFamily="18" charset="0"/>
              </a:rPr>
              <a:t> năm </a:t>
            </a:r>
            <a:r>
              <a:rPr lang="vi-VN" sz="3200"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a:latin typeface="Times New Roman" panose="02020603050405020304" pitchFamily="18" charset="0"/>
                <a:cs typeface="Times New Roman" panose="02020603050405020304" pitchFamily="18" charset="0"/>
              </a:rPr>
              <a:t>Đạo đức</a:t>
            </a:r>
          </a:p>
          <a:p>
            <a:pPr algn="ctr"/>
            <a:r>
              <a:rPr lang="vi-VN" sz="3200" b="1" kern="10" dirty="0" smtClean="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 EM BẢO</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VỆ</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ĐÚNG</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TỐT </a:t>
            </a:r>
            <a:r>
              <a:rPr lang="en-US" sz="3200" dirty="0">
                <a:latin typeface="Times New Roman" panose="02020603050405020304" pitchFamily="18" charset="0"/>
                <a:cs typeface="Times New Roman" panose="02020603050405020304" pitchFamily="18" charset="0"/>
              </a:rPr>
              <a:t>( tiết 1</a:t>
            </a:r>
            <a:r>
              <a:rPr lang="en-US" sz="3200" dirty="0" smtClean="0">
                <a:latin typeface="Times New Roman" panose="02020603050405020304" pitchFamily="18" charset="0"/>
                <a:cs typeface="Times New Roman" panose="02020603050405020304" pitchFamily="18" charset="0"/>
              </a:rPr>
              <a:t>)</a:t>
            </a:r>
            <a:endParaRPr lang="vi-VN" sz="3200" dirty="0" smtClean="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1074657" y="1470582"/>
            <a:ext cx="10585966" cy="685124"/>
          </a:xfrm>
          <a:prstGeom prst="rect">
            <a:avLst/>
          </a:prstGeom>
        </p:spPr>
        <p:txBody>
          <a:bodyPr wrap="square">
            <a:spAutoFit/>
          </a:bodyPr>
          <a:lstStyle/>
          <a:p>
            <a:pPr>
              <a:lnSpc>
                <a:spcPct val="107000"/>
              </a:lnSpc>
              <a:spcAft>
                <a:spcPts val="0"/>
              </a:spcAft>
            </a:pPr>
            <a:r>
              <a:rPr lang="vi-VN" sz="36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ea typeface="Times New Roman" panose="02020603050405020304" pitchFamily="18" charset="0"/>
                <a:cs typeface="Times New Roman" panose="02020603050405020304" pitchFamily="18" charset="0"/>
              </a:rPr>
              <a:t>Theo em, đâu là </a:t>
            </a:r>
            <a:r>
              <a:rPr lang="vi-VN" sz="3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 để bảo vệ cái đúng, cái tốt?</a:t>
            </a:r>
            <a:endParaRPr lang="en-US" sz="3600"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 y="1985238"/>
            <a:ext cx="6289039" cy="2267017"/>
          </a:xfrm>
          <a:prstGeom prst="rect">
            <a:avLst/>
          </a:prstGeom>
        </p:spPr>
      </p:pic>
      <p:pic>
        <p:nvPicPr>
          <p:cNvPr id="6" name="Picture 5"/>
          <p:cNvPicPr>
            <a:picLocks noChangeAspect="1"/>
          </p:cNvPicPr>
          <p:nvPr/>
        </p:nvPicPr>
        <p:blipFill>
          <a:blip r:embed="rId4"/>
          <a:stretch>
            <a:fillRect/>
          </a:stretch>
        </p:blipFill>
        <p:spPr>
          <a:xfrm>
            <a:off x="452284" y="3690103"/>
            <a:ext cx="5966400" cy="562152"/>
          </a:xfrm>
          <a:prstGeom prst="rect">
            <a:avLst/>
          </a:prstGeom>
        </p:spPr>
      </p:pic>
      <p:pic>
        <p:nvPicPr>
          <p:cNvPr id="21" name="Picture 20"/>
          <p:cNvPicPr>
            <a:picLocks noChangeAspect="1"/>
          </p:cNvPicPr>
          <p:nvPr/>
        </p:nvPicPr>
        <p:blipFill>
          <a:blip r:embed="rId5"/>
          <a:stretch>
            <a:fillRect/>
          </a:stretch>
        </p:blipFill>
        <p:spPr>
          <a:xfrm>
            <a:off x="6614160" y="1985238"/>
            <a:ext cx="5577840" cy="2360620"/>
          </a:xfrm>
          <a:prstGeom prst="rect">
            <a:avLst/>
          </a:prstGeom>
        </p:spPr>
      </p:pic>
      <p:pic>
        <p:nvPicPr>
          <p:cNvPr id="8" name="Picture 7"/>
          <p:cNvPicPr>
            <a:picLocks noChangeAspect="1"/>
          </p:cNvPicPr>
          <p:nvPr/>
        </p:nvPicPr>
        <p:blipFill>
          <a:blip r:embed="rId6"/>
          <a:stretch>
            <a:fillRect/>
          </a:stretch>
        </p:blipFill>
        <p:spPr>
          <a:xfrm>
            <a:off x="7089058" y="3652599"/>
            <a:ext cx="5021430" cy="693259"/>
          </a:xfrm>
          <a:prstGeom prst="rect">
            <a:avLst/>
          </a:prstGeom>
        </p:spPr>
      </p:pic>
      <p:pic>
        <p:nvPicPr>
          <p:cNvPr id="22" name="Picture 21"/>
          <p:cNvPicPr>
            <a:picLocks noChangeAspect="1"/>
          </p:cNvPicPr>
          <p:nvPr/>
        </p:nvPicPr>
        <p:blipFill>
          <a:blip r:embed="rId7"/>
          <a:stretch>
            <a:fillRect/>
          </a:stretch>
        </p:blipFill>
        <p:spPr>
          <a:xfrm>
            <a:off x="-69231" y="4444181"/>
            <a:ext cx="6427501" cy="2413819"/>
          </a:xfrm>
          <a:prstGeom prst="rect">
            <a:avLst/>
          </a:prstGeom>
        </p:spPr>
      </p:pic>
      <p:pic>
        <p:nvPicPr>
          <p:cNvPr id="9" name="Picture 8"/>
          <p:cNvPicPr>
            <a:picLocks noChangeAspect="1"/>
          </p:cNvPicPr>
          <p:nvPr/>
        </p:nvPicPr>
        <p:blipFill>
          <a:blip r:embed="rId8"/>
          <a:stretch>
            <a:fillRect/>
          </a:stretch>
        </p:blipFill>
        <p:spPr>
          <a:xfrm>
            <a:off x="812801" y="6237493"/>
            <a:ext cx="5545470" cy="629843"/>
          </a:xfrm>
          <a:prstGeom prst="rect">
            <a:avLst/>
          </a:prstGeom>
        </p:spPr>
      </p:pic>
      <p:pic>
        <p:nvPicPr>
          <p:cNvPr id="24" name="Picture 23"/>
          <p:cNvPicPr>
            <a:picLocks noChangeAspect="1"/>
          </p:cNvPicPr>
          <p:nvPr/>
        </p:nvPicPr>
        <p:blipFill>
          <a:blip r:embed="rId9"/>
          <a:stretch>
            <a:fillRect/>
          </a:stretch>
        </p:blipFill>
        <p:spPr>
          <a:xfrm>
            <a:off x="6614160" y="4444181"/>
            <a:ext cx="5577840" cy="2413819"/>
          </a:xfrm>
          <a:prstGeom prst="rect">
            <a:avLst/>
          </a:prstGeom>
        </p:spPr>
      </p:pic>
      <p:pic>
        <p:nvPicPr>
          <p:cNvPr id="11" name="Picture 10"/>
          <p:cNvPicPr>
            <a:picLocks noChangeAspect="1"/>
          </p:cNvPicPr>
          <p:nvPr/>
        </p:nvPicPr>
        <p:blipFill>
          <a:blip r:embed="rId10"/>
          <a:stretch>
            <a:fillRect/>
          </a:stretch>
        </p:blipFill>
        <p:spPr>
          <a:xfrm>
            <a:off x="7010401" y="6171914"/>
            <a:ext cx="5262880" cy="695422"/>
          </a:xfrm>
          <a:prstGeom prst="rect">
            <a:avLst/>
          </a:prstGeom>
        </p:spPr>
      </p:pic>
    </p:spTree>
    <p:extLst>
      <p:ext uri="{BB962C8B-B14F-4D97-AF65-F5344CB8AC3E}">
        <p14:creationId xmlns:p14="http://schemas.microsoft.com/office/powerpoint/2010/main" val="1617567639"/>
      </p:ext>
    </p:extLst>
  </p:cSld>
  <p:clrMapOvr>
    <a:masterClrMapping/>
  </p:clrMapOvr>
  <mc:AlternateContent xmlns:mc="http://schemas.openxmlformats.org/markup-compatibility/2006">
    <mc:Choice xmlns:p14="http://schemas.microsoft.com/office/powerpoint/2010/main" Requires="p14">
      <p:transition p14:dur="100">
        <p:cut/>
        <p:sndAc>
          <p:endSnd/>
        </p:sndAc>
      </p:transition>
    </mc:Choice>
    <mc:Fallback>
      <p:transition>
        <p:cu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0105A2-22D2-4A79-BD8B-21ED11C88AE5}"/>
              </a:ext>
            </a:extLst>
          </p:cNvPr>
          <p:cNvSpPr/>
          <p:nvPr/>
        </p:nvSpPr>
        <p:spPr>
          <a:xfrm>
            <a:off x="550258" y="0"/>
            <a:ext cx="11110365" cy="1569660"/>
          </a:xfrm>
          <a:prstGeom prst="rect">
            <a:avLst/>
          </a:prstGeom>
        </p:spPr>
        <p:txBody>
          <a:bodyPr wrap="square">
            <a:spAutoFit/>
          </a:bodyPr>
          <a:lstStyle/>
          <a:p>
            <a:pPr lvl="0" algn="ctr"/>
            <a:r>
              <a:rPr lang="en-US" sz="3200" dirty="0">
                <a:solidFill>
                  <a:prstClr val="black"/>
                </a:solidFill>
                <a:latin typeface="Times New Roman" panose="02020603050405020304" pitchFamily="18" charset="0"/>
                <a:cs typeface="Times New Roman" panose="02020603050405020304" pitchFamily="18" charset="0"/>
              </a:rPr>
              <a:t>Thứ hai ngày </a:t>
            </a:r>
            <a:r>
              <a:rPr lang="vi-VN" sz="3200" dirty="0">
                <a:solidFill>
                  <a:prstClr val="black"/>
                </a:solidFill>
                <a:latin typeface="Times New Roman" panose="02020603050405020304" pitchFamily="18" charset="0"/>
                <a:cs typeface="Times New Roman" panose="02020603050405020304" pitchFamily="18" charset="0"/>
              </a:rPr>
              <a:t>19</a:t>
            </a:r>
            <a:r>
              <a:rPr lang="en-US" sz="3200" dirty="0">
                <a:solidFill>
                  <a:prstClr val="black"/>
                </a:solidFill>
                <a:latin typeface="Times New Roman" panose="02020603050405020304" pitchFamily="18" charset="0"/>
                <a:cs typeface="Times New Roman" panose="02020603050405020304" pitchFamily="18" charset="0"/>
              </a:rPr>
              <a:t> tháng </a:t>
            </a:r>
            <a:r>
              <a:rPr lang="vi-VN" sz="3200" dirty="0">
                <a:solidFill>
                  <a:prstClr val="black"/>
                </a:solidFill>
                <a:latin typeface="Times New Roman" panose="02020603050405020304" pitchFamily="18" charset="0"/>
                <a:cs typeface="Times New Roman" panose="02020603050405020304" pitchFamily="18" charset="0"/>
              </a:rPr>
              <a:t>8</a:t>
            </a:r>
            <a:r>
              <a:rPr lang="en-US" sz="3200" dirty="0">
                <a:solidFill>
                  <a:prstClr val="black"/>
                </a:solidFill>
                <a:latin typeface="Times New Roman" panose="02020603050405020304" pitchFamily="18" charset="0"/>
                <a:cs typeface="Times New Roman" panose="02020603050405020304" pitchFamily="18" charset="0"/>
              </a:rPr>
              <a:t> năm </a:t>
            </a:r>
            <a:r>
              <a:rPr lang="vi-VN" sz="3200"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a:latin typeface="Times New Roman" panose="02020603050405020304" pitchFamily="18" charset="0"/>
                <a:cs typeface="Times New Roman" panose="02020603050405020304" pitchFamily="18" charset="0"/>
              </a:rPr>
              <a:t>Đạo đức</a:t>
            </a:r>
          </a:p>
          <a:p>
            <a:pPr algn="ctr"/>
            <a:r>
              <a:rPr lang="vi-VN" sz="3200" b="1" kern="10" dirty="0" smtClean="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 EM BẢO</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VỆ</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ĐÚNG</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TỐT </a:t>
            </a:r>
            <a:r>
              <a:rPr lang="en-US" sz="3200" dirty="0">
                <a:latin typeface="Times New Roman" panose="02020603050405020304" pitchFamily="18" charset="0"/>
                <a:cs typeface="Times New Roman" panose="02020603050405020304" pitchFamily="18" charset="0"/>
              </a:rPr>
              <a:t>( tiết 1)</a:t>
            </a:r>
          </a:p>
        </p:txBody>
      </p:sp>
      <p:sp>
        <p:nvSpPr>
          <p:cNvPr id="5" name="Rectangle 4"/>
          <p:cNvSpPr/>
          <p:nvPr/>
        </p:nvSpPr>
        <p:spPr>
          <a:xfrm>
            <a:off x="452487" y="1970202"/>
            <a:ext cx="11581018" cy="3108543"/>
          </a:xfrm>
          <a:prstGeom prst="rect">
            <a:avLst/>
          </a:prstGeom>
        </p:spPr>
        <p:txBody>
          <a:bodyPr wrap="square">
            <a:spAutoFit/>
          </a:bodyPr>
          <a:lstStyle/>
          <a:p>
            <a:pPr algn="ctr"/>
            <a:r>
              <a:rPr lang="vi-VN" sz="5400" b="1" i="1" kern="10" spc="-150" dirty="0" smtClean="0">
                <a:ln w="9525">
                  <a:solidFill>
                    <a:srgbClr val="FF00FF"/>
                  </a:solidFill>
                  <a:round/>
                  <a:headEnd/>
                  <a:tailEn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 chơi: “ Phóng viên nhí”</a:t>
            </a:r>
          </a:p>
          <a:p>
            <a:pPr algn="ctr"/>
            <a:endParaRPr lang="vi-VN" sz="3500" b="1" dirty="0" smtClean="0">
              <a:latin typeface="Times New Roman" panose="02020603050405020304" pitchFamily="18" charset="0"/>
              <a:cs typeface="Times New Roman" panose="02020603050405020304" pitchFamily="18" charset="0"/>
            </a:endParaRPr>
          </a:p>
          <a:p>
            <a:pPr algn="ctr"/>
            <a:r>
              <a:rPr lang="vi-VN" sz="3500" b="1" dirty="0" smtClean="0">
                <a:latin typeface="Times New Roman" panose="02020603050405020304" pitchFamily="18" charset="0"/>
                <a:cs typeface="Times New Roman" panose="02020603050405020304" pitchFamily="18" charset="0"/>
              </a:rPr>
              <a:t>* Bạn hãy kể thêm một số cách để </a:t>
            </a:r>
            <a:r>
              <a:rPr lang="vi-VN" sz="3500" b="1" dirty="0">
                <a:latin typeface="Times New Roman" panose="02020603050405020304" pitchFamily="18" charset="0"/>
                <a:cs typeface="Times New Roman" panose="02020603050405020304" pitchFamily="18" charset="0"/>
              </a:rPr>
              <a:t>bảo vệ cái đúng, cái </a:t>
            </a:r>
            <a:r>
              <a:rPr lang="vi-VN" sz="3500" b="1" dirty="0" smtClean="0">
                <a:latin typeface="Times New Roman" panose="02020603050405020304" pitchFamily="18" charset="0"/>
                <a:cs typeface="Times New Roman" panose="02020603050405020304" pitchFamily="18" charset="0"/>
              </a:rPr>
              <a:t>tốt?</a:t>
            </a:r>
            <a:endParaRPr lang="vi-VN" sz="3500" b="1" dirty="0" smtClean="0">
              <a:solidFill>
                <a:srgbClr val="FF0000"/>
              </a:solidFill>
              <a:latin typeface="Times New Roman" panose="02020603050405020304" pitchFamily="18" charset="0"/>
              <a:cs typeface="Times New Roman" panose="02020603050405020304" pitchFamily="18" charset="0"/>
            </a:endParaRPr>
          </a:p>
          <a:p>
            <a:pPr algn="just"/>
            <a:endPar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Theo </a:t>
            </a:r>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vì sao cần phải bảo vệ cái đúng, cái tốt</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290" name="Picture 2" descr="https://giaoan.link/doc/gif-image/con-khi.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36481" cy="93805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giaoan.link/doc/gif-image/bong-bay-18-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4981" y="5391808"/>
            <a:ext cx="571500" cy="1433464"/>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giaoan.link/doc/gif-image/bong-bay-18-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02967" y="5391809"/>
            <a:ext cx="571500" cy="1466192"/>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s://giaoan.link/doc/gif-image/con-khi-2.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602967" y="0"/>
            <a:ext cx="1460227" cy="1072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4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633" y="0"/>
            <a:ext cx="11046518" cy="1569660"/>
          </a:xfrm>
          <a:prstGeom prst="rect">
            <a:avLst/>
          </a:prstGeom>
        </p:spPr>
        <p:txBody>
          <a:bodyPr wrap="square">
            <a:spAutoFit/>
          </a:bodyPr>
          <a:lstStyle/>
          <a:p>
            <a:pPr lvl="0" algn="ctr"/>
            <a:r>
              <a:rPr lang="en-US" sz="3200" dirty="0">
                <a:solidFill>
                  <a:prstClr val="black"/>
                </a:solidFill>
                <a:latin typeface="Times New Roman" panose="02020603050405020304" pitchFamily="18" charset="0"/>
                <a:cs typeface="Times New Roman" panose="02020603050405020304" pitchFamily="18" charset="0"/>
              </a:rPr>
              <a:t>Thứ hai ngày </a:t>
            </a:r>
            <a:r>
              <a:rPr lang="vi-VN" sz="3200" dirty="0">
                <a:solidFill>
                  <a:prstClr val="black"/>
                </a:solidFill>
                <a:latin typeface="Times New Roman" panose="02020603050405020304" pitchFamily="18" charset="0"/>
                <a:cs typeface="Times New Roman" panose="02020603050405020304" pitchFamily="18" charset="0"/>
              </a:rPr>
              <a:t>19</a:t>
            </a:r>
            <a:r>
              <a:rPr lang="en-US" sz="3200" dirty="0">
                <a:solidFill>
                  <a:prstClr val="black"/>
                </a:solidFill>
                <a:latin typeface="Times New Roman" panose="02020603050405020304" pitchFamily="18" charset="0"/>
                <a:cs typeface="Times New Roman" panose="02020603050405020304" pitchFamily="18" charset="0"/>
              </a:rPr>
              <a:t> tháng </a:t>
            </a:r>
            <a:r>
              <a:rPr lang="vi-VN" sz="3200" dirty="0">
                <a:solidFill>
                  <a:prstClr val="black"/>
                </a:solidFill>
                <a:latin typeface="Times New Roman" panose="02020603050405020304" pitchFamily="18" charset="0"/>
                <a:cs typeface="Times New Roman" panose="02020603050405020304" pitchFamily="18" charset="0"/>
              </a:rPr>
              <a:t>8</a:t>
            </a:r>
            <a:r>
              <a:rPr lang="en-US" sz="3200" dirty="0">
                <a:solidFill>
                  <a:prstClr val="black"/>
                </a:solidFill>
                <a:latin typeface="Times New Roman" panose="02020603050405020304" pitchFamily="18" charset="0"/>
                <a:cs typeface="Times New Roman" panose="02020603050405020304" pitchFamily="18" charset="0"/>
              </a:rPr>
              <a:t> năm </a:t>
            </a:r>
            <a:r>
              <a:rPr lang="vi-VN" sz="3200"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smtClean="0">
                <a:latin typeface="Times New Roman" panose="02020603050405020304" pitchFamily="18" charset="0"/>
                <a:cs typeface="Times New Roman" panose="02020603050405020304" pitchFamily="18" charset="0"/>
              </a:rPr>
              <a:t>Đạo đức</a:t>
            </a:r>
          </a:p>
          <a:p>
            <a:pPr lvl="0" algn="ctr"/>
            <a:r>
              <a:rPr lang="vi-VN" sz="3200" b="1" kern="10" dirty="0" smtClean="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 EM BẢO</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VỆ</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ĐÚNG</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TỐT </a:t>
            </a:r>
            <a:r>
              <a:rPr lang="en-US" sz="3200" dirty="0">
                <a:latin typeface="Times New Roman" panose="02020603050405020304" pitchFamily="18" charset="0"/>
                <a:cs typeface="Times New Roman" panose="02020603050405020304" pitchFamily="18" charset="0"/>
              </a:rPr>
              <a:t>( tiết 1)</a:t>
            </a:r>
          </a:p>
        </p:txBody>
      </p:sp>
      <p:sp>
        <p:nvSpPr>
          <p:cNvPr id="5" name="Rectangle 4"/>
          <p:cNvSpPr/>
          <p:nvPr/>
        </p:nvSpPr>
        <p:spPr>
          <a:xfrm>
            <a:off x="484634" y="2123769"/>
            <a:ext cx="11046518" cy="4339650"/>
          </a:xfrm>
          <a:prstGeom prst="rect">
            <a:avLst/>
          </a:prstGeom>
        </p:spPr>
        <p:txBody>
          <a:bodyPr wrap="square">
            <a:spAutoFit/>
          </a:bodyPr>
          <a:lstStyle/>
          <a:p>
            <a:pPr marL="457200" algn="just">
              <a:lnSpc>
                <a:spcPct val="115000"/>
              </a:lnSpc>
            </a:pPr>
            <a:r>
              <a:rPr lang="vi-VN" sz="4000" b="1" u="sng" dirty="0" smtClean="0">
                <a:latin typeface="Times New Roman" panose="02020603050405020304" pitchFamily="18" charset="0"/>
                <a:cs typeface="Times New Roman" panose="02020603050405020304" pitchFamily="18" charset="0"/>
              </a:rPr>
              <a:t>Dặn </a:t>
            </a:r>
            <a:r>
              <a:rPr lang="vi-VN" sz="4000" b="1" u="sng" dirty="0">
                <a:latin typeface="Times New Roman" panose="02020603050405020304" pitchFamily="18" charset="0"/>
                <a:cs typeface="Times New Roman" panose="02020603050405020304" pitchFamily="18" charset="0"/>
              </a:rPr>
              <a:t>dò</a:t>
            </a:r>
            <a:r>
              <a:rPr lang="vi-VN" sz="4000" dirty="0">
                <a:latin typeface="Times New Roman" panose="02020603050405020304" pitchFamily="18" charset="0"/>
                <a:cs typeface="Times New Roman" panose="02020603050405020304" pitchFamily="18" charset="0"/>
              </a:rPr>
              <a:t>: </a:t>
            </a:r>
            <a:endParaRPr lang="vi-VN" sz="4000" dirty="0" smtClean="0">
              <a:latin typeface="Times New Roman" panose="02020603050405020304" pitchFamily="18" charset="0"/>
              <a:cs typeface="Times New Roman" panose="02020603050405020304" pitchFamily="18" charset="0"/>
            </a:endParaRPr>
          </a:p>
          <a:p>
            <a:pPr marL="1028700" indent="-571500" algn="just">
              <a:lnSpc>
                <a:spcPct val="115000"/>
              </a:lnSpc>
              <a:buFont typeface="Arial" panose="020B0604020202020204" pitchFamily="34" charset="0"/>
              <a:buChar char="•"/>
            </a:pPr>
            <a:endParaRPr lang="vi-VN" sz="4000" dirty="0">
              <a:latin typeface="Times New Roman" panose="02020603050405020304" pitchFamily="18" charset="0"/>
              <a:cs typeface="Times New Roman" panose="02020603050405020304" pitchFamily="18" charset="0"/>
            </a:endParaRPr>
          </a:p>
          <a:p>
            <a:pPr marL="457200" algn="just">
              <a:lnSpc>
                <a:spcPct val="115000"/>
              </a:lnSpc>
            </a:pPr>
            <a:endParaRPr lang="vi-VN" sz="4000" dirty="0" smtClean="0">
              <a:latin typeface="Times New Roman" panose="02020603050405020304" pitchFamily="18" charset="0"/>
              <a:cs typeface="Times New Roman" panose="02020603050405020304" pitchFamily="18" charset="0"/>
            </a:endParaRPr>
          </a:p>
          <a:p>
            <a:pPr marL="457200" algn="just">
              <a:lnSpc>
                <a:spcPct val="115000"/>
              </a:lnSpc>
            </a:pPr>
            <a:r>
              <a:rPr lang="vi-VN" sz="4000" dirty="0" smtClean="0">
                <a:latin typeface="Times New Roman" panose="02020603050405020304" pitchFamily="18" charset="0"/>
                <a:cs typeface="Times New Roman" panose="02020603050405020304" pitchFamily="18" charset="0"/>
              </a:rPr>
              <a:t>V</a:t>
            </a:r>
            <a:r>
              <a:rPr lang="en-US" sz="4000" dirty="0">
                <a:latin typeface="Times New Roman" panose="02020603050405020304" pitchFamily="18" charset="0"/>
                <a:cs typeface="Times New Roman" panose="02020603050405020304" pitchFamily="18" charset="0"/>
              </a:rPr>
              <a:t>ề nhà </a:t>
            </a:r>
            <a:r>
              <a:rPr lang="vi-VN" sz="4000" dirty="0">
                <a:latin typeface="Times New Roman" panose="02020603050405020304" pitchFamily="18" charset="0"/>
                <a:cs typeface="Times New Roman" panose="02020603050405020304" pitchFamily="18" charset="0"/>
              </a:rPr>
              <a:t>các em </a:t>
            </a:r>
            <a:r>
              <a:rPr lang="en-US" sz="4000" dirty="0">
                <a:latin typeface="Times New Roman" panose="02020603050405020304" pitchFamily="18" charset="0"/>
                <a:cs typeface="Times New Roman" panose="02020603050405020304" pitchFamily="18" charset="0"/>
              </a:rPr>
              <a:t>sưu tầm một số câu chuyện, tình huống thể hiện việc bảo vệ cái đúng, cái tốt trong cuộc sống để tiết sau báo cáo</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A8A5824-C5FF-FE0E-3737-A966F4148249}"/>
              </a:ext>
            </a:extLst>
          </p:cNvPr>
          <p:cNvGrpSpPr/>
          <p:nvPr/>
        </p:nvGrpSpPr>
        <p:grpSpPr>
          <a:xfrm>
            <a:off x="4345857" y="1569660"/>
            <a:ext cx="7452851" cy="2717205"/>
            <a:chOff x="8282290" y="2716696"/>
            <a:chExt cx="3827131" cy="3561687"/>
          </a:xfrm>
        </p:grpSpPr>
        <p:pic>
          <p:nvPicPr>
            <p:cNvPr id="6" name="Picture 5" descr="A picture containing text, wooden, wood, file&#10;&#10;Description automatically generated">
              <a:extLst>
                <a:ext uri="{FF2B5EF4-FFF2-40B4-BE49-F238E27FC236}">
                  <a16:creationId xmlns:a16="http://schemas.microsoft.com/office/drawing/2014/main" id="{EC2D97D3-9ADC-7036-3495-18F6298B03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4279" y="2716696"/>
              <a:ext cx="3509435" cy="3561687"/>
            </a:xfrm>
            <a:prstGeom prst="rect">
              <a:avLst/>
            </a:prstGeom>
          </p:spPr>
        </p:pic>
        <p:sp>
          <p:nvSpPr>
            <p:cNvPr id="7" name="TextBox 6">
              <a:extLst>
                <a:ext uri="{FF2B5EF4-FFF2-40B4-BE49-F238E27FC236}">
                  <a16:creationId xmlns:a16="http://schemas.microsoft.com/office/drawing/2014/main" id="{475DCBA3-5B65-3506-2E6A-BF3B3F614597}"/>
                </a:ext>
              </a:extLst>
            </p:cNvPr>
            <p:cNvSpPr txBox="1"/>
            <p:nvPr/>
          </p:nvSpPr>
          <p:spPr>
            <a:xfrm>
              <a:off x="8282290" y="2998327"/>
              <a:ext cx="3827131" cy="189612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Các </a:t>
              </a:r>
              <a:r>
                <a:rPr kumimoji="0" lang="vi-VN" sz="4400" b="1" i="0" u="none" strike="noStrike" kern="0" cap="none" spc="0" normalizeH="0" baseline="0" noProof="0" dirty="0" smtClean="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bạn</a:t>
              </a:r>
              <a:r>
                <a:rPr kumimoji="0" lang="en-US" sz="4400" b="1" i="0" u="none" strike="noStrike" kern="0" cap="none" spc="0" normalizeH="0" baseline="0" noProof="0" dirty="0" smtClean="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 </a:t>
              </a:r>
              <a:endParaRPr kumimoji="0" lang="en-US" sz="44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lắng nghe</a:t>
              </a:r>
              <a:endParaRPr kumimoji="0" lang="en-US" sz="40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endParaRPr>
            </a:p>
          </p:txBody>
        </p:sp>
      </p:grpSp>
    </p:spTree>
    <p:extLst>
      <p:ext uri="{BB962C8B-B14F-4D97-AF65-F5344CB8AC3E}">
        <p14:creationId xmlns:p14="http://schemas.microsoft.com/office/powerpoint/2010/main" val="406727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4787DF-5768-48D1-90D3-A14222F03021}"/>
              </a:ext>
            </a:extLst>
          </p:cNvPr>
          <p:cNvSpPr/>
          <p:nvPr/>
        </p:nvSpPr>
        <p:spPr>
          <a:xfrm>
            <a:off x="1755228" y="147145"/>
            <a:ext cx="9059918" cy="1077218"/>
          </a:xfrm>
          <a:prstGeom prst="rect">
            <a:avLst/>
          </a:prstGeom>
        </p:spPr>
        <p:txBody>
          <a:bodyPr wrap="square">
            <a:spAutoFit/>
          </a:bodyPr>
          <a:lstStyle/>
          <a:p>
            <a:pPr lvl="0" algn="ctr"/>
            <a:r>
              <a:rPr lang="en-US" sz="3200" b="1" dirty="0">
                <a:solidFill>
                  <a:prstClr val="black"/>
                </a:solidFill>
                <a:latin typeface="Times New Roman" panose="02020603050405020304" pitchFamily="18" charset="0"/>
                <a:cs typeface="Times New Roman" panose="02020603050405020304" pitchFamily="18" charset="0"/>
              </a:rPr>
              <a:t>Thứ hai ngày </a:t>
            </a:r>
            <a:r>
              <a:rPr lang="vi-VN" sz="3200" b="1" dirty="0">
                <a:solidFill>
                  <a:prstClr val="black"/>
                </a:solidFill>
                <a:latin typeface="Times New Roman" panose="02020603050405020304" pitchFamily="18" charset="0"/>
                <a:cs typeface="Times New Roman" panose="02020603050405020304" pitchFamily="18" charset="0"/>
              </a:rPr>
              <a:t>19</a:t>
            </a:r>
            <a:r>
              <a:rPr lang="en-US" sz="3200" b="1" dirty="0">
                <a:solidFill>
                  <a:prstClr val="black"/>
                </a:solidFill>
                <a:latin typeface="Times New Roman" panose="02020603050405020304" pitchFamily="18" charset="0"/>
                <a:cs typeface="Times New Roman" panose="02020603050405020304" pitchFamily="18" charset="0"/>
              </a:rPr>
              <a:t> tháng </a:t>
            </a:r>
            <a:r>
              <a:rPr lang="vi-VN" sz="3200" b="1" dirty="0">
                <a:solidFill>
                  <a:prstClr val="black"/>
                </a:solidFill>
                <a:latin typeface="Times New Roman" panose="02020603050405020304" pitchFamily="18" charset="0"/>
                <a:cs typeface="Times New Roman" panose="02020603050405020304" pitchFamily="18" charset="0"/>
              </a:rPr>
              <a:t>8</a:t>
            </a:r>
            <a:r>
              <a:rPr lang="en-US" sz="3200" b="1" dirty="0">
                <a:solidFill>
                  <a:prstClr val="black"/>
                </a:solidFill>
                <a:latin typeface="Times New Roman" panose="02020603050405020304" pitchFamily="18" charset="0"/>
                <a:cs typeface="Times New Roman" panose="02020603050405020304" pitchFamily="18" charset="0"/>
              </a:rPr>
              <a:t> năm </a:t>
            </a:r>
            <a:r>
              <a:rPr lang="vi-VN" sz="3200" b="1"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a:latin typeface="Times New Roman" panose="02020603050405020304" pitchFamily="18" charset="0"/>
                <a:cs typeface="Times New Roman" panose="02020603050405020304" pitchFamily="18" charset="0"/>
              </a:rPr>
              <a:t>Đạo </a:t>
            </a:r>
            <a:r>
              <a:rPr lang="vi-VN" sz="3200" b="1" u="sng" dirty="0" smtClean="0">
                <a:latin typeface="Times New Roman" panose="02020603050405020304" pitchFamily="18" charset="0"/>
                <a:cs typeface="Times New Roman" panose="02020603050405020304" pitchFamily="18" charset="0"/>
              </a:rPr>
              <a:t>đức</a:t>
            </a:r>
            <a:endParaRPr lang="vi-VN" sz="3200" b="1" u="sng"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13E5680-A9CA-47D9-89BA-3C685A9892AF}"/>
              </a:ext>
            </a:extLst>
          </p:cNvPr>
          <p:cNvSpPr/>
          <p:nvPr/>
        </p:nvSpPr>
        <p:spPr>
          <a:xfrm>
            <a:off x="378372" y="1666271"/>
            <a:ext cx="11319642" cy="3970318"/>
          </a:xfrm>
          <a:prstGeom prst="rect">
            <a:avLst/>
          </a:prstGeom>
        </p:spPr>
        <p:txBody>
          <a:bodyPr wrap="square">
            <a:spAutoFit/>
          </a:bodyPr>
          <a:lstStyle/>
          <a:p>
            <a:pPr lvl="0" algn="ctr"/>
            <a:r>
              <a:rPr lang="vi-VN" sz="3600" b="1" dirty="0" smtClean="0">
                <a:latin typeface="Times New Roman" panose="02020603050405020304" pitchFamily="18" charset="0"/>
                <a:cs typeface="Times New Roman" panose="02020603050405020304" pitchFamily="18" charset="0"/>
              </a:rPr>
              <a:t>1. H</a:t>
            </a:r>
            <a:r>
              <a:rPr lang="en-US" sz="3600" b="1" dirty="0" smtClean="0">
                <a:latin typeface="Times New Roman" panose="02020603050405020304" pitchFamily="18" charset="0"/>
                <a:cs typeface="Times New Roman" panose="02020603050405020304" pitchFamily="18" charset="0"/>
              </a:rPr>
              <a:t>oạt </a:t>
            </a:r>
            <a:r>
              <a:rPr lang="en-US" sz="3600" b="1" dirty="0">
                <a:latin typeface="Times New Roman" panose="02020603050405020304" pitchFamily="18" charset="0"/>
                <a:cs typeface="Times New Roman" panose="02020603050405020304" pitchFamily="18" charset="0"/>
              </a:rPr>
              <a:t>động mở </a:t>
            </a:r>
            <a:r>
              <a:rPr lang="vi-VN" sz="3600" b="1" dirty="0" smtClean="0">
                <a:latin typeface="Times New Roman" panose="02020603050405020304" pitchFamily="18" charset="0"/>
                <a:cs typeface="Times New Roman" panose="02020603050405020304" pitchFamily="18" charset="0"/>
              </a:rPr>
              <a:t>đầu:</a:t>
            </a:r>
          </a:p>
          <a:p>
            <a:pPr algn="just"/>
            <a:endParaRPr lang="vi-VN" sz="3600" i="1" dirty="0">
              <a:latin typeface="Times New Roman" panose="02020603050405020304" pitchFamily="18" charset="0"/>
              <a:cs typeface="Times New Roman" panose="02020603050405020304" pitchFamily="18" charset="0"/>
            </a:endParaRPr>
          </a:p>
          <a:p>
            <a:pPr algn="just"/>
            <a:endParaRPr lang="vi-VN" sz="3600" i="1" dirty="0" smtClean="0">
              <a:latin typeface="Times New Roman" panose="02020603050405020304" pitchFamily="18" charset="0"/>
              <a:cs typeface="Times New Roman" panose="02020603050405020304" pitchFamily="18" charset="0"/>
            </a:endParaRPr>
          </a:p>
          <a:p>
            <a:pPr algn="just"/>
            <a:endParaRPr lang="vi-VN" sz="3600" i="1" dirty="0">
              <a:latin typeface="Times New Roman" panose="02020603050405020304" pitchFamily="18" charset="0"/>
              <a:cs typeface="Times New Roman" panose="02020603050405020304" pitchFamily="18" charset="0"/>
            </a:endParaRPr>
          </a:p>
          <a:p>
            <a:pPr algn="just"/>
            <a:endParaRPr lang="vi-VN" sz="3600" i="1" dirty="0" smtClean="0">
              <a:latin typeface="Times New Roman" panose="02020603050405020304" pitchFamily="18" charset="0"/>
              <a:cs typeface="Times New Roman" panose="02020603050405020304" pitchFamily="18" charset="0"/>
            </a:endParaRPr>
          </a:p>
          <a:p>
            <a:pPr algn="just"/>
            <a:endParaRPr lang="en-US" sz="3600" dirty="0">
              <a:latin typeface="Times New Roman" panose="02020603050405020304" pitchFamily="18" charset="0"/>
              <a:cs typeface="Times New Roman" panose="02020603050405020304" pitchFamily="18" charset="0"/>
            </a:endParaRPr>
          </a:p>
          <a:p>
            <a:pPr lvl="0" algn="ctr"/>
            <a:endParaRPr lang="en-US" sz="3600" b="1" dirty="0">
              <a:solidFill>
                <a:srgbClr val="0070C0"/>
              </a:solidFill>
              <a:latin typeface="Times New Roman" panose="02020603050405020304" pitchFamily="18" charset="0"/>
              <a:cs typeface="Times New Roman" panose="02020603050405020304" pitchFamily="18" charset="0"/>
            </a:endParaRPr>
          </a:p>
        </p:txBody>
      </p:sp>
      <p:pic>
        <p:nvPicPr>
          <p:cNvPr id="3074" name="Picture 2" descr="https://giaoan.link/doc/gif-image/chim-hut-mat-18-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5413" y="18588"/>
            <a:ext cx="1364504" cy="6225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giaoan.link/doc/gif-image/chim-hut-mat-18-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10041" y="18589"/>
            <a:ext cx="1481959" cy="7066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C79D3EA-DF47-45A7-AA98-835C192D3A33}"/>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xmlns:lc="http://schemas.openxmlformats.org/drawingml/2006/lockedCanvas" r:id="rId5"/>
              </a:ext>
            </a:extLst>
          </a:blip>
          <a:stretch>
            <a:fillRect/>
          </a:stretch>
        </p:blipFill>
        <p:spPr>
          <a:xfrm rot="365070">
            <a:off x="272428" y="1826969"/>
            <a:ext cx="3305625" cy="5145204"/>
          </a:xfrm>
          <a:prstGeom prst="rect">
            <a:avLst/>
          </a:prstGeom>
        </p:spPr>
      </p:pic>
      <p:sp>
        <p:nvSpPr>
          <p:cNvPr id="11" name="Cloud Callout 10"/>
          <p:cNvSpPr/>
          <p:nvPr/>
        </p:nvSpPr>
        <p:spPr>
          <a:xfrm>
            <a:off x="3415862" y="2333587"/>
            <a:ext cx="8717411" cy="3415572"/>
          </a:xfrm>
          <a:prstGeom prst="cloudCallout">
            <a:avLst>
              <a:gd name="adj1" fmla="val -19405"/>
              <a:gd name="adj2" fmla="val 73554"/>
            </a:avLst>
          </a:prstGeom>
          <a:solidFill>
            <a:schemeClr val="accent1">
              <a:lumMod val="20000"/>
              <a:lumOff val="80000"/>
            </a:schemeClr>
          </a:solidFill>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vi-VN" sz="4000" i="1" dirty="0" smtClean="0">
                <a:solidFill>
                  <a:srgbClr val="FF0000"/>
                </a:solidFill>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C</a:t>
            </a:r>
            <a:r>
              <a:rPr lang="en-US" sz="3200" dirty="0">
                <a:solidFill>
                  <a:schemeClr val="tx1"/>
                </a:solidFill>
                <a:latin typeface="Times New Roman" panose="02020603050405020304" pitchFamily="18" charset="0"/>
                <a:cs typeface="Times New Roman" panose="02020603050405020304" pitchFamily="18" charset="0"/>
              </a:rPr>
              <a:t>ả lớp </a:t>
            </a:r>
            <a:r>
              <a:rPr lang="vi-VN" sz="3200" dirty="0">
                <a:solidFill>
                  <a:schemeClr val="tx1"/>
                </a:solidFill>
                <a:latin typeface="Times New Roman" panose="02020603050405020304" pitchFamily="18" charset="0"/>
                <a:cs typeface="Times New Roman" panose="02020603050405020304" pitchFamily="18" charset="0"/>
              </a:rPr>
              <a:t>lắng nghe bài hát “</a:t>
            </a:r>
            <a:r>
              <a:rPr lang="en-US" sz="3200" i="1" dirty="0">
                <a:solidFill>
                  <a:schemeClr val="tx1"/>
                </a:solidFill>
                <a:latin typeface="Times New Roman" panose="02020603050405020304" pitchFamily="18" charset="0"/>
                <a:cs typeface="Times New Roman" panose="02020603050405020304" pitchFamily="18" charset="0"/>
              </a:rPr>
              <a:t>Nói lời hay, làm việc </a:t>
            </a:r>
            <a:r>
              <a:rPr lang="vi-VN" sz="3200" i="1" dirty="0">
                <a:solidFill>
                  <a:schemeClr val="tx1"/>
                </a:solidFill>
                <a:latin typeface="Times New Roman" panose="02020603050405020304" pitchFamily="18" charset="0"/>
                <a:cs typeface="Times New Roman" panose="02020603050405020304" pitchFamily="18" charset="0"/>
              </a:rPr>
              <a:t>tốt” </a:t>
            </a:r>
            <a:r>
              <a:rPr lang="vi-VN" sz="3200" dirty="0">
                <a:solidFill>
                  <a:schemeClr val="tx1"/>
                </a:solidFill>
                <a:latin typeface="Times New Roman" panose="02020603050405020304" pitchFamily="18" charset="0"/>
                <a:cs typeface="Times New Roman" panose="02020603050405020304" pitchFamily="18" charset="0"/>
              </a:rPr>
              <a:t>của nhạc sĩ </a:t>
            </a:r>
            <a:r>
              <a:rPr lang="en-US" sz="3200" dirty="0">
                <a:solidFill>
                  <a:schemeClr val="tx1"/>
                </a:solidFill>
                <a:latin typeface="Times New Roman" panose="02020603050405020304" pitchFamily="18" charset="0"/>
                <a:cs typeface="Times New Roman" panose="02020603050405020304" pitchFamily="18" charset="0"/>
              </a:rPr>
              <a:t>Mai </a:t>
            </a:r>
            <a:r>
              <a:rPr lang="vi-VN" sz="3200" dirty="0">
                <a:solidFill>
                  <a:schemeClr val="tx1"/>
                </a:solidFill>
                <a:latin typeface="Times New Roman" panose="02020603050405020304" pitchFamily="18" charset="0"/>
                <a:cs typeface="Times New Roman" panose="02020603050405020304" pitchFamily="18" charset="0"/>
              </a:rPr>
              <a:t>Trâm và trả lời câu hỏi:</a:t>
            </a:r>
            <a:r>
              <a:rPr lang="en-US" sz="3200" i="1" dirty="0">
                <a:solidFill>
                  <a:schemeClr val="tx1"/>
                </a:solidFill>
                <a:latin typeface="Times New Roman" panose="02020603050405020304" pitchFamily="18" charset="0"/>
                <a:cs typeface="Times New Roman" panose="02020603050405020304" pitchFamily="18" charset="0"/>
              </a:rPr>
              <a:t> </a:t>
            </a:r>
            <a:endParaRPr lang="vi-VN" sz="3200" i="1" dirty="0" smtClean="0">
              <a:solidFill>
                <a:schemeClr val="tx1"/>
              </a:solidFill>
              <a:latin typeface="Times New Roman" panose="02020603050405020304" pitchFamily="18" charset="0"/>
              <a:cs typeface="Times New Roman" panose="02020603050405020304" pitchFamily="18" charset="0"/>
            </a:endParaRPr>
          </a:p>
          <a:p>
            <a:pPr algn="just"/>
            <a:r>
              <a:rPr lang="vi-VN" sz="3200" i="1" dirty="0" smtClean="0">
                <a:solidFill>
                  <a:schemeClr val="tx1"/>
                </a:solidFill>
                <a:latin typeface="Times New Roman" panose="02020603050405020304" pitchFamily="18" charset="0"/>
                <a:cs typeface="Times New Roman" panose="02020603050405020304" pitchFamily="18" charset="0"/>
              </a:rPr>
              <a:t>- </a:t>
            </a:r>
            <a:r>
              <a:rPr lang="en-US" sz="3200" i="1" dirty="0" smtClean="0">
                <a:solidFill>
                  <a:srgbClr val="00B050"/>
                </a:solidFill>
                <a:latin typeface="Times New Roman" panose="02020603050405020304" pitchFamily="18" charset="0"/>
                <a:cs typeface="Times New Roman" panose="02020603050405020304" pitchFamily="18" charset="0"/>
              </a:rPr>
              <a:t>Trong </a:t>
            </a:r>
            <a:r>
              <a:rPr lang="en-US" sz="3200" i="1" dirty="0">
                <a:solidFill>
                  <a:srgbClr val="00B050"/>
                </a:solidFill>
                <a:latin typeface="Times New Roman" panose="02020603050405020304" pitchFamily="18" charset="0"/>
                <a:cs typeface="Times New Roman" panose="02020603050405020304" pitchFamily="18" charset="0"/>
              </a:rPr>
              <a:t>bài hát có những việc tốt nào mà </a:t>
            </a:r>
            <a:r>
              <a:rPr lang="vi-VN" sz="3200" i="1" dirty="0">
                <a:solidFill>
                  <a:srgbClr val="00B050"/>
                </a:solidFill>
                <a:latin typeface="Times New Roman" panose="02020603050405020304" pitchFamily="18" charset="0"/>
                <a:cs typeface="Times New Roman" panose="02020603050405020304" pitchFamily="18" charset="0"/>
              </a:rPr>
              <a:t>các em</a:t>
            </a:r>
            <a:r>
              <a:rPr lang="en-US" sz="3200" i="1" dirty="0">
                <a:solidFill>
                  <a:srgbClr val="00B050"/>
                </a:solidFill>
                <a:latin typeface="Times New Roman" panose="02020603050405020304" pitchFamily="18" charset="0"/>
                <a:cs typeface="Times New Roman" panose="02020603050405020304" pitchFamily="18" charset="0"/>
              </a:rPr>
              <a:t> cần thực hiện?</a:t>
            </a:r>
            <a:endParaRPr lang="vi-VN" sz="3200"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399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0105A2-22D2-4A79-BD8B-21ED11C88AE5}"/>
              </a:ext>
            </a:extLst>
          </p:cNvPr>
          <p:cNvSpPr/>
          <p:nvPr/>
        </p:nvSpPr>
        <p:spPr>
          <a:xfrm>
            <a:off x="550258" y="0"/>
            <a:ext cx="11110365" cy="1138773"/>
          </a:xfrm>
          <a:prstGeom prst="rect">
            <a:avLst/>
          </a:prstGeom>
        </p:spPr>
        <p:txBody>
          <a:bodyPr wrap="square">
            <a:spAutoFit/>
          </a:bodyPr>
          <a:lstStyle/>
          <a:p>
            <a:pPr lvl="0" algn="ctr"/>
            <a:r>
              <a:rPr lang="en-US" sz="3600" b="1" dirty="0">
                <a:solidFill>
                  <a:prstClr val="black"/>
                </a:solidFill>
                <a:latin typeface="Times New Roman" panose="02020603050405020304" pitchFamily="18" charset="0"/>
                <a:cs typeface="Times New Roman" panose="02020603050405020304" pitchFamily="18" charset="0"/>
              </a:rPr>
              <a:t>Thứ hai ngày </a:t>
            </a:r>
            <a:r>
              <a:rPr lang="vi-VN" sz="3600" b="1" dirty="0">
                <a:solidFill>
                  <a:prstClr val="black"/>
                </a:solidFill>
                <a:latin typeface="Times New Roman" panose="02020603050405020304" pitchFamily="18" charset="0"/>
                <a:cs typeface="Times New Roman" panose="02020603050405020304" pitchFamily="18" charset="0"/>
              </a:rPr>
              <a:t>19</a:t>
            </a:r>
            <a:r>
              <a:rPr lang="en-US" sz="3600" b="1" dirty="0">
                <a:solidFill>
                  <a:prstClr val="black"/>
                </a:solidFill>
                <a:latin typeface="Times New Roman" panose="02020603050405020304" pitchFamily="18" charset="0"/>
                <a:cs typeface="Times New Roman" panose="02020603050405020304" pitchFamily="18" charset="0"/>
              </a:rPr>
              <a:t> tháng </a:t>
            </a:r>
            <a:r>
              <a:rPr lang="vi-VN" sz="3600" b="1" dirty="0">
                <a:solidFill>
                  <a:prstClr val="black"/>
                </a:solidFill>
                <a:latin typeface="Times New Roman" panose="02020603050405020304" pitchFamily="18" charset="0"/>
                <a:cs typeface="Times New Roman" panose="02020603050405020304" pitchFamily="18" charset="0"/>
              </a:rPr>
              <a:t>8</a:t>
            </a:r>
            <a:r>
              <a:rPr lang="en-US" sz="3600" b="1" dirty="0">
                <a:solidFill>
                  <a:prstClr val="black"/>
                </a:solidFill>
                <a:latin typeface="Times New Roman" panose="02020603050405020304" pitchFamily="18" charset="0"/>
                <a:cs typeface="Times New Roman" panose="02020603050405020304" pitchFamily="18" charset="0"/>
              </a:rPr>
              <a:t> năm </a:t>
            </a:r>
            <a:r>
              <a:rPr lang="vi-VN" sz="3600" b="1"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a:latin typeface="Times New Roman" panose="02020603050405020304" pitchFamily="18" charset="0"/>
                <a:cs typeface="Times New Roman" panose="02020603050405020304" pitchFamily="18" charset="0"/>
              </a:rPr>
              <a:t>Đạo </a:t>
            </a:r>
            <a:r>
              <a:rPr lang="vi-VN" sz="3200" b="1" u="sng" dirty="0" smtClean="0">
                <a:latin typeface="Times New Roman" panose="02020603050405020304" pitchFamily="18" charset="0"/>
                <a:cs typeface="Times New Roman" panose="02020603050405020304" pitchFamily="18" charset="0"/>
              </a:rPr>
              <a:t>đức</a:t>
            </a:r>
            <a:endParaRPr lang="vi-VN" sz="3200" b="1" u="sng" dirty="0">
              <a:latin typeface="Times New Roman" panose="02020603050405020304" pitchFamily="18" charset="0"/>
              <a:cs typeface="Times New Roman" panose="02020603050405020304" pitchFamily="18" charset="0"/>
            </a:endParaRPr>
          </a:p>
        </p:txBody>
      </p:sp>
      <p:pic>
        <p:nvPicPr>
          <p:cNvPr id="3" name="Nói lời hay, làm việc tốt - St- Mai Trâm">
            <a:hlinkClick r:id="" action="ppaction://media"/>
          </p:cNvPr>
          <p:cNvPicPr>
            <a:picLocks noChangeAspect="1"/>
          </p:cNvPicPr>
          <p:nvPr>
            <a:videoFile r:link="rId1"/>
            <p:extLst>
              <p:ext uri="{DAA4B4D4-6D71-4841-9C94-3DE7FCFB9230}">
                <p14:media xmlns:p14="http://schemas.microsoft.com/office/powerpoint/2010/main" r:embed="rId2">
                  <p14:trim st="2883" end="103956"/>
                </p14:media>
              </p:ext>
            </p:extLst>
          </p:nvPr>
        </p:nvPicPr>
        <p:blipFill>
          <a:blip r:embed="rId5"/>
          <a:stretch>
            <a:fillRect/>
          </a:stretch>
        </p:blipFill>
        <p:spPr>
          <a:xfrm>
            <a:off x="0" y="1138773"/>
            <a:ext cx="12192000" cy="4873144"/>
          </a:xfrm>
          <a:prstGeom prst="rect">
            <a:avLst/>
          </a:prstGeom>
        </p:spPr>
      </p:pic>
    </p:spTree>
    <p:extLst>
      <p:ext uri="{BB962C8B-B14F-4D97-AF65-F5344CB8AC3E}">
        <p14:creationId xmlns:p14="http://schemas.microsoft.com/office/powerpoint/2010/main" val="4004198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95918">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0105A2-22D2-4A79-BD8B-21ED11C88AE5}"/>
              </a:ext>
            </a:extLst>
          </p:cNvPr>
          <p:cNvSpPr/>
          <p:nvPr/>
        </p:nvSpPr>
        <p:spPr>
          <a:xfrm>
            <a:off x="574535" y="24276"/>
            <a:ext cx="11086088" cy="1077218"/>
          </a:xfrm>
          <a:prstGeom prst="rect">
            <a:avLst/>
          </a:prstGeom>
        </p:spPr>
        <p:txBody>
          <a:bodyPr wrap="square">
            <a:spAutoFit/>
          </a:bodyPr>
          <a:lstStyle/>
          <a:p>
            <a:pPr lvl="0" algn="ctr"/>
            <a:r>
              <a:rPr lang="en-US" sz="3200" b="1" dirty="0">
                <a:solidFill>
                  <a:prstClr val="black"/>
                </a:solidFill>
                <a:latin typeface="Times New Roman" panose="02020603050405020304" pitchFamily="18" charset="0"/>
                <a:cs typeface="Times New Roman" panose="02020603050405020304" pitchFamily="18" charset="0"/>
              </a:rPr>
              <a:t>Thứ hai ngày </a:t>
            </a:r>
            <a:r>
              <a:rPr lang="vi-VN" sz="3200" b="1" dirty="0">
                <a:solidFill>
                  <a:prstClr val="black"/>
                </a:solidFill>
                <a:latin typeface="Times New Roman" panose="02020603050405020304" pitchFamily="18" charset="0"/>
                <a:cs typeface="Times New Roman" panose="02020603050405020304" pitchFamily="18" charset="0"/>
              </a:rPr>
              <a:t>19</a:t>
            </a:r>
            <a:r>
              <a:rPr lang="en-US" sz="3200" b="1" dirty="0">
                <a:solidFill>
                  <a:prstClr val="black"/>
                </a:solidFill>
                <a:latin typeface="Times New Roman" panose="02020603050405020304" pitchFamily="18" charset="0"/>
                <a:cs typeface="Times New Roman" panose="02020603050405020304" pitchFamily="18" charset="0"/>
              </a:rPr>
              <a:t> tháng </a:t>
            </a:r>
            <a:r>
              <a:rPr lang="vi-VN" sz="3200" b="1" dirty="0">
                <a:solidFill>
                  <a:prstClr val="black"/>
                </a:solidFill>
                <a:latin typeface="Times New Roman" panose="02020603050405020304" pitchFamily="18" charset="0"/>
                <a:cs typeface="Times New Roman" panose="02020603050405020304" pitchFamily="18" charset="0"/>
              </a:rPr>
              <a:t>8</a:t>
            </a:r>
            <a:r>
              <a:rPr lang="en-US" sz="3200" b="1" dirty="0">
                <a:solidFill>
                  <a:prstClr val="black"/>
                </a:solidFill>
                <a:latin typeface="Times New Roman" panose="02020603050405020304" pitchFamily="18" charset="0"/>
                <a:cs typeface="Times New Roman" panose="02020603050405020304" pitchFamily="18" charset="0"/>
              </a:rPr>
              <a:t> năm </a:t>
            </a:r>
            <a:r>
              <a:rPr lang="vi-VN" sz="3200" b="1"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a:latin typeface="Times New Roman" panose="02020603050405020304" pitchFamily="18" charset="0"/>
                <a:cs typeface="Times New Roman" panose="02020603050405020304" pitchFamily="18" charset="0"/>
              </a:rPr>
              <a:t>Đạo </a:t>
            </a:r>
            <a:r>
              <a:rPr lang="vi-VN" sz="3200" b="1" u="sng" dirty="0" smtClean="0">
                <a:latin typeface="Times New Roman" panose="02020603050405020304" pitchFamily="18" charset="0"/>
                <a:cs typeface="Times New Roman" panose="02020603050405020304" pitchFamily="18" charset="0"/>
              </a:rPr>
              <a:t>đức</a:t>
            </a:r>
            <a:endParaRPr lang="vi-VN" sz="3200" b="1" u="sng"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10105A2-22D2-4A79-BD8B-21ED11C88AE5}"/>
              </a:ext>
            </a:extLst>
          </p:cNvPr>
          <p:cNvSpPr/>
          <p:nvPr/>
        </p:nvSpPr>
        <p:spPr>
          <a:xfrm>
            <a:off x="2153265" y="2092960"/>
            <a:ext cx="8268930" cy="4031873"/>
          </a:xfrm>
          <a:prstGeom prst="rect">
            <a:avLst/>
          </a:prstGeom>
        </p:spPr>
        <p:txBody>
          <a:bodyPr wrap="square">
            <a:spAutoFit/>
          </a:bodyPr>
          <a:lstStyle/>
          <a:p>
            <a:pPr lvl="2"/>
            <a:r>
              <a:rPr lang="vi-VN" sz="3200" i="1" dirty="0" smtClean="0">
                <a:latin typeface="Times New Roman" panose="02020603050405020304" pitchFamily="18" charset="0"/>
                <a:cs typeface="Times New Roman" panose="02020603050405020304" pitchFamily="18" charset="0"/>
              </a:rPr>
              <a:t>- </a:t>
            </a:r>
            <a:r>
              <a:rPr lang="en-US" sz="3200" i="1" dirty="0" smtClean="0">
                <a:latin typeface="Times New Roman" panose="02020603050405020304" pitchFamily="18" charset="0"/>
                <a:cs typeface="Times New Roman" panose="02020603050405020304" pitchFamily="18" charset="0"/>
              </a:rPr>
              <a:t>Học </a:t>
            </a:r>
            <a:r>
              <a:rPr lang="en-US" sz="3200" i="1" dirty="0">
                <a:latin typeface="Times New Roman" panose="02020603050405020304" pitchFamily="18" charset="0"/>
                <a:cs typeface="Times New Roman" panose="02020603050405020304" pitchFamily="18" charset="0"/>
              </a:rPr>
              <a:t>tập hăng say</a:t>
            </a:r>
            <a:r>
              <a:rPr lang="en-US" sz="3200" i="1"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lvl="2"/>
            <a:r>
              <a:rPr lang="vi-VN" sz="3200" i="1" dirty="0" smtClean="0">
                <a:latin typeface="Times New Roman" panose="02020603050405020304" pitchFamily="18" charset="0"/>
                <a:cs typeface="Times New Roman" panose="02020603050405020304" pitchFamily="18" charset="0"/>
              </a:rPr>
              <a:t>- </a:t>
            </a:r>
            <a:r>
              <a:rPr lang="en-US" sz="3200" i="1" dirty="0" smtClean="0">
                <a:latin typeface="Times New Roman" panose="02020603050405020304" pitchFamily="18" charset="0"/>
                <a:cs typeface="Times New Roman" panose="02020603050405020304" pitchFamily="18" charset="0"/>
              </a:rPr>
              <a:t>Nói </a:t>
            </a:r>
            <a:r>
              <a:rPr lang="en-US" sz="3200" i="1" dirty="0">
                <a:latin typeface="Times New Roman" panose="02020603050405020304" pitchFamily="18" charset="0"/>
                <a:cs typeface="Times New Roman" panose="02020603050405020304" pitchFamily="18" charset="0"/>
              </a:rPr>
              <a:t>lời hay làm việc tốt.</a:t>
            </a:r>
            <a:endParaRPr lang="en-US" sz="3200" dirty="0">
              <a:latin typeface="Times New Roman" panose="02020603050405020304" pitchFamily="18" charset="0"/>
              <a:cs typeface="Times New Roman" panose="02020603050405020304" pitchFamily="18" charset="0"/>
            </a:endParaRPr>
          </a:p>
          <a:p>
            <a:pPr lvl="2"/>
            <a:r>
              <a:rPr lang="vi-VN" sz="3200" i="1" dirty="0" smtClean="0">
                <a:latin typeface="Times New Roman" panose="02020603050405020304" pitchFamily="18" charset="0"/>
                <a:cs typeface="Times New Roman" panose="02020603050405020304" pitchFamily="18" charset="0"/>
              </a:rPr>
              <a:t>- </a:t>
            </a:r>
            <a:r>
              <a:rPr lang="en-US" sz="3200" i="1" dirty="0" smtClean="0">
                <a:latin typeface="Times New Roman" panose="02020603050405020304" pitchFamily="18" charset="0"/>
                <a:cs typeface="Times New Roman" panose="02020603050405020304" pitchFamily="18" charset="0"/>
              </a:rPr>
              <a:t>Luôn </a:t>
            </a:r>
            <a:r>
              <a:rPr lang="en-US" sz="3200" i="1" dirty="0">
                <a:latin typeface="Times New Roman" panose="02020603050405020304" pitchFamily="18" charset="0"/>
                <a:cs typeface="Times New Roman" panose="02020603050405020304" pitchFamily="18" charset="0"/>
              </a:rPr>
              <a:t>khắc ghi 5 điều Bác dạy.</a:t>
            </a:r>
            <a:endParaRPr lang="en-US" sz="3200" dirty="0">
              <a:latin typeface="Times New Roman" panose="02020603050405020304" pitchFamily="18" charset="0"/>
              <a:cs typeface="Times New Roman" panose="02020603050405020304" pitchFamily="18" charset="0"/>
            </a:endParaRPr>
          </a:p>
          <a:p>
            <a:pPr lvl="2"/>
            <a:r>
              <a:rPr lang="vi-VN" sz="3200" i="1" dirty="0" smtClean="0">
                <a:latin typeface="Times New Roman" panose="02020603050405020304" pitchFamily="18" charset="0"/>
                <a:cs typeface="Times New Roman" panose="02020603050405020304" pitchFamily="18" charset="0"/>
              </a:rPr>
              <a:t>- </a:t>
            </a:r>
            <a:r>
              <a:rPr lang="en-US" sz="3200" i="1" dirty="0" smtClean="0">
                <a:latin typeface="Times New Roman" panose="02020603050405020304" pitchFamily="18" charset="0"/>
                <a:cs typeface="Times New Roman" panose="02020603050405020304" pitchFamily="18" charset="0"/>
              </a:rPr>
              <a:t>Kính </a:t>
            </a:r>
            <a:r>
              <a:rPr lang="en-US" sz="3200" i="1" dirty="0">
                <a:latin typeface="Times New Roman" panose="02020603050405020304" pitchFamily="18" charset="0"/>
                <a:cs typeface="Times New Roman" panose="02020603050405020304" pitchFamily="18" charset="0"/>
              </a:rPr>
              <a:t>trọng thầy cô.</a:t>
            </a:r>
            <a:endParaRPr lang="en-US" sz="3200" dirty="0">
              <a:latin typeface="Times New Roman" panose="02020603050405020304" pitchFamily="18" charset="0"/>
              <a:cs typeface="Times New Roman" panose="02020603050405020304" pitchFamily="18" charset="0"/>
            </a:endParaRPr>
          </a:p>
          <a:p>
            <a:pPr lvl="2"/>
            <a:r>
              <a:rPr lang="vi-VN" sz="3200" i="1" dirty="0" smtClean="0">
                <a:latin typeface="Times New Roman" panose="02020603050405020304" pitchFamily="18" charset="0"/>
                <a:cs typeface="Times New Roman" panose="02020603050405020304" pitchFamily="18" charset="0"/>
              </a:rPr>
              <a:t>- </a:t>
            </a:r>
            <a:r>
              <a:rPr lang="en-US" sz="3200" i="1" dirty="0" smtClean="0">
                <a:latin typeface="Times New Roman" panose="02020603050405020304" pitchFamily="18" charset="0"/>
                <a:cs typeface="Times New Roman" panose="02020603050405020304" pitchFamily="18" charset="0"/>
              </a:rPr>
              <a:t>Thưa </a:t>
            </a:r>
            <a:r>
              <a:rPr lang="en-US" sz="3200" i="1" dirty="0">
                <a:latin typeface="Times New Roman" panose="02020603050405020304" pitchFamily="18" charset="0"/>
                <a:cs typeface="Times New Roman" panose="02020603050405020304" pitchFamily="18" charset="0"/>
              </a:rPr>
              <a:t>thật không nói dối.</a:t>
            </a:r>
            <a:endParaRPr lang="en-US" sz="3200" dirty="0">
              <a:latin typeface="Times New Roman" panose="02020603050405020304" pitchFamily="18" charset="0"/>
              <a:cs typeface="Times New Roman" panose="02020603050405020304" pitchFamily="18" charset="0"/>
            </a:endParaRPr>
          </a:p>
          <a:p>
            <a:pPr lvl="2"/>
            <a:r>
              <a:rPr lang="vi-VN" sz="3200" i="1" dirty="0" smtClean="0">
                <a:latin typeface="Times New Roman" panose="02020603050405020304" pitchFamily="18" charset="0"/>
                <a:cs typeface="Times New Roman" panose="02020603050405020304" pitchFamily="18" charset="0"/>
              </a:rPr>
              <a:t>- </a:t>
            </a:r>
            <a:r>
              <a:rPr lang="en-US" sz="3200" i="1" dirty="0" smtClean="0">
                <a:latin typeface="Times New Roman" panose="02020603050405020304" pitchFamily="18" charset="0"/>
                <a:cs typeface="Times New Roman" panose="02020603050405020304" pitchFamily="18" charset="0"/>
              </a:rPr>
              <a:t>Biết </a:t>
            </a:r>
            <a:r>
              <a:rPr lang="en-US" sz="3200" i="1" dirty="0">
                <a:latin typeface="Times New Roman" panose="02020603050405020304" pitchFamily="18" charset="0"/>
                <a:cs typeface="Times New Roman" panose="02020603050405020304" pitchFamily="18" charset="0"/>
              </a:rPr>
              <a:t>cảm ơn và nói lời xin lỗi.</a:t>
            </a:r>
            <a:endParaRPr lang="en-US" sz="3200" dirty="0">
              <a:latin typeface="Times New Roman" panose="02020603050405020304" pitchFamily="18" charset="0"/>
              <a:cs typeface="Times New Roman" panose="02020603050405020304" pitchFamily="18" charset="0"/>
            </a:endParaRPr>
          </a:p>
          <a:p>
            <a:pPr lvl="2"/>
            <a:r>
              <a:rPr lang="vi-VN" sz="3200" i="1" dirty="0" smtClean="0">
                <a:latin typeface="Times New Roman" panose="02020603050405020304" pitchFamily="18" charset="0"/>
                <a:cs typeface="Times New Roman" panose="02020603050405020304" pitchFamily="18" charset="0"/>
              </a:rPr>
              <a:t>- </a:t>
            </a:r>
            <a:r>
              <a:rPr lang="en-US" sz="3200" i="1" dirty="0" smtClean="0">
                <a:latin typeface="Times New Roman" panose="02020603050405020304" pitchFamily="18" charset="0"/>
                <a:cs typeface="Times New Roman" panose="02020603050405020304" pitchFamily="18" charset="0"/>
              </a:rPr>
              <a:t>Nhặt </a:t>
            </a:r>
            <a:r>
              <a:rPr lang="en-US" sz="3200" i="1" dirty="0">
                <a:latin typeface="Times New Roman" panose="02020603050405020304" pitchFamily="18" charset="0"/>
                <a:cs typeface="Times New Roman" panose="02020603050405020304" pitchFamily="18" charset="0"/>
              </a:rPr>
              <a:t>được của rơi trả lại người bị mất.</a:t>
            </a:r>
            <a:endParaRPr lang="en-US" sz="3200" dirty="0">
              <a:latin typeface="Times New Roman" panose="02020603050405020304" pitchFamily="18" charset="0"/>
              <a:cs typeface="Times New Roman" panose="02020603050405020304" pitchFamily="18" charset="0"/>
            </a:endParaRPr>
          </a:p>
          <a:p>
            <a:pPr lvl="2"/>
            <a:r>
              <a:rPr lang="vi-VN" sz="3200" i="1" dirty="0" smtClean="0">
                <a:latin typeface="Times New Roman" panose="02020603050405020304" pitchFamily="18" charset="0"/>
                <a:cs typeface="Times New Roman" panose="02020603050405020304" pitchFamily="18" charset="0"/>
              </a:rPr>
              <a:t>- </a:t>
            </a:r>
            <a:r>
              <a:rPr lang="en-US" sz="3200" i="1" dirty="0" smtClean="0">
                <a:latin typeface="Times New Roman" panose="02020603050405020304" pitchFamily="18" charset="0"/>
                <a:cs typeface="Times New Roman" panose="02020603050405020304" pitchFamily="18" charset="0"/>
              </a:rPr>
              <a:t>Chia </a:t>
            </a:r>
            <a:r>
              <a:rPr lang="en-US" sz="3200" i="1" dirty="0">
                <a:latin typeface="Times New Roman" panose="02020603050405020304" pitchFamily="18" charset="0"/>
                <a:cs typeface="Times New Roman" panose="02020603050405020304" pitchFamily="18" charset="0"/>
              </a:rPr>
              <a:t>sẻ cho nhau mỗi ngày một tin tốt</a:t>
            </a:r>
            <a:r>
              <a:rPr lang="en-US" sz="3200" i="1" dirty="0" smtClean="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1582994" y="5984240"/>
            <a:ext cx="9389806" cy="646331"/>
          </a:xfrm>
          <a:prstGeom prst="rect">
            <a:avLst/>
          </a:prstGeom>
        </p:spPr>
        <p:txBody>
          <a:bodyPr wrap="square">
            <a:spAutoFit/>
          </a:bodyPr>
          <a:lstStyle/>
          <a:p>
            <a:r>
              <a:rPr lang="vi-VN" sz="3600" b="1" i="1" dirty="0">
                <a:latin typeface="+mj-lt"/>
              </a:rPr>
              <a:t>* Em đã thực hiện được những việc tốt nào?</a:t>
            </a:r>
          </a:p>
        </p:txBody>
      </p:sp>
      <p:sp>
        <p:nvSpPr>
          <p:cNvPr id="6" name="Rectangle 5"/>
          <p:cNvSpPr/>
          <p:nvPr/>
        </p:nvSpPr>
        <p:spPr>
          <a:xfrm>
            <a:off x="1582994" y="1593935"/>
            <a:ext cx="9074846" cy="646331"/>
          </a:xfrm>
          <a:prstGeom prst="rect">
            <a:avLst/>
          </a:prstGeom>
        </p:spPr>
        <p:txBody>
          <a:bodyPr wrap="square">
            <a:spAutoFit/>
          </a:bodyPr>
          <a:lstStyle/>
          <a:p>
            <a:r>
              <a:rPr lang="vi-VN" sz="3600" i="1"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Những việc tốt </a:t>
            </a:r>
            <a:r>
              <a:rPr lang="en-US" sz="3600" b="1" i="1" dirty="0" smtClean="0">
                <a:latin typeface="Times New Roman" panose="02020603050405020304" pitchFamily="18" charset="0"/>
                <a:cs typeface="Times New Roman" panose="02020603050405020304" pitchFamily="18" charset="0"/>
              </a:rPr>
              <a:t>mà </a:t>
            </a:r>
            <a:r>
              <a:rPr lang="vi-VN" sz="3600" b="1" i="1" dirty="0">
                <a:latin typeface="Times New Roman" panose="02020603050405020304" pitchFamily="18" charset="0"/>
                <a:cs typeface="Times New Roman" panose="02020603050405020304" pitchFamily="18" charset="0"/>
              </a:rPr>
              <a:t>các em</a:t>
            </a:r>
            <a:r>
              <a:rPr lang="en-US" sz="3600" b="1" i="1" dirty="0">
                <a:latin typeface="Times New Roman" panose="02020603050405020304" pitchFamily="18" charset="0"/>
                <a:cs typeface="Times New Roman" panose="02020603050405020304" pitchFamily="18" charset="0"/>
              </a:rPr>
              <a:t> cần thực hiện:</a:t>
            </a:r>
            <a:endParaRPr lang="en-US" sz="3600" b="1" dirty="0">
              <a:latin typeface="Times New Roman" panose="02020603050405020304" pitchFamily="18" charset="0"/>
              <a:cs typeface="Times New Roman" panose="02020603050405020304" pitchFamily="18" charset="0"/>
            </a:endParaRPr>
          </a:p>
        </p:txBody>
      </p:sp>
      <p:pic>
        <p:nvPicPr>
          <p:cNvPr id="6146" name="Picture 2" descr="https://giaoan.link/doc/gif-image/cay-lon-le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4703" y="4782207"/>
            <a:ext cx="548914" cy="18483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giaoan.link/doc/gif-image/cay-lon-le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89930" y="3899338"/>
            <a:ext cx="651641" cy="176398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giaoan.link/doc/gif-image/con-doi.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5921" y="134259"/>
            <a:ext cx="2160947" cy="87473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giaoan.link/doc/gif-image/con-doi.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84828" y="0"/>
            <a:ext cx="2207172" cy="1008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947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circle(in)">
                                      <p:cBhvr>
                                        <p:cTn id="13" dur="2000"/>
                                        <p:tgtEl>
                                          <p:spTgt spid="5">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circle(in)">
                                      <p:cBhvr>
                                        <p:cTn id="16" dur="2000"/>
                                        <p:tgtEl>
                                          <p:spTgt spid="5">
                                            <p:txEl>
                                              <p:pRg st="1" end="1"/>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circle(in)">
                                      <p:cBhvr>
                                        <p:cTn id="19" dur="2000"/>
                                        <p:tgtEl>
                                          <p:spTgt spid="5">
                                            <p:txEl>
                                              <p:pRg st="2" end="2"/>
                                            </p:txEl>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ircle(in)">
                                      <p:cBhvr>
                                        <p:cTn id="22" dur="2000"/>
                                        <p:tgtEl>
                                          <p:spTgt spid="5">
                                            <p:txEl>
                                              <p:pRg st="3" end="3"/>
                                            </p:txEl>
                                          </p:spTgt>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circle(in)">
                                      <p:cBhvr>
                                        <p:cTn id="25" dur="2000"/>
                                        <p:tgtEl>
                                          <p:spTgt spid="5">
                                            <p:txEl>
                                              <p:pRg st="4" end="4"/>
                                            </p:txEl>
                                          </p:spTgt>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circle(in)">
                                      <p:cBhvr>
                                        <p:cTn id="28" dur="2000"/>
                                        <p:tgtEl>
                                          <p:spTgt spid="5">
                                            <p:txEl>
                                              <p:pRg st="5" end="5"/>
                                            </p:txEl>
                                          </p:spTgt>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circle(in)">
                                      <p:cBhvr>
                                        <p:cTn id="31" dur="2000"/>
                                        <p:tgtEl>
                                          <p:spTgt spid="5">
                                            <p:txEl>
                                              <p:pRg st="6" end="6"/>
                                            </p:txEl>
                                          </p:spTgt>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circle(in)">
                                      <p:cBhvr>
                                        <p:cTn id="34" dur="20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4787DF-5768-48D1-90D3-A14222F03021}"/>
              </a:ext>
            </a:extLst>
          </p:cNvPr>
          <p:cNvSpPr/>
          <p:nvPr/>
        </p:nvSpPr>
        <p:spPr>
          <a:xfrm>
            <a:off x="1145628" y="94593"/>
            <a:ext cx="10199406" cy="1569660"/>
          </a:xfrm>
          <a:prstGeom prst="rect">
            <a:avLst/>
          </a:prstGeom>
        </p:spPr>
        <p:txBody>
          <a:bodyPr wrap="square">
            <a:spAutoFit/>
          </a:bodyPr>
          <a:lstStyle/>
          <a:p>
            <a:pPr lvl="0" algn="ctr"/>
            <a:r>
              <a:rPr lang="en-US" sz="3200" b="1" dirty="0">
                <a:solidFill>
                  <a:prstClr val="black"/>
                </a:solidFill>
                <a:latin typeface="Times New Roman" panose="02020603050405020304" pitchFamily="18" charset="0"/>
                <a:cs typeface="Times New Roman" panose="02020603050405020304" pitchFamily="18" charset="0"/>
              </a:rPr>
              <a:t>Thứ hai ngày </a:t>
            </a:r>
            <a:r>
              <a:rPr lang="vi-VN" sz="3200" b="1" dirty="0">
                <a:solidFill>
                  <a:prstClr val="black"/>
                </a:solidFill>
                <a:latin typeface="Times New Roman" panose="02020603050405020304" pitchFamily="18" charset="0"/>
                <a:cs typeface="Times New Roman" panose="02020603050405020304" pitchFamily="18" charset="0"/>
              </a:rPr>
              <a:t>19</a:t>
            </a:r>
            <a:r>
              <a:rPr lang="en-US" sz="3200" b="1" dirty="0">
                <a:solidFill>
                  <a:prstClr val="black"/>
                </a:solidFill>
                <a:latin typeface="Times New Roman" panose="02020603050405020304" pitchFamily="18" charset="0"/>
                <a:cs typeface="Times New Roman" panose="02020603050405020304" pitchFamily="18" charset="0"/>
              </a:rPr>
              <a:t> tháng </a:t>
            </a:r>
            <a:r>
              <a:rPr lang="vi-VN" sz="3200" b="1" dirty="0">
                <a:solidFill>
                  <a:prstClr val="black"/>
                </a:solidFill>
                <a:latin typeface="Times New Roman" panose="02020603050405020304" pitchFamily="18" charset="0"/>
                <a:cs typeface="Times New Roman" panose="02020603050405020304" pitchFamily="18" charset="0"/>
              </a:rPr>
              <a:t>8</a:t>
            </a:r>
            <a:r>
              <a:rPr lang="en-US" sz="3200" b="1" dirty="0">
                <a:solidFill>
                  <a:prstClr val="black"/>
                </a:solidFill>
                <a:latin typeface="Times New Roman" panose="02020603050405020304" pitchFamily="18" charset="0"/>
                <a:cs typeface="Times New Roman" panose="02020603050405020304" pitchFamily="18" charset="0"/>
              </a:rPr>
              <a:t> năm </a:t>
            </a:r>
            <a:r>
              <a:rPr lang="vi-VN" sz="3200" b="1"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a:latin typeface="Times New Roman" panose="02020603050405020304" pitchFamily="18" charset="0"/>
                <a:cs typeface="Times New Roman" panose="02020603050405020304" pitchFamily="18" charset="0"/>
              </a:rPr>
              <a:t>Đạo đức</a:t>
            </a:r>
          </a:p>
          <a:p>
            <a:pPr algn="ctr"/>
            <a:r>
              <a:rPr lang="vi-VN" sz="3200" b="1" kern="10" dirty="0" smtClean="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 EM BẢO</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VỆ</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ĐÚNG</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TỐT </a:t>
            </a:r>
            <a:r>
              <a:rPr lang="en-US" sz="3200" dirty="0">
                <a:latin typeface="Times New Roman" panose="02020603050405020304" pitchFamily="18" charset="0"/>
                <a:cs typeface="Times New Roman" panose="02020603050405020304" pitchFamily="18" charset="0"/>
              </a:rPr>
              <a:t>( tiết 1)</a:t>
            </a:r>
          </a:p>
        </p:txBody>
      </p:sp>
      <p:sp>
        <p:nvSpPr>
          <p:cNvPr id="3" name="Rectangle 2">
            <a:extLst>
              <a:ext uri="{FF2B5EF4-FFF2-40B4-BE49-F238E27FC236}">
                <a16:creationId xmlns:a16="http://schemas.microsoft.com/office/drawing/2014/main" id="{C13E5680-A9CA-47D9-89BA-3C685A9892AF}"/>
              </a:ext>
            </a:extLst>
          </p:cNvPr>
          <p:cNvSpPr/>
          <p:nvPr/>
        </p:nvSpPr>
        <p:spPr>
          <a:xfrm>
            <a:off x="810705" y="2468072"/>
            <a:ext cx="10534329" cy="1661993"/>
          </a:xfrm>
          <a:prstGeom prst="rect">
            <a:avLst/>
          </a:prstGeom>
        </p:spPr>
        <p:txBody>
          <a:bodyPr wrap="square">
            <a:spAutoFit/>
          </a:bodyPr>
          <a:lstStyle/>
          <a:p>
            <a:pPr lvl="0" algn="ctr"/>
            <a:r>
              <a:rPr lang="vi-VN" sz="3800" b="1" dirty="0" smtClean="0">
                <a:latin typeface="Times New Roman" panose="02020603050405020304" pitchFamily="18" charset="0"/>
                <a:cs typeface="Times New Roman" panose="02020603050405020304" pitchFamily="18" charset="0"/>
              </a:rPr>
              <a:t>2. H</a:t>
            </a:r>
            <a:r>
              <a:rPr lang="en-US" sz="3800" b="1" dirty="0" smtClean="0">
                <a:latin typeface="Times New Roman" panose="02020603050405020304" pitchFamily="18" charset="0"/>
                <a:cs typeface="Times New Roman" panose="02020603050405020304" pitchFamily="18" charset="0"/>
              </a:rPr>
              <a:t>oạt </a:t>
            </a:r>
            <a:r>
              <a:rPr lang="en-US" sz="3800" b="1" dirty="0">
                <a:latin typeface="Times New Roman" panose="02020603050405020304" pitchFamily="18" charset="0"/>
                <a:cs typeface="Times New Roman" panose="02020603050405020304" pitchFamily="18" charset="0"/>
              </a:rPr>
              <a:t>động hình thành kiến </a:t>
            </a:r>
            <a:r>
              <a:rPr lang="en-US" sz="3800" b="1" dirty="0" smtClean="0">
                <a:latin typeface="Times New Roman" panose="02020603050405020304" pitchFamily="18" charset="0"/>
                <a:cs typeface="Times New Roman" panose="02020603050405020304" pitchFamily="18" charset="0"/>
              </a:rPr>
              <a:t>thức</a:t>
            </a:r>
            <a:r>
              <a:rPr lang="vi-VN" sz="3800" b="1" dirty="0" smtClean="0">
                <a:latin typeface="Times New Roman" panose="02020603050405020304" pitchFamily="18" charset="0"/>
                <a:cs typeface="Times New Roman" panose="02020603050405020304" pitchFamily="18" charset="0"/>
              </a:rPr>
              <a:t> mới</a:t>
            </a:r>
            <a:r>
              <a:rPr lang="vi-VN" sz="3800" dirty="0" smtClean="0">
                <a:latin typeface="Times New Roman" panose="02020603050405020304" pitchFamily="18" charset="0"/>
                <a:cs typeface="Times New Roman" panose="02020603050405020304" pitchFamily="18" charset="0"/>
              </a:rPr>
              <a:t>.</a:t>
            </a:r>
          </a:p>
          <a:p>
            <a:pPr lvl="0"/>
            <a:endParaRPr lang="vi-VN" sz="3200" dirty="0" smtClean="0">
              <a:latin typeface="Times New Roman" panose="02020603050405020304" pitchFamily="18" charset="0"/>
              <a:cs typeface="Times New Roman" panose="02020603050405020304" pitchFamily="18" charset="0"/>
            </a:endParaRPr>
          </a:p>
          <a:p>
            <a:pPr algn="ctr"/>
            <a:r>
              <a:rPr lang="vi-VN" sz="3200" dirty="0" smtClean="0">
                <a:latin typeface="Times New Roman" panose="02020603050405020304" pitchFamily="18" charset="0"/>
                <a:cs typeface="Times New Roman" panose="02020603050405020304" pitchFamily="18" charset="0"/>
              </a:rPr>
              <a:t> </a:t>
            </a:r>
          </a:p>
        </p:txBody>
      </p:sp>
      <p:pic>
        <p:nvPicPr>
          <p:cNvPr id="7180" name="Picture 12" descr="https://giaoan.link/doc/gif-image/cay-thon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41379" y="5564504"/>
            <a:ext cx="4319752" cy="1143001"/>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ttps://giaoan.link/doc/gif-image/cay-thon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2248" y="5362514"/>
            <a:ext cx="1027386" cy="1495486"/>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https://giaoan.link/doc/gif-image/cay-thon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2364" y="5362514"/>
            <a:ext cx="1132491" cy="1344991"/>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https://giaoan.link/doc/gif-image/doi-ba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716" y="212834"/>
            <a:ext cx="2214070" cy="1022789"/>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https://giaoan.link/doc/gif-image/doi-ba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321159" y="1"/>
            <a:ext cx="1870841" cy="1135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10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0105A2-22D2-4A79-BD8B-21ED11C88AE5}"/>
              </a:ext>
            </a:extLst>
          </p:cNvPr>
          <p:cNvSpPr/>
          <p:nvPr/>
        </p:nvSpPr>
        <p:spPr>
          <a:xfrm>
            <a:off x="550258" y="0"/>
            <a:ext cx="11110365" cy="1569660"/>
          </a:xfrm>
          <a:prstGeom prst="rect">
            <a:avLst/>
          </a:prstGeom>
        </p:spPr>
        <p:txBody>
          <a:bodyPr wrap="square">
            <a:spAutoFit/>
          </a:bodyPr>
          <a:lstStyle/>
          <a:p>
            <a:pPr lvl="0" algn="ctr"/>
            <a:r>
              <a:rPr lang="en-US" sz="3200" b="1" dirty="0">
                <a:solidFill>
                  <a:prstClr val="black"/>
                </a:solidFill>
                <a:latin typeface="Times New Roman" panose="02020603050405020304" pitchFamily="18" charset="0"/>
                <a:cs typeface="Times New Roman" panose="02020603050405020304" pitchFamily="18" charset="0"/>
              </a:rPr>
              <a:t>Thứ hai ngày </a:t>
            </a:r>
            <a:r>
              <a:rPr lang="vi-VN" sz="3200" b="1" dirty="0">
                <a:solidFill>
                  <a:prstClr val="black"/>
                </a:solidFill>
                <a:latin typeface="Times New Roman" panose="02020603050405020304" pitchFamily="18" charset="0"/>
                <a:cs typeface="Times New Roman" panose="02020603050405020304" pitchFamily="18" charset="0"/>
              </a:rPr>
              <a:t>19</a:t>
            </a:r>
            <a:r>
              <a:rPr lang="en-US" sz="3200" b="1" dirty="0">
                <a:solidFill>
                  <a:prstClr val="black"/>
                </a:solidFill>
                <a:latin typeface="Times New Roman" panose="02020603050405020304" pitchFamily="18" charset="0"/>
                <a:cs typeface="Times New Roman" panose="02020603050405020304" pitchFamily="18" charset="0"/>
              </a:rPr>
              <a:t> tháng </a:t>
            </a:r>
            <a:r>
              <a:rPr lang="vi-VN" sz="3200" b="1" dirty="0">
                <a:solidFill>
                  <a:prstClr val="black"/>
                </a:solidFill>
                <a:latin typeface="Times New Roman" panose="02020603050405020304" pitchFamily="18" charset="0"/>
                <a:cs typeface="Times New Roman" panose="02020603050405020304" pitchFamily="18" charset="0"/>
              </a:rPr>
              <a:t>8</a:t>
            </a:r>
            <a:r>
              <a:rPr lang="en-US" sz="3200" b="1" dirty="0">
                <a:solidFill>
                  <a:prstClr val="black"/>
                </a:solidFill>
                <a:latin typeface="Times New Roman" panose="02020603050405020304" pitchFamily="18" charset="0"/>
                <a:cs typeface="Times New Roman" panose="02020603050405020304" pitchFamily="18" charset="0"/>
              </a:rPr>
              <a:t> năm </a:t>
            </a:r>
            <a:r>
              <a:rPr lang="vi-VN" sz="3200" b="1"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a:latin typeface="Times New Roman" panose="02020603050405020304" pitchFamily="18" charset="0"/>
                <a:cs typeface="Times New Roman" panose="02020603050405020304" pitchFamily="18" charset="0"/>
              </a:rPr>
              <a:t>Đạo đức</a:t>
            </a:r>
          </a:p>
          <a:p>
            <a:pPr algn="ctr"/>
            <a:r>
              <a:rPr lang="vi-VN" sz="3200" b="1" kern="10" dirty="0" smtClean="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 EM BẢO</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VỆ</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ĐÚNG</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TỐT </a:t>
            </a:r>
            <a:r>
              <a:rPr lang="en-US" sz="3200" dirty="0">
                <a:latin typeface="Times New Roman" panose="02020603050405020304" pitchFamily="18" charset="0"/>
                <a:cs typeface="Times New Roman" panose="02020603050405020304" pitchFamily="18" charset="0"/>
              </a:rPr>
              <a:t>( tiết 1)</a:t>
            </a:r>
          </a:p>
        </p:txBody>
      </p:sp>
      <p:sp>
        <p:nvSpPr>
          <p:cNvPr id="5" name="Rectangle 4"/>
          <p:cNvSpPr/>
          <p:nvPr/>
        </p:nvSpPr>
        <p:spPr>
          <a:xfrm>
            <a:off x="113122" y="1668243"/>
            <a:ext cx="12000321" cy="1261884"/>
          </a:xfrm>
          <a:prstGeom prst="rect">
            <a:avLst/>
          </a:prstGeom>
        </p:spPr>
        <p:txBody>
          <a:bodyPr wrap="square">
            <a:spAutoFit/>
          </a:bodyPr>
          <a:lstStyle/>
          <a:p>
            <a:pPr algn="ctr"/>
            <a:r>
              <a:rPr lang="en-US" sz="3800" b="1" u="sng" dirty="0">
                <a:latin typeface="Times New Roman" panose="02020603050405020304" pitchFamily="18" charset="0"/>
                <a:cs typeface="Times New Roman" panose="02020603050405020304" pitchFamily="18" charset="0"/>
              </a:rPr>
              <a:t>Hoạt động </a:t>
            </a:r>
            <a:r>
              <a:rPr lang="en-US" sz="3800" b="1" dirty="0">
                <a:latin typeface="Times New Roman" panose="02020603050405020304" pitchFamily="18" charset="0"/>
                <a:cs typeface="Times New Roman" panose="02020603050405020304" pitchFamily="18" charset="0"/>
              </a:rPr>
              <a:t>1: </a:t>
            </a:r>
            <a:endParaRPr lang="vi-VN" sz="3800" b="1" dirty="0" smtClean="0">
              <a:latin typeface="Times New Roman" panose="02020603050405020304" pitchFamily="18" charset="0"/>
              <a:cs typeface="Times New Roman" panose="02020603050405020304" pitchFamily="18" charset="0"/>
            </a:endParaRPr>
          </a:p>
          <a:p>
            <a:pPr algn="ctr"/>
            <a:r>
              <a:rPr lang="vi-VN" sz="3800" b="1" dirty="0" smtClean="0">
                <a:latin typeface="Times New Roman" panose="02020603050405020304" pitchFamily="18" charset="0"/>
                <a:cs typeface="Times New Roman" panose="02020603050405020304" pitchFamily="18" charset="0"/>
              </a:rPr>
              <a:t>Mô </a:t>
            </a:r>
            <a:r>
              <a:rPr lang="vi-VN" sz="3800" b="1" dirty="0">
                <a:latin typeface="Times New Roman" panose="02020603050405020304" pitchFamily="18" charset="0"/>
                <a:cs typeface="Times New Roman" panose="02020603050405020304" pitchFamily="18" charset="0"/>
              </a:rPr>
              <a:t>tả việc làm của các bạn trong tranh và trả lời câu hỏi</a:t>
            </a:r>
            <a:r>
              <a:rPr lang="vi-VN" sz="3800" dirty="0" smtClean="0">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9C79D3EA-DF47-45A7-AA98-835C192D3A3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xmlns:lc="http://schemas.openxmlformats.org/drawingml/2006/lockedCanvas" r:id="rId4"/>
              </a:ext>
            </a:extLst>
          </a:blip>
          <a:stretch>
            <a:fillRect/>
          </a:stretch>
        </p:blipFill>
        <p:spPr>
          <a:xfrm>
            <a:off x="113122" y="3300248"/>
            <a:ext cx="1725313" cy="3415862"/>
          </a:xfrm>
          <a:prstGeom prst="rect">
            <a:avLst/>
          </a:prstGeom>
        </p:spPr>
      </p:pic>
      <p:pic>
        <p:nvPicPr>
          <p:cNvPr id="4100" name="Picture 4" descr="https://giaoan.link/doc/gif-image/cai-chuong.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759681">
            <a:off x="102747" y="-81442"/>
            <a:ext cx="1268464" cy="10335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giaoan.link/doc/gif-image/cai-chuong.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0948524" y="-457171"/>
            <a:ext cx="887832" cy="1599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02677" y="3300248"/>
            <a:ext cx="9469820" cy="2862322"/>
          </a:xfrm>
          <a:prstGeom prst="rect">
            <a:avLst/>
          </a:prstGeom>
        </p:spPr>
        <p:txBody>
          <a:bodyPr wrap="square">
            <a:spAutoFit/>
          </a:bodyPr>
          <a:lstStyle/>
          <a:p>
            <a:pPr algn="ctr">
              <a:spcAft>
                <a:spcPts val="0"/>
              </a:spcAft>
            </a:pPr>
            <a:r>
              <a:rPr lang="vi-VN" sz="3600" b="1" u="sng" dirty="0" smtClean="0">
                <a:latin typeface="Times New Roman" panose="02020603050405020304" pitchFamily="18" charset="0"/>
                <a:ea typeface="Times New Roman" panose="02020603050405020304" pitchFamily="18" charset="0"/>
                <a:cs typeface="Times New Roman" panose="02020603050405020304" pitchFamily="18" charset="0"/>
              </a:rPr>
              <a:t>Thảo </a:t>
            </a:r>
            <a:r>
              <a:rPr lang="vi-VN" sz="3600" b="1" u="sng" dirty="0">
                <a:latin typeface="Times New Roman" panose="02020603050405020304" pitchFamily="18" charset="0"/>
                <a:ea typeface="Times New Roman" panose="02020603050405020304" pitchFamily="18" charset="0"/>
                <a:cs typeface="Times New Roman" panose="02020603050405020304" pitchFamily="18" charset="0"/>
              </a:rPr>
              <a:t>luận nhóm 2</a:t>
            </a:r>
          </a:p>
          <a:p>
            <a:pPr algn="just"/>
            <a:r>
              <a:rPr lang="vi-VN" sz="36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Quan sát tranh 1,2,3,4 (SGK trang 26, 27)</a:t>
            </a:r>
            <a:r>
              <a:rPr lang="vi-VN" sz="3600" b="1"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mô tả việc làm của các bạn trong tranh và trả lời câu hỏi:</a:t>
            </a:r>
          </a:p>
          <a:p>
            <a:pPr algn="just"/>
            <a:r>
              <a:rPr lang="vi-VN" sz="3600"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Theo em, cái đúng, cái tốt nào cần được bảo vệ qua lời nói, việc làm của các bạn trong tranh?</a:t>
            </a:r>
            <a:endParaRPr lang="en-US" sz="3600" i="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787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0105A2-22D2-4A79-BD8B-21ED11C88AE5}"/>
              </a:ext>
            </a:extLst>
          </p:cNvPr>
          <p:cNvSpPr/>
          <p:nvPr/>
        </p:nvSpPr>
        <p:spPr>
          <a:xfrm>
            <a:off x="550258" y="0"/>
            <a:ext cx="11110365" cy="1569660"/>
          </a:xfrm>
          <a:prstGeom prst="rect">
            <a:avLst/>
          </a:prstGeom>
        </p:spPr>
        <p:txBody>
          <a:bodyPr wrap="square">
            <a:spAutoFit/>
          </a:bodyPr>
          <a:lstStyle/>
          <a:p>
            <a:pPr lvl="0" algn="ctr"/>
            <a:r>
              <a:rPr lang="en-US" sz="3200" b="1" dirty="0">
                <a:solidFill>
                  <a:prstClr val="black"/>
                </a:solidFill>
                <a:latin typeface="Times New Roman" panose="02020603050405020304" pitchFamily="18" charset="0"/>
                <a:cs typeface="Times New Roman" panose="02020603050405020304" pitchFamily="18" charset="0"/>
              </a:rPr>
              <a:t>Thứ hai ngày </a:t>
            </a:r>
            <a:r>
              <a:rPr lang="vi-VN" sz="3200" b="1" dirty="0">
                <a:solidFill>
                  <a:prstClr val="black"/>
                </a:solidFill>
                <a:latin typeface="Times New Roman" panose="02020603050405020304" pitchFamily="18" charset="0"/>
                <a:cs typeface="Times New Roman" panose="02020603050405020304" pitchFamily="18" charset="0"/>
              </a:rPr>
              <a:t>19</a:t>
            </a:r>
            <a:r>
              <a:rPr lang="en-US" sz="3200" b="1" dirty="0">
                <a:solidFill>
                  <a:prstClr val="black"/>
                </a:solidFill>
                <a:latin typeface="Times New Roman" panose="02020603050405020304" pitchFamily="18" charset="0"/>
                <a:cs typeface="Times New Roman" panose="02020603050405020304" pitchFamily="18" charset="0"/>
              </a:rPr>
              <a:t> tháng </a:t>
            </a:r>
            <a:r>
              <a:rPr lang="vi-VN" sz="3200" b="1" dirty="0">
                <a:solidFill>
                  <a:prstClr val="black"/>
                </a:solidFill>
                <a:latin typeface="Times New Roman" panose="02020603050405020304" pitchFamily="18" charset="0"/>
                <a:cs typeface="Times New Roman" panose="02020603050405020304" pitchFamily="18" charset="0"/>
              </a:rPr>
              <a:t>8</a:t>
            </a:r>
            <a:r>
              <a:rPr lang="en-US" sz="3200" b="1" dirty="0">
                <a:solidFill>
                  <a:prstClr val="black"/>
                </a:solidFill>
                <a:latin typeface="Times New Roman" panose="02020603050405020304" pitchFamily="18" charset="0"/>
                <a:cs typeface="Times New Roman" panose="02020603050405020304" pitchFamily="18" charset="0"/>
              </a:rPr>
              <a:t> năm </a:t>
            </a:r>
            <a:r>
              <a:rPr lang="vi-VN" sz="3200" b="1"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a:latin typeface="Times New Roman" panose="02020603050405020304" pitchFamily="18" charset="0"/>
                <a:cs typeface="Times New Roman" panose="02020603050405020304" pitchFamily="18" charset="0"/>
              </a:rPr>
              <a:t>Đạo đức</a:t>
            </a:r>
          </a:p>
          <a:p>
            <a:pPr algn="ctr"/>
            <a:r>
              <a:rPr lang="vi-VN" sz="3200" b="1" kern="10" dirty="0" smtClean="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 EM BẢO</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VỆ</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ĐÚNG</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TỐT </a:t>
            </a:r>
            <a:r>
              <a:rPr lang="en-US" sz="3200" dirty="0">
                <a:latin typeface="Times New Roman" panose="02020603050405020304" pitchFamily="18" charset="0"/>
                <a:cs typeface="Times New Roman" panose="02020603050405020304" pitchFamily="18" charset="0"/>
              </a:rPr>
              <a:t>( tiết 1)</a:t>
            </a:r>
          </a:p>
        </p:txBody>
      </p:sp>
      <p:pic>
        <p:nvPicPr>
          <p:cNvPr id="10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52" y="1489434"/>
            <a:ext cx="12054347" cy="475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rot="10800000" flipV="1">
            <a:off x="980388" y="6165922"/>
            <a:ext cx="10680234" cy="685124"/>
          </a:xfrm>
          <a:prstGeom prst="rect">
            <a:avLst/>
          </a:prstGeom>
        </p:spPr>
        <p:txBody>
          <a:bodyPr wrap="square">
            <a:spAutoFit/>
          </a:bodyPr>
          <a:lstStyle/>
          <a:p>
            <a:pPr algn="just">
              <a:lnSpc>
                <a:spcPct val="107000"/>
              </a:lnSpc>
              <a:spcAft>
                <a:spcPts val="0"/>
              </a:spcAft>
            </a:pPr>
            <a:r>
              <a:rPr lang="vi-VN" sz="3600" b="1" u="sng" dirty="0" smtClean="0">
                <a:solidFill>
                  <a:srgbClr val="000000"/>
                </a:solidFill>
                <a:latin typeface="Times New Roman" panose="02020603050405020304" pitchFamily="18" charset="0"/>
                <a:ea typeface="Times New Roman" panose="02020603050405020304" pitchFamily="18" charset="0"/>
              </a:rPr>
              <a:t>Tranh 1</a:t>
            </a:r>
            <a:r>
              <a:rPr lang="vi-VN" sz="3600" b="1" dirty="0" smtClean="0">
                <a:solidFill>
                  <a:srgbClr val="000000"/>
                </a:solidFill>
                <a:latin typeface="Times New Roman" panose="02020603050405020304" pitchFamily="18" charset="0"/>
                <a:ea typeface="Times New Roman" panose="02020603050405020304" pitchFamily="18" charset="0"/>
              </a:rPr>
              <a:t>: </a:t>
            </a:r>
            <a:r>
              <a:rPr lang="vi-VN"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Dám lên tiếng trước cái sai, cái xấu</a:t>
            </a:r>
            <a:r>
              <a:rPr lang="vi-VN" sz="36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022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0105A2-22D2-4A79-BD8B-21ED11C88AE5}"/>
              </a:ext>
            </a:extLst>
          </p:cNvPr>
          <p:cNvSpPr/>
          <p:nvPr/>
        </p:nvSpPr>
        <p:spPr>
          <a:xfrm>
            <a:off x="550258" y="0"/>
            <a:ext cx="11110365" cy="1569660"/>
          </a:xfrm>
          <a:prstGeom prst="rect">
            <a:avLst/>
          </a:prstGeom>
        </p:spPr>
        <p:txBody>
          <a:bodyPr wrap="square">
            <a:spAutoFit/>
          </a:bodyPr>
          <a:lstStyle/>
          <a:p>
            <a:pPr lvl="0" algn="ctr"/>
            <a:r>
              <a:rPr lang="en-US" sz="3200" b="1" dirty="0">
                <a:solidFill>
                  <a:prstClr val="black"/>
                </a:solidFill>
                <a:latin typeface="Times New Roman" panose="02020603050405020304" pitchFamily="18" charset="0"/>
                <a:cs typeface="Times New Roman" panose="02020603050405020304" pitchFamily="18" charset="0"/>
              </a:rPr>
              <a:t>Thứ hai ngày </a:t>
            </a:r>
            <a:r>
              <a:rPr lang="vi-VN" sz="3200" b="1" dirty="0">
                <a:solidFill>
                  <a:prstClr val="black"/>
                </a:solidFill>
                <a:latin typeface="Times New Roman" panose="02020603050405020304" pitchFamily="18" charset="0"/>
                <a:cs typeface="Times New Roman" panose="02020603050405020304" pitchFamily="18" charset="0"/>
              </a:rPr>
              <a:t>19</a:t>
            </a:r>
            <a:r>
              <a:rPr lang="en-US" sz="3200" b="1" dirty="0">
                <a:solidFill>
                  <a:prstClr val="black"/>
                </a:solidFill>
                <a:latin typeface="Times New Roman" panose="02020603050405020304" pitchFamily="18" charset="0"/>
                <a:cs typeface="Times New Roman" panose="02020603050405020304" pitchFamily="18" charset="0"/>
              </a:rPr>
              <a:t> tháng </a:t>
            </a:r>
            <a:r>
              <a:rPr lang="vi-VN" sz="3200" b="1" dirty="0">
                <a:solidFill>
                  <a:prstClr val="black"/>
                </a:solidFill>
                <a:latin typeface="Times New Roman" panose="02020603050405020304" pitchFamily="18" charset="0"/>
                <a:cs typeface="Times New Roman" panose="02020603050405020304" pitchFamily="18" charset="0"/>
              </a:rPr>
              <a:t>8</a:t>
            </a:r>
            <a:r>
              <a:rPr lang="en-US" sz="3200" b="1" dirty="0">
                <a:solidFill>
                  <a:prstClr val="black"/>
                </a:solidFill>
                <a:latin typeface="Times New Roman" panose="02020603050405020304" pitchFamily="18" charset="0"/>
                <a:cs typeface="Times New Roman" panose="02020603050405020304" pitchFamily="18" charset="0"/>
              </a:rPr>
              <a:t> năm </a:t>
            </a:r>
            <a:r>
              <a:rPr lang="vi-VN" sz="3200" b="1"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a:latin typeface="Times New Roman" panose="02020603050405020304" pitchFamily="18" charset="0"/>
                <a:cs typeface="Times New Roman" panose="02020603050405020304" pitchFamily="18" charset="0"/>
              </a:rPr>
              <a:t>Đạo đức</a:t>
            </a:r>
          </a:p>
          <a:p>
            <a:pPr algn="ctr"/>
            <a:r>
              <a:rPr lang="vi-VN" sz="3200" b="1" kern="10" dirty="0" smtClean="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 EM BẢO</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VỆ</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ĐÚNG</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TỐT </a:t>
            </a:r>
            <a:r>
              <a:rPr lang="en-US" sz="3200" dirty="0">
                <a:latin typeface="Times New Roman" panose="02020603050405020304" pitchFamily="18" charset="0"/>
                <a:cs typeface="Times New Roman" panose="02020603050405020304" pitchFamily="18" charset="0"/>
              </a:rPr>
              <a:t>( tiết 1)</a:t>
            </a:r>
          </a:p>
        </p:txBody>
      </p:sp>
      <p:pic>
        <p:nvPicPr>
          <p:cNvPr id="102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365" y="1442300"/>
            <a:ext cx="11604477" cy="456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rot="10800000" flipV="1">
            <a:off x="550258" y="5912145"/>
            <a:ext cx="11393584" cy="646331"/>
          </a:xfrm>
          <a:prstGeom prst="rect">
            <a:avLst/>
          </a:prstGeom>
        </p:spPr>
        <p:txBody>
          <a:bodyPr wrap="square">
            <a:spAutoFit/>
          </a:bodyPr>
          <a:lstStyle/>
          <a:p>
            <a:r>
              <a:rPr lang="vi-VN" sz="3600" b="1" u="sng" dirty="0" smtClean="0">
                <a:solidFill>
                  <a:srgbClr val="000000"/>
                </a:solidFill>
                <a:latin typeface="Times New Roman" panose="02020603050405020304" pitchFamily="18" charset="0"/>
                <a:ea typeface="Times New Roman" panose="02020603050405020304" pitchFamily="18" charset="0"/>
              </a:rPr>
              <a:t>Tranh 2</a:t>
            </a:r>
            <a:r>
              <a:rPr lang="vi-VN" sz="3600" dirty="0">
                <a:solidFill>
                  <a:srgbClr val="000000"/>
                </a:solidFill>
                <a:latin typeface="Times New Roman" panose="02020603050405020304" pitchFamily="18" charset="0"/>
                <a:ea typeface="Times New Roman" panose="02020603050405020304" pitchFamily="18" charset="0"/>
              </a:rPr>
              <a:t>: </a:t>
            </a:r>
            <a:r>
              <a:rPr lang="vi-VN" sz="3600" b="1" dirty="0">
                <a:solidFill>
                  <a:srgbClr val="000000"/>
                </a:solidFill>
                <a:latin typeface="Times New Roman" panose="02020603050405020304" pitchFamily="18" charset="0"/>
                <a:ea typeface="Times New Roman" panose="02020603050405020304" pitchFamily="18" charset="0"/>
              </a:rPr>
              <a:t>Bảo vệ người biết </a:t>
            </a:r>
            <a:r>
              <a:rPr lang="vi-VN" sz="3600" b="1" dirty="0" smtClean="0">
                <a:solidFill>
                  <a:srgbClr val="000000"/>
                </a:solidFill>
                <a:latin typeface="Times New Roman" panose="02020603050405020304" pitchFamily="18" charset="0"/>
                <a:ea typeface="Times New Roman" panose="02020603050405020304" pitchFamily="18" charset="0"/>
              </a:rPr>
              <a:t>giúp </a:t>
            </a:r>
            <a:r>
              <a:rPr lang="vi-VN" sz="3600" b="1" dirty="0">
                <a:solidFill>
                  <a:srgbClr val="000000"/>
                </a:solidFill>
                <a:latin typeface="Times New Roman" panose="02020603050405020304" pitchFamily="18" charset="0"/>
                <a:ea typeface="Times New Roman" panose="02020603050405020304" pitchFamily="18" charset="0"/>
              </a:rPr>
              <a:t>đỡ người gặp </a:t>
            </a:r>
            <a:r>
              <a:rPr lang="vi-VN" sz="3600" b="1" dirty="0" smtClean="0">
                <a:solidFill>
                  <a:srgbClr val="000000"/>
                </a:solidFill>
                <a:latin typeface="Times New Roman" panose="02020603050405020304" pitchFamily="18" charset="0"/>
                <a:ea typeface="Times New Roman" panose="02020603050405020304" pitchFamily="18" charset="0"/>
              </a:rPr>
              <a:t>khó khăn. </a:t>
            </a:r>
            <a:endParaRPr lang="en-US" sz="3600" b="1" dirty="0"/>
          </a:p>
        </p:txBody>
      </p:sp>
    </p:spTree>
    <p:extLst>
      <p:ext uri="{BB962C8B-B14F-4D97-AF65-F5344CB8AC3E}">
        <p14:creationId xmlns:p14="http://schemas.microsoft.com/office/powerpoint/2010/main" val="311534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0105A2-22D2-4A79-BD8B-21ED11C88AE5}"/>
              </a:ext>
            </a:extLst>
          </p:cNvPr>
          <p:cNvSpPr/>
          <p:nvPr/>
        </p:nvSpPr>
        <p:spPr>
          <a:xfrm>
            <a:off x="550258" y="0"/>
            <a:ext cx="11110365" cy="1569660"/>
          </a:xfrm>
          <a:prstGeom prst="rect">
            <a:avLst/>
          </a:prstGeom>
        </p:spPr>
        <p:txBody>
          <a:bodyPr wrap="square">
            <a:spAutoFit/>
          </a:bodyPr>
          <a:lstStyle/>
          <a:p>
            <a:pPr lvl="0" algn="ctr"/>
            <a:r>
              <a:rPr lang="en-US" sz="3200" b="1" dirty="0">
                <a:solidFill>
                  <a:prstClr val="black"/>
                </a:solidFill>
                <a:latin typeface="Times New Roman" panose="02020603050405020304" pitchFamily="18" charset="0"/>
                <a:cs typeface="Times New Roman" panose="02020603050405020304" pitchFamily="18" charset="0"/>
              </a:rPr>
              <a:t>Thứ hai ngày </a:t>
            </a:r>
            <a:r>
              <a:rPr lang="vi-VN" sz="3200" b="1" dirty="0">
                <a:solidFill>
                  <a:prstClr val="black"/>
                </a:solidFill>
                <a:latin typeface="Times New Roman" panose="02020603050405020304" pitchFamily="18" charset="0"/>
                <a:cs typeface="Times New Roman" panose="02020603050405020304" pitchFamily="18" charset="0"/>
              </a:rPr>
              <a:t>19</a:t>
            </a:r>
            <a:r>
              <a:rPr lang="en-US" sz="3200" b="1" dirty="0">
                <a:solidFill>
                  <a:prstClr val="black"/>
                </a:solidFill>
                <a:latin typeface="Times New Roman" panose="02020603050405020304" pitchFamily="18" charset="0"/>
                <a:cs typeface="Times New Roman" panose="02020603050405020304" pitchFamily="18" charset="0"/>
              </a:rPr>
              <a:t> tháng </a:t>
            </a:r>
            <a:r>
              <a:rPr lang="vi-VN" sz="3200" b="1" dirty="0">
                <a:solidFill>
                  <a:prstClr val="black"/>
                </a:solidFill>
                <a:latin typeface="Times New Roman" panose="02020603050405020304" pitchFamily="18" charset="0"/>
                <a:cs typeface="Times New Roman" panose="02020603050405020304" pitchFamily="18" charset="0"/>
              </a:rPr>
              <a:t>8</a:t>
            </a:r>
            <a:r>
              <a:rPr lang="en-US" sz="3200" b="1" dirty="0">
                <a:solidFill>
                  <a:prstClr val="black"/>
                </a:solidFill>
                <a:latin typeface="Times New Roman" panose="02020603050405020304" pitchFamily="18" charset="0"/>
                <a:cs typeface="Times New Roman" panose="02020603050405020304" pitchFamily="18" charset="0"/>
              </a:rPr>
              <a:t> năm </a:t>
            </a:r>
            <a:r>
              <a:rPr lang="vi-VN" sz="3200" b="1" dirty="0">
                <a:solidFill>
                  <a:prstClr val="black"/>
                </a:solidFill>
                <a:latin typeface="Times New Roman" panose="02020603050405020304" pitchFamily="18" charset="0"/>
                <a:cs typeface="Times New Roman" panose="02020603050405020304" pitchFamily="18" charset="0"/>
              </a:rPr>
              <a:t>2024</a:t>
            </a:r>
          </a:p>
          <a:p>
            <a:pPr lvl="0" algn="ctr"/>
            <a:r>
              <a:rPr lang="vi-VN" sz="3200" b="1" u="sng" dirty="0">
                <a:latin typeface="Times New Roman" panose="02020603050405020304" pitchFamily="18" charset="0"/>
                <a:cs typeface="Times New Roman" panose="02020603050405020304" pitchFamily="18" charset="0"/>
              </a:rPr>
              <a:t>Đạo đức</a:t>
            </a:r>
          </a:p>
          <a:p>
            <a:pPr algn="ctr"/>
            <a:r>
              <a:rPr lang="vi-VN" sz="3200" b="1" kern="10" dirty="0" smtClean="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 EM BẢO</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VỆ</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ĐÚNG</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CÁI</a:t>
            </a:r>
            <a:r>
              <a:rPr lang="en-US"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200" b="1" kern="10" dirty="0">
                <a:ln w="9525">
                  <a:solidFill>
                    <a:srgbClr val="FF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TỐT </a:t>
            </a:r>
            <a:r>
              <a:rPr lang="en-US" sz="3200" dirty="0">
                <a:latin typeface="Times New Roman" panose="02020603050405020304" pitchFamily="18" charset="0"/>
                <a:cs typeface="Times New Roman" panose="02020603050405020304" pitchFamily="18" charset="0"/>
              </a:rPr>
              <a:t>( tiết 1)</a:t>
            </a:r>
          </a:p>
        </p:txBody>
      </p:sp>
      <p:sp>
        <p:nvSpPr>
          <p:cNvPr id="6" name="Rectangle 5"/>
          <p:cNvSpPr/>
          <p:nvPr/>
        </p:nvSpPr>
        <p:spPr>
          <a:xfrm rot="10800000" flipV="1">
            <a:off x="669303" y="6121480"/>
            <a:ext cx="11349872" cy="584775"/>
          </a:xfrm>
          <a:prstGeom prst="rect">
            <a:avLst/>
          </a:prstGeom>
        </p:spPr>
        <p:txBody>
          <a:bodyPr wrap="square">
            <a:spAutoFit/>
          </a:bodyPr>
          <a:lstStyle/>
          <a:p>
            <a:r>
              <a:rPr lang="vi-VN" sz="3200" b="1" u="sng"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 </a:t>
            </a:r>
            <a:r>
              <a:rPr lang="vi-VN" sz="32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Bảo vệ người </a:t>
            </a:r>
            <a:r>
              <a:rPr lang="vi-VN" sz="3200" b="1" dirty="0" smtClean="0">
                <a:latin typeface="Times New Roman" panose="02020603050405020304" pitchFamily="18" charset="0"/>
                <a:cs typeface="Times New Roman" panose="02020603050405020304" pitchFamily="18" charset="0"/>
              </a:rPr>
              <a:t>dũng cảm </a:t>
            </a:r>
            <a:r>
              <a:rPr lang="vi-VN" sz="3200" b="1" dirty="0">
                <a:latin typeface="Times New Roman" panose="02020603050405020304" pitchFamily="18" charset="0"/>
                <a:cs typeface="Times New Roman" panose="02020603050405020304" pitchFamily="18" charset="0"/>
              </a:rPr>
              <a:t>giúp đỡ người gặp khó khăn.</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52487" y="1489435"/>
            <a:ext cx="11321591" cy="4788817"/>
          </a:xfrm>
          <a:prstGeom prst="rect">
            <a:avLst/>
          </a:prstGeom>
        </p:spPr>
      </p:pic>
    </p:spTree>
    <p:extLst>
      <p:ext uri="{BB962C8B-B14F-4D97-AF65-F5344CB8AC3E}">
        <p14:creationId xmlns:p14="http://schemas.microsoft.com/office/powerpoint/2010/main" val="81545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2_Office The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4613</TotalTime>
  <Words>1485</Words>
  <Application>Microsoft Office PowerPoint</Application>
  <PresentationFormat>Widescreen</PresentationFormat>
  <Paragraphs>146</Paragraphs>
  <Slides>19</Slides>
  <Notes>17</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Calibri Light</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THPP</dc:creator>
  <cp:lastModifiedBy>ADMIN</cp:lastModifiedBy>
  <cp:revision>205</cp:revision>
  <dcterms:created xsi:type="dcterms:W3CDTF">2021-03-27T11:15:18Z</dcterms:created>
  <dcterms:modified xsi:type="dcterms:W3CDTF">2024-08-14T09:35:34Z</dcterms:modified>
</cp:coreProperties>
</file>