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4" r:id="rId2"/>
    <p:sldId id="284" r:id="rId3"/>
    <p:sldId id="259" r:id="rId4"/>
    <p:sldId id="285" r:id="rId5"/>
    <p:sldId id="286" r:id="rId6"/>
    <p:sldId id="290" r:id="rId7"/>
    <p:sldId id="291" r:id="rId8"/>
    <p:sldId id="293" r:id="rId9"/>
    <p:sldId id="295" r:id="rId10"/>
    <p:sldId id="296" r:id="rId11"/>
    <p:sldId id="292" r:id="rId12"/>
    <p:sldId id="267" r:id="rId13"/>
    <p:sldId id="268" r:id="rId14"/>
    <p:sldId id="270" r:id="rId15"/>
    <p:sldId id="269" r:id="rId16"/>
    <p:sldId id="274" r:id="rId17"/>
    <p:sldId id="261" r:id="rId18"/>
    <p:sldId id="264" r:id="rId19"/>
    <p:sldId id="282"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9402BC-0490-4708-A2EC-E6D481D53BF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79343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9402BC-0490-4708-A2EC-E6D481D53BF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240301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9402BC-0490-4708-A2EC-E6D481D53BF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EE30C0-751B-47BF-82CD-75F003DCA88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3623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49402BC-0490-4708-A2EC-E6D481D53BF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1895902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49402BC-0490-4708-A2EC-E6D481D53BF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EE30C0-751B-47BF-82CD-75F003DCA88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4909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49402BC-0490-4708-A2EC-E6D481D53BF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4061670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402BC-0490-4708-A2EC-E6D481D53BF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1686636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402BC-0490-4708-A2EC-E6D481D53BF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314812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9402BC-0490-4708-A2EC-E6D481D53BF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125059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9402BC-0490-4708-A2EC-E6D481D53BF4}"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238982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9402BC-0490-4708-A2EC-E6D481D53BF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1060380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9402BC-0490-4708-A2EC-E6D481D53BF4}"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6803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9402BC-0490-4708-A2EC-E6D481D53BF4}"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233118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9402BC-0490-4708-A2EC-E6D481D53BF4}"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198099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49402BC-0490-4708-A2EC-E6D481D53BF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787068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49402BC-0490-4708-A2EC-E6D481D53BF4}"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FEE30C0-751B-47BF-82CD-75F003DCA886}" type="slidenum">
              <a:rPr lang="en-US" smtClean="0"/>
              <a:t>‹#›</a:t>
            </a:fld>
            <a:endParaRPr lang="en-US"/>
          </a:p>
        </p:txBody>
      </p:sp>
    </p:spTree>
    <p:extLst>
      <p:ext uri="{BB962C8B-B14F-4D97-AF65-F5344CB8AC3E}">
        <p14:creationId xmlns:p14="http://schemas.microsoft.com/office/powerpoint/2010/main" val="2324281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49402BC-0490-4708-A2EC-E6D481D53BF4}" type="datetimeFigureOut">
              <a:rPr lang="en-US" smtClean="0"/>
              <a:t>12/8/2024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FEE30C0-751B-47BF-82CD-75F003DCA886}" type="slidenum">
              <a:rPr lang="en-US" smtClean="0"/>
              <a:t>‹#›</a:t>
            </a:fld>
            <a:endParaRPr lang="en-US"/>
          </a:p>
        </p:txBody>
      </p:sp>
    </p:spTree>
    <p:extLst>
      <p:ext uri="{BB962C8B-B14F-4D97-AF65-F5344CB8AC3E}">
        <p14:creationId xmlns:p14="http://schemas.microsoft.com/office/powerpoint/2010/main" val="1412075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3.png"/><Relationship Id="rId4" Type="http://schemas.openxmlformats.org/officeDocument/2006/relationships/image" Target="../media/image24.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0.jpeg"/><Relationship Id="rId2" Type="http://schemas.openxmlformats.org/officeDocument/2006/relationships/image" Target="../media/image36.png"/><Relationship Id="rId16"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2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8" y="908720"/>
            <a:ext cx="12529392" cy="5616624"/>
          </a:xfrm>
          <a:prstGeom prst="rect">
            <a:avLst/>
          </a:prstGeom>
        </p:spPr>
      </p:pic>
      <p:sp>
        <p:nvSpPr>
          <p:cNvPr id="5" name="Title 1"/>
          <p:cNvSpPr>
            <a:spLocks noGrp="1"/>
          </p:cNvSpPr>
          <p:nvPr>
            <p:ph type="ctrTitle"/>
          </p:nvPr>
        </p:nvSpPr>
        <p:spPr>
          <a:xfrm>
            <a:off x="2273288" y="3356992"/>
            <a:ext cx="7416824" cy="1008112"/>
          </a:xfrm>
        </p:spPr>
        <p:txBody>
          <a:bodyPr>
            <a:normAutofit fontScale="90000"/>
          </a:bodyPr>
          <a:lstStyle/>
          <a:p>
            <a:r>
              <a:rPr lang="en-US" sz="3600" b="1" dirty="0" err="1">
                <a:solidFill>
                  <a:srgbClr val="FF0000"/>
                </a:solidFill>
                <a:latin typeface="Arial" pitchFamily="34" charset="0"/>
                <a:cs typeface="Arial" pitchFamily="34" charset="0"/>
              </a:rPr>
              <a:t>Chào</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mừng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quý</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thầy</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cô</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cùng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về</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dự</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giờ</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thăm</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lớp</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chúng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em</a:t>
            </a:r>
            <a:r>
              <a:rPr lang="en-US" sz="3600" b="1" dirty="0">
                <a:solidFill>
                  <a:srgbClr val="FF0000"/>
                </a:solidFill>
                <a:latin typeface="Arial" pitchFamily="34" charset="0"/>
                <a:cs typeface="Arial" pitchFamily="34" charset="0"/>
              </a:rPr>
              <a:t>!</a:t>
            </a:r>
          </a:p>
        </p:txBody>
      </p:sp>
      <p:sp>
        <p:nvSpPr>
          <p:cNvPr id="6" name="Title 1"/>
          <p:cNvSpPr txBox="1">
            <a:spLocks/>
          </p:cNvSpPr>
          <p:nvPr/>
        </p:nvSpPr>
        <p:spPr>
          <a:xfrm>
            <a:off x="2603612" y="2348880"/>
            <a:ext cx="7128792" cy="100811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7030A0"/>
                </a:solidFill>
                <a:latin typeface="Arial" pitchFamily="34" charset="0"/>
                <a:cs typeface="Arial" pitchFamily="34" charset="0"/>
              </a:rPr>
              <a:t>LỚP 2A – TRƯỜNG TIỂU HỌC PHÚ PHONG</a:t>
            </a:r>
          </a:p>
        </p:txBody>
      </p:sp>
      <p:sp>
        <p:nvSpPr>
          <p:cNvPr id="7" name="Title 1"/>
          <p:cNvSpPr txBox="1">
            <a:spLocks/>
          </p:cNvSpPr>
          <p:nvPr/>
        </p:nvSpPr>
        <p:spPr>
          <a:xfrm>
            <a:off x="5375920" y="4610844"/>
            <a:ext cx="3528392" cy="692696"/>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7030A0"/>
                </a:solidFill>
                <a:latin typeface="Arial" pitchFamily="34" charset="0"/>
                <a:cs typeface="Arial" pitchFamily="34" charset="0"/>
              </a:rPr>
              <a:t>GV: TRẦN ĐỨC DŨNG</a:t>
            </a:r>
          </a:p>
        </p:txBody>
      </p:sp>
      <p:sp>
        <p:nvSpPr>
          <p:cNvPr id="8" name="Rectangle 7">
            <a:extLst>
              <a:ext uri="{FF2B5EF4-FFF2-40B4-BE49-F238E27FC236}">
                <a16:creationId xmlns:a16="http://schemas.microsoft.com/office/drawing/2014/main" id="{FD7F9167-EAFF-9321-A8F3-66E988DF7643}"/>
              </a:ext>
            </a:extLst>
          </p:cNvPr>
          <p:cNvSpPr/>
          <p:nvPr/>
        </p:nvSpPr>
        <p:spPr>
          <a:xfrm>
            <a:off x="2514600" y="11882"/>
            <a:ext cx="6934200" cy="1616918"/>
          </a:xfrm>
          <a:prstGeom prst="rect">
            <a:avLst/>
          </a:prstGeom>
          <a:noFill/>
          <a:ln>
            <a:noFill/>
          </a:ln>
        </p:spPr>
        <p:style>
          <a:lnRef idx="0">
            <a:scrgbClr r="0" g="0" b="0"/>
          </a:lnRef>
          <a:fillRef idx="0">
            <a:scrgbClr r="0" g="0" b="0"/>
          </a:fillRef>
          <a:effectRef idx="0">
            <a:scrgbClr r="0" g="0" b="0"/>
          </a:effectRef>
          <a:fontRef idx="minor">
            <a:schemeClr val="accent3"/>
          </a:fontRef>
        </p:style>
        <p:txBody>
          <a:bodyPr anchor="ctr"/>
          <a:lstStyle/>
          <a:p>
            <a:pPr algn="ctr">
              <a:defRPr/>
            </a:pPr>
            <a:r>
              <a:rPr lang="vi-VN" sz="3200" b="1" i="1" dirty="0">
                <a:solidFill>
                  <a:srgbClr val="7030A0"/>
                </a:solidFill>
                <a:latin typeface="Times New Roman" panose="02020603050405020304" pitchFamily="18" charset="0"/>
                <a:cs typeface="Times New Roman" panose="02020603050405020304" pitchFamily="18" charset="0"/>
              </a:rPr>
              <a:t>Thứ tư, ngày 20 tháng 12 năm 2023</a:t>
            </a:r>
          </a:p>
          <a:p>
            <a:pPr algn="ctr">
              <a:defRPr/>
            </a:pPr>
            <a:r>
              <a:rPr lang="vi-VN" sz="3200" b="1" u="sng" dirty="0">
                <a:solidFill>
                  <a:srgbClr val="7030A0"/>
                </a:solidFill>
                <a:latin typeface="Times New Roman" panose="02020603050405020304" pitchFamily="18" charset="0"/>
                <a:cs typeface="Times New Roman" panose="02020603050405020304" pitchFamily="18" charset="0"/>
              </a:rPr>
              <a:t>Mĩ thuật</a:t>
            </a:r>
          </a:p>
        </p:txBody>
      </p:sp>
    </p:spTree>
    <p:extLst>
      <p:ext uri="{BB962C8B-B14F-4D97-AF65-F5344CB8AC3E}">
        <p14:creationId xmlns:p14="http://schemas.microsoft.com/office/powerpoint/2010/main" val="932996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6096000" y="1210193"/>
            <a:ext cx="2740001" cy="2823779"/>
          </a:xfrm>
          <a:prstGeom prst="rect">
            <a:avLst/>
          </a:prstGeom>
          <a:solidFill>
            <a:srgbClr val="FDF9F5"/>
          </a:solidFill>
        </p:spPr>
      </p:sp>
      <p:sp>
        <p:nvSpPr>
          <p:cNvPr id="15" name="TextBox 15"/>
          <p:cNvSpPr txBox="1"/>
          <p:nvPr/>
        </p:nvSpPr>
        <p:spPr>
          <a:xfrm>
            <a:off x="668502" y="1972292"/>
            <a:ext cx="4145356" cy="271228"/>
          </a:xfrm>
          <a:prstGeom prst="rect">
            <a:avLst/>
          </a:prstGeom>
        </p:spPr>
        <p:txBody>
          <a:bodyPr lIns="0" tIns="0" rIns="0" bIns="0" rtlCol="0" anchor="t">
            <a:spAutoFit/>
          </a:bodyPr>
          <a:lstStyle/>
          <a:p>
            <a:pPr algn="ctr">
              <a:lnSpc>
                <a:spcPts val="2040"/>
              </a:lnSpc>
            </a:pPr>
            <a:r>
              <a:rPr lang="vi-VN" sz="2400" b="1" dirty="0">
                <a:solidFill>
                  <a:schemeClr val="accent2">
                    <a:lumMod val="75000"/>
                  </a:schemeClr>
                </a:solidFill>
              </a:rPr>
              <a:t>Thực hành sáng tạo</a:t>
            </a:r>
            <a:endParaRPr lang="en-US" sz="2400" b="1" dirty="0">
              <a:solidFill>
                <a:schemeClr val="accent2">
                  <a:lumMod val="75000"/>
                </a:schemeClr>
              </a:solidFill>
            </a:endParaRPr>
          </a:p>
        </p:txBody>
      </p:sp>
      <p:sp>
        <p:nvSpPr>
          <p:cNvPr id="16" name="TextBox 16"/>
          <p:cNvSpPr txBox="1"/>
          <p:nvPr/>
        </p:nvSpPr>
        <p:spPr>
          <a:xfrm>
            <a:off x="1188241" y="2541088"/>
            <a:ext cx="3508093" cy="269304"/>
          </a:xfrm>
          <a:prstGeom prst="rect">
            <a:avLst/>
          </a:prstGeom>
        </p:spPr>
        <p:txBody>
          <a:bodyPr wrap="square" lIns="0" tIns="0" rIns="0" bIns="0" rtlCol="0" anchor="t">
            <a:spAutoFit/>
          </a:bodyPr>
          <a:lstStyle/>
          <a:p>
            <a:pPr algn="ctr">
              <a:lnSpc>
                <a:spcPts val="2056"/>
              </a:lnSpc>
            </a:pPr>
            <a:r>
              <a:rPr lang="vi-VN" sz="3600" dirty="0">
                <a:solidFill>
                  <a:srgbClr val="002060"/>
                </a:solidFill>
                <a:latin typeface="Times New Roman" panose="02020603050405020304" pitchFamily="18" charset="0"/>
                <a:cs typeface="Times New Roman" panose="02020603050405020304" pitchFamily="18" charset="0"/>
              </a:rPr>
              <a:t>In bằng </a:t>
            </a:r>
            <a:r>
              <a:rPr lang="en-US" sz="3600" dirty="0" err="1">
                <a:solidFill>
                  <a:srgbClr val="002060"/>
                </a:solidFill>
                <a:latin typeface="Times New Roman" panose="02020603050405020304" pitchFamily="18" charset="0"/>
                <a:cs typeface="Times New Roman" panose="02020603050405020304" pitchFamily="18" charset="0"/>
              </a:rPr>
              <a:t>hoa</a:t>
            </a:r>
            <a:r>
              <a:rPr lang="vi-VN" sz="3600" dirty="0">
                <a:solidFill>
                  <a:srgbClr val="002060"/>
                </a:solidFill>
                <a:latin typeface="Times New Roman" panose="02020603050405020304" pitchFamily="18" charset="0"/>
                <a:cs typeface="Times New Roman" panose="02020603050405020304" pitchFamily="18" charset="0"/>
              </a:rPr>
              <a:t>, quả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421027" y="4481772"/>
            <a:ext cx="8626438" cy="2061895"/>
            <a:chOff x="1421027" y="4481772"/>
            <a:chExt cx="8626438" cy="2061895"/>
          </a:xfrm>
        </p:grpSpPr>
        <p:sp>
          <p:nvSpPr>
            <p:cNvPr id="27" name="TextBox 26"/>
            <p:cNvSpPr txBox="1"/>
            <p:nvPr/>
          </p:nvSpPr>
          <p:spPr>
            <a:xfrm>
              <a:off x="1421027" y="5292446"/>
              <a:ext cx="4821015" cy="9586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nl-NL" sz="2000" dirty="0">
                  <a:solidFill>
                    <a:schemeClr val="accent2">
                      <a:lumMod val="75000"/>
                    </a:schemeClr>
                  </a:solidFill>
                  <a:latin typeface="Arial" panose="020B0604020202020204" pitchFamily="34" charset="0"/>
                  <a:cs typeface="Arial" panose="020B0604020202020204" pitchFamily="34" charset="0"/>
                </a:rPr>
                <a:t>Bước 3: Nhấc khuôn in ra khỏi bề mặt giấy, sản phẩm hoàn thành.</a:t>
              </a:r>
              <a:endParaRPr lang="en-US" sz="2000" dirty="0">
                <a:solidFill>
                  <a:schemeClr val="accent2">
                    <a:lumMod val="75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1208" y="4481772"/>
              <a:ext cx="2916257" cy="2061895"/>
            </a:xfrm>
            <a:prstGeom prst="rect">
              <a:avLst/>
            </a:prstGeom>
          </p:spPr>
        </p:pic>
      </p:grpSp>
      <p:grpSp>
        <p:nvGrpSpPr>
          <p:cNvPr id="10" name="Group 9"/>
          <p:cNvGrpSpPr/>
          <p:nvPr/>
        </p:nvGrpSpPr>
        <p:grpSpPr>
          <a:xfrm>
            <a:off x="1274985" y="1752600"/>
            <a:ext cx="10373969" cy="3106658"/>
            <a:chOff x="1274985" y="1752600"/>
            <a:chExt cx="10373969" cy="3106658"/>
          </a:xfrm>
        </p:grpSpPr>
        <p:pic>
          <p:nvPicPr>
            <p:cNvPr id="22" name="Picture 21"/>
            <p:cNvPicPr>
              <a:picLocks noChangeAspect="1"/>
            </p:cNvPicPr>
            <p:nvPr/>
          </p:nvPicPr>
          <p:blipFill>
            <a:blip r:embed="rId3"/>
            <a:stretch>
              <a:fillRect/>
            </a:stretch>
          </p:blipFill>
          <p:spPr>
            <a:xfrm>
              <a:off x="8895332" y="1752600"/>
              <a:ext cx="2753622" cy="2439759"/>
            </a:xfrm>
            <a:prstGeom prst="rect">
              <a:avLst/>
            </a:prstGeom>
          </p:spPr>
        </p:pic>
        <p:sp>
          <p:nvSpPr>
            <p:cNvPr id="30" name="TextBox 29"/>
            <p:cNvSpPr txBox="1"/>
            <p:nvPr/>
          </p:nvSpPr>
          <p:spPr>
            <a:xfrm>
              <a:off x="1274985" y="3900598"/>
              <a:ext cx="4821015" cy="95866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nl-NL" sz="2000" dirty="0">
                  <a:solidFill>
                    <a:schemeClr val="accent2">
                      <a:lumMod val="75000"/>
                    </a:schemeClr>
                  </a:solidFill>
                  <a:latin typeface="Arial" panose="020B0604020202020204" pitchFamily="34" charset="0"/>
                  <a:cs typeface="Arial" panose="020B0604020202020204" pitchFamily="34" charset="0"/>
                </a:rPr>
                <a:t>Bước 2: Dùng bút lông về màu lên khuôn in và in trên giấy. </a:t>
              </a:r>
              <a:endParaRPr lang="en-US" sz="2000" dirty="0">
                <a:solidFill>
                  <a:schemeClr val="accent2">
                    <a:lumMod val="75000"/>
                  </a:schemeClr>
                </a:solidFill>
                <a:latin typeface="Arial" panose="020B0604020202020204" pitchFamily="34" charset="0"/>
                <a:cs typeface="Arial" panose="020B0604020202020204" pitchFamily="34" charset="0"/>
              </a:endParaRPr>
            </a:p>
          </p:txBody>
        </p:sp>
      </p:grpSp>
      <p:grpSp>
        <p:nvGrpSpPr>
          <p:cNvPr id="9" name="Group 8"/>
          <p:cNvGrpSpPr/>
          <p:nvPr/>
        </p:nvGrpSpPr>
        <p:grpSpPr>
          <a:xfrm>
            <a:off x="1344433" y="1868590"/>
            <a:ext cx="6859559" cy="1883604"/>
            <a:chOff x="1344433" y="1868590"/>
            <a:chExt cx="6859559" cy="1883604"/>
          </a:xfrm>
        </p:grpSpPr>
        <p:pic>
          <p:nvPicPr>
            <p:cNvPr id="19" name="Picture 18"/>
            <p:cNvPicPr>
              <a:picLocks noChangeAspect="1"/>
            </p:cNvPicPr>
            <p:nvPr/>
          </p:nvPicPr>
          <p:blipFill>
            <a:blip r:embed="rId4"/>
            <a:stretch>
              <a:fillRect/>
            </a:stretch>
          </p:blipFill>
          <p:spPr>
            <a:xfrm>
              <a:off x="6303420" y="1868590"/>
              <a:ext cx="1900572" cy="1883604"/>
            </a:xfrm>
            <a:prstGeom prst="rect">
              <a:avLst/>
            </a:prstGeom>
          </p:spPr>
        </p:pic>
        <p:sp>
          <p:nvSpPr>
            <p:cNvPr id="31" name="TextBox 30"/>
            <p:cNvSpPr txBox="1"/>
            <p:nvPr/>
          </p:nvSpPr>
          <p:spPr>
            <a:xfrm>
              <a:off x="1344433" y="3161180"/>
              <a:ext cx="4821015" cy="496996"/>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nl-NL" sz="2000" dirty="0">
                  <a:solidFill>
                    <a:schemeClr val="accent2">
                      <a:lumMod val="75000"/>
                    </a:schemeClr>
                  </a:solidFill>
                  <a:latin typeface="Arial" panose="020B0604020202020204" pitchFamily="34" charset="0"/>
                  <a:cs typeface="Arial" panose="020B0604020202020204" pitchFamily="34" charset="0"/>
                </a:rPr>
                <a:t>Bước 1: Cắt tạo hình khuôn in.</a:t>
              </a:r>
              <a:endParaRPr lang="en-US" sz="2000" dirty="0">
                <a:solidFill>
                  <a:schemeClr val="accent2">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929942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791" y="1683906"/>
            <a:ext cx="4671024" cy="794640"/>
          </a:xfrm>
        </p:spPr>
        <p:txBody>
          <a:bodyPr/>
          <a:lstStyle/>
          <a:p>
            <a:r>
              <a:rPr lang="en-US" dirty="0">
                <a:solidFill>
                  <a:srgbClr val="002060"/>
                </a:solidFill>
                <a:latin typeface="Times New Roman" panose="02020603050405020304" pitchFamily="18" charset="0"/>
                <a:cs typeface="Times New Roman" panose="02020603050405020304" pitchFamily="18" charset="0"/>
              </a:rPr>
              <a:t>2. </a:t>
            </a:r>
            <a:r>
              <a:rPr lang="vi-VN" dirty="0">
                <a:solidFill>
                  <a:srgbClr val="002060"/>
                </a:solidFill>
                <a:latin typeface="Times New Roman" panose="02020603050405020304" pitchFamily="18" charset="0"/>
                <a:cs typeface="Times New Roman" panose="02020603050405020304" pitchFamily="18" charset="0"/>
              </a:rPr>
              <a:t>Luyện tập, thực hành</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553C09E9-E743-144A-ED9E-CE98F2311E1D}"/>
              </a:ext>
            </a:extLst>
          </p:cNvPr>
          <p:cNvSpPr txBox="1">
            <a:spLocks/>
          </p:cNvSpPr>
          <p:nvPr/>
        </p:nvSpPr>
        <p:spPr>
          <a:xfrm>
            <a:off x="483502" y="2908876"/>
            <a:ext cx="5612498" cy="32415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a:solidFill>
                  <a:srgbClr val="002060"/>
                </a:solidFill>
              </a:rPr>
              <a:t> </a:t>
            </a:r>
            <a:endParaRPr lang="en-US" sz="3200" dirty="0">
              <a:solidFill>
                <a:srgbClr val="002060"/>
              </a:solidFill>
            </a:endParaRPr>
          </a:p>
        </p:txBody>
      </p:sp>
      <p:grpSp>
        <p:nvGrpSpPr>
          <p:cNvPr id="7" name="Group 6">
            <a:extLst>
              <a:ext uri="{FF2B5EF4-FFF2-40B4-BE49-F238E27FC236}">
                <a16:creationId xmlns:a16="http://schemas.microsoft.com/office/drawing/2014/main" id="{9BE260E9-87BB-0871-2332-A0FD38417558}"/>
              </a:ext>
            </a:extLst>
          </p:cNvPr>
          <p:cNvGrpSpPr/>
          <p:nvPr/>
        </p:nvGrpSpPr>
        <p:grpSpPr>
          <a:xfrm>
            <a:off x="869097" y="3324758"/>
            <a:ext cx="5629758" cy="3241573"/>
            <a:chOff x="381112" y="575124"/>
            <a:chExt cx="5979551" cy="5707753"/>
          </a:xfrm>
        </p:grpSpPr>
        <p:pic>
          <p:nvPicPr>
            <p:cNvPr id="8" name="Picture 2">
              <a:extLst>
                <a:ext uri="{FF2B5EF4-FFF2-40B4-BE49-F238E27FC236}">
                  <a16:creationId xmlns:a16="http://schemas.microsoft.com/office/drawing/2014/main" id="{7EA7F704-2B82-085D-1323-D1F44EB51C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112" y="575124"/>
              <a:ext cx="5979551" cy="5707753"/>
            </a:xfrm>
            <a:prstGeom prst="rect">
              <a:avLst/>
            </a:prstGeom>
          </p:spPr>
        </p:pic>
        <p:sp>
          <p:nvSpPr>
            <p:cNvPr id="9" name="TextBox 12">
              <a:extLst>
                <a:ext uri="{FF2B5EF4-FFF2-40B4-BE49-F238E27FC236}">
                  <a16:creationId xmlns:a16="http://schemas.microsoft.com/office/drawing/2014/main" id="{305CAF97-EA6E-7878-CAB6-8BC5EA642E8F}"/>
                </a:ext>
              </a:extLst>
            </p:cNvPr>
            <p:cNvSpPr txBox="1"/>
            <p:nvPr/>
          </p:nvSpPr>
          <p:spPr>
            <a:xfrm>
              <a:off x="1013763" y="894304"/>
              <a:ext cx="4334463" cy="1061284"/>
            </a:xfrm>
            <a:prstGeom prst="rect">
              <a:avLst/>
            </a:prstGeom>
          </p:spPr>
          <p:txBody>
            <a:bodyPr wrap="square" lIns="0" tIns="0" rIns="0" bIns="0" rtlCol="0" anchor="t">
              <a:spAutoFit/>
            </a:bodyPr>
            <a:lstStyle/>
            <a:p>
              <a:pPr algn="ctr">
                <a:lnSpc>
                  <a:spcPts val="4700"/>
                </a:lnSpc>
                <a:spcBef>
                  <a:spcPct val="0"/>
                </a:spcBef>
              </a:pPr>
              <a:r>
                <a:rPr lang="vi-VN" sz="3916" dirty="0">
                  <a:solidFill>
                    <a:srgbClr val="272626"/>
                  </a:solidFill>
                  <a:latin typeface="Times New Roman" panose="02020603050405020304" pitchFamily="18" charset="0"/>
                  <a:cs typeface="Times New Roman" panose="02020603050405020304" pitchFamily="18" charset="0"/>
                </a:rPr>
                <a:t>Trò </a:t>
              </a:r>
              <a:r>
                <a:rPr lang="en-US" sz="3916" dirty="0">
                  <a:solidFill>
                    <a:srgbClr val="272626"/>
                  </a:solidFill>
                  <a:latin typeface="Times New Roman" panose="02020603050405020304" pitchFamily="18" charset="0"/>
                  <a:cs typeface="Times New Roman" panose="02020603050405020304" pitchFamily="18" charset="0"/>
                </a:rPr>
                <a:t>c</a:t>
              </a:r>
              <a:r>
                <a:rPr lang="vi-VN" sz="3916" dirty="0">
                  <a:solidFill>
                    <a:srgbClr val="272626"/>
                  </a:solidFill>
                  <a:latin typeface="Times New Roman" panose="02020603050405020304" pitchFamily="18" charset="0"/>
                  <a:cs typeface="Times New Roman" panose="02020603050405020304" pitchFamily="18" charset="0"/>
                </a:rPr>
                <a:t>hơi nhận biết</a:t>
              </a:r>
              <a:endParaRPr lang="en-US" sz="3916" dirty="0">
                <a:solidFill>
                  <a:srgbClr val="272626"/>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CAB8AD0-327B-0D4A-50AE-0BDBB4E1BC4E}"/>
                </a:ext>
              </a:extLst>
            </p:cNvPr>
            <p:cNvSpPr txBox="1"/>
            <p:nvPr/>
          </p:nvSpPr>
          <p:spPr>
            <a:xfrm>
              <a:off x="1622230" y="2043250"/>
              <a:ext cx="3298895" cy="1788377"/>
            </a:xfrm>
            <a:prstGeom prst="rect">
              <a:avLst/>
            </a:prstGeom>
            <a:noFill/>
          </p:spPr>
          <p:txBody>
            <a:bodyPr wrap="square" rtlCol="0">
              <a:spAutoFit/>
            </a:bodyPr>
            <a:lstStyle/>
            <a:p>
              <a:pPr>
                <a:lnSpc>
                  <a:spcPct val="150000"/>
                </a:lnSpc>
              </a:pPr>
              <a:r>
                <a:rPr lang="en-US" sz="2000" dirty="0" err="1">
                  <a:solidFill>
                    <a:srgbClr val="FF0000"/>
                  </a:solidFill>
                  <a:latin typeface="Times New Roman" panose="02020603050405020304" pitchFamily="18" charset="0"/>
                  <a:cs typeface="Times New Roman" panose="02020603050405020304" pitchFamily="18" charset="0"/>
                </a:rPr>
                <a:t>Em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hãy</a:t>
              </a:r>
              <a:r>
                <a:rPr lang="en-US" sz="2000" dirty="0">
                  <a:solidFill>
                    <a:srgbClr val="FF0000"/>
                  </a:solidFill>
                  <a:latin typeface="Times New Roman" panose="02020603050405020304" pitchFamily="18" charset="0"/>
                  <a:cs typeface="Times New Roman" panose="02020603050405020304" pitchFamily="18" charset="0"/>
                </a:rPr>
                <a:t> đ</a:t>
              </a:r>
              <a:r>
                <a:rPr lang="vi-VN" sz="2000" dirty="0">
                  <a:solidFill>
                    <a:srgbClr val="FF0000"/>
                  </a:solidFill>
                  <a:latin typeface="Times New Roman" panose="02020603050405020304" pitchFamily="18" charset="0"/>
                  <a:cs typeface="Times New Roman" panose="02020603050405020304" pitchFamily="18" charset="0"/>
                </a:rPr>
                <a:t>ánh số thứ tự các bước tiến hành in tranh?</a:t>
              </a:r>
            </a:p>
          </p:txBody>
        </p:sp>
      </p:grpSp>
      <p:grpSp>
        <p:nvGrpSpPr>
          <p:cNvPr id="11" name="Group 10">
            <a:extLst>
              <a:ext uri="{FF2B5EF4-FFF2-40B4-BE49-F238E27FC236}">
                <a16:creationId xmlns:a16="http://schemas.microsoft.com/office/drawing/2014/main" id="{57DAEF99-C6B5-5690-2713-EBE5A3E5E6D4}"/>
              </a:ext>
            </a:extLst>
          </p:cNvPr>
          <p:cNvGrpSpPr/>
          <p:nvPr/>
        </p:nvGrpSpPr>
        <p:grpSpPr>
          <a:xfrm>
            <a:off x="6894259" y="2133689"/>
            <a:ext cx="4891868" cy="5160520"/>
            <a:chOff x="928503" y="1235195"/>
            <a:chExt cx="4891868" cy="5160520"/>
          </a:xfrm>
        </p:grpSpPr>
        <p:pic>
          <p:nvPicPr>
            <p:cNvPr id="12" name="Picture 12">
              <a:extLst>
                <a:ext uri="{FF2B5EF4-FFF2-40B4-BE49-F238E27FC236}">
                  <a16:creationId xmlns:a16="http://schemas.microsoft.com/office/drawing/2014/main" id="{118B49E9-5ECD-EFA9-160C-113D298A96AA}"/>
                </a:ext>
              </a:extLst>
            </p:cNvPr>
            <p:cNvPicPr>
              <a:picLocks noChangeAspect="1"/>
            </p:cNvPicPr>
            <p:nvPr/>
          </p:nvPicPr>
          <p:blipFill>
            <a:blip r:embed="rId4"/>
            <a:srcRect/>
            <a:stretch>
              <a:fillRect/>
            </a:stretch>
          </p:blipFill>
          <p:spPr>
            <a:xfrm rot="191663">
              <a:off x="928503" y="1235195"/>
              <a:ext cx="4891868" cy="5160520"/>
            </a:xfrm>
            <a:prstGeom prst="rect">
              <a:avLst/>
            </a:prstGeom>
          </p:spPr>
          <p:style>
            <a:lnRef idx="2">
              <a:schemeClr val="accent6"/>
            </a:lnRef>
            <a:fillRef idx="1">
              <a:schemeClr val="lt1"/>
            </a:fillRef>
            <a:effectRef idx="0">
              <a:schemeClr val="accent6"/>
            </a:effectRef>
            <a:fontRef idx="minor">
              <a:schemeClr val="dk1"/>
            </a:fontRef>
          </p:style>
        </p:pic>
        <p:sp>
          <p:nvSpPr>
            <p:cNvPr id="13" name="TextBox 12">
              <a:extLst>
                <a:ext uri="{FF2B5EF4-FFF2-40B4-BE49-F238E27FC236}">
                  <a16:creationId xmlns:a16="http://schemas.microsoft.com/office/drawing/2014/main" id="{AD160B0B-5A97-A490-E7F6-DDC8CF8CD8AE}"/>
                </a:ext>
              </a:extLst>
            </p:cNvPr>
            <p:cNvSpPr txBox="1"/>
            <p:nvPr/>
          </p:nvSpPr>
          <p:spPr>
            <a:xfrm>
              <a:off x="1554732" y="1350132"/>
              <a:ext cx="3932121" cy="424731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nSpc>
                  <a:spcPct val="150000"/>
                </a:lnSpc>
                <a:buFont typeface="Wingdings" panose="05000000000000000000" pitchFamily="2" charset="2"/>
                <a:buChar char="Ø"/>
              </a:pPr>
              <a:r>
                <a:rPr lang="vi-VN" sz="2000" dirty="0">
                  <a:solidFill>
                    <a:schemeClr val="accent5"/>
                  </a:solidFill>
                  <a:latin typeface="Arial" panose="020B0604020202020204" pitchFamily="34" charset="0"/>
                  <a:cs typeface="Arial" panose="020B0604020202020204" pitchFamily="34" charset="0"/>
                </a:rPr>
                <a:t>- </a:t>
              </a:r>
              <a:r>
                <a:rPr lang="nl-NL" sz="2000" dirty="0">
                  <a:solidFill>
                    <a:schemeClr val="accent5"/>
                  </a:solidFill>
                  <a:latin typeface="Arial" panose="020B0604020202020204" pitchFamily="34" charset="0"/>
                  <a:cs typeface="Arial" panose="020B0604020202020204" pitchFamily="34" charset="0"/>
                </a:rPr>
                <a:t>Dùng bút lông vẽ màu lên khuôn in và in trên giấy. </a:t>
              </a:r>
              <a:endParaRPr lang="en-US" sz="2000" dirty="0">
                <a:solidFill>
                  <a:schemeClr val="accent5"/>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vi-VN" sz="2000" dirty="0">
                  <a:solidFill>
                    <a:schemeClr val="accent2">
                      <a:lumMod val="50000"/>
                    </a:schemeClr>
                  </a:solidFill>
                  <a:latin typeface="Arial" panose="020B0604020202020204" pitchFamily="34" charset="0"/>
                  <a:cs typeface="Arial" panose="020B0604020202020204" pitchFamily="34" charset="0"/>
                </a:rPr>
                <a:t>- </a:t>
              </a:r>
              <a:r>
                <a:rPr lang="nl-NL" sz="2000" dirty="0">
                  <a:solidFill>
                    <a:schemeClr val="accent2">
                      <a:lumMod val="50000"/>
                    </a:schemeClr>
                  </a:solidFill>
                  <a:latin typeface="Arial" panose="020B0604020202020204" pitchFamily="34" charset="0"/>
                  <a:cs typeface="Arial" panose="020B0604020202020204" pitchFamily="34" charset="0"/>
                </a:rPr>
                <a:t>Nhấc khuôn in ra khỏi bề mặt giấy, sản phẩm hoàn thành.</a:t>
              </a:r>
              <a:endParaRPr lang="vi-VN" sz="2000" dirty="0">
                <a:solidFill>
                  <a:schemeClr val="accent2">
                    <a:lumMod val="50000"/>
                  </a:schemeClr>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vi-VN" sz="2000" dirty="0">
                  <a:solidFill>
                    <a:srgbClr val="002060"/>
                  </a:solidFill>
                  <a:latin typeface="Arial" panose="020B0604020202020204" pitchFamily="34" charset="0"/>
                  <a:cs typeface="Arial" panose="020B0604020202020204" pitchFamily="34" charset="0"/>
                </a:rPr>
                <a:t>- </a:t>
              </a:r>
              <a:r>
                <a:rPr lang="nl-NL" sz="2000" dirty="0">
                  <a:solidFill>
                    <a:srgbClr val="002060"/>
                  </a:solidFill>
                  <a:latin typeface="Arial" panose="020B0604020202020204" pitchFamily="34" charset="0"/>
                  <a:cs typeface="Arial" panose="020B0604020202020204" pitchFamily="34" charset="0"/>
                </a:rPr>
                <a:t>Cắt tạo hình khuôn in.</a:t>
              </a:r>
              <a:endParaRPr lang="vi-VN" sz="2000" dirty="0">
                <a:solidFill>
                  <a:srgbClr val="002060"/>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r>
                <a:rPr lang="vi-VN" sz="2000" dirty="0">
                  <a:solidFill>
                    <a:srgbClr val="FF0000"/>
                  </a:solidFill>
                  <a:latin typeface="Arial" panose="020B0604020202020204" pitchFamily="34" charset="0"/>
                  <a:cs typeface="Arial" panose="020B0604020202020204" pitchFamily="34" charset="0"/>
                </a:rPr>
                <a:t>- Tạo thêm các chi tiết cuống lá</a:t>
              </a:r>
              <a:endParaRPr lang="en-US" sz="2000" dirty="0">
                <a:solidFill>
                  <a:srgbClr val="FF0000"/>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Ø"/>
              </a:pPr>
              <a:endParaRPr lang="en-US" sz="2000" dirty="0">
                <a:solidFill>
                  <a:schemeClr val="accent2">
                    <a:lumMod val="75000"/>
                  </a:schemeClr>
                </a:solidFill>
                <a:latin typeface="Arial" panose="020B0604020202020204" pitchFamily="34" charset="0"/>
                <a:cs typeface="Arial" panose="020B0604020202020204" pitchFamily="34" charset="0"/>
              </a:endParaRPr>
            </a:p>
          </p:txBody>
        </p:sp>
      </p:grpSp>
      <p:sp>
        <p:nvSpPr>
          <p:cNvPr id="14" name="Rectangle 13">
            <a:extLst>
              <a:ext uri="{FF2B5EF4-FFF2-40B4-BE49-F238E27FC236}">
                <a16:creationId xmlns:a16="http://schemas.microsoft.com/office/drawing/2014/main" id="{ED9E88DE-F1AA-8210-79CF-D9F240B7AD64}"/>
              </a:ext>
            </a:extLst>
          </p:cNvPr>
          <p:cNvSpPr/>
          <p:nvPr/>
        </p:nvSpPr>
        <p:spPr>
          <a:xfrm>
            <a:off x="7186473" y="3290981"/>
            <a:ext cx="636105" cy="5449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b="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9B7FF5B-BBB7-F9FD-767D-A4FA7D0ED7CE}"/>
              </a:ext>
            </a:extLst>
          </p:cNvPr>
          <p:cNvSpPr/>
          <p:nvPr/>
        </p:nvSpPr>
        <p:spPr>
          <a:xfrm>
            <a:off x="7202435" y="4529662"/>
            <a:ext cx="636105" cy="5449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b="1" dirty="0"/>
          </a:p>
        </p:txBody>
      </p:sp>
      <p:sp>
        <p:nvSpPr>
          <p:cNvPr id="16" name="Rectangle 15">
            <a:extLst>
              <a:ext uri="{FF2B5EF4-FFF2-40B4-BE49-F238E27FC236}">
                <a16:creationId xmlns:a16="http://schemas.microsoft.com/office/drawing/2014/main" id="{3D953BAE-BD25-8C38-C994-A9629BC652E2}"/>
              </a:ext>
            </a:extLst>
          </p:cNvPr>
          <p:cNvSpPr/>
          <p:nvPr/>
        </p:nvSpPr>
        <p:spPr>
          <a:xfrm>
            <a:off x="7219142" y="5125263"/>
            <a:ext cx="636105" cy="5449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4" name="TextBox 3">
            <a:extLst>
              <a:ext uri="{FF2B5EF4-FFF2-40B4-BE49-F238E27FC236}">
                <a16:creationId xmlns:a16="http://schemas.microsoft.com/office/drawing/2014/main" id="{E7E6323C-B378-3072-303F-532CDCC70819}"/>
              </a:ext>
            </a:extLst>
          </p:cNvPr>
          <p:cNvSpPr txBox="1"/>
          <p:nvPr/>
        </p:nvSpPr>
        <p:spPr>
          <a:xfrm>
            <a:off x="1488318" y="2372947"/>
            <a:ext cx="3931579" cy="738664"/>
          </a:xfrm>
          <a:prstGeom prst="rect">
            <a:avLst/>
          </a:prstGeom>
          <a:noFill/>
        </p:spPr>
        <p:txBody>
          <a:bodyPr wrap="square" rtlCol="0">
            <a:spAutoFit/>
          </a:bodyPr>
          <a:lstStyle/>
          <a:p>
            <a:pPr>
              <a:lnSpc>
                <a:spcPct val="150000"/>
              </a:lnSpc>
            </a:pPr>
            <a:r>
              <a:rPr lang="vi-VN" sz="2000" dirty="0">
                <a:solidFill>
                  <a:schemeClr val="accent2">
                    <a:lumMod val="75000"/>
                  </a:schemeClr>
                </a:solidFill>
                <a:latin typeface="Times New Roman" panose="02020603050405020304" pitchFamily="18" charset="0"/>
                <a:cs typeface="Times New Roman" panose="02020603050405020304" pitchFamily="18" charset="0"/>
              </a:rPr>
              <a:t>* </a:t>
            </a:r>
            <a:r>
              <a:rPr lang="vi-VN" sz="2800" b="1" dirty="0">
                <a:solidFill>
                  <a:srgbClr val="002060"/>
                </a:solidFill>
                <a:latin typeface="Times New Roman" panose="02020603050405020304" pitchFamily="18" charset="0"/>
                <a:cs typeface="Times New Roman" panose="02020603050405020304" pitchFamily="18" charset="0"/>
              </a:rPr>
              <a:t>In tranh từ </a:t>
            </a:r>
            <a:r>
              <a:rPr lang="en-US" sz="2800" b="1" dirty="0" err="1">
                <a:solidFill>
                  <a:srgbClr val="002060"/>
                </a:solidFill>
                <a:latin typeface="Times New Roman" panose="02020603050405020304" pitchFamily="18" charset="0"/>
                <a:cs typeface="Times New Roman" panose="02020603050405020304" pitchFamily="18" charset="0"/>
              </a:rPr>
              <a:t>hoa</a:t>
            </a:r>
            <a:r>
              <a:rPr lang="vi-VN"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quả</a:t>
            </a:r>
            <a:endParaRPr lang="vi-VN" sz="28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FEE918F-FC92-FE6E-D6B4-48C1710EB5BF}"/>
              </a:ext>
            </a:extLst>
          </p:cNvPr>
          <p:cNvSpPr/>
          <p:nvPr/>
        </p:nvSpPr>
        <p:spPr>
          <a:xfrm>
            <a:off x="7186472" y="2368672"/>
            <a:ext cx="636105" cy="5449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17" name="TextBox 16">
            <a:extLst>
              <a:ext uri="{FF2B5EF4-FFF2-40B4-BE49-F238E27FC236}">
                <a16:creationId xmlns:a16="http://schemas.microsoft.com/office/drawing/2014/main" id="{3CAB8AD0-327B-0D4A-50AE-0BDBB4E1BC4E}"/>
              </a:ext>
            </a:extLst>
          </p:cNvPr>
          <p:cNvSpPr txBox="1"/>
          <p:nvPr/>
        </p:nvSpPr>
        <p:spPr>
          <a:xfrm>
            <a:off x="7346108" y="4489329"/>
            <a:ext cx="444369" cy="498663"/>
          </a:xfrm>
          <a:prstGeom prst="rect">
            <a:avLst/>
          </a:prstGeom>
          <a:noFill/>
        </p:spPr>
        <p:txBody>
          <a:bodyPr wrap="square" rtlCol="0">
            <a:spAutoFit/>
          </a:bodyPr>
          <a:lstStyle/>
          <a:p>
            <a:pPr>
              <a:lnSpc>
                <a:spcPct val="150000"/>
              </a:lnSpc>
            </a:pPr>
            <a:r>
              <a:rPr lang="en-US" sz="2000" b="1" dirty="0">
                <a:solidFill>
                  <a:srgbClr val="FF0000"/>
                </a:solidFill>
                <a:latin typeface="Times New Roman" panose="02020603050405020304" pitchFamily="18" charset="0"/>
                <a:cs typeface="Times New Roman" panose="02020603050405020304" pitchFamily="18" charset="0"/>
              </a:rPr>
              <a:t>1</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CAB8AD0-327B-0D4A-50AE-0BDBB4E1BC4E}"/>
              </a:ext>
            </a:extLst>
          </p:cNvPr>
          <p:cNvSpPr txBox="1"/>
          <p:nvPr/>
        </p:nvSpPr>
        <p:spPr>
          <a:xfrm>
            <a:off x="7346108" y="3237774"/>
            <a:ext cx="444369" cy="553998"/>
          </a:xfrm>
          <a:prstGeom prst="rect">
            <a:avLst/>
          </a:prstGeom>
          <a:noFill/>
        </p:spPr>
        <p:txBody>
          <a:bodyPr wrap="square" rtlCol="0">
            <a:spAutoFit/>
          </a:bodyPr>
          <a:lstStyle/>
          <a:p>
            <a:pPr>
              <a:lnSpc>
                <a:spcPct val="150000"/>
              </a:lnSpc>
            </a:pPr>
            <a:r>
              <a:rPr lang="en-US" sz="2000" b="1" dirty="0">
                <a:solidFill>
                  <a:srgbClr val="7030A0"/>
                </a:solidFill>
                <a:latin typeface="Times New Roman" panose="02020603050405020304" pitchFamily="18" charset="0"/>
                <a:cs typeface="Times New Roman" panose="02020603050405020304" pitchFamily="18" charset="0"/>
              </a:rPr>
              <a:t>4</a:t>
            </a:r>
            <a:endParaRPr lang="vi-VN" sz="2000" b="1" dirty="0">
              <a:solidFill>
                <a:srgbClr val="7030A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CAB8AD0-327B-0D4A-50AE-0BDBB4E1BC4E}"/>
              </a:ext>
            </a:extLst>
          </p:cNvPr>
          <p:cNvSpPr txBox="1"/>
          <p:nvPr/>
        </p:nvSpPr>
        <p:spPr>
          <a:xfrm>
            <a:off x="7346108" y="2335584"/>
            <a:ext cx="444369" cy="553998"/>
          </a:xfrm>
          <a:prstGeom prst="rect">
            <a:avLst/>
          </a:prstGeom>
          <a:noFill/>
        </p:spPr>
        <p:txBody>
          <a:bodyPr wrap="square" rtlCol="0">
            <a:spAutoFit/>
          </a:bodyPr>
          <a:lstStyle/>
          <a:p>
            <a:pPr>
              <a:lnSpc>
                <a:spcPct val="150000"/>
              </a:lnSpc>
            </a:pPr>
            <a:r>
              <a:rPr lang="en-US" sz="2000" b="1" dirty="0">
                <a:solidFill>
                  <a:srgbClr val="00B0F0"/>
                </a:solidFill>
                <a:latin typeface="Times New Roman" panose="02020603050405020304" pitchFamily="18" charset="0"/>
                <a:cs typeface="Times New Roman" panose="02020603050405020304" pitchFamily="18" charset="0"/>
              </a:rPr>
              <a:t>3</a:t>
            </a:r>
            <a:endParaRPr lang="vi-VN" sz="2000" b="1" dirty="0">
              <a:solidFill>
                <a:srgbClr val="00B0F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CAB8AD0-327B-0D4A-50AE-0BDBB4E1BC4E}"/>
              </a:ext>
            </a:extLst>
          </p:cNvPr>
          <p:cNvSpPr txBox="1"/>
          <p:nvPr/>
        </p:nvSpPr>
        <p:spPr>
          <a:xfrm>
            <a:off x="7410878" y="5093962"/>
            <a:ext cx="444369" cy="553998"/>
          </a:xfrm>
          <a:prstGeom prst="rect">
            <a:avLst/>
          </a:prstGeom>
          <a:noFill/>
        </p:spPr>
        <p:txBody>
          <a:bodyPr wrap="square" rtlCol="0">
            <a:spAutoFit/>
          </a:bodyPr>
          <a:lstStyle/>
          <a:p>
            <a:pPr>
              <a:lnSpc>
                <a:spcPct val="150000"/>
              </a:lnSpc>
            </a:pPr>
            <a:r>
              <a:rPr lang="en-US" sz="2000" b="1" dirty="0">
                <a:solidFill>
                  <a:srgbClr val="002060"/>
                </a:solidFill>
                <a:latin typeface="Times New Roman" panose="02020603050405020304" pitchFamily="18" charset="0"/>
                <a:cs typeface="Times New Roman" panose="02020603050405020304" pitchFamily="18" charset="0"/>
              </a:rPr>
              <a:t>2</a:t>
            </a:r>
            <a:endParaRPr lang="vi-VN"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912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69000">
              <a:schemeClr val="accent1">
                <a:lumMod val="5000"/>
                <a:lumOff val="95000"/>
              </a:schemeClr>
            </a:gs>
            <a:gs pos="10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AutoShape 3"/>
          <p:cNvSpPr/>
          <p:nvPr/>
        </p:nvSpPr>
        <p:spPr>
          <a:xfrm>
            <a:off x="9185891" y="531281"/>
            <a:ext cx="2068673" cy="2823779"/>
          </a:xfrm>
          <a:prstGeom prst="rect">
            <a:avLst/>
          </a:prstGeom>
          <a:solidFill>
            <a:srgbClr val="FDF9F5"/>
          </a:solidFill>
        </p:spPr>
      </p:sp>
      <p:sp>
        <p:nvSpPr>
          <p:cNvPr id="7" name="AutoShape 7"/>
          <p:cNvSpPr/>
          <p:nvPr/>
        </p:nvSpPr>
        <p:spPr>
          <a:xfrm>
            <a:off x="1764863" y="1041728"/>
            <a:ext cx="2740001" cy="2823779"/>
          </a:xfrm>
          <a:prstGeom prst="rect">
            <a:avLst/>
          </a:prstGeom>
          <a:solidFill>
            <a:srgbClr val="FDF9F5"/>
          </a:solidFill>
        </p:spPr>
      </p:sp>
      <p:pic>
        <p:nvPicPr>
          <p:cNvPr id="10" name="Picture 10"/>
          <p:cNvPicPr>
            <a:picLocks noChangeAspect="1"/>
          </p:cNvPicPr>
          <p:nvPr/>
        </p:nvPicPr>
        <p:blipFill>
          <a:blip r:embed="rId2"/>
          <a:srcRect/>
          <a:stretch>
            <a:fillRect/>
          </a:stretch>
        </p:blipFill>
        <p:spPr>
          <a:xfrm>
            <a:off x="5668113" y="5979713"/>
            <a:ext cx="1102069" cy="613948"/>
          </a:xfrm>
          <a:prstGeom prst="rect">
            <a:avLst/>
          </a:prstGeom>
        </p:spPr>
      </p:pic>
      <p:sp>
        <p:nvSpPr>
          <p:cNvPr id="15" name="AutoShape 15"/>
          <p:cNvSpPr/>
          <p:nvPr/>
        </p:nvSpPr>
        <p:spPr>
          <a:xfrm>
            <a:off x="94183" y="412347"/>
            <a:ext cx="1197161" cy="1646151"/>
          </a:xfrm>
          <a:prstGeom prst="rect">
            <a:avLst/>
          </a:prstGeom>
          <a:solidFill>
            <a:srgbClr val="FDF9F5"/>
          </a:solidFill>
        </p:spPr>
      </p:sp>
      <p:sp>
        <p:nvSpPr>
          <p:cNvPr id="16" name="AutoShape 16"/>
          <p:cNvSpPr/>
          <p:nvPr/>
        </p:nvSpPr>
        <p:spPr>
          <a:xfrm>
            <a:off x="85528" y="430769"/>
            <a:ext cx="1197161" cy="1321831"/>
          </a:xfrm>
          <a:prstGeom prst="rect">
            <a:avLst/>
          </a:prstGeom>
          <a:solidFill>
            <a:srgbClr val="CFB38A"/>
          </a:solidFill>
        </p:spPr>
      </p:sp>
      <p:pic>
        <p:nvPicPr>
          <p:cNvPr id="17" name="Picture 17"/>
          <p:cNvPicPr>
            <a:picLocks noChangeAspect="1"/>
          </p:cNvPicPr>
          <p:nvPr/>
        </p:nvPicPr>
        <p:blipFill>
          <a:blip r:embed="rId3">
            <a:alphaModFix amt="90000"/>
          </a:blip>
          <a:srcRect/>
          <a:stretch>
            <a:fillRect/>
          </a:stretch>
        </p:blipFill>
        <p:spPr>
          <a:xfrm rot="-5927985">
            <a:off x="178886" y="-13822"/>
            <a:ext cx="340959" cy="703008"/>
          </a:xfrm>
          <a:prstGeom prst="rect">
            <a:avLst/>
          </a:prstGeom>
        </p:spPr>
      </p:pic>
      <p:grpSp>
        <p:nvGrpSpPr>
          <p:cNvPr id="5" name="Group 4"/>
          <p:cNvGrpSpPr/>
          <p:nvPr/>
        </p:nvGrpSpPr>
        <p:grpSpPr>
          <a:xfrm>
            <a:off x="5628069" y="1752600"/>
            <a:ext cx="5251133" cy="5276824"/>
            <a:chOff x="6517289" y="900124"/>
            <a:chExt cx="5701135" cy="5786464"/>
          </a:xfrm>
        </p:grpSpPr>
        <p:pic>
          <p:nvPicPr>
            <p:cNvPr id="6" name="Picture 6"/>
            <p:cNvPicPr>
              <a:picLocks noChangeAspect="1"/>
            </p:cNvPicPr>
            <p:nvPr/>
          </p:nvPicPr>
          <p:blipFill>
            <a:blip r:embed="rId4"/>
            <a:srcRect/>
            <a:stretch>
              <a:fillRect/>
            </a:stretch>
          </p:blipFill>
          <p:spPr>
            <a:xfrm rot="5530173">
              <a:off x="6575335" y="842078"/>
              <a:ext cx="5585044" cy="5701135"/>
            </a:xfrm>
            <a:prstGeom prst="rect">
              <a:avLst/>
            </a:prstGeom>
          </p:spPr>
        </p:pic>
        <p:grpSp>
          <p:nvGrpSpPr>
            <p:cNvPr id="12" name="Group 12"/>
            <p:cNvGrpSpPr/>
            <p:nvPr/>
          </p:nvGrpSpPr>
          <p:grpSpPr>
            <a:xfrm rot="165294">
              <a:off x="7076157" y="1523449"/>
              <a:ext cx="4210307" cy="3733325"/>
              <a:chOff x="-1147247" y="-5448379"/>
              <a:chExt cx="8420614" cy="7466649"/>
            </a:xfrm>
          </p:grpSpPr>
          <p:sp>
            <p:nvSpPr>
              <p:cNvPr id="13" name="TextBox 13"/>
              <p:cNvSpPr txBox="1"/>
              <p:nvPr/>
            </p:nvSpPr>
            <p:spPr>
              <a:xfrm>
                <a:off x="-2" y="1521980"/>
                <a:ext cx="7273369" cy="496290"/>
              </a:xfrm>
              <a:prstGeom prst="rect">
                <a:avLst/>
              </a:prstGeom>
            </p:spPr>
            <p:txBody>
              <a:bodyPr lIns="0" tIns="0" rIns="0" bIns="0" rtlCol="0" anchor="t">
                <a:spAutoFit/>
              </a:bodyPr>
              <a:lstStyle/>
              <a:p>
                <a:pPr algn="ctr">
                  <a:lnSpc>
                    <a:spcPts val="2056"/>
                  </a:lnSpc>
                </a:pPr>
                <a:endParaRPr lang="en-US" sz="1581">
                  <a:solidFill>
                    <a:srgbClr val="2B2926"/>
                  </a:solidFill>
                  <a:latin typeface="Dekko"/>
                </a:endParaRPr>
              </a:p>
            </p:txBody>
          </p:sp>
          <p:sp>
            <p:nvSpPr>
              <p:cNvPr id="14" name="TextBox 14"/>
              <p:cNvSpPr txBox="1"/>
              <p:nvPr/>
            </p:nvSpPr>
            <p:spPr>
              <a:xfrm>
                <a:off x="-1147247" y="-5448379"/>
                <a:ext cx="7632993" cy="1710084"/>
              </a:xfrm>
              <a:prstGeom prst="rect">
                <a:avLst/>
              </a:prstGeom>
            </p:spPr>
            <p:txBody>
              <a:bodyPr wrap="square" lIns="0" tIns="0" rIns="0" bIns="0" rtlCol="0" anchor="t">
                <a:spAutoFit/>
              </a:bodyPr>
              <a:lstStyle/>
              <a:p>
                <a:pPr algn="ctr">
                  <a:lnSpc>
                    <a:spcPts val="3360"/>
                  </a:lnSpc>
                </a:pPr>
                <a:r>
                  <a:rPr lang="vi-VN" sz="2800" dirty="0">
                    <a:solidFill>
                      <a:srgbClr val="002060"/>
                    </a:solidFill>
                  </a:rPr>
                  <a:t>* In bằng vật liệu có bề mặt lồi lõm</a:t>
                </a:r>
                <a:endParaRPr lang="en-US" sz="2800" dirty="0">
                  <a:solidFill>
                    <a:srgbClr val="002060"/>
                  </a:solidFill>
                </a:endParaRPr>
              </a:p>
            </p:txBody>
          </p:sp>
        </p:grpSp>
        <p:pic>
          <p:nvPicPr>
            <p:cNvPr id="20" name="Picture 20"/>
            <p:cNvPicPr>
              <a:picLocks noChangeAspect="1"/>
            </p:cNvPicPr>
            <p:nvPr/>
          </p:nvPicPr>
          <p:blipFill>
            <a:blip r:embed="rId5"/>
            <a:srcRect/>
            <a:stretch>
              <a:fillRect/>
            </a:stretch>
          </p:blipFill>
          <p:spPr>
            <a:xfrm>
              <a:off x="10904268" y="4955070"/>
              <a:ext cx="1116829" cy="1731518"/>
            </a:xfrm>
            <a:prstGeom prst="rect">
              <a:avLst/>
            </a:prstGeom>
          </p:spPr>
        </p:pic>
        <p:sp>
          <p:nvSpPr>
            <p:cNvPr id="25" name="TextBox 24"/>
            <p:cNvSpPr txBox="1"/>
            <p:nvPr/>
          </p:nvSpPr>
          <p:spPr>
            <a:xfrm rot="175866">
              <a:off x="7040335" y="3489374"/>
              <a:ext cx="4789797" cy="923330"/>
            </a:xfrm>
            <a:prstGeom prst="rect">
              <a:avLst/>
            </a:prstGeom>
            <a:noFill/>
          </p:spPr>
          <p:txBody>
            <a:bodyPr wrap="square" rtlCol="0">
              <a:spAutoFit/>
            </a:bodyPr>
            <a:lstStyle/>
            <a:p>
              <a:pPr>
                <a:lnSpc>
                  <a:spcPct val="150000"/>
                </a:lnSpc>
              </a:pPr>
              <a:r>
                <a:rPr lang="nl-NL" dirty="0">
                  <a:solidFill>
                    <a:srgbClr val="FF0000"/>
                  </a:solidFill>
                  <a:latin typeface="Arial" panose="020B0604020202020204" pitchFamily="34" charset="0"/>
                  <a:cs typeface="Arial" panose="020B0604020202020204" pitchFamily="34" charset="0"/>
                </a:rPr>
                <a:t>Bước 1</a:t>
              </a:r>
              <a:r>
                <a:rPr lang="nl-NL" dirty="0">
                  <a:latin typeface="Arial" panose="020B0604020202020204" pitchFamily="34" charset="0"/>
                  <a:cs typeface="Arial" panose="020B0604020202020204" pitchFamily="34" charset="0"/>
                </a:rPr>
                <a:t>: Dùng bút lông quét màu lên phần nổi của miếng xốp. </a:t>
              </a:r>
              <a:endParaRPr lang="vi-VN" dirty="0">
                <a:latin typeface="Arial" panose="020B0604020202020204" pitchFamily="34" charset="0"/>
                <a:cs typeface="Arial" panose="020B0604020202020204" pitchFamily="34" charset="0"/>
              </a:endParaRPr>
            </a:p>
          </p:txBody>
        </p:sp>
      </p:grpSp>
      <p:grpSp>
        <p:nvGrpSpPr>
          <p:cNvPr id="4" name="Group 3"/>
          <p:cNvGrpSpPr/>
          <p:nvPr/>
        </p:nvGrpSpPr>
        <p:grpSpPr>
          <a:xfrm>
            <a:off x="1346677" y="2077786"/>
            <a:ext cx="3713492" cy="3746506"/>
            <a:chOff x="2244773" y="782442"/>
            <a:chExt cx="3713492" cy="3746506"/>
          </a:xfrm>
        </p:grpSpPr>
        <p:pic>
          <p:nvPicPr>
            <p:cNvPr id="2" name="Picture 2"/>
            <p:cNvPicPr>
              <a:picLocks noChangeAspect="1"/>
            </p:cNvPicPr>
            <p:nvPr/>
          </p:nvPicPr>
          <p:blipFill>
            <a:blip r:embed="rId6"/>
            <a:srcRect/>
            <a:stretch>
              <a:fillRect/>
            </a:stretch>
          </p:blipFill>
          <p:spPr>
            <a:xfrm>
              <a:off x="2501478" y="782442"/>
              <a:ext cx="2700656" cy="2661797"/>
            </a:xfrm>
            <a:prstGeom prst="rect">
              <a:avLst/>
            </a:prstGeom>
          </p:spPr>
        </p:pic>
        <p:pic>
          <p:nvPicPr>
            <p:cNvPr id="27" name="Picture 26"/>
            <p:cNvPicPr>
              <a:picLocks noChangeAspect="1"/>
            </p:cNvPicPr>
            <p:nvPr/>
          </p:nvPicPr>
          <p:blipFill>
            <a:blip r:embed="rId7"/>
            <a:stretch>
              <a:fillRect/>
            </a:stretch>
          </p:blipFill>
          <p:spPr>
            <a:xfrm>
              <a:off x="2244773" y="1001421"/>
              <a:ext cx="2640537" cy="2488386"/>
            </a:xfrm>
            <a:prstGeom prst="rect">
              <a:avLst/>
            </a:prstGeom>
            <a:ln>
              <a:noFill/>
            </a:ln>
            <a:effectLst>
              <a:softEdge rad="112500"/>
            </a:effectLst>
          </p:spPr>
        </p:pic>
        <p:pic>
          <p:nvPicPr>
            <p:cNvPr id="28" name="Picture 9"/>
            <p:cNvPicPr>
              <a:picLocks noChangeAspect="1"/>
            </p:cNvPicPr>
            <p:nvPr/>
          </p:nvPicPr>
          <p:blipFill>
            <a:blip r:embed="rId8"/>
            <a:srcRect/>
            <a:stretch>
              <a:fillRect/>
            </a:stretch>
          </p:blipFill>
          <p:spPr>
            <a:xfrm rot="475995">
              <a:off x="4772175" y="2566499"/>
              <a:ext cx="1186090" cy="1962449"/>
            </a:xfrm>
            <a:prstGeom prst="rect">
              <a:avLst/>
            </a:prstGeom>
          </p:spPr>
        </p:pic>
        <p:pic>
          <p:nvPicPr>
            <p:cNvPr id="29" name="Picture 10"/>
            <p:cNvPicPr>
              <a:picLocks noChangeAspect="1"/>
            </p:cNvPicPr>
            <p:nvPr/>
          </p:nvPicPr>
          <p:blipFill>
            <a:blip r:embed="rId2"/>
            <a:srcRect/>
            <a:stretch>
              <a:fillRect/>
            </a:stretch>
          </p:blipFill>
          <p:spPr>
            <a:xfrm>
              <a:off x="4769041" y="3565011"/>
              <a:ext cx="1102069" cy="613948"/>
            </a:xfrm>
            <a:prstGeom prst="rect">
              <a:avLst/>
            </a:prstGeom>
          </p:spPr>
        </p:pic>
      </p:grpSp>
      <p:sp>
        <p:nvSpPr>
          <p:cNvPr id="21" name="Rectangle 20">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879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9185891" y="531281"/>
            <a:ext cx="2068673" cy="2823779"/>
          </a:xfrm>
          <a:prstGeom prst="rect">
            <a:avLst/>
          </a:prstGeom>
          <a:solidFill>
            <a:srgbClr val="FDF9F5"/>
          </a:solidFill>
        </p:spPr>
      </p:sp>
      <p:pic>
        <p:nvPicPr>
          <p:cNvPr id="5" name="Picture 5"/>
          <p:cNvPicPr>
            <a:picLocks noChangeAspect="1"/>
          </p:cNvPicPr>
          <p:nvPr/>
        </p:nvPicPr>
        <p:blipFill>
          <a:blip r:embed="rId2">
            <a:alphaModFix amt="90000"/>
          </a:blip>
          <a:srcRect/>
          <a:stretch>
            <a:fillRect/>
          </a:stretch>
        </p:blipFill>
        <p:spPr>
          <a:xfrm rot="5400000">
            <a:off x="5545218" y="1969302"/>
            <a:ext cx="989409" cy="420499"/>
          </a:xfrm>
          <a:prstGeom prst="rect">
            <a:avLst/>
          </a:prstGeom>
        </p:spPr>
      </p:pic>
      <p:pic>
        <p:nvPicPr>
          <p:cNvPr id="10" name="Picture 10"/>
          <p:cNvPicPr>
            <a:picLocks noChangeAspect="1"/>
          </p:cNvPicPr>
          <p:nvPr/>
        </p:nvPicPr>
        <p:blipFill>
          <a:blip r:embed="rId3"/>
          <a:srcRect/>
          <a:stretch>
            <a:fillRect/>
          </a:stretch>
        </p:blipFill>
        <p:spPr>
          <a:xfrm>
            <a:off x="3113864" y="5328559"/>
            <a:ext cx="1102069" cy="613948"/>
          </a:xfrm>
          <a:prstGeom prst="rect">
            <a:avLst/>
          </a:prstGeom>
        </p:spPr>
      </p:pic>
      <p:grpSp>
        <p:nvGrpSpPr>
          <p:cNvPr id="4" name="Group 3"/>
          <p:cNvGrpSpPr/>
          <p:nvPr/>
        </p:nvGrpSpPr>
        <p:grpSpPr>
          <a:xfrm>
            <a:off x="6052581" y="1857374"/>
            <a:ext cx="5091669" cy="4937459"/>
            <a:chOff x="6455867" y="290839"/>
            <a:chExt cx="5701135" cy="6285796"/>
          </a:xfrm>
        </p:grpSpPr>
        <p:pic>
          <p:nvPicPr>
            <p:cNvPr id="6" name="Picture 6"/>
            <p:cNvPicPr>
              <a:picLocks noChangeAspect="1"/>
            </p:cNvPicPr>
            <p:nvPr/>
          </p:nvPicPr>
          <p:blipFill>
            <a:blip r:embed="rId4"/>
            <a:srcRect/>
            <a:stretch>
              <a:fillRect/>
            </a:stretch>
          </p:blipFill>
          <p:spPr>
            <a:xfrm rot="5530173">
              <a:off x="6513913" y="893222"/>
              <a:ext cx="5585044" cy="5701135"/>
            </a:xfrm>
            <a:prstGeom prst="rect">
              <a:avLst/>
            </a:prstGeom>
          </p:spPr>
        </p:pic>
        <p:grpSp>
          <p:nvGrpSpPr>
            <p:cNvPr id="12" name="Group 12"/>
            <p:cNvGrpSpPr/>
            <p:nvPr/>
          </p:nvGrpSpPr>
          <p:grpSpPr>
            <a:xfrm rot="165294">
              <a:off x="6590788" y="290839"/>
              <a:ext cx="4917027" cy="3764531"/>
              <a:chOff x="-1515152" y="-5510787"/>
              <a:chExt cx="9834053" cy="7529057"/>
            </a:xfrm>
          </p:grpSpPr>
          <p:sp>
            <p:nvSpPr>
              <p:cNvPr id="13" name="TextBox 13"/>
              <p:cNvSpPr txBox="1"/>
              <p:nvPr/>
            </p:nvSpPr>
            <p:spPr>
              <a:xfrm>
                <a:off x="-2" y="1521980"/>
                <a:ext cx="7273369" cy="496290"/>
              </a:xfrm>
              <a:prstGeom prst="rect">
                <a:avLst/>
              </a:prstGeom>
            </p:spPr>
            <p:txBody>
              <a:bodyPr lIns="0" tIns="0" rIns="0" bIns="0" rtlCol="0" anchor="t">
                <a:spAutoFit/>
              </a:bodyPr>
              <a:lstStyle/>
              <a:p>
                <a:pPr algn="ctr">
                  <a:lnSpc>
                    <a:spcPts val="2056"/>
                  </a:lnSpc>
                </a:pPr>
                <a:endParaRPr lang="en-US" sz="1581">
                  <a:solidFill>
                    <a:srgbClr val="2B2926"/>
                  </a:solidFill>
                  <a:latin typeface="Dekko"/>
                </a:endParaRPr>
              </a:p>
            </p:txBody>
          </p:sp>
          <p:sp>
            <p:nvSpPr>
              <p:cNvPr id="14" name="TextBox 14"/>
              <p:cNvSpPr txBox="1"/>
              <p:nvPr/>
            </p:nvSpPr>
            <p:spPr>
              <a:xfrm>
                <a:off x="-1515152" y="-5510787"/>
                <a:ext cx="9834053" cy="1710981"/>
              </a:xfrm>
              <a:prstGeom prst="rect">
                <a:avLst/>
              </a:prstGeom>
            </p:spPr>
            <p:txBody>
              <a:bodyPr wrap="square" lIns="0" tIns="0" rIns="0" bIns="0" rtlCol="0" anchor="t">
                <a:spAutoFit/>
              </a:bodyPr>
              <a:lstStyle/>
              <a:p>
                <a:pPr algn="ctr">
                  <a:lnSpc>
                    <a:spcPts val="3360"/>
                  </a:lnSpc>
                </a:pPr>
                <a:r>
                  <a:rPr lang="vi-VN" sz="2800" b="1" dirty="0">
                    <a:solidFill>
                      <a:srgbClr val="002060"/>
                    </a:solidFill>
                    <a:latin typeface="+mj-lt"/>
                  </a:rPr>
                  <a:t>In bằng vật liệu có bề mặt lồi lõm</a:t>
                </a:r>
                <a:endParaRPr lang="en-US" sz="2800" b="1" dirty="0">
                  <a:solidFill>
                    <a:srgbClr val="002060"/>
                  </a:solidFill>
                  <a:latin typeface="+mj-lt"/>
                </a:endParaRPr>
              </a:p>
            </p:txBody>
          </p:sp>
        </p:grpSp>
        <p:pic>
          <p:nvPicPr>
            <p:cNvPr id="20" name="Picture 20"/>
            <p:cNvPicPr>
              <a:picLocks noChangeAspect="1"/>
            </p:cNvPicPr>
            <p:nvPr/>
          </p:nvPicPr>
          <p:blipFill>
            <a:blip r:embed="rId5"/>
            <a:srcRect/>
            <a:stretch>
              <a:fillRect/>
            </a:stretch>
          </p:blipFill>
          <p:spPr>
            <a:xfrm>
              <a:off x="10904268" y="4845117"/>
              <a:ext cx="1116829" cy="1731518"/>
            </a:xfrm>
            <a:prstGeom prst="rect">
              <a:avLst/>
            </a:prstGeom>
          </p:spPr>
        </p:pic>
        <p:sp>
          <p:nvSpPr>
            <p:cNvPr id="25" name="TextBox 24"/>
            <p:cNvSpPr txBox="1"/>
            <p:nvPr/>
          </p:nvSpPr>
          <p:spPr>
            <a:xfrm rot="175866">
              <a:off x="6911536" y="1810297"/>
              <a:ext cx="4789797" cy="3820295"/>
            </a:xfrm>
            <a:prstGeom prst="rect">
              <a:avLst/>
            </a:prstGeom>
            <a:noFill/>
          </p:spPr>
          <p:txBody>
            <a:bodyPr wrap="square" rtlCol="0">
              <a:spAutoFit/>
            </a:bodyPr>
            <a:lstStyle/>
            <a:p>
              <a:pPr>
                <a:lnSpc>
                  <a:spcPct val="150000"/>
                </a:lnSpc>
              </a:pPr>
              <a:r>
                <a:rPr lang="nl-NL" dirty="0">
                  <a:solidFill>
                    <a:srgbClr val="FF0000"/>
                  </a:solidFill>
                  <a:latin typeface="Arial" panose="020B0604020202020204" pitchFamily="34" charset="0"/>
                  <a:cs typeface="Arial" panose="020B0604020202020204" pitchFamily="34" charset="0"/>
                </a:rPr>
                <a:t>Bước 2:</a:t>
              </a:r>
              <a:r>
                <a:rPr lang="nl-NL" dirty="0">
                  <a:latin typeface="Arial" panose="020B0604020202020204" pitchFamily="34" charset="0"/>
                  <a:cs typeface="Arial" panose="020B0604020202020204" pitchFamily="34" charset="0"/>
                </a:rPr>
                <a:t> Đặt hướng bề mặt có màu của miếng xốp hơi xuống mặt giấy Vở thực hành, tay trái giữ chặt để miếng xốp không dịch chuyển, tay phải xoa nhẹ đều khắp bề mặt miếng xốp để hình sau khi in được rõ ràng, đều màu. Nhắc miếng xốp hơi ra khỏi mặt giấy.</a:t>
              </a:r>
              <a:endParaRPr lang="en-US" dirty="0">
                <a:latin typeface="Arial" panose="020B0604020202020204" pitchFamily="34" charset="0"/>
                <a:cs typeface="Arial" panose="020B0604020202020204" pitchFamily="34" charset="0"/>
              </a:endParaRPr>
            </a:p>
          </p:txBody>
        </p:sp>
      </p:grpSp>
      <p:grpSp>
        <p:nvGrpSpPr>
          <p:cNvPr id="8" name="Group 7"/>
          <p:cNvGrpSpPr/>
          <p:nvPr/>
        </p:nvGrpSpPr>
        <p:grpSpPr>
          <a:xfrm>
            <a:off x="742583" y="2033125"/>
            <a:ext cx="5157937" cy="3440113"/>
            <a:chOff x="1070989" y="722736"/>
            <a:chExt cx="5157937" cy="3440113"/>
          </a:xfrm>
        </p:grpSpPr>
        <p:pic>
          <p:nvPicPr>
            <p:cNvPr id="2" name="Picture 2"/>
            <p:cNvPicPr>
              <a:picLocks noChangeAspect="1"/>
            </p:cNvPicPr>
            <p:nvPr/>
          </p:nvPicPr>
          <p:blipFill>
            <a:blip r:embed="rId6"/>
            <a:srcRect/>
            <a:stretch>
              <a:fillRect/>
            </a:stretch>
          </p:blipFill>
          <p:spPr>
            <a:xfrm>
              <a:off x="2596450" y="1977797"/>
              <a:ext cx="2216951" cy="2185052"/>
            </a:xfrm>
            <a:prstGeom prst="rect">
              <a:avLst/>
            </a:prstGeom>
          </p:spPr>
        </p:pic>
        <p:sp>
          <p:nvSpPr>
            <p:cNvPr id="7" name="AutoShape 7"/>
            <p:cNvSpPr/>
            <p:nvPr/>
          </p:nvSpPr>
          <p:spPr>
            <a:xfrm>
              <a:off x="1874860" y="1088404"/>
              <a:ext cx="2740001" cy="2823779"/>
            </a:xfrm>
            <a:prstGeom prst="rect">
              <a:avLst/>
            </a:prstGeom>
            <a:solidFill>
              <a:srgbClr val="FDF9F5"/>
            </a:solidFill>
          </p:spPr>
        </p:sp>
        <p:pic>
          <p:nvPicPr>
            <p:cNvPr id="22" name="Picture 22"/>
            <p:cNvPicPr>
              <a:picLocks noChangeAspect="1"/>
            </p:cNvPicPr>
            <p:nvPr/>
          </p:nvPicPr>
          <p:blipFill>
            <a:blip r:embed="rId7"/>
            <a:srcRect/>
            <a:stretch>
              <a:fillRect/>
            </a:stretch>
          </p:blipFill>
          <p:spPr>
            <a:xfrm rot="446798">
              <a:off x="4791813" y="845356"/>
              <a:ext cx="1437113" cy="2157018"/>
            </a:xfrm>
            <a:prstGeom prst="rect">
              <a:avLst/>
            </a:prstGeom>
          </p:spPr>
        </p:pic>
        <p:pic>
          <p:nvPicPr>
            <p:cNvPr id="23" name="Picture 23"/>
            <p:cNvPicPr>
              <a:picLocks noChangeAspect="1"/>
            </p:cNvPicPr>
            <p:nvPr/>
          </p:nvPicPr>
          <p:blipFill>
            <a:blip r:embed="rId8"/>
            <a:srcRect/>
            <a:stretch>
              <a:fillRect/>
            </a:stretch>
          </p:blipFill>
          <p:spPr>
            <a:xfrm>
              <a:off x="4840821" y="2211955"/>
              <a:ext cx="1251504" cy="339058"/>
            </a:xfrm>
            <a:prstGeom prst="rect">
              <a:avLst/>
            </a:prstGeom>
          </p:spPr>
        </p:pic>
        <p:pic>
          <p:nvPicPr>
            <p:cNvPr id="21" name="Picture 20"/>
            <p:cNvPicPr>
              <a:picLocks noChangeAspect="1"/>
            </p:cNvPicPr>
            <p:nvPr/>
          </p:nvPicPr>
          <p:blipFill>
            <a:blip r:embed="rId9"/>
            <a:stretch>
              <a:fillRect/>
            </a:stretch>
          </p:blipFill>
          <p:spPr>
            <a:xfrm>
              <a:off x="1602732" y="1088404"/>
              <a:ext cx="2915954" cy="2563532"/>
            </a:xfrm>
            <a:prstGeom prst="rect">
              <a:avLst/>
            </a:prstGeom>
          </p:spPr>
        </p:pic>
        <p:pic>
          <p:nvPicPr>
            <p:cNvPr id="26" name="Picture 11"/>
            <p:cNvPicPr>
              <a:picLocks noChangeAspect="1"/>
            </p:cNvPicPr>
            <p:nvPr/>
          </p:nvPicPr>
          <p:blipFill>
            <a:blip r:embed="rId10">
              <a:alphaModFix amt="90000"/>
            </a:blip>
            <a:srcRect/>
            <a:stretch>
              <a:fillRect/>
            </a:stretch>
          </p:blipFill>
          <p:spPr>
            <a:xfrm rot="20649686">
              <a:off x="1070989" y="722736"/>
              <a:ext cx="1166075" cy="731336"/>
            </a:xfrm>
            <a:prstGeom prst="rect">
              <a:avLst/>
            </a:prstGeom>
          </p:spPr>
        </p:pic>
      </p:grpSp>
      <p:sp>
        <p:nvSpPr>
          <p:cNvPr id="27" name="Rectangle 26">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09702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5530173">
            <a:off x="6513913" y="893222"/>
            <a:ext cx="5585044" cy="5701135"/>
          </a:xfrm>
          <a:prstGeom prst="rect">
            <a:avLst/>
          </a:prstGeom>
        </p:spPr>
      </p:pic>
      <p:sp>
        <p:nvSpPr>
          <p:cNvPr id="7" name="AutoShape 7"/>
          <p:cNvSpPr/>
          <p:nvPr/>
        </p:nvSpPr>
        <p:spPr>
          <a:xfrm>
            <a:off x="1160826" y="2694991"/>
            <a:ext cx="2740001" cy="2823779"/>
          </a:xfrm>
          <a:prstGeom prst="rect">
            <a:avLst/>
          </a:prstGeom>
          <a:solidFill>
            <a:srgbClr val="FDF9F5"/>
          </a:solidFill>
        </p:spPr>
      </p:sp>
      <p:grpSp>
        <p:nvGrpSpPr>
          <p:cNvPr id="12" name="Group 12"/>
          <p:cNvGrpSpPr/>
          <p:nvPr/>
        </p:nvGrpSpPr>
        <p:grpSpPr>
          <a:xfrm rot="165294">
            <a:off x="7098820" y="3002514"/>
            <a:ext cx="3821024" cy="1052501"/>
            <a:chOff x="-368679" y="-86731"/>
            <a:chExt cx="7642046" cy="2105001"/>
          </a:xfrm>
        </p:grpSpPr>
        <p:sp>
          <p:nvSpPr>
            <p:cNvPr id="13" name="TextBox 13"/>
            <p:cNvSpPr txBox="1"/>
            <p:nvPr/>
          </p:nvSpPr>
          <p:spPr>
            <a:xfrm>
              <a:off x="-2" y="1521980"/>
              <a:ext cx="7273369" cy="496290"/>
            </a:xfrm>
            <a:prstGeom prst="rect">
              <a:avLst/>
            </a:prstGeom>
          </p:spPr>
          <p:txBody>
            <a:bodyPr lIns="0" tIns="0" rIns="0" bIns="0" rtlCol="0" anchor="t">
              <a:spAutoFit/>
            </a:bodyPr>
            <a:lstStyle/>
            <a:p>
              <a:pPr algn="ctr">
                <a:lnSpc>
                  <a:spcPts val="2056"/>
                </a:lnSpc>
              </a:pPr>
              <a:endParaRPr lang="en-US" sz="1581">
                <a:solidFill>
                  <a:srgbClr val="2B2926"/>
                </a:solidFill>
                <a:latin typeface="Dekko"/>
              </a:endParaRPr>
            </a:p>
          </p:txBody>
        </p:sp>
        <p:sp>
          <p:nvSpPr>
            <p:cNvPr id="14" name="TextBox 14"/>
            <p:cNvSpPr txBox="1"/>
            <p:nvPr/>
          </p:nvSpPr>
          <p:spPr>
            <a:xfrm>
              <a:off x="-368679" y="-86731"/>
              <a:ext cx="7632991" cy="1710982"/>
            </a:xfrm>
            <a:prstGeom prst="rect">
              <a:avLst/>
            </a:prstGeom>
          </p:spPr>
          <p:txBody>
            <a:bodyPr wrap="square" lIns="0" tIns="0" rIns="0" bIns="0" rtlCol="0" anchor="t">
              <a:spAutoFit/>
            </a:bodyPr>
            <a:lstStyle/>
            <a:p>
              <a:pPr algn="ctr">
                <a:lnSpc>
                  <a:spcPts val="3360"/>
                </a:lnSpc>
              </a:pPr>
              <a:r>
                <a:rPr lang="vi-VN" sz="2800" b="1" dirty="0">
                  <a:solidFill>
                    <a:srgbClr val="002060"/>
                  </a:solidFill>
                  <a:latin typeface="+mj-lt"/>
                </a:rPr>
                <a:t>In bằng vật liệu có bề mặt lồi lõm</a:t>
              </a:r>
              <a:endParaRPr lang="en-US" sz="2800" b="1" dirty="0">
                <a:solidFill>
                  <a:srgbClr val="002060"/>
                </a:solidFill>
                <a:latin typeface="+mj-lt"/>
              </a:endParaRPr>
            </a:p>
          </p:txBody>
        </p:sp>
      </p:grpSp>
      <p:pic>
        <p:nvPicPr>
          <p:cNvPr id="20" name="Picture 20"/>
          <p:cNvPicPr>
            <a:picLocks noChangeAspect="1"/>
          </p:cNvPicPr>
          <p:nvPr/>
        </p:nvPicPr>
        <p:blipFill>
          <a:blip r:embed="rId3"/>
          <a:srcRect/>
          <a:stretch>
            <a:fillRect/>
          </a:stretch>
        </p:blipFill>
        <p:spPr>
          <a:xfrm>
            <a:off x="10212098" y="5412130"/>
            <a:ext cx="1116829" cy="1731518"/>
          </a:xfrm>
          <a:prstGeom prst="rect">
            <a:avLst/>
          </a:prstGeom>
        </p:spPr>
      </p:pic>
      <p:pic>
        <p:nvPicPr>
          <p:cNvPr id="22" name="Picture 22"/>
          <p:cNvPicPr>
            <a:picLocks noChangeAspect="1"/>
          </p:cNvPicPr>
          <p:nvPr/>
        </p:nvPicPr>
        <p:blipFill>
          <a:blip r:embed="rId4"/>
          <a:srcRect/>
          <a:stretch>
            <a:fillRect/>
          </a:stretch>
        </p:blipFill>
        <p:spPr>
          <a:xfrm>
            <a:off x="5763991" y="4251940"/>
            <a:ext cx="1437113" cy="2157018"/>
          </a:xfrm>
          <a:prstGeom prst="rect">
            <a:avLst/>
          </a:prstGeom>
        </p:spPr>
      </p:pic>
      <p:pic>
        <p:nvPicPr>
          <p:cNvPr id="23" name="Picture 23"/>
          <p:cNvPicPr>
            <a:picLocks noChangeAspect="1"/>
          </p:cNvPicPr>
          <p:nvPr/>
        </p:nvPicPr>
        <p:blipFill>
          <a:blip r:embed="rId5"/>
          <a:srcRect/>
          <a:stretch>
            <a:fillRect/>
          </a:stretch>
        </p:blipFill>
        <p:spPr>
          <a:xfrm>
            <a:off x="5856795" y="5639843"/>
            <a:ext cx="1251504" cy="339058"/>
          </a:xfrm>
          <a:prstGeom prst="rect">
            <a:avLst/>
          </a:prstGeom>
        </p:spPr>
      </p:pic>
      <p:sp>
        <p:nvSpPr>
          <p:cNvPr id="21" name="Rectangle 20"/>
          <p:cNvSpPr/>
          <p:nvPr/>
        </p:nvSpPr>
        <p:spPr>
          <a:xfrm rot="199701">
            <a:off x="7250592" y="4175631"/>
            <a:ext cx="3931606" cy="2031325"/>
          </a:xfrm>
          <a:prstGeom prst="rect">
            <a:avLst/>
          </a:prstGeom>
        </p:spPr>
        <p:txBody>
          <a:bodyPr wrap="square">
            <a:spAutoFit/>
          </a:bodyPr>
          <a:lstStyle/>
          <a:p>
            <a:pPr algn="just">
              <a:lnSpc>
                <a:spcPct val="150000"/>
              </a:lnSpc>
            </a:pPr>
            <a:r>
              <a:rPr lang="nl-NL" dirty="0">
                <a:solidFill>
                  <a:srgbClr val="FF0000"/>
                </a:solidFill>
                <a:latin typeface="Arial" panose="020B0604020202020204" pitchFamily="34" charset="0"/>
                <a:cs typeface="Arial" panose="020B0604020202020204" pitchFamily="34" charset="0"/>
              </a:rPr>
              <a:t>Bước 3:</a:t>
            </a:r>
            <a:r>
              <a:rPr lang="nl-NL" dirty="0">
                <a:latin typeface="Arial" panose="020B0604020202020204" pitchFamily="34" charset="0"/>
                <a:cs typeface="Arial" panose="020B0604020202020204" pitchFamily="34" charset="0"/>
              </a:rPr>
              <a:t> Dùng bút chì vẽ hình thân quả dứa/thơm trên giấy vừa in và dùng kéo cắt.</a:t>
            </a:r>
            <a:endParaRPr lang="vi-VN" dirty="0">
              <a:latin typeface="Arial" panose="020B0604020202020204" pitchFamily="34" charset="0"/>
              <a:cs typeface="Arial" panose="020B0604020202020204" pitchFamily="34" charset="0"/>
            </a:endParaRPr>
          </a:p>
          <a:p>
            <a:pPr algn="just">
              <a:lnSpc>
                <a:spcPct val="150000"/>
              </a:lnSpc>
            </a:pPr>
            <a:endParaRPr lang="en-US" dirty="0">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p:txBody>
      </p:sp>
      <p:grpSp>
        <p:nvGrpSpPr>
          <p:cNvPr id="2" name="Group 1"/>
          <p:cNvGrpSpPr/>
          <p:nvPr/>
        </p:nvGrpSpPr>
        <p:grpSpPr>
          <a:xfrm>
            <a:off x="1102548" y="1710452"/>
            <a:ext cx="4634116" cy="4567437"/>
            <a:chOff x="1176277" y="1227692"/>
            <a:chExt cx="4634116" cy="4567437"/>
          </a:xfrm>
        </p:grpSpPr>
        <p:pic>
          <p:nvPicPr>
            <p:cNvPr id="29" name="Picture 2"/>
            <p:cNvPicPr>
              <a:picLocks noChangeAspect="1"/>
            </p:cNvPicPr>
            <p:nvPr/>
          </p:nvPicPr>
          <p:blipFill>
            <a:blip r:embed="rId6"/>
            <a:srcRect/>
            <a:stretch>
              <a:fillRect/>
            </a:stretch>
          </p:blipFill>
          <p:spPr>
            <a:xfrm>
              <a:off x="1176277" y="1227692"/>
              <a:ext cx="4634116" cy="4567437"/>
            </a:xfrm>
            <a:prstGeom prst="rect">
              <a:avLst/>
            </a:prstGeom>
          </p:spPr>
        </p:pic>
        <p:pic>
          <p:nvPicPr>
            <p:cNvPr id="30" name="Picture 29"/>
            <p:cNvPicPr>
              <a:picLocks noChangeAspect="1"/>
            </p:cNvPicPr>
            <p:nvPr/>
          </p:nvPicPr>
          <p:blipFill>
            <a:blip r:embed="rId7"/>
            <a:stretch>
              <a:fillRect/>
            </a:stretch>
          </p:blipFill>
          <p:spPr>
            <a:xfrm>
              <a:off x="1528596" y="1481627"/>
              <a:ext cx="3991971" cy="3015518"/>
            </a:xfrm>
            <a:prstGeom prst="rect">
              <a:avLst/>
            </a:prstGeom>
            <a:solidFill>
              <a:schemeClr val="accent2">
                <a:lumMod val="75000"/>
              </a:schemeClr>
            </a:solidFill>
          </p:spPr>
        </p:pic>
      </p:grpSp>
      <p:cxnSp>
        <p:nvCxnSpPr>
          <p:cNvPr id="34" name="Straight Connector 33"/>
          <p:cNvCxnSpPr/>
          <p:nvPr/>
        </p:nvCxnSpPr>
        <p:spPr>
          <a:xfrm>
            <a:off x="1582329" y="4814047"/>
            <a:ext cx="38194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01135" y="5221941"/>
            <a:ext cx="3819432"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809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97053" y="1437684"/>
            <a:ext cx="4634116" cy="4567437"/>
          </a:xfrm>
          <a:prstGeom prst="rect">
            <a:avLst/>
          </a:prstGeom>
        </p:spPr>
      </p:pic>
      <p:pic>
        <p:nvPicPr>
          <p:cNvPr id="6" name="Picture 6"/>
          <p:cNvPicPr>
            <a:picLocks noChangeAspect="1"/>
          </p:cNvPicPr>
          <p:nvPr/>
        </p:nvPicPr>
        <p:blipFill>
          <a:blip r:embed="rId3"/>
          <a:srcRect/>
          <a:stretch>
            <a:fillRect/>
          </a:stretch>
        </p:blipFill>
        <p:spPr>
          <a:xfrm rot="5530173">
            <a:off x="6867361" y="1260312"/>
            <a:ext cx="4850334" cy="5701135"/>
          </a:xfrm>
          <a:prstGeom prst="rect">
            <a:avLst/>
          </a:prstGeom>
        </p:spPr>
      </p:pic>
      <p:sp>
        <p:nvSpPr>
          <p:cNvPr id="7" name="AutoShape 7"/>
          <p:cNvSpPr/>
          <p:nvPr/>
        </p:nvSpPr>
        <p:spPr>
          <a:xfrm>
            <a:off x="1214651" y="1970640"/>
            <a:ext cx="4579833" cy="3441490"/>
          </a:xfrm>
          <a:prstGeom prst="rect">
            <a:avLst/>
          </a:prstGeom>
          <a:solidFill>
            <a:srgbClr val="FDF9F5"/>
          </a:solidFill>
        </p:spPr>
      </p:sp>
      <p:grpSp>
        <p:nvGrpSpPr>
          <p:cNvPr id="12" name="Group 12"/>
          <p:cNvGrpSpPr/>
          <p:nvPr/>
        </p:nvGrpSpPr>
        <p:grpSpPr>
          <a:xfrm rot="165294">
            <a:off x="7145485" y="2300599"/>
            <a:ext cx="3816497" cy="1756145"/>
            <a:chOff x="-309105" y="-1494020"/>
            <a:chExt cx="7632991" cy="3512290"/>
          </a:xfrm>
        </p:grpSpPr>
        <p:sp>
          <p:nvSpPr>
            <p:cNvPr id="13" name="TextBox 13"/>
            <p:cNvSpPr txBox="1"/>
            <p:nvPr/>
          </p:nvSpPr>
          <p:spPr>
            <a:xfrm>
              <a:off x="-2" y="1521980"/>
              <a:ext cx="7273369" cy="496290"/>
            </a:xfrm>
            <a:prstGeom prst="rect">
              <a:avLst/>
            </a:prstGeom>
          </p:spPr>
          <p:txBody>
            <a:bodyPr lIns="0" tIns="0" rIns="0" bIns="0" rtlCol="0" anchor="t">
              <a:spAutoFit/>
            </a:bodyPr>
            <a:lstStyle/>
            <a:p>
              <a:pPr algn="ctr">
                <a:lnSpc>
                  <a:spcPts val="2056"/>
                </a:lnSpc>
              </a:pPr>
              <a:endParaRPr lang="en-US" sz="1581">
                <a:solidFill>
                  <a:srgbClr val="2B2926"/>
                </a:solidFill>
                <a:latin typeface="Dekko"/>
              </a:endParaRPr>
            </a:p>
          </p:txBody>
        </p:sp>
        <p:sp>
          <p:nvSpPr>
            <p:cNvPr id="14" name="TextBox 14"/>
            <p:cNvSpPr txBox="1"/>
            <p:nvPr/>
          </p:nvSpPr>
          <p:spPr>
            <a:xfrm>
              <a:off x="-309105" y="-1494020"/>
              <a:ext cx="7632991" cy="1710982"/>
            </a:xfrm>
            <a:prstGeom prst="rect">
              <a:avLst/>
            </a:prstGeom>
          </p:spPr>
          <p:txBody>
            <a:bodyPr wrap="square" lIns="0" tIns="0" rIns="0" bIns="0" rtlCol="0" anchor="t">
              <a:spAutoFit/>
            </a:bodyPr>
            <a:lstStyle/>
            <a:p>
              <a:pPr algn="ctr">
                <a:lnSpc>
                  <a:spcPts val="3360"/>
                </a:lnSpc>
              </a:pPr>
              <a:r>
                <a:rPr lang="vi-VN" sz="2800" b="1" dirty="0">
                  <a:solidFill>
                    <a:srgbClr val="002060"/>
                  </a:solidFill>
                  <a:latin typeface="+mj-lt"/>
                </a:rPr>
                <a:t>In bằng vật liệu có bề mặt lồi lõm</a:t>
              </a:r>
              <a:endParaRPr lang="en-US" sz="2800" b="1" dirty="0">
                <a:solidFill>
                  <a:srgbClr val="002060"/>
                </a:solidFill>
                <a:latin typeface="+mj-lt"/>
              </a:endParaRPr>
            </a:p>
          </p:txBody>
        </p:sp>
      </p:grpSp>
      <p:pic>
        <p:nvPicPr>
          <p:cNvPr id="20" name="Picture 20"/>
          <p:cNvPicPr>
            <a:picLocks noChangeAspect="1"/>
          </p:cNvPicPr>
          <p:nvPr/>
        </p:nvPicPr>
        <p:blipFill>
          <a:blip r:embed="rId4"/>
          <a:srcRect/>
          <a:stretch>
            <a:fillRect/>
          </a:stretch>
        </p:blipFill>
        <p:spPr>
          <a:xfrm>
            <a:off x="10212098" y="5412130"/>
            <a:ext cx="1116829" cy="1731518"/>
          </a:xfrm>
          <a:prstGeom prst="rect">
            <a:avLst/>
          </a:prstGeom>
        </p:spPr>
      </p:pic>
      <p:pic>
        <p:nvPicPr>
          <p:cNvPr id="21" name="Picture 20"/>
          <p:cNvPicPr>
            <a:picLocks noChangeAspect="1"/>
          </p:cNvPicPr>
          <p:nvPr/>
        </p:nvPicPr>
        <p:blipFill>
          <a:blip r:embed="rId5"/>
          <a:stretch>
            <a:fillRect/>
          </a:stretch>
        </p:blipFill>
        <p:spPr>
          <a:xfrm>
            <a:off x="1712118" y="2337224"/>
            <a:ext cx="3762592" cy="2590113"/>
          </a:xfrm>
          <a:prstGeom prst="rect">
            <a:avLst/>
          </a:prstGeom>
          <a:ln w="228600" cap="sq" cmpd="thickThin">
            <a:solidFill>
              <a:srgbClr val="000000"/>
            </a:solidFill>
            <a:prstDash val="solid"/>
            <a:miter lim="800000"/>
          </a:ln>
          <a:effectLst>
            <a:innerShdw blurRad="76200">
              <a:srgbClr val="000000"/>
            </a:innerShdw>
          </a:effectLst>
        </p:spPr>
      </p:pic>
      <p:sp>
        <p:nvSpPr>
          <p:cNvPr id="28" name="Rectangle 27"/>
          <p:cNvSpPr/>
          <p:nvPr/>
        </p:nvSpPr>
        <p:spPr>
          <a:xfrm rot="191722">
            <a:off x="6956347" y="3364735"/>
            <a:ext cx="4459088" cy="2446824"/>
          </a:xfrm>
          <a:prstGeom prst="rect">
            <a:avLst/>
          </a:prstGeom>
        </p:spPr>
        <p:txBody>
          <a:bodyPr wrap="square">
            <a:spAutoFit/>
          </a:bodyPr>
          <a:lstStyle/>
          <a:p>
            <a:pPr>
              <a:lnSpc>
                <a:spcPct val="150000"/>
              </a:lnSpc>
            </a:pPr>
            <a:r>
              <a:rPr lang="nl-NL" dirty="0">
                <a:solidFill>
                  <a:srgbClr val="FF0000"/>
                </a:solidFill>
                <a:latin typeface="Arial" panose="020B0604020202020204" pitchFamily="34" charset="0"/>
                <a:cs typeface="Arial" panose="020B0604020202020204" pitchFamily="34" charset="0"/>
              </a:rPr>
              <a:t>Bước 4:</a:t>
            </a:r>
            <a:r>
              <a:rPr lang="nl-NL" dirty="0">
                <a:latin typeface="Arial" panose="020B0604020202020204" pitchFamily="34" charset="0"/>
                <a:cs typeface="Arial" panose="020B0604020202020204" pitchFamily="34" charset="0"/>
              </a:rPr>
              <a:t> Tạo thêm lá, cuống cho quả dứa bằng cách vẽ, xé/ cắt và dán thân, lá, cuống trên nền giấy có sẵn màu hoặc giấy trắng Sản phẩm in tạo hình quả dứa đã hoàn thành.</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89146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77785" y="-666722"/>
            <a:ext cx="2740001" cy="2823779"/>
          </a:xfrm>
          <a:prstGeom prst="rect">
            <a:avLst/>
          </a:prstGeom>
          <a:solidFill>
            <a:srgbClr val="FDF9F5"/>
          </a:solidFill>
        </p:spPr>
      </p:sp>
      <p:sp>
        <p:nvSpPr>
          <p:cNvPr id="6" name="AutoShape 6"/>
          <p:cNvSpPr/>
          <p:nvPr/>
        </p:nvSpPr>
        <p:spPr>
          <a:xfrm>
            <a:off x="9748990" y="1372082"/>
            <a:ext cx="1197161" cy="1646151"/>
          </a:xfrm>
          <a:prstGeom prst="rect">
            <a:avLst/>
          </a:prstGeom>
          <a:solidFill>
            <a:srgbClr val="FDF9F5"/>
          </a:solidFill>
        </p:spPr>
      </p:sp>
      <p:sp>
        <p:nvSpPr>
          <p:cNvPr id="7" name="AutoShape 7"/>
          <p:cNvSpPr/>
          <p:nvPr/>
        </p:nvSpPr>
        <p:spPr>
          <a:xfrm>
            <a:off x="11178540" y="1372082"/>
            <a:ext cx="1197161" cy="1646151"/>
          </a:xfrm>
          <a:prstGeom prst="rect">
            <a:avLst/>
          </a:prstGeom>
          <a:solidFill>
            <a:srgbClr val="FDF9F5"/>
          </a:solidFill>
        </p:spPr>
      </p:sp>
      <p:sp>
        <p:nvSpPr>
          <p:cNvPr id="8" name="AutoShape 8"/>
          <p:cNvSpPr/>
          <p:nvPr/>
        </p:nvSpPr>
        <p:spPr>
          <a:xfrm>
            <a:off x="9748990" y="1372083"/>
            <a:ext cx="1197161" cy="1321831"/>
          </a:xfrm>
          <a:prstGeom prst="rect">
            <a:avLst/>
          </a:prstGeom>
          <a:solidFill>
            <a:srgbClr val="CFB38A"/>
          </a:solidFill>
        </p:spPr>
      </p:sp>
      <p:sp>
        <p:nvSpPr>
          <p:cNvPr id="9" name="AutoShape 9"/>
          <p:cNvSpPr/>
          <p:nvPr/>
        </p:nvSpPr>
        <p:spPr>
          <a:xfrm>
            <a:off x="11178540" y="1372083"/>
            <a:ext cx="1197161" cy="1321831"/>
          </a:xfrm>
          <a:prstGeom prst="rect">
            <a:avLst/>
          </a:prstGeom>
          <a:solidFill>
            <a:srgbClr val="FFDFAF"/>
          </a:solidFill>
        </p:spPr>
      </p:sp>
      <p:pic>
        <p:nvPicPr>
          <p:cNvPr id="10" name="Picture 10"/>
          <p:cNvPicPr>
            <a:picLocks noChangeAspect="1"/>
          </p:cNvPicPr>
          <p:nvPr/>
        </p:nvPicPr>
        <p:blipFill>
          <a:blip r:embed="rId2"/>
          <a:srcRect/>
          <a:stretch>
            <a:fillRect/>
          </a:stretch>
        </p:blipFill>
        <p:spPr>
          <a:xfrm>
            <a:off x="8721961" y="633044"/>
            <a:ext cx="3133101" cy="549035"/>
          </a:xfrm>
          <a:prstGeom prst="rect">
            <a:avLst/>
          </a:prstGeom>
        </p:spPr>
      </p:pic>
      <p:pic>
        <p:nvPicPr>
          <p:cNvPr id="12" name="Picture 12"/>
          <p:cNvPicPr>
            <a:picLocks noChangeAspect="1"/>
          </p:cNvPicPr>
          <p:nvPr/>
        </p:nvPicPr>
        <p:blipFill>
          <a:blip r:embed="rId3">
            <a:alphaModFix amt="68000"/>
          </a:blip>
          <a:srcRect/>
          <a:stretch>
            <a:fillRect/>
          </a:stretch>
        </p:blipFill>
        <p:spPr>
          <a:xfrm rot="-5400000">
            <a:off x="1922011" y="4263148"/>
            <a:ext cx="1043419" cy="2638783"/>
          </a:xfrm>
          <a:prstGeom prst="rect">
            <a:avLst/>
          </a:prstGeom>
        </p:spPr>
      </p:pic>
      <p:sp>
        <p:nvSpPr>
          <p:cNvPr id="13" name="AutoShape 13"/>
          <p:cNvSpPr/>
          <p:nvPr/>
        </p:nvSpPr>
        <p:spPr>
          <a:xfrm>
            <a:off x="271174" y="2823851"/>
            <a:ext cx="2638783" cy="2521099"/>
          </a:xfrm>
          <a:prstGeom prst="rect">
            <a:avLst/>
          </a:prstGeom>
          <a:solidFill>
            <a:srgbClr val="EFE0CB"/>
          </a:solidFill>
        </p:spPr>
      </p:sp>
      <p:pic>
        <p:nvPicPr>
          <p:cNvPr id="14" name="Picture 14"/>
          <p:cNvPicPr>
            <a:picLocks noChangeAspect="1"/>
          </p:cNvPicPr>
          <p:nvPr/>
        </p:nvPicPr>
        <p:blipFill>
          <a:blip r:embed="rId4">
            <a:alphaModFix amt="90000"/>
          </a:blip>
          <a:srcRect/>
          <a:stretch>
            <a:fillRect/>
          </a:stretch>
        </p:blipFill>
        <p:spPr>
          <a:xfrm>
            <a:off x="1196132" y="2890302"/>
            <a:ext cx="958838" cy="423087"/>
          </a:xfrm>
          <a:prstGeom prst="rect">
            <a:avLst/>
          </a:prstGeom>
        </p:spPr>
      </p:pic>
      <p:sp>
        <p:nvSpPr>
          <p:cNvPr id="15" name="AutoShape 15"/>
          <p:cNvSpPr/>
          <p:nvPr/>
        </p:nvSpPr>
        <p:spPr>
          <a:xfrm>
            <a:off x="6653288" y="2059535"/>
            <a:ext cx="2068673" cy="2823779"/>
          </a:xfrm>
          <a:prstGeom prst="rect">
            <a:avLst/>
          </a:prstGeom>
          <a:solidFill>
            <a:srgbClr val="FDF9F5"/>
          </a:solidFill>
        </p:spPr>
      </p:sp>
      <p:pic>
        <p:nvPicPr>
          <p:cNvPr id="17" name="Picture 17"/>
          <p:cNvPicPr>
            <a:picLocks noChangeAspect="1"/>
          </p:cNvPicPr>
          <p:nvPr/>
        </p:nvPicPr>
        <p:blipFill>
          <a:blip r:embed="rId5"/>
          <a:srcRect/>
          <a:stretch>
            <a:fillRect/>
          </a:stretch>
        </p:blipFill>
        <p:spPr>
          <a:xfrm rot="878021">
            <a:off x="554347" y="-235214"/>
            <a:ext cx="1008285" cy="2087007"/>
          </a:xfrm>
          <a:prstGeom prst="rect">
            <a:avLst/>
          </a:prstGeom>
        </p:spPr>
      </p:pic>
      <p:pic>
        <p:nvPicPr>
          <p:cNvPr id="18" name="Picture 18"/>
          <p:cNvPicPr>
            <a:picLocks noChangeAspect="1"/>
          </p:cNvPicPr>
          <p:nvPr/>
        </p:nvPicPr>
        <p:blipFill>
          <a:blip r:embed="rId6"/>
          <a:srcRect/>
          <a:stretch>
            <a:fillRect/>
          </a:stretch>
        </p:blipFill>
        <p:spPr>
          <a:xfrm rot="592974">
            <a:off x="157263" y="1227501"/>
            <a:ext cx="1467221" cy="518938"/>
          </a:xfrm>
          <a:prstGeom prst="rect">
            <a:avLst/>
          </a:prstGeom>
        </p:spPr>
      </p:pic>
      <p:sp>
        <p:nvSpPr>
          <p:cNvPr id="19" name="AutoShape 19"/>
          <p:cNvSpPr/>
          <p:nvPr/>
        </p:nvSpPr>
        <p:spPr>
          <a:xfrm>
            <a:off x="4838604" y="783268"/>
            <a:ext cx="2740001" cy="2823779"/>
          </a:xfrm>
          <a:prstGeom prst="rect">
            <a:avLst/>
          </a:prstGeom>
          <a:solidFill>
            <a:srgbClr val="FDF9F5"/>
          </a:solidFill>
        </p:spPr>
      </p:sp>
      <p:pic>
        <p:nvPicPr>
          <p:cNvPr id="20" name="Picture 20"/>
          <p:cNvPicPr>
            <a:picLocks noChangeAspect="1"/>
          </p:cNvPicPr>
          <p:nvPr/>
        </p:nvPicPr>
        <p:blipFill>
          <a:blip r:embed="rId7"/>
          <a:srcRect/>
          <a:stretch>
            <a:fillRect/>
          </a:stretch>
        </p:blipFill>
        <p:spPr>
          <a:xfrm>
            <a:off x="9650470" y="4175525"/>
            <a:ext cx="2686717" cy="3349947"/>
          </a:xfrm>
          <a:prstGeom prst="rect">
            <a:avLst/>
          </a:prstGeom>
        </p:spPr>
      </p:pic>
      <p:sp>
        <p:nvSpPr>
          <p:cNvPr id="25" name="AutoShape 25"/>
          <p:cNvSpPr/>
          <p:nvPr/>
        </p:nvSpPr>
        <p:spPr>
          <a:xfrm>
            <a:off x="4150214" y="3383682"/>
            <a:ext cx="2740001" cy="3434620"/>
          </a:xfrm>
          <a:prstGeom prst="rect">
            <a:avLst/>
          </a:prstGeom>
          <a:solidFill>
            <a:schemeClr val="accent2">
              <a:lumMod val="40000"/>
              <a:lumOff val="60000"/>
            </a:schemeClr>
          </a:solidFill>
        </p:spPr>
      </p:sp>
      <p:pic>
        <p:nvPicPr>
          <p:cNvPr id="29" name="Picture 29"/>
          <p:cNvPicPr>
            <a:picLocks noChangeAspect="1"/>
          </p:cNvPicPr>
          <p:nvPr/>
        </p:nvPicPr>
        <p:blipFill>
          <a:blip r:embed="rId3">
            <a:alphaModFix amt="50000"/>
          </a:blip>
          <a:srcRect/>
          <a:stretch>
            <a:fillRect/>
          </a:stretch>
        </p:blipFill>
        <p:spPr>
          <a:xfrm>
            <a:off x="6402034" y="3894227"/>
            <a:ext cx="1059377" cy="2679139"/>
          </a:xfrm>
          <a:prstGeom prst="rect">
            <a:avLst/>
          </a:prstGeom>
        </p:spPr>
      </p:pic>
      <p:sp>
        <p:nvSpPr>
          <p:cNvPr id="30" name="AutoShape 30"/>
          <p:cNvSpPr/>
          <p:nvPr/>
        </p:nvSpPr>
        <p:spPr>
          <a:xfrm>
            <a:off x="5827495" y="700190"/>
            <a:ext cx="2068673" cy="2823779"/>
          </a:xfrm>
          <a:prstGeom prst="rect">
            <a:avLst/>
          </a:prstGeom>
          <a:solidFill>
            <a:srgbClr val="FDF9F5"/>
          </a:solidFill>
        </p:spPr>
      </p:sp>
      <p:pic>
        <p:nvPicPr>
          <p:cNvPr id="33" name="Picture 33"/>
          <p:cNvPicPr>
            <a:picLocks noChangeAspect="1"/>
          </p:cNvPicPr>
          <p:nvPr/>
        </p:nvPicPr>
        <p:blipFill>
          <a:blip r:embed="rId8">
            <a:alphaModFix amt="90000"/>
          </a:blip>
          <a:srcRect/>
          <a:stretch>
            <a:fillRect/>
          </a:stretch>
        </p:blipFill>
        <p:spPr>
          <a:xfrm>
            <a:off x="8106735" y="867314"/>
            <a:ext cx="454401" cy="854368"/>
          </a:xfrm>
          <a:prstGeom prst="rect">
            <a:avLst/>
          </a:prstGeom>
        </p:spPr>
      </p:pic>
      <p:sp>
        <p:nvSpPr>
          <p:cNvPr id="36" name="TextBox 36"/>
          <p:cNvSpPr txBox="1"/>
          <p:nvPr/>
        </p:nvSpPr>
        <p:spPr>
          <a:xfrm>
            <a:off x="316551" y="3434485"/>
            <a:ext cx="2362896" cy="1068690"/>
          </a:xfrm>
          <a:prstGeom prst="rect">
            <a:avLst/>
          </a:prstGeom>
        </p:spPr>
        <p:txBody>
          <a:bodyPr wrap="square" lIns="0" tIns="0" rIns="0" bIns="0" rtlCol="0" anchor="t">
            <a:spAutoFit/>
          </a:bodyPr>
          <a:lstStyle/>
          <a:p>
            <a:pPr algn="ctr">
              <a:lnSpc>
                <a:spcPts val="4448"/>
              </a:lnSpc>
            </a:pPr>
            <a:r>
              <a:rPr lang="vi-VN" sz="2400" b="1" dirty="0">
                <a:solidFill>
                  <a:srgbClr val="002060"/>
                </a:solidFill>
                <a:latin typeface="+mj-lt"/>
              </a:rPr>
              <a:t>Một số sản phẩm tham khảo</a:t>
            </a:r>
            <a:endParaRPr lang="en-US" sz="2400" b="1" dirty="0">
              <a:solidFill>
                <a:srgbClr val="002060"/>
              </a:solidFill>
              <a:latin typeface="+mj-lt"/>
            </a:endParaRPr>
          </a:p>
        </p:txBody>
      </p:sp>
      <p:pic>
        <p:nvPicPr>
          <p:cNvPr id="37" name="Picture 36"/>
          <p:cNvPicPr>
            <a:picLocks noChangeAspect="1"/>
          </p:cNvPicPr>
          <p:nvPr/>
        </p:nvPicPr>
        <p:blipFill>
          <a:blip r:embed="rId9"/>
          <a:stretch>
            <a:fillRect/>
          </a:stretch>
        </p:blipFill>
        <p:spPr>
          <a:xfrm>
            <a:off x="9934372" y="4534536"/>
            <a:ext cx="2143297" cy="2349099"/>
          </a:xfrm>
          <a:prstGeom prst="rect">
            <a:avLst/>
          </a:prstGeom>
        </p:spPr>
      </p:pic>
      <p:pic>
        <p:nvPicPr>
          <p:cNvPr id="38" name="Picture 23"/>
          <p:cNvPicPr>
            <a:picLocks noChangeAspect="1"/>
          </p:cNvPicPr>
          <p:nvPr/>
        </p:nvPicPr>
        <p:blipFill>
          <a:blip r:embed="rId10"/>
          <a:srcRect/>
          <a:stretch>
            <a:fillRect/>
          </a:stretch>
        </p:blipFill>
        <p:spPr>
          <a:xfrm>
            <a:off x="11934530" y="5225312"/>
            <a:ext cx="873792" cy="364615"/>
          </a:xfrm>
          <a:prstGeom prst="rect">
            <a:avLst/>
          </a:prstGeom>
        </p:spPr>
      </p:pic>
      <p:pic>
        <p:nvPicPr>
          <p:cNvPr id="41" name="Picture 34"/>
          <p:cNvPicPr>
            <a:picLocks noChangeAspect="1"/>
          </p:cNvPicPr>
          <p:nvPr/>
        </p:nvPicPr>
        <p:blipFill>
          <a:blip r:embed="rId11"/>
          <a:srcRect l="1885" r="1885"/>
          <a:stretch>
            <a:fillRect/>
          </a:stretch>
        </p:blipFill>
        <p:spPr>
          <a:xfrm rot="21261068">
            <a:off x="8340947" y="3887646"/>
            <a:ext cx="2213673" cy="917290"/>
          </a:xfrm>
          <a:prstGeom prst="rect">
            <a:avLst/>
          </a:prstGeom>
        </p:spPr>
      </p:pic>
      <p:pic>
        <p:nvPicPr>
          <p:cNvPr id="43" name="Picture 42"/>
          <p:cNvPicPr>
            <a:picLocks noChangeAspect="1"/>
          </p:cNvPicPr>
          <p:nvPr/>
        </p:nvPicPr>
        <p:blipFill>
          <a:blip r:embed="rId12"/>
          <a:stretch>
            <a:fillRect/>
          </a:stretch>
        </p:blipFill>
        <p:spPr>
          <a:xfrm>
            <a:off x="5667277" y="745167"/>
            <a:ext cx="1819100" cy="2450216"/>
          </a:xfrm>
          <a:prstGeom prst="rect">
            <a:avLst/>
          </a:prstGeom>
        </p:spPr>
      </p:pic>
      <p:pic>
        <p:nvPicPr>
          <p:cNvPr id="46" name="Picture 45"/>
          <p:cNvPicPr>
            <a:picLocks noChangeAspect="1"/>
          </p:cNvPicPr>
          <p:nvPr/>
        </p:nvPicPr>
        <p:blipFill>
          <a:blip r:embed="rId13"/>
          <a:stretch>
            <a:fillRect/>
          </a:stretch>
        </p:blipFill>
        <p:spPr>
          <a:xfrm>
            <a:off x="4295604" y="3383682"/>
            <a:ext cx="2445781" cy="3434620"/>
          </a:xfrm>
          <a:prstGeom prst="rect">
            <a:avLst/>
          </a:prstGeom>
        </p:spPr>
      </p:pic>
      <p:pic>
        <p:nvPicPr>
          <p:cNvPr id="47" name="Picture 27"/>
          <p:cNvPicPr>
            <a:picLocks noChangeAspect="1"/>
          </p:cNvPicPr>
          <p:nvPr/>
        </p:nvPicPr>
        <p:blipFill>
          <a:blip r:embed="rId14">
            <a:alphaModFix amt="90000"/>
          </a:blip>
          <a:srcRect/>
          <a:stretch>
            <a:fillRect/>
          </a:stretch>
        </p:blipFill>
        <p:spPr>
          <a:xfrm rot="858723">
            <a:off x="6303390" y="3239556"/>
            <a:ext cx="989409" cy="420499"/>
          </a:xfrm>
          <a:prstGeom prst="rect">
            <a:avLst/>
          </a:prstGeom>
        </p:spPr>
      </p:pic>
      <p:pic>
        <p:nvPicPr>
          <p:cNvPr id="48" name="Picture 32"/>
          <p:cNvPicPr>
            <a:picLocks noChangeAspect="1"/>
          </p:cNvPicPr>
          <p:nvPr/>
        </p:nvPicPr>
        <p:blipFill>
          <a:blip r:embed="rId15">
            <a:alphaModFix amt="90000"/>
          </a:blip>
          <a:srcRect/>
          <a:stretch>
            <a:fillRect/>
          </a:stretch>
        </p:blipFill>
        <p:spPr>
          <a:xfrm rot="20210939">
            <a:off x="5234536" y="507373"/>
            <a:ext cx="989409" cy="420499"/>
          </a:xfrm>
          <a:prstGeom prst="rect">
            <a:avLst/>
          </a:prstGeom>
        </p:spPr>
      </p:pic>
      <p:pic>
        <p:nvPicPr>
          <p:cNvPr id="2" name="Content Placeholder 3" descr="20200419_221428.jpg">
            <a:extLst>
              <a:ext uri="{FF2B5EF4-FFF2-40B4-BE49-F238E27FC236}">
                <a16:creationId xmlns:a16="http://schemas.microsoft.com/office/drawing/2014/main" id="{1C1CAD62-EC14-5BD6-7A36-E29D934B8A9A}"/>
              </a:ext>
            </a:extLst>
          </p:cNvPr>
          <p:cNvPicPr>
            <a:picLocks noChangeAspect="1"/>
          </p:cNvPicPr>
          <p:nvPr/>
        </p:nvPicPr>
        <p:blipFill>
          <a:blip r:embed="rId16"/>
          <a:stretch>
            <a:fillRect/>
          </a:stretch>
        </p:blipFill>
        <p:spPr>
          <a:xfrm>
            <a:off x="8035692" y="369483"/>
            <a:ext cx="3144411" cy="3611900"/>
          </a:xfrm>
          <a:prstGeom prst="rect">
            <a:avLst/>
          </a:prstGeom>
        </p:spPr>
      </p:pic>
      <p:pic>
        <p:nvPicPr>
          <p:cNvPr id="4" name="Content Placeholder 7" descr="20200419_221926a.jpg">
            <a:extLst>
              <a:ext uri="{FF2B5EF4-FFF2-40B4-BE49-F238E27FC236}">
                <a16:creationId xmlns:a16="http://schemas.microsoft.com/office/drawing/2014/main" id="{2E073032-93CC-2806-C06C-67F04C3A37AC}"/>
              </a:ext>
            </a:extLst>
          </p:cNvPr>
          <p:cNvPicPr>
            <a:picLocks noChangeAspect="1"/>
          </p:cNvPicPr>
          <p:nvPr/>
        </p:nvPicPr>
        <p:blipFill>
          <a:blip r:embed="rId17"/>
          <a:stretch>
            <a:fillRect/>
          </a:stretch>
        </p:blipFill>
        <p:spPr>
          <a:xfrm>
            <a:off x="2639229" y="-18216"/>
            <a:ext cx="2592288" cy="2852907"/>
          </a:xfrm>
          <a:prstGeom prst="rect">
            <a:avLst/>
          </a:prstGeom>
        </p:spPr>
      </p:pic>
    </p:spTree>
    <p:extLst>
      <p:ext uri="{BB962C8B-B14F-4D97-AF65-F5344CB8AC3E}">
        <p14:creationId xmlns:p14="http://schemas.microsoft.com/office/powerpoint/2010/main" val="24743999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9035" y="2640284"/>
            <a:ext cx="10039149" cy="3789391"/>
          </a:xfrm>
          <a:solidFill>
            <a:srgbClr val="BAE18F"/>
          </a:solidFill>
        </p:spPr>
        <p:style>
          <a:lnRef idx="0">
            <a:schemeClr val="accent3"/>
          </a:lnRef>
          <a:fillRef idx="3">
            <a:schemeClr val="accent3"/>
          </a:fillRef>
          <a:effectRef idx="3">
            <a:schemeClr val="accent3"/>
          </a:effectRef>
          <a:fontRef idx="minor">
            <a:schemeClr val="lt1"/>
          </a:fontRef>
        </p:style>
        <p:txBody>
          <a:bodyPr>
            <a:normAutofit/>
          </a:bodyPr>
          <a:lstStyle/>
          <a:p>
            <a:pPr algn="ctr">
              <a:buNone/>
            </a:pPr>
            <a:r>
              <a:rPr lang="en-US" sz="3600" b="1" dirty="0" err="1">
                <a:solidFill>
                  <a:srgbClr val="002060"/>
                </a:solidFill>
                <a:latin typeface="Times New Roman" panose="02020603050405020304" pitchFamily="18" charset="0"/>
                <a:cs typeface="Times New Roman" panose="02020603050405020304" pitchFamily="18" charset="0"/>
              </a:rPr>
              <a:t>Nhiệm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vụ</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em</a:t>
            </a:r>
            <a:r>
              <a:rPr lang="en-US" sz="3600" b="1" dirty="0">
                <a:solidFill>
                  <a:srgbClr val="002060"/>
                </a:solidFill>
                <a:latin typeface="Times New Roman" panose="02020603050405020304" pitchFamily="18" charset="0"/>
                <a:cs typeface="Times New Roman" panose="02020603050405020304" pitchFamily="18" charset="0"/>
              </a:rPr>
              <a:t>: </a:t>
            </a:r>
          </a:p>
          <a:p>
            <a:pPr algn="just">
              <a:buFontTx/>
              <a:buChar char="-"/>
            </a:pPr>
            <a:r>
              <a:rPr lang="en-US" b="1" dirty="0" err="1">
                <a:solidFill>
                  <a:srgbClr val="002060"/>
                </a:solidFill>
                <a:latin typeface="Times New Roman" panose="02020603050405020304" pitchFamily="18" charset="0"/>
                <a:cs typeface="Times New Roman" panose="02020603050405020304" pitchFamily="18" charset="0"/>
              </a:rPr>
              <a:t>Tạo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sản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phẩm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bằng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cách</a:t>
            </a:r>
            <a:r>
              <a:rPr lang="en-US" b="1" dirty="0">
                <a:solidFill>
                  <a:srgbClr val="002060"/>
                </a:solidFill>
                <a:latin typeface="Times New Roman" panose="02020603050405020304" pitchFamily="18" charset="0"/>
                <a:cs typeface="Times New Roman" panose="02020603050405020304" pitchFamily="18" charset="0"/>
              </a:rPr>
              <a:t> in </a:t>
            </a:r>
            <a:r>
              <a:rPr lang="en-US" b="1" dirty="0" err="1">
                <a:solidFill>
                  <a:srgbClr val="002060"/>
                </a:solidFill>
                <a:latin typeface="Times New Roman" panose="02020603050405020304" pitchFamily="18" charset="0"/>
                <a:cs typeface="Times New Roman" panose="02020603050405020304" pitchFamily="18" charset="0"/>
              </a:rPr>
              <a:t>theo</a:t>
            </a:r>
            <a:r>
              <a:rPr lang="en-US" b="1" dirty="0">
                <a:solidFill>
                  <a:srgbClr val="002060"/>
                </a:solidFill>
                <a:latin typeface="Times New Roman" panose="02020603050405020304" pitchFamily="18" charset="0"/>
                <a:cs typeface="Times New Roman" panose="02020603050405020304" pitchFamily="18" charset="0"/>
              </a:rPr>
              <a:t> ý </a:t>
            </a:r>
            <a:r>
              <a:rPr lang="en-US" b="1" dirty="0" err="1">
                <a:solidFill>
                  <a:srgbClr val="002060"/>
                </a:solidFill>
                <a:latin typeface="Times New Roman" panose="02020603050405020304" pitchFamily="18" charset="0"/>
                <a:cs typeface="Times New Roman" panose="02020603050405020304" pitchFamily="18" charset="0"/>
              </a:rPr>
              <a:t>thích</a:t>
            </a:r>
            <a:r>
              <a:rPr lang="en-US" b="1" dirty="0">
                <a:solidFill>
                  <a:srgbClr val="002060"/>
                </a:solidFill>
                <a:latin typeface="Times New Roman" panose="02020603050405020304" pitchFamily="18" charset="0"/>
                <a:cs typeface="Times New Roman" panose="02020603050405020304" pitchFamily="18" charset="0"/>
              </a:rPr>
              <a:t>.</a:t>
            </a:r>
          </a:p>
          <a:p>
            <a:pPr algn="just">
              <a:buFontTx/>
              <a:buChar char="-"/>
            </a:pPr>
            <a:r>
              <a:rPr lang="en-US" b="1" dirty="0">
                <a:solidFill>
                  <a:srgbClr val="002060"/>
                </a:solidFill>
                <a:latin typeface="Times New Roman" panose="02020603050405020304" pitchFamily="18" charset="0"/>
                <a:cs typeface="Times New Roman" panose="02020603050405020304" pitchFamily="18" charset="0"/>
              </a:rPr>
              <a:t>Quan </a:t>
            </a:r>
            <a:r>
              <a:rPr lang="en-US" b="1" dirty="0" err="1">
                <a:solidFill>
                  <a:srgbClr val="002060"/>
                </a:solidFill>
                <a:latin typeface="Times New Roman" panose="02020603050405020304" pitchFamily="18" charset="0"/>
                <a:cs typeface="Times New Roman" panose="02020603050405020304" pitchFamily="18" charset="0"/>
              </a:rPr>
              <a:t>sát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bạn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hành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chia </a:t>
            </a:r>
            <a:r>
              <a:rPr lang="en-US" b="1" dirty="0" err="1">
                <a:solidFill>
                  <a:srgbClr val="002060"/>
                </a:solidFill>
                <a:latin typeface="Times New Roman" panose="02020603050405020304" pitchFamily="18" charset="0"/>
                <a:cs typeface="Times New Roman" panose="02020603050405020304" pitchFamily="18" charset="0"/>
              </a:rPr>
              <a:t>sẻ</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trao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đổi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với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bạn</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4FEC7AC-869C-0C19-D856-44025237CA2B}"/>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5680" y="2439966"/>
            <a:ext cx="6072230" cy="989034"/>
          </a:xfrm>
        </p:spPr>
        <p:style>
          <a:lnRef idx="2">
            <a:schemeClr val="accent1"/>
          </a:lnRef>
          <a:fillRef idx="1">
            <a:schemeClr val="lt1"/>
          </a:fillRef>
          <a:effectRef idx="0">
            <a:schemeClr val="accent1"/>
          </a:effectRef>
          <a:fontRef idx="minor">
            <a:schemeClr val="dk1"/>
          </a:fontRef>
        </p:style>
        <p:txBody>
          <a:bodyPr/>
          <a:lstStyle/>
          <a:p>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chia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sẻ</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359696" y="3573017"/>
            <a:ext cx="6827734" cy="2786083"/>
          </a:xfrm>
        </p:spPr>
        <p:txBody>
          <a:bodyPr>
            <a:normAutofit/>
          </a:bodyPr>
          <a:lstStyle/>
          <a:p>
            <a:r>
              <a:rPr lang="en-US" dirty="0" err="1">
                <a:solidFill>
                  <a:schemeClr val="accent2">
                    <a:lumMod val="50000"/>
                  </a:schemeClr>
                </a:solidFill>
                <a:latin typeface="Times New Roman" panose="02020603050405020304" pitchFamily="18" charset="0"/>
                <a:cs typeface="Times New Roman" panose="02020603050405020304" pitchFamily="18" charset="0"/>
              </a:rPr>
              <a:t>Em</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đã</a:t>
            </a:r>
            <a:r>
              <a:rPr lang="en-US" dirty="0">
                <a:solidFill>
                  <a:schemeClr val="accent2">
                    <a:lumMod val="50000"/>
                  </a:schemeClr>
                </a:solidFill>
                <a:latin typeface="Times New Roman" panose="02020603050405020304" pitchFamily="18" charset="0"/>
                <a:cs typeface="Times New Roman" panose="02020603050405020304" pitchFamily="18" charset="0"/>
              </a:rPr>
              <a:t> in </a:t>
            </a:r>
            <a:r>
              <a:rPr lang="en-US"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hình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ảnh</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gì</a:t>
            </a:r>
            <a:r>
              <a:rPr lang="en-US" dirty="0">
                <a:solidFill>
                  <a:schemeClr val="accent2">
                    <a:lumMod val="50000"/>
                  </a:schemeClr>
                </a:solidFill>
                <a:latin typeface="Times New Roman" panose="02020603050405020304" pitchFamily="18" charset="0"/>
                <a:cs typeface="Times New Roman" panose="02020603050405020304" pitchFamily="18" charset="0"/>
              </a:rPr>
              <a:t>?</a:t>
            </a:r>
          </a:p>
          <a:p>
            <a:r>
              <a:rPr lang="en-US" dirty="0">
                <a:solidFill>
                  <a:schemeClr val="accent2">
                    <a:lumMod val="50000"/>
                  </a:schemeClr>
                </a:solidFill>
                <a:latin typeface="Times New Roman" panose="02020603050405020304" pitchFamily="18" charset="0"/>
                <a:cs typeface="Times New Roman" panose="02020603050405020304" pitchFamily="18" charset="0"/>
              </a:rPr>
              <a:t>Em </a:t>
            </a:r>
            <a:r>
              <a:rPr lang="en-US" dirty="0" err="1">
                <a:solidFill>
                  <a:schemeClr val="accent2">
                    <a:lumMod val="50000"/>
                  </a:schemeClr>
                </a:solidFill>
                <a:latin typeface="Times New Roman" panose="02020603050405020304" pitchFamily="18" charset="0"/>
                <a:cs typeface="Times New Roman" panose="02020603050405020304" pitchFamily="18" charset="0"/>
              </a:rPr>
              <a:t>sử</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dụng</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khuôn</a:t>
            </a:r>
            <a:r>
              <a:rPr lang="en-US" dirty="0">
                <a:solidFill>
                  <a:srgbClr val="C00000"/>
                </a:solidFill>
                <a:latin typeface="Times New Roman" panose="02020603050405020304" pitchFamily="18" charset="0"/>
                <a:cs typeface="Times New Roman" panose="02020603050405020304" pitchFamily="18" charset="0"/>
              </a:rPr>
              <a:t> in </a:t>
            </a:r>
            <a:r>
              <a:rPr lang="en-US"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vật</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vi-VN" dirty="0">
                <a:solidFill>
                  <a:schemeClr val="accent2">
                    <a:lumMod val="50000"/>
                  </a:schemeClr>
                </a:solidFill>
                <a:latin typeface="Times New Roman" panose="02020603050405020304" pitchFamily="18" charset="0"/>
                <a:cs typeface="Times New Roman" panose="02020603050405020304" pitchFamily="18" charset="0"/>
              </a:rPr>
              <a:t>gì</a:t>
            </a:r>
            <a:r>
              <a:rPr lang="en-US" dirty="0">
                <a:solidFill>
                  <a:schemeClr val="accent2">
                    <a:lumMod val="50000"/>
                  </a:schemeClr>
                </a:solidFill>
                <a:latin typeface="Times New Roman" panose="02020603050405020304" pitchFamily="18" charset="0"/>
                <a:cs typeface="Times New Roman" panose="02020603050405020304" pitchFamily="18" charset="0"/>
              </a:rPr>
              <a:t>? </a:t>
            </a:r>
          </a:p>
          <a:p>
            <a:r>
              <a:rPr lang="en-US" dirty="0" err="1">
                <a:solidFill>
                  <a:schemeClr val="accent2">
                    <a:lumMod val="50000"/>
                  </a:schemeClr>
                </a:solidFill>
                <a:latin typeface="Times New Roman" panose="02020603050405020304" pitchFamily="18" charset="0"/>
                <a:cs typeface="Times New Roman" panose="02020603050405020304" pitchFamily="18" charset="0"/>
              </a:rPr>
              <a:t>Em</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muốn</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tạo</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sản</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phẩm</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nhóm</a:t>
            </a:r>
            <a:r>
              <a:rPr lang="en-US" dirty="0">
                <a:solidFill>
                  <a:schemeClr val="accent2">
                    <a:lumMod val="50000"/>
                  </a:schemeClr>
                </a:solidFill>
                <a:latin typeface="Times New Roman" panose="02020603050405020304" pitchFamily="18" charset="0"/>
                <a:cs typeface="Times New Roman" panose="02020603050405020304" pitchFamily="18" charset="0"/>
              </a:rPr>
              <a:t> ở </a:t>
            </a:r>
            <a:r>
              <a:rPr lang="en-US"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dirty="0">
                <a:solidFill>
                  <a:schemeClr val="accent2">
                    <a:lumMod val="50000"/>
                  </a:schemeClr>
                </a:solidFill>
                <a:latin typeface="Times New Roman" panose="02020603050405020304" pitchFamily="18" charset="0"/>
                <a:cs typeface="Times New Roman" panose="02020603050405020304" pitchFamily="18" charset="0"/>
              </a:rPr>
              <a:t> 2 </a:t>
            </a:r>
            <a:r>
              <a:rPr lang="en-US" dirty="0" err="1">
                <a:solidFill>
                  <a:schemeClr val="accent2">
                    <a:lumMod val="50000"/>
                  </a:schemeClr>
                </a:solidFill>
                <a:latin typeface="Times New Roman" panose="02020603050405020304" pitchFamily="18" charset="0"/>
                <a:cs typeface="Times New Roman" panose="02020603050405020304" pitchFamily="18" charset="0"/>
              </a:rPr>
              <a:t>bằng</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cách</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nào</a:t>
            </a:r>
            <a:r>
              <a:rPr lang="en-US" dirty="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1C5E8C23-ADA5-FFFF-9A0E-DEDF9BAA8433}"/>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432050" y="378660"/>
            <a:ext cx="3278678" cy="3231503"/>
          </a:xfrm>
          <a:prstGeom prst="rect">
            <a:avLst/>
          </a:prstGeom>
        </p:spPr>
      </p:pic>
      <p:pic>
        <p:nvPicPr>
          <p:cNvPr id="5" name="Picture 5"/>
          <p:cNvPicPr>
            <a:picLocks noChangeAspect="1"/>
          </p:cNvPicPr>
          <p:nvPr/>
        </p:nvPicPr>
        <p:blipFill>
          <a:blip r:embed="rId3"/>
          <a:srcRect/>
          <a:stretch>
            <a:fillRect/>
          </a:stretch>
        </p:blipFill>
        <p:spPr>
          <a:xfrm>
            <a:off x="1328658" y="1125286"/>
            <a:ext cx="3915650" cy="3455561"/>
          </a:xfrm>
          <a:prstGeom prst="rect">
            <a:avLst/>
          </a:prstGeom>
        </p:spPr>
      </p:pic>
      <p:grpSp>
        <p:nvGrpSpPr>
          <p:cNvPr id="6" name="Group 6"/>
          <p:cNvGrpSpPr/>
          <p:nvPr/>
        </p:nvGrpSpPr>
        <p:grpSpPr>
          <a:xfrm>
            <a:off x="1737622" y="2173862"/>
            <a:ext cx="3284389" cy="1889219"/>
            <a:chOff x="0" y="-147955"/>
            <a:chExt cx="6568777" cy="3070972"/>
          </a:xfrm>
        </p:grpSpPr>
        <p:sp>
          <p:nvSpPr>
            <p:cNvPr id="7" name="TextBox 7"/>
            <p:cNvSpPr txBox="1"/>
            <p:nvPr/>
          </p:nvSpPr>
          <p:spPr>
            <a:xfrm>
              <a:off x="0" y="1230246"/>
              <a:ext cx="6568777" cy="1692771"/>
            </a:xfrm>
            <a:prstGeom prst="rect">
              <a:avLst/>
            </a:prstGeom>
          </p:spPr>
          <p:txBody>
            <a:bodyPr lIns="0" tIns="0" rIns="0" bIns="0" rtlCol="0" anchor="t">
              <a:spAutoFit/>
            </a:bodyPr>
            <a:lstStyle/>
            <a:p>
              <a:pPr algn="ctr">
                <a:lnSpc>
                  <a:spcPts val="2167"/>
                </a:lnSpc>
              </a:pPr>
              <a:r>
                <a:rPr lang="vi-VN" sz="2000">
                  <a:solidFill>
                    <a:srgbClr val="2B2926"/>
                  </a:solidFill>
                </a:rPr>
                <a:t>Em tham khảo một số cách dưới đây để sáng tạo thêm sản phẩm theo ý thích</a:t>
              </a:r>
              <a:endParaRPr lang="en-US" sz="2000">
                <a:solidFill>
                  <a:srgbClr val="2B2926"/>
                </a:solidFill>
              </a:endParaRPr>
            </a:p>
          </p:txBody>
        </p:sp>
        <p:sp>
          <p:nvSpPr>
            <p:cNvPr id="8" name="TextBox 8"/>
            <p:cNvSpPr txBox="1"/>
            <p:nvPr/>
          </p:nvSpPr>
          <p:spPr>
            <a:xfrm>
              <a:off x="0" y="-147955"/>
              <a:ext cx="6568777" cy="888703"/>
            </a:xfrm>
            <a:prstGeom prst="rect">
              <a:avLst/>
            </a:prstGeom>
          </p:spPr>
          <p:txBody>
            <a:bodyPr lIns="0" tIns="0" rIns="0" bIns="0" rtlCol="0" anchor="t">
              <a:spAutoFit/>
            </a:bodyPr>
            <a:lstStyle/>
            <a:p>
              <a:pPr algn="ctr">
                <a:lnSpc>
                  <a:spcPts val="3840"/>
                </a:lnSpc>
              </a:pPr>
              <a:r>
                <a:rPr lang="vi-VN" sz="2400">
                  <a:solidFill>
                    <a:srgbClr val="2B2926"/>
                  </a:solidFill>
                </a:rPr>
                <a:t>4. Vận dụng</a:t>
              </a:r>
              <a:endParaRPr lang="en-US" sz="2400">
                <a:solidFill>
                  <a:srgbClr val="2B2926"/>
                </a:solidFill>
              </a:endParaRPr>
            </a:p>
          </p:txBody>
        </p:sp>
      </p:grpSp>
      <p:pic>
        <p:nvPicPr>
          <p:cNvPr id="11" name="Picture 11"/>
          <p:cNvPicPr>
            <a:picLocks noChangeAspect="1"/>
          </p:cNvPicPr>
          <p:nvPr/>
        </p:nvPicPr>
        <p:blipFill>
          <a:blip r:embed="rId4"/>
          <a:srcRect/>
          <a:stretch>
            <a:fillRect/>
          </a:stretch>
        </p:blipFill>
        <p:spPr>
          <a:xfrm>
            <a:off x="10791301" y="4947481"/>
            <a:ext cx="1186090" cy="1731518"/>
          </a:xfrm>
          <a:prstGeom prst="rect">
            <a:avLst/>
          </a:prstGeom>
        </p:spPr>
      </p:pic>
      <p:pic>
        <p:nvPicPr>
          <p:cNvPr id="12" name="Picture 12"/>
          <p:cNvPicPr>
            <a:picLocks noChangeAspect="1"/>
          </p:cNvPicPr>
          <p:nvPr/>
        </p:nvPicPr>
        <p:blipFill>
          <a:blip r:embed="rId5"/>
          <a:srcRect/>
          <a:stretch>
            <a:fillRect/>
          </a:stretch>
        </p:blipFill>
        <p:spPr>
          <a:xfrm>
            <a:off x="10731154" y="5960354"/>
            <a:ext cx="1246237" cy="520029"/>
          </a:xfrm>
          <a:prstGeom prst="rect">
            <a:avLst/>
          </a:prstGeom>
        </p:spPr>
      </p:pic>
      <p:pic>
        <p:nvPicPr>
          <p:cNvPr id="13" name="Picture 13"/>
          <p:cNvPicPr>
            <a:picLocks noChangeAspect="1"/>
          </p:cNvPicPr>
          <p:nvPr/>
        </p:nvPicPr>
        <p:blipFill>
          <a:blip r:embed="rId6">
            <a:alphaModFix amt="90000"/>
          </a:blip>
          <a:srcRect/>
          <a:stretch>
            <a:fillRect/>
          </a:stretch>
        </p:blipFill>
        <p:spPr>
          <a:xfrm>
            <a:off x="4085548" y="984355"/>
            <a:ext cx="1371397" cy="860110"/>
          </a:xfrm>
          <a:prstGeom prst="rect">
            <a:avLst/>
          </a:prstGeom>
        </p:spPr>
      </p:pic>
      <p:pic>
        <p:nvPicPr>
          <p:cNvPr id="14" name="Picture 13"/>
          <p:cNvPicPr>
            <a:picLocks noChangeAspect="1"/>
          </p:cNvPicPr>
          <p:nvPr/>
        </p:nvPicPr>
        <p:blipFill>
          <a:blip r:embed="rId7"/>
          <a:stretch>
            <a:fillRect/>
          </a:stretch>
        </p:blipFill>
        <p:spPr>
          <a:xfrm>
            <a:off x="6034593" y="584711"/>
            <a:ext cx="3796805" cy="2721197"/>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8"/>
          <a:stretch>
            <a:fillRect/>
          </a:stretch>
        </p:blipFill>
        <p:spPr>
          <a:xfrm>
            <a:off x="8446693" y="2313897"/>
            <a:ext cx="3333750" cy="2266950"/>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p:cNvPicPr>
            <a:picLocks noChangeAspect="1"/>
          </p:cNvPicPr>
          <p:nvPr/>
        </p:nvPicPr>
        <p:blipFill>
          <a:blip r:embed="rId9"/>
          <a:stretch>
            <a:fillRect/>
          </a:stretch>
        </p:blipFill>
        <p:spPr>
          <a:xfrm>
            <a:off x="6441970" y="3146633"/>
            <a:ext cx="2428875" cy="33337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758313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5902" y="1997478"/>
            <a:ext cx="8134350" cy="4572000"/>
          </a:xfrm>
          <a:prstGeom prst="rect">
            <a:avLst/>
          </a:prstGeom>
        </p:spPr>
      </p:pic>
      <p:sp>
        <p:nvSpPr>
          <p:cNvPr id="6" name="Oval 5">
            <a:extLst>
              <a:ext uri="{FF2B5EF4-FFF2-40B4-BE49-F238E27FC236}">
                <a16:creationId xmlns:a16="http://schemas.microsoft.com/office/drawing/2014/main" id="{AED2AE3C-6506-8A5A-9F1C-CBCA54850AEB}"/>
              </a:ext>
            </a:extLst>
          </p:cNvPr>
          <p:cNvSpPr/>
          <p:nvPr/>
        </p:nvSpPr>
        <p:spPr>
          <a:xfrm>
            <a:off x="556953" y="3215274"/>
            <a:ext cx="1820487" cy="152297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kern="10" dirty="0">
                <a:ln w="12700">
                  <a:solidFill>
                    <a:schemeClr val="bg2"/>
                  </a:solidFill>
                  <a:round/>
                  <a:headEnd/>
                  <a:tailEnd/>
                </a:ln>
                <a:solidFill>
                  <a:srgbClr val="FF0000"/>
                </a:solidFill>
                <a:effectLst>
                  <a:outerShdw dist="53882" dir="2700000" algn="ctr" rotWithShape="0">
                    <a:srgbClr val="9999FF">
                      <a:alpha val="79999"/>
                    </a:srgbClr>
                  </a:outerShdw>
                </a:effectLst>
                <a:latin typeface="Anxuyen" pitchFamily="2" charset="0"/>
              </a:rPr>
              <a:t>KHỞI ĐỘNG </a:t>
            </a:r>
          </a:p>
        </p:txBody>
      </p:sp>
      <p:sp>
        <p:nvSpPr>
          <p:cNvPr id="7" name="Rectangle 6">
            <a:extLst>
              <a:ext uri="{FF2B5EF4-FFF2-40B4-BE49-F238E27FC236}">
                <a16:creationId xmlns:a16="http://schemas.microsoft.com/office/drawing/2014/main" id="{FD7F9167-EAFF-9321-A8F3-66E988DF7643}"/>
              </a:ext>
            </a:extLst>
          </p:cNvPr>
          <p:cNvSpPr/>
          <p:nvPr/>
        </p:nvSpPr>
        <p:spPr>
          <a:xfrm>
            <a:off x="2783632" y="188640"/>
            <a:ext cx="6934200" cy="1616918"/>
          </a:xfrm>
          <a:prstGeom prst="rect">
            <a:avLst/>
          </a:prstGeom>
          <a:noFill/>
          <a:ln>
            <a:noFill/>
          </a:ln>
        </p:spPr>
        <p:style>
          <a:lnRef idx="0">
            <a:scrgbClr r="0" g="0" b="0"/>
          </a:lnRef>
          <a:fillRef idx="0">
            <a:scrgbClr r="0" g="0" b="0"/>
          </a:fillRef>
          <a:effectRef idx="0">
            <a:scrgbClr r="0" g="0" b="0"/>
          </a:effectRef>
          <a:fontRef idx="minor">
            <a:schemeClr val="accent3"/>
          </a:fontRef>
        </p:style>
        <p:txBody>
          <a:bodyPr anchor="ctr"/>
          <a:lstStyle/>
          <a:p>
            <a:pPr algn="ctr">
              <a:defRPr/>
            </a:pPr>
            <a:r>
              <a:rPr lang="vi-VN" sz="3200" b="1" i="1" dirty="0">
                <a:solidFill>
                  <a:srgbClr val="7030A0"/>
                </a:solidFill>
                <a:latin typeface="Times New Roman" panose="02020603050405020304" pitchFamily="18" charset="0"/>
                <a:cs typeface="Times New Roman" panose="02020603050405020304" pitchFamily="18" charset="0"/>
              </a:rPr>
              <a:t>Thứ tư, ngày 20 tháng 12 năm 2023</a:t>
            </a:r>
          </a:p>
          <a:p>
            <a:pPr algn="ctr">
              <a:defRPr/>
            </a:pPr>
            <a:r>
              <a:rPr lang="vi-VN" sz="3200" b="1" u="sng" dirty="0">
                <a:solidFill>
                  <a:srgbClr val="7030A0"/>
                </a:solidFill>
                <a:latin typeface="Times New Roman" panose="02020603050405020304" pitchFamily="18" charset="0"/>
                <a:cs typeface="Times New Roman" panose="02020603050405020304" pitchFamily="18" charset="0"/>
              </a:rPr>
              <a:t>Mĩ thuật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6985" y="2916130"/>
            <a:ext cx="6877646" cy="1608550"/>
            <a:chOff x="-759658" y="-1937636"/>
            <a:chExt cx="13755291" cy="3217100"/>
          </a:xfrm>
        </p:grpSpPr>
        <p:sp>
          <p:nvSpPr>
            <p:cNvPr id="3" name="TextBox 3"/>
            <p:cNvSpPr txBox="1"/>
            <p:nvPr/>
          </p:nvSpPr>
          <p:spPr>
            <a:xfrm>
              <a:off x="-759658" y="-1937636"/>
              <a:ext cx="13755291" cy="1282402"/>
            </a:xfrm>
            <a:prstGeom prst="rect">
              <a:avLst/>
            </a:prstGeom>
          </p:spPr>
          <p:txBody>
            <a:bodyPr wrap="square" lIns="0" tIns="0" rIns="0" bIns="0" rtlCol="0" anchor="t">
              <a:spAutoFit/>
            </a:bodyPr>
            <a:lstStyle/>
            <a:p>
              <a:pPr>
                <a:lnSpc>
                  <a:spcPts val="5013"/>
                </a:lnSpc>
              </a:pPr>
              <a:r>
                <a:rPr lang="en-US" sz="5334" spc="-59" dirty="0" err="1">
                  <a:solidFill>
                    <a:srgbClr val="2B4B82"/>
                  </a:solidFill>
                  <a:latin typeface="Times New Roman" panose="02020603050405020304" pitchFamily="18" charset="0"/>
                  <a:cs typeface="Times New Roman" panose="02020603050405020304" pitchFamily="18" charset="0"/>
                </a:rPr>
                <a:t>Tiết</a:t>
              </a:r>
              <a:r>
                <a:rPr lang="en-US" sz="5334" spc="-59" dirty="0">
                  <a:solidFill>
                    <a:srgbClr val="2B4B82"/>
                  </a:solidFill>
                  <a:latin typeface="Times New Roman" panose="02020603050405020304" pitchFamily="18" charset="0"/>
                  <a:cs typeface="Times New Roman" panose="02020603050405020304" pitchFamily="18" charset="0"/>
                </a:rPr>
                <a:t> </a:t>
              </a:r>
              <a:r>
                <a:rPr lang="en-US" sz="5334" spc="-59" dirty="0" err="1">
                  <a:solidFill>
                    <a:srgbClr val="2B4B82"/>
                  </a:solidFill>
                  <a:latin typeface="Times New Roman" panose="02020603050405020304" pitchFamily="18" charset="0"/>
                  <a:cs typeface="Times New Roman" panose="02020603050405020304" pitchFamily="18" charset="0"/>
                </a:rPr>
                <a:t>học</a:t>
              </a:r>
              <a:r>
                <a:rPr lang="en-US" sz="5334" spc="-59" dirty="0">
                  <a:solidFill>
                    <a:srgbClr val="2B4B82"/>
                  </a:solidFill>
                  <a:latin typeface="Times New Roman" panose="02020603050405020304" pitchFamily="18" charset="0"/>
                  <a:cs typeface="Times New Roman" panose="02020603050405020304" pitchFamily="18" charset="0"/>
                </a:rPr>
                <a:t> </a:t>
              </a:r>
              <a:r>
                <a:rPr lang="en-US" sz="5334" spc="-59" dirty="0" err="1">
                  <a:solidFill>
                    <a:srgbClr val="2B4B82"/>
                  </a:solidFill>
                  <a:latin typeface="Times New Roman" panose="02020603050405020304" pitchFamily="18" charset="0"/>
                  <a:cs typeface="Times New Roman" panose="02020603050405020304" pitchFamily="18" charset="0"/>
                </a:rPr>
                <a:t>đến</a:t>
              </a:r>
              <a:r>
                <a:rPr lang="en-US" sz="5334" spc="-59" dirty="0">
                  <a:solidFill>
                    <a:srgbClr val="2B4B82"/>
                  </a:solidFill>
                  <a:latin typeface="Times New Roman" panose="02020603050405020304" pitchFamily="18" charset="0"/>
                  <a:cs typeface="Times New Roman" panose="02020603050405020304" pitchFamily="18" charset="0"/>
                </a:rPr>
                <a:t> </a:t>
              </a:r>
              <a:r>
                <a:rPr lang="en-US" sz="5334" spc="-59" dirty="0" err="1">
                  <a:solidFill>
                    <a:srgbClr val="2B4B82"/>
                  </a:solidFill>
                  <a:latin typeface="Times New Roman" panose="02020603050405020304" pitchFamily="18" charset="0"/>
                  <a:cs typeface="Times New Roman" panose="02020603050405020304" pitchFamily="18" charset="0"/>
                </a:rPr>
                <a:t>đâykết</a:t>
              </a:r>
              <a:r>
                <a:rPr lang="en-US" sz="5334" spc="-59" dirty="0">
                  <a:solidFill>
                    <a:srgbClr val="2B4B82"/>
                  </a:solidFill>
                  <a:latin typeface="Times New Roman" panose="02020603050405020304" pitchFamily="18" charset="0"/>
                  <a:cs typeface="Times New Roman" panose="02020603050405020304" pitchFamily="18" charset="0"/>
                </a:rPr>
                <a:t> </a:t>
              </a:r>
              <a:r>
                <a:rPr lang="en-US" sz="5334" spc="-59" dirty="0" err="1">
                  <a:solidFill>
                    <a:srgbClr val="2B4B82"/>
                  </a:solidFill>
                  <a:latin typeface="Times New Roman" panose="02020603050405020304" pitchFamily="18" charset="0"/>
                  <a:cs typeface="Times New Roman" panose="02020603050405020304" pitchFamily="18" charset="0"/>
                </a:rPr>
                <a:t>thúc</a:t>
              </a:r>
              <a:endParaRPr lang="en-US" sz="5334" spc="-59" dirty="0">
                <a:solidFill>
                  <a:srgbClr val="2B4B82"/>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704356" y="-97452"/>
              <a:ext cx="10827263" cy="1376916"/>
            </a:xfrm>
            <a:prstGeom prst="rect">
              <a:avLst/>
            </a:prstGeom>
          </p:spPr>
          <p:txBody>
            <a:bodyPr wrap="square" lIns="0" tIns="0" rIns="0" bIns="0" rtlCol="0" anchor="t">
              <a:spAutoFit/>
            </a:bodyPr>
            <a:lstStyle/>
            <a:p>
              <a:pPr algn="ctr">
                <a:lnSpc>
                  <a:spcPts val="2800"/>
                </a:lnSpc>
              </a:pPr>
              <a:r>
                <a:rPr lang="vi-VN" sz="2000" dirty="0">
                  <a:solidFill>
                    <a:srgbClr val="FF0000"/>
                  </a:solidFill>
                  <a:latin typeface="Times New Roman" panose="02020603050405020304" pitchFamily="18" charset="0"/>
                  <a:cs typeface="Times New Roman" panose="02020603050405020304" pitchFamily="18" charset="0"/>
                </a:rPr>
                <a:t>Cảm ơn thầy cô và các em đã </a:t>
              </a:r>
              <a:r>
                <a:rPr lang="en-US" sz="2000" dirty="0" err="1">
                  <a:solidFill>
                    <a:srgbClr val="FF0000"/>
                  </a:solidFill>
                  <a:latin typeface="Times New Roman" panose="02020603050405020304" pitchFamily="18" charset="0"/>
                  <a:cs typeface="Times New Roman" panose="02020603050405020304" pitchFamily="18" charset="0"/>
                </a:rPr>
                <a:t>đồng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hành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tôi</a:t>
              </a:r>
              <a:r>
                <a:rPr lang="vi-VN" sz="2000" dirty="0">
                  <a:solidFill>
                    <a:srgbClr val="FF0000"/>
                  </a:solidFill>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Tiết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học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thật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tuyệt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vời</a:t>
              </a:r>
              <a:r>
                <a:rPr lang="en-US" sz="2000" dirty="0">
                  <a:solidFill>
                    <a:srgbClr val="FF0000"/>
                  </a:solidFill>
                  <a:latin typeface="Times New Roman" panose="02020603050405020304" pitchFamily="18" charset="0"/>
                  <a:cs typeface="Times New Roman" panose="02020603050405020304" pitchFamily="18" charset="0"/>
                </a:rPr>
                <a:t>!</a:t>
              </a: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9425" y="2012182"/>
            <a:ext cx="4940883" cy="3090298"/>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76733" y="5742424"/>
            <a:ext cx="2892480" cy="1809115"/>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17343" y="4988998"/>
            <a:ext cx="2192965" cy="137160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80232" y="474781"/>
            <a:ext cx="2192965" cy="1371600"/>
          </a:xfrm>
          <a:prstGeom prst="rect">
            <a:avLst/>
          </a:prstGeom>
        </p:spPr>
      </p:pic>
      <p:sp>
        <p:nvSpPr>
          <p:cNvPr id="9" name="Rectangle 8">
            <a:extLst>
              <a:ext uri="{FF2B5EF4-FFF2-40B4-BE49-F238E27FC236}">
                <a16:creationId xmlns:a16="http://schemas.microsoft.com/office/drawing/2014/main" id="{3939AB94-4673-50B8-E4A8-CE714603EAB5}"/>
              </a:ext>
            </a:extLst>
          </p:cNvPr>
          <p:cNvSpPr/>
          <p:nvPr/>
        </p:nvSpPr>
        <p:spPr>
          <a:xfrm>
            <a:off x="2826674" y="246182"/>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19422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AE426-E837-737F-31C5-F2D3B344B72F}"/>
              </a:ext>
            </a:extLst>
          </p:cNvPr>
          <p:cNvSpPr/>
          <p:nvPr/>
        </p:nvSpPr>
        <p:spPr>
          <a:xfrm>
            <a:off x="2533851" y="252244"/>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lnSpc>
                <a:spcPct val="150000"/>
              </a:lnSpc>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52041" y="2002766"/>
            <a:ext cx="4392489" cy="3168352"/>
            <a:chOff x="767407" y="1772816"/>
            <a:chExt cx="4392489" cy="3168352"/>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7" y="1772816"/>
              <a:ext cx="4392489" cy="3168352"/>
            </a:xfrm>
            <a:prstGeom prst="rect">
              <a:avLst/>
            </a:prstGeom>
          </p:spPr>
        </p:pic>
        <p:grpSp>
          <p:nvGrpSpPr>
            <p:cNvPr id="14" name="Group 13"/>
            <p:cNvGrpSpPr/>
            <p:nvPr/>
          </p:nvGrpSpPr>
          <p:grpSpPr>
            <a:xfrm>
              <a:off x="1343472" y="2307248"/>
              <a:ext cx="3178700" cy="1955472"/>
              <a:chOff x="4655685" y="2595476"/>
              <a:chExt cx="3178700" cy="1955472"/>
            </a:xfrm>
          </p:grpSpPr>
          <p:sp>
            <p:nvSpPr>
              <p:cNvPr id="15" name="TextBox 6"/>
              <p:cNvSpPr txBox="1"/>
              <p:nvPr/>
            </p:nvSpPr>
            <p:spPr>
              <a:xfrm>
                <a:off x="4655685" y="3052974"/>
                <a:ext cx="3178700" cy="1497974"/>
              </a:xfrm>
              <a:prstGeom prst="rect">
                <a:avLst/>
              </a:prstGeom>
              <a:noFill/>
              <a:ln>
                <a:noFill/>
              </a:ln>
            </p:spPr>
            <p:style>
              <a:lnRef idx="0">
                <a:scrgbClr r="0" g="0" b="0"/>
              </a:lnRef>
              <a:fillRef idx="0">
                <a:scrgbClr r="0" g="0" b="0"/>
              </a:fillRef>
              <a:effectRef idx="0">
                <a:scrgbClr r="0" g="0" b="0"/>
              </a:effectRef>
              <a:fontRef idx="minor">
                <a:schemeClr val="accent6"/>
              </a:fontRef>
            </p:style>
            <p:txBody>
              <a:bodyPr lIns="0" tIns="0" rIns="0" bIns="0" rtlCol="0" anchor="t">
                <a:spAutoFit/>
              </a:bodyPr>
              <a:lstStyle/>
              <a:p>
                <a:pPr marL="285750" indent="-285750" algn="just">
                  <a:lnSpc>
                    <a:spcPct val="150000"/>
                  </a:lnSpc>
                  <a:buFont typeface="Wingdings" panose="05000000000000000000" pitchFamily="2" charset="2"/>
                  <a:buChar char="ü"/>
                </a:pPr>
                <a:r>
                  <a:rPr lang="vi-VN" sz="1667" dirty="0">
                    <a:solidFill>
                      <a:srgbClr val="2B2926"/>
                    </a:solidFill>
                  </a:rPr>
                  <a:t>Bước đầu sáng tạo được tranh in từ vật liệu sẵn có</a:t>
                </a:r>
              </a:p>
              <a:p>
                <a:pPr marL="285750" indent="-285750" algn="just">
                  <a:lnSpc>
                    <a:spcPct val="150000"/>
                  </a:lnSpc>
                  <a:buFont typeface="Wingdings" panose="05000000000000000000" pitchFamily="2" charset="2"/>
                  <a:buChar char="ü"/>
                </a:pPr>
                <a:r>
                  <a:rPr lang="vi-VN" sz="1667" dirty="0">
                    <a:solidFill>
                      <a:srgbClr val="2B2926"/>
                    </a:solidFill>
                  </a:rPr>
                  <a:t>Chia sẻ đươc cảm nhận về sản phẩm tranh in</a:t>
                </a:r>
                <a:endParaRPr lang="en-US" sz="1667" dirty="0">
                  <a:solidFill>
                    <a:srgbClr val="2B2926"/>
                  </a:solidFill>
                </a:endParaRPr>
              </a:p>
            </p:txBody>
          </p:sp>
          <p:sp>
            <p:nvSpPr>
              <p:cNvPr id="16" name="TextBox 7"/>
              <p:cNvSpPr txBox="1"/>
              <p:nvPr/>
            </p:nvSpPr>
            <p:spPr>
              <a:xfrm>
                <a:off x="4655685" y="2595476"/>
                <a:ext cx="3178700" cy="457498"/>
              </a:xfrm>
              <a:prstGeom prst="rect">
                <a:avLst/>
              </a:prstGeom>
            </p:spPr>
            <p:txBody>
              <a:bodyPr lIns="0" tIns="0" rIns="0" bIns="0" rtlCol="0" anchor="t">
                <a:spAutoFit/>
              </a:bodyPr>
              <a:lstStyle/>
              <a:p>
                <a:pPr algn="ctr">
                  <a:lnSpc>
                    <a:spcPts val="3840"/>
                  </a:lnSpc>
                </a:pPr>
                <a:r>
                  <a:rPr lang="vi-VN" sz="2800" b="1" dirty="0">
                    <a:solidFill>
                      <a:srgbClr val="2B2926"/>
                    </a:solidFill>
                  </a:rPr>
                  <a:t>Nội dung chính</a:t>
                </a:r>
                <a:endParaRPr lang="en-US" sz="2800" b="1" dirty="0">
                  <a:solidFill>
                    <a:srgbClr val="2B2926"/>
                  </a:solidFill>
                </a:endParaRPr>
              </a:p>
            </p:txBody>
          </p:sp>
        </p:grpSp>
      </p:grpSp>
      <p:grpSp>
        <p:nvGrpSpPr>
          <p:cNvPr id="17" name="Group 16"/>
          <p:cNvGrpSpPr/>
          <p:nvPr/>
        </p:nvGrpSpPr>
        <p:grpSpPr>
          <a:xfrm>
            <a:off x="5831121" y="2564903"/>
            <a:ext cx="5133366" cy="3578201"/>
            <a:chOff x="5351747" y="2492896"/>
            <a:chExt cx="4392489" cy="3168352"/>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1747" y="2492896"/>
              <a:ext cx="4392489" cy="3168352"/>
            </a:xfrm>
            <a:prstGeom prst="rect">
              <a:avLst/>
            </a:prstGeom>
          </p:spPr>
        </p:pic>
        <p:grpSp>
          <p:nvGrpSpPr>
            <p:cNvPr id="19" name="Group 18"/>
            <p:cNvGrpSpPr/>
            <p:nvPr/>
          </p:nvGrpSpPr>
          <p:grpSpPr>
            <a:xfrm>
              <a:off x="5927812" y="3027328"/>
              <a:ext cx="3178700" cy="1565943"/>
              <a:chOff x="4655685" y="2595476"/>
              <a:chExt cx="3178700" cy="1565943"/>
            </a:xfrm>
          </p:grpSpPr>
          <p:sp>
            <p:nvSpPr>
              <p:cNvPr id="20" name="TextBox 6"/>
              <p:cNvSpPr txBox="1"/>
              <p:nvPr/>
            </p:nvSpPr>
            <p:spPr>
              <a:xfrm>
                <a:off x="4655685" y="3052974"/>
                <a:ext cx="3178700" cy="1108445"/>
              </a:xfrm>
              <a:prstGeom prst="rect">
                <a:avLst/>
              </a:prstGeom>
              <a:noFill/>
              <a:ln>
                <a:noFill/>
              </a:ln>
            </p:spPr>
            <p:style>
              <a:lnRef idx="0">
                <a:scrgbClr r="0" g="0" b="0"/>
              </a:lnRef>
              <a:fillRef idx="0">
                <a:scrgbClr r="0" g="0" b="0"/>
              </a:fillRef>
              <a:effectRef idx="0">
                <a:scrgbClr r="0" g="0" b="0"/>
              </a:effectRef>
              <a:fontRef idx="minor">
                <a:schemeClr val="accent6"/>
              </a:fontRef>
            </p:style>
            <p:txBody>
              <a:bodyPr lIns="0" tIns="0" rIns="0" bIns="0" rtlCol="0" anchor="t">
                <a:spAutoFit/>
              </a:bodyPr>
              <a:lstStyle/>
              <a:p>
                <a:pPr marL="285750" indent="-285750" algn="just">
                  <a:lnSpc>
                    <a:spcPct val="150000"/>
                  </a:lnSpc>
                  <a:buFont typeface="Wingdings" panose="05000000000000000000" pitchFamily="2" charset="2"/>
                  <a:buChar char="ü"/>
                </a:pPr>
                <a:r>
                  <a:rPr lang="en-US" sz="1667" dirty="0" err="1">
                    <a:solidFill>
                      <a:srgbClr val="2B2926"/>
                    </a:solidFill>
                    <a:latin typeface="Times New Roman" panose="02020603050405020304" pitchFamily="18" charset="0"/>
                    <a:cs typeface="Times New Roman" panose="02020603050405020304" pitchFamily="18" charset="0"/>
                  </a:rPr>
                  <a:t>Giấy</a:t>
                </a:r>
                <a:r>
                  <a:rPr lang="en-US" sz="1667" dirty="0">
                    <a:solidFill>
                      <a:srgbClr val="2B2926"/>
                    </a:solidFill>
                    <a:latin typeface="Times New Roman" panose="02020603050405020304" pitchFamily="18" charset="0"/>
                    <a:cs typeface="Times New Roman" panose="02020603050405020304" pitchFamily="18" charset="0"/>
                  </a:rPr>
                  <a:t> A3, </a:t>
                </a:r>
                <a:r>
                  <a:rPr lang="en-US" sz="1667" dirty="0" err="1">
                    <a:solidFill>
                      <a:srgbClr val="2B2926"/>
                    </a:solidFill>
                    <a:latin typeface="Times New Roman" panose="02020603050405020304" pitchFamily="18" charset="0"/>
                    <a:cs typeface="Times New Roman" panose="02020603050405020304" pitchFamily="18" charset="0"/>
                  </a:rPr>
                  <a:t>bút</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chì</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màu</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vẽ</a:t>
                </a:r>
                <a:r>
                  <a:rPr lang="en-US" sz="1667" dirty="0">
                    <a:solidFill>
                      <a:srgbClr val="2B2926"/>
                    </a:solidFill>
                    <a:latin typeface="Times New Roman" panose="02020603050405020304" pitchFamily="18" charset="0"/>
                    <a:cs typeface="Times New Roman" panose="02020603050405020304" pitchFamily="18" charset="0"/>
                  </a:rPr>
                  <a:t>…</a:t>
                </a:r>
                <a:endParaRPr lang="vi-VN" sz="1667" dirty="0">
                  <a:solidFill>
                    <a:srgbClr val="2B2926"/>
                  </a:solidFill>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ü"/>
                </a:pPr>
                <a:r>
                  <a:rPr lang="en-US" sz="1667" dirty="0" err="1">
                    <a:solidFill>
                      <a:srgbClr val="2B2926"/>
                    </a:solidFill>
                    <a:latin typeface="Times New Roman" panose="02020603050405020304" pitchFamily="18" charset="0"/>
                    <a:cs typeface="Times New Roman" panose="02020603050405020304" pitchFamily="18" charset="0"/>
                  </a:rPr>
                  <a:t>Vật</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liệu</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có</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sẵn</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làm</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khuôn</a:t>
                </a:r>
                <a:r>
                  <a:rPr lang="en-US" sz="1667" dirty="0">
                    <a:solidFill>
                      <a:srgbClr val="2B2926"/>
                    </a:solidFill>
                    <a:latin typeface="Times New Roman" panose="02020603050405020304" pitchFamily="18" charset="0"/>
                    <a:cs typeface="Times New Roman" panose="02020603050405020304" pitchFamily="18" charset="0"/>
                  </a:rPr>
                  <a:t> in, </a:t>
                </a:r>
                <a:r>
                  <a:rPr lang="en-US" sz="1667" dirty="0" err="1">
                    <a:solidFill>
                      <a:srgbClr val="2B2926"/>
                    </a:solidFill>
                    <a:latin typeface="Times New Roman" panose="02020603050405020304" pitchFamily="18" charset="0"/>
                    <a:cs typeface="Times New Roman" panose="02020603050405020304" pitchFamily="18" charset="0"/>
                  </a:rPr>
                  <a:t>hoa</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quả</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có</a:t>
                </a:r>
                <a:r>
                  <a:rPr lang="en-US" sz="1667" dirty="0">
                    <a:solidFill>
                      <a:srgbClr val="2B2926"/>
                    </a:solidFill>
                    <a:latin typeface="Times New Roman" panose="02020603050405020304" pitchFamily="18" charset="0"/>
                    <a:cs typeface="Times New Roman" panose="02020603050405020304" pitchFamily="18" charset="0"/>
                  </a:rPr>
                  <a:t> </a:t>
                </a:r>
                <a:r>
                  <a:rPr lang="en-US" sz="1667" dirty="0" err="1">
                    <a:solidFill>
                      <a:srgbClr val="2B2926"/>
                    </a:solidFill>
                    <a:latin typeface="Times New Roman" panose="02020603050405020304" pitchFamily="18" charset="0"/>
                    <a:cs typeface="Times New Roman" panose="02020603050405020304" pitchFamily="18" charset="0"/>
                  </a:rPr>
                  <a:t>sẵn</a:t>
                </a:r>
                <a:r>
                  <a:rPr lang="en-US" sz="1667" dirty="0">
                    <a:solidFill>
                      <a:srgbClr val="2B2926"/>
                    </a:solidFill>
                    <a:latin typeface="Times New Roman" panose="02020603050405020304" pitchFamily="18" charset="0"/>
                    <a:cs typeface="Times New Roman" panose="02020603050405020304" pitchFamily="18" charset="0"/>
                  </a:rPr>
                  <a:t>..</a:t>
                </a:r>
              </a:p>
            </p:txBody>
          </p:sp>
          <p:sp>
            <p:nvSpPr>
              <p:cNvPr id="21" name="TextBox 7"/>
              <p:cNvSpPr txBox="1"/>
              <p:nvPr/>
            </p:nvSpPr>
            <p:spPr>
              <a:xfrm>
                <a:off x="4655685" y="2595476"/>
                <a:ext cx="3178700" cy="466281"/>
              </a:xfrm>
              <a:prstGeom prst="rect">
                <a:avLst/>
              </a:prstGeom>
            </p:spPr>
            <p:txBody>
              <a:bodyPr lIns="0" tIns="0" rIns="0" bIns="0" rtlCol="0" anchor="t">
                <a:spAutoFit/>
              </a:bodyPr>
              <a:lstStyle/>
              <a:p>
                <a:pPr algn="ctr">
                  <a:lnSpc>
                    <a:spcPts val="3840"/>
                  </a:lnSpc>
                </a:pPr>
                <a:r>
                  <a:rPr lang="en-US" sz="2800" b="1" dirty="0" err="1">
                    <a:solidFill>
                      <a:srgbClr val="2B2926"/>
                    </a:solidFill>
                    <a:latin typeface="Times New Roman" panose="02020603050405020304" pitchFamily="18" charset="0"/>
                    <a:cs typeface="Times New Roman" panose="02020603050405020304" pitchFamily="18" charset="0"/>
                  </a:rPr>
                  <a:t>Chuẩn</a:t>
                </a:r>
                <a:r>
                  <a:rPr lang="en-US" sz="2800" b="1" dirty="0">
                    <a:solidFill>
                      <a:srgbClr val="2B2926"/>
                    </a:solidFill>
                    <a:latin typeface="Times New Roman" panose="02020603050405020304" pitchFamily="18" charset="0"/>
                    <a:cs typeface="Times New Roman" panose="02020603050405020304" pitchFamily="18" charset="0"/>
                  </a:rPr>
                  <a:t> </a:t>
                </a:r>
                <a:r>
                  <a:rPr lang="en-US" sz="2800" b="1" dirty="0" err="1">
                    <a:solidFill>
                      <a:srgbClr val="2B2926"/>
                    </a:solidFill>
                    <a:latin typeface="Times New Roman" panose="02020603050405020304" pitchFamily="18" charset="0"/>
                    <a:cs typeface="Times New Roman" panose="02020603050405020304" pitchFamily="18" charset="0"/>
                  </a:rPr>
                  <a:t>bị</a:t>
                </a:r>
                <a:endParaRPr lang="en-US" sz="2800" b="1" dirty="0">
                  <a:solidFill>
                    <a:srgbClr val="2B2926"/>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255112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688" y="1942084"/>
            <a:ext cx="4619284" cy="787977"/>
          </a:xfrm>
        </p:spPr>
        <p:style>
          <a:lnRef idx="1">
            <a:schemeClr val="accent5"/>
          </a:lnRef>
          <a:fillRef idx="2">
            <a:schemeClr val="accent5"/>
          </a:fillRef>
          <a:effectRef idx="1">
            <a:schemeClr val="accent5"/>
          </a:effectRef>
          <a:fontRef idx="minor">
            <a:schemeClr val="dk1"/>
          </a:fontRef>
        </p:style>
        <p:txBody>
          <a:bodyPr/>
          <a:lstStyle/>
          <a:p>
            <a:r>
              <a:rPr lang="en-US" dirty="0">
                <a:solidFill>
                  <a:srgbClr val="002060"/>
                </a:solidFill>
                <a:latin typeface="Times New Roman" panose="02020603050405020304" pitchFamily="18" charset="0"/>
                <a:cs typeface="Times New Roman" panose="02020603050405020304" pitchFamily="18" charset="0"/>
              </a:rPr>
              <a:t>1.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biết</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4" name="Content Placeholder 3" descr="xcer.jpg"/>
          <p:cNvPicPr>
            <a:picLocks noGrp="1" noChangeAspect="1"/>
          </p:cNvPicPr>
          <p:nvPr>
            <p:ph idx="1"/>
          </p:nvPr>
        </p:nvPicPr>
        <p:blipFill>
          <a:blip r:embed="rId2"/>
          <a:stretch>
            <a:fillRect/>
          </a:stretch>
        </p:blipFill>
        <p:spPr>
          <a:xfrm flipH="1">
            <a:off x="7852191" y="2336072"/>
            <a:ext cx="4339809" cy="3130411"/>
          </a:xfrm>
        </p:spPr>
      </p:pic>
      <p:sp>
        <p:nvSpPr>
          <p:cNvPr id="3" name="Rectangle 2">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lnSpc>
                <a:spcPct val="150000"/>
              </a:lnSpc>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lnSpc>
                <a:spcPct val="150000"/>
              </a:lnSpc>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lnSpc>
                <a:spcPct val="150000"/>
              </a:lnSpc>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 (tiết 1)</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553C09E9-E743-144A-ED9E-CE98F2311E1D}"/>
              </a:ext>
            </a:extLst>
          </p:cNvPr>
          <p:cNvSpPr txBox="1">
            <a:spLocks/>
          </p:cNvSpPr>
          <p:nvPr/>
        </p:nvSpPr>
        <p:spPr>
          <a:xfrm>
            <a:off x="1206336" y="2871446"/>
            <a:ext cx="601028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a:solidFill>
                  <a:srgbClr val="002060"/>
                </a:solidFill>
                <a:latin typeface="Times New Roman" panose="02020603050405020304" pitchFamily="18" charset="0"/>
                <a:cs typeface="Times New Roman" panose="02020603050405020304" pitchFamily="18" charset="0"/>
              </a:rPr>
              <a:t>Em nhìn thấy hình ảnh hoa gì</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đây</a:t>
            </a:r>
            <a:r>
              <a:rPr lang="vi-VN"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DCB2C9EE-E7A1-2D9D-7A11-02D6BB6B26DD}"/>
              </a:ext>
            </a:extLst>
          </p:cNvPr>
          <p:cNvSpPr txBox="1">
            <a:spLocks/>
          </p:cNvSpPr>
          <p:nvPr/>
        </p:nvSpPr>
        <p:spPr>
          <a:xfrm>
            <a:off x="1352862" y="5327902"/>
            <a:ext cx="634472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a:solidFill>
                  <a:srgbClr val="002060"/>
                </a:solidFill>
                <a:latin typeface="Times New Roman" panose="02020603050405020304" pitchFamily="18" charset="0"/>
                <a:cs typeface="Times New Roman" panose="02020603050405020304" pitchFamily="18" charset="0"/>
              </a:rPr>
              <a:t>Hoa có </a:t>
            </a:r>
            <a:r>
              <a:rPr lang="en-US" sz="3200" dirty="0">
                <a:solidFill>
                  <a:srgbClr val="002060"/>
                </a:solidFill>
                <a:latin typeface="Times New Roman" panose="02020603050405020304" pitchFamily="18" charset="0"/>
                <a:cs typeface="Times New Roman" panose="02020603050405020304" pitchFamily="18" charset="0"/>
              </a:rPr>
              <a:t>5 </a:t>
            </a:r>
            <a:r>
              <a:rPr lang="en-US" sz="3200" dirty="0" err="1">
                <a:solidFill>
                  <a:srgbClr val="002060"/>
                </a:solidFill>
                <a:latin typeface="Times New Roman" panose="02020603050405020304" pitchFamily="18" charset="0"/>
                <a:cs typeface="Times New Roman" panose="02020603050405020304" pitchFamily="18" charset="0"/>
              </a:rPr>
              <a:t>cánh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tươi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nhuỵ</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sẫm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cành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cs typeface="Times New Roman" panose="02020603050405020304" pitchFamily="18" charset="0"/>
              </a:rPr>
              <a:t>…</a:t>
            </a:r>
            <a:r>
              <a:rPr lang="vi-VN"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53C09E9-E743-144A-ED9E-CE98F2311E1D}"/>
              </a:ext>
            </a:extLst>
          </p:cNvPr>
          <p:cNvSpPr txBox="1">
            <a:spLocks/>
          </p:cNvSpPr>
          <p:nvPr/>
        </p:nvSpPr>
        <p:spPr>
          <a:xfrm>
            <a:off x="6438900" y="3803313"/>
            <a:ext cx="1889102" cy="7050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Hoa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mai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DCB2C9EE-E7A1-2D9D-7A11-02D6BB6B26DD}"/>
              </a:ext>
            </a:extLst>
          </p:cNvPr>
          <p:cNvSpPr txBox="1">
            <a:spLocks/>
          </p:cNvSpPr>
          <p:nvPr/>
        </p:nvSpPr>
        <p:spPr>
          <a:xfrm>
            <a:off x="1327924" y="4338687"/>
            <a:ext cx="634472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a:solidFill>
                  <a:srgbClr val="002060"/>
                </a:solidFill>
                <a:latin typeface="Times New Roman" panose="02020603050405020304" pitchFamily="18" charset="0"/>
                <a:cs typeface="Times New Roman" panose="02020603050405020304" pitchFamily="18" charset="0"/>
              </a:rPr>
              <a:t>Hoa có cấu tạo, màu sắc như thế nào? </a:t>
            </a:r>
            <a:endParaRPr lang="en-US" sz="32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877" y="1897803"/>
            <a:ext cx="4350959" cy="837783"/>
          </a:xfrm>
        </p:spPr>
        <p:txBody>
          <a:bodyPr/>
          <a:lstStyle/>
          <a:p>
            <a:r>
              <a:rPr lang="en-US" dirty="0">
                <a:solidFill>
                  <a:srgbClr val="002060"/>
                </a:solidFill>
                <a:latin typeface="Times New Roman" panose="02020603050405020304" pitchFamily="18" charset="0"/>
                <a:cs typeface="Times New Roman" panose="02020603050405020304" pitchFamily="18" charset="0"/>
              </a:rPr>
              <a:t>1.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biết</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Screenshot_20200701-192824_Chrome (1).jpg">
            <a:extLst>
              <a:ext uri="{FF2B5EF4-FFF2-40B4-BE49-F238E27FC236}">
                <a16:creationId xmlns:a16="http://schemas.microsoft.com/office/drawing/2014/main" id="{44BD7B31-4C0C-2D1B-4ECA-876FFF310A82}"/>
              </a:ext>
            </a:extLst>
          </p:cNvPr>
          <p:cNvPicPr>
            <a:picLocks noChangeAspect="1"/>
          </p:cNvPicPr>
          <p:nvPr/>
        </p:nvPicPr>
        <p:blipFill>
          <a:blip r:embed="rId2"/>
          <a:stretch>
            <a:fillRect/>
          </a:stretch>
        </p:blipFill>
        <p:spPr>
          <a:xfrm>
            <a:off x="6942381" y="2330738"/>
            <a:ext cx="5249619" cy="4211378"/>
          </a:xfrm>
          <a:prstGeom prst="rect">
            <a:avLst/>
          </a:prstGeom>
        </p:spPr>
      </p:pic>
      <p:sp>
        <p:nvSpPr>
          <p:cNvPr id="6" name="Title 1">
            <a:extLst>
              <a:ext uri="{FF2B5EF4-FFF2-40B4-BE49-F238E27FC236}">
                <a16:creationId xmlns:a16="http://schemas.microsoft.com/office/drawing/2014/main" id="{553C09E9-E743-144A-ED9E-CE98F2311E1D}"/>
              </a:ext>
            </a:extLst>
          </p:cNvPr>
          <p:cNvSpPr txBox="1">
            <a:spLocks/>
          </p:cNvSpPr>
          <p:nvPr/>
        </p:nvSpPr>
        <p:spPr>
          <a:xfrm>
            <a:off x="1172036" y="2658343"/>
            <a:ext cx="5436524" cy="1015197"/>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a:solidFill>
                  <a:srgbClr val="002060"/>
                </a:solidFill>
                <a:latin typeface="Times New Roman" panose="02020603050405020304" pitchFamily="18" charset="0"/>
                <a:cs typeface="Times New Roman" panose="02020603050405020304" pitchFamily="18" charset="0"/>
              </a:rPr>
              <a:t>Em hãy </a:t>
            </a:r>
            <a:r>
              <a:rPr lang="en-US" sz="3200" dirty="0" err="1">
                <a:solidFill>
                  <a:srgbClr val="002060"/>
                </a:solidFill>
                <a:latin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kể tên các loại hoa, quả có trong bức tranh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này</a:t>
            </a:r>
            <a:r>
              <a:rPr lang="vi-VN" sz="3200" dirty="0">
                <a:solidFill>
                  <a:srgbClr val="002060"/>
                </a:solidFill>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6BDF7C93-1B87-7050-266C-577E92E4236E}"/>
              </a:ext>
            </a:extLst>
          </p:cNvPr>
          <p:cNvSpPr txBox="1">
            <a:spLocks/>
          </p:cNvSpPr>
          <p:nvPr/>
        </p:nvSpPr>
        <p:spPr>
          <a:xfrm>
            <a:off x="1472645" y="4660683"/>
            <a:ext cx="4802094" cy="10151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700" dirty="0">
                <a:solidFill>
                  <a:srgbClr val="002060"/>
                </a:solidFill>
                <a:latin typeface="Times New Roman" panose="02020603050405020304" pitchFamily="18" charset="0"/>
                <a:cs typeface="Times New Roman" panose="02020603050405020304" pitchFamily="18" charset="0"/>
              </a:rPr>
              <a:t>Màu sắc của các loại hoa, quả trong tranh như thế nào? </a:t>
            </a:r>
            <a:endParaRPr lang="en-US" sz="2700" dirty="0">
              <a:solidFill>
                <a:srgbClr val="002060"/>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553C09E9-E743-144A-ED9E-CE98F2311E1D}"/>
              </a:ext>
            </a:extLst>
          </p:cNvPr>
          <p:cNvSpPr txBox="1">
            <a:spLocks/>
          </p:cNvSpPr>
          <p:nvPr/>
        </p:nvSpPr>
        <p:spPr>
          <a:xfrm>
            <a:off x="1155430" y="3650611"/>
            <a:ext cx="5436524" cy="1015197"/>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đủ</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chuối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thủ</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8" name="Title 1">
            <a:extLst>
              <a:ext uri="{FF2B5EF4-FFF2-40B4-BE49-F238E27FC236}">
                <a16:creationId xmlns:a16="http://schemas.microsoft.com/office/drawing/2014/main" id="{6BDF7C93-1B87-7050-266C-577E92E4236E}"/>
              </a:ext>
            </a:extLst>
          </p:cNvPr>
          <p:cNvSpPr txBox="1">
            <a:spLocks/>
          </p:cNvSpPr>
          <p:nvPr/>
        </p:nvSpPr>
        <p:spPr>
          <a:xfrm>
            <a:off x="1631253" y="5500268"/>
            <a:ext cx="4802094" cy="10151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700" dirty="0">
                <a:solidFill>
                  <a:srgbClr val="FF0000"/>
                </a:solidFill>
                <a:latin typeface="Times New Roman" panose="02020603050405020304" pitchFamily="18" charset="0"/>
                <a:cs typeface="Times New Roman" panose="02020603050405020304" pitchFamily="18" charset="0"/>
              </a:rPr>
              <a:t>Màu sắc</a:t>
            </a:r>
            <a:r>
              <a:rPr lang="en-US" sz="2700" dirty="0">
                <a:solidFill>
                  <a:srgbClr val="FF0000"/>
                </a:solidFill>
                <a:latin typeface="Times New Roman" panose="02020603050405020304" pitchFamily="18" charset="0"/>
                <a:cs typeface="Times New Roman" panose="02020603050405020304" pitchFamily="18" charset="0"/>
              </a:rPr>
              <a:t> </a:t>
            </a:r>
            <a:r>
              <a:rPr lang="en-US" sz="2700" dirty="0" err="1">
                <a:solidFill>
                  <a:srgbClr val="FF0000"/>
                </a:solidFill>
                <a:latin typeface="Times New Roman" panose="02020603050405020304" pitchFamily="18" charset="0"/>
                <a:cs typeface="Times New Roman" panose="02020603050405020304" pitchFamily="18" charset="0"/>
              </a:rPr>
              <a:t>hài</a:t>
            </a:r>
            <a:r>
              <a:rPr lang="en-US" sz="2700" dirty="0">
                <a:solidFill>
                  <a:srgbClr val="FF0000"/>
                </a:solidFill>
                <a:latin typeface="Times New Roman" panose="02020603050405020304" pitchFamily="18" charset="0"/>
                <a:cs typeface="Times New Roman" panose="02020603050405020304" pitchFamily="18" charset="0"/>
              </a:rPr>
              <a:t> </a:t>
            </a:r>
            <a:r>
              <a:rPr lang="en-US" sz="2700" dirty="0" err="1">
                <a:solidFill>
                  <a:srgbClr val="FF0000"/>
                </a:solidFill>
                <a:latin typeface="Times New Roman" panose="02020603050405020304" pitchFamily="18" charset="0"/>
                <a:cs typeface="Times New Roman" panose="02020603050405020304" pitchFamily="18" charset="0"/>
              </a:rPr>
              <a:t>hoà</a:t>
            </a:r>
            <a:r>
              <a:rPr lang="en-US" sz="2700" dirty="0">
                <a:solidFill>
                  <a:srgbClr val="FF0000"/>
                </a:solidFill>
                <a:latin typeface="Times New Roman" panose="02020603050405020304" pitchFamily="18" charset="0"/>
                <a:cs typeface="Times New Roman" panose="02020603050405020304" pitchFamily="18" charset="0"/>
              </a:rPr>
              <a:t>, </a:t>
            </a:r>
            <a:r>
              <a:rPr lang="en-US" sz="2700" dirty="0" err="1">
                <a:solidFill>
                  <a:srgbClr val="FF0000"/>
                </a:solidFill>
                <a:latin typeface="Times New Roman" panose="02020603050405020304" pitchFamily="18" charset="0"/>
                <a:cs typeface="Times New Roman" panose="02020603050405020304" pitchFamily="18" charset="0"/>
              </a:rPr>
              <a:t>ấm</a:t>
            </a:r>
            <a:r>
              <a:rPr lang="en-US" sz="2700" dirty="0">
                <a:solidFill>
                  <a:srgbClr val="FF0000"/>
                </a:solidFill>
                <a:latin typeface="Times New Roman" panose="02020603050405020304" pitchFamily="18" charset="0"/>
                <a:cs typeface="Times New Roman" panose="02020603050405020304" pitchFamily="18" charset="0"/>
              </a:rPr>
              <a:t> </a:t>
            </a:r>
            <a:r>
              <a:rPr lang="en-US" sz="2700" dirty="0" err="1">
                <a:solidFill>
                  <a:srgbClr val="FF0000"/>
                </a:solidFill>
                <a:latin typeface="Times New Roman" panose="02020603050405020304" pitchFamily="18" charset="0"/>
                <a:cs typeface="Times New Roman" panose="02020603050405020304" pitchFamily="18" charset="0"/>
              </a:rPr>
              <a:t>áp</a:t>
            </a:r>
            <a:r>
              <a:rPr lang="en-US" sz="27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91392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3"/>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5" name="Picture 4" descr="Screenshot_20200701-192824_Chrome (1).jpg">
            <a:extLst>
              <a:ext uri="{FF2B5EF4-FFF2-40B4-BE49-F238E27FC236}">
                <a16:creationId xmlns:a16="http://schemas.microsoft.com/office/drawing/2014/main" id="{44BD7B31-4C0C-2D1B-4ECA-876FFF310A82}"/>
              </a:ext>
            </a:extLst>
          </p:cNvPr>
          <p:cNvPicPr>
            <a:picLocks noChangeAspect="1"/>
          </p:cNvPicPr>
          <p:nvPr/>
        </p:nvPicPr>
        <p:blipFill>
          <a:blip r:embed="rId2"/>
          <a:stretch>
            <a:fillRect/>
          </a:stretch>
        </p:blipFill>
        <p:spPr>
          <a:xfrm>
            <a:off x="6640273" y="2316694"/>
            <a:ext cx="5249619" cy="3924670"/>
          </a:xfrm>
          <a:prstGeom prst="rect">
            <a:avLst/>
          </a:prstGeom>
        </p:spPr>
      </p:pic>
      <p:sp>
        <p:nvSpPr>
          <p:cNvPr id="6" name="Title 1">
            <a:extLst>
              <a:ext uri="{FF2B5EF4-FFF2-40B4-BE49-F238E27FC236}">
                <a16:creationId xmlns:a16="http://schemas.microsoft.com/office/drawing/2014/main" id="{553C09E9-E743-144A-ED9E-CE98F2311E1D}"/>
              </a:ext>
            </a:extLst>
          </p:cNvPr>
          <p:cNvSpPr txBox="1">
            <a:spLocks/>
          </p:cNvSpPr>
          <p:nvPr/>
        </p:nvSpPr>
        <p:spPr>
          <a:xfrm>
            <a:off x="749509" y="2880789"/>
            <a:ext cx="5612498" cy="3241573"/>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a:solidFill>
                  <a:srgbClr val="002060"/>
                </a:solidFill>
                <a:latin typeface="Times New Roman" panose="02020603050405020304" pitchFamily="18" charset="0"/>
                <a:cs typeface="Times New Roman" panose="02020603050405020304" pitchFamily="18" charset="0"/>
              </a:rPr>
              <a:t>Đây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a:t>
            </a:r>
            <a:r>
              <a:rPr lang="en-US" sz="3200" dirty="0">
                <a:solidFill>
                  <a:srgbClr val="002060"/>
                </a:solidFill>
                <a:latin typeface="Times New Roman" panose="02020603050405020304" pitchFamily="18" charset="0"/>
                <a:cs typeface="Times New Roman" panose="02020603050405020304" pitchFamily="18" charset="0"/>
              </a:rPr>
              <a:t> t</a:t>
            </a:r>
            <a:r>
              <a:rPr lang="vi-VN" sz="3200" dirty="0">
                <a:solidFill>
                  <a:srgbClr val="002060"/>
                </a:solidFill>
                <a:latin typeface="Times New Roman" panose="02020603050405020304" pitchFamily="18" charset="0"/>
                <a:cs typeface="Times New Roman" panose="02020603050405020304" pitchFamily="18" charset="0"/>
              </a:rPr>
              <a:t>ranh “Tĩnh vật”  khắc gỗ của Họa sĩ Nguyễn Văn Đôn đã kết hợp bởi các loại hoa, quả như: quả chuối, quả đu đủ, quả phật thủ...và cả hoa đào nữa, để tạo nên một bức tranh mang đậm tinh thần mùa xuân.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1093877" y="1897803"/>
            <a:ext cx="4350959" cy="83778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latin typeface="Times New Roman" panose="02020603050405020304" pitchFamily="18" charset="0"/>
                <a:cs typeface="Times New Roman" panose="02020603050405020304" pitchFamily="18" charset="0"/>
              </a:rPr>
              <a:t>1.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biết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593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553C09E9-E743-144A-ED9E-CE98F2311E1D}"/>
              </a:ext>
            </a:extLst>
          </p:cNvPr>
          <p:cNvSpPr txBox="1">
            <a:spLocks/>
          </p:cNvSpPr>
          <p:nvPr/>
        </p:nvSpPr>
        <p:spPr>
          <a:xfrm>
            <a:off x="1722099" y="2714173"/>
            <a:ext cx="6806760" cy="12676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a:solidFill>
                  <a:srgbClr val="002060"/>
                </a:solidFill>
                <a:latin typeface="Times New Roman" panose="02020603050405020304" pitchFamily="18" charset="0"/>
                <a:cs typeface="Times New Roman" panose="02020603050405020304" pitchFamily="18" charset="0"/>
              </a:rPr>
              <a:t>Ngoài những hoa quả trên em còn biết những loại hoa quả nào?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EDF56F42-478D-E64C-8CDC-D635D4F48289}"/>
              </a:ext>
            </a:extLst>
          </p:cNvPr>
          <p:cNvSpPr txBox="1">
            <a:spLocks/>
          </p:cNvSpPr>
          <p:nvPr/>
        </p:nvSpPr>
        <p:spPr>
          <a:xfrm>
            <a:off x="1566428" y="4028760"/>
            <a:ext cx="9150125" cy="91460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dirty="0">
                <a:solidFill>
                  <a:srgbClr val="002060"/>
                </a:solidFill>
                <a:latin typeface="Times New Roman" panose="02020603050405020304" pitchFamily="18" charset="0"/>
                <a:cs typeface="Times New Roman" panose="02020603050405020304" pitchFamily="18" charset="0"/>
              </a:rPr>
              <a:t>Ở địa phương em có những loại quả nào mà em biết ?  </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2087941" y="1988047"/>
            <a:ext cx="4350959" cy="83778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latin typeface="Times New Roman" panose="02020603050405020304" pitchFamily="18" charset="0"/>
                <a:cs typeface="Times New Roman" panose="02020603050405020304" pitchFamily="18" charset="0"/>
              </a:rPr>
              <a:t>1.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biết</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7186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722182" y="1564098"/>
            <a:ext cx="4121666" cy="83778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2060"/>
                </a:solidFill>
                <a:latin typeface="Times New Roman" panose="02020603050405020304" pitchFamily="18" charset="0"/>
                <a:cs typeface="Times New Roman" panose="02020603050405020304" pitchFamily="18" charset="0"/>
              </a:rPr>
              <a:t>1. </a:t>
            </a:r>
            <a:r>
              <a:rPr lang="en-US" dirty="0" err="1">
                <a:solidFill>
                  <a:srgbClr val="002060"/>
                </a:solidFill>
                <a:latin typeface="Times New Roman" panose="02020603050405020304" pitchFamily="18" charset="0"/>
                <a:cs typeface="Times New Roman" panose="02020603050405020304" pitchFamily="18" charset="0"/>
              </a:rPr>
              <a:t>Quan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biết</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9628" y="4099614"/>
            <a:ext cx="2291584" cy="221102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5157" y="2292323"/>
            <a:ext cx="2169442" cy="175041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608" y="4640037"/>
            <a:ext cx="2178535" cy="175870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9604" y="4799908"/>
            <a:ext cx="2300516" cy="143896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9456" y="2335260"/>
            <a:ext cx="2178535" cy="161717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6143" y="2367712"/>
            <a:ext cx="2309202" cy="173190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4831" y="4799908"/>
            <a:ext cx="1565425" cy="184720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075" y="4393530"/>
            <a:ext cx="1762715" cy="128337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9060" y="2367712"/>
            <a:ext cx="1690650" cy="1690650"/>
          </a:xfrm>
          <a:prstGeom prst="rect">
            <a:avLst/>
          </a:prstGeom>
        </p:spPr>
      </p:pic>
    </p:spTree>
    <p:extLst>
      <p:ext uri="{BB962C8B-B14F-4D97-AF65-F5344CB8AC3E}">
        <p14:creationId xmlns:p14="http://schemas.microsoft.com/office/powerpoint/2010/main" val="423504327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39AB94-4673-50B8-E4A8-CE714603EAB5}"/>
              </a:ext>
            </a:extLst>
          </p:cNvPr>
          <p:cNvSpPr/>
          <p:nvPr/>
        </p:nvSpPr>
        <p:spPr>
          <a:xfrm>
            <a:off x="3124200" y="152401"/>
            <a:ext cx="6629400" cy="160019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algn="ctr">
              <a:defRPr/>
            </a:pPr>
            <a:r>
              <a:rPr lang="vi-VN" sz="2400" b="1" dirty="0">
                <a:solidFill>
                  <a:srgbClr val="002060"/>
                </a:solidFill>
                <a:latin typeface="Times New Roman" panose="02020603050405020304" pitchFamily="18" charset="0"/>
                <a:cs typeface="Times New Roman" panose="02020603050405020304" pitchFamily="18" charset="0"/>
              </a:rPr>
              <a:t>Thứ tư, ngày 20 tháng 12 năm 2023</a:t>
            </a:r>
          </a:p>
          <a:p>
            <a:pPr algn="ctr">
              <a:defRPr/>
            </a:pPr>
            <a:r>
              <a:rPr lang="vi-VN" sz="2400" b="1" u="sng" dirty="0">
                <a:solidFill>
                  <a:srgbClr val="002060"/>
                </a:solidFill>
                <a:latin typeface="Times New Roman" panose="02020603050405020304" pitchFamily="18" charset="0"/>
                <a:cs typeface="Times New Roman" panose="02020603050405020304" pitchFamily="18" charset="0"/>
              </a:rPr>
              <a:t>Mĩ thuật</a:t>
            </a:r>
          </a:p>
          <a:p>
            <a:pPr algn="ctr">
              <a:defRPr/>
            </a:pPr>
            <a:r>
              <a:rPr lang="vi-VN" sz="2400" b="1" dirty="0">
                <a:solidFill>
                  <a:srgbClr val="002060"/>
                </a:solidFill>
                <a:latin typeface="Times New Roman" panose="02020603050405020304" pitchFamily="18" charset="0"/>
                <a:cs typeface="Times New Roman" panose="02020603050405020304" pitchFamily="18" charset="0"/>
              </a:rPr>
              <a:t>Bài 8: HOA QUẢ MÙA XUÂN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553C09E9-E743-144A-ED9E-CE98F2311E1D}"/>
              </a:ext>
            </a:extLst>
          </p:cNvPr>
          <p:cNvSpPr txBox="1">
            <a:spLocks/>
          </p:cNvSpPr>
          <p:nvPr/>
        </p:nvSpPr>
        <p:spPr>
          <a:xfrm>
            <a:off x="428625" y="2762250"/>
            <a:ext cx="2105025" cy="1638299"/>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err="1">
                <a:solidFill>
                  <a:srgbClr val="002060"/>
                </a:solidFill>
                <a:latin typeface="Times New Roman" panose="02020603050405020304" pitchFamily="18" charset="0"/>
                <a:cs typeface="Times New Roman" panose="02020603050405020304" pitchFamily="18" charset="0"/>
              </a:rPr>
              <a:t>cùngquan</a:t>
            </a:r>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 video </a:t>
            </a:r>
            <a:r>
              <a:rPr lang="en-US" sz="2800" dirty="0" err="1">
                <a:solidFill>
                  <a:srgbClr val="002060"/>
                </a:solidFill>
                <a:latin typeface="Times New Roman" panose="02020603050405020304" pitchFamily="18" charset="0"/>
                <a:cs typeface="Times New Roman" panose="02020603050405020304" pitchFamily="18" charset="0"/>
              </a:rPr>
              <a:t>nhé</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428625" y="1543258"/>
            <a:ext cx="2105025" cy="837783"/>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fontScale="92500" lnSpcReduction="1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rgbClr val="002060"/>
                </a:solidFill>
                <a:latin typeface="Times New Roman" panose="02020603050405020304" pitchFamily="18" charset="0"/>
                <a:cs typeface="Times New Roman" panose="02020603050405020304" pitchFamily="18" charset="0"/>
              </a:rPr>
              <a:t>2. </a:t>
            </a:r>
            <a:r>
              <a:rPr lang="en-US" sz="2800" dirty="0" err="1">
                <a:solidFill>
                  <a:srgbClr val="002060"/>
                </a:solidFill>
                <a:latin typeface="Times New Roman" panose="02020603050405020304" pitchFamily="18" charset="0"/>
                <a:cs typeface="Times New Roman" panose="02020603050405020304" pitchFamily="18" charset="0"/>
              </a:rPr>
              <a:t>Luyện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p>
          <a:p>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thực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hành</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2" name="hoai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13603" y="1752600"/>
            <a:ext cx="7778222" cy="4562475"/>
          </a:xfrm>
          <a:prstGeom prst="rect">
            <a:avLst/>
          </a:prstGeom>
        </p:spPr>
      </p:pic>
    </p:spTree>
    <p:extLst>
      <p:ext uri="{BB962C8B-B14F-4D97-AF65-F5344CB8AC3E}">
        <p14:creationId xmlns:p14="http://schemas.microsoft.com/office/powerpoint/2010/main" val="35761325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6"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700</TotalTime>
  <Words>1050</Words>
  <Application>Microsoft Office PowerPoint</Application>
  <PresentationFormat>Widescreen</PresentationFormat>
  <Paragraphs>121</Paragraphs>
  <Slides>20</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Anxuyen</vt:lpstr>
      <vt:lpstr>Arial</vt:lpstr>
      <vt:lpstr>Century Gothic</vt:lpstr>
      <vt:lpstr>Dekko</vt:lpstr>
      <vt:lpstr>Times New Roman</vt:lpstr>
      <vt:lpstr>Wingdings</vt:lpstr>
      <vt:lpstr>Wingdings 3</vt:lpstr>
      <vt:lpstr>Wisp</vt:lpstr>
      <vt:lpstr>Chào mừng quý thầy, cô cùng về dự giờ thăm lớp chúng em!</vt:lpstr>
      <vt:lpstr>PowerPoint Presentation</vt:lpstr>
      <vt:lpstr>PowerPoint Presentation</vt:lpstr>
      <vt:lpstr>1. Quan sát, nhận biết</vt:lpstr>
      <vt:lpstr>1. Quan sát nhận biết</vt:lpstr>
      <vt:lpstr>PowerPoint Presentation</vt:lpstr>
      <vt:lpstr>PowerPoint Presentation</vt:lpstr>
      <vt:lpstr>PowerPoint Presentation</vt:lpstr>
      <vt:lpstr>PowerPoint Presentation</vt:lpstr>
      <vt:lpstr>PowerPoint Presentation</vt:lpstr>
      <vt:lpstr>2. Luyện tập, thực hành</vt:lpstr>
      <vt:lpstr>PowerPoint Presentation</vt:lpstr>
      <vt:lpstr>PowerPoint Presentation</vt:lpstr>
      <vt:lpstr>PowerPoint Presentation</vt:lpstr>
      <vt:lpstr>PowerPoint Presentation</vt:lpstr>
      <vt:lpstr>PowerPoint Presentation</vt:lpstr>
      <vt:lpstr>PowerPoint Presentation</vt:lpstr>
      <vt:lpstr>3. Cảm nhận , chia sẻ</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52</cp:revision>
  <dcterms:created xsi:type="dcterms:W3CDTF">2021-10-18T01:13:19Z</dcterms:created>
  <dcterms:modified xsi:type="dcterms:W3CDTF">2024-12-08T02:00:31Z</dcterms:modified>
</cp:coreProperties>
</file>