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</p:sldMasterIdLst>
  <p:notesMasterIdLst>
    <p:notesMasterId r:id="rId41"/>
  </p:notesMasterIdLst>
  <p:sldIdLst>
    <p:sldId id="306" r:id="rId3"/>
    <p:sldId id="309" r:id="rId4"/>
    <p:sldId id="310" r:id="rId5"/>
    <p:sldId id="311" r:id="rId6"/>
    <p:sldId id="313" r:id="rId7"/>
    <p:sldId id="256" r:id="rId8"/>
    <p:sldId id="263" r:id="rId9"/>
    <p:sldId id="283" r:id="rId10"/>
    <p:sldId id="314" r:id="rId11"/>
    <p:sldId id="265" r:id="rId12"/>
    <p:sldId id="264" r:id="rId13"/>
    <p:sldId id="307" r:id="rId14"/>
    <p:sldId id="269" r:id="rId15"/>
    <p:sldId id="319" r:id="rId16"/>
    <p:sldId id="315" r:id="rId17"/>
    <p:sldId id="281" r:id="rId18"/>
    <p:sldId id="267" r:id="rId19"/>
    <p:sldId id="270" r:id="rId20"/>
    <p:sldId id="284" r:id="rId21"/>
    <p:sldId id="316" r:id="rId22"/>
    <p:sldId id="317" r:id="rId23"/>
    <p:sldId id="320" r:id="rId24"/>
    <p:sldId id="318" r:id="rId25"/>
    <p:sldId id="274" r:id="rId26"/>
    <p:sldId id="286" r:id="rId27"/>
    <p:sldId id="321" r:id="rId28"/>
    <p:sldId id="330" r:id="rId29"/>
    <p:sldId id="323" r:id="rId30"/>
    <p:sldId id="324" r:id="rId31"/>
    <p:sldId id="325" r:id="rId32"/>
    <p:sldId id="326" r:id="rId33"/>
    <p:sldId id="276" r:id="rId34"/>
    <p:sldId id="277" r:id="rId35"/>
    <p:sldId id="328" r:id="rId36"/>
    <p:sldId id="329" r:id="rId37"/>
    <p:sldId id="275" r:id="rId38"/>
    <p:sldId id="301" r:id="rId39"/>
    <p:sldId id="32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73EB5AA-BE3C-44C9-BF76-EBE730F7C8E9}">
          <p14:sldIdLst>
            <p14:sldId id="306"/>
            <p14:sldId id="309"/>
            <p14:sldId id="310"/>
            <p14:sldId id="311"/>
            <p14:sldId id="313"/>
            <p14:sldId id="256"/>
            <p14:sldId id="263"/>
            <p14:sldId id="283"/>
            <p14:sldId id="314"/>
            <p14:sldId id="265"/>
            <p14:sldId id="264"/>
            <p14:sldId id="307"/>
            <p14:sldId id="269"/>
            <p14:sldId id="319"/>
            <p14:sldId id="315"/>
            <p14:sldId id="281"/>
            <p14:sldId id="267"/>
            <p14:sldId id="270"/>
            <p14:sldId id="284"/>
            <p14:sldId id="316"/>
            <p14:sldId id="317"/>
            <p14:sldId id="320"/>
            <p14:sldId id="318"/>
          </p14:sldIdLst>
        </p14:section>
        <p14:section name="Untitled Section" id="{9B289CF7-156A-4E17-9F53-580818E5CFBA}">
          <p14:sldIdLst>
            <p14:sldId id="274"/>
            <p14:sldId id="286"/>
            <p14:sldId id="321"/>
            <p14:sldId id="330"/>
            <p14:sldId id="323"/>
            <p14:sldId id="324"/>
            <p14:sldId id="325"/>
            <p14:sldId id="326"/>
            <p14:sldId id="276"/>
            <p14:sldId id="277"/>
            <p14:sldId id="328"/>
            <p14:sldId id="329"/>
            <p14:sldId id="275"/>
            <p14:sldId id="301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1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slide" Target="../slides/slide31.xml"/><Relationship Id="rId1" Type="http://schemas.openxmlformats.org/officeDocument/2006/relationships/slide" Target="../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6E7A35-7D32-4593-9B08-53D2D3443165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7F94C0-1EF5-479A-8081-21C01E6498B8}">
      <dgm:prSet phldrT="[Text]" custT="1"/>
      <dgm:spPr/>
      <dgm:t>
        <a:bodyPr/>
        <a:lstStyle/>
        <a:p>
          <a:r>
            <a:rPr lang="vi-VN" sz="4000" b="1" u="sng" dirty="0">
              <a:solidFill>
                <a:schemeClr val="tx1"/>
              </a:solidFill>
            </a:rPr>
            <a:t>Tự nhiên </a:t>
          </a:r>
          <a:endParaRPr lang="en-US" sz="4000" b="1" u="sng" dirty="0">
            <a:solidFill>
              <a:schemeClr val="tx1"/>
            </a:solidFill>
          </a:endParaRPr>
        </a:p>
      </dgm:t>
    </dgm:pt>
    <dgm:pt modelId="{F9FF13FD-E243-479E-8C0C-E27E7A4C1ED2}" type="parTrans" cxnId="{5021AB14-31DF-4AF6-A218-138222D1E753}">
      <dgm:prSet/>
      <dgm:spPr/>
      <dgm:t>
        <a:bodyPr/>
        <a:lstStyle/>
        <a:p>
          <a:endParaRPr lang="en-US"/>
        </a:p>
      </dgm:t>
    </dgm:pt>
    <dgm:pt modelId="{20273697-7B62-4BD8-AC17-2EAE3FCFD9AF}" type="sibTrans" cxnId="{5021AB14-31DF-4AF6-A218-138222D1E753}">
      <dgm:prSet/>
      <dgm:spPr/>
      <dgm:t>
        <a:bodyPr/>
        <a:lstStyle/>
        <a:p>
          <a:endParaRPr lang="en-US"/>
        </a:p>
      </dgm:t>
    </dgm:pt>
    <dgm:pt modelId="{ADF80EC9-DA30-4D13-994C-6C2E026D1AFE}">
      <dgm:prSet phldrT="[Text]" custT="1"/>
      <dgm:spPr/>
      <dgm:t>
        <a:bodyPr/>
        <a:lstStyle/>
        <a:p>
          <a:r>
            <a:rPr lang="vi-VN" sz="3200" dirty="0">
              <a:solidFill>
                <a:schemeClr val="tx1"/>
              </a:solidFill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Núi lửa</a:t>
          </a:r>
          <a:endParaRPr lang="en-US" sz="3200" dirty="0">
            <a:solidFill>
              <a:schemeClr val="tx1"/>
            </a:solidFill>
          </a:endParaRPr>
        </a:p>
      </dgm:t>
    </dgm:pt>
    <dgm:pt modelId="{C849EEF0-D28D-4FF4-BE66-96F461A267DA}" type="parTrans" cxnId="{C32B7670-2FDD-4360-AA1B-27F3931F164F}">
      <dgm:prSet/>
      <dgm:spPr/>
      <dgm:t>
        <a:bodyPr/>
        <a:lstStyle/>
        <a:p>
          <a:endParaRPr lang="en-US"/>
        </a:p>
      </dgm:t>
    </dgm:pt>
    <dgm:pt modelId="{D4A79E53-1B91-4881-A1D5-175C8AF9604C}" type="sibTrans" cxnId="{C32B7670-2FDD-4360-AA1B-27F3931F164F}">
      <dgm:prSet/>
      <dgm:spPr/>
      <dgm:t>
        <a:bodyPr/>
        <a:lstStyle/>
        <a:p>
          <a:endParaRPr lang="en-US"/>
        </a:p>
      </dgm:t>
    </dgm:pt>
    <dgm:pt modelId="{086EAA10-F4FD-4480-8C62-51474CD83D0D}">
      <dgm:prSet phldrT="[Text]" custT="1"/>
      <dgm:spPr/>
      <dgm:t>
        <a:bodyPr/>
        <a:lstStyle/>
        <a:p>
          <a:r>
            <a:rPr lang="vi-VN" sz="3600" b="1" dirty="0">
              <a:solidFill>
                <a:schemeClr val="tx1"/>
              </a:solidFill>
              <a:hlinkClick xmlns:r="http://schemas.openxmlformats.org/officeDocument/2006/relationships"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Con người</a:t>
          </a:r>
          <a:endParaRPr lang="en-US" sz="3600" b="1" dirty="0">
            <a:solidFill>
              <a:schemeClr val="tx1"/>
            </a:solidFill>
          </a:endParaRPr>
        </a:p>
      </dgm:t>
    </dgm:pt>
    <dgm:pt modelId="{58EDC2FC-FDA9-474A-BBF9-AE8DA49DB6B5}" type="parTrans" cxnId="{0841ADC1-315E-46F3-BCFF-4182CCF2926C}">
      <dgm:prSet/>
      <dgm:spPr/>
      <dgm:t>
        <a:bodyPr/>
        <a:lstStyle/>
        <a:p>
          <a:endParaRPr lang="en-US"/>
        </a:p>
      </dgm:t>
    </dgm:pt>
    <dgm:pt modelId="{9E147D3D-93F7-4276-B9C7-F5091D9D1EAA}" type="sibTrans" cxnId="{0841ADC1-315E-46F3-BCFF-4182CCF2926C}">
      <dgm:prSet/>
      <dgm:spPr/>
      <dgm:t>
        <a:bodyPr/>
        <a:lstStyle/>
        <a:p>
          <a:endParaRPr lang="en-US"/>
        </a:p>
      </dgm:t>
    </dgm:pt>
    <dgm:pt modelId="{585C07A7-0F09-4F32-8803-CFA3D24F8979}">
      <dgm:prSet phldrT="[Text]" custT="1"/>
      <dgm:spPr/>
      <dgm:t>
        <a:bodyPr/>
        <a:lstStyle/>
        <a:p>
          <a:r>
            <a:rPr lang="vi-VN" sz="2800" dirty="0"/>
            <a:t>Hoạt động xây dựng</a:t>
          </a:r>
          <a:endParaRPr lang="en-US" sz="2800" dirty="0"/>
        </a:p>
      </dgm:t>
    </dgm:pt>
    <dgm:pt modelId="{6E65DBCD-8EA3-40B1-9CA5-FADB70C5DAF9}" type="parTrans" cxnId="{02AA66AE-B732-443A-87F6-92E70F34F4C0}">
      <dgm:prSet/>
      <dgm:spPr/>
      <dgm:t>
        <a:bodyPr/>
        <a:lstStyle/>
        <a:p>
          <a:endParaRPr lang="en-US"/>
        </a:p>
      </dgm:t>
    </dgm:pt>
    <dgm:pt modelId="{FC951835-1F3D-4F96-99B5-8F5DB00E4104}" type="sibTrans" cxnId="{02AA66AE-B732-443A-87F6-92E70F34F4C0}">
      <dgm:prSet/>
      <dgm:spPr/>
      <dgm:t>
        <a:bodyPr/>
        <a:lstStyle/>
        <a:p>
          <a:endParaRPr lang="en-US"/>
        </a:p>
      </dgm:t>
    </dgm:pt>
    <dgm:pt modelId="{AF25768B-71FC-4B96-9580-2CA6ED17225B}">
      <dgm:prSet phldrT="[Text]" custT="1"/>
      <dgm:spPr/>
      <dgm:t>
        <a:bodyPr/>
        <a:lstStyle/>
        <a:p>
          <a:r>
            <a:rPr lang="vi-VN" sz="3200" u="sng" dirty="0">
              <a:solidFill>
                <a:schemeClr val="tx1"/>
              </a:solidFill>
            </a:rPr>
            <a:t>Bão lốc</a:t>
          </a:r>
          <a:endParaRPr lang="en-US" sz="3200" u="sng" dirty="0">
            <a:solidFill>
              <a:schemeClr val="tx1"/>
            </a:solidFill>
          </a:endParaRPr>
        </a:p>
      </dgm:t>
    </dgm:pt>
    <dgm:pt modelId="{97C90F63-A2F5-47FF-993D-95AEDDFED53F}" type="parTrans" cxnId="{8E74A02A-D7EA-4BE9-82A9-1926463CC56C}">
      <dgm:prSet/>
      <dgm:spPr/>
      <dgm:t>
        <a:bodyPr/>
        <a:lstStyle/>
        <a:p>
          <a:endParaRPr lang="en-US"/>
        </a:p>
      </dgm:t>
    </dgm:pt>
    <dgm:pt modelId="{0AF0070D-277D-4EA7-9A99-0E185EB4370F}" type="sibTrans" cxnId="{8E74A02A-D7EA-4BE9-82A9-1926463CC56C}">
      <dgm:prSet/>
      <dgm:spPr/>
      <dgm:t>
        <a:bodyPr/>
        <a:lstStyle/>
        <a:p>
          <a:endParaRPr lang="en-US"/>
        </a:p>
      </dgm:t>
    </dgm:pt>
    <dgm:pt modelId="{F250DB6B-79EB-44CF-96EE-C448C27E958D}">
      <dgm:prSet phldrT="[Text]" custT="1"/>
      <dgm:spPr/>
      <dgm:t>
        <a:bodyPr/>
        <a:lstStyle/>
        <a:p>
          <a:r>
            <a:rPr lang="vi-VN" sz="3200" dirty="0">
              <a:solidFill>
                <a:schemeClr val="tx1"/>
              </a:solidFill>
              <a:hlinkClick xmlns:r="http://schemas.openxmlformats.org/officeDocument/2006/relationships"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Cháy rừng</a:t>
          </a:r>
          <a:endParaRPr lang="en-US" sz="3200" dirty="0">
            <a:solidFill>
              <a:schemeClr val="tx1"/>
            </a:solidFill>
          </a:endParaRPr>
        </a:p>
      </dgm:t>
    </dgm:pt>
    <dgm:pt modelId="{4B072747-C183-4595-AB96-C1E638C79F0B}" type="parTrans" cxnId="{EC3977E5-95D4-4C91-AD2E-EA09E1F651AE}">
      <dgm:prSet/>
      <dgm:spPr/>
      <dgm:t>
        <a:bodyPr/>
        <a:lstStyle/>
        <a:p>
          <a:endParaRPr lang="en-US"/>
        </a:p>
      </dgm:t>
    </dgm:pt>
    <dgm:pt modelId="{55B91E64-0F16-441B-B669-87D419330B95}" type="sibTrans" cxnId="{EC3977E5-95D4-4C91-AD2E-EA09E1F651AE}">
      <dgm:prSet/>
      <dgm:spPr/>
      <dgm:t>
        <a:bodyPr/>
        <a:lstStyle/>
        <a:p>
          <a:endParaRPr lang="en-US"/>
        </a:p>
      </dgm:t>
    </dgm:pt>
    <dgm:pt modelId="{89B6B0B1-9109-4AA4-A7DC-2A8C4E26F5BC}">
      <dgm:prSet phldrT="[Text]" custT="1"/>
      <dgm:spPr/>
      <dgm:t>
        <a:bodyPr/>
        <a:lstStyle/>
        <a:p>
          <a:r>
            <a:rPr lang="vi-VN" sz="2800" dirty="0"/>
            <a:t>Khí thải từ phương tiện giao thông</a:t>
          </a:r>
          <a:endParaRPr lang="en-US" sz="2800" dirty="0"/>
        </a:p>
      </dgm:t>
    </dgm:pt>
    <dgm:pt modelId="{70E6A11D-1413-4334-B11C-98474F8A6EAB}" type="parTrans" cxnId="{8D7D93B7-C0C5-49DF-B15E-2A468FC7BF8D}">
      <dgm:prSet/>
      <dgm:spPr/>
      <dgm:t>
        <a:bodyPr/>
        <a:lstStyle/>
        <a:p>
          <a:endParaRPr lang="en-US"/>
        </a:p>
      </dgm:t>
    </dgm:pt>
    <dgm:pt modelId="{573E0D48-943C-4CAE-90A0-07E810FF5092}" type="sibTrans" cxnId="{8D7D93B7-C0C5-49DF-B15E-2A468FC7BF8D}">
      <dgm:prSet/>
      <dgm:spPr/>
      <dgm:t>
        <a:bodyPr/>
        <a:lstStyle/>
        <a:p>
          <a:endParaRPr lang="en-US"/>
        </a:p>
      </dgm:t>
    </dgm:pt>
    <dgm:pt modelId="{10B14B3A-DB70-46FE-A7FB-7894953640CD}">
      <dgm:prSet phldrT="[Text]" custT="1"/>
      <dgm:spPr/>
      <dgm:t>
        <a:bodyPr/>
        <a:lstStyle/>
        <a:p>
          <a:r>
            <a:rPr lang="vi-VN" sz="2800" dirty="0"/>
            <a:t>Khí thải từ nhà máy</a:t>
          </a:r>
          <a:endParaRPr lang="en-US" sz="2800" dirty="0"/>
        </a:p>
      </dgm:t>
    </dgm:pt>
    <dgm:pt modelId="{27FC2549-551F-4F09-A493-B2DED813AACC}" type="parTrans" cxnId="{687A1669-3B58-4980-B737-E352410B1230}">
      <dgm:prSet/>
      <dgm:spPr/>
      <dgm:t>
        <a:bodyPr/>
        <a:lstStyle/>
        <a:p>
          <a:endParaRPr lang="en-US"/>
        </a:p>
      </dgm:t>
    </dgm:pt>
    <dgm:pt modelId="{6E63BC2D-4359-4E1D-B5D2-1F13FD299604}" type="sibTrans" cxnId="{687A1669-3B58-4980-B737-E352410B1230}">
      <dgm:prSet/>
      <dgm:spPr/>
      <dgm:t>
        <a:bodyPr/>
        <a:lstStyle/>
        <a:p>
          <a:endParaRPr lang="en-US"/>
        </a:p>
      </dgm:t>
    </dgm:pt>
    <dgm:pt modelId="{0A256553-B902-4612-A129-48DEE8A167F3}">
      <dgm:prSet phldrT="[Text]" custT="1"/>
      <dgm:spPr/>
      <dgm:t>
        <a:bodyPr/>
        <a:lstStyle/>
        <a:p>
          <a:r>
            <a:rPr lang="vi-VN" sz="2800" dirty="0"/>
            <a:t>Cháy rừng</a:t>
          </a:r>
          <a:endParaRPr lang="en-US" sz="2800" dirty="0"/>
        </a:p>
      </dgm:t>
    </dgm:pt>
    <dgm:pt modelId="{318E3067-C215-4593-AAAB-5D201E85CC76}" type="parTrans" cxnId="{C9D46873-7D60-4E2E-8466-4ADF6D26FB45}">
      <dgm:prSet/>
      <dgm:spPr/>
      <dgm:t>
        <a:bodyPr/>
        <a:lstStyle/>
        <a:p>
          <a:endParaRPr lang="en-US"/>
        </a:p>
      </dgm:t>
    </dgm:pt>
    <dgm:pt modelId="{6010DA3C-EB39-43A1-9178-B240DC675658}" type="sibTrans" cxnId="{C9D46873-7D60-4E2E-8466-4ADF6D26FB45}">
      <dgm:prSet/>
      <dgm:spPr/>
      <dgm:t>
        <a:bodyPr/>
        <a:lstStyle/>
        <a:p>
          <a:endParaRPr lang="en-US"/>
        </a:p>
      </dgm:t>
    </dgm:pt>
    <dgm:pt modelId="{7BA0729E-E89D-49E8-83C3-F1CD7986C63D}" type="pres">
      <dgm:prSet presAssocID="{2B6E7A35-7D32-4593-9B08-53D2D3443165}" presName="Name0" presStyleCnt="0">
        <dgm:presLayoutVars>
          <dgm:dir/>
          <dgm:animLvl val="lvl"/>
          <dgm:resizeHandles/>
        </dgm:presLayoutVars>
      </dgm:prSet>
      <dgm:spPr/>
    </dgm:pt>
    <dgm:pt modelId="{9E988C81-A163-4A23-87D8-72B48C47B83F}" type="pres">
      <dgm:prSet presAssocID="{A77F94C0-1EF5-479A-8081-21C01E6498B8}" presName="linNode" presStyleCnt="0"/>
      <dgm:spPr/>
    </dgm:pt>
    <dgm:pt modelId="{FBF74C72-A53B-4CFC-A48D-336E67FCBB8C}" type="pres">
      <dgm:prSet presAssocID="{A77F94C0-1EF5-479A-8081-21C01E6498B8}" presName="parentShp" presStyleLbl="node1" presStyleIdx="0" presStyleCnt="2" custScaleX="89076" custLinFactNeighborX="-5223" custLinFactNeighborY="2600">
        <dgm:presLayoutVars>
          <dgm:bulletEnabled val="1"/>
        </dgm:presLayoutVars>
      </dgm:prSet>
      <dgm:spPr/>
    </dgm:pt>
    <dgm:pt modelId="{36BC1540-8F0A-49A8-81BB-9F335CE93DB9}" type="pres">
      <dgm:prSet presAssocID="{A77F94C0-1EF5-479A-8081-21C01E6498B8}" presName="childShp" presStyleLbl="bgAccFollowNode1" presStyleIdx="0" presStyleCnt="2" custScaleY="84082" custLinFactNeighborX="-6303" custLinFactNeighborY="5082">
        <dgm:presLayoutVars>
          <dgm:bulletEnabled val="1"/>
        </dgm:presLayoutVars>
      </dgm:prSet>
      <dgm:spPr/>
    </dgm:pt>
    <dgm:pt modelId="{EDF40446-604A-4A44-937A-D6C3D56FB078}" type="pres">
      <dgm:prSet presAssocID="{20273697-7B62-4BD8-AC17-2EAE3FCFD9AF}" presName="spacing" presStyleCnt="0"/>
      <dgm:spPr/>
    </dgm:pt>
    <dgm:pt modelId="{45A81C0C-BC24-4ECD-B7F3-5243EE3C8501}" type="pres">
      <dgm:prSet presAssocID="{086EAA10-F4FD-4480-8C62-51474CD83D0D}" presName="linNode" presStyleCnt="0"/>
      <dgm:spPr/>
    </dgm:pt>
    <dgm:pt modelId="{B542BFC4-0A57-4353-9A95-532BD7E356DB}" type="pres">
      <dgm:prSet presAssocID="{086EAA10-F4FD-4480-8C62-51474CD83D0D}" presName="parentShp" presStyleLbl="node1" presStyleIdx="1" presStyleCnt="2" custScaleX="89257">
        <dgm:presLayoutVars>
          <dgm:bulletEnabled val="1"/>
        </dgm:presLayoutVars>
      </dgm:prSet>
      <dgm:spPr/>
    </dgm:pt>
    <dgm:pt modelId="{102C538C-CD8C-4FB2-92C8-9DE65F298C5C}" type="pres">
      <dgm:prSet presAssocID="{086EAA10-F4FD-4480-8C62-51474CD83D0D}" presName="childShp" presStyleLbl="bgAccFollowNode1" presStyleIdx="1" presStyleCnt="2" custScaleX="112121" custScaleY="90904">
        <dgm:presLayoutVars>
          <dgm:bulletEnabled val="1"/>
        </dgm:presLayoutVars>
      </dgm:prSet>
      <dgm:spPr/>
    </dgm:pt>
  </dgm:ptLst>
  <dgm:cxnLst>
    <dgm:cxn modelId="{28E6050B-6E32-4137-ACBC-88BAA0167E71}" type="presOf" srcId="{AF25768B-71FC-4B96-9580-2CA6ED17225B}" destId="{36BC1540-8F0A-49A8-81BB-9F335CE93DB9}" srcOrd="0" destOrd="1" presId="urn:microsoft.com/office/officeart/2005/8/layout/vList6"/>
    <dgm:cxn modelId="{5021AB14-31DF-4AF6-A218-138222D1E753}" srcId="{2B6E7A35-7D32-4593-9B08-53D2D3443165}" destId="{A77F94C0-1EF5-479A-8081-21C01E6498B8}" srcOrd="0" destOrd="0" parTransId="{F9FF13FD-E243-479E-8C0C-E27E7A4C1ED2}" sibTransId="{20273697-7B62-4BD8-AC17-2EAE3FCFD9AF}"/>
    <dgm:cxn modelId="{8E74A02A-D7EA-4BE9-82A9-1926463CC56C}" srcId="{A77F94C0-1EF5-479A-8081-21C01E6498B8}" destId="{AF25768B-71FC-4B96-9580-2CA6ED17225B}" srcOrd="1" destOrd="0" parTransId="{97C90F63-A2F5-47FF-993D-95AEDDFED53F}" sibTransId="{0AF0070D-277D-4EA7-9A99-0E185EB4370F}"/>
    <dgm:cxn modelId="{E822DA30-1D53-45C4-AB88-7652828759DE}" type="presOf" srcId="{0A256553-B902-4612-A129-48DEE8A167F3}" destId="{102C538C-CD8C-4FB2-92C8-9DE65F298C5C}" srcOrd="0" destOrd="3" presId="urn:microsoft.com/office/officeart/2005/8/layout/vList6"/>
    <dgm:cxn modelId="{A2CA9132-91C0-48CA-8A88-95C9E3282A76}" type="presOf" srcId="{2B6E7A35-7D32-4593-9B08-53D2D3443165}" destId="{7BA0729E-E89D-49E8-83C3-F1CD7986C63D}" srcOrd="0" destOrd="0" presId="urn:microsoft.com/office/officeart/2005/8/layout/vList6"/>
    <dgm:cxn modelId="{06E0B13A-F1AE-428D-B1DD-EBFF3CA64C9B}" type="presOf" srcId="{89B6B0B1-9109-4AA4-A7DC-2A8C4E26F5BC}" destId="{102C538C-CD8C-4FB2-92C8-9DE65F298C5C}" srcOrd="0" destOrd="1" presId="urn:microsoft.com/office/officeart/2005/8/layout/vList6"/>
    <dgm:cxn modelId="{687A1669-3B58-4980-B737-E352410B1230}" srcId="{086EAA10-F4FD-4480-8C62-51474CD83D0D}" destId="{10B14B3A-DB70-46FE-A7FB-7894953640CD}" srcOrd="2" destOrd="0" parTransId="{27FC2549-551F-4F09-A493-B2DED813AACC}" sibTransId="{6E63BC2D-4359-4E1D-B5D2-1F13FD299604}"/>
    <dgm:cxn modelId="{C32B7670-2FDD-4360-AA1B-27F3931F164F}" srcId="{A77F94C0-1EF5-479A-8081-21C01E6498B8}" destId="{ADF80EC9-DA30-4D13-994C-6C2E026D1AFE}" srcOrd="0" destOrd="0" parTransId="{C849EEF0-D28D-4FF4-BE66-96F461A267DA}" sibTransId="{D4A79E53-1B91-4881-A1D5-175C8AF9604C}"/>
    <dgm:cxn modelId="{C9D46873-7D60-4E2E-8466-4ADF6D26FB45}" srcId="{086EAA10-F4FD-4480-8C62-51474CD83D0D}" destId="{0A256553-B902-4612-A129-48DEE8A167F3}" srcOrd="3" destOrd="0" parTransId="{318E3067-C215-4593-AAAB-5D201E85CC76}" sibTransId="{6010DA3C-EB39-43A1-9178-B240DC675658}"/>
    <dgm:cxn modelId="{F18BC9A5-7515-4379-9696-2B83C7929BBC}" type="presOf" srcId="{086EAA10-F4FD-4480-8C62-51474CD83D0D}" destId="{B542BFC4-0A57-4353-9A95-532BD7E356DB}" srcOrd="0" destOrd="0" presId="urn:microsoft.com/office/officeart/2005/8/layout/vList6"/>
    <dgm:cxn modelId="{02AA66AE-B732-443A-87F6-92E70F34F4C0}" srcId="{086EAA10-F4FD-4480-8C62-51474CD83D0D}" destId="{585C07A7-0F09-4F32-8803-CFA3D24F8979}" srcOrd="0" destOrd="0" parTransId="{6E65DBCD-8EA3-40B1-9CA5-FADB70C5DAF9}" sibTransId="{FC951835-1F3D-4F96-99B5-8F5DB00E4104}"/>
    <dgm:cxn modelId="{F5FB61B5-16B1-44F7-952D-31FB7069F0F4}" type="presOf" srcId="{A77F94C0-1EF5-479A-8081-21C01E6498B8}" destId="{FBF74C72-A53B-4CFC-A48D-336E67FCBB8C}" srcOrd="0" destOrd="0" presId="urn:microsoft.com/office/officeart/2005/8/layout/vList6"/>
    <dgm:cxn modelId="{8D7D93B7-C0C5-49DF-B15E-2A468FC7BF8D}" srcId="{086EAA10-F4FD-4480-8C62-51474CD83D0D}" destId="{89B6B0B1-9109-4AA4-A7DC-2A8C4E26F5BC}" srcOrd="1" destOrd="0" parTransId="{70E6A11D-1413-4334-B11C-98474F8A6EAB}" sibTransId="{573E0D48-943C-4CAE-90A0-07E810FF5092}"/>
    <dgm:cxn modelId="{0841ADC1-315E-46F3-BCFF-4182CCF2926C}" srcId="{2B6E7A35-7D32-4593-9B08-53D2D3443165}" destId="{086EAA10-F4FD-4480-8C62-51474CD83D0D}" srcOrd="1" destOrd="0" parTransId="{58EDC2FC-FDA9-474A-BBF9-AE8DA49DB6B5}" sibTransId="{9E147D3D-93F7-4276-B9C7-F5091D9D1EAA}"/>
    <dgm:cxn modelId="{F1C7FBCA-3790-49F9-9E8F-1859899C8E34}" type="presOf" srcId="{585C07A7-0F09-4F32-8803-CFA3D24F8979}" destId="{102C538C-CD8C-4FB2-92C8-9DE65F298C5C}" srcOrd="0" destOrd="0" presId="urn:microsoft.com/office/officeart/2005/8/layout/vList6"/>
    <dgm:cxn modelId="{B4B4F3CE-9B0D-4716-A021-2146A9FA53BB}" type="presOf" srcId="{F250DB6B-79EB-44CF-96EE-C448C27E958D}" destId="{36BC1540-8F0A-49A8-81BB-9F335CE93DB9}" srcOrd="0" destOrd="2" presId="urn:microsoft.com/office/officeart/2005/8/layout/vList6"/>
    <dgm:cxn modelId="{371971D2-D160-4918-A683-CB488E7FA87B}" type="presOf" srcId="{ADF80EC9-DA30-4D13-994C-6C2E026D1AFE}" destId="{36BC1540-8F0A-49A8-81BB-9F335CE93DB9}" srcOrd="0" destOrd="0" presId="urn:microsoft.com/office/officeart/2005/8/layout/vList6"/>
    <dgm:cxn modelId="{4E79F9DA-2D22-486F-A9D6-5EB6395B1E7C}" type="presOf" srcId="{10B14B3A-DB70-46FE-A7FB-7894953640CD}" destId="{102C538C-CD8C-4FB2-92C8-9DE65F298C5C}" srcOrd="0" destOrd="2" presId="urn:microsoft.com/office/officeart/2005/8/layout/vList6"/>
    <dgm:cxn modelId="{EC3977E5-95D4-4C91-AD2E-EA09E1F651AE}" srcId="{A77F94C0-1EF5-479A-8081-21C01E6498B8}" destId="{F250DB6B-79EB-44CF-96EE-C448C27E958D}" srcOrd="2" destOrd="0" parTransId="{4B072747-C183-4595-AB96-C1E638C79F0B}" sibTransId="{55B91E64-0F16-441B-B669-87D419330B95}"/>
    <dgm:cxn modelId="{DEF046CD-7DAB-4036-BB45-81A78640326E}" type="presParOf" srcId="{7BA0729E-E89D-49E8-83C3-F1CD7986C63D}" destId="{9E988C81-A163-4A23-87D8-72B48C47B83F}" srcOrd="0" destOrd="0" presId="urn:microsoft.com/office/officeart/2005/8/layout/vList6"/>
    <dgm:cxn modelId="{1CDBAA36-FDDB-44B0-A2A3-997EFAC7E693}" type="presParOf" srcId="{9E988C81-A163-4A23-87D8-72B48C47B83F}" destId="{FBF74C72-A53B-4CFC-A48D-336E67FCBB8C}" srcOrd="0" destOrd="0" presId="urn:microsoft.com/office/officeart/2005/8/layout/vList6"/>
    <dgm:cxn modelId="{1C990CB4-6AD8-475B-81D3-1725E7F20B4C}" type="presParOf" srcId="{9E988C81-A163-4A23-87D8-72B48C47B83F}" destId="{36BC1540-8F0A-49A8-81BB-9F335CE93DB9}" srcOrd="1" destOrd="0" presId="urn:microsoft.com/office/officeart/2005/8/layout/vList6"/>
    <dgm:cxn modelId="{5451518E-844A-424D-B1B0-961CAC4CFF8C}" type="presParOf" srcId="{7BA0729E-E89D-49E8-83C3-F1CD7986C63D}" destId="{EDF40446-604A-4A44-937A-D6C3D56FB078}" srcOrd="1" destOrd="0" presId="urn:microsoft.com/office/officeart/2005/8/layout/vList6"/>
    <dgm:cxn modelId="{BED91E4E-2805-4506-A050-6C1B172A0176}" type="presParOf" srcId="{7BA0729E-E89D-49E8-83C3-F1CD7986C63D}" destId="{45A81C0C-BC24-4ECD-B7F3-5243EE3C8501}" srcOrd="2" destOrd="0" presId="urn:microsoft.com/office/officeart/2005/8/layout/vList6"/>
    <dgm:cxn modelId="{79C540FA-ACE7-4B94-80DF-3205173DE386}" type="presParOf" srcId="{45A81C0C-BC24-4ECD-B7F3-5243EE3C8501}" destId="{B542BFC4-0A57-4353-9A95-532BD7E356DB}" srcOrd="0" destOrd="0" presId="urn:microsoft.com/office/officeart/2005/8/layout/vList6"/>
    <dgm:cxn modelId="{95148CB5-A6DE-486B-99B6-E7C562171495}" type="presParOf" srcId="{45A81C0C-BC24-4ECD-B7F3-5243EE3C8501}" destId="{102C538C-CD8C-4FB2-92C8-9DE65F298C5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BC1540-8F0A-49A8-81BB-9F335CE93DB9}">
      <dsp:nvSpPr>
        <dsp:cNvPr id="0" name=""/>
        <dsp:cNvSpPr/>
      </dsp:nvSpPr>
      <dsp:spPr>
        <a:xfrm>
          <a:off x="3200389" y="379213"/>
          <a:ext cx="5440680" cy="24401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200" kern="1200" dirty="0">
              <a:solidFill>
                <a:schemeClr val="tx1"/>
              </a:solidFill>
              <a:hlinkClick xmlns:r="http://schemas.openxmlformats.org/officeDocument/2006/relationships" r:id="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Núi lửa</a:t>
          </a:r>
          <a:endParaRPr lang="en-US" sz="3200" kern="1200" dirty="0">
            <a:solidFill>
              <a:schemeClr val="tx1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200" u="sng" kern="1200" dirty="0">
              <a:solidFill>
                <a:schemeClr val="tx1"/>
              </a:solidFill>
            </a:rPr>
            <a:t>Bão lốc</a:t>
          </a:r>
          <a:endParaRPr lang="en-US" sz="3200" u="sng" kern="1200" dirty="0">
            <a:solidFill>
              <a:schemeClr val="tx1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200" kern="1200" dirty="0">
              <a:solidFill>
                <a:schemeClr val="tx1"/>
              </a:solidFill>
              <a:hlinkClick xmlns:r="http://schemas.openxmlformats.org/officeDocument/2006/relationships" r:id="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Cháy rừng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3200389" y="684236"/>
        <a:ext cx="4525611" cy="1830138"/>
      </dsp:txXfrm>
    </dsp:sp>
    <dsp:sp modelId="{FBF74C72-A53B-4CFC-A48D-336E67FCBB8C}">
      <dsp:nvSpPr>
        <dsp:cNvPr id="0" name=""/>
        <dsp:cNvSpPr/>
      </dsp:nvSpPr>
      <dsp:spPr>
        <a:xfrm>
          <a:off x="0" y="76200"/>
          <a:ext cx="3230893" cy="29021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b="1" u="sng" kern="1200" dirty="0">
              <a:solidFill>
                <a:schemeClr val="tx1"/>
              </a:solidFill>
            </a:rPr>
            <a:t>Tự nhiên </a:t>
          </a:r>
          <a:endParaRPr lang="en-US" sz="4000" b="1" u="sng" kern="1200" dirty="0">
            <a:solidFill>
              <a:schemeClr val="tx1"/>
            </a:solidFill>
          </a:endParaRPr>
        </a:p>
      </dsp:txBody>
      <dsp:txXfrm>
        <a:off x="141671" y="217871"/>
        <a:ext cx="2947551" cy="2618806"/>
      </dsp:txXfrm>
    </dsp:sp>
    <dsp:sp modelId="{102C538C-CD8C-4FB2-92C8-9DE65F298C5C}">
      <dsp:nvSpPr>
        <dsp:cNvPr id="0" name=""/>
        <dsp:cNvSpPr/>
      </dsp:nvSpPr>
      <dsp:spPr>
        <a:xfrm>
          <a:off x="3144490" y="3325097"/>
          <a:ext cx="5921429" cy="263816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/>
            <a:t>Hoạt động xây dựng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/>
            <a:t>Khí thải từ phương tiện giao thông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/>
            <a:t>Khí thải từ nhà máy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/>
            <a:t>Cháy rừng</a:t>
          </a:r>
          <a:endParaRPr lang="en-US" sz="2800" kern="1200" dirty="0"/>
        </a:p>
      </dsp:txBody>
      <dsp:txXfrm>
        <a:off x="3144490" y="3654868"/>
        <a:ext cx="4932116" cy="1978627"/>
      </dsp:txXfrm>
    </dsp:sp>
    <dsp:sp modelId="{B542BFC4-0A57-4353-9A95-532BD7E356DB}">
      <dsp:nvSpPr>
        <dsp:cNvPr id="0" name=""/>
        <dsp:cNvSpPr/>
      </dsp:nvSpPr>
      <dsp:spPr>
        <a:xfrm>
          <a:off x="1879" y="3193107"/>
          <a:ext cx="3142611" cy="29021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600" b="1" kern="1200" dirty="0">
              <a:solidFill>
                <a:schemeClr val="tx1"/>
              </a:solidFill>
              <a:hlinkClick xmlns:r="http://schemas.openxmlformats.org/officeDocument/2006/relationships" r:id="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Con người</a:t>
          </a:r>
          <a:endParaRPr lang="en-US" sz="3600" b="1" kern="1200" dirty="0">
            <a:solidFill>
              <a:schemeClr val="tx1"/>
            </a:solidFill>
          </a:endParaRPr>
        </a:p>
      </dsp:txBody>
      <dsp:txXfrm>
        <a:off x="143550" y="3334778"/>
        <a:ext cx="2859269" cy="2618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EBF1F-8FD8-4DA6-AD14-78D7048AEF72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598C7-5867-46D6-9473-FE7F425141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32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598C7-5867-46D6-9473-FE7F42514116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1664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5BAB7-CE93-42CC-A6DB-4CC627947ED3}" type="slidenum">
              <a:rPr lang="vi-VN" smtClean="0">
                <a:solidFill>
                  <a:prstClr val="black"/>
                </a:solidFill>
              </a:rPr>
              <a:pPr/>
              <a:t>37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898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05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3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83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74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435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53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27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57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34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91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558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10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425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671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52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8073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27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797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8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4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04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08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74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82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6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2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52004-8562-45E0-A04E-D577AFFDCA9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7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1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fif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fif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fif"/><Relationship Id="rId4" Type="http://schemas.openxmlformats.org/officeDocument/2006/relationships/image" Target="../media/image33.jf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NON_UNICODE_BACKUP/NON_UNICODE_BACKUP/users/hp/desktop/AppData/Local/Microsoft/Windows/Temporary%20Internet%20Files/Content.IE5/QY1RQ5GB/wiki/Tr%C3%A1i_%C4%90%E1%BA%A5t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fif"/><Relationship Id="rId2" Type="http://schemas.openxmlformats.org/officeDocument/2006/relationships/image" Target="../media/image40.jf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FA3E8E-5A3A-46EC-97E1-A45813B73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05" y="349278"/>
            <a:ext cx="6995649" cy="5394324"/>
          </a:xfrm>
          <a:prstGeom prst="rect">
            <a:avLst/>
          </a:prstGeom>
        </p:spPr>
      </p:pic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920BE56F-0A64-4E4D-922D-7A5E7AC48CE9}"/>
              </a:ext>
            </a:extLst>
          </p:cNvPr>
          <p:cNvSpPr/>
          <p:nvPr/>
        </p:nvSpPr>
        <p:spPr>
          <a:xfrm>
            <a:off x="1098755" y="349277"/>
            <a:ext cx="3505200" cy="26971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600" b="1" dirty="0">
                <a:solidFill>
                  <a:schemeClr val="tx1"/>
                </a:solidFill>
              </a:rPr>
              <a:t>1</a:t>
            </a:r>
            <a:endParaRPr lang="en-US" sz="166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74513407-50E2-44EA-AE5E-E93341C22AB8}"/>
              </a:ext>
            </a:extLst>
          </p:cNvPr>
          <p:cNvSpPr/>
          <p:nvPr/>
        </p:nvSpPr>
        <p:spPr>
          <a:xfrm>
            <a:off x="4611331" y="349277"/>
            <a:ext cx="3505200" cy="26971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600" b="1" dirty="0">
                <a:solidFill>
                  <a:schemeClr val="tx1"/>
                </a:solidFill>
              </a:rPr>
              <a:t>2</a:t>
            </a:r>
            <a:endParaRPr lang="en-US" sz="16600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A2D7E050-AB3F-41C1-B84A-A2448BB45C53}"/>
              </a:ext>
            </a:extLst>
          </p:cNvPr>
          <p:cNvSpPr/>
          <p:nvPr/>
        </p:nvSpPr>
        <p:spPr>
          <a:xfrm>
            <a:off x="4603955" y="3046439"/>
            <a:ext cx="3505200" cy="269716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600" b="1" dirty="0"/>
              <a:t>3</a:t>
            </a:r>
            <a:endParaRPr lang="en-US" sz="16600" b="1" dirty="0"/>
          </a:p>
        </p:txBody>
      </p:sp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138F95A7-02C9-4F54-A0A3-7354A8C96FD9}"/>
              </a:ext>
            </a:extLst>
          </p:cNvPr>
          <p:cNvSpPr/>
          <p:nvPr/>
        </p:nvSpPr>
        <p:spPr>
          <a:xfrm>
            <a:off x="1113506" y="3046439"/>
            <a:ext cx="3505200" cy="269716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900" b="1" dirty="0"/>
              <a:t>4</a:t>
            </a:r>
            <a:endParaRPr lang="en-US" sz="19900" b="1" dirty="0"/>
          </a:p>
        </p:txBody>
      </p:sp>
      <p:sp>
        <p:nvSpPr>
          <p:cNvPr id="14" name="Star: 5 Points 13">
            <a:hlinkClick r:id="rId7" action="ppaction://hlinksldjump"/>
            <a:extLst>
              <a:ext uri="{FF2B5EF4-FFF2-40B4-BE49-F238E27FC236}">
                <a16:creationId xmlns:a16="http://schemas.microsoft.com/office/drawing/2014/main" id="{0427E26F-37D3-4865-A3EB-F3E0834FE444}"/>
              </a:ext>
            </a:extLst>
          </p:cNvPr>
          <p:cNvSpPr/>
          <p:nvPr/>
        </p:nvSpPr>
        <p:spPr>
          <a:xfrm>
            <a:off x="8109154" y="6096000"/>
            <a:ext cx="838200" cy="762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0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C\Desktop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r="27534"/>
          <a:stretch>
            <a:fillRect/>
          </a:stretch>
        </p:blipFill>
        <p:spPr bwMode="auto">
          <a:xfrm>
            <a:off x="141721" y="1378805"/>
            <a:ext cx="3286125" cy="34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3520" y="1378804"/>
            <a:ext cx="3200400" cy="3470562"/>
          </a:xfrm>
        </p:spPr>
      </p:pic>
      <p:sp>
        <p:nvSpPr>
          <p:cNvPr id="7" name="AutoShape 2" descr="Ôxy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Ôxy – Wikipedia tiếng Việt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Ôxy – Wikipedia tiếng Việt"/>
          <p:cNvSpPr>
            <a:spLocks noChangeAspect="1" noChangeArrowheads="1"/>
          </p:cNvSpPr>
          <p:nvPr/>
        </p:nvSpPr>
        <p:spPr bwMode="auto">
          <a:xfrm>
            <a:off x="46037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7296" y="4960205"/>
            <a:ext cx="2816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Oxygen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5921" y="4960205"/>
            <a:ext cx="2816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Oxygen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(-183</a:t>
            </a:r>
            <a:r>
              <a:rPr lang="en-US" sz="24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82146" y="4960204"/>
            <a:ext cx="2816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Oxygen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(- 218</a:t>
            </a:r>
            <a:r>
              <a:rPr lang="en-US" sz="24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C)</a:t>
            </a:r>
          </a:p>
          <a:p>
            <a:pPr algn="ctr"/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60543" y="-8930"/>
            <a:ext cx="22229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oxygen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78805"/>
            <a:ext cx="2971800" cy="340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25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26670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4691" y="2072337"/>
            <a:ext cx="8534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……….; ...........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………….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ở ………</a:t>
            </a:r>
            <a:r>
              <a:rPr lang="en-US" sz="3000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C;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ở………</a:t>
            </a:r>
            <a:r>
              <a:rPr lang="en-US" sz="3000" baseline="30000" dirty="0">
                <a:latin typeface="Times New Roman" pitchFamily="18" charset="0"/>
                <a:cs typeface="Times New Roman" pitchFamily="18" charset="0"/>
              </a:rPr>
              <a:t> 0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pPr marL="342900" indent="-342900">
              <a:buFontTx/>
              <a:buChar char="-"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………….</a:t>
            </a:r>
          </a:p>
          <a:p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sục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2442410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3008" y="2927684"/>
            <a:ext cx="1229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49287" y="2956108"/>
            <a:ext cx="9594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6500" y="3408727"/>
            <a:ext cx="952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-183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2601" y="3364998"/>
            <a:ext cx="1032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-218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3090" y="3810000"/>
            <a:ext cx="1780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FC575-04A6-4CDE-9868-9A5546B5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200" dirty="0"/>
              <a:t>HƯỚNG DẪN VỀ NHÀ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CBB17-800D-4D36-B27A-E8D7BEB6E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/>
              <a:t>- Xem lại phần kiến thức vừa tìm hiểu</a:t>
            </a:r>
          </a:p>
          <a:p>
            <a:r>
              <a:rPr lang="vi-VN" dirty="0"/>
              <a:t>- Làm bài tập 11.1, 11.2  SBT</a:t>
            </a:r>
          </a:p>
          <a:p>
            <a:r>
              <a:rPr lang="vi-VN" dirty="0"/>
              <a:t>- Tìm hiểu trước phần 2. Tầm quan trọng của Oxygen và mục III: Thành phần của không khí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235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0" y="457201"/>
            <a:ext cx="9097170" cy="1020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tin SGK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2525" y="1460229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en-US" sz="3600">
                <a:latin typeface="Times New Roman" pitchFamily="18" charset="0"/>
                <a:cs typeface="Times New Roman" pitchFamily="18" charset="0"/>
              </a:rPr>
              <a:t> Kể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 algn="just">
              <a:buAutoNum type="arabicParenR"/>
            </a:pPr>
            <a:r>
              <a:rPr lang="en-US" sz="3600">
                <a:latin typeface="Times New Roman" pitchFamily="18" charset="0"/>
                <a:cs typeface="Times New Roman" pitchFamily="18" charset="0"/>
              </a:rPr>
              <a:t> Nêu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7597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475474"/>
            <a:ext cx="8411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BÀI 11: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OXYGEN- KHÔNG KHÍ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(t2)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30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430B92-09CF-4839-9C4F-9B62E8D4E020}"/>
              </a:ext>
            </a:extLst>
          </p:cNvPr>
          <p:cNvSpPr txBox="1"/>
          <p:nvPr/>
        </p:nvSpPr>
        <p:spPr>
          <a:xfrm>
            <a:off x="990600" y="457200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2. Tầm quan trọng của Oxygen</a:t>
            </a:r>
            <a:endParaRPr lang="en-US" sz="3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20A37D-A1AE-4B13-90AC-8D2583718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893332"/>
            <a:ext cx="2933698" cy="2743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9AAA7A-7FE1-42C2-B18B-765E4779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28800"/>
            <a:ext cx="3072581" cy="27431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59461D-BADB-410A-9E85-E2E147DB0E35}"/>
              </a:ext>
            </a:extLst>
          </p:cNvPr>
          <p:cNvSpPr txBox="1"/>
          <p:nvPr/>
        </p:nvSpPr>
        <p:spPr>
          <a:xfrm>
            <a:off x="966019" y="514933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Duy trì sự cháy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F5BC91-14DE-41C6-8A65-B08284028ED5}"/>
              </a:ext>
            </a:extLst>
          </p:cNvPr>
          <p:cNvSpPr txBox="1"/>
          <p:nvPr/>
        </p:nvSpPr>
        <p:spPr>
          <a:xfrm>
            <a:off x="5244283" y="4964668"/>
            <a:ext cx="2933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Duy trì sự sống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190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535074-5772-44EA-B00B-F5A840A91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7" y="1600200"/>
            <a:ext cx="7314286" cy="411428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54C423A-D690-4175-8D43-9BB4BF5C57CA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dirty="0"/>
              <a:t>THÍ NGHIỆM DUY TRÌ SỰ CHÁY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83517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BÌNH DƯỠNG KHÍ MINI SỬ DỤNG CHẤT KHÍ NÀO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130" y="228600"/>
            <a:ext cx="402887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05375" y="2605208"/>
            <a:ext cx="398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khí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5" y="3413732"/>
            <a:ext cx="3775364" cy="224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7175" y="2558960"/>
            <a:ext cx="398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Cần thiết cho quá trình hô hấp của Thực vật, động vật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160" y="5994624"/>
            <a:ext cx="398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2" descr="Bình khí thở cho lính cứu hoả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74" y="3276602"/>
            <a:ext cx="3775364" cy="267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34130" y="5943601"/>
            <a:ext cx="39814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8AAE38-8CD1-473B-9EB8-4073165BE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6632"/>
            <a:ext cx="3378099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01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6200"/>
            <a:ext cx="38290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5750" y="2667002"/>
            <a:ext cx="398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Oxygen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trụ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4" descr="CẮT PHÔI BẰNG KHÍ OXY-AXETILEN - WELDT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0056"/>
            <a:ext cx="3657600" cy="227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00600" y="2667002"/>
            <a:ext cx="398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oxygen- axetile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81400"/>
            <a:ext cx="3654424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14600" y="6040997"/>
            <a:ext cx="398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gang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oxygen</a:t>
            </a:r>
          </a:p>
        </p:txBody>
      </p:sp>
    </p:spTree>
    <p:extLst>
      <p:ext uri="{BB962C8B-B14F-4D97-AF65-F5344CB8AC3E}">
        <p14:creationId xmlns:p14="http://schemas.microsoft.com/office/powerpoint/2010/main" val="1175223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III. THÀNH PHẦN CỦA KHÔNG KHÍ</a:t>
            </a:r>
          </a:p>
        </p:txBody>
      </p:sp>
    </p:spTree>
    <p:extLst>
      <p:ext uri="{BB962C8B-B14F-4D97-AF65-F5344CB8AC3E}">
        <p14:creationId xmlns:p14="http://schemas.microsoft.com/office/powerpoint/2010/main" val="381563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EFD91-8C32-43B2-9759-E4356E31E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/>
              <a:t>Câu 1: Chất có thể tồn tại ở những thể nào?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11DA2E-8674-4E70-89C6-AAD1F2C6AE22}"/>
              </a:ext>
            </a:extLst>
          </p:cNvPr>
          <p:cNvSpPr txBox="1"/>
          <p:nvPr/>
        </p:nvSpPr>
        <p:spPr>
          <a:xfrm>
            <a:off x="838200" y="22860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A. Thể rắn, thể lỏng, thể khí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39F55E-205E-4C7B-96F0-58EDEEEBB168}"/>
              </a:ext>
            </a:extLst>
          </p:cNvPr>
          <p:cNvSpPr txBox="1"/>
          <p:nvPr/>
        </p:nvSpPr>
        <p:spPr>
          <a:xfrm>
            <a:off x="909484" y="3163044"/>
            <a:ext cx="442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B. Thể lỏng, thể khí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5D36CF-6D9C-4C9B-A22B-7023DE8EE023}"/>
              </a:ext>
            </a:extLst>
          </p:cNvPr>
          <p:cNvSpPr txBox="1"/>
          <p:nvPr/>
        </p:nvSpPr>
        <p:spPr>
          <a:xfrm>
            <a:off x="990600" y="3886200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C. Thể khí, thể rắn</a:t>
            </a:r>
            <a:endParaRPr lang="en-US" sz="3200" b="1" dirty="0"/>
          </a:p>
        </p:txBody>
      </p:sp>
      <p:sp>
        <p:nvSpPr>
          <p:cNvPr id="8" name="Star: 5 Points 7">
            <a:hlinkClick r:id="rId3" action="ppaction://hlinksldjump"/>
            <a:extLst>
              <a:ext uri="{FF2B5EF4-FFF2-40B4-BE49-F238E27FC236}">
                <a16:creationId xmlns:a16="http://schemas.microsoft.com/office/drawing/2014/main" id="{892D9186-210F-4EAC-913D-800DF03BA45F}"/>
              </a:ext>
            </a:extLst>
          </p:cNvPr>
          <p:cNvSpPr/>
          <p:nvPr/>
        </p:nvSpPr>
        <p:spPr>
          <a:xfrm>
            <a:off x="7696200" y="6172200"/>
            <a:ext cx="838200" cy="533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BADC9C-4B4F-4AF0-98AC-FF2A73D9F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5867400" cy="441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DEC3FC-9670-4595-A4BE-473736BCDBDC}"/>
              </a:ext>
            </a:extLst>
          </p:cNvPr>
          <p:cNvSpPr txBox="1"/>
          <p:nvPr/>
        </p:nvSpPr>
        <p:spPr>
          <a:xfrm>
            <a:off x="1600200" y="3810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Thành phần của không khí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59209096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ận biết trong không khí có hơi nước - Khoa học 4 - Hoc10">
            <a:hlinkClick r:id="" action="ppaction://media"/>
            <a:extLst>
              <a:ext uri="{FF2B5EF4-FFF2-40B4-BE49-F238E27FC236}">
                <a16:creationId xmlns:a16="http://schemas.microsoft.com/office/drawing/2014/main" id="{A2CA73A8-D906-403F-9366-E6094DCA36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381000"/>
            <a:ext cx="8534400" cy="566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8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2594-4188-48B8-9B75-8078DFF95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2400" dirty="0"/>
              <a:t>TN: XÁC ĐỊNH THÀNH PHẦN OXIGEN TRONG KHÔNG KHÍ</a:t>
            </a:r>
            <a:endParaRPr lang="en-US" sz="2400" dirty="0"/>
          </a:p>
        </p:txBody>
      </p:sp>
      <p:pic>
        <p:nvPicPr>
          <p:cNvPr id="4" name="Thí nghiệm chứng minh tỉ lệ phần trăm thể tích oxygen trong không khí">
            <a:hlinkClick r:id="" action="ppaction://media"/>
            <a:extLst>
              <a:ext uri="{FF2B5EF4-FFF2-40B4-BE49-F238E27FC236}">
                <a16:creationId xmlns:a16="http://schemas.microsoft.com/office/drawing/2014/main" id="{EB8A04B6-5F14-4523-9350-2888A64DF1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769" y="404178"/>
            <a:ext cx="8240031" cy="576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B0C9C-26B1-474F-A91A-A62C3C3E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vi-VN" sz="3200" b="1" dirty="0"/>
              <a:t>IV: Vai trò của không khí</a:t>
            </a:r>
            <a:endParaRPr lang="en-US" sz="3200" b="1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35AA1AB-8A12-458F-AD12-CA286AD060D3}"/>
              </a:ext>
            </a:extLst>
          </p:cNvPr>
          <p:cNvSpPr/>
          <p:nvPr/>
        </p:nvSpPr>
        <p:spPr>
          <a:xfrm>
            <a:off x="3276600" y="3124200"/>
            <a:ext cx="3124200" cy="13716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9B3B92-BA62-4229-8984-DB2DB2CA0EFC}"/>
              </a:ext>
            </a:extLst>
          </p:cNvPr>
          <p:cNvSpPr txBox="1"/>
          <p:nvPr/>
        </p:nvSpPr>
        <p:spPr>
          <a:xfrm>
            <a:off x="3829050" y="3579167"/>
            <a:ext cx="20193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KHÔNG KHÍ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50B712-EFDD-4A3F-B72D-0B0C4725C1F6}"/>
              </a:ext>
            </a:extLst>
          </p:cNvPr>
          <p:cNvCxnSpPr/>
          <p:nvPr/>
        </p:nvCxnSpPr>
        <p:spPr>
          <a:xfrm flipV="1">
            <a:off x="5410200" y="2286000"/>
            <a:ext cx="609600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784CBA2-677F-4133-A8C3-320427B021FA}"/>
              </a:ext>
            </a:extLst>
          </p:cNvPr>
          <p:cNvSpPr txBox="1"/>
          <p:nvPr/>
        </p:nvSpPr>
        <p:spPr>
          <a:xfrm>
            <a:off x="5181600" y="1417638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dirty="0"/>
              <a:t>Điều hòa khí hậu</a:t>
            </a:r>
          </a:p>
          <a:p>
            <a:pPr marL="285750" indent="-285750">
              <a:buFontTx/>
              <a:buChar char="-"/>
            </a:pPr>
            <a:r>
              <a:rPr lang="vi-VN" dirty="0"/>
              <a:t>Bảo vệ Trái Đất khỏi các thiên thạch rơi từ vũ trụ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872656E-11FF-42B4-BBEF-3918C3EB855F}"/>
              </a:ext>
            </a:extLst>
          </p:cNvPr>
          <p:cNvCxnSpPr/>
          <p:nvPr/>
        </p:nvCxnSpPr>
        <p:spPr>
          <a:xfrm flipH="1" flipV="1">
            <a:off x="2514600" y="2560638"/>
            <a:ext cx="1219200" cy="715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4AFCD74-A7D3-4EBB-8EDB-53E7E17E42B8}"/>
              </a:ext>
            </a:extLst>
          </p:cNvPr>
          <p:cNvSpPr txBox="1"/>
          <p:nvPr/>
        </p:nvSpPr>
        <p:spPr>
          <a:xfrm>
            <a:off x="685800" y="15240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- Oxygen trong không khí cần thiết cho sự hô hấp của động vật, thực vật, đốt cháy nhiên liệu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6EBE8C-7B41-4188-93F7-3A7A9AEE16AA}"/>
              </a:ext>
            </a:extLst>
          </p:cNvPr>
          <p:cNvCxnSpPr/>
          <p:nvPr/>
        </p:nvCxnSpPr>
        <p:spPr>
          <a:xfrm>
            <a:off x="5638800" y="4343400"/>
            <a:ext cx="914400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45636B5-ED0B-4ECF-9EF5-B20AD460FF7D}"/>
              </a:ext>
            </a:extLst>
          </p:cNvPr>
          <p:cNvSpPr txBox="1"/>
          <p:nvPr/>
        </p:nvSpPr>
        <p:spPr>
          <a:xfrm>
            <a:off x="5848350" y="5126632"/>
            <a:ext cx="2686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- Nitrogen trong không khí được chuyển hóa thành chất có chưa nitrogen có lợi cho cây cối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36FCC4C-4CB7-4E29-A972-292F5EFD5F20}"/>
              </a:ext>
            </a:extLst>
          </p:cNvPr>
          <p:cNvCxnSpPr/>
          <p:nvPr/>
        </p:nvCxnSpPr>
        <p:spPr>
          <a:xfrm flipH="1">
            <a:off x="2743200" y="4343400"/>
            <a:ext cx="914400" cy="888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9486782-3E3B-441E-A510-A2203FBC7277}"/>
              </a:ext>
            </a:extLst>
          </p:cNvPr>
          <p:cNvSpPr txBox="1"/>
          <p:nvPr/>
        </p:nvSpPr>
        <p:spPr>
          <a:xfrm>
            <a:off x="609600" y="51816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- Carbon đioxide cần thiết cho quá trình quang hợp của cây xanh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0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HƯỚNG DẪN VỀ NHÀ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0" y="762000"/>
            <a:ext cx="8839200" cy="1752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ô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6255" y="2819400"/>
            <a:ext cx="8825345" cy="1503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ô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6254" y="4572000"/>
            <a:ext cx="8977746" cy="17526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khí. Bản thân em đã làm gì để góp phần bảo vệ môi trường?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056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KẾT THÚC </a:t>
            </a:r>
            <a:r>
              <a:rPr lang="en-US"/>
              <a:t>TIẾT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783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475474"/>
            <a:ext cx="8411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BÀI 11: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OXYGEN- KHÔNG KHÍ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(t3)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5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405A8132-039B-4912-BE49-69613B71CC53}"/>
              </a:ext>
            </a:extLst>
          </p:cNvPr>
          <p:cNvSpPr/>
          <p:nvPr/>
        </p:nvSpPr>
        <p:spPr>
          <a:xfrm>
            <a:off x="1219200" y="1295400"/>
            <a:ext cx="7162800" cy="1066800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</a:rPr>
              <a:t>Nguyên nhân gây ô nhiễm không khí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D7CFB0F2-E9CB-45ED-B739-1215706A50EA}"/>
              </a:ext>
            </a:extLst>
          </p:cNvPr>
          <p:cNvSpPr/>
          <p:nvPr/>
        </p:nvSpPr>
        <p:spPr>
          <a:xfrm>
            <a:off x="1905000" y="3276600"/>
            <a:ext cx="6477000" cy="914400"/>
          </a:xfrm>
          <a:prstGeom prst="flowChartAlternateProcess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Hậu quả của ô nhiễm không khí</a:t>
            </a:r>
            <a:endParaRPr lang="en-US" sz="2800" dirty="0"/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C73D58B4-D48B-428E-B706-3E62574D1E2C}"/>
              </a:ext>
            </a:extLst>
          </p:cNvPr>
          <p:cNvSpPr/>
          <p:nvPr/>
        </p:nvSpPr>
        <p:spPr>
          <a:xfrm>
            <a:off x="2743200" y="5257800"/>
            <a:ext cx="5410200" cy="914400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Biện pháp bảo vệ môi trường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470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7439820-9E01-4F1D-8426-D887452E4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6465376"/>
              </p:ext>
            </p:extLst>
          </p:nvPr>
        </p:nvGraphicFramePr>
        <p:xfrm>
          <a:off x="76200" y="609600"/>
          <a:ext cx="90678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092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963DDE-9CD3-4344-86B7-E778CB643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40218"/>
            <a:ext cx="3581400" cy="3627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724DC8-9A89-4CC1-B493-73D0373AE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0218"/>
            <a:ext cx="3810000" cy="3627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CD5675-D1DB-4066-8E0B-8290FA8AE628}"/>
              </a:ext>
            </a:extLst>
          </p:cNvPr>
          <p:cNvSpPr txBox="1"/>
          <p:nvPr/>
        </p:nvSpPr>
        <p:spPr>
          <a:xfrm>
            <a:off x="1676400" y="533400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Núi</a:t>
            </a:r>
            <a:r>
              <a:rPr lang="vi-VN" sz="2800" dirty="0"/>
              <a:t> lửa phun trào</a:t>
            </a:r>
          </a:p>
          <a:p>
            <a:endParaRPr lang="en-US" sz="2800" dirty="0"/>
          </a:p>
        </p:txBody>
      </p:sp>
      <p:sp>
        <p:nvSpPr>
          <p:cNvPr id="9" name="Arrow: Right 8">
            <a:hlinkClick r:id="rId4" action="ppaction://hlinksldjump"/>
            <a:extLst>
              <a:ext uri="{FF2B5EF4-FFF2-40B4-BE49-F238E27FC236}">
                <a16:creationId xmlns:a16="http://schemas.microsoft.com/office/drawing/2014/main" id="{E587636F-EDC9-4E55-8934-2DD186323412}"/>
              </a:ext>
            </a:extLst>
          </p:cNvPr>
          <p:cNvSpPr/>
          <p:nvPr/>
        </p:nvSpPr>
        <p:spPr>
          <a:xfrm>
            <a:off x="8077200" y="6172200"/>
            <a:ext cx="609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90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B37D0-165E-4782-91B7-F032626BB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/>
              <a:t>Câu 2: Quá trình chuyển từ thể lỏng sang thể rắn gọi là gì?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627F6-FFD9-4FFC-9324-68F7AE5B2690}"/>
              </a:ext>
            </a:extLst>
          </p:cNvPr>
          <p:cNvSpPr txBox="1"/>
          <p:nvPr/>
        </p:nvSpPr>
        <p:spPr>
          <a:xfrm>
            <a:off x="762000" y="19812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A. Sự hóa hơi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94ABAC-866F-469B-8E22-102B0A8A0B11}"/>
              </a:ext>
            </a:extLst>
          </p:cNvPr>
          <p:cNvSpPr txBox="1"/>
          <p:nvPr/>
        </p:nvSpPr>
        <p:spPr>
          <a:xfrm>
            <a:off x="806245" y="3068733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B. Sự đông đặc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2A3BB3-B2F6-4236-8ED4-DBB120317729}"/>
              </a:ext>
            </a:extLst>
          </p:cNvPr>
          <p:cNvSpPr txBox="1"/>
          <p:nvPr/>
        </p:nvSpPr>
        <p:spPr>
          <a:xfrm>
            <a:off x="771832" y="415799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C. Sự Nóng chảy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B01BD-5E1E-4CD2-A3EB-49C52B43DC13}"/>
              </a:ext>
            </a:extLst>
          </p:cNvPr>
          <p:cNvSpPr txBox="1"/>
          <p:nvPr/>
        </p:nvSpPr>
        <p:spPr>
          <a:xfrm>
            <a:off x="914400" y="51054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D. Sự ngưng tụ</a:t>
            </a:r>
            <a:endParaRPr lang="en-US" sz="3200" b="1" dirty="0"/>
          </a:p>
        </p:txBody>
      </p:sp>
      <p:sp>
        <p:nvSpPr>
          <p:cNvPr id="8" name="Star: 5 Points 7">
            <a:hlinkClick r:id="rId3" action="ppaction://hlinksldjump"/>
            <a:extLst>
              <a:ext uri="{FF2B5EF4-FFF2-40B4-BE49-F238E27FC236}">
                <a16:creationId xmlns:a16="http://schemas.microsoft.com/office/drawing/2014/main" id="{16F76CCD-A1D9-4D0D-A42F-DA383914E8FF}"/>
              </a:ext>
            </a:extLst>
          </p:cNvPr>
          <p:cNvSpPr/>
          <p:nvPr/>
        </p:nvSpPr>
        <p:spPr>
          <a:xfrm>
            <a:off x="7696200" y="5690175"/>
            <a:ext cx="1219200" cy="89318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15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9DFD70-C9C2-4463-9894-F7404F39E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06" y="1981201"/>
            <a:ext cx="3792794" cy="3733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F89EF1-FC9A-4C7D-8F91-2AA36C280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81201"/>
            <a:ext cx="3429000" cy="3733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9C1AF1-98CD-4180-AE58-E0D473099F54}"/>
              </a:ext>
            </a:extLst>
          </p:cNvPr>
          <p:cNvSpPr txBox="1"/>
          <p:nvPr/>
        </p:nvSpPr>
        <p:spPr>
          <a:xfrm>
            <a:off x="1905000" y="5334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Cháy rừng</a:t>
            </a:r>
            <a:endParaRPr lang="en-US" sz="3200" dirty="0"/>
          </a:p>
        </p:txBody>
      </p:sp>
      <p:sp>
        <p:nvSpPr>
          <p:cNvPr id="9" name="Arrow: Right 8">
            <a:hlinkClick r:id="rId4" action="ppaction://hlinksldjump"/>
            <a:extLst>
              <a:ext uri="{FF2B5EF4-FFF2-40B4-BE49-F238E27FC236}">
                <a16:creationId xmlns:a16="http://schemas.microsoft.com/office/drawing/2014/main" id="{227E4786-E14D-40A0-A308-8E02618ED9C2}"/>
              </a:ext>
            </a:extLst>
          </p:cNvPr>
          <p:cNvSpPr/>
          <p:nvPr/>
        </p:nvSpPr>
        <p:spPr>
          <a:xfrm>
            <a:off x="8153400" y="6324600"/>
            <a:ext cx="762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84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53985D-68EE-43A6-A23D-280CD240C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42211"/>
            <a:ext cx="3598742" cy="1901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D72BB3-9609-4602-B13B-CB1429F75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1" y="3897490"/>
            <a:ext cx="3644663" cy="2046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53D6FC-F898-4E8B-9EE9-B11670F2B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43001"/>
            <a:ext cx="3598742" cy="2057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BC7A79-FC34-4097-899E-A2EF596B0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0" y="1066800"/>
            <a:ext cx="3668295" cy="2133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B953F6-07EA-40EC-8124-570EFBD3DA12}"/>
              </a:ext>
            </a:extLst>
          </p:cNvPr>
          <p:cNvSpPr txBox="1"/>
          <p:nvPr/>
        </p:nvSpPr>
        <p:spPr>
          <a:xfrm>
            <a:off x="2057400" y="152400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Ô nhiễm do con người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7491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1" y="1295401"/>
            <a:ext cx="4419600" cy="39601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876799" y="5255569"/>
            <a:ext cx="308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81000" y="4975"/>
            <a:ext cx="8458200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8100" y="538375"/>
            <a:ext cx="9105900" cy="99651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istrator\Desktop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71884"/>
            <a:ext cx="3657600" cy="421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00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1" grpId="1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15400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Administrator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762000"/>
            <a:ext cx="720123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4823386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itchFamily="18" charset="0"/>
              </a:rPr>
              <a:t>Nếu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chúng</a:t>
            </a:r>
            <a:r>
              <a:rPr lang="en-US" sz="2400" b="1" dirty="0">
                <a:latin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ngăn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chặn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tượng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hiệu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ứng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kính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thì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vòng</a:t>
            </a:r>
            <a:r>
              <a:rPr lang="en-US" sz="2400" b="1" dirty="0">
                <a:latin typeface="Times New Roman" pitchFamily="18" charset="0"/>
              </a:rPr>
              <a:t> 30 </a:t>
            </a:r>
            <a:r>
              <a:rPr lang="en-US" sz="2400" b="1" dirty="0" err="1">
                <a:latin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tới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mặt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biển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dâng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lên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</a:rPr>
              <a:t> 1,5 – 3,5 m. </a:t>
            </a:r>
            <a:r>
              <a:rPr lang="en-US" sz="2400" b="1" dirty="0" err="1">
                <a:latin typeface="Times New Roman" pitchFamily="18" charset="0"/>
              </a:rPr>
              <a:t>Điều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này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thúc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đẩy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quá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50"/>
                </a:solidFill>
                <a:latin typeface="Times New Roman" pitchFamily="18" charset="0"/>
              </a:rPr>
              <a:t>nóng</a:t>
            </a:r>
            <a:r>
              <a:rPr lang="en-US" sz="2400" b="1" u="sng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50"/>
                </a:solidFill>
                <a:latin typeface="Times New Roman" pitchFamily="18" charset="0"/>
              </a:rPr>
              <a:t>lên</a:t>
            </a:r>
            <a:r>
              <a:rPr lang="en-US" sz="2400" b="1" u="sng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hlinkClick r:id="rId3" action="ppaction://hlinkfile"/>
              </a:rPr>
              <a:t>Trái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hlinkClick r:id="rId3" action="ppaction://hlinkfile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hlinkClick r:id="rId3" action="ppaction://hlinkfile"/>
              </a:rPr>
              <a:t>Đất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nhanh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chóng</a:t>
            </a:r>
            <a:r>
              <a:rPr lang="en-US" sz="2400" b="1" dirty="0">
                <a:latin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</a:rPr>
              <a:t>Nhiệt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độ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trung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bình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Trái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Đất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tăng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khoảng</a:t>
            </a:r>
            <a:r>
              <a:rPr lang="en-US" sz="2400" b="1" dirty="0">
                <a:latin typeface="Times New Roman" pitchFamily="18" charset="0"/>
              </a:rPr>
              <a:t> 3,60°C, </a:t>
            </a:r>
            <a:r>
              <a:rPr lang="en-US" sz="2400" b="1" dirty="0" err="1">
                <a:latin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mỗi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thập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kỷ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tăng</a:t>
            </a:r>
            <a:r>
              <a:rPr lang="en-US" sz="2400" b="1" dirty="0">
                <a:latin typeface="Times New Roman" pitchFamily="18" charset="0"/>
              </a:rPr>
              <a:t> 0,30°C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9783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043118-8201-4BD3-B2FA-9416C8F9BF2E}"/>
              </a:ext>
            </a:extLst>
          </p:cNvPr>
          <p:cNvSpPr txBox="1"/>
          <p:nvPr/>
        </p:nvSpPr>
        <p:spPr>
          <a:xfrm>
            <a:off x="1371600" y="22860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BIỆN PHÁP BẢO VỆ MÔI TRƯỜNG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D402ED-593C-4BC7-98CB-9B49AAE02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057400"/>
            <a:ext cx="3924300" cy="3276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380AED-0E73-4126-BF80-FAEA1A97D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7400"/>
            <a:ext cx="319087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36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D6F3F6-C3D1-419E-A27F-54E58B27E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54277"/>
            <a:ext cx="3733800" cy="3607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E12568-3E1A-4AA5-99DE-92291958A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2100"/>
            <a:ext cx="3276600" cy="3733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540701-38AA-4C7C-B8CF-160C1EEE3B32}"/>
              </a:ext>
            </a:extLst>
          </p:cNvPr>
          <p:cNvSpPr txBox="1"/>
          <p:nvPr/>
        </p:nvSpPr>
        <p:spPr>
          <a:xfrm>
            <a:off x="840658" y="56388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Cánh đồng điện gió ở Lệ Thủy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AB2F06-CE18-4F63-8293-0A5647807A36}"/>
              </a:ext>
            </a:extLst>
          </p:cNvPr>
          <p:cNvSpPr txBox="1"/>
          <p:nvPr/>
        </p:nvSpPr>
        <p:spPr>
          <a:xfrm>
            <a:off x="4724400" y="56388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Pin Năng lượng mặt trời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239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3058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142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5830" y="1327505"/>
            <a:ext cx="87519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r>
              <a:rPr lang="en-US" sz="3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.Chọn câu trả lời đúng trong các câu sau, về thành phần không khí:</a:t>
            </a:r>
          </a:p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a). 21% khí nit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rogen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,78% khí oxi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,1% khí khác ( ca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rbondioxide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hơi  nước,khí hiếm...)</a:t>
            </a:r>
          </a:p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b).21% các khí khác,78% khí nit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rogen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,1% khí oxi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c).21% oxi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,78% nit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rogen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,1% khí khác (hơi nước,cacbonic,khí hiếm...)</a:t>
            </a:r>
          </a:p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d).21% khí oxi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,78% khí khác,1% nit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rogen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431042" y="4823855"/>
            <a:ext cx="487279" cy="3970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3914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FC575-04A6-4CDE-9868-9A5546B5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200" dirty="0"/>
              <a:t>HƯỚNG DẪN VỀ NHÀ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CBB17-800D-4D36-B27A-E8D7BEB6E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/>
              <a:t>- Xem lại phần kiến thức vừa tìm hiểu</a:t>
            </a:r>
          </a:p>
          <a:p>
            <a:r>
              <a:rPr lang="vi-VN" dirty="0"/>
              <a:t>- Làm bài tập còn lại ở SBT</a:t>
            </a:r>
          </a:p>
          <a:p>
            <a:r>
              <a:rPr lang="vi-VN" dirty="0"/>
              <a:t>- Tìm hiểu trước bài 12: Một số vật liệu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501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A4477-D3A6-4FFA-BBB8-DB4EB125A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/>
              <a:t>Câu 3: Quá trình chuyển từ thể khí sang thể lỏng gọi là gì?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882E51-5B35-4D89-A099-C03240172C29}"/>
              </a:ext>
            </a:extLst>
          </p:cNvPr>
          <p:cNvSpPr txBox="1"/>
          <p:nvPr/>
        </p:nvSpPr>
        <p:spPr>
          <a:xfrm>
            <a:off x="990600" y="21336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A. Sự hóa hơi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5C676C-45F8-41E6-AB83-9FEF9C879E69}"/>
              </a:ext>
            </a:extLst>
          </p:cNvPr>
          <p:cNvSpPr txBox="1"/>
          <p:nvPr/>
        </p:nvSpPr>
        <p:spPr>
          <a:xfrm>
            <a:off x="990600" y="32004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B. Sự Nóng chảy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6F138-1E91-4999-B99C-B355ACA1B20E}"/>
              </a:ext>
            </a:extLst>
          </p:cNvPr>
          <p:cNvSpPr txBox="1"/>
          <p:nvPr/>
        </p:nvSpPr>
        <p:spPr>
          <a:xfrm>
            <a:off x="990600" y="41910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C. Sự ngưng tụ</a:t>
            </a:r>
            <a:endParaRPr lang="en-US" sz="2800" dirty="0"/>
          </a:p>
        </p:txBody>
      </p:sp>
      <p:sp>
        <p:nvSpPr>
          <p:cNvPr id="8" name="Star: 5 Points 7">
            <a:hlinkClick r:id="rId3" action="ppaction://hlinksldjump"/>
            <a:extLst>
              <a:ext uri="{FF2B5EF4-FFF2-40B4-BE49-F238E27FC236}">
                <a16:creationId xmlns:a16="http://schemas.microsoft.com/office/drawing/2014/main" id="{C1B1E715-E096-436C-BD56-F3AE7A059D94}"/>
              </a:ext>
            </a:extLst>
          </p:cNvPr>
          <p:cNvSpPr/>
          <p:nvPr/>
        </p:nvSpPr>
        <p:spPr>
          <a:xfrm>
            <a:off x="7848600" y="5867400"/>
            <a:ext cx="1066800" cy="7159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9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A4477-D3A6-4FFA-BBB8-DB4EB125A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/>
              <a:t>Câu 4: Quá trình chuyển từ thể rắn sang thể lỏng gọi là gì?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882E51-5B35-4D89-A099-C03240172C29}"/>
              </a:ext>
            </a:extLst>
          </p:cNvPr>
          <p:cNvSpPr txBox="1"/>
          <p:nvPr/>
        </p:nvSpPr>
        <p:spPr>
          <a:xfrm>
            <a:off x="990600" y="21336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Sự hóa 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5C676C-45F8-41E6-AB83-9FEF9C879E69}"/>
              </a:ext>
            </a:extLst>
          </p:cNvPr>
          <p:cNvSpPr txBox="1"/>
          <p:nvPr/>
        </p:nvSpPr>
        <p:spPr>
          <a:xfrm>
            <a:off x="990600" y="32004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Sự Nóng chảy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6F138-1E91-4999-B99C-B355ACA1B20E}"/>
              </a:ext>
            </a:extLst>
          </p:cNvPr>
          <p:cNvSpPr txBox="1"/>
          <p:nvPr/>
        </p:nvSpPr>
        <p:spPr>
          <a:xfrm>
            <a:off x="990600" y="41910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Sự ngưng tụ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tar: 5 Points 2">
            <a:hlinkClick r:id="rId3" action="ppaction://hlinksldjump"/>
            <a:extLst>
              <a:ext uri="{FF2B5EF4-FFF2-40B4-BE49-F238E27FC236}">
                <a16:creationId xmlns:a16="http://schemas.microsoft.com/office/drawing/2014/main" id="{35481569-EFDB-49C9-A397-679353F108A1}"/>
              </a:ext>
            </a:extLst>
          </p:cNvPr>
          <p:cNvSpPr/>
          <p:nvPr/>
        </p:nvSpPr>
        <p:spPr>
          <a:xfrm>
            <a:off x="8001000" y="5867400"/>
            <a:ext cx="914400" cy="7159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3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475474"/>
            <a:ext cx="8411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BÀI 11: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OXYGEN- KHÔNG KHÍ</a:t>
            </a:r>
          </a:p>
        </p:txBody>
      </p:sp>
    </p:spTree>
    <p:extLst>
      <p:ext uri="{BB962C8B-B14F-4D97-AF65-F5344CB8AC3E}">
        <p14:creationId xmlns:p14="http://schemas.microsoft.com/office/powerpoint/2010/main" val="254942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hững hình ảnh bầu trời xanh, mây trắng đẹp và thư thá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4120"/>
            <a:ext cx="3352800" cy="213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Vai Trò Của Giun Đất Trong Canh Tác Nông Nghiệ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62400"/>
            <a:ext cx="33528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Đến Nha Trang 'đi bộ' dưới đáy đại dương | Mytour.v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14120"/>
            <a:ext cx="3200400" cy="213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Bộ đồ du hành vũ trụ vĩ đại nhất lịch sử, nhưng ai cũng phải bất ngờ khi  biết nơi nó được chế tạ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165" y="3962400"/>
            <a:ext cx="3082636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38200" y="33528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595378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5400" y="33528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3164" y="5898362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0555" y="3351174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8600" y="5867400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68983" y="3362980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48200" y="5874750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65414" y="3351174"/>
            <a:ext cx="36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7398" y="5867400"/>
            <a:ext cx="36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71160" y="3311659"/>
            <a:ext cx="36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0" name="Title"/>
          <p:cNvSpPr txBox="1">
            <a:spLocks/>
          </p:cNvSpPr>
          <p:nvPr/>
        </p:nvSpPr>
        <p:spPr>
          <a:xfrm>
            <a:off x="609600" y="65055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655" y="6094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vi-VN" dirty="0"/>
              <a:t>I. Oxygen trên Trái Đất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77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  <p:bldP spid="2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II.TÍNH CHẤT VẬT LÍ  VÀ TẦM QUAN TRỌNG CỦA 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OXYGEN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Oxygen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55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61B121-B9EF-4859-8511-AD3869FA3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62829"/>
              </p:ext>
            </p:extLst>
          </p:nvPr>
        </p:nvGraphicFramePr>
        <p:xfrm>
          <a:off x="1219200" y="1600200"/>
          <a:ext cx="70104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8633">
                  <a:extLst>
                    <a:ext uri="{9D8B030D-6E8A-4147-A177-3AD203B41FA5}">
                      <a16:colId xmlns:a16="http://schemas.microsoft.com/office/drawing/2014/main" val="116977312"/>
                    </a:ext>
                  </a:extLst>
                </a:gridCol>
                <a:gridCol w="3641767">
                  <a:extLst>
                    <a:ext uri="{9D8B030D-6E8A-4147-A177-3AD203B41FA5}">
                      <a16:colId xmlns:a16="http://schemas.microsoft.com/office/drawing/2014/main" val="271254549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r>
                        <a:rPr lang="vi-VN" dirty="0"/>
                        <a:t>Tính chất vật lý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/>
                        <a:t>Oxygen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298778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r>
                        <a:rPr lang="vi-VN" dirty="0"/>
                        <a:t>Trạng thái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6706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r>
                        <a:rPr lang="vi-VN" dirty="0"/>
                        <a:t>Màu sắc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193167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r>
                        <a:rPr lang="vi-VN" dirty="0"/>
                        <a:t>Mùi vị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786286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r>
                        <a:rPr lang="vi-VN" dirty="0"/>
                        <a:t>Tính 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777782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r>
                        <a:rPr lang="vi-VN" dirty="0"/>
                        <a:t>Tỉ khối so với không khí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9933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9C4C43B-063F-4D2E-96CE-2F07295611FB}"/>
              </a:ext>
            </a:extLst>
          </p:cNvPr>
          <p:cNvSpPr txBox="1"/>
          <p:nvPr/>
        </p:nvSpPr>
        <p:spPr>
          <a:xfrm>
            <a:off x="1905000" y="3810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/>
              <a:t>PHIẾU HỌC TẬP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7789943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1369</TotalTime>
  <Words>1063</Words>
  <Application>Microsoft Office PowerPoint</Application>
  <PresentationFormat>On-screen Show (4:3)</PresentationFormat>
  <Paragraphs>135</Paragraphs>
  <Slides>38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Times New Roman</vt:lpstr>
      <vt:lpstr>Trebuchet MS</vt:lpstr>
      <vt:lpstr>Wingdings 3</vt:lpstr>
      <vt:lpstr>Office Theme</vt:lpstr>
      <vt:lpstr>1_Facet</vt:lpstr>
      <vt:lpstr>PowerPoint Presentation</vt:lpstr>
      <vt:lpstr>Câu 1: Chất có thể tồn tại ở những thể nào?</vt:lpstr>
      <vt:lpstr>Câu 2: Quá trình chuyển từ thể lỏng sang thể rắn gọi là gì?</vt:lpstr>
      <vt:lpstr>Câu 3: Quá trình chuyển từ thể khí sang thể lỏng gọi là gì?</vt:lpstr>
      <vt:lpstr>Câu 4: Quá trình chuyển từ thể rắn sang thể lỏng gọi là gì?</vt:lpstr>
      <vt:lpstr>PowerPoint Presentation</vt:lpstr>
      <vt:lpstr>I. Oxygen trên Trái Đất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TN: XÁC ĐỊNH THÀNH PHẦN OXIGEN TRONG KHÔNG KHÍ</vt:lpstr>
      <vt:lpstr>IV: Vai trò của không khí</vt:lpstr>
      <vt:lpstr>HƯỚNG DẪN VỀ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Hậu quả của việc ô nhiễm môi trường không khí</vt:lpstr>
      <vt:lpstr>PowerPoint Presentation</vt:lpstr>
      <vt:lpstr>PowerPoint Presentation</vt:lpstr>
      <vt:lpstr>Hãy lập kế hoạch các công việc mà em có thể làm để bảo vệ môi trường không khí</vt:lpstr>
      <vt:lpstr>PowerPoint Presentation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Administrator</cp:lastModifiedBy>
  <cp:revision>112</cp:revision>
  <dcterms:created xsi:type="dcterms:W3CDTF">2021-04-18T08:12:15Z</dcterms:created>
  <dcterms:modified xsi:type="dcterms:W3CDTF">2024-10-10T13:56:34Z</dcterms:modified>
</cp:coreProperties>
</file>