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4" r:id="rId3"/>
  </p:sldMasterIdLst>
  <p:notesMasterIdLst>
    <p:notesMasterId r:id="rId19"/>
  </p:notesMasterIdLst>
  <p:handoutMasterIdLst>
    <p:handoutMasterId r:id="rId20"/>
  </p:handoutMasterIdLst>
  <p:sldIdLst>
    <p:sldId id="334" r:id="rId4"/>
    <p:sldId id="331" r:id="rId5"/>
    <p:sldId id="277" r:id="rId6"/>
    <p:sldId id="311" r:id="rId7"/>
    <p:sldId id="368" r:id="rId8"/>
    <p:sldId id="351" r:id="rId9"/>
    <p:sldId id="369" r:id="rId10"/>
    <p:sldId id="357" r:id="rId11"/>
    <p:sldId id="375" r:id="rId12"/>
    <p:sldId id="376" r:id="rId13"/>
    <p:sldId id="339" r:id="rId14"/>
    <p:sldId id="374" r:id="rId15"/>
    <p:sldId id="361" r:id="rId16"/>
    <p:sldId id="345" r:id="rId17"/>
    <p:sldId id="346" r:id="rId18"/>
  </p:sldIdLst>
  <p:sldSz cx="9144000" cy="5715000" type="screen16x10"/>
  <p:notesSz cx="6950075" cy="9236075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83469C"/>
    <a:srgbClr val="893BAD"/>
    <a:srgbClr val="9259DD"/>
    <a:srgbClr val="CF66E0"/>
    <a:srgbClr val="5B87CF"/>
    <a:srgbClr val="CCFFFF"/>
    <a:srgbClr val="FFCC99"/>
    <a:srgbClr val="FFFFFF"/>
    <a:srgbClr val="BB8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3357" autoAdjust="0"/>
  </p:normalViewPr>
  <p:slideViewPr>
    <p:cSldViewPr>
      <p:cViewPr>
        <p:scale>
          <a:sx n="75" d="100"/>
          <a:sy n="75" d="100"/>
        </p:scale>
        <p:origin x="-666" y="-22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0DD89BD-F517-411F-8614-2C67AA8EDA90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DA3DAD6-5D0E-4469-AD3E-538964756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692150"/>
            <a:ext cx="55435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353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3263" y="692150"/>
            <a:ext cx="5543550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1494" indent="-2890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6145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8602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81060" indent="-23122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17F2DC-7C6D-42CA-97BD-A8FD0141A821}" type="slidenum">
              <a:rPr lang="en-US" altLang="en-US" smtClean="0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53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27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703263" y="692150"/>
            <a:ext cx="5543550" cy="3463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79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15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8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90" y="1775355"/>
            <a:ext cx="7772221" cy="1225021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79" y="3238500"/>
            <a:ext cx="6400443" cy="14605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5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6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939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3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1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6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8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60" y="1333500"/>
            <a:ext cx="8229481" cy="3771636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9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264" y="228865"/>
            <a:ext cx="2056477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59" y="228865"/>
            <a:ext cx="6058689" cy="4876271"/>
          </a:xfrm>
          <a:prstGeom prst="rect">
            <a:avLst/>
          </a:prstGeom>
        </p:spPr>
        <p:txBody>
          <a:bodyPr vert="eaVert" lIns="71323" tIns="35662" rIns="71323" bIns="35662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B083E17A-3E3A-4852-B37D-C2A50307F22C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6AB56F50-6496-4D10-AD89-2BEE4B4CB2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5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" y="97327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845100" y="817340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1"/>
            <a:ext cx="6686550" cy="1885651"/>
          </a:xfrm>
        </p:spPr>
        <p:txBody>
          <a:bodyPr anchor="b">
            <a:normAutofit/>
          </a:bodyPr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1"/>
            <a:ext cx="6686550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2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8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80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1715625"/>
            <a:ext cx="6686550" cy="1224000"/>
          </a:xfrm>
        </p:spPr>
        <p:txBody>
          <a:bodyPr anchor="b"/>
          <a:lstStyle>
            <a:lvl1pPr algn="l">
              <a:defRPr sz="31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941774"/>
            <a:ext cx="6686550" cy="717000"/>
          </a:xfrm>
        </p:spPr>
        <p:txBody>
          <a:bodyPr anchor="t"/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1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3" y="1641229"/>
            <a:ext cx="2999250" cy="480218"/>
          </a:xfrm>
        </p:spPr>
        <p:txBody>
          <a:bodyPr anchor="b">
            <a:noAutofit/>
          </a:bodyPr>
          <a:lstStyle>
            <a:lvl1pPr marL="0" indent="0">
              <a:buNone/>
              <a:defRPr sz="1900" b="0"/>
            </a:lvl1pPr>
            <a:lvl2pPr marL="356580" indent="0">
              <a:buNone/>
              <a:defRPr sz="1600" b="1"/>
            </a:lvl2pPr>
            <a:lvl3pPr marL="713161" indent="0">
              <a:buNone/>
              <a:defRPr sz="1400" b="1"/>
            </a:lvl3pPr>
            <a:lvl4pPr marL="1069741" indent="0">
              <a:buNone/>
              <a:defRPr sz="1200" b="1"/>
            </a:lvl4pPr>
            <a:lvl5pPr marL="1426321" indent="0">
              <a:buNone/>
              <a:defRPr sz="1200" b="1"/>
            </a:lvl5pPr>
            <a:lvl6pPr marL="1782901" indent="0">
              <a:buNone/>
              <a:defRPr sz="1200" b="1"/>
            </a:lvl6pPr>
            <a:lvl7pPr marL="2139482" indent="0">
              <a:buNone/>
              <a:defRPr sz="1200" b="1"/>
            </a:lvl7pPr>
            <a:lvl8pPr marL="2496062" indent="0">
              <a:buNone/>
              <a:defRPr sz="1200" b="1"/>
            </a:lvl8pPr>
            <a:lvl9pPr marL="285264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5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6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04" y="3672417"/>
            <a:ext cx="7772221" cy="1135063"/>
          </a:xfrm>
          <a:prstGeom prst="rect">
            <a:avLst/>
          </a:prstGeom>
        </p:spPr>
        <p:txBody>
          <a:bodyPr lIns="71323" tIns="35662" rIns="71323" bIns="35662" anchor="t"/>
          <a:lstStyle>
            <a:lvl1pPr algn="l">
              <a:defRPr sz="31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04" y="2422261"/>
            <a:ext cx="7772221" cy="1250156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7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6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944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1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4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9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56580" indent="0">
              <a:buNone/>
              <a:defRPr sz="1200"/>
            </a:lvl2pPr>
            <a:lvl3pPr marL="713161" indent="0">
              <a:buNone/>
              <a:defRPr sz="1200"/>
            </a:lvl3pPr>
            <a:lvl4pPr marL="1069741" indent="0">
              <a:buNone/>
              <a:defRPr sz="1200"/>
            </a:lvl4pPr>
            <a:lvl5pPr marL="1426321" indent="0">
              <a:buNone/>
              <a:defRPr sz="1200"/>
            </a:lvl5pPr>
            <a:lvl6pPr marL="1782901" indent="0">
              <a:buNone/>
              <a:defRPr sz="1200"/>
            </a:lvl6pPr>
            <a:lvl7pPr marL="2139482" indent="0">
              <a:buNone/>
              <a:defRPr sz="1200"/>
            </a:lvl7pPr>
            <a:lvl8pPr marL="2496062" indent="0">
              <a:buNone/>
              <a:defRPr sz="1200"/>
            </a:lvl8pPr>
            <a:lvl9pPr marL="2852643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56580" indent="0">
              <a:buNone/>
              <a:defRPr sz="900"/>
            </a:lvl2pPr>
            <a:lvl3pPr marL="713161" indent="0">
              <a:buNone/>
              <a:defRPr sz="800"/>
            </a:lvl3pPr>
            <a:lvl4pPr marL="1069741" indent="0">
              <a:buNone/>
              <a:defRPr sz="700"/>
            </a:lvl4pPr>
            <a:lvl5pPr marL="1426321" indent="0">
              <a:buNone/>
              <a:defRPr sz="700"/>
            </a:lvl5pPr>
            <a:lvl6pPr marL="1782901" indent="0">
              <a:buNone/>
              <a:defRPr sz="700"/>
            </a:lvl6pPr>
            <a:lvl7pPr marL="2139482" indent="0">
              <a:buNone/>
              <a:defRPr sz="700"/>
            </a:lvl7pPr>
            <a:lvl8pPr marL="2496062" indent="0">
              <a:buNone/>
              <a:defRPr sz="700"/>
            </a:lvl8pPr>
            <a:lvl9pPr marL="2852643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97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08000"/>
            <a:ext cx="6686550" cy="2597533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5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3628372"/>
            <a:ext cx="6686550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565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1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74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3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290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48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0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64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80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27720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67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4" cy="2413000"/>
          </a:xfrm>
        </p:spPr>
        <p:txBody>
          <a:bodyPr anchor="ctr">
            <a:normAutofit/>
          </a:bodyPr>
          <a:lstStyle>
            <a:lvl1pPr algn="l">
              <a:defRPr sz="37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40" y="540004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71314" tIns="35657" rIns="71314" bIns="35657" rtlCol="0" anchor="ctr">
            <a:noAutofit/>
          </a:bodyPr>
          <a:lstStyle/>
          <a:p>
            <a:pPr lvl="0"/>
            <a:r>
              <a:rPr lang="en-US" sz="62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359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522839"/>
            <a:ext cx="6686550" cy="2400017"/>
          </a:xfrm>
        </p:spPr>
        <p:txBody>
          <a:bodyPr anchor="ctr">
            <a:normAutofit/>
          </a:bodyPr>
          <a:lstStyle>
            <a:lvl1pPr algn="l">
              <a:defRPr sz="3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00">
                <a:solidFill>
                  <a:schemeClr val="accent1"/>
                </a:solidFill>
              </a:defRPr>
            </a:lvl1pPr>
            <a:lvl2pPr marL="356580" indent="0">
              <a:buFontTx/>
              <a:buNone/>
              <a:defRPr/>
            </a:lvl2pPr>
            <a:lvl3pPr marL="713161" indent="0">
              <a:buFontTx/>
              <a:buNone/>
              <a:defRPr/>
            </a:lvl3pPr>
            <a:lvl4pPr marL="1069741" indent="0">
              <a:buFontTx/>
              <a:buNone/>
              <a:defRPr/>
            </a:lvl4pPr>
            <a:lvl5pPr marL="142632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71323" tIns="35662" rIns="71323" bIns="35662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5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4"/>
            <a:ext cx="584825" cy="304271"/>
          </a:xfrm>
        </p:spPr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073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8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60" y="1333500"/>
            <a:ext cx="405698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562" y="1333500"/>
            <a:ext cx="4058178" cy="3771636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9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9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C2B1B-637E-41A4-9A30-3CA8ACA00687}" type="datetimeFigureOut">
              <a:rPr lang="en-US" smtClean="0"/>
              <a:t>9/27/2022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13D77-B2EF-4EE5-AE28-ACDB9768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59" y="1279261"/>
            <a:ext cx="404031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59" y="1812396"/>
            <a:ext cx="404031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234" y="1279261"/>
            <a:ext cx="4041507" cy="533135"/>
          </a:xfrm>
          <a:prstGeom prst="rect">
            <a:avLst/>
          </a:prstGeom>
        </p:spPr>
        <p:txBody>
          <a:bodyPr lIns="71323" tIns="35662" rIns="71323" bIns="35662"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234" y="1812396"/>
            <a:ext cx="4041507" cy="3292740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8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8865"/>
            <a:ext cx="8229481" cy="952500"/>
          </a:xfrm>
          <a:prstGeom prst="rect">
            <a:avLst/>
          </a:prstGeom>
        </p:spPr>
        <p:txBody>
          <a:bodyPr lIns="71323" tIns="35662" rIns="71323" bIns="35662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5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60" y="227542"/>
            <a:ext cx="3007910" cy="968375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722" y="227542"/>
            <a:ext cx="5112019" cy="4877594"/>
          </a:xfrm>
          <a:prstGeom prst="rect">
            <a:avLst/>
          </a:prstGeom>
        </p:spPr>
        <p:txBody>
          <a:bodyPr lIns="71323" tIns="35662" rIns="71323" bIns="35662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60" y="1195917"/>
            <a:ext cx="3007910" cy="3909219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5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24" y="4000500"/>
            <a:ext cx="5487114" cy="472282"/>
          </a:xfrm>
          <a:prstGeom prst="rect">
            <a:avLst/>
          </a:prstGeom>
        </p:spPr>
        <p:txBody>
          <a:bodyPr lIns="71323" tIns="35662" rIns="71323" bIns="35662" anchor="b"/>
          <a:lstStyle>
            <a:lvl1pPr algn="l">
              <a:defRPr sz="1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24" y="510646"/>
            <a:ext cx="5487114" cy="3429000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24" y="4472782"/>
            <a:ext cx="5487114" cy="670718"/>
          </a:xfrm>
          <a:prstGeom prst="rect">
            <a:avLst/>
          </a:prstGeom>
        </p:spPr>
        <p:txBody>
          <a:bodyPr lIns="71323" tIns="35662" rIns="71323" bIns="35662"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59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36EC894D-09CB-4DE7-A121-44A8E704B94B}" type="datetimeFigureOut">
              <a:rPr lang="zh-CN" altLang="en-US" smtClean="0"/>
              <a:pPr/>
              <a:t>2022/9/27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07" y="5296959"/>
            <a:ext cx="2894787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2863" y="5296959"/>
            <a:ext cx="2133878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B2F72D-0145-4728-BBF6-AFA599DFD9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02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4" y="-15875"/>
            <a:ext cx="9180918" cy="573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3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40" y="-13312"/>
            <a:ext cx="9268641" cy="578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69" y="35373"/>
            <a:ext cx="878832" cy="14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683061" y="755387"/>
            <a:ext cx="2970717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5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7" y="-655"/>
            <a:ext cx="1767505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71323" tIns="35662" rIns="71323" bIns="35662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5"/>
            <a:ext cx="5714999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656486"/>
            <a:ext cx="584825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16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2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356580" rtl="0" eaLnBrk="1" latinLnBrk="0" hangingPunct="1">
        <a:spcBef>
          <a:spcPct val="0"/>
        </a:spcBef>
        <a:buNone/>
        <a:defRPr sz="2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7435" indent="-267435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43" indent="-222862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145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803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4611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6119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1777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74352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30933" indent="-178290" algn="l" defTabSz="356580" rtl="0" eaLnBrk="1" latinLnBrk="0" hangingPunct="1">
        <a:spcBef>
          <a:spcPts val="78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80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16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74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32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2901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48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062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643" algn="l" defTabSz="35658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5753" y="1440174"/>
            <a:ext cx="6256572" cy="207145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LIỆT KÊ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r>
              <a:rPr lang="vi-V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NHÌN THẤY TRONG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HỌC, NGOÀI SÂN TRƯỜNG?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3221674" y="387283"/>
            <a:ext cx="3255557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KHỞI ĐỘNG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2897596" y="307907"/>
            <a:ext cx="3672886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6">
            <a:extLst>
              <a:ext uri="{FF2B5EF4-FFF2-40B4-BE49-F238E27FC236}">
                <a16:creationId xmlns="" xmlns:a16="http://schemas.microsoft.com/office/drawing/2014/main" id="{9C868B1D-ABAD-4AAE-ACA2-30BBC53D94F2}"/>
              </a:ext>
            </a:extLst>
          </p:cNvPr>
          <p:cNvSpPr/>
          <p:nvPr/>
        </p:nvSpPr>
        <p:spPr>
          <a:xfrm>
            <a:off x="1344032" y="3044451"/>
            <a:ext cx="1684304" cy="1871205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8" name="椭圆 25">
            <a:extLst>
              <a:ext uri="{FF2B5EF4-FFF2-40B4-BE49-F238E27FC236}">
                <a16:creationId xmlns="" xmlns:a16="http://schemas.microsoft.com/office/drawing/2014/main" id="{AEBEDD67-E421-4383-8F79-F3AA3F1FCA22}"/>
              </a:ext>
            </a:extLst>
          </p:cNvPr>
          <p:cNvSpPr/>
          <p:nvPr/>
        </p:nvSpPr>
        <p:spPr>
          <a:xfrm>
            <a:off x="1347444" y="1984788"/>
            <a:ext cx="364804" cy="40528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27">
            <a:extLst>
              <a:ext uri="{FF2B5EF4-FFF2-40B4-BE49-F238E27FC236}">
                <a16:creationId xmlns="" xmlns:a16="http://schemas.microsoft.com/office/drawing/2014/main" id="{AEB4FD85-D200-4C32-9ABA-960C11D07A64}"/>
              </a:ext>
            </a:extLst>
          </p:cNvPr>
          <p:cNvSpPr/>
          <p:nvPr/>
        </p:nvSpPr>
        <p:spPr>
          <a:xfrm>
            <a:off x="1004656" y="3511628"/>
            <a:ext cx="562977" cy="62544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0" name="椭圆 28">
            <a:extLst>
              <a:ext uri="{FF2B5EF4-FFF2-40B4-BE49-F238E27FC236}">
                <a16:creationId xmlns="" xmlns:a16="http://schemas.microsoft.com/office/drawing/2014/main" id="{3271E615-3814-4F7E-ABBC-A7B84112B4D8}"/>
              </a:ext>
            </a:extLst>
          </p:cNvPr>
          <p:cNvSpPr/>
          <p:nvPr/>
        </p:nvSpPr>
        <p:spPr>
          <a:xfrm>
            <a:off x="7403579" y="739575"/>
            <a:ext cx="710381" cy="789209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29">
            <a:extLst>
              <a:ext uri="{FF2B5EF4-FFF2-40B4-BE49-F238E27FC236}">
                <a16:creationId xmlns="" xmlns:a16="http://schemas.microsoft.com/office/drawing/2014/main" id="{C8063D82-2977-42CC-9ACE-70DE35ED30DA}"/>
              </a:ext>
            </a:extLst>
          </p:cNvPr>
          <p:cNvSpPr/>
          <p:nvPr/>
        </p:nvSpPr>
        <p:spPr>
          <a:xfrm>
            <a:off x="2756457" y="3443938"/>
            <a:ext cx="684833" cy="760827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2" name="椭圆 32">
            <a:extLst>
              <a:ext uri="{FF2B5EF4-FFF2-40B4-BE49-F238E27FC236}">
                <a16:creationId xmlns="" xmlns:a16="http://schemas.microsoft.com/office/drawing/2014/main" id="{F8E0CCBE-5353-4068-8561-62750445DB5F}"/>
              </a:ext>
            </a:extLst>
          </p:cNvPr>
          <p:cNvSpPr/>
          <p:nvPr/>
        </p:nvSpPr>
        <p:spPr>
          <a:xfrm>
            <a:off x="2056693" y="370120"/>
            <a:ext cx="521184" cy="57901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3" name="椭圆 35">
            <a:extLst>
              <a:ext uri="{FF2B5EF4-FFF2-40B4-BE49-F238E27FC236}">
                <a16:creationId xmlns="" xmlns:a16="http://schemas.microsoft.com/office/drawing/2014/main" id="{7FB7425D-BA2F-40DF-8E09-35ABC71346D7}"/>
              </a:ext>
            </a:extLst>
          </p:cNvPr>
          <p:cNvSpPr/>
          <p:nvPr/>
        </p:nvSpPr>
        <p:spPr>
          <a:xfrm>
            <a:off x="7581092" y="1717374"/>
            <a:ext cx="582122" cy="646718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36">
            <a:extLst>
              <a:ext uri="{FF2B5EF4-FFF2-40B4-BE49-F238E27FC236}">
                <a16:creationId xmlns="" xmlns:a16="http://schemas.microsoft.com/office/drawing/2014/main" id="{6FBB957F-3F05-4F57-BEAB-207F7F715099}"/>
              </a:ext>
            </a:extLst>
          </p:cNvPr>
          <p:cNvSpPr/>
          <p:nvPr/>
        </p:nvSpPr>
        <p:spPr>
          <a:xfrm>
            <a:off x="7615300" y="3639801"/>
            <a:ext cx="677172" cy="75231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4" descr="C:\Users\user\Desktop\暂存图\rBACFFMuW76juUJBAAJdRSyq8ZM495.png">
            <a:extLst>
              <a:ext uri="{FF2B5EF4-FFF2-40B4-BE49-F238E27FC236}">
                <a16:creationId xmlns="" xmlns:a16="http://schemas.microsoft.com/office/drawing/2014/main" id="{9C25CBAB-C03C-48D4-98DF-4281D9B89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20" y="3604011"/>
            <a:ext cx="1042214" cy="111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椭圆 23">
            <a:extLst>
              <a:ext uri="{FF2B5EF4-FFF2-40B4-BE49-F238E27FC236}">
                <a16:creationId xmlns="" xmlns:a16="http://schemas.microsoft.com/office/drawing/2014/main" id="{C87B704E-D1C5-4648-B6D7-958882CD0B29}"/>
              </a:ext>
            </a:extLst>
          </p:cNvPr>
          <p:cNvSpPr/>
          <p:nvPr/>
        </p:nvSpPr>
        <p:spPr>
          <a:xfrm>
            <a:off x="7226003" y="1957400"/>
            <a:ext cx="1820625" cy="202265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30">
            <a:extLst>
              <a:ext uri="{FF2B5EF4-FFF2-40B4-BE49-F238E27FC236}">
                <a16:creationId xmlns="" xmlns:a16="http://schemas.microsoft.com/office/drawing/2014/main" id="{873A064E-A6EE-4837-BAC5-36F6E80E3E46}"/>
              </a:ext>
            </a:extLst>
          </p:cNvPr>
          <p:cNvSpPr/>
          <p:nvPr/>
        </p:nvSpPr>
        <p:spPr>
          <a:xfrm>
            <a:off x="499099" y="195440"/>
            <a:ext cx="1745897" cy="193963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59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3059635" y="146262"/>
            <a:ext cx="3132756" cy="35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vi-VN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NHIỆM VỤ NGHIÊN CỨU</a:t>
            </a:r>
            <a:endParaRPr lang="en-US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l">
                <a:lnSpc>
                  <a:spcPct val="150000"/>
                </a:lnSpc>
                <a:spcBef>
                  <a:spcPts val="0"/>
                </a:spcBef>
                <a:buNone/>
              </a:pPr>
              <a:t>10</a:t>
            </a:fld>
            <a:endParaRPr lang="en-US" sz="900" b="1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35799" y="967492"/>
            <a:ext cx="2615810" cy="3476187"/>
          </a:xfrm>
          <a:prstGeom prst="roundRect">
            <a:avLst/>
          </a:prstGeom>
          <a:solidFill>
            <a:schemeClr val="bg1"/>
          </a:solidFill>
          <a:ln w="412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>
              <a:lnSpc>
                <a:spcPct val="150000"/>
              </a:lnSpc>
            </a:pPr>
            <a:r>
              <a:rPr lang="vi-VN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cốc nước sạch,  thìa đường kính, dầu ăn, mẩu than đá, dây đồng, dây nhôm. Điền kết quả vào phiếu thu hoạch số 1.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556254" y="2023174"/>
            <a:ext cx="2174899" cy="441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1323" tIns="35662" rIns="71323" bIns="35662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4" name="Group 4"/>
          <p:cNvGrpSpPr>
            <a:grpSpLocks/>
          </p:cNvGrpSpPr>
          <p:nvPr/>
        </p:nvGrpSpPr>
        <p:grpSpPr bwMode="auto">
          <a:xfrm>
            <a:off x="3059636" y="967492"/>
            <a:ext cx="2973172" cy="3476187"/>
            <a:chOff x="4993838" y="2575538"/>
            <a:chExt cx="4150194" cy="407741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4993838" y="2575538"/>
              <a:ext cx="4090385" cy="4077417"/>
            </a:xfrm>
            <a:prstGeom prst="roundRect">
              <a:avLst/>
            </a:prstGeom>
            <a:solidFill>
              <a:schemeClr val="bg1"/>
            </a:solidFill>
            <a:ln w="412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5130962" y="2849473"/>
              <a:ext cx="4013070" cy="52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defRPr/>
              </a:pPr>
              <a:endParaRPr lang="vi-V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157871" y="569351"/>
            <a:ext cx="2832090" cy="37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cho 1 thìa muối ăn, 1 thìa đường, 1 thìa dầu ăn, vài viên than đá nhỏ vào 4 cốc nước khác nhau, khuấy kĩ và quan sát.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192390" y="996021"/>
            <a:ext cx="2700089" cy="3442776"/>
          </a:xfrm>
          <a:prstGeom prst="roundRect">
            <a:avLst/>
          </a:prstGeom>
          <a:noFill/>
          <a:ln w="412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eaLnBrk="1" hangingPunct="1">
              <a:lnSpc>
                <a:spcPct val="150000"/>
              </a:lnSpc>
              <a:defRPr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7847" y="1515412"/>
            <a:ext cx="2615810" cy="238034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sát thìa muối ăn,  thìa đường kính, dầu ăn, mẩu than đá.</a:t>
            </a:r>
          </a:p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Điền kết quả vào phiếu thu hoạch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1</a:t>
            </a: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52436" y="1311966"/>
            <a:ext cx="2579993" cy="2842010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Lần lượt đun 1 thìa muối ăn, 1 thìa đường trắng . Quan sát hiện tượng. Điền kết quả vào phiếu thu hoạch số 2.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3192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80626" y="624323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137336" y="635980"/>
            <a:ext cx="810195" cy="360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>
              <a:lnSpc>
                <a:spcPct val="150000"/>
              </a:lnSpc>
            </a:pPr>
            <a:r>
              <a:rPr lang="vi-VN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85692"/>
            <a:ext cx="8287177" cy="94001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 ý: Với nhiệm vụ 2 và 3, cần quan sát kĩ trạng thái và màu sắc của các chất trước và sau khi làm thí nghiệm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6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57012"/>
              </p:ext>
            </p:extLst>
          </p:nvPr>
        </p:nvGraphicFramePr>
        <p:xfrm>
          <a:off x="235346" y="1242743"/>
          <a:ext cx="8908653" cy="31761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9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60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29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196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66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Muối</a:t>
                      </a: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 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Dầu ăn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Than</a:t>
                      </a:r>
                      <a:r>
                        <a:rPr lang="en-US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đá</a:t>
                      </a:r>
                      <a:endParaRPr lang="en-US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606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876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63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4857" y="862945"/>
            <a:ext cx="3726899" cy="379797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003" y="2156438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0887" y="214279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6162" y="210973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4892" y="2889817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2787" y="2881641"/>
            <a:ext cx="1262127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Vàng 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1626" y="2863158"/>
            <a:ext cx="1451121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0178" y="2031883"/>
            <a:ext cx="1242300" cy="461358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861" y="2806342"/>
            <a:ext cx="1694356" cy="97893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sắc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10244" y="3577524"/>
            <a:ext cx="2520280" cy="1368273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Tan/không tan (trong nước)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84892" y="216760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Rắn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6998" y="2698077"/>
            <a:ext cx="2027076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Trắng/ </a:t>
            </a:r>
          </a:p>
          <a:p>
            <a:pPr algn="ctr"/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màu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71576" y="3723374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5725" y="3761023"/>
            <a:ext cx="918222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27574" y="3785760"/>
            <a:ext cx="1674755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3198" y="3785760"/>
            <a:ext cx="1651514" cy="41057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tan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425480"/>
            <a:ext cx="78843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chất khác nhau có tính chất giống nhau không?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3228" y="4489646"/>
            <a:ext cx="540130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Mỗi chất có những tính chất nhất định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719" y="61072"/>
            <a:ext cx="9399549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thử hòa tan vào nước, các chất có bị biến thành chất khác không?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3228" y="4908675"/>
            <a:ext cx="8257772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 ra chất mới)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2" grpId="0"/>
      <p:bldP spid="13" grpId="0"/>
      <p:bldP spid="14" grpId="0"/>
      <p:bldP spid="6" grpId="0"/>
      <p:bldP spid="15" grpId="0"/>
      <p:bldP spid="16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6" grpId="1"/>
      <p:bldP spid="27" grpId="0"/>
      <p:bldP spid="28" grpId="0"/>
      <p:bldP spid="28" grpId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B946646A-38D6-43CF-83C4-C8FAA3608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32687"/>
              </p:ext>
            </p:extLst>
          </p:nvPr>
        </p:nvGraphicFramePr>
        <p:xfrm>
          <a:off x="251520" y="913283"/>
          <a:ext cx="8803561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0624">
                  <a:extLst>
                    <a:ext uri="{9D8B030D-6E8A-4147-A177-3AD203B41FA5}">
                      <a16:colId xmlns="" xmlns:a16="http://schemas.microsoft.com/office/drawing/2014/main" val="4217346472"/>
                    </a:ext>
                  </a:extLst>
                </a:gridCol>
                <a:gridCol w="3741513">
                  <a:extLst>
                    <a:ext uri="{9D8B030D-6E8A-4147-A177-3AD203B41FA5}">
                      <a16:colId xmlns="" xmlns:a16="http://schemas.microsoft.com/office/drawing/2014/main" val="2250290390"/>
                    </a:ext>
                  </a:extLst>
                </a:gridCol>
                <a:gridCol w="3521424">
                  <a:extLst>
                    <a:ext uri="{9D8B030D-6E8A-4147-A177-3AD203B41FA5}">
                      <a16:colId xmlns="" xmlns:a16="http://schemas.microsoft.com/office/drawing/2014/main" val="1134551856"/>
                    </a:ext>
                  </a:extLst>
                </a:gridCol>
              </a:tblGrid>
              <a:tr h="89065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Muối ăn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="" xmlns:a16="http://schemas.microsoft.com/office/drawing/2014/main" val="3901114810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 tượng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="" xmlns:a16="http://schemas.microsoft.com/office/drawing/2014/main" val="396822713"/>
                  </a:ext>
                </a:extLst>
              </a:tr>
              <a:tr h="18589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vi-VN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ctr"/>
                </a:tc>
                <a:extLst>
                  <a:ext uri="{0D108BD9-81ED-4DB2-BD59-A6C34878D82A}">
                    <a16:rowId xmlns="" xmlns:a16="http://schemas.microsoft.com/office/drawing/2014/main" val="8741488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65577FD-894A-4107-80D2-D28D96DC8CBD}"/>
              </a:ext>
            </a:extLst>
          </p:cNvPr>
          <p:cNvSpPr txBox="1"/>
          <p:nvPr/>
        </p:nvSpPr>
        <p:spPr>
          <a:xfrm>
            <a:off x="1945112" y="2323728"/>
            <a:ext cx="3078743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Muối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trắng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CA3121C-50EE-4427-8327-D99F26705CB3}"/>
              </a:ext>
            </a:extLst>
          </p:cNvPr>
          <p:cNvSpPr txBox="1"/>
          <p:nvPr/>
        </p:nvSpPr>
        <p:spPr>
          <a:xfrm>
            <a:off x="1759496" y="4167576"/>
            <a:ext cx="3644387" cy="992272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0C09B5-1FE5-452C-BF84-16F81E8BE4DE}"/>
              </a:ext>
            </a:extLst>
          </p:cNvPr>
          <p:cNvSpPr txBox="1"/>
          <p:nvPr/>
        </p:nvSpPr>
        <p:spPr>
          <a:xfrm>
            <a:off x="5252455" y="2017660"/>
            <a:ext cx="3586575" cy="1452398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lỏng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ngửi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khét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EFA2F30-34FB-4BCB-AD06-C3659CE9EBE5}"/>
              </a:ext>
            </a:extLst>
          </p:cNvPr>
          <p:cNvSpPr txBox="1"/>
          <p:nvPr/>
        </p:nvSpPr>
        <p:spPr>
          <a:xfrm>
            <a:off x="5500352" y="4153644"/>
            <a:ext cx="3467421" cy="955404"/>
          </a:xfrm>
          <a:prstGeom prst="rect">
            <a:avLst/>
          </a:prstGeom>
          <a:noFill/>
        </p:spPr>
        <p:txBody>
          <a:bodyPr wrap="square" lIns="71323" tIns="35662" rIns="71323" bIns="35662">
            <a:spAutoFit/>
          </a:bodyPr>
          <a:lstStyle/>
          <a:p>
            <a:pPr marL="356616"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endParaRPr lang="vi-VN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A129596-FE67-4C73-93ED-D1CFF81CC012}"/>
              </a:ext>
            </a:extLst>
          </p:cNvPr>
          <p:cNvSpPr txBox="1"/>
          <p:nvPr/>
        </p:nvSpPr>
        <p:spPr>
          <a:xfrm>
            <a:off x="2951609" y="349968"/>
            <a:ext cx="3726899" cy="441352"/>
          </a:xfrm>
          <a:prstGeom prst="rect">
            <a:avLst/>
          </a:prstGeom>
          <a:solidFill>
            <a:srgbClr val="FFFF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PHIẾU HỌC TẬP SỐ 2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圆角矩形 23">
            <a:extLst>
              <a:ext uri="{FF2B5EF4-FFF2-40B4-BE49-F238E27FC236}">
                <a16:creationId xmlns="" xmlns:a16="http://schemas.microsoft.com/office/drawing/2014/main" id="{5CA5FAE0-0886-4FFC-AE9D-984B9CD197B2}"/>
              </a:ext>
            </a:extLst>
          </p:cNvPr>
          <p:cNvSpPr/>
          <p:nvPr/>
        </p:nvSpPr>
        <p:spPr>
          <a:xfrm>
            <a:off x="338764" y="292170"/>
            <a:ext cx="5241348" cy="5381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778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vi-V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CÁC TÍNH CHẤT CỦA CHẤT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任意多边形 25">
            <a:extLst>
              <a:ext uri="{FF2B5EF4-FFF2-40B4-BE49-F238E27FC236}">
                <a16:creationId xmlns=""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338763" y="937287"/>
            <a:ext cx="6251938" cy="4560507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539" y="1417340"/>
            <a:ext cx="8318007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chất có những tính chất nhất định (giúp ta phân biệt chất này với chất khác)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2453164"/>
            <a:ext cx="8154946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vật lí: màu sắc, mùi vị, tính tan, nhiệt độ sôi, nhiệt độ nóng </a:t>
            </a:r>
            <a:r>
              <a:rPr lang="vi-V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(không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 ra chất mới)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99" y="3700512"/>
            <a:ext cx="8172401" cy="87224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Tính chất hóa học: biến đổi </a:t>
            </a:r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tạo ra chất mới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có tính chất khác với chất ban đầu 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7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8" grpId="0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88469"/>
            <a:ext cx="8892480" cy="749129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lvl="0" algn="ctr"/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ra đâu là tính chất vật lí, đâu là tính chất hóa học của chất. Đánh dấu x vào ô đúng trong bảng sau:  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568" y="16339"/>
            <a:ext cx="16805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1: 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090780"/>
              </p:ext>
            </p:extLst>
          </p:nvPr>
        </p:nvGraphicFramePr>
        <p:xfrm>
          <a:off x="251520" y="1351898"/>
          <a:ext cx="8892480" cy="4363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7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58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9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9158"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vật lí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Tính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chất hóa học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Đường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vào nước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Nến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cháy thành khí cacbon dioxide và hơi nước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chảy lỏng khi để ở nhiệt độ phòng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604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hóa hơi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6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sắt cứng, màu trắng xám, bị nam châm hút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9529">
                <a:tc>
                  <a:txBody>
                    <a:bodyPr/>
                    <a:lstStyle/>
                    <a:p>
                      <a:r>
                        <a:rPr lang="vi-VN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Để</a:t>
                      </a:r>
                      <a:r>
                        <a:rPr lang="vi-VN" sz="1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lâu ngoài không khí, lớp ngoài của đinh sắt biến thành gỉ sắt màu nâu, giòn và xốp</a:t>
                      </a:r>
                      <a:endParaRPr lang="en-US" sz="17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54922" y="2209996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82847" y="289051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54921" y="343455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4922" y="3894984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54922" y="4529224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2846" y="5134662"/>
            <a:ext cx="378091" cy="28746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7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777" y="1026331"/>
            <a:ext cx="9036497" cy="4688669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just">
              <a:lnSpc>
                <a:spcPct val="150000"/>
              </a:lnSpc>
              <a:tabLst>
                <a:tab pos="421500" algn="l"/>
              </a:tabLs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 khác;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(1)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sẵn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con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..................................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(4)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(5)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(6) …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mùi vị,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chảy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tính dẫn điện,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tính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67462" indent="-267462" algn="just">
              <a:lnSpc>
                <a:spcPct val="150000"/>
              </a:lnSpc>
              <a:buFont typeface="+mj-lt"/>
              <a:buAutoNum type="alphaLcParenR"/>
              <a:tabLst>
                <a:tab pos="421500" algn="l"/>
              </a:tabLst>
            </a:pPr>
            <a:r>
              <a:rPr lang="vi-V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biến đổi hóa học, chất bị biến thành....................... có tính chất khác với chất ban đầu.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739" y="304694"/>
            <a:ext cx="2123730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 tập 2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4992" y="3362363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có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5426" y="3357965"/>
            <a:ext cx="102624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sự sống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068" y="2885918"/>
            <a:ext cx="1944469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8152" y="1995539"/>
            <a:ext cx="1134274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2535" y="1995539"/>
            <a:ext cx="86420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589" y="3781292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lí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7376" y="4721200"/>
            <a:ext cx="12423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khác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3054946" y="2742408"/>
            <a:ext cx="144104" cy="21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30000"/>
              </a:spcBef>
              <a:buFontTx/>
              <a:buNone/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82195" y="623607"/>
            <a:ext cx="307874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82195" y="2442380"/>
            <a:ext cx="3618873" cy="952500"/>
          </a:xfrm>
          <a:prstGeom prst="roundRect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à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chuyển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47010" y="4103993"/>
            <a:ext cx="2949113" cy="9525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spcBef>
                <a:spcPct val="3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grpSp>
        <p:nvGrpSpPr>
          <p:cNvPr id="9" name="组合 2"/>
          <p:cNvGrpSpPr/>
          <p:nvPr/>
        </p:nvGrpSpPr>
        <p:grpSpPr>
          <a:xfrm>
            <a:off x="196944" y="2152730"/>
            <a:ext cx="3888938" cy="1060371"/>
            <a:chOff x="4525456" y="1628800"/>
            <a:chExt cx="4958637" cy="1272445"/>
          </a:xfrm>
          <a:solidFill>
            <a:srgbClr val="FFFF00"/>
          </a:solidFill>
        </p:grpSpPr>
        <p:sp>
          <p:nvSpPr>
            <p:cNvPr id="10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404908" y="2279909"/>
            <a:ext cx="3578327" cy="841462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5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II: CHẤT QUANH TA</a:t>
            </a:r>
            <a:endParaRPr lang="zh-CN" altLang="en-US" sz="25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9147643">
            <a:off x="3931788" y="1683841"/>
            <a:ext cx="1590063" cy="144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32785">
            <a:off x="3955717" y="3552475"/>
            <a:ext cx="1573594" cy="168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125140" y="2769261"/>
            <a:ext cx="1238378" cy="1493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36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13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743715" y="1553157"/>
            <a:ext cx="7624439" cy="718351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4200" b="1" dirty="0">
                <a:solidFill>
                  <a:srgbClr val="FF0000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4200" b="1" dirty="0">
              <a:solidFill>
                <a:srgbClr val="FF0000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"/>
          <p:cNvSpPr txBox="1"/>
          <p:nvPr/>
        </p:nvSpPr>
        <p:spPr>
          <a:xfrm>
            <a:off x="3259622" y="964546"/>
            <a:ext cx="2592625" cy="610630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5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CHƯƠNG 2</a:t>
            </a:r>
            <a:endParaRPr lang="zh-CN" altLang="en-US" sz="35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文本框 3">
            <a:extLst>
              <a:ext uri="{FF2B5EF4-FFF2-40B4-BE49-F238E27FC236}">
                <a16:creationId xmlns=""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757766" y="2785492"/>
            <a:ext cx="759633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3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8" y="3597267"/>
            <a:ext cx="5819180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845465" cy="73316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=""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1377061" y="1002571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0" grpId="1"/>
      <p:bldP spid="28" grpId="0" animBg="1"/>
      <p:bldP spid="49" grpId="0" animBg="1"/>
      <p:bldP spid="49" grpId="1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40538" y="4302126"/>
            <a:ext cx="457260" cy="3267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9501" indent="-222885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91540" indent="-178308">
              <a:spcBef>
                <a:spcPct val="200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48156" indent="-178308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604772" indent="-178308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61388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8004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74620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031236" indent="-17830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CB4064-1A9A-4633-9BB6-A791E335AA6E}" type="slidenum">
              <a:rPr lang="en-US" sz="900" b="1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sz="900" b="1">
              <a:solidFill>
                <a:srgbClr val="898989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917588"/>
              </p:ext>
            </p:extLst>
          </p:nvPr>
        </p:nvGraphicFramePr>
        <p:xfrm>
          <a:off x="88918" y="1201316"/>
          <a:ext cx="4627098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42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72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23750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873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830" y="1358786"/>
            <a:ext cx="257351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692" y="1365187"/>
            <a:ext cx="253881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447" y="2127257"/>
            <a:ext cx="2097021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842191"/>
              </p:ext>
            </p:extLst>
          </p:nvPr>
        </p:nvGraphicFramePr>
        <p:xfrm>
          <a:off x="4716015" y="1201316"/>
          <a:ext cx="4427984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3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3174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60747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9" marR="68589" marT="38100" marB="381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6468" y="2145716"/>
            <a:ext cx="2429548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phục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cuộc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15633" y="1352487"/>
            <a:ext cx="1656436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77732" y="1358786"/>
            <a:ext cx="2483768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2056816"/>
            <a:ext cx="2527343" cy="1180016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76606" y="2050826"/>
            <a:ext cx="2167394" cy="191868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có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khả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năng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trao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đổi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với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lớn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lên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sản</a:t>
            </a:r>
            <a:endParaRPr lang="en-US" altLang="zh-CN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9689" y="4460"/>
            <a:ext cx="7492376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có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56850" y="512410"/>
            <a:ext cx="4824554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LOẠI VẬT THỂ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692" y="4373578"/>
            <a:ext cx="2352324" cy="1230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48" y="2814831"/>
            <a:ext cx="2097020" cy="13646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48" y="4248553"/>
            <a:ext cx="2097020" cy="12981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503" y="3236832"/>
            <a:ext cx="1969565" cy="22444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43" y="4047701"/>
            <a:ext cx="2044657" cy="1484313"/>
          </a:xfrm>
          <a:prstGeom prst="rect">
            <a:avLst/>
          </a:prstGeom>
        </p:spPr>
      </p:pic>
      <p:pic>
        <p:nvPicPr>
          <p:cNvPr id="2052" name="Picture 4" descr="SMNBIKE">
            <a:extLst>
              <a:ext uri="{FF2B5EF4-FFF2-40B4-BE49-F238E27FC236}">
                <a16:creationId xmlns="" xmlns:a16="http://schemas.microsoft.com/office/drawing/2014/main" id="{6F81A900-2F2D-4F88-93FF-5C3CAB0A1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692" y="2922190"/>
            <a:ext cx="2352324" cy="14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4" grpId="0"/>
      <p:bldP spid="25" grpId="0"/>
      <p:bldP spid="26" grpId="0"/>
      <p:bldP spid="4" grpId="0"/>
      <p:bldP spid="28" grpId="0"/>
      <p:bldP spid="5" grpId="0"/>
      <p:bldP spid="5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502060"/>
              </p:ext>
            </p:extLst>
          </p:nvPr>
        </p:nvGraphicFramePr>
        <p:xfrm>
          <a:off x="626191" y="-20718"/>
          <a:ext cx="8517808" cy="56359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3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4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68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797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280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461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1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2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19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2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42" marR="51442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47884" y="7316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3783" y="741354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9508" y="742901"/>
            <a:ext cx="810195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Tự nhiên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1103" y="745354"/>
            <a:ext cx="1297904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Vật không sống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5599" y="37546"/>
            <a:ext cx="2376573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sống/không sống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0091" y="73650"/>
            <a:ext cx="2123426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nhiên/nhân tạo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1931" y="73650"/>
            <a:ext cx="1952069" cy="77990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468"/>
              </a:spcBef>
              <a:spcAft>
                <a:spcPts val="468"/>
              </a:spcAft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trong 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671" y="352604"/>
            <a:ext cx="1163738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0137" y="1584359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8999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036" y="245277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8004" y="3166946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29972" y="401299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92991" y="156506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92991" y="2367432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3269" y="3243623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04252" y="4056770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245367" y="4947438"/>
            <a:ext cx="594143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4094" y="1974188"/>
            <a:ext cx="1925362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09062" y="3306044"/>
            <a:ext cx="1555426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02775" y="4188357"/>
            <a:ext cx="1768000" cy="379797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73516" y="4907679"/>
            <a:ext cx="2070483" cy="68757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Gỗ (xenlulozo), nước...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00339" y="4503500"/>
            <a:ext cx="5768531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nhận xét sự đa dạng của vật thể?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25979" y="4475308"/>
            <a:ext cx="5038775" cy="472130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chung của vật thể là gì?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ăn tả con bò sữa chọn lọc | Văn mẫu lớp 4">
            <a:extLst>
              <a:ext uri="{FF2B5EF4-FFF2-40B4-BE49-F238E27FC236}">
                <a16:creationId xmlns="" xmlns:a16="http://schemas.microsoft.com/office/drawing/2014/main" id="{39ACFC0E-EE9B-4C39-AE6E-D9AFB878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13" y="1410708"/>
            <a:ext cx="1639296" cy="79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5 tên cho bé gái xinh đẹp, may mắn suốt đời – No1 Australia Shopping  Online to Vietnam">
            <a:extLst>
              <a:ext uri="{FF2B5EF4-FFF2-40B4-BE49-F238E27FC236}">
                <a16:creationId xmlns="" xmlns:a16="http://schemas.microsoft.com/office/drawing/2014/main" id="{ED3C9129-5D96-482B-8F42-8898E4165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39" y="2255478"/>
            <a:ext cx="1642895" cy="83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ật mí địa chỉ mua bàn ghế gỗ ngoài trời tại Hà Nội">
            <a:extLst>
              <a:ext uri="{FF2B5EF4-FFF2-40B4-BE49-F238E27FC236}">
                <a16:creationId xmlns="" xmlns:a16="http://schemas.microsoft.com/office/drawing/2014/main" id="{FE38C27B-B857-4922-90C4-CA14A0A69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4030944"/>
            <a:ext cx="1662219" cy="7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ốc thủy tinh">
            <a:extLst>
              <a:ext uri="{FF2B5EF4-FFF2-40B4-BE49-F238E27FC236}">
                <a16:creationId xmlns="" xmlns:a16="http://schemas.microsoft.com/office/drawing/2014/main" id="{E6F32C76-31EA-4200-96F1-34D78FBC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5" y="3111500"/>
            <a:ext cx="1642895" cy="93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ây Xanh (Liên hệ) – Dịch Vụ Cây Cảnh Hà Ba Trận Thủ Đức">
            <a:extLst>
              <a:ext uri="{FF2B5EF4-FFF2-40B4-BE49-F238E27FC236}">
                <a16:creationId xmlns="" xmlns:a16="http://schemas.microsoft.com/office/drawing/2014/main" id="{28FD8528-FC3F-4716-82E6-F95876618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91" y="4815518"/>
            <a:ext cx="1662219" cy="80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5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2" grpId="0"/>
      <p:bldP spid="23" grpId="0"/>
      <p:bldP spid="26" grpId="0"/>
      <p:bldP spid="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8" grpId="0"/>
      <p:bldP spid="36" grpId="0"/>
      <p:bldP spid="37" grpId="0"/>
      <p:bldP spid="38" grpId="0"/>
      <p:bldP spid="39" grpId="0"/>
      <p:bldP spid="39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25">
            <a:extLst>
              <a:ext uri="{FF2B5EF4-FFF2-40B4-BE49-F238E27FC236}">
                <a16:creationId xmlns="" xmlns:a16="http://schemas.microsoft.com/office/drawing/2014/main" id="{4E3EF968-03D3-4FEF-9E36-3713CF8BDA84}"/>
              </a:ext>
            </a:extLst>
          </p:cNvPr>
          <p:cNvSpPr/>
          <p:nvPr/>
        </p:nvSpPr>
        <p:spPr>
          <a:xfrm>
            <a:off x="791087" y="1463479"/>
            <a:ext cx="5961653" cy="3799478"/>
          </a:xfrm>
          <a:custGeom>
            <a:avLst/>
            <a:gdLst>
              <a:gd name="connsiteX0" fmla="*/ 476250 w 6838950"/>
              <a:gd name="connsiteY0" fmla="*/ 0 h 2762250"/>
              <a:gd name="connsiteX1" fmla="*/ 0 w 6838950"/>
              <a:gd name="connsiteY1" fmla="*/ 0 h 2762250"/>
              <a:gd name="connsiteX2" fmla="*/ 0 w 6838950"/>
              <a:gd name="connsiteY2" fmla="*/ 2762250 h 2762250"/>
              <a:gd name="connsiteX3" fmla="*/ 6838950 w 6838950"/>
              <a:gd name="connsiteY3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950" h="2762250">
                <a:moveTo>
                  <a:pt x="476250" y="0"/>
                </a:moveTo>
                <a:lnTo>
                  <a:pt x="0" y="0"/>
                </a:lnTo>
                <a:lnTo>
                  <a:pt x="0" y="2762250"/>
                </a:lnTo>
                <a:lnTo>
                  <a:pt x="6838950" y="2762250"/>
                </a:lnTo>
              </a:path>
            </a:pathLst>
          </a:custGeom>
          <a:ln>
            <a:solidFill>
              <a:srgbClr val="9259DD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467544" y="8074"/>
            <a:ext cx="8676456" cy="810684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từ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tin: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7180" y="1867670"/>
            <a:ext cx="8007676" cy="11136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quanh ta vô cùng ....................: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ật thể tự nhiên, vật thể.................., vật sống, vật không sống.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3375" y="871116"/>
            <a:ext cx="1372843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dạng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64601" y="861008"/>
            <a:ext cx="939160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03761" y="871116"/>
            <a:ext cx="1368152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2156" y="3083390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Vật thể cấu tạo từ ............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7180" y="3824473"/>
            <a:ext cx="6681252" cy="559655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Ở đâu có ............... là ở đó có chất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2769" y="871116"/>
            <a:ext cx="1535067" cy="44135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tạo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4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0208 0.1827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9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41164 0.28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22552 0.399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7" y="19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-1.11111E-6 L -0.00399 0.53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26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1"/>
      <p:bldP spid="23" grpId="0"/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 r="-513"/>
          <a:stretch>
            <a:fillRect/>
          </a:stretch>
        </p:blipFill>
        <p:spPr>
          <a:xfrm>
            <a:off x="179512" y="-1"/>
            <a:ext cx="8964488" cy="4825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1" y="4825151"/>
            <a:ext cx="8892480" cy="810684"/>
          </a:xfrm>
          <a:prstGeom prst="rect">
            <a:avLst/>
          </a:prstGeom>
          <a:solidFill>
            <a:schemeClr val="bg1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à vật không sống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9" y="4445354"/>
            <a:ext cx="235308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497" y="4445353"/>
            <a:ext cx="2451652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6956" y="4445354"/>
            <a:ext cx="2087951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nhân tạo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4680" y="2175823"/>
            <a:ext cx="2069928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1756" y="2175823"/>
            <a:ext cx="1156056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sống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323" y="4537687"/>
            <a:ext cx="144104" cy="287464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516" y="2222675"/>
            <a:ext cx="2628109" cy="379797"/>
          </a:xfrm>
          <a:prstGeom prst="rect">
            <a:avLst/>
          </a:prstGeom>
          <a:solidFill>
            <a:srgbClr val="FFC000"/>
          </a:solidFill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Vật thể tự nhiên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 flipH="1">
            <a:off x="1743098" y="468992"/>
            <a:ext cx="183743" cy="20413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629048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H="1">
            <a:off x="982075" y="1293743"/>
            <a:ext cx="307424" cy="34153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2137985" y="468992"/>
            <a:ext cx="480284" cy="5335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flipH="1">
            <a:off x="2344322" y="1764747"/>
            <a:ext cx="199096" cy="221189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flipH="1">
            <a:off x="3534623" y="1286177"/>
            <a:ext cx="199208" cy="221313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flipH="1">
            <a:off x="3145308" y="559112"/>
            <a:ext cx="317879" cy="35315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3"/>
          <p:cNvSpPr txBox="1"/>
          <p:nvPr/>
        </p:nvSpPr>
        <p:spPr>
          <a:xfrm>
            <a:off x="3275687" y="2479013"/>
            <a:ext cx="3834924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CHẤT QUANH TA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3145308" y="3597267"/>
            <a:ext cx="5819180" cy="502908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 anchor="ctr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MỘT SỐ TÍNH CHẤT CỦA CHẤT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017922" y="2332584"/>
            <a:ext cx="4092689" cy="703448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2800"/>
          </a:p>
        </p:txBody>
      </p:sp>
      <p:grpSp>
        <p:nvGrpSpPr>
          <p:cNvPr id="40" name="组合 39"/>
          <p:cNvGrpSpPr/>
          <p:nvPr/>
        </p:nvGrpSpPr>
        <p:grpSpPr>
          <a:xfrm>
            <a:off x="1979372" y="3415233"/>
            <a:ext cx="638894" cy="687406"/>
            <a:chOff x="-1849886" y="2320828"/>
            <a:chExt cx="999558" cy="968036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 rot="5400000">
              <a:off x="-1834125" y="2305067"/>
              <a:ext cx="968036" cy="999558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-1706062" y="2391608"/>
              <a:ext cx="835639" cy="888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3047014" y="3492492"/>
            <a:ext cx="5845465" cy="733160"/>
          </a:xfrm>
          <a:prstGeom prst="roundRect">
            <a:avLst/>
          </a:prstGeom>
          <a:noFill/>
          <a:ln>
            <a:solidFill>
              <a:srgbClr val="9E4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CN" altLang="en-US" sz="1600"/>
          </a:p>
        </p:txBody>
      </p:sp>
      <p:grpSp>
        <p:nvGrpSpPr>
          <p:cNvPr id="52" name="组合 51"/>
          <p:cNvGrpSpPr/>
          <p:nvPr/>
        </p:nvGrpSpPr>
        <p:grpSpPr>
          <a:xfrm>
            <a:off x="1979373" y="2325011"/>
            <a:ext cx="638894" cy="670179"/>
            <a:chOff x="2972501" y="2845325"/>
            <a:chExt cx="1242503" cy="943776"/>
          </a:xfrm>
        </p:grpSpPr>
        <p:sp>
          <p:nvSpPr>
            <p:cNvPr id="53" name="Freeform 5"/>
            <p:cNvSpPr>
              <a:spLocks/>
            </p:cNvSpPr>
            <p:nvPr/>
          </p:nvSpPr>
          <p:spPr bwMode="auto">
            <a:xfrm rot="5400000">
              <a:off x="3121865" y="2695961"/>
              <a:ext cx="943776" cy="1242503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31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294878" y="2892704"/>
              <a:ext cx="698939" cy="8885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altLang="zh-CN" sz="35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I</a:t>
              </a:r>
              <a:endParaRPr lang="zh-CN" alt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文本框 3">
            <a:extLst>
              <a:ext uri="{FF2B5EF4-FFF2-40B4-BE49-F238E27FC236}">
                <a16:creationId xmlns="" xmlns:a16="http://schemas.microsoft.com/office/drawing/2014/main" id="{75874A19-8973-4F22-904D-9BAC2C395A1F}"/>
              </a:ext>
            </a:extLst>
          </p:cNvPr>
          <p:cNvSpPr txBox="1"/>
          <p:nvPr/>
        </p:nvSpPr>
        <p:spPr>
          <a:xfrm>
            <a:off x="1377061" y="1002571"/>
            <a:ext cx="7632176" cy="672185"/>
          </a:xfrm>
          <a:prstGeom prst="rect">
            <a:avLst/>
          </a:prstGeom>
          <a:noFill/>
          <a:effectLst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en-US" altLang="zh-CN" sz="3900" b="1" dirty="0" err="1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9</a:t>
            </a:r>
            <a:r>
              <a:rPr lang="en-US" altLang="zh-CN" sz="3900" b="1" dirty="0">
                <a:solidFill>
                  <a:srgbClr val="893B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– SỰ ĐA DẠNG CỦA CHẤT</a:t>
            </a:r>
            <a:endParaRPr lang="zh-CN" altLang="en-US" sz="3900" b="1" dirty="0">
              <a:solidFill>
                <a:srgbClr val="893B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0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</Template>
  <TotalTime>2610</TotalTime>
  <Words>1056</Words>
  <Application>Microsoft Office PowerPoint</Application>
  <PresentationFormat>On-screen Show (16:10)</PresentationFormat>
  <Paragraphs>169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自定义设计方案</vt:lpstr>
      <vt:lpstr>1_自定义设计方案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T440</cp:lastModifiedBy>
  <cp:revision>314</cp:revision>
  <cp:lastPrinted>2021-08-21T07:23:38Z</cp:lastPrinted>
  <dcterms:created xsi:type="dcterms:W3CDTF">2018-12-10T14:18:59Z</dcterms:created>
  <dcterms:modified xsi:type="dcterms:W3CDTF">2022-09-27T12:40:10Z</dcterms:modified>
</cp:coreProperties>
</file>