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781" r:id="rId3"/>
  </p:sldMasterIdLst>
  <p:notesMasterIdLst>
    <p:notesMasterId r:id="rId39"/>
  </p:notesMasterIdLst>
  <p:sldIdLst>
    <p:sldId id="326" r:id="rId4"/>
    <p:sldId id="261" r:id="rId5"/>
    <p:sldId id="289" r:id="rId6"/>
    <p:sldId id="290" r:id="rId7"/>
    <p:sldId id="337" r:id="rId8"/>
    <p:sldId id="291" r:id="rId9"/>
    <p:sldId id="338" r:id="rId10"/>
    <p:sldId id="343" r:id="rId11"/>
    <p:sldId id="344" r:id="rId12"/>
    <p:sldId id="292" r:id="rId13"/>
    <p:sldId id="339" r:id="rId14"/>
    <p:sldId id="332" r:id="rId15"/>
    <p:sldId id="297" r:id="rId16"/>
    <p:sldId id="346" r:id="rId17"/>
    <p:sldId id="328" r:id="rId18"/>
    <p:sldId id="309" r:id="rId19"/>
    <p:sldId id="310" r:id="rId20"/>
    <p:sldId id="327" r:id="rId21"/>
    <p:sldId id="331" r:id="rId22"/>
    <p:sldId id="330" r:id="rId23"/>
    <p:sldId id="312" r:id="rId24"/>
    <p:sldId id="304" r:id="rId25"/>
    <p:sldId id="349" r:id="rId26"/>
    <p:sldId id="305" r:id="rId27"/>
    <p:sldId id="306" r:id="rId28"/>
    <p:sldId id="307" r:id="rId29"/>
    <p:sldId id="313" r:id="rId30"/>
    <p:sldId id="314" r:id="rId31"/>
    <p:sldId id="348" r:id="rId32"/>
    <p:sldId id="334" r:id="rId33"/>
    <p:sldId id="324" r:id="rId34"/>
    <p:sldId id="347" r:id="rId35"/>
    <p:sldId id="335" r:id="rId36"/>
    <p:sldId id="32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E38"/>
    <a:srgbClr val="2111B5"/>
    <a:srgbClr val="CC00FF"/>
    <a:srgbClr val="75C182"/>
    <a:srgbClr val="FC3AEE"/>
    <a:srgbClr val="FAFAAC"/>
    <a:srgbClr val="F7F9AD"/>
    <a:srgbClr val="F0F7AF"/>
    <a:srgbClr val="EDF8AE"/>
    <a:srgbClr val="F9F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7" autoAdjust="0"/>
    <p:restoredTop sz="94660"/>
  </p:normalViewPr>
  <p:slideViewPr>
    <p:cSldViewPr>
      <p:cViewPr varScale="1">
        <p:scale>
          <a:sx n="81" d="100"/>
          <a:sy n="81" d="100"/>
        </p:scale>
        <p:origin x="10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10C7F-818F-4DCD-8961-D3B589E4E29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1E2E6-537C-4FD2-824C-D9D364FD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3332F6-4272-43A4-A392-5BFC5183FA6D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71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2" y="292694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8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3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8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8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3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6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4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2" y="180914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5" y="1931202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2" y="2009302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9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6" y="1321352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9" y="17128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8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6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6" y="49454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2" y="946202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2" y="5532202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9" y="5825268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40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36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92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2" y="292694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3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8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3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8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8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6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4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2" y="180914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9" y="1108235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2" y="5951668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2" y="934468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2" y="7187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032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2" y="6048868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5" y="531135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2" y="1352052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6" y="63649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6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2" y="5644335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4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9" y="425435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9" y="5951686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6" y="425419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9" y="483685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6" y="6202168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056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6" y="6000568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6" y="606335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9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63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9" y="425435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9" y="5951686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6" y="425419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9" y="483685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6" y="6202168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860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305202" y="180914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9" y="1108235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2" y="5951668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2" y="934468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2" y="7187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316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9" y="3932586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2" y="2009302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9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6" y="8795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2428169" y="17128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6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472236" y="494543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9" y="5713835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9" y="3456702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9" y="5825268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6" y="2936202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3" y="1501286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754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7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8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2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6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107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2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3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1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64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62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79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4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76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08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4025-F3C5-4A49-8522-B0C45EE69B7D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9084F-2E57-433D-BC1B-DD9C3EAB7EC8}" type="slidenum">
              <a:rPr lang="en-AU" smtClean="0">
                <a:solidFill>
                  <a:srgbClr val="90C226"/>
                </a:solidFill>
              </a:rPr>
              <a:pPr/>
              <a:t>‹#›</a:t>
            </a:fld>
            <a:endParaRPr lang="en-A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2" y="292694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3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8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3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8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8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6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4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2" y="180914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30" y="5844516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9" y="97690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5" y="588468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2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2" y="13520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620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C3A0-4485-45F2-9C7A-739714640168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3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ED5C-6E2C-42FF-B47A-1C811683919B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69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77815-FCEF-4EBE-8E66-0A13525F1D90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7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39D0-18C8-42E4-9BE1-3EFE6FD07EC7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14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C0B4-8EB0-4846-AED0-1D52C434B1F0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96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56DE-AF7F-4C8E-AF39-620B352590CF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6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D607-8BF3-4780-B54D-0E1756FF11D1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6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3A2EF-E599-49C0-BC8E-78C0F6FC1752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1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606E1-DE1F-4265-B36B-7F84C5F47B1D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0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808A7-A8FD-4C34-91D1-498909A12911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7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77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01BB-F6B8-4DEA-9CAE-AAA2795EBDF4}" type="slidenum">
              <a:rPr lang="en-US" altLang="vi-VN" smtClean="0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2" y="292694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3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8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3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8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8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6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4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2" y="180914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6" y="6000568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6" y="606335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9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68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98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5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83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376290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4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374702" y="4143987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376290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52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850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5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2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emf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Z03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hinh n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1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MT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90800"/>
            <a:ext cx="5257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2667000" y="62388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HƯƠNG KHÊ</a:t>
            </a: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2362200" y="1050926"/>
            <a:ext cx="762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THCS CHU VĂN AN</a:t>
            </a:r>
          </a:p>
        </p:txBody>
      </p:sp>
      <p:sp>
        <p:nvSpPr>
          <p:cNvPr id="65543" name="WordArt 14"/>
          <p:cNvSpPr>
            <a:spLocks noChangeArrowheads="1" noChangeShapeType="1" noTextEdit="1"/>
          </p:cNvSpPr>
          <p:nvPr/>
        </p:nvSpPr>
        <p:spPr bwMode="auto">
          <a:xfrm>
            <a:off x="2438400" y="1981200"/>
            <a:ext cx="7772400" cy="419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02572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giáo về dự giờ thao giảng </a:t>
            </a:r>
          </a:p>
        </p:txBody>
      </p:sp>
      <p:sp>
        <p:nvSpPr>
          <p:cNvPr id="65544" name="WordArt 8"/>
          <p:cNvSpPr>
            <a:spLocks noChangeArrowheads="1" noChangeShapeType="1" noTextEdit="1"/>
          </p:cNvSpPr>
          <p:nvPr/>
        </p:nvSpPr>
        <p:spPr bwMode="auto">
          <a:xfrm>
            <a:off x="4572000" y="5638800"/>
            <a:ext cx="396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vi-VN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kern="10" dirty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hiện: </a:t>
            </a:r>
            <a:r>
              <a:rPr lang="vi-VN" b="1" i="1" kern="10" dirty="0" smtClean="0">
                <a:ln w="12700" cap="rnd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Thị Ngọc Hà</a:t>
            </a:r>
            <a:endParaRPr lang="en-US" b="1" i="1" kern="10" dirty="0">
              <a:ln w="12700" cap="rnd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WordArt 15"/>
          <p:cNvSpPr>
            <a:spLocks noChangeArrowheads="1" noChangeShapeType="1" noTextEdit="1"/>
          </p:cNvSpPr>
          <p:nvPr/>
        </p:nvSpPr>
        <p:spPr bwMode="auto">
          <a:xfrm>
            <a:off x="4876800" y="4648200"/>
            <a:ext cx="320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7A</a:t>
            </a:r>
            <a:r>
              <a:rPr lang="vi-VN" sz="4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8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48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6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6078" y="228601"/>
            <a:ext cx="9064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Tên: Thương hiệu Thị trường thể thao Adidas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7201" y="1912376"/>
            <a:ext cx="6781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</a:p>
          <a:p>
            <a:pPr marL="571500" indent="-5715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3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chéo trên đôi giày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trưng cho câu chuyện về người sáng lập.</a:t>
            </a:r>
          </a:p>
          <a:p>
            <a:pPr marL="571500" indent="-5715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vạch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đôi giày có thể ổn định và tăng khả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 chắc hơn khi di chuyển</a:t>
            </a:r>
            <a:r>
              <a:rPr lang="vi-VN" altLang="en-US" sz="2400" b="1" i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9" y="2362200"/>
            <a:ext cx="3961250" cy="33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 CỦA CÁC THƯƠNG HIỆU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762000"/>
            <a:ext cx="4114800" cy="45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3943" y="381001"/>
            <a:ext cx="8784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Tên: Đoàn thanh niên cộng sản Hồ Chí Minh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6817" y="1636828"/>
            <a:ext cx="69759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Ý nghĩa: 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altLang="en-US" sz="3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 ảnh</a:t>
            </a:r>
            <a:r>
              <a:rPr lang="vi-VN" altLang="en-US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02124"/>
                </a:solidFill>
                <a:latin typeface="+mj-lt"/>
              </a:rPr>
              <a:t>tay </a:t>
            </a:r>
            <a:r>
              <a:rPr lang="vi-VN" sz="3200" dirty="0">
                <a:solidFill>
                  <a:srgbClr val="202124"/>
                </a:solidFill>
                <a:latin typeface="+mj-lt"/>
              </a:rPr>
              <a:t>cầm cờ đỏ sao vàng tiến </a:t>
            </a:r>
            <a:r>
              <a:rPr lang="vi-VN" sz="3200" dirty="0" smtClean="0">
                <a:solidFill>
                  <a:srgbClr val="202124"/>
                </a:solidFill>
                <a:latin typeface="+mj-lt"/>
              </a:rPr>
              <a:t>lên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sz="3200" dirty="0" smtClean="0">
                <a:solidFill>
                  <a:srgbClr val="202124"/>
                </a:solidFill>
                <a:latin typeface="+mj-lt"/>
              </a:rPr>
              <a:t> Ý</a:t>
            </a:r>
            <a:r>
              <a:rPr lang="vi-VN" sz="3200" dirty="0">
                <a:solidFill>
                  <a:srgbClr val="202124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202124"/>
                </a:solidFill>
                <a:latin typeface="+mj-lt"/>
              </a:rPr>
              <a:t>nghĩa </a:t>
            </a:r>
            <a:r>
              <a:rPr lang="vi-VN" sz="3200" dirty="0">
                <a:solidFill>
                  <a:srgbClr val="202124"/>
                </a:solidFill>
                <a:latin typeface="+mj-lt"/>
              </a:rPr>
              <a:t>của nó là thanh niên phải xung phong gương mẫu trong mọi lĩnh vực công tác, trong học tập, lao động và rèn luyện đạo đức cách mạng</a:t>
            </a:r>
            <a:r>
              <a:rPr lang="vi-VN" sz="3200" dirty="0" smtClean="0">
                <a:solidFill>
                  <a:srgbClr val="202124"/>
                </a:solidFill>
                <a:latin typeface="+mj-lt"/>
              </a:rPr>
              <a:t>.</a:t>
            </a:r>
            <a:endParaRPr lang="vi-VN" sz="3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8800"/>
            <a:ext cx="2596282" cy="28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Young woman teacher in front of chalkboard | Teacher  cartoon, Teacher picture, Classroom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4420" y="1897910"/>
            <a:ext cx="7956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BÀI 6: </a:t>
            </a:r>
            <a:r>
              <a:rPr lang="vi-V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altLang="en-US" sz="5400" b="1" dirty="0">
                <a:solidFill>
                  <a:schemeClr val="bg1"/>
                </a:solidFill>
                <a:cs typeface="Times New Roman" panose="02020603050405020304" pitchFamily="18" charset="0"/>
              </a:rPr>
              <a:t> KẾ LOGO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95" y="2928520"/>
            <a:ext cx="2662476" cy="26038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800147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11: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YẾU TỐ DÂN TỘC TRONG MĨ THUẬT</a:t>
            </a:r>
          </a:p>
        </p:txBody>
      </p:sp>
    </p:spTree>
    <p:extLst>
      <p:ext uri="{BB962C8B-B14F-4D97-AF65-F5344CB8AC3E}">
        <p14:creationId xmlns:p14="http://schemas.microsoft.com/office/powerpoint/2010/main" val="2023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vi-VN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 SÁT: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9600" y="2133599"/>
            <a:ext cx="990600" cy="815491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639300" y="6374299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915400" y="645794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52" y="3068055"/>
            <a:ext cx="3995093" cy="3718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8645" y="2021514"/>
            <a:ext cx="2781300" cy="58477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1 và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83" y="3192967"/>
            <a:ext cx="3929585" cy="3471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300007" y="2167537"/>
            <a:ext cx="929015" cy="900518"/>
            <a:chOff x="1905000" y="1509712"/>
            <a:chExt cx="1295400" cy="10668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309541" y="2065224"/>
            <a:ext cx="3116717" cy="584775"/>
          </a:xfrm>
          <a:prstGeom prst="rect">
            <a:avLst/>
          </a:prstGeom>
          <a:solidFill>
            <a:srgbClr val="F7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2 và 4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3400" y="692533"/>
            <a:ext cx="7565898" cy="6280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hình và chữ trong thiết kế logo</a:t>
            </a:r>
            <a: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1256065"/>
            <a:ext cx="7162798" cy="55399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LUẬN:  NHÓM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( 3 Phút)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4551"/>
            <a:ext cx="7565898" cy="628048"/>
          </a:xfrm>
        </p:spPr>
        <p:txBody>
          <a:bodyPr/>
          <a:lstStyle/>
          <a:p>
            <a:r>
              <a:rPr lang="en-US" i="1" dirty="0" smtClean="0">
                <a:solidFill>
                  <a:srgbClr val="000000"/>
                </a:solidFill>
                <a:latin typeface="Open Sans"/>
              </a:rPr>
              <a:t>1. </a:t>
            </a:r>
            <a:r>
              <a:rPr lang="en-US" i="1" dirty="0" err="1" smtClean="0">
                <a:solidFill>
                  <a:srgbClr val="000000"/>
                </a:solidFill>
                <a:latin typeface="Open Sans"/>
              </a:rPr>
              <a:t>Tìm</a:t>
            </a:r>
            <a:r>
              <a:rPr lang="en-US" i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hiểu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chữ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thiết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Open Sans"/>
              </a:rPr>
              <a:t>kế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 logo</a:t>
            </a:r>
            <a:r>
              <a:rPr lang="en-US" b="0" dirty="0">
                <a:solidFill>
                  <a:srgbClr val="000000"/>
                </a:solidFill>
                <a:latin typeface="Open Sans"/>
              </a:rPr>
              <a:t/>
            </a:r>
            <a:br>
              <a:rPr lang="en-US" b="0" dirty="0">
                <a:solidFill>
                  <a:srgbClr val="000000"/>
                </a:solidFill>
                <a:latin typeface="Open Sans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214333"/>
            <a:ext cx="2285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rgbClr val="000000"/>
                </a:solidFill>
                <a:latin typeface="Open Sans"/>
                <a:sym typeface="Jua"/>
              </a:rPr>
              <a:t>I.</a:t>
            </a:r>
            <a:r>
              <a:rPr lang="en-US" sz="2800" b="1" kern="0" dirty="0">
                <a:solidFill>
                  <a:srgbClr val="000000"/>
                </a:solidFill>
                <a:latin typeface="Open Sans"/>
                <a:sym typeface="Jua"/>
              </a:rPr>
              <a:t> </a:t>
            </a:r>
            <a:r>
              <a:rPr lang="en-US" sz="2800" b="1" kern="0" dirty="0" err="1">
                <a:solidFill>
                  <a:srgbClr val="000000"/>
                </a:solidFill>
                <a:latin typeface="Open Sans"/>
                <a:sym typeface="Jua"/>
              </a:rPr>
              <a:t>Quan</a:t>
            </a:r>
            <a:r>
              <a:rPr lang="en-US" sz="2800" b="1" kern="0" dirty="0">
                <a:solidFill>
                  <a:srgbClr val="000000"/>
                </a:solidFill>
                <a:latin typeface="Open Sans"/>
                <a:sym typeface="Ju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Open Sans"/>
                <a:sym typeface="Jua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Open Sans"/>
                <a:sym typeface="Jua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1657489"/>
            <a:ext cx="7162798" cy="55399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LUẬN:  NHÓM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( 3 Phút)</a:t>
            </a: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2667000"/>
            <a:ext cx="4648200" cy="3167249"/>
          </a:xfrm>
          <a:prstGeom prst="roundRect">
            <a:avLst>
              <a:gd name="adj" fmla="val 10610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Hình vẽ trên logo biểu thị cho cái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Màu sắc trên logo có ý nghĩa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Việc kết hợp hình và chữ trên logo như thế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81600" y="3276600"/>
            <a:ext cx="530527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5195067" y="5181600"/>
            <a:ext cx="467272" cy="16531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662340" y="2481525"/>
            <a:ext cx="3147271" cy="138499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Logo Hội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807" y="4456439"/>
            <a:ext cx="2934794" cy="1815882"/>
          </a:xfrm>
          <a:prstGeom prst="rect">
            <a:avLst/>
          </a:prstGeom>
          <a:solidFill>
            <a:srgbClr val="F7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Hội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548117" y="6172200"/>
            <a:ext cx="2022586" cy="6858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536058" y="6172200"/>
            <a:ext cx="2022586" cy="685800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96" name="Picture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611" y="2270646"/>
            <a:ext cx="2315589" cy="184415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611" y="4456439"/>
            <a:ext cx="2467989" cy="2246770"/>
          </a:xfrm>
          <a:prstGeom prst="rect">
            <a:avLst/>
          </a:prstGeom>
        </p:spPr>
      </p:pic>
      <p:cxnSp>
        <p:nvCxnSpPr>
          <p:cNvPr id="198" name="Straight Arrow Connector 197"/>
          <p:cNvCxnSpPr/>
          <p:nvPr/>
        </p:nvCxnSpPr>
        <p:spPr>
          <a:xfrm>
            <a:off x="8404098" y="3276600"/>
            <a:ext cx="530527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99" name="Straight Arrow Connector 198"/>
          <p:cNvCxnSpPr/>
          <p:nvPr/>
        </p:nvCxnSpPr>
        <p:spPr>
          <a:xfrm>
            <a:off x="8476470" y="5579823"/>
            <a:ext cx="467272" cy="16531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66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8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4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9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0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1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2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3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4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85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86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7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88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9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0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465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475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485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495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79500"/>
                            </p:stCondLst>
                            <p:childTnLst>
                              <p:par>
                                <p:cTn id="6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80500"/>
                            </p:stCondLst>
                            <p:childTnLst>
                              <p:par>
                                <p:cTn id="6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815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42724" y="1397732"/>
            <a:ext cx="1295400" cy="106680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639300" y="6374299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915400" y="645794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9" y="2423892"/>
            <a:ext cx="3101431" cy="3377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8500" y="1196489"/>
            <a:ext cx="8267700" cy="58477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1 và 3: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Logo Hội Nông dân Việt Nam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10000" y="2286001"/>
            <a:ext cx="8153400" cy="40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Hội nông dân Việt Nam kết hợp nhiều biểu tượng như: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cờ đỏ sao vàng, cánh đồng lúa, bông lúa, bánh răng cưa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hiết kế  sử dụng tính biểu tượng rõ ràng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mảng màu nguyên, tạo nên sự chắc chắn, hiệu ứng thị giác ấn tượng.</a:t>
            </a:r>
            <a:endParaRPr lang="vi-VN" altLang="vi-VN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1251044"/>
            <a:ext cx="1295400" cy="134355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421068" y="6292913"/>
            <a:ext cx="550733" cy="546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42824" y="6019800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70335" y="6292913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866496"/>
            <a:ext cx="8610600" cy="584775"/>
          </a:xfrm>
          <a:prstGeom prst="rect">
            <a:avLst/>
          </a:prstGeom>
          <a:solidFill>
            <a:srgbClr val="F7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 bàn 2 và 4:Hội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hiệp Phụ nữ Việt Nam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038600" y="2030561"/>
            <a:ext cx="7661536" cy="40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Hội Liên hiệp Phụ nữ Việt Nam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ình tượng chính là chim bồ câu ngậm cành nguyệt quế đang tung cánh, thể hiện vẻ đẹp dịu dàng của người phụ nữ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Y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ếu tố nét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ạo hình có tính cách điệu cao (chim bồ câu, quả địa cầu)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mảng màu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tạo nên sự tương phản, hấp dẫn.</a:t>
            </a:r>
            <a:endParaRPr lang="vi-VN" altLang="vi-VN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4" y="2244433"/>
            <a:ext cx="3614976" cy="3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093" y="-20664"/>
            <a:ext cx="8651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2. </a:t>
            </a:r>
            <a:r>
              <a:rPr lang="en-US" sz="2800" b="1" i="1" dirty="0" err="1" smtClean="0">
                <a:solidFill>
                  <a:srgbClr val="000000"/>
                </a:solidFill>
                <a:latin typeface="Open Sans"/>
              </a:rPr>
              <a:t>Tìm</a:t>
            </a:r>
            <a:r>
              <a:rPr lang="en-US" sz="2800" b="1" i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hiểu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yếu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tố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nét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mảng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Open Sans"/>
              </a:rPr>
              <a:t>kế</a:t>
            </a:r>
            <a:r>
              <a:rPr lang="en-US" sz="2800" b="1" i="1" dirty="0">
                <a:solidFill>
                  <a:srgbClr val="000000"/>
                </a:solidFill>
                <a:latin typeface="Open Sans"/>
              </a:rPr>
              <a:t> logo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535587"/>
            <a:ext cx="7239000" cy="55399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 LUẬN: </a:t>
            </a:r>
            <a:r>
              <a:rPr lang="en-US" sz="30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CẶP ĐÔI </a:t>
            </a:r>
            <a:r>
              <a:rPr lang="vi-VN" sz="30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0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30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Phút)</a:t>
            </a:r>
            <a:endParaRPr lang="en-US" sz="3000" b="1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4656112"/>
            <a:ext cx="3805237" cy="2201887"/>
          </a:xfrm>
          <a:prstGeom prst="rect">
            <a:avLst/>
          </a:prstGeom>
        </p:spPr>
      </p:pic>
      <p:pic>
        <p:nvPicPr>
          <p:cNvPr id="15" name="Picture 12" descr="Digit 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74" y="-2066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58092" y="1304700"/>
            <a:ext cx="4561313" cy="3351412"/>
          </a:xfrm>
          <a:prstGeom prst="roundRect">
            <a:avLst>
              <a:gd name="adj" fmla="val 10610"/>
            </a:avLst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Hình vẽ trên logo biểu thị cho cái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Màu sắc trên logo có ý nghĩa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Việc kết hợp nét và mảng trên logo như thế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65410" y="2362200"/>
            <a:ext cx="568590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366150" y="1440241"/>
            <a:ext cx="3023622" cy="1569660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 bàn 1 và 3: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 cục du lịch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87420" y="2341418"/>
            <a:ext cx="97236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581" y="1153676"/>
            <a:ext cx="2739338" cy="264072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765410" y="4114800"/>
            <a:ext cx="568590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34000" y="3657600"/>
            <a:ext cx="3053420" cy="2062103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2 và 4: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Logo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 Liên Hiệp Thanh niên Việt Nam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417218" y="5410200"/>
            <a:ext cx="972363" cy="0"/>
          </a:xfrm>
          <a:prstGeom prst="straightConnector1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  <a:tailEnd type="arrow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3914426"/>
            <a:ext cx="2590800" cy="25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 animBg="1"/>
      <p:bldP spid="1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66900" y="1553461"/>
            <a:ext cx="1295400" cy="152400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95600" y="5029200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43746" y="641985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408" y="1141684"/>
            <a:ext cx="2915992" cy="584775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1 và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73" y="2499833"/>
            <a:ext cx="3727269" cy="35224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290" y="2805225"/>
            <a:ext cx="3429000" cy="31684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17357" y="1834316"/>
            <a:ext cx="1295400" cy="1351002"/>
            <a:chOff x="1905000" y="1509712"/>
            <a:chExt cx="1295400" cy="10668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 flipH="1">
            <a:off x="8762999" y="1340838"/>
            <a:ext cx="2971799" cy="584775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2 và 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73"/>
            <a:ext cx="12192000" cy="68237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152401"/>
            <a:ext cx="8305800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4100" b="1" dirty="0">
                <a:latin typeface="Times New Roman" pitchFamily="18" charset="0"/>
                <a:cs typeface="Times New Roman" pitchFamily="18" charset="0"/>
              </a:rPr>
              <a:t>KHỞI ĐỘNG </a:t>
            </a:r>
            <a:r>
              <a:rPr lang="vi-VN" sz="41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100" b="1" dirty="0" smtClean="0">
                <a:latin typeface="Times New Roman" pitchFamily="18" charset="0"/>
                <a:cs typeface="Times New Roman" pitchFamily="18" charset="0"/>
              </a:rPr>
              <a:t> TRÒ </a:t>
            </a:r>
            <a:r>
              <a:rPr lang="en-US" sz="4100" b="1" dirty="0">
                <a:latin typeface="Times New Roman" pitchFamily="18" charset="0"/>
                <a:cs typeface="Times New Roman" pitchFamily="18" charset="0"/>
              </a:rPr>
              <a:t>CHƠI </a:t>
            </a:r>
            <a:endParaRPr lang="en-US" sz="4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vi-VN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 TÊN THƯƠNG HIỆU”</a:t>
            </a:r>
            <a:endParaRPr lang="en-US" sz="4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7700" y="3048000"/>
            <a:ext cx="10668000" cy="278895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 hình ảnh các Logo và đoán nhanh tên thương hiệu của Logo đó.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1896309"/>
            <a:ext cx="2667000" cy="609600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LUẬT CHƠI:</a:t>
            </a:r>
            <a:endParaRPr lang="en-US" sz="2800" b="1" dirty="0"/>
          </a:p>
        </p:txBody>
      </p:sp>
      <p:pic>
        <p:nvPicPr>
          <p:cNvPr id="5" name="Spring-IAllegro-VanessaMae_3wf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1680" y="6175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66900" y="1553461"/>
            <a:ext cx="1295400" cy="1524000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667000" y="4724400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95600" y="5029200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43746" y="6419850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408" y="1141684"/>
            <a:ext cx="6019800" cy="584775"/>
          </a:xfrm>
          <a:prstGeom prst="rect">
            <a:avLst/>
          </a:prstGeom>
          <a:solidFill>
            <a:srgbClr val="F9F9A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bàn 1 và 3: Tổng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cục du lịch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127746" y="2209801"/>
            <a:ext cx="7911854" cy="40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Tổng cục du lịch gồm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ếu tố nét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ách điệu hình hai hòn Trống Mái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vịnh Hạ Long.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mảng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trời và biển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hòa, màu xanh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trắng tinh khiết, thể hiện một nền du lịch văn minh, không ô nhiễm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7" y="2649722"/>
            <a:ext cx="3046658" cy="29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cs typeface="Times New Roman" pitchFamily="18" charset="0"/>
              </a:rPr>
              <a:t>KẾT QUẢ THẢO LUẬN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36995" y="1090784"/>
            <a:ext cx="1295400" cy="1403176"/>
            <a:chOff x="1905000" y="1509712"/>
            <a:chExt cx="1295400" cy="10668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05000" y="1524000"/>
              <a:ext cx="1295400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09762" y="1509712"/>
              <a:ext cx="0" cy="10668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3505200" y="6526699"/>
            <a:ext cx="152400" cy="1524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5933118"/>
            <a:ext cx="228600" cy="2286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6298099"/>
            <a:ext cx="381000" cy="381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852257"/>
            <a:ext cx="8640490" cy="584775"/>
          </a:xfrm>
          <a:prstGeom prst="rect">
            <a:avLst/>
          </a:prstGeom>
          <a:solidFill>
            <a:srgbClr val="FAFAA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2 và 4:Hội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Liên Hiệp Thanh niên Việt Nam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39317"/>
            <a:ext cx="2698410" cy="2642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7600" y="2005224"/>
            <a:ext cx="787849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 của Hội Liên hiệp Thanh niên Việt Nam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nét đơn giản.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đường cong chữ S, biểu tượng cho đất nước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gôi sao thể hiện cho lí tưởng, mục đí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của tổ chức. 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  <a:r>
              <a:rPr lang="vi-VN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 màu xanh lam với màu trắng cũng tạo nên cảm giác nhẹ nhàng, sự thanh bình, chất chứa khát vọng của tuổi trẻ.</a:t>
            </a:r>
            <a:endParaRPr lang="vi-VN" altLang="vi-VN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2900"/>
            <a:ext cx="12192000" cy="7543800"/>
          </a:xfrm>
          <a:prstGeom prst="rect">
            <a:avLst/>
          </a:prstGeom>
        </p:spPr>
      </p:pic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762000" y="1752600"/>
            <a:ext cx="10668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None/>
            </a:pPr>
            <a:r>
              <a:rPr lang="vi-VN" b="1" i="1" dirty="0" smtClean="0">
                <a:solidFill>
                  <a:srgbClr val="FF0000"/>
                </a:solidFill>
              </a:rPr>
              <a:t>Quan sát hình 1,2,3 SGK  trang 21,22 Thảo luận nhóm đôi</a:t>
            </a:r>
          </a:p>
          <a:p>
            <a:pPr>
              <a:buNone/>
            </a:pPr>
            <a:endParaRPr lang="vi-VN" b="1" i="1" dirty="0" smtClean="0"/>
          </a:p>
          <a:p>
            <a:pPr>
              <a:buNone/>
            </a:pPr>
            <a:r>
              <a:rPr lang="vi-VN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Dãy </a:t>
            </a:r>
            <a:r>
              <a:rPr lang="vi-VN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2 và 4:Tìm hiểu yếu tố dân tộc trong tranh của các họa sĩ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Dãy </a:t>
            </a:r>
            <a:r>
              <a:rPr lang="vi-VN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1 và 3 : Tìm hiểu yếu tố dân tộc trong thiết kế logo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AutoShape 15" descr="Đại hội Đảng bộ các cấp, tiến tới Đại hội Đại biểu toàn quốc lần thứ XIII  của Đả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vi-VN" sz="1800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27650" name="Picture 2" descr="Tổng hợp 5000 ảnh động tuyển chọn cực đẹp cho Powerpoint | CTU - Diễn đàn  Sinh viên Đại học Cần Th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" y="264993"/>
            <a:ext cx="884273" cy="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ổng hợp 5000 ảnh động tuyển chọn cực đẹp cho Powerpoint | CTU - Diễn đàn  Sinh viên Đại học Cần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2900"/>
            <a:ext cx="12192000" cy="7543800"/>
          </a:xfrm>
          <a:prstGeom prst="rect">
            <a:avLst/>
          </a:prstGeom>
        </p:spPr>
      </p:pic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838200" y="838199"/>
            <a:ext cx="10668000" cy="59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dân tộc trong thiết kế logo thể hiện ở cách lựa chọn hình ảnh, ngôn ngữ tạo hình, cách tiếp cận bản 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vi-VN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hóa, kinh tế, xã hội của các sản phẩm, tổ chức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alt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lo go hướng tới việc tối giản, lược bớt các chi tiết 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hình, mảng, 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nhằm tạo nên những sản phẩm có đặc điểm sau: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Đơn giản: Giúp cho Logo trở nên dễ nhận biết và ghi nhớ.</a:t>
            </a:r>
          </a:p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nghĩa: Cá</a:t>
            </a:r>
            <a:r>
              <a:rPr lang="en-US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yếu tố trong thiết kế </a:t>
            </a:r>
            <a:r>
              <a:rPr lang="vi-VN" alt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(chữ</a:t>
            </a:r>
            <a:r>
              <a:rPr lang="vi-VN" alt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nét, hình, mảng màu) mang đến cho người xem ý tưởng cụ thể</a:t>
            </a:r>
          </a:p>
        </p:txBody>
      </p:sp>
      <p:sp>
        <p:nvSpPr>
          <p:cNvPr id="11269" name="AutoShape 15" descr="Đại hội Đảng bộ các cấp, tiến tới Đại hội Đại biểu toàn quốc lần thứ XIII  của Đả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vi-VN" sz="1800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27650" name="Picture 2" descr="Tổng hợp 5000 ảnh động tuyển chọn cực đẹp cho Powerpoint | CTU - Diễn đàn  Sinh viên Đại học Cần Th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" y="264993"/>
            <a:ext cx="884273" cy="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Tổng hợp 5000 ảnh động tuyển chọn cực đẹp cho Powerpoint | CTU - Diễn đàn  Sinh viên Đại học Cần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0"/>
            <a:ext cx="12192000" cy="6926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9353006" cy="579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tiêu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9353006" cy="48737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không sao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khi in ấn.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Cô Giáo Xinh đẹp Bài Giảng Minh Họa Miễn Phí | Công cụ đồ họa PSD Tải xuống  miễn phí - Pikbes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46538"/>
            <a:ext cx="43434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2675"/>
            <a:ext cx="4300539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19" y="411647"/>
            <a:ext cx="2438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19" y="1708637"/>
            <a:ext cx="22098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19" y="3429000"/>
            <a:ext cx="2590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5867400" y="1905000"/>
            <a:ext cx="1447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5867400" y="5410200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78" y="4343400"/>
            <a:ext cx="741362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56" y="4438650"/>
            <a:ext cx="51276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2"/>
          <p:cNvSpPr txBox="1">
            <a:spLocks noChangeArrowheads="1"/>
          </p:cNvSpPr>
          <p:nvPr/>
        </p:nvSpPr>
        <p:spPr bwMode="auto">
          <a:xfrm>
            <a:off x="1600200" y="76201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THỂ HIỆN</a:t>
            </a:r>
            <a:r>
              <a:rPr lang="vi-VN" altLang="vi-VN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vi-VN" sz="2400" u="sng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12300" name="TextBox 4"/>
          <p:cNvSpPr txBox="1">
            <a:spLocks noChangeArrowheads="1"/>
          </p:cNvSpPr>
          <p:nvPr/>
        </p:nvSpPr>
        <p:spPr bwMode="auto">
          <a:xfrm>
            <a:off x="1600200" y="581025"/>
            <a:ext cx="4572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Tìm ý tưởng thể hiện.</a:t>
            </a:r>
            <a:endParaRPr lang="vi-VN" altLang="vi-VN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 animBg="1"/>
      <p:bldP spid="24590" grpId="0" animBg="1"/>
      <p:bldP spid="12299" grpId="0"/>
      <p:bldP spid="1230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26177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1"/>
            <a:ext cx="3352800" cy="31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429000"/>
            <a:ext cx="2752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5181600"/>
            <a:ext cx="5429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3505201"/>
            <a:ext cx="6953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4" y="441326"/>
            <a:ext cx="13985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6" y="381000"/>
            <a:ext cx="1501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6" y="457200"/>
            <a:ext cx="1654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4419600" y="20574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5562600" y="51054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Arial Narrow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7" grpId="0" animBg="1"/>
      <p:bldP spid="256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95" y="152400"/>
            <a:ext cx="4341611" cy="487362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2. THỂ HIỆN: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10" y="3251351"/>
            <a:ext cx="3781425" cy="358270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334001" y="304800"/>
            <a:ext cx="6781800" cy="2362200"/>
          </a:xfrm>
          <a:prstGeom prst="wedgeEllipseCallout">
            <a:avLst>
              <a:gd name="adj1" fmla="val -3435"/>
              <a:gd name="adj2" fmla="val 94635"/>
            </a:avLst>
          </a:prstGeom>
          <a:solidFill>
            <a:srgbClr val="C1FE3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</a:rPr>
              <a:t>Hãy nêu các bước thiết kế một Logo lớp học.</a:t>
            </a:r>
            <a:endParaRPr lang="en-US" sz="4000" b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90600"/>
            <a:ext cx="4441603" cy="5270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8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7467600" cy="503238"/>
          </a:xfrm>
        </p:spPr>
        <p:txBody>
          <a:bodyPr>
            <a:norm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TÌM HIỂU CÁCH THIẾT KẾ LOGO MỘT LỚP HỌC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0" y="381000"/>
            <a:ext cx="5486400" cy="84706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4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1: Ý tưởng thiết kế được cụ thể thành một phác thảo sơ bộ</a:t>
            </a:r>
            <a:endParaRPr lang="vi-VN" altLang="vi-VN" b="1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nip and Round Single Corner Rectangle 7"/>
          <p:cNvSpPr/>
          <p:nvPr/>
        </p:nvSpPr>
        <p:spPr>
          <a:xfrm>
            <a:off x="6629399" y="3867150"/>
            <a:ext cx="5181599" cy="4953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2111B5"/>
                </a:solidFill>
              </a:rPr>
              <a:t>Bước 4: Hoàn thiện chi tiết</a:t>
            </a:r>
            <a:endParaRPr lang="en-US" sz="2400" b="1" dirty="0">
              <a:solidFill>
                <a:srgbClr val="2111B5"/>
              </a:solidFill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>
            <a:off x="6019800" y="364362"/>
            <a:ext cx="5977875" cy="874206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4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2: Hoàn thiện phác thảo sơ bộ bằng chì</a:t>
            </a:r>
            <a:r>
              <a:rPr lang="vi-VN" altLang="vi-VN" sz="2400" dirty="0">
                <a:solidFill>
                  <a:srgbClr val="2111B5"/>
                </a:solidFill>
                <a:cs typeface="Times New Roman" panose="02020603050405020304" pitchFamily="18" charset="0"/>
              </a:rPr>
              <a:t>.</a:t>
            </a:r>
            <a:endParaRPr lang="vi-VN" altLang="vi-VN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>
            <a:off x="0" y="3848100"/>
            <a:ext cx="5562600" cy="533400"/>
          </a:xfrm>
          <a:prstGeom prst="snip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altLang="vi-VN" sz="2400" b="1" dirty="0">
                <a:solidFill>
                  <a:srgbClr val="2111B5"/>
                </a:solidFill>
                <a:cs typeface="Times New Roman" panose="02020603050405020304" pitchFamily="18" charset="0"/>
              </a:rPr>
              <a:t>Bước 3: Lựa chọn màu sắc thể hiện</a:t>
            </a:r>
            <a:endParaRPr lang="vi-VN" altLang="vi-VN" b="1" dirty="0">
              <a:solidFill>
                <a:srgbClr val="2111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32" y="1356648"/>
            <a:ext cx="1856763" cy="2353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05" y="1263650"/>
            <a:ext cx="1921595" cy="2446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88" y="4519612"/>
            <a:ext cx="1807607" cy="2305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114" y="4464050"/>
            <a:ext cx="1888976" cy="2393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6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534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32455"/>
            <a:ext cx="4122715" cy="37052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029201" y="762000"/>
            <a:ext cx="7010400" cy="2667000"/>
          </a:xfrm>
          <a:prstGeom prst="cloudCallout">
            <a:avLst>
              <a:gd name="adj1" fmla="val -41927"/>
              <a:gd name="adj2" fmla="val 6156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thiết kế Logo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7A5 </a:t>
            </a:r>
          </a:p>
          <a:p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(nhóm 4)</a:t>
            </a:r>
            <a:endParaRPr 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082815"/>
            <a:ext cx="3100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 CỦA CÁC THƯƠNG HIỆU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143000"/>
            <a:ext cx="7239000" cy="43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28600"/>
            <a:ext cx="2209800" cy="685800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LƯU Ý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0" y="1112838"/>
            <a:ext cx="10058400" cy="487375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cách thể hiện:</a:t>
            </a:r>
          </a:p>
          <a:p>
            <a:pPr algn="just">
              <a:defRPr/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phác hình.</a:t>
            </a:r>
          </a:p>
          <a:p>
            <a:pPr algn="just">
              <a:defRPr/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màu để tìm sự kết hợp giữa hình và chữ, nét và mảng</a:t>
            </a:r>
          </a:p>
          <a:p>
            <a:pPr marL="0" indent="0" algn="just">
              <a:buNone/>
              <a:defRPr/>
            </a:pP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Viết phần thuyết minh cho ý tưởng thiết kế logo của cá nhân/ nhóm lưu ý đến sự đơn giản và ý nghĩa. 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 Ý tưởng Thiết Kế Logo tên lớp - LOGO DẠNG CHỮ - Draw Letter Logos - KC art 3 - Mt7 ctst b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7" y="661644"/>
            <a:ext cx="12192000" cy="62102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-73571"/>
            <a:ext cx="1021080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 CỦA HỌC SINH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993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534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32455"/>
            <a:ext cx="4122715" cy="37052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029201" y="762000"/>
            <a:ext cx="7010400" cy="2667000"/>
          </a:xfrm>
          <a:prstGeom prst="cloudCallout">
            <a:avLst>
              <a:gd name="adj1" fmla="val -41927"/>
              <a:gd name="adj2" fmla="val 6156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thiết kế Logo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7A5  </a:t>
            </a:r>
          </a:p>
          <a:p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(nhóm 4)</a:t>
            </a:r>
            <a:endParaRPr 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082815"/>
            <a:ext cx="3100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Z03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76600" y="533400"/>
            <a:ext cx="4953000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III. THẢO LUẬN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gray">
          <a:xfrm>
            <a:off x="2590800" y="1447800"/>
            <a:ext cx="8458200" cy="274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Ý tưởng về mẫu thiết kế logo của em là gì?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Hình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vẽ, màu sắc, từ ngữ có trong logo đã thể hiện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rõ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chưa?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04800"/>
            <a:ext cx="3390900" cy="68580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8991600" cy="4310190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FontTx/>
              <a:buChar char="-"/>
              <a:defRPr/>
            </a:pP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302343"/>
            <a:ext cx="88081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CÔ VÀ CÁC EM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 algn="ctr"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</a:p>
          <a:p>
            <a:pPr lvl="0" algn="ctr"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</a:t>
            </a:r>
            <a:r>
              <a:rPr lang="vi-V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CÔ SỨC KHỎE, </a:t>
            </a:r>
            <a:endParaRPr lang="vi-V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TẬP TỐT!</a:t>
            </a:r>
          </a:p>
        </p:txBody>
      </p:sp>
    </p:spTree>
    <p:extLst>
      <p:ext uri="{BB962C8B-B14F-4D97-AF65-F5344CB8AC3E}">
        <p14:creationId xmlns:p14="http://schemas.microsoft.com/office/powerpoint/2010/main" val="39971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4055302" cy="281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3318" y="381001"/>
            <a:ext cx="775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Tên: Thương hiệu nước giải khát Coca Cola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981016"/>
            <a:ext cx="731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Logo của Coca Cola đơn giản, vui tươi và đặc biệt để thu hút khán giả trẻ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trưng cho sự đam mê,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trung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đầy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của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Coca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Cola</a:t>
            </a:r>
          </a:p>
        </p:txBody>
      </p:sp>
    </p:spTree>
    <p:extLst>
      <p:ext uri="{BB962C8B-B14F-4D97-AF65-F5344CB8AC3E}">
        <p14:creationId xmlns:p14="http://schemas.microsoft.com/office/powerpoint/2010/main" val="35357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 CỦA CÁC THƯƠNG HIỆU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62000"/>
            <a:ext cx="4724400" cy="47244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74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7133" y="304801"/>
            <a:ext cx="9016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Tên: Thương hiệu Lĩnh vực Công nghệ Apple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9942" y="1533834"/>
            <a:ext cx="76978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Biểu tượng “quả táo cắn dở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 góc.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Tượng trưng cho lòng ham muốn hiểu biết </a:t>
            </a:r>
            <a:r>
              <a:rPr lang="vi-VN" alt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vọng đổi mới liên tục để  chạm tới sự hoàn hảo trong các sản phẩm từ Apple.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3" y="2035277"/>
            <a:ext cx="30480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6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 CỦA CÁC THƯƠNG HIỆU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95400"/>
            <a:ext cx="4260646" cy="45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0828" y="304800"/>
            <a:ext cx="6485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Tên: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Chu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vi-VN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086558"/>
            <a:ext cx="71972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Logo 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đuốc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vi-VN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chính: Xanh và 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 chặt chẽ</a:t>
            </a:r>
            <a:r>
              <a:rPr lang="vi-VN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4717"/>
            <a:ext cx="2971800" cy="32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"/>
            <a:ext cx="72390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LOGO CỦA CÁC THƯƠNG HIỆU</a:t>
            </a:r>
            <a:endParaRPr lang="en-US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14400"/>
            <a:ext cx="6019800" cy="48174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55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rea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2406</TotalTime>
  <Words>1967</Words>
  <Application>Microsoft Office PowerPoint</Application>
  <PresentationFormat>Widescreen</PresentationFormat>
  <Paragraphs>317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.VnArial Narrow</vt:lpstr>
      <vt:lpstr>Arial</vt:lpstr>
      <vt:lpstr>Calibri</vt:lpstr>
      <vt:lpstr>Calibri Light</vt:lpstr>
      <vt:lpstr>Garamond</vt:lpstr>
      <vt:lpstr>Jua</vt:lpstr>
      <vt:lpstr>Open Sans</vt:lpstr>
      <vt:lpstr>Quicksand Medium</vt:lpstr>
      <vt:lpstr>Times New Roman</vt:lpstr>
      <vt:lpstr>Wingdings</vt:lpstr>
      <vt:lpstr>Nature Activities Binder by Slidesgo</vt:lpstr>
      <vt:lpstr>Office Theme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hiểu hình và chữ trong thiết kế logo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tiêu chí cần có của một logo thương hiệu</vt:lpstr>
      <vt:lpstr>PowerPoint Presentation</vt:lpstr>
      <vt:lpstr>PowerPoint Presentation</vt:lpstr>
      <vt:lpstr>2. THỂ HIỆN:</vt:lpstr>
      <vt:lpstr>TÌM HIỂU CÁCH THIẾT KẾ LOGO MỘT LỚP HỌC</vt:lpstr>
      <vt:lpstr>PowerPoint Presentation</vt:lpstr>
      <vt:lpstr>LƯU Ý</vt:lpstr>
      <vt:lpstr>BÀI THAM KHẢO CỦA HỌC SINH</vt:lpstr>
      <vt:lpstr>PowerPoint Presentation</vt:lpstr>
      <vt:lpstr>PowerPoint Presentation</vt:lpstr>
      <vt:lpstr>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230</cp:revision>
  <cp:lastPrinted>2023-11-13T23:23:02Z</cp:lastPrinted>
  <dcterms:created xsi:type="dcterms:W3CDTF">2022-11-04T07:29:29Z</dcterms:created>
  <dcterms:modified xsi:type="dcterms:W3CDTF">2023-11-15T22:34:38Z</dcterms:modified>
</cp:coreProperties>
</file>