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40"/>
  </p:notesMasterIdLst>
  <p:sldIdLst>
    <p:sldId id="334" r:id="rId2"/>
    <p:sldId id="326" r:id="rId3"/>
    <p:sldId id="327" r:id="rId4"/>
    <p:sldId id="328" r:id="rId5"/>
    <p:sldId id="329" r:id="rId6"/>
    <p:sldId id="331" r:id="rId7"/>
    <p:sldId id="332" r:id="rId8"/>
    <p:sldId id="276" r:id="rId9"/>
    <p:sldId id="260" r:id="rId10"/>
    <p:sldId id="261" r:id="rId11"/>
    <p:sldId id="333" r:id="rId12"/>
    <p:sldId id="263" r:id="rId13"/>
    <p:sldId id="264" r:id="rId14"/>
    <p:sldId id="319" r:id="rId15"/>
    <p:sldId id="318" r:id="rId16"/>
    <p:sldId id="320" r:id="rId17"/>
    <p:sldId id="265" r:id="rId18"/>
    <p:sldId id="266" r:id="rId19"/>
    <p:sldId id="270" r:id="rId20"/>
    <p:sldId id="268" r:id="rId21"/>
    <p:sldId id="271" r:id="rId22"/>
    <p:sldId id="267" r:id="rId23"/>
    <p:sldId id="273" r:id="rId24"/>
    <p:sldId id="262" r:id="rId25"/>
    <p:sldId id="275" r:id="rId26"/>
    <p:sldId id="274" r:id="rId27"/>
    <p:sldId id="321" r:id="rId28"/>
    <p:sldId id="283" r:id="rId29"/>
    <p:sldId id="280" r:id="rId30"/>
    <p:sldId id="317" r:id="rId31"/>
    <p:sldId id="322" r:id="rId32"/>
    <p:sldId id="323" r:id="rId33"/>
    <p:sldId id="272" r:id="rId34"/>
    <p:sldId id="281" r:id="rId35"/>
    <p:sldId id="282" r:id="rId36"/>
    <p:sldId id="324" r:id="rId37"/>
    <p:sldId id="258" r:id="rId38"/>
    <p:sldId id="325" r:id="rId3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Yeseva One" panose="020B0604020202020204" charset="0"/>
      <p:regular r:id="rId45"/>
    </p:embeddedFont>
    <p:embeddedFont>
      <p:font typeface="Jua" panose="020B0604020202020204" charset="-127"/>
      <p:regular r:id="rId46"/>
    </p:embeddedFont>
    <p:embeddedFont>
      <p:font typeface="Patrick Hand" panose="020B0604020202020204" charset="0"/>
      <p:regular r:id="rId47"/>
    </p:embeddedFont>
    <p:embeddedFont>
      <p:font typeface="Calibri Light" panose="020F0302020204030204" pitchFamily="34" charset="0"/>
      <p:regular r:id="rId48"/>
      <p: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C7B059-2A70-4130-A2EA-09A8F4023145}">
  <a:tblStyle styleId="{4CC7B059-2A70-4130-A2EA-09A8F402314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71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00721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gb0babbdd12_1_1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1" name="Google Shape;4081;gb0babbdd12_1_1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7013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2" name="Google Shape;2912;gb0ac4e247a_6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3" name="Google Shape;2913;gb0ac4e247a_6_9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7855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" name="Google Shape;3484;gb0ac4e247a_6_2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5" name="Google Shape;3485;gb0ac4e247a_6_2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4525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3" name="Google Shape;3193;gb0ac4e247a_6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4" name="Google Shape;3194;gb0ac4e247a_6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139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9" name="Google Shape;3579;gb0ac4e247a_6_2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0" name="Google Shape;3580;gb0ac4e247a_6_2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0701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7" name="Google Shape;3167;gb0ac4e247a_6_1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8" name="Google Shape;3168;gb0ac4e247a_6_1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889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" name="Google Shape;3788;gb0ac4e247a_6_2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9" name="Google Shape;3789;gb0ac4e247a_6_2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256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4" name="Google Shape;2334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657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" name="Google Shape;3995;gb0babbdd12_1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6" name="Google Shape;3996;gb0babbdd12_1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773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8" name="Google Shape;3868;gb0babbdd12_1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9" name="Google Shape;3869;gb0babbdd12_1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182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8" name="Google Shape;3868;gb0babbdd12_1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9" name="Google Shape;3869;gb0babbdd12_1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73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2925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1" name="Google Shape;4651;gb0babbdd12_1_2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2" name="Google Shape;4652;gb0babbdd12_1_2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656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" name="Google Shape;4433;gb0babbdd12_1_1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4" name="Google Shape;4434;gb0babbdd12_1_1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57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672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781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22310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Google Shape;3762;gb0ac4e247a_6_2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3" name="Google Shape;3763;gb0ac4e247a_6_2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423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9" name="Google Shape;4529;gb1378da5e1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0" name="Google Shape;4530;gb1378da5e1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11761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5" name="Google Shape;4625;gb0babbdd12_1_2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6" name="Google Shape;4626;gb0babbdd12_1_2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51468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5" name="Google Shape;4625;gb0babbdd12_1_2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6" name="Google Shape;4626;gb0babbdd12_1_2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2124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ad73ba19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6" name="Google Shape;1746;gad73ba19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542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gb0ac4e247a_6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9" name="Google Shape;2039;gb0ac4e247a_6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2737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566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009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gb0ac4e247a_6_2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1" name="Google Shape;2511;gb0ac4e247a_6_2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739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gb0ac4e247a_6_2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1" name="Google Shape;2511;gb0ac4e247a_6_2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116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gb0ac4e247a_6_2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1" name="Google Shape;2511;gb0ac4e247a_6_2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6398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gb0ac4e247a_6_2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1" name="Google Shape;2511;gb0ac4e247a_6_2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813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gb0ac4e247a_6_2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9" name="Google Shape;2659;gb0ac4e247a_6_2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100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6801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79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92711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114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2030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821325" y="1232150"/>
            <a:ext cx="7501200" cy="3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185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65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5911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84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7341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83185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80013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006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375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026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67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085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1666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9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wmf"/><Relationship Id="rId2" Type="http://schemas.openxmlformats.org/officeDocument/2006/relationships/audio" Target="file:///I:\T&#7892;NG%20H&#7906;P\NHAC%20MP3\canh%20chim%20bao%20tin%20vui.mp3" TargetMode="External"/><Relationship Id="rId1" Type="http://schemas.openxmlformats.org/officeDocument/2006/relationships/audio" Target="file:///D:\T&#7892;NG%20H&#7906;P\NHAC%20MP3\canh%20chim%20bao%20tin%20vui.mp3" TargetMode="External"/><Relationship Id="rId6" Type="http://schemas.openxmlformats.org/officeDocument/2006/relationships/image" Target="../media/image3.wm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slide" Target="slide24.xml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2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slide" Target="slide13.xml"/><Relationship Id="rId3" Type="http://schemas.openxmlformats.org/officeDocument/2006/relationships/image" Target="../media/image31.png"/><Relationship Id="rId12" Type="http://schemas.openxmlformats.org/officeDocument/2006/relationships/slide" Target="slide2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11" Type="http://schemas.openxmlformats.org/officeDocument/2006/relationships/image" Target="../media/image2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slide" Target="slide24.xml"/><Relationship Id="rId3" Type="http://schemas.openxmlformats.org/officeDocument/2006/relationships/image" Target="../media/image31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37.xml"/><Relationship Id="rId1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slide" Target="slide13.xml"/><Relationship Id="rId4" Type="http://schemas.openxmlformats.org/officeDocument/2006/relationships/slide" Target="slide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slide" Target="slide13.xml"/><Relationship Id="rId4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slide" Target="slide13.xml"/><Relationship Id="rId4" Type="http://schemas.openxmlformats.org/officeDocument/2006/relationships/slide" Target="slide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slide" Target="slide13.xml"/><Relationship Id="rId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9" Type="http://schemas.openxmlformats.org/officeDocument/2006/relationships/image" Target="../media/image3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slide" Target="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svg"/><Relationship Id="rId3" Type="http://schemas.openxmlformats.org/officeDocument/2006/relationships/image" Target="../media/image55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56.png"/><Relationship Id="rId10" Type="http://schemas.openxmlformats.org/officeDocument/2006/relationships/image" Target="../media/image4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60.png"/><Relationship Id="rId10" Type="http://schemas.openxmlformats.org/officeDocument/2006/relationships/image" Target="../media/image47.sv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3" Type="http://schemas.openxmlformats.org/officeDocument/2006/relationships/image" Target="../media/image61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62.png"/><Relationship Id="rId10" Type="http://schemas.openxmlformats.org/officeDocument/2006/relationships/image" Target="../media/image5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svg"/><Relationship Id="rId3" Type="http://schemas.openxmlformats.org/officeDocument/2006/relationships/image" Target="../media/image5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3.xml"/><Relationship Id="rId5" Type="http://schemas.openxmlformats.org/officeDocument/2006/relationships/slide" Target="slide24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svg"/><Relationship Id="rId3" Type="http://schemas.openxmlformats.org/officeDocument/2006/relationships/image" Target="../media/image5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jpeg"/><Relationship Id="rId5" Type="http://schemas.openxmlformats.org/officeDocument/2006/relationships/slide" Target="slide13.xml"/><Relationship Id="rId4" Type="http://schemas.openxmlformats.org/officeDocument/2006/relationships/slide" Target="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11" Type="http://schemas.openxmlformats.org/officeDocument/2006/relationships/image" Target="../media/image62.svg"/><Relationship Id="rId5" Type="http://schemas.openxmlformats.org/officeDocument/2006/relationships/slide" Target="slide13.xml"/><Relationship Id="rId4" Type="http://schemas.openxmlformats.org/officeDocument/2006/relationships/slide" Target="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10" Type="http://schemas.openxmlformats.org/officeDocument/2006/relationships/image" Target="../media/image66.sv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Relationship Id="rId9" Type="http://schemas.openxmlformats.org/officeDocument/2006/relationships/image" Target="../media/image68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0.sv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sv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10" Type="http://schemas.openxmlformats.org/officeDocument/2006/relationships/image" Target="../media/image11.svg"/><Relationship Id="rId4" Type="http://schemas.openxmlformats.org/officeDocument/2006/relationships/slide" Target="slide24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svg"/><Relationship Id="rId3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10.xml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canh chim bao tin vu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canh chim bao tin vu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ttt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943100" y="171450"/>
            <a:ext cx="5172075" cy="1200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CHÀO MỪNG </a:t>
            </a:r>
          </a:p>
          <a:p>
            <a:pPr algn="ctr"/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QUÝ THẦY CÔ VÀ CÁC EM </a:t>
            </a:r>
          </a:p>
          <a:p>
            <a:pPr algn="ctr"/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ĐẾN VỚI TIẾT HỌC </a:t>
            </a:r>
          </a:p>
        </p:txBody>
      </p:sp>
      <p:pic>
        <p:nvPicPr>
          <p:cNvPr id="3078" name="Picture 6" descr="ttt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1" name="Picture 9" descr="Firewrk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2914650"/>
            <a:ext cx="178276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10" descr="Firewrk8"/>
          <p:cNvPicPr>
            <a:picLocks noChangeAspect="1" noChangeArrowheads="1"/>
          </p:cNvPicPr>
          <p:nvPr/>
        </p:nvPicPr>
        <p:blipFill>
          <a:blip r:embed="rId7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171450"/>
            <a:ext cx="1143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2" descr="Firewrk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287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5" name="Picture 13" descr="Firewrk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714500"/>
            <a:ext cx="10287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7" name="Picture 15" descr="Firewrk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43300"/>
            <a:ext cx="10287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8" name="Picture 16" descr="Firewrk8"/>
          <p:cNvPicPr>
            <a:picLocks noChangeAspect="1" noChangeArrowheads="1"/>
          </p:cNvPicPr>
          <p:nvPr/>
        </p:nvPicPr>
        <p:blipFill>
          <a:blip r:embed="rId7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29100"/>
            <a:ext cx="1143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9" name="Picture 17" descr="Firewrk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343400"/>
            <a:ext cx="10287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8"/>
          <p:cNvSpPr>
            <a:spLocks noChangeArrowheads="1" noChangeShapeType="1" noTextEdit="1"/>
          </p:cNvSpPr>
          <p:nvPr/>
        </p:nvSpPr>
        <p:spPr bwMode="auto">
          <a:xfrm>
            <a:off x="2457450" y="514350"/>
            <a:ext cx="4171950" cy="441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CHÀO MỪNG CÁC EM ĐẾN VỚI GiỜ HỌC MĨ THUẬT LỚP </a:t>
            </a:r>
            <a:r>
              <a:rPr lang="vi-VN" sz="27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7A1</a:t>
            </a:r>
            <a:endParaRPr lang="en-US" sz="27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6000">
                    <a:srgbClr val="E81766"/>
                  </a:gs>
                  <a:gs pos="13499">
                    <a:srgbClr val="EE3F17"/>
                  </a:gs>
                  <a:gs pos="24001">
                    <a:srgbClr val="FFFF00"/>
                  </a:gs>
                  <a:gs pos="32500">
                    <a:srgbClr val="1A8D48"/>
                  </a:gs>
                  <a:gs pos="39500">
                    <a:srgbClr val="0819FB"/>
                  </a:gs>
                  <a:gs pos="50000">
                    <a:srgbClr val="A603AB"/>
                  </a:gs>
                  <a:gs pos="60501">
                    <a:srgbClr val="0819FB"/>
                  </a:gs>
                  <a:gs pos="67500">
                    <a:srgbClr val="1A8D48"/>
                  </a:gs>
                  <a:gs pos="75999">
                    <a:srgbClr val="FFFF00"/>
                  </a:gs>
                  <a:gs pos="86501">
                    <a:srgbClr val="EE3F17"/>
                  </a:gs>
                  <a:gs pos="94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cs typeface="Arial" panose="020B0604020202020204" pitchFamily="34" charset="0"/>
            </a:endParaRPr>
          </a:p>
        </p:txBody>
      </p:sp>
      <p:sp>
        <p:nvSpPr>
          <p:cNvPr id="3087" name="Text Box 22"/>
          <p:cNvSpPr txBox="1">
            <a:spLocks noChangeArrowheads="1"/>
          </p:cNvSpPr>
          <p:nvPr/>
        </p:nvSpPr>
        <p:spPr bwMode="auto">
          <a:xfrm>
            <a:off x="3044825" y="4572000"/>
            <a:ext cx="3813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99CC"/>
                </a:solidFill>
                <a:latin typeface="Times New Roman" panose="02020603050405020304" pitchFamily="18" charset="0"/>
              </a:rPr>
              <a:t>Giáo viên thực hiện: Lê </a:t>
            </a:r>
            <a:r>
              <a:rPr lang="vi-VN" altLang="en-US" sz="1800" b="1">
                <a:solidFill>
                  <a:srgbClr val="FF99CC"/>
                </a:solidFill>
                <a:latin typeface="Times New Roman" panose="02020603050405020304" pitchFamily="18" charset="0"/>
              </a:rPr>
              <a:t>Thị Ngọc Hà</a:t>
            </a:r>
            <a:endParaRPr lang="en-US" altLang="en-US" sz="1800" b="1">
              <a:solidFill>
                <a:srgbClr val="FF99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2286000" y="171450"/>
            <a:ext cx="4214813" cy="17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TRƯỜNG THCS CHU VĂN AN</a:t>
            </a:r>
            <a:endParaRPr lang="en-US" sz="27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53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6596" fill="hold"/>
                                        <p:tgtEl>
                                          <p:spTgt spid="90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5"/>
                </p:tgtEl>
              </p:cMediaNode>
            </p:audio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4"/>
                </p:tgtEl>
              </p:cMediaNode>
            </p:audio>
          </p:childTnLst>
        </p:cTn>
      </p:par>
    </p:tnLst>
    <p:bldLst>
      <p:bldP spid="30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accent2">
                <a:lumMod val="0"/>
                <a:lumOff val="100000"/>
              </a:schemeClr>
            </a:gs>
            <a:gs pos="80000">
              <a:schemeClr val="accent2">
                <a:lumMod val="0"/>
                <a:lumOff val="100000"/>
              </a:schemeClr>
            </a:gs>
            <a:gs pos="64000">
              <a:schemeClr val="accent2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71" name="Google Shape;2171;p31">
            <a:hlinkClick r:id="rId4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31">
            <a:hlinkClick r:id="rId5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1E207BE6-00A9-8749-1530-54C9144598D3}"/>
              </a:ext>
            </a:extLst>
          </p:cNvPr>
          <p:cNvSpPr txBox="1"/>
          <p:nvPr/>
        </p:nvSpPr>
        <p:spPr>
          <a:xfrm>
            <a:off x="169317" y="1698602"/>
            <a:ext cx="5237571" cy="2666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A06957-8611-796D-B313-BBC9D07BE589}"/>
              </a:ext>
            </a:extLst>
          </p:cNvPr>
          <p:cNvSpPr txBox="1"/>
          <p:nvPr/>
        </p:nvSpPr>
        <p:spPr>
          <a:xfrm>
            <a:off x="1621331" y="1108534"/>
            <a:ext cx="5909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NHÓM: 3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1" name="Google Shape;2169;p30">
            <a:extLst>
              <a:ext uri="{FF2B5EF4-FFF2-40B4-BE49-F238E27FC236}">
                <a16:creationId xmlns:a16="http://schemas.microsoft.com/office/drawing/2014/main" id="{2477CFCF-E164-D61C-4B48-7E7A634768DB}"/>
              </a:ext>
            </a:extLst>
          </p:cNvPr>
          <p:cNvSpPr txBox="1">
            <a:spLocks/>
          </p:cNvSpPr>
          <p:nvPr/>
        </p:nvSpPr>
        <p:spPr>
          <a:xfrm>
            <a:off x="720000" y="378917"/>
            <a:ext cx="7704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925" y="1882215"/>
            <a:ext cx="3322336" cy="195031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56"/>
            <a:ext cx="9144000" cy="51258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1470" y="38916"/>
            <a:ext cx="3700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rgbClr val="FF0000"/>
                </a:solidFill>
              </a:rPr>
              <a:t>NHÓM </a:t>
            </a:r>
            <a:r>
              <a:rPr lang="en-US" sz="1800" b="1" dirty="0" smtClean="0">
                <a:solidFill>
                  <a:srgbClr val="FF0000"/>
                </a:solidFill>
              </a:rPr>
              <a:t>1:</a:t>
            </a:r>
            <a:r>
              <a:rPr lang="en-US" sz="1800" b="1" dirty="0" smtClean="0">
                <a:solidFill>
                  <a:srgbClr val="B7E1E0">
                    <a:lumMod val="50000"/>
                  </a:srgbClr>
                </a:solidFill>
              </a:rPr>
              <a:t> </a:t>
            </a:r>
            <a:r>
              <a:rPr lang="fr-FR" b="1" i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Chùa</a:t>
            </a:r>
            <a:r>
              <a:rPr lang="fr-FR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Khơ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-me,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fr-FR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1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78" y="617046"/>
            <a:ext cx="3022107" cy="16137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92522" y="114232"/>
            <a:ext cx="3867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rgbClr val="FF0000"/>
                </a:solidFill>
              </a:rPr>
              <a:t>NHÓM </a:t>
            </a:r>
            <a:r>
              <a:rPr lang="en-US" sz="1800" b="1" dirty="0" smtClean="0">
                <a:solidFill>
                  <a:srgbClr val="FF0000"/>
                </a:solidFill>
              </a:rPr>
              <a:t>2: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fr-FR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Nhạn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endParaRPr lang="en-US" sz="7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624" y="591286"/>
            <a:ext cx="3340833" cy="15949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923" y="2267712"/>
            <a:ext cx="37331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rgbClr val="FF0000"/>
                </a:solidFill>
              </a:rPr>
              <a:t>NHÓM </a:t>
            </a:r>
            <a:r>
              <a:rPr lang="en-US" sz="1800" b="1" dirty="0" smtClean="0">
                <a:solidFill>
                  <a:srgbClr val="FF0000"/>
                </a:solidFill>
              </a:rPr>
              <a:t>3: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fr-FR" b="1" i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gươI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-tu ở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Vang,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Nẵng</a:t>
            </a:r>
            <a:endParaRPr lang="en-US" sz="700" b="1" dirty="0"/>
          </a:p>
        </p:txBody>
      </p:sp>
      <p:sp>
        <p:nvSpPr>
          <p:cNvPr id="9" name="Rectangle 8"/>
          <p:cNvSpPr/>
          <p:nvPr/>
        </p:nvSpPr>
        <p:spPr>
          <a:xfrm>
            <a:off x="3892522" y="2314097"/>
            <a:ext cx="4329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rgbClr val="FF0000"/>
                </a:solidFill>
              </a:rPr>
              <a:t>NHÓM </a:t>
            </a:r>
            <a:r>
              <a:rPr lang="en-US" sz="1800" b="1" dirty="0" smtClean="0">
                <a:solidFill>
                  <a:srgbClr val="FF0000"/>
                </a:solidFill>
              </a:rPr>
              <a:t>4: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fr-FR" b="1" i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Miếu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fr-F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i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906" y="2819810"/>
            <a:ext cx="3494616" cy="1792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5624" y="2805412"/>
            <a:ext cx="3342540" cy="1638244"/>
          </a:xfrm>
          <a:prstGeom prst="rect">
            <a:avLst/>
          </a:prstGeom>
        </p:spPr>
      </p:pic>
      <p:pic>
        <p:nvPicPr>
          <p:cNvPr id="21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52975" y="17656"/>
            <a:ext cx="1191025" cy="59939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208817" y="4580037"/>
            <a:ext cx="7589402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fr-F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4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3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51"/>
            <a:ext cx="9144001" cy="5103641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18D4CFB7-F3BF-830D-7F8F-42DF755DFA1B}"/>
              </a:ext>
            </a:extLst>
          </p:cNvPr>
          <p:cNvSpPr txBox="1"/>
          <p:nvPr/>
        </p:nvSpPr>
        <p:spPr>
          <a:xfrm>
            <a:off x="940018" y="634313"/>
            <a:ext cx="7601817" cy="192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22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2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 (</a:t>
            </a:r>
            <a:r>
              <a:rPr lang="fr-FR" sz="22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Chùa</a:t>
            </a:r>
            <a:r>
              <a:rPr lang="fr-FR" sz="22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2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2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Khơ</a:t>
            </a:r>
            <a:r>
              <a:rPr lang="fr-FR" sz="22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-me, </a:t>
            </a:r>
            <a:r>
              <a:rPr lang="fr-FR" sz="22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fr-FR" sz="22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fr-FR" sz="22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fr-FR" sz="22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Khmer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chùa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trổ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Naga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uốn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lượn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D323DB-3B29-EB3D-9FC5-16D619389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34" y="2128477"/>
            <a:ext cx="4411086" cy="2686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4CA1BD2-D08C-02F8-E70C-69564A85C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442" y="2611832"/>
            <a:ext cx="2146141" cy="285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Google Shape;2478;p33">
            <a:hlinkClick r:id="rId6" action="ppaction://hlinksldjump"/>
            <a:extLst>
              <a:ext uri="{FF2B5EF4-FFF2-40B4-BE49-F238E27FC236}">
                <a16:creationId xmlns:a16="http://schemas.microsoft.com/office/drawing/2014/main" id="{09AAF26A-8B59-6DFF-BFE0-1A6EDCC583F7}"/>
              </a:ext>
            </a:extLst>
          </p:cNvPr>
          <p:cNvSpPr/>
          <p:nvPr/>
        </p:nvSpPr>
        <p:spPr>
          <a:xfrm rot="-2700000">
            <a:off x="1264091" y="270851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2479;p33">
            <a:hlinkClick r:id="rId7" action="ppaction://hlinksldjump"/>
            <a:extLst>
              <a:ext uri="{FF2B5EF4-FFF2-40B4-BE49-F238E27FC236}">
                <a16:creationId xmlns:a16="http://schemas.microsoft.com/office/drawing/2014/main" id="{F5D9C034-E4B1-3589-0861-8044AB69E012}"/>
              </a:ext>
            </a:extLst>
          </p:cNvPr>
          <p:cNvSpPr/>
          <p:nvPr/>
        </p:nvSpPr>
        <p:spPr>
          <a:xfrm rot="8100000">
            <a:off x="7807333" y="2993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0DFF3155-D62E-1A2B-C87D-4C46F96731D7}"/>
              </a:ext>
            </a:extLst>
          </p:cNvPr>
          <p:cNvSpPr/>
          <p:nvPr/>
        </p:nvSpPr>
        <p:spPr>
          <a:xfrm>
            <a:off x="7216482" y="306429"/>
            <a:ext cx="369391" cy="50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68C89A2-D6AE-0381-2AAD-69B265BE5D97}"/>
              </a:ext>
            </a:extLst>
          </p:cNvPr>
          <p:cNvSpPr txBox="1"/>
          <p:nvPr/>
        </p:nvSpPr>
        <p:spPr>
          <a:xfrm>
            <a:off x="620127" y="64103"/>
            <a:ext cx="7821446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Tìm hiểu vẻ đẹp của di tích trong một số bức ảnh</a:t>
            </a:r>
            <a:endParaRPr lang="en-US" sz="24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  <p:bldP spid="165" grpId="0" animBg="1"/>
      <p:bldP spid="1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6" y="23263"/>
            <a:ext cx="9074844" cy="5143500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55C22A43-913B-A821-4A03-468B4CBDA426}"/>
              </a:ext>
            </a:extLst>
          </p:cNvPr>
          <p:cNvSpPr txBox="1"/>
          <p:nvPr/>
        </p:nvSpPr>
        <p:spPr>
          <a:xfrm>
            <a:off x="3687303" y="1134003"/>
            <a:ext cx="47760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fr-FR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fr-FR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Hòa,tỉnh</a:t>
            </a:r>
            <a:r>
              <a:rPr lang="fr-FR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23,5m.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10m.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FFED901-5E44-DB44-967C-6A9026D902BB}"/>
              </a:ext>
            </a:extLst>
          </p:cNvPr>
          <p:cNvSpPr txBox="1"/>
          <p:nvPr/>
        </p:nvSpPr>
        <p:spPr>
          <a:xfrm>
            <a:off x="693782" y="574147"/>
            <a:ext cx="5529012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 (Di </a:t>
            </a:r>
            <a:r>
              <a:rPr lang="fr-FR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Nhạn</a:t>
            </a:r>
            <a:r>
              <a:rPr lang="fr-FR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fr-FR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fr-FR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en-US" sz="2000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4C73BC-13BC-28B9-F741-2932D878A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1397191"/>
            <a:ext cx="3541307" cy="2444826"/>
          </a:xfrm>
          <a:prstGeom prst="rect">
            <a:avLst/>
          </a:prstGeom>
        </p:spPr>
      </p:pic>
      <p:pic>
        <p:nvPicPr>
          <p:cNvPr id="162" name="Picture 10">
            <a:extLst>
              <a:ext uri="{FF2B5EF4-FFF2-40B4-BE49-F238E27FC236}">
                <a16:creationId xmlns:a16="http://schemas.microsoft.com/office/drawing/2014/main" id="{30BD64CD-EE4F-1C44-39DF-D0DE4A37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24775" y="3905608"/>
            <a:ext cx="1495373" cy="1097230"/>
          </a:xfrm>
          <a:prstGeom prst="rect">
            <a:avLst/>
          </a:prstGeom>
        </p:spPr>
      </p:pic>
      <p:sp>
        <p:nvSpPr>
          <p:cNvPr id="169" name="Google Shape;2478;p33">
            <a:hlinkClick r:id="rId12" action="ppaction://hlinksldjump"/>
            <a:extLst>
              <a:ext uri="{FF2B5EF4-FFF2-40B4-BE49-F238E27FC236}">
                <a16:creationId xmlns:a16="http://schemas.microsoft.com/office/drawing/2014/main" id="{BC06EA4B-E471-EC73-DBF1-6DB91506AA83}"/>
              </a:ext>
            </a:extLst>
          </p:cNvPr>
          <p:cNvSpPr/>
          <p:nvPr/>
        </p:nvSpPr>
        <p:spPr>
          <a:xfrm rot="-2700000">
            <a:off x="729193" y="269002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2479;p33">
            <a:hlinkClick r:id="rId13" action="ppaction://hlinksldjump"/>
            <a:extLst>
              <a:ext uri="{FF2B5EF4-FFF2-40B4-BE49-F238E27FC236}">
                <a16:creationId xmlns:a16="http://schemas.microsoft.com/office/drawing/2014/main" id="{59147BB6-B34F-0C72-794E-681E05157372}"/>
              </a:ext>
            </a:extLst>
          </p:cNvPr>
          <p:cNvSpPr/>
          <p:nvPr/>
        </p:nvSpPr>
        <p:spPr>
          <a:xfrm rot="8100000">
            <a:off x="8208745" y="317816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6D3613C1-9342-78FF-B2B0-27ABA2E5F79A}"/>
              </a:ext>
            </a:extLst>
          </p:cNvPr>
          <p:cNvSpPr/>
          <p:nvPr/>
        </p:nvSpPr>
        <p:spPr>
          <a:xfrm>
            <a:off x="7216482" y="306429"/>
            <a:ext cx="369391" cy="50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EC1B11C-D45D-2CC4-30EC-F647E2929C1C}"/>
              </a:ext>
            </a:extLst>
          </p:cNvPr>
          <p:cNvSpPr txBox="1"/>
          <p:nvPr/>
        </p:nvSpPr>
        <p:spPr>
          <a:xfrm>
            <a:off x="472788" y="66474"/>
            <a:ext cx="7821446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vẻ đẹp của di tích trong một số bức ảnh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475"/>
            <a:ext cx="9144000" cy="5143500"/>
          </a:xfrm>
          <a:prstGeom prst="rect">
            <a:avLst/>
          </a:prstGeom>
        </p:spPr>
      </p:pic>
      <p:sp>
        <p:nvSpPr>
          <p:cNvPr id="2650" name="Google Shape;2650;p34">
            <a:hlinkClick r:id="rId4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5C22A43-913B-A821-4A03-468B4CBDA426}"/>
              </a:ext>
            </a:extLst>
          </p:cNvPr>
          <p:cNvSpPr txBox="1"/>
          <p:nvPr/>
        </p:nvSpPr>
        <p:spPr>
          <a:xfrm>
            <a:off x="3587817" y="900625"/>
            <a:ext cx="5207492" cy="3491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hỏng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4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4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fr-FR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fr-FR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FFED901-5E44-DB44-967C-6A9026D902BB}"/>
              </a:ext>
            </a:extLst>
          </p:cNvPr>
          <p:cNvSpPr txBox="1"/>
          <p:nvPr/>
        </p:nvSpPr>
        <p:spPr>
          <a:xfrm>
            <a:off x="129343" y="430641"/>
            <a:ext cx="5529012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(Di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Nhạn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en-US" sz="20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236E01-D22C-E7AE-CEE0-A1925FB4E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53" y="1233391"/>
            <a:ext cx="3010930" cy="2291417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40EDDC2-61C2-BAE5-4823-2D0885024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4775" y="3524808"/>
            <a:ext cx="2014351" cy="1478030"/>
          </a:xfrm>
          <a:prstGeom prst="rect">
            <a:avLst/>
          </a:prstGeom>
        </p:spPr>
      </p:pic>
      <p:sp>
        <p:nvSpPr>
          <p:cNvPr id="31" name="Google Shape;2478;p33">
            <a:hlinkClick r:id="rId13" action="ppaction://hlinksldjump"/>
            <a:extLst>
              <a:ext uri="{FF2B5EF4-FFF2-40B4-BE49-F238E27FC236}">
                <a16:creationId xmlns:a16="http://schemas.microsoft.com/office/drawing/2014/main" id="{88BA6789-8109-C210-6C29-89D67DB55BA4}"/>
              </a:ext>
            </a:extLst>
          </p:cNvPr>
          <p:cNvSpPr/>
          <p:nvPr/>
        </p:nvSpPr>
        <p:spPr>
          <a:xfrm rot="-2700000">
            <a:off x="1260185" y="259131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479;p33">
            <a:hlinkClick r:id="rId14" action="ppaction://hlinksldjump"/>
            <a:extLst>
              <a:ext uri="{FF2B5EF4-FFF2-40B4-BE49-F238E27FC236}">
                <a16:creationId xmlns:a16="http://schemas.microsoft.com/office/drawing/2014/main" id="{99439A4E-0AC9-5A08-86CC-D1482176DA87}"/>
              </a:ext>
            </a:extLst>
          </p:cNvPr>
          <p:cNvSpPr/>
          <p:nvPr/>
        </p:nvSpPr>
        <p:spPr>
          <a:xfrm rot="8100000">
            <a:off x="7677534" y="220941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8770837-B8EF-529E-DD3F-AF6DBFFAEB99}"/>
              </a:ext>
            </a:extLst>
          </p:cNvPr>
          <p:cNvSpPr/>
          <p:nvPr/>
        </p:nvSpPr>
        <p:spPr>
          <a:xfrm>
            <a:off x="7216482" y="306429"/>
            <a:ext cx="369391" cy="50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255963-B15F-9C0E-6917-E4B955C6D7DF}"/>
              </a:ext>
            </a:extLst>
          </p:cNvPr>
          <p:cNvSpPr txBox="1"/>
          <p:nvPr/>
        </p:nvSpPr>
        <p:spPr>
          <a:xfrm>
            <a:off x="558673" y="7099"/>
            <a:ext cx="7821446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Tìm hiểu vẻ đẹp của di tích trong một số bức ảnh</a:t>
            </a:r>
            <a:endParaRPr lang="en-US" sz="24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630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7065"/>
            <a:ext cx="9143999" cy="51982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8E90E3-B024-064F-875A-D7A67B93C69E}"/>
              </a:ext>
            </a:extLst>
          </p:cNvPr>
          <p:cNvSpPr txBox="1"/>
          <p:nvPr/>
        </p:nvSpPr>
        <p:spPr>
          <a:xfrm>
            <a:off x="3685716" y="639914"/>
            <a:ext cx="545828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(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gươl</a:t>
            </a:r>
            <a:r>
              <a:rPr lang="fr-FR" sz="20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-tu ở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Vang,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Nẵng</a:t>
            </a:r>
            <a:r>
              <a:rPr lang="fr-FR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en-US" sz="20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Gươl</a:t>
            </a:r>
            <a:r>
              <a:rPr lang="fr-FR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-tu. 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coi là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là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gắm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fr-FR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-tu.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Google Shape;2478;p33">
            <a:hlinkClick r:id="rId4" action="ppaction://hlinksldjump"/>
            <a:extLst>
              <a:ext uri="{FF2B5EF4-FFF2-40B4-BE49-F238E27FC236}">
                <a16:creationId xmlns:a16="http://schemas.microsoft.com/office/drawing/2014/main" id="{FA9A44E3-9F3D-5CBB-397B-2E683914A176}"/>
              </a:ext>
            </a:extLst>
          </p:cNvPr>
          <p:cNvSpPr/>
          <p:nvPr/>
        </p:nvSpPr>
        <p:spPr>
          <a:xfrm rot="-2700000">
            <a:off x="1271775" y="244992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479;p33">
            <a:hlinkClick r:id="rId5" action="ppaction://hlinksldjump"/>
            <a:extLst>
              <a:ext uri="{FF2B5EF4-FFF2-40B4-BE49-F238E27FC236}">
                <a16:creationId xmlns:a16="http://schemas.microsoft.com/office/drawing/2014/main" id="{33FABF00-C10B-95A9-B1DA-20EA73402599}"/>
              </a:ext>
            </a:extLst>
          </p:cNvPr>
          <p:cNvSpPr/>
          <p:nvPr/>
        </p:nvSpPr>
        <p:spPr>
          <a:xfrm rot="8100000">
            <a:off x="7664227" y="244992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582C4CD-BD83-EA43-E0FA-43EF48708EA7}"/>
              </a:ext>
            </a:extLst>
          </p:cNvPr>
          <p:cNvSpPr/>
          <p:nvPr/>
        </p:nvSpPr>
        <p:spPr>
          <a:xfrm>
            <a:off x="7216482" y="306429"/>
            <a:ext cx="369391" cy="50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4E126E-7BC3-DE1E-5C0A-27C72139224E}"/>
              </a:ext>
            </a:extLst>
          </p:cNvPr>
          <p:cNvSpPr txBox="1"/>
          <p:nvPr/>
        </p:nvSpPr>
        <p:spPr>
          <a:xfrm>
            <a:off x="661275" y="-77584"/>
            <a:ext cx="7821446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vẻ đẹp của di tích trong một số bức ảnh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13841"/>
            <a:ext cx="3645565" cy="321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0849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8E90E3-B024-064F-875A-D7A67B93C69E}"/>
              </a:ext>
            </a:extLst>
          </p:cNvPr>
          <p:cNvSpPr txBox="1"/>
          <p:nvPr/>
        </p:nvSpPr>
        <p:spPr>
          <a:xfrm>
            <a:off x="3773951" y="362015"/>
            <a:ext cx="508683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1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(</a:t>
            </a:r>
            <a:r>
              <a:rPr lang="fr-FR" sz="1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Miếu</a:t>
            </a:r>
            <a:r>
              <a:rPr lang="fr-FR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FR" sz="1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fr-FR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fr-FR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fr-FR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fr-FR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en-US" sz="18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Long. </a:t>
            </a:r>
            <a:endParaRPr lang="en-US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nay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Miếu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rằm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fr-F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2478;p33">
            <a:hlinkClick r:id="rId4" action="ppaction://hlinksldjump"/>
            <a:extLst>
              <a:ext uri="{FF2B5EF4-FFF2-40B4-BE49-F238E27FC236}">
                <a16:creationId xmlns:a16="http://schemas.microsoft.com/office/drawing/2014/main" id="{82D93ECC-6E9A-0A66-41BE-45CA9E594DE6}"/>
              </a:ext>
            </a:extLst>
          </p:cNvPr>
          <p:cNvSpPr/>
          <p:nvPr/>
        </p:nvSpPr>
        <p:spPr>
          <a:xfrm rot="-2700000">
            <a:off x="1095043" y="35411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79;p33">
            <a:hlinkClick r:id="rId5" action="ppaction://hlinksldjump"/>
            <a:extLst>
              <a:ext uri="{FF2B5EF4-FFF2-40B4-BE49-F238E27FC236}">
                <a16:creationId xmlns:a16="http://schemas.microsoft.com/office/drawing/2014/main" id="{F1F12311-617B-5F65-FA9E-64B3A5BBBD15}"/>
              </a:ext>
            </a:extLst>
          </p:cNvPr>
          <p:cNvSpPr/>
          <p:nvPr/>
        </p:nvSpPr>
        <p:spPr>
          <a:xfrm rot="8100000">
            <a:off x="7742776" y="35411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BFB587-2A7F-888C-EFFE-8F27B2B016E2}"/>
              </a:ext>
            </a:extLst>
          </p:cNvPr>
          <p:cNvSpPr txBox="1"/>
          <p:nvPr/>
        </p:nvSpPr>
        <p:spPr>
          <a:xfrm>
            <a:off x="534971" y="-160436"/>
            <a:ext cx="7821446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vẻ đẹp của di tích trong một số bức ảnh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46480"/>
            <a:ext cx="3773951" cy="29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5856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6" name="Google Shape;2906;p35">
            <a:hlinkClick r:id="rId3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478;p33">
            <a:hlinkClick r:id="rId4" action="ppaction://hlinksldjump"/>
            <a:extLst>
              <a:ext uri="{FF2B5EF4-FFF2-40B4-BE49-F238E27FC236}">
                <a16:creationId xmlns:a16="http://schemas.microsoft.com/office/drawing/2014/main" id="{A89140AA-E670-39F3-52AD-E5F3971C9CD5}"/>
              </a:ext>
            </a:extLst>
          </p:cNvPr>
          <p:cNvSpPr/>
          <p:nvPr/>
        </p:nvSpPr>
        <p:spPr>
          <a:xfrm rot="-2700000">
            <a:off x="1237146" y="254752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479;p33">
            <a:hlinkClick r:id="rId5" action="ppaction://hlinksldjump"/>
            <a:extLst>
              <a:ext uri="{FF2B5EF4-FFF2-40B4-BE49-F238E27FC236}">
                <a16:creationId xmlns:a16="http://schemas.microsoft.com/office/drawing/2014/main" id="{85EFCCDA-8381-EC96-2A8D-D229C2F14D2A}"/>
              </a:ext>
            </a:extLst>
          </p:cNvPr>
          <p:cNvSpPr/>
          <p:nvPr/>
        </p:nvSpPr>
        <p:spPr>
          <a:xfrm rot="8100000">
            <a:off x="7683823" y="222576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386E0405-EA9F-37D7-0BD8-E5F79B15BD5B}"/>
              </a:ext>
            </a:extLst>
          </p:cNvPr>
          <p:cNvSpPr/>
          <p:nvPr/>
        </p:nvSpPr>
        <p:spPr>
          <a:xfrm>
            <a:off x="7222255" y="340242"/>
            <a:ext cx="369391" cy="50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Google Shape;2169;p30">
            <a:extLst>
              <a:ext uri="{FF2B5EF4-FFF2-40B4-BE49-F238E27FC236}">
                <a16:creationId xmlns:a16="http://schemas.microsoft.com/office/drawing/2014/main" id="{C282DBD9-D3AD-B7DD-16B9-04EA133B4B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5317" y="2171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1" name="Picture 260">
            <a:extLst>
              <a:ext uri="{FF2B5EF4-FFF2-40B4-BE49-F238E27FC236}">
                <a16:creationId xmlns:a16="http://schemas.microsoft.com/office/drawing/2014/main" id="{6047CA5C-76E0-F12B-273A-2E09FAF274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3" y="684148"/>
            <a:ext cx="4296322" cy="2536228"/>
          </a:xfrm>
          <a:prstGeom prst="rect">
            <a:avLst/>
          </a:prstGeom>
        </p:spPr>
      </p:pic>
      <p:sp>
        <p:nvSpPr>
          <p:cNvPr id="263" name="TextBox 262">
            <a:extLst>
              <a:ext uri="{FF2B5EF4-FFF2-40B4-BE49-F238E27FC236}">
                <a16:creationId xmlns:a16="http://schemas.microsoft.com/office/drawing/2014/main" id="{C1BA18FA-50EE-4A3F-D6FE-A786AC0EDBFE}"/>
              </a:ext>
            </a:extLst>
          </p:cNvPr>
          <p:cNvSpPr txBox="1"/>
          <p:nvPr/>
        </p:nvSpPr>
        <p:spPr>
          <a:xfrm>
            <a:off x="4465195" y="1445010"/>
            <a:ext cx="30196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fr-FR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fr-F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fr-F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fr-F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Hoả</a:t>
            </a:r>
            <a:r>
              <a:rPr lang="fr-F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31857-4B79-99B5-DF29-0A526D1CDE28}"/>
              </a:ext>
            </a:extLst>
          </p:cNvPr>
          <p:cNvSpPr/>
          <p:nvPr/>
        </p:nvSpPr>
        <p:spPr>
          <a:xfrm>
            <a:off x="720000" y="4524852"/>
            <a:ext cx="683498" cy="41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6E71ED31-935B-BD9C-D907-ED0BCDC77D4B}"/>
              </a:ext>
            </a:extLst>
          </p:cNvPr>
          <p:cNvSpPr txBox="1"/>
          <p:nvPr/>
        </p:nvSpPr>
        <p:spPr>
          <a:xfrm>
            <a:off x="-28453" y="4370081"/>
            <a:ext cx="46909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fr-F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fr-F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tịch</a:t>
            </a:r>
            <a:r>
              <a:rPr lang="fr-F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fr-F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fr-F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fr-F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5001" y="2224726"/>
            <a:ext cx="4265304" cy="290040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/>
      <p:bldP spid="263" grpId="0"/>
      <p:bldP spid="2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478;p33">
            <a:hlinkClick r:id="rId3" action="ppaction://hlinksldjump"/>
            <a:extLst>
              <a:ext uri="{FF2B5EF4-FFF2-40B4-BE49-F238E27FC236}">
                <a16:creationId xmlns:a16="http://schemas.microsoft.com/office/drawing/2014/main" id="{E32E436A-4409-0180-1267-0CDB77902967}"/>
              </a:ext>
            </a:extLst>
          </p:cNvPr>
          <p:cNvSpPr/>
          <p:nvPr/>
        </p:nvSpPr>
        <p:spPr>
          <a:xfrm rot="-2700000">
            <a:off x="850094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479;p33">
            <a:hlinkClick r:id="rId4" action="ppaction://hlinksldjump"/>
            <a:extLst>
              <a:ext uri="{FF2B5EF4-FFF2-40B4-BE49-F238E27FC236}">
                <a16:creationId xmlns:a16="http://schemas.microsoft.com/office/drawing/2014/main" id="{911CA806-737A-6CDF-48E1-59EB3C921C6B}"/>
              </a:ext>
            </a:extLst>
          </p:cNvPr>
          <p:cNvSpPr/>
          <p:nvPr/>
        </p:nvSpPr>
        <p:spPr>
          <a:xfrm rot="8100000">
            <a:off x="8122928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605CCD0D-41A2-19FC-AB29-41B078A83885}"/>
              </a:ext>
            </a:extLst>
          </p:cNvPr>
          <p:cNvSpPr/>
          <p:nvPr/>
        </p:nvSpPr>
        <p:spPr>
          <a:xfrm>
            <a:off x="7222255" y="340242"/>
            <a:ext cx="369391" cy="50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Google Shape;2169;p30">
            <a:extLst>
              <a:ext uri="{FF2B5EF4-FFF2-40B4-BE49-F238E27FC236}">
                <a16:creationId xmlns:a16="http://schemas.microsoft.com/office/drawing/2014/main" id="{FE2DF1B3-4E03-211C-CF4A-3FFE045C30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CFE07944-05D5-EBD3-24F9-0A58D95C09EE}"/>
              </a:ext>
            </a:extLst>
          </p:cNvPr>
          <p:cNvSpPr txBox="1"/>
          <p:nvPr/>
        </p:nvSpPr>
        <p:spPr>
          <a:xfrm>
            <a:off x="609839" y="4023753"/>
            <a:ext cx="326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ền</a:t>
            </a:r>
            <a:r>
              <a:rPr lang="fr-F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fr-F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Thọ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AC4739F8-E9B2-0D42-4DAC-18FE90B305CF}"/>
              </a:ext>
            </a:extLst>
          </p:cNvPr>
          <p:cNvSpPr txBox="1"/>
          <p:nvPr/>
        </p:nvSpPr>
        <p:spPr>
          <a:xfrm>
            <a:off x="4820826" y="4023753"/>
            <a:ext cx="326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18" y="1221924"/>
            <a:ext cx="3880934" cy="2529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988" y="1221237"/>
            <a:ext cx="3994359" cy="252976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/>
      <p:bldP spid="2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5" y="1"/>
            <a:ext cx="9133556" cy="514350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B2338BF8-2692-C3A6-DC94-6CB059AF6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472" y="1840966"/>
            <a:ext cx="3928017" cy="277349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67B2A9B-4A93-B09C-4D39-11024E6EA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5" y="585131"/>
            <a:ext cx="5150516" cy="25116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3950D2-3E3E-144D-EBF2-2F4DC2743570}"/>
              </a:ext>
            </a:extLst>
          </p:cNvPr>
          <p:cNvSpPr/>
          <p:nvPr/>
        </p:nvSpPr>
        <p:spPr>
          <a:xfrm>
            <a:off x="739676" y="4212854"/>
            <a:ext cx="249152" cy="222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5DB7EAB-218C-EDDC-4920-DF4DB4262901}"/>
              </a:ext>
            </a:extLst>
          </p:cNvPr>
          <p:cNvSpPr txBox="1"/>
          <p:nvPr/>
        </p:nvSpPr>
        <p:spPr>
          <a:xfrm>
            <a:off x="141316" y="3473047"/>
            <a:ext cx="4384627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ẻ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2 TPMT (SGK tr.14)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51FDA5-8BBA-C78C-6EF7-DB826B1CEF6E}"/>
              </a:ext>
            </a:extLst>
          </p:cNvPr>
          <p:cNvSpPr txBox="1"/>
          <p:nvPr/>
        </p:nvSpPr>
        <p:spPr>
          <a:xfrm>
            <a:off x="594804" y="62680"/>
            <a:ext cx="7821446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Tìm hiểu vẻ đẹp của di tích qua một số TPMT</a:t>
            </a:r>
            <a:endParaRPr lang="en-US" sz="24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69;p30">
            <a:extLst>
              <a:ext uri="{FF2B5EF4-FFF2-40B4-BE49-F238E27FC236}">
                <a16:creationId xmlns:a16="http://schemas.microsoft.com/office/drawing/2014/main" id="{B75AC48D-6DB7-DAD5-6C3D-060F0B85A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5261" y="508682"/>
            <a:ext cx="7704000" cy="2700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KHỞI ĐỘNG: ĐUỔI HÌNH BẮT CHỮ</a:t>
            </a:r>
            <a:br>
              <a:rPr lang="en" sz="3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</a:br>
            <a:endParaRPr sz="2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873" y="1318292"/>
            <a:ext cx="6600104" cy="3696058"/>
          </a:xfrm>
          <a:prstGeom prst="rect">
            <a:avLst/>
          </a:prstGeom>
        </p:spPr>
      </p:pic>
      <p:pic>
        <p:nvPicPr>
          <p:cNvPr id="2" name="the-troubadour-dance-instrumental-1108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5771" y="4420187"/>
            <a:ext cx="406400" cy="40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0699" y="778760"/>
            <a:ext cx="6005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0070C0"/>
                </a:solidFill>
                <a:ea typeface="Jua"/>
                <a:sym typeface="Jua"/>
              </a:rPr>
              <a:t>ĐOÁN TÊN CÁC DI TÍCH Ở VIỆT NAM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5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8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Callout: Line with Border and Accent Bar 7">
            <a:extLst>
              <a:ext uri="{FF2B5EF4-FFF2-40B4-BE49-F238E27FC236}">
                <a16:creationId xmlns:a16="http://schemas.microsoft.com/office/drawing/2014/main" id="{EA7241B4-F776-E94C-A94B-340734E17986}"/>
              </a:ext>
            </a:extLst>
          </p:cNvPr>
          <p:cNvSpPr/>
          <p:nvPr/>
        </p:nvSpPr>
        <p:spPr>
          <a:xfrm>
            <a:off x="1222745" y="431132"/>
            <a:ext cx="4870484" cy="627321"/>
          </a:xfrm>
          <a:prstGeom prst="accentBorderCallout1">
            <a:avLst>
              <a:gd name="adj1" fmla="val 50954"/>
              <a:gd name="adj2" fmla="val -3791"/>
              <a:gd name="adj3" fmla="val 51483"/>
              <a:gd name="adj4" fmla="val -2500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HOẠT ĐỘNG CẶP ĐÔI</a:t>
            </a:r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6864A946-82E0-C5CB-3CBB-9EF2AEE45F74}"/>
              </a:ext>
            </a:extLst>
          </p:cNvPr>
          <p:cNvSpPr/>
          <p:nvPr/>
        </p:nvSpPr>
        <p:spPr>
          <a:xfrm>
            <a:off x="3753291" y="1363287"/>
            <a:ext cx="5307581" cy="1307945"/>
          </a:xfrm>
          <a:prstGeom prst="snip2Diag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5" name="Rectangle: Diagonal Corners Snipped 104">
            <a:extLst>
              <a:ext uri="{FF2B5EF4-FFF2-40B4-BE49-F238E27FC236}">
                <a16:creationId xmlns:a16="http://schemas.microsoft.com/office/drawing/2014/main" id="{D2DE0FCD-2A39-E9C7-EEEB-6B6F56F8A0F4}"/>
              </a:ext>
            </a:extLst>
          </p:cNvPr>
          <p:cNvSpPr/>
          <p:nvPr/>
        </p:nvSpPr>
        <p:spPr>
          <a:xfrm>
            <a:off x="3753292" y="3168197"/>
            <a:ext cx="5307580" cy="1403803"/>
          </a:xfrm>
          <a:prstGeom prst="snip2Diag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15" y="1058453"/>
            <a:ext cx="3308465" cy="3308465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0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691"/>
            <a:ext cx="9085811" cy="5054138"/>
          </a:xfrm>
          <a:prstGeom prst="rect">
            <a:avLst/>
          </a:prstGeom>
        </p:spPr>
      </p:pic>
      <p:sp>
        <p:nvSpPr>
          <p:cNvPr id="185" name="Rectangle 184">
            <a:extLst>
              <a:ext uri="{FF2B5EF4-FFF2-40B4-BE49-F238E27FC236}">
                <a16:creationId xmlns:a16="http://schemas.microsoft.com/office/drawing/2014/main" id="{0D588F6A-29A9-3D7F-52D4-E086B4D43264}"/>
              </a:ext>
            </a:extLst>
          </p:cNvPr>
          <p:cNvSpPr/>
          <p:nvPr/>
        </p:nvSpPr>
        <p:spPr>
          <a:xfrm>
            <a:off x="7216482" y="306429"/>
            <a:ext cx="369391" cy="50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DC51FDA5-8BBA-C78C-6EF7-DB826B1CEF6E}"/>
              </a:ext>
            </a:extLst>
          </p:cNvPr>
          <p:cNvSpPr txBox="1"/>
          <p:nvPr/>
        </p:nvSpPr>
        <p:spPr>
          <a:xfrm>
            <a:off x="480038" y="-23815"/>
            <a:ext cx="7821446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Tìm hiểu vẻ đẹp của di tích qua một số TPMT</a:t>
            </a:r>
            <a:endParaRPr lang="en-US" sz="24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3" name="Google Shape;2478;p33">
            <a:hlinkClick r:id="rId4" action="ppaction://hlinksldjump"/>
            <a:extLst>
              <a:ext uri="{FF2B5EF4-FFF2-40B4-BE49-F238E27FC236}">
                <a16:creationId xmlns:a16="http://schemas.microsoft.com/office/drawing/2014/main" id="{07352F54-8BB7-6C51-E2E9-C9C3E22BE17B}"/>
              </a:ext>
            </a:extLst>
          </p:cNvPr>
          <p:cNvSpPr/>
          <p:nvPr/>
        </p:nvSpPr>
        <p:spPr>
          <a:xfrm rot="-2700000">
            <a:off x="1471714" y="161763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2479;p33">
            <a:hlinkClick r:id="rId5" action="ppaction://hlinksldjump"/>
            <a:extLst>
              <a:ext uri="{FF2B5EF4-FFF2-40B4-BE49-F238E27FC236}">
                <a16:creationId xmlns:a16="http://schemas.microsoft.com/office/drawing/2014/main" id="{63F25570-B378-D6BE-B5B6-226A60F04F47}"/>
              </a:ext>
            </a:extLst>
          </p:cNvPr>
          <p:cNvSpPr/>
          <p:nvPr/>
        </p:nvSpPr>
        <p:spPr>
          <a:xfrm rot="8100000">
            <a:off x="7194788" y="205218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C2A49A0B-FFA3-0B90-9B28-917C81B156D1}"/>
              </a:ext>
            </a:extLst>
          </p:cNvPr>
          <p:cNvSpPr txBox="1"/>
          <p:nvPr/>
        </p:nvSpPr>
        <p:spPr>
          <a:xfrm>
            <a:off x="1009278" y="377297"/>
            <a:ext cx="7292206" cy="132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2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BC2AEF-79FB-7CC3-B3DF-7B63E6ACC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97" y="1881676"/>
            <a:ext cx="9215533" cy="33892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186" grpId="0"/>
      <p:bldP spid="183" grpId="0" animBg="1"/>
      <p:bldP spid="18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0" name="Google Shape;3170;p37"/>
          <p:cNvSpPr/>
          <p:nvPr/>
        </p:nvSpPr>
        <p:spPr>
          <a:xfrm>
            <a:off x="1074876" y="0"/>
            <a:ext cx="8069124" cy="51435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71" name="Google Shape;3171;p37"/>
          <p:cNvSpPr/>
          <p:nvPr/>
        </p:nvSpPr>
        <p:spPr>
          <a:xfrm rot="-135875">
            <a:off x="655957" y="-11869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72" name="Google Shape;3172;p37"/>
          <p:cNvSpPr/>
          <p:nvPr/>
        </p:nvSpPr>
        <p:spPr>
          <a:xfrm rot="4829593">
            <a:off x="8172911" y="-11867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1EE358-228E-EBDC-08DF-4CB789B9CB95}"/>
              </a:ext>
            </a:extLst>
          </p:cNvPr>
          <p:cNvSpPr txBox="1"/>
          <p:nvPr/>
        </p:nvSpPr>
        <p:spPr>
          <a:xfrm>
            <a:off x="1379386" y="1233608"/>
            <a:ext cx="6934855" cy="353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chùa,tháp</a:t>
            </a:r>
            <a:r>
              <a:rPr lang="fr-FR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TPMT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vẹn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ý,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0AC5B223-642A-6495-90C4-2661E045C037}"/>
              </a:ext>
            </a:extLst>
          </p:cNvPr>
          <p:cNvSpPr/>
          <p:nvPr/>
        </p:nvSpPr>
        <p:spPr>
          <a:xfrm>
            <a:off x="2850794" y="243409"/>
            <a:ext cx="3742661" cy="659219"/>
          </a:xfrm>
          <a:prstGeom prst="chevron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NHẬN XÉT</a:t>
            </a:r>
          </a:p>
        </p:txBody>
      </p:sp>
      <p:pic>
        <p:nvPicPr>
          <p:cNvPr id="33" name="Picture 17">
            <a:extLst>
              <a:ext uri="{FF2B5EF4-FFF2-40B4-BE49-F238E27FC236}">
                <a16:creationId xmlns:a16="http://schemas.microsoft.com/office/drawing/2014/main" id="{82E1DAAA-EA18-985D-36F4-D7DC64A48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853" y="1050871"/>
            <a:ext cx="1418395" cy="3014761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0" grpId="0" animBg="1"/>
      <p:bldP spid="3171" grpId="0" animBg="1"/>
      <p:bldP spid="3172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2478;p33">
            <a:hlinkClick r:id="rId3" action="ppaction://hlinksldjump"/>
            <a:extLst>
              <a:ext uri="{FF2B5EF4-FFF2-40B4-BE49-F238E27FC236}">
                <a16:creationId xmlns:a16="http://schemas.microsoft.com/office/drawing/2014/main" id="{B7FDA7B7-DF99-6A77-B5E8-F2C8BC4D45A7}"/>
              </a:ext>
            </a:extLst>
          </p:cNvPr>
          <p:cNvSpPr/>
          <p:nvPr/>
        </p:nvSpPr>
        <p:spPr>
          <a:xfrm rot="-2700000">
            <a:off x="850094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2479;p33">
            <a:hlinkClick r:id="rId4" action="ppaction://hlinksldjump"/>
            <a:extLst>
              <a:ext uri="{FF2B5EF4-FFF2-40B4-BE49-F238E27FC236}">
                <a16:creationId xmlns:a16="http://schemas.microsoft.com/office/drawing/2014/main" id="{6214255A-59C6-8341-234C-3744B9487476}"/>
              </a:ext>
            </a:extLst>
          </p:cNvPr>
          <p:cNvSpPr/>
          <p:nvPr/>
        </p:nvSpPr>
        <p:spPr>
          <a:xfrm rot="8100000">
            <a:off x="8122928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EC713AA-CF59-5CCC-0F53-07DA3C8B2A56}"/>
              </a:ext>
            </a:extLst>
          </p:cNvPr>
          <p:cNvSpPr/>
          <p:nvPr/>
        </p:nvSpPr>
        <p:spPr>
          <a:xfrm>
            <a:off x="7222255" y="340242"/>
            <a:ext cx="369391" cy="50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Google Shape;2169;p30">
            <a:extLst>
              <a:ext uri="{FF2B5EF4-FFF2-40B4-BE49-F238E27FC236}">
                <a16:creationId xmlns:a16="http://schemas.microsoft.com/office/drawing/2014/main" id="{CC46D63D-5545-849F-3A0E-9FE9141D94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en-US" u="sng" dirty="0">
                <a:solidFill>
                  <a:srgbClr val="FF0000"/>
                </a:solidFill>
                <a:latin typeface="+mj-lt"/>
              </a:rPr>
              <a:t> TPMT </a:t>
            </a:r>
            <a:r>
              <a:rPr lang="en-US" u="sng" dirty="0" err="1">
                <a:solidFill>
                  <a:srgbClr val="FF0000"/>
                </a:solidFill>
                <a:latin typeface="+mj-lt"/>
              </a:rPr>
              <a:t>thể</a:t>
            </a:r>
            <a:r>
              <a:rPr lang="en-US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+mj-lt"/>
              </a:rPr>
              <a:t>hiện</a:t>
            </a:r>
            <a:r>
              <a:rPr lang="en-US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+mj-lt"/>
              </a:rPr>
              <a:t>vẻ</a:t>
            </a:r>
            <a:r>
              <a:rPr lang="en-US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+mj-lt"/>
              </a:rPr>
              <a:t>đẹp</a:t>
            </a:r>
            <a:r>
              <a:rPr lang="en-US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u="sng" dirty="0">
                <a:solidFill>
                  <a:srgbClr val="FF0000"/>
                </a:solidFill>
                <a:latin typeface="+mj-lt"/>
              </a:rPr>
              <a:t> di </a:t>
            </a:r>
            <a:r>
              <a:rPr lang="en-US" u="sng" dirty="0" err="1">
                <a:solidFill>
                  <a:srgbClr val="FF0000"/>
                </a:solidFill>
                <a:latin typeface="+mj-lt"/>
              </a:rPr>
              <a:t>tích</a:t>
            </a:r>
            <a:endParaRPr b="1" u="sng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83F4E664-7D7E-C420-ADDD-4E019B49A8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3" y="1236329"/>
            <a:ext cx="3569475" cy="258516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C6DC7BE-8738-C00A-4255-CF65CDC96F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671" y="1236329"/>
            <a:ext cx="3832646" cy="2585169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61B6A52E-FC54-E131-F5EB-BFD29D353872}"/>
              </a:ext>
            </a:extLst>
          </p:cNvPr>
          <p:cNvSpPr txBox="1"/>
          <p:nvPr/>
        </p:nvSpPr>
        <p:spPr>
          <a:xfrm>
            <a:off x="729862" y="3994292"/>
            <a:ext cx="3739116" cy="850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Hồ Hoàn Kiếm - tranh sơn dầu (Bùi Xuân Phái)</a:t>
            </a:r>
            <a:endParaRPr lang="en-US" sz="2000">
              <a:latin typeface="+mj-lt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9E8B601-A074-41C8-7E1A-91B7A225F6B2}"/>
              </a:ext>
            </a:extLst>
          </p:cNvPr>
          <p:cNvSpPr txBox="1"/>
          <p:nvPr/>
        </p:nvSpPr>
        <p:spPr>
          <a:xfrm>
            <a:off x="4496671" y="3999838"/>
            <a:ext cx="3832646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Cố đô Huế</a:t>
            </a:r>
            <a:endParaRPr lang="en-US" sz="2000">
              <a:latin typeface="+mj-lt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/>
      <p:bldP spid="87" grpId="0"/>
      <p:bldP spid="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30" name="Google Shape;2169;p30">
            <a:extLst>
              <a:ext uri="{FF2B5EF4-FFF2-40B4-BE49-F238E27FC236}">
                <a16:creationId xmlns:a16="http://schemas.microsoft.com/office/drawing/2014/main" id="{D7348791-60E0-B5DD-1A6C-2D9A0275CFD9}"/>
              </a:ext>
            </a:extLst>
          </p:cNvPr>
          <p:cNvSpPr txBox="1">
            <a:spLocks/>
          </p:cNvSpPr>
          <p:nvPr/>
        </p:nvSpPr>
        <p:spPr>
          <a:xfrm>
            <a:off x="-482405" y="130485"/>
            <a:ext cx="4769968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81F32EF-44AB-74B2-5275-9C1DF3471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7" y="1"/>
            <a:ext cx="5035445" cy="51435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82F0636-39A6-BE5B-070D-01A37A7A0254}"/>
              </a:ext>
            </a:extLst>
          </p:cNvPr>
          <p:cNvSpPr txBox="1"/>
          <p:nvPr/>
        </p:nvSpPr>
        <p:spPr>
          <a:xfrm>
            <a:off x="-110135" y="1472076"/>
            <a:ext cx="4025429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SPMT thể hiện vẻ đẹp di tích </a:t>
            </a:r>
            <a:r>
              <a:rPr lang="nl-NL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 hình </a:t>
            </a:r>
            <a:r>
              <a:rPr lang="nl-NL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 </a:t>
            </a:r>
            <a:r>
              <a:rPr lang="nl-NL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 </a:t>
            </a:r>
            <a:r>
              <a:rPr lang="nl-NL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 đất </a:t>
            </a:r>
            <a:r>
              <a:rPr lang="nl-NL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3">
            <a:extLst>
              <a:ext uri="{FF2B5EF4-FFF2-40B4-BE49-F238E27FC236}">
                <a16:creationId xmlns:a16="http://schemas.microsoft.com/office/drawing/2014/main" id="{0AFF34DC-AF60-2658-1AB4-B235CA9FDB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6299" y="109957"/>
            <a:ext cx="8158213" cy="4844427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F7E8FF63-E068-C245-97CF-C4A62B336666}"/>
              </a:ext>
            </a:extLst>
          </p:cNvPr>
          <p:cNvSpPr txBox="1"/>
          <p:nvPr/>
        </p:nvSpPr>
        <p:spPr>
          <a:xfrm>
            <a:off x="1349621" y="1090675"/>
            <a:ext cx="7453556" cy="1804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 smtClean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Nêu </a:t>
            </a:r>
            <a:r>
              <a:rPr lang="nl-NL" sz="2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 bước tạo một SPMT thể hiện vẻ đẹp di tích </a:t>
            </a:r>
            <a:r>
              <a:rPr lang="nl-NL" sz="28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?/</a:t>
            </a:r>
            <a:endParaRPr lang="nl-NL" sz="2800" dirty="0" smtClean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endParaRPr lang="en-US" sz="28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Google Shape;2169;p30">
            <a:extLst>
              <a:ext uri="{FF2B5EF4-FFF2-40B4-BE49-F238E27FC236}">
                <a16:creationId xmlns:a16="http://schemas.microsoft.com/office/drawing/2014/main" id="{B3CBA3F5-8BA5-F415-A110-F4D88409EC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71395" y="370038"/>
            <a:ext cx="281000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en-US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u="sng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en-US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u="sng" dirty="0" err="1">
                <a:solidFill>
                  <a:schemeClr val="bg1"/>
                </a:solidFill>
                <a:latin typeface="+mj-lt"/>
              </a:rPr>
              <a:t>câu</a:t>
            </a:r>
            <a:r>
              <a:rPr lang="en-US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u="sng" dirty="0" err="1">
                <a:solidFill>
                  <a:schemeClr val="bg1"/>
                </a:solidFill>
                <a:latin typeface="+mj-lt"/>
              </a:rPr>
              <a:t>hỏi</a:t>
            </a:r>
            <a:endParaRPr b="1" u="sng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1FB6F1-815F-D891-2FAD-BCDD7D8A97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9762" y="77502"/>
            <a:ext cx="1409224" cy="1412048"/>
          </a:xfrm>
          <a:prstGeom prst="rect">
            <a:avLst/>
          </a:prstGeom>
        </p:spPr>
      </p:pic>
      <p:pic>
        <p:nvPicPr>
          <p:cNvPr id="91" name="Picture 2">
            <a:extLst>
              <a:ext uri="{FF2B5EF4-FFF2-40B4-BE49-F238E27FC236}">
                <a16:creationId xmlns:a16="http://schemas.microsoft.com/office/drawing/2014/main" id="{0C9F2D1C-080A-11D6-0B4E-57CB7AB2CB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484" y="2933254"/>
            <a:ext cx="1583218" cy="2187521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82B40477-02AF-E786-8F06-8A6D2C99BC17}"/>
              </a:ext>
            </a:extLst>
          </p:cNvPr>
          <p:cNvSpPr txBox="1"/>
          <p:nvPr/>
        </p:nvSpPr>
        <p:spPr>
          <a:xfrm>
            <a:off x="445286" y="13716"/>
            <a:ext cx="7641766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cách tạo một SPMT thể hiện vẻ đẹp di tích bằng hình thức đắp nổi đất nặn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llout: Right Arrow 6">
            <a:extLst>
              <a:ext uri="{FF2B5EF4-FFF2-40B4-BE49-F238E27FC236}">
                <a16:creationId xmlns:a16="http://schemas.microsoft.com/office/drawing/2014/main" id="{C6BF3303-65D4-ED0B-BE2B-DF1164AD2CAB}"/>
              </a:ext>
            </a:extLst>
          </p:cNvPr>
          <p:cNvSpPr/>
          <p:nvPr/>
        </p:nvSpPr>
        <p:spPr>
          <a:xfrm>
            <a:off x="918343" y="1452902"/>
            <a:ext cx="1839433" cy="103739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78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3B61F3-1C7A-1571-CC40-EB188B2D7518}"/>
              </a:ext>
            </a:extLst>
          </p:cNvPr>
          <p:cNvSpPr/>
          <p:nvPr/>
        </p:nvSpPr>
        <p:spPr>
          <a:xfrm>
            <a:off x="2871839" y="1197033"/>
            <a:ext cx="6072654" cy="129859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tư liệu ảnh chụp, quan sát thực tế để tìm ý tưởng thể hiện SPMT.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" name="Callout: Right Arrow 132">
            <a:extLst>
              <a:ext uri="{FF2B5EF4-FFF2-40B4-BE49-F238E27FC236}">
                <a16:creationId xmlns:a16="http://schemas.microsoft.com/office/drawing/2014/main" id="{A72C4B39-93CC-CF9B-A9DB-E31A17CBFCF9}"/>
              </a:ext>
            </a:extLst>
          </p:cNvPr>
          <p:cNvSpPr/>
          <p:nvPr/>
        </p:nvSpPr>
        <p:spPr>
          <a:xfrm>
            <a:off x="918342" y="3167735"/>
            <a:ext cx="1839433" cy="103739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78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3684FBC7-3264-7E3E-4737-CE549612C308}"/>
              </a:ext>
            </a:extLst>
          </p:cNvPr>
          <p:cNvSpPr/>
          <p:nvPr/>
        </p:nvSpPr>
        <p:spPr>
          <a:xfrm>
            <a:off x="2871839" y="2995557"/>
            <a:ext cx="6072655" cy="178426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phác thảo hình cần thể hiện, đơn giản các chi tiết, hình rõ ràng, cân đối trong trang giấy/bìa cần thể hiện.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67E5A0-964F-E14E-478B-794339552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898" b="-12754"/>
          <a:stretch/>
        </p:blipFill>
        <p:spPr bwMode="auto">
          <a:xfrm>
            <a:off x="538051" y="4521140"/>
            <a:ext cx="443400" cy="4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7" grpId="0" animBg="1"/>
      <p:bldP spid="8" grpId="0" animBg="1"/>
      <p:bldP spid="133" grpId="0" animBg="1"/>
      <p:bldP spid="1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91"/>
            <a:ext cx="9144000" cy="514350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82B40477-02AF-E786-8F06-8A6D2C99BC17}"/>
              </a:ext>
            </a:extLst>
          </p:cNvPr>
          <p:cNvSpPr txBox="1"/>
          <p:nvPr/>
        </p:nvSpPr>
        <p:spPr>
          <a:xfrm>
            <a:off x="661416" y="45781"/>
            <a:ext cx="7641766" cy="94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cách tạo một SPMT thể hiện vẻ đẹp di tích bằng hình thức đắp nổi đất nặn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llout: Right Arrow 6">
            <a:extLst>
              <a:ext uri="{FF2B5EF4-FFF2-40B4-BE49-F238E27FC236}">
                <a16:creationId xmlns:a16="http://schemas.microsoft.com/office/drawing/2014/main" id="{C6BF3303-65D4-ED0B-BE2B-DF1164AD2CAB}"/>
              </a:ext>
            </a:extLst>
          </p:cNvPr>
          <p:cNvSpPr/>
          <p:nvPr/>
        </p:nvSpPr>
        <p:spPr>
          <a:xfrm>
            <a:off x="854555" y="1207018"/>
            <a:ext cx="1839433" cy="103739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78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3B61F3-1C7A-1571-CC40-EB188B2D7518}"/>
              </a:ext>
            </a:extLst>
          </p:cNvPr>
          <p:cNvSpPr/>
          <p:nvPr/>
        </p:nvSpPr>
        <p:spPr>
          <a:xfrm>
            <a:off x="2906812" y="1201953"/>
            <a:ext cx="5530605" cy="103739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màu sắc cần thể hiện.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" name="Callout: Right Arrow 132">
            <a:extLst>
              <a:ext uri="{FF2B5EF4-FFF2-40B4-BE49-F238E27FC236}">
                <a16:creationId xmlns:a16="http://schemas.microsoft.com/office/drawing/2014/main" id="{A72C4B39-93CC-CF9B-A9DB-E31A17CBFCF9}"/>
              </a:ext>
            </a:extLst>
          </p:cNvPr>
          <p:cNvSpPr/>
          <p:nvPr/>
        </p:nvSpPr>
        <p:spPr>
          <a:xfrm>
            <a:off x="854555" y="2555591"/>
            <a:ext cx="1839433" cy="103739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78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3684FBC7-3264-7E3E-4737-CE549612C308}"/>
              </a:ext>
            </a:extLst>
          </p:cNvPr>
          <p:cNvSpPr/>
          <p:nvPr/>
        </p:nvSpPr>
        <p:spPr>
          <a:xfrm>
            <a:off x="2906810" y="2512157"/>
            <a:ext cx="5530607" cy="103739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hiện từ hình to đến hình nhỏ, từ dễ đến khó.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67E5A0-964F-E14E-478B-794339552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898" b="-12754"/>
          <a:stretch/>
        </p:blipFill>
        <p:spPr bwMode="auto">
          <a:xfrm>
            <a:off x="538051" y="4521140"/>
            <a:ext cx="443400" cy="4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llout: Right Arrow 20">
            <a:extLst>
              <a:ext uri="{FF2B5EF4-FFF2-40B4-BE49-F238E27FC236}">
                <a16:creationId xmlns:a16="http://schemas.microsoft.com/office/drawing/2014/main" id="{5F8D7966-1A43-5A0A-D9BD-D3CE69ABBEAB}"/>
              </a:ext>
            </a:extLst>
          </p:cNvPr>
          <p:cNvSpPr/>
          <p:nvPr/>
        </p:nvSpPr>
        <p:spPr>
          <a:xfrm>
            <a:off x="854554" y="3872436"/>
            <a:ext cx="1839433" cy="103739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78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BE6477-00D9-8973-37C5-F5FBC995B44E}"/>
              </a:ext>
            </a:extLst>
          </p:cNvPr>
          <p:cNvSpPr/>
          <p:nvPr/>
        </p:nvSpPr>
        <p:spPr>
          <a:xfrm>
            <a:off x="2906811" y="3771685"/>
            <a:ext cx="5530606" cy="103739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thiện sản phẩm.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89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3" grpId="0" animBg="1"/>
      <p:bldP spid="134" grpId="0" animBg="1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5">
            <a:extLst>
              <a:ext uri="{FF2B5EF4-FFF2-40B4-BE49-F238E27FC236}">
                <a16:creationId xmlns:a16="http://schemas.microsoft.com/office/drawing/2014/main" id="{E3BD2A21-029F-353E-37ED-6E3098A87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177252" cy="5143500"/>
          </a:xfrm>
          <a:prstGeom prst="rect">
            <a:avLst/>
          </a:prstGeom>
        </p:spPr>
      </p:pic>
      <p:sp>
        <p:nvSpPr>
          <p:cNvPr id="63" name="Google Shape;2169;p30">
            <a:extLst>
              <a:ext uri="{FF2B5EF4-FFF2-40B4-BE49-F238E27FC236}">
                <a16:creationId xmlns:a16="http://schemas.microsoft.com/office/drawing/2014/main" id="{61101B4A-C6CC-9A07-6A79-4BB791E9E0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87202" y="774402"/>
            <a:ext cx="3295047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sz="4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5CCD7ED-A0ED-F6BC-05E5-FCC8AC4885B6}"/>
              </a:ext>
            </a:extLst>
          </p:cNvPr>
          <p:cNvSpPr txBox="1"/>
          <p:nvPr/>
        </p:nvSpPr>
        <p:spPr>
          <a:xfrm>
            <a:off x="66501" y="1426051"/>
            <a:ext cx="8944495" cy="2291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làm một hoặc kết hợp nhiều chất liệu.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 dụng màu sắc trang trí tươi sáng, để sản phẩm trở nên sinh động.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Picture 4">
            <a:extLst>
              <a:ext uri="{FF2B5EF4-FFF2-40B4-BE49-F238E27FC236}">
                <a16:creationId xmlns:a16="http://schemas.microsoft.com/office/drawing/2014/main" id="{B7132E0E-F6B4-8291-8FDA-9B9B0B86391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968539" y="3165183"/>
            <a:ext cx="2717876" cy="1794229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6">
            <a:extLst>
              <a:ext uri="{FF2B5EF4-FFF2-40B4-BE49-F238E27FC236}">
                <a16:creationId xmlns:a16="http://schemas.microsoft.com/office/drawing/2014/main" id="{37A25D7D-2D7B-6758-C396-CD9DC7039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44931" y="99753"/>
            <a:ext cx="6891251" cy="3574471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E904C4A0-5F1D-A729-E830-CB62FC8B4A9B}"/>
              </a:ext>
            </a:extLst>
          </p:cNvPr>
          <p:cNvSpPr txBox="1"/>
          <p:nvPr/>
        </p:nvSpPr>
        <p:spPr>
          <a:xfrm>
            <a:off x="3070301" y="692243"/>
            <a:ext cx="5503827" cy="2973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fr-FR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SPMT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nặn,xé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dán,vẽ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9" name="Picture 9">
            <a:extLst>
              <a:ext uri="{FF2B5EF4-FFF2-40B4-BE49-F238E27FC236}">
                <a16:creationId xmlns:a16="http://schemas.microsoft.com/office/drawing/2014/main" id="{2FB51664-0769-4B55-8603-61364B5AE40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72694" y="1797763"/>
            <a:ext cx="2780941" cy="3288998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DA03642A-CCCB-4C0A-EA47-1C7B1A0D1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747" y="3295287"/>
            <a:ext cx="1414770" cy="172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>
            <a:extLst>
              <a:ext uri="{FF2B5EF4-FFF2-40B4-BE49-F238E27FC236}">
                <a16:creationId xmlns:a16="http://schemas.microsoft.com/office/drawing/2014/main" id="{EB3F7FBA-C99A-0373-8D28-844D965C6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898" b="-12754"/>
          <a:stretch/>
        </p:blipFill>
        <p:spPr bwMode="auto">
          <a:xfrm>
            <a:off x="639538" y="1171777"/>
            <a:ext cx="443400" cy="4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" name="Google Shape;4325;p48">
            <a:extLst>
              <a:ext uri="{FF2B5EF4-FFF2-40B4-BE49-F238E27FC236}">
                <a16:creationId xmlns:a16="http://schemas.microsoft.com/office/drawing/2014/main" id="{14396569-EF2D-782F-8281-948F1ECCDF87}"/>
              </a:ext>
            </a:extLst>
          </p:cNvPr>
          <p:cNvGrpSpPr/>
          <p:nvPr/>
        </p:nvGrpSpPr>
        <p:grpSpPr>
          <a:xfrm>
            <a:off x="7867555" y="2961413"/>
            <a:ext cx="357886" cy="333874"/>
            <a:chOff x="7144801" y="3627187"/>
            <a:chExt cx="670198" cy="625350"/>
          </a:xfrm>
        </p:grpSpPr>
        <p:sp>
          <p:nvSpPr>
            <p:cNvPr id="104" name="Google Shape;4326;p48">
              <a:extLst>
                <a:ext uri="{FF2B5EF4-FFF2-40B4-BE49-F238E27FC236}">
                  <a16:creationId xmlns:a16="http://schemas.microsoft.com/office/drawing/2014/main" id="{B58C06B6-BDB3-1116-BA8D-D2ED146529FF}"/>
                </a:ext>
              </a:extLst>
            </p:cNvPr>
            <p:cNvSpPr/>
            <p:nvPr/>
          </p:nvSpPr>
          <p:spPr>
            <a:xfrm>
              <a:off x="7144801" y="3627187"/>
              <a:ext cx="670198" cy="625350"/>
            </a:xfrm>
            <a:custGeom>
              <a:avLst/>
              <a:gdLst/>
              <a:ahLst/>
              <a:cxnLst/>
              <a:rect l="l" t="t" r="r" b="b"/>
              <a:pathLst>
                <a:path w="23611" h="22031" extrusionOk="0">
                  <a:moveTo>
                    <a:pt x="14536" y="0"/>
                  </a:moveTo>
                  <a:cubicBezTo>
                    <a:pt x="10422" y="0"/>
                    <a:pt x="9919" y="6591"/>
                    <a:pt x="9919" y="6591"/>
                  </a:cubicBezTo>
                  <a:cubicBezTo>
                    <a:pt x="9919" y="6591"/>
                    <a:pt x="8215" y="137"/>
                    <a:pt x="5484" y="137"/>
                  </a:cubicBezTo>
                  <a:cubicBezTo>
                    <a:pt x="5065" y="137"/>
                    <a:pt x="4623" y="289"/>
                    <a:pt x="4158" y="638"/>
                  </a:cubicBezTo>
                  <a:cubicBezTo>
                    <a:pt x="663" y="3288"/>
                    <a:pt x="6251" y="10066"/>
                    <a:pt x="6251" y="10066"/>
                  </a:cubicBezTo>
                  <a:cubicBezTo>
                    <a:pt x="6251" y="10066"/>
                    <a:pt x="3825" y="9134"/>
                    <a:pt x="2002" y="9134"/>
                  </a:cubicBezTo>
                  <a:cubicBezTo>
                    <a:pt x="889" y="9134"/>
                    <a:pt x="1" y="9482"/>
                    <a:pt x="30" y="10604"/>
                  </a:cubicBezTo>
                  <a:cubicBezTo>
                    <a:pt x="106" y="13561"/>
                    <a:pt x="5253" y="14214"/>
                    <a:pt x="5253" y="14214"/>
                  </a:cubicBezTo>
                  <a:cubicBezTo>
                    <a:pt x="3774" y="14464"/>
                    <a:pt x="1278" y="20013"/>
                    <a:pt x="4312" y="20628"/>
                  </a:cubicBezTo>
                  <a:cubicBezTo>
                    <a:pt x="4530" y="20673"/>
                    <a:pt x="4742" y="20694"/>
                    <a:pt x="4947" y="20694"/>
                  </a:cubicBezTo>
                  <a:cubicBezTo>
                    <a:pt x="7593" y="20694"/>
                    <a:pt x="9131" y="17172"/>
                    <a:pt x="9132" y="17171"/>
                  </a:cubicBezTo>
                  <a:lnTo>
                    <a:pt x="9132" y="17171"/>
                  </a:lnTo>
                  <a:cubicBezTo>
                    <a:pt x="9132" y="17172"/>
                    <a:pt x="8825" y="21953"/>
                    <a:pt x="11858" y="22030"/>
                  </a:cubicBezTo>
                  <a:cubicBezTo>
                    <a:pt x="11885" y="22030"/>
                    <a:pt x="11911" y="22030"/>
                    <a:pt x="11936" y="22030"/>
                  </a:cubicBezTo>
                  <a:cubicBezTo>
                    <a:pt x="14875" y="22030"/>
                    <a:pt x="13875" y="17709"/>
                    <a:pt x="13875" y="17709"/>
                  </a:cubicBezTo>
                  <a:lnTo>
                    <a:pt x="13875" y="17709"/>
                  </a:lnTo>
                  <a:cubicBezTo>
                    <a:pt x="13875" y="17709"/>
                    <a:pt x="17080" y="20285"/>
                    <a:pt x="19251" y="20285"/>
                  </a:cubicBezTo>
                  <a:cubicBezTo>
                    <a:pt x="20068" y="20285"/>
                    <a:pt x="20738" y="19921"/>
                    <a:pt x="21037" y="18919"/>
                  </a:cubicBezTo>
                  <a:cubicBezTo>
                    <a:pt x="22132" y="15270"/>
                    <a:pt x="16909" y="12774"/>
                    <a:pt x="16909" y="12774"/>
                  </a:cubicBezTo>
                  <a:cubicBezTo>
                    <a:pt x="16909" y="12774"/>
                    <a:pt x="23610" y="11929"/>
                    <a:pt x="21882" y="8454"/>
                  </a:cubicBezTo>
                  <a:cubicBezTo>
                    <a:pt x="21312" y="7295"/>
                    <a:pt x="20354" y="6909"/>
                    <a:pt x="19330" y="6909"/>
                  </a:cubicBezTo>
                  <a:cubicBezTo>
                    <a:pt x="17282" y="6909"/>
                    <a:pt x="14969" y="8454"/>
                    <a:pt x="14969" y="8454"/>
                  </a:cubicBezTo>
                  <a:cubicBezTo>
                    <a:pt x="14969" y="8454"/>
                    <a:pt x="19482" y="485"/>
                    <a:pt x="14969" y="24"/>
                  </a:cubicBezTo>
                  <a:cubicBezTo>
                    <a:pt x="14820" y="8"/>
                    <a:pt x="14676" y="0"/>
                    <a:pt x="14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327;p48">
              <a:extLst>
                <a:ext uri="{FF2B5EF4-FFF2-40B4-BE49-F238E27FC236}">
                  <a16:creationId xmlns:a16="http://schemas.microsoft.com/office/drawing/2014/main" id="{CD5C17F6-3CC9-FD2F-3DFB-466E2F371D1B}"/>
                </a:ext>
              </a:extLst>
            </p:cNvPr>
            <p:cNvSpPr/>
            <p:nvPr/>
          </p:nvSpPr>
          <p:spPr>
            <a:xfrm>
              <a:off x="7251528" y="3768459"/>
              <a:ext cx="439201" cy="423220"/>
            </a:xfrm>
            <a:custGeom>
              <a:avLst/>
              <a:gdLst/>
              <a:ahLst/>
              <a:cxnLst/>
              <a:rect l="l" t="t" r="r" b="b"/>
              <a:pathLst>
                <a:path w="15473" h="14910" extrusionOk="0">
                  <a:moveTo>
                    <a:pt x="8521" y="1"/>
                  </a:moveTo>
                  <a:cubicBezTo>
                    <a:pt x="6370" y="1"/>
                    <a:pt x="7081" y="6030"/>
                    <a:pt x="7081" y="6030"/>
                  </a:cubicBezTo>
                  <a:cubicBezTo>
                    <a:pt x="7081" y="6030"/>
                    <a:pt x="4240" y="763"/>
                    <a:pt x="3382" y="763"/>
                  </a:cubicBezTo>
                  <a:cubicBezTo>
                    <a:pt x="3211" y="763"/>
                    <a:pt x="3119" y="974"/>
                    <a:pt x="3144" y="1479"/>
                  </a:cubicBezTo>
                  <a:cubicBezTo>
                    <a:pt x="3279" y="4513"/>
                    <a:pt x="5832" y="6664"/>
                    <a:pt x="5832" y="6664"/>
                  </a:cubicBezTo>
                  <a:cubicBezTo>
                    <a:pt x="5832" y="6664"/>
                    <a:pt x="3352" y="6065"/>
                    <a:pt x="1667" y="6065"/>
                  </a:cubicBezTo>
                  <a:cubicBezTo>
                    <a:pt x="704" y="6065"/>
                    <a:pt x="0" y="6261"/>
                    <a:pt x="168" y="6875"/>
                  </a:cubicBezTo>
                  <a:cubicBezTo>
                    <a:pt x="648" y="8546"/>
                    <a:pt x="5352" y="8623"/>
                    <a:pt x="5352" y="8623"/>
                  </a:cubicBezTo>
                  <a:cubicBezTo>
                    <a:pt x="5352" y="8623"/>
                    <a:pt x="379" y="13135"/>
                    <a:pt x="1723" y="13596"/>
                  </a:cubicBezTo>
                  <a:cubicBezTo>
                    <a:pt x="1792" y="13621"/>
                    <a:pt x="1866" y="13632"/>
                    <a:pt x="1945" y="13632"/>
                  </a:cubicBezTo>
                  <a:cubicBezTo>
                    <a:pt x="3415" y="13632"/>
                    <a:pt x="6562" y="9622"/>
                    <a:pt x="6562" y="9621"/>
                  </a:cubicBezTo>
                  <a:lnTo>
                    <a:pt x="6562" y="9621"/>
                  </a:lnTo>
                  <a:cubicBezTo>
                    <a:pt x="6562" y="9622"/>
                    <a:pt x="6505" y="14422"/>
                    <a:pt x="8252" y="14883"/>
                  </a:cubicBezTo>
                  <a:cubicBezTo>
                    <a:pt x="8318" y="14901"/>
                    <a:pt x="8381" y="14910"/>
                    <a:pt x="8441" y="14910"/>
                  </a:cubicBezTo>
                  <a:cubicBezTo>
                    <a:pt x="9949" y="14910"/>
                    <a:pt x="9327" y="9295"/>
                    <a:pt x="9327" y="9295"/>
                  </a:cubicBezTo>
                  <a:lnTo>
                    <a:pt x="9327" y="9295"/>
                  </a:lnTo>
                  <a:cubicBezTo>
                    <a:pt x="9328" y="9295"/>
                    <a:pt x="13083" y="11815"/>
                    <a:pt x="14594" y="11815"/>
                  </a:cubicBezTo>
                  <a:cubicBezTo>
                    <a:pt x="14929" y="11815"/>
                    <a:pt x="15154" y="11691"/>
                    <a:pt x="15203" y="11388"/>
                  </a:cubicBezTo>
                  <a:cubicBezTo>
                    <a:pt x="15472" y="9698"/>
                    <a:pt x="8790" y="7202"/>
                    <a:pt x="8790" y="7202"/>
                  </a:cubicBezTo>
                  <a:cubicBezTo>
                    <a:pt x="8790" y="7202"/>
                    <a:pt x="15395" y="6606"/>
                    <a:pt x="14512" y="4571"/>
                  </a:cubicBezTo>
                  <a:cubicBezTo>
                    <a:pt x="14285" y="4040"/>
                    <a:pt x="13758" y="3845"/>
                    <a:pt x="13105" y="3845"/>
                  </a:cubicBezTo>
                  <a:cubicBezTo>
                    <a:pt x="11278" y="3845"/>
                    <a:pt x="8463" y="5378"/>
                    <a:pt x="8463" y="5378"/>
                  </a:cubicBezTo>
                  <a:cubicBezTo>
                    <a:pt x="8463" y="5378"/>
                    <a:pt x="10671" y="1"/>
                    <a:pt x="8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328;p48">
              <a:extLst>
                <a:ext uri="{FF2B5EF4-FFF2-40B4-BE49-F238E27FC236}">
                  <a16:creationId xmlns:a16="http://schemas.microsoft.com/office/drawing/2014/main" id="{1C2C7D25-9F05-84E9-EF39-55FDCD9EBC20}"/>
                </a:ext>
              </a:extLst>
            </p:cNvPr>
            <p:cNvSpPr/>
            <p:nvPr/>
          </p:nvSpPr>
          <p:spPr>
            <a:xfrm>
              <a:off x="7368560" y="3882908"/>
              <a:ext cx="180302" cy="179564"/>
            </a:xfrm>
            <a:custGeom>
              <a:avLst/>
              <a:gdLst/>
              <a:ahLst/>
              <a:cxnLst/>
              <a:rect l="l" t="t" r="r" b="b"/>
              <a:pathLst>
                <a:path w="6352" h="6326" extrusionOk="0">
                  <a:moveTo>
                    <a:pt x="4026" y="1"/>
                  </a:moveTo>
                  <a:cubicBezTo>
                    <a:pt x="3499" y="1"/>
                    <a:pt x="2914" y="198"/>
                    <a:pt x="2382" y="443"/>
                  </a:cubicBezTo>
                  <a:cubicBezTo>
                    <a:pt x="1153" y="1019"/>
                    <a:pt x="250" y="2171"/>
                    <a:pt x="116" y="3554"/>
                  </a:cubicBezTo>
                  <a:cubicBezTo>
                    <a:pt x="0" y="4687"/>
                    <a:pt x="384" y="5916"/>
                    <a:pt x="2362" y="6261"/>
                  </a:cubicBezTo>
                  <a:cubicBezTo>
                    <a:pt x="2613" y="6305"/>
                    <a:pt x="2849" y="6325"/>
                    <a:pt x="3069" y="6325"/>
                  </a:cubicBezTo>
                  <a:cubicBezTo>
                    <a:pt x="6352" y="6325"/>
                    <a:pt x="6279" y="1758"/>
                    <a:pt x="5127" y="462"/>
                  </a:cubicBezTo>
                  <a:cubicBezTo>
                    <a:pt x="4836" y="128"/>
                    <a:pt x="4450" y="1"/>
                    <a:pt x="4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11"/>
            <a:ext cx="9145935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562" y="6911"/>
            <a:ext cx="1486272" cy="2098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042" y="121828"/>
            <a:ext cx="2950669" cy="2132161"/>
          </a:xfrm>
          <a:prstGeom prst="rect">
            <a:avLst/>
          </a:prstGeom>
        </p:spPr>
      </p:pic>
      <p:sp>
        <p:nvSpPr>
          <p:cNvPr id="8" name="Plus 7"/>
          <p:cNvSpPr/>
          <p:nvPr/>
        </p:nvSpPr>
        <p:spPr>
          <a:xfrm>
            <a:off x="3466048" y="846816"/>
            <a:ext cx="891348" cy="875980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2169;p30">
            <a:extLst>
              <a:ext uri="{FF2B5EF4-FFF2-40B4-BE49-F238E27FC236}">
                <a16:creationId xmlns:a16="http://schemas.microsoft.com/office/drawing/2014/main" id="{B75AC48D-6DB7-DAD5-6C3D-060F0B85A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31272" y="3494826"/>
            <a:ext cx="252303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AN</a:t>
            </a:r>
            <a:endParaRPr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562" y="2368906"/>
            <a:ext cx="5043041" cy="277459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9206" y="45333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8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22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C9F8A-6CB9-AC37-AF50-97CFA452A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621" y="1171777"/>
            <a:ext cx="6320757" cy="3658007"/>
          </a:xfrm>
          <a:prstGeom prst="rect">
            <a:avLst/>
          </a:prstGeom>
        </p:spPr>
      </p:pic>
      <p:sp>
        <p:nvSpPr>
          <p:cNvPr id="246" name="Google Shape;2478;p33">
            <a:hlinkClick r:id="rId5" action="ppaction://hlinksldjump"/>
            <a:extLst>
              <a:ext uri="{FF2B5EF4-FFF2-40B4-BE49-F238E27FC236}">
                <a16:creationId xmlns:a16="http://schemas.microsoft.com/office/drawing/2014/main" id="{5F226158-8453-18AC-9AC7-B3CA391F91AF}"/>
              </a:ext>
            </a:extLst>
          </p:cNvPr>
          <p:cNvSpPr/>
          <p:nvPr/>
        </p:nvSpPr>
        <p:spPr>
          <a:xfrm rot="-2700000">
            <a:off x="850094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9;p33">
            <a:hlinkClick r:id="rId6" action="ppaction://hlinksldjump"/>
            <a:extLst>
              <a:ext uri="{FF2B5EF4-FFF2-40B4-BE49-F238E27FC236}">
                <a16:creationId xmlns:a16="http://schemas.microsoft.com/office/drawing/2014/main" id="{2E2683C2-86FE-56B4-E3A4-6D4A57884519}"/>
              </a:ext>
            </a:extLst>
          </p:cNvPr>
          <p:cNvSpPr/>
          <p:nvPr/>
        </p:nvSpPr>
        <p:spPr>
          <a:xfrm rot="8100000">
            <a:off x="8122928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169;p30">
            <a:extLst>
              <a:ext uri="{FF2B5EF4-FFF2-40B4-BE49-F238E27FC236}">
                <a16:creationId xmlns:a16="http://schemas.microsoft.com/office/drawing/2014/main" id="{38896F83-5998-938D-B44F-70E0E83DFB0F}"/>
              </a:ext>
            </a:extLst>
          </p:cNvPr>
          <p:cNvSpPr txBox="1">
            <a:spLocks/>
          </p:cNvSpPr>
          <p:nvPr/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u="sng">
                <a:solidFill>
                  <a:schemeClr val="accent1"/>
                </a:solidFill>
                <a:latin typeface="+mj-lt"/>
              </a:rPr>
              <a:t>Một số SPMT của các bạn học sinh</a:t>
            </a:r>
            <a:endParaRPr lang="en-US" sz="2800" b="1" u="sng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50" name="Picture 2">
            <a:extLst>
              <a:ext uri="{FF2B5EF4-FFF2-40B4-BE49-F238E27FC236}">
                <a16:creationId xmlns:a16="http://schemas.microsoft.com/office/drawing/2014/main" id="{32D46F26-527C-D42C-B5C0-D4609645DA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7525" y="2004397"/>
            <a:ext cx="1294043" cy="311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5967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  <p:bldP spid="247" grpId="0" animBg="1"/>
      <p:bldP spid="2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42"/>
            <a:ext cx="9144000" cy="5134158"/>
          </a:xfrm>
          <a:prstGeom prst="rect">
            <a:avLst/>
          </a:prstGeom>
        </p:spPr>
      </p:pic>
      <p:sp>
        <p:nvSpPr>
          <p:cNvPr id="246" name="Google Shape;2478;p33">
            <a:hlinkClick r:id="rId4" action="ppaction://hlinksldjump"/>
            <a:extLst>
              <a:ext uri="{FF2B5EF4-FFF2-40B4-BE49-F238E27FC236}">
                <a16:creationId xmlns:a16="http://schemas.microsoft.com/office/drawing/2014/main" id="{5F226158-8453-18AC-9AC7-B3CA391F91AF}"/>
              </a:ext>
            </a:extLst>
          </p:cNvPr>
          <p:cNvSpPr/>
          <p:nvPr/>
        </p:nvSpPr>
        <p:spPr>
          <a:xfrm rot="-2700000">
            <a:off x="850094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9;p33">
            <a:hlinkClick r:id="rId5" action="ppaction://hlinksldjump"/>
            <a:extLst>
              <a:ext uri="{FF2B5EF4-FFF2-40B4-BE49-F238E27FC236}">
                <a16:creationId xmlns:a16="http://schemas.microsoft.com/office/drawing/2014/main" id="{2E2683C2-86FE-56B4-E3A4-6D4A57884519}"/>
              </a:ext>
            </a:extLst>
          </p:cNvPr>
          <p:cNvSpPr/>
          <p:nvPr/>
        </p:nvSpPr>
        <p:spPr>
          <a:xfrm rot="8100000">
            <a:off x="8122928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169;p30">
            <a:extLst>
              <a:ext uri="{FF2B5EF4-FFF2-40B4-BE49-F238E27FC236}">
                <a16:creationId xmlns:a16="http://schemas.microsoft.com/office/drawing/2014/main" id="{38896F83-5998-938D-B44F-70E0E83DFB0F}"/>
              </a:ext>
            </a:extLst>
          </p:cNvPr>
          <p:cNvSpPr txBox="1">
            <a:spLocks/>
          </p:cNvSpPr>
          <p:nvPr/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86CE89-10C9-0A15-465E-DB10C06629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48" y="1171777"/>
            <a:ext cx="6220503" cy="3658007"/>
          </a:xfrm>
          <a:prstGeom prst="rect">
            <a:avLst/>
          </a:prstGeom>
        </p:spPr>
      </p:pic>
      <p:pic>
        <p:nvPicPr>
          <p:cNvPr id="250" name="Picture 2">
            <a:extLst>
              <a:ext uri="{FF2B5EF4-FFF2-40B4-BE49-F238E27FC236}">
                <a16:creationId xmlns:a16="http://schemas.microsoft.com/office/drawing/2014/main" id="{32D46F26-527C-D42C-B5C0-D4609645DA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7525" y="2004397"/>
            <a:ext cx="1294043" cy="311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03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22573"/>
          </a:xfrm>
          <a:prstGeom prst="rect">
            <a:avLst/>
          </a:prstGeom>
        </p:spPr>
      </p:pic>
      <p:sp>
        <p:nvSpPr>
          <p:cNvPr id="246" name="Google Shape;2478;p33">
            <a:hlinkClick r:id="rId4" action="ppaction://hlinksldjump"/>
            <a:extLst>
              <a:ext uri="{FF2B5EF4-FFF2-40B4-BE49-F238E27FC236}">
                <a16:creationId xmlns:a16="http://schemas.microsoft.com/office/drawing/2014/main" id="{5F226158-8453-18AC-9AC7-B3CA391F91AF}"/>
              </a:ext>
            </a:extLst>
          </p:cNvPr>
          <p:cNvSpPr/>
          <p:nvPr/>
        </p:nvSpPr>
        <p:spPr>
          <a:xfrm rot="-2700000">
            <a:off x="850094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9;p33">
            <a:hlinkClick r:id="rId5" action="ppaction://hlinksldjump"/>
            <a:extLst>
              <a:ext uri="{FF2B5EF4-FFF2-40B4-BE49-F238E27FC236}">
                <a16:creationId xmlns:a16="http://schemas.microsoft.com/office/drawing/2014/main" id="{2E2683C2-86FE-56B4-E3A4-6D4A57884519}"/>
              </a:ext>
            </a:extLst>
          </p:cNvPr>
          <p:cNvSpPr/>
          <p:nvPr/>
        </p:nvSpPr>
        <p:spPr>
          <a:xfrm rot="8100000">
            <a:off x="8122928" y="49913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169;p30">
            <a:extLst>
              <a:ext uri="{FF2B5EF4-FFF2-40B4-BE49-F238E27FC236}">
                <a16:creationId xmlns:a16="http://schemas.microsoft.com/office/drawing/2014/main" id="{38896F83-5998-938D-B44F-70E0E83DFB0F}"/>
              </a:ext>
            </a:extLst>
          </p:cNvPr>
          <p:cNvSpPr txBox="1">
            <a:spLocks/>
          </p:cNvSpPr>
          <p:nvPr/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u="sng">
                <a:solidFill>
                  <a:schemeClr val="accent1"/>
                </a:solidFill>
                <a:latin typeface="+mj-lt"/>
              </a:rPr>
              <a:t>Một số SPMT của các bạn học sinh</a:t>
            </a:r>
            <a:endParaRPr lang="en-US" sz="2800" b="1" u="sng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50" name="Picture 2">
            <a:extLst>
              <a:ext uri="{FF2B5EF4-FFF2-40B4-BE49-F238E27FC236}">
                <a16:creationId xmlns:a16="http://schemas.microsoft.com/office/drawing/2014/main" id="{32D46F26-527C-D42C-B5C0-D4609645D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7525" y="2004397"/>
            <a:ext cx="1294043" cy="3118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BF9523-E17F-BA29-7D12-667CFB6ED8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40" y="870969"/>
            <a:ext cx="5818519" cy="367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54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10">
            <a:extLst>
              <a:ext uri="{FF2B5EF4-FFF2-40B4-BE49-F238E27FC236}">
                <a16:creationId xmlns:a16="http://schemas.microsoft.com/office/drawing/2014/main" id="{CF29B405-6160-C238-E948-8F53E9CF0974}"/>
              </a:ext>
            </a:extLst>
          </p:cNvPr>
          <p:cNvSpPr/>
          <p:nvPr/>
        </p:nvSpPr>
        <p:spPr>
          <a:xfrm rot="5400000">
            <a:off x="2647512" y="-782302"/>
            <a:ext cx="3848976" cy="7296284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sp>
        <p:nvSpPr>
          <p:cNvPr id="30" name="Google Shape;2169;p30">
            <a:extLst>
              <a:ext uri="{FF2B5EF4-FFF2-40B4-BE49-F238E27FC236}">
                <a16:creationId xmlns:a16="http://schemas.microsoft.com/office/drawing/2014/main" id="{834B005D-33CD-E69E-E6A1-C737B7D7725D}"/>
              </a:ext>
            </a:extLst>
          </p:cNvPr>
          <p:cNvSpPr txBox="1">
            <a:spLocks/>
          </p:cNvSpPr>
          <p:nvPr/>
        </p:nvSpPr>
        <p:spPr>
          <a:xfrm>
            <a:off x="720000" y="378917"/>
            <a:ext cx="7704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+mj-lt"/>
              </a:rPr>
              <a:t>3. Thảo luận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605DEC-B127-1251-7810-114C1735BA64}"/>
              </a:ext>
            </a:extLst>
          </p:cNvPr>
          <p:cNvSpPr txBox="1"/>
          <p:nvPr/>
        </p:nvSpPr>
        <p:spPr>
          <a:xfrm>
            <a:off x="995885" y="2334848"/>
            <a:ext cx="7152229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SPMT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20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B16DEFF8-0E2F-070D-E27B-97D49A8A7F85}"/>
              </a:ext>
            </a:extLst>
          </p:cNvPr>
          <p:cNvSpPr/>
          <p:nvPr/>
        </p:nvSpPr>
        <p:spPr>
          <a:xfrm>
            <a:off x="2923953" y="1264743"/>
            <a:ext cx="3296091" cy="914932"/>
          </a:xfrm>
          <a:prstGeom prst="frame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HOẠT ĐỘNG NHÓM</a:t>
            </a:r>
          </a:p>
        </p:txBody>
      </p:sp>
      <p:pic>
        <p:nvPicPr>
          <p:cNvPr id="35" name="Picture 21">
            <a:extLst>
              <a:ext uri="{FF2B5EF4-FFF2-40B4-BE49-F238E27FC236}">
                <a16:creationId xmlns:a16="http://schemas.microsoft.com/office/drawing/2014/main" id="{507DE9F3-CEAA-BB5E-52B5-C81F0704DA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750" y="378917"/>
            <a:ext cx="1548960" cy="123723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grpSp>
        <p:nvGrpSpPr>
          <p:cNvPr id="4601" name="Google Shape;4601;p51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602" name="Google Shape;4602;p51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03" name="Google Shape;4603;p51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04" name="Google Shape;4604;p51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05" name="Google Shape;4605;p51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06" name="Google Shape;4606;p51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98" name="Google Shape;2169;p30">
            <a:extLst>
              <a:ext uri="{FF2B5EF4-FFF2-40B4-BE49-F238E27FC236}">
                <a16:creationId xmlns:a16="http://schemas.microsoft.com/office/drawing/2014/main" id="{381A5A11-9B5D-ED40-50C7-C909B6F1C132}"/>
              </a:ext>
            </a:extLst>
          </p:cNvPr>
          <p:cNvSpPr txBox="1">
            <a:spLocks/>
          </p:cNvSpPr>
          <p:nvPr/>
        </p:nvSpPr>
        <p:spPr>
          <a:xfrm>
            <a:off x="720000" y="439565"/>
            <a:ext cx="77040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99" name="Picture 17">
            <a:extLst>
              <a:ext uri="{FF2B5EF4-FFF2-40B4-BE49-F238E27FC236}">
                <a16:creationId xmlns:a16="http://schemas.microsoft.com/office/drawing/2014/main" id="{CD6D01A6-D3DC-54F3-574D-5DDD63BDB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92410" y="2263998"/>
            <a:ext cx="4213506" cy="2626417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F4DC5835-26A0-3DA4-52F1-8AEB33DF76D4}"/>
              </a:ext>
            </a:extLst>
          </p:cNvPr>
          <p:cNvSpPr txBox="1"/>
          <p:nvPr/>
        </p:nvSpPr>
        <p:spPr>
          <a:xfrm>
            <a:off x="982470" y="1135112"/>
            <a:ext cx="6800562" cy="850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SPMT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quỹ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40B8B98-93AE-E5A1-5BB6-A80D8FF95030}"/>
              </a:ext>
            </a:extLst>
          </p:cNvPr>
          <p:cNvSpPr/>
          <p:nvPr/>
        </p:nvSpPr>
        <p:spPr>
          <a:xfrm>
            <a:off x="4452159" y="2263998"/>
            <a:ext cx="3971841" cy="2108027"/>
          </a:xfrm>
          <a:prstGeom prst="cloudCallout">
            <a:avLst>
              <a:gd name="adj1" fmla="val -51351"/>
              <a:gd name="adj2" fmla="val 593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1" grpId="0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5" y="0"/>
            <a:ext cx="9144000" cy="5136974"/>
          </a:xfrm>
          <a:prstGeom prst="rect">
            <a:avLst/>
          </a:prstGeom>
        </p:spPr>
      </p:pic>
      <p:grpSp>
        <p:nvGrpSpPr>
          <p:cNvPr id="4635" name="Google Shape;4635;p52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636" name="Google Shape;4636;p52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37" name="Google Shape;4637;p52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38" name="Google Shape;4638;p52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39" name="Google Shape;4639;p52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40" name="Google Shape;4640;p52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0" name="Google Shape;2169;p30">
            <a:extLst>
              <a:ext uri="{FF2B5EF4-FFF2-40B4-BE49-F238E27FC236}">
                <a16:creationId xmlns:a16="http://schemas.microsoft.com/office/drawing/2014/main" id="{7F124B3A-AF65-B2AF-9C03-417F28ED9E76}"/>
              </a:ext>
            </a:extLst>
          </p:cNvPr>
          <p:cNvSpPr txBox="1">
            <a:spLocks/>
          </p:cNvSpPr>
          <p:nvPr/>
        </p:nvSpPr>
        <p:spPr>
          <a:xfrm>
            <a:off x="720000" y="439565"/>
            <a:ext cx="77040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BD7B9D-C689-509F-97B3-E6500698EB6D}"/>
              </a:ext>
            </a:extLst>
          </p:cNvPr>
          <p:cNvSpPr txBox="1"/>
          <p:nvPr/>
        </p:nvSpPr>
        <p:spPr>
          <a:xfrm>
            <a:off x="720000" y="1109239"/>
            <a:ext cx="7696250" cy="2918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fr-FR" sz="22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fr-FR" sz="22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fr-FR" sz="22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fr-FR" sz="22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fr-FR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SPMT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treo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fr-FR" sz="22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2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200" i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mua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SPMT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thẩm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13">
            <a:extLst>
              <a:ext uri="{FF2B5EF4-FFF2-40B4-BE49-F238E27FC236}">
                <a16:creationId xmlns:a16="http://schemas.microsoft.com/office/drawing/2014/main" id="{BCE63166-6339-7F13-8C04-D1E23C4D44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93312" y="3643025"/>
            <a:ext cx="1387098" cy="127266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169;p30">
            <a:extLst>
              <a:ext uri="{FF2B5EF4-FFF2-40B4-BE49-F238E27FC236}">
                <a16:creationId xmlns:a16="http://schemas.microsoft.com/office/drawing/2014/main" id="{B4AC648B-E3C7-AB0B-3CE1-8F67C5F5C45B}"/>
              </a:ext>
            </a:extLst>
          </p:cNvPr>
          <p:cNvSpPr txBox="1">
            <a:spLocks/>
          </p:cNvSpPr>
          <p:nvPr/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u="sng">
                <a:solidFill>
                  <a:schemeClr val="accent1"/>
                </a:solidFill>
                <a:latin typeface="+mj-lt"/>
              </a:rPr>
              <a:t>Yêu cầu</a:t>
            </a:r>
            <a:endParaRPr lang="en-US" sz="2800" b="1" u="sng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834A4E2-4B0B-068B-56F2-77932A04E3D2}"/>
              </a:ext>
            </a:extLst>
          </p:cNvPr>
          <p:cNvSpPr/>
          <p:nvPr/>
        </p:nvSpPr>
        <p:spPr>
          <a:xfrm>
            <a:off x="1206795" y="1149651"/>
            <a:ext cx="6730410" cy="1019391"/>
          </a:xfrm>
          <a:prstGeom prst="round2DiagRect">
            <a:avLst/>
          </a:prstGeom>
          <a:solidFill>
            <a:schemeClr val="accent2">
              <a:lumMod val="50000"/>
            </a:schemeClr>
          </a:solidFill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SPMT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cần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hoàn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chỉnh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tính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thẩm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mĩ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đáp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ứng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việc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trưng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bày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quà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tặng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,…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962BB64F-D3A4-CF77-390B-B97F20BEF2D0}"/>
              </a:ext>
            </a:extLst>
          </p:cNvPr>
          <p:cNvSpPr/>
          <p:nvPr/>
        </p:nvSpPr>
        <p:spPr>
          <a:xfrm>
            <a:off x="1206795" y="2362272"/>
            <a:ext cx="6730410" cy="1019391"/>
          </a:xfrm>
          <a:prstGeom prst="round2DiagRect">
            <a:avLst/>
          </a:prstGeom>
          <a:solidFill>
            <a:srgbClr val="0070C0"/>
          </a:solidFill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S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ử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dụng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đa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dạng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chất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liệu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hướng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tính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thân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thiện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khả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năng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sưu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tầm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mỗi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cá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nhân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59E9C67F-DFEC-C881-FDE9-E8E21335C7F5}"/>
              </a:ext>
            </a:extLst>
          </p:cNvPr>
          <p:cNvSpPr/>
          <p:nvPr/>
        </p:nvSpPr>
        <p:spPr>
          <a:xfrm>
            <a:off x="1206795" y="3574894"/>
            <a:ext cx="6730410" cy="1019391"/>
          </a:xfrm>
          <a:prstGeom prst="round2DiagRect">
            <a:avLst/>
          </a:prstGeom>
          <a:solidFill>
            <a:srgbClr val="7030A0"/>
          </a:solidFill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hiện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cá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nhân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hoặc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theo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nhóm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thời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gian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hiện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nhà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hoặc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ngoài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giờ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học</a:t>
            </a:r>
            <a:r>
              <a:rPr lang="fr-FR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fr-FR" sz="20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9033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22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9" name="Google Shape;2169;p30">
            <a:extLst>
              <a:ext uri="{FF2B5EF4-FFF2-40B4-BE49-F238E27FC236}">
                <a16:creationId xmlns:a16="http://schemas.microsoft.com/office/drawing/2014/main" id="{0A1F67C1-07F1-8D92-3EB4-56EC03D89D3B}"/>
              </a:ext>
            </a:extLst>
          </p:cNvPr>
          <p:cNvSpPr txBox="1">
            <a:spLocks/>
          </p:cNvSpPr>
          <p:nvPr/>
        </p:nvSpPr>
        <p:spPr>
          <a:xfrm>
            <a:off x="720000" y="439565"/>
            <a:ext cx="77040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 b="1">
                <a:solidFill>
                  <a:schemeClr val="accent1"/>
                </a:solidFill>
                <a:latin typeface="+mj-lt"/>
              </a:rPr>
              <a:t>HƯỚNG DẪN VỀ NHÀ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6A9EB06-DAFA-F5CC-0BFC-5DCBB03C0327}"/>
              </a:ext>
            </a:extLst>
          </p:cNvPr>
          <p:cNvSpPr txBox="1"/>
          <p:nvPr/>
        </p:nvSpPr>
        <p:spPr>
          <a:xfrm>
            <a:off x="839972" y="1242114"/>
            <a:ext cx="7464056" cy="2400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Ôn </a:t>
            </a: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lại kiến thức đã học.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Hoàn thành các bài tập của Bài 3, Sách bài tập Mĩ thuật 7 tr.12-15.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Đọc và tìm hiểu trước </a:t>
            </a:r>
            <a:r>
              <a:rPr lang="fr-FR" sz="2200" i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4: Hình ảnh di tích trong thiết kế tem bưu chính. 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2" name="Picture 15">
            <a:extLst>
              <a:ext uri="{FF2B5EF4-FFF2-40B4-BE49-F238E27FC236}">
                <a16:creationId xmlns:a16="http://schemas.microsoft.com/office/drawing/2014/main" id="{3B5909BF-065F-E14E-E89F-2D146FB39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501961" y="3215652"/>
            <a:ext cx="2196010" cy="1839158"/>
          </a:xfrm>
          <a:prstGeom prst="rect">
            <a:avLst/>
          </a:prstGeom>
        </p:spPr>
      </p:pic>
      <p:pic>
        <p:nvPicPr>
          <p:cNvPr id="63" name="Picture 15">
            <a:extLst>
              <a:ext uri="{FF2B5EF4-FFF2-40B4-BE49-F238E27FC236}">
                <a16:creationId xmlns:a16="http://schemas.microsoft.com/office/drawing/2014/main" id="{D4975BE6-A659-AF9B-D1DB-60361BE39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9340" y="3724312"/>
            <a:ext cx="1233377" cy="1249277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Google Shape;1967;p29">
            <a:extLst>
              <a:ext uri="{FF2B5EF4-FFF2-40B4-BE49-F238E27FC236}">
                <a16:creationId xmlns:a16="http://schemas.microsoft.com/office/drawing/2014/main" id="{B9EC8EE7-97E8-202E-8E5F-DDABC9A3C81C}"/>
              </a:ext>
            </a:extLst>
          </p:cNvPr>
          <p:cNvSpPr txBox="1">
            <a:spLocks/>
          </p:cNvSpPr>
          <p:nvPr/>
        </p:nvSpPr>
        <p:spPr>
          <a:xfrm rot="21594080">
            <a:off x="121689" y="949698"/>
            <a:ext cx="8701114" cy="1907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100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CẢM ƠN CÁC EM ĐÃ CHÚ Ý </a:t>
            </a:r>
          </a:p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LẮNG NGHE BÀI GIẢNG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67BCEA22-634E-2229-E7F5-D1B4AC7AF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9805" y="3807016"/>
            <a:ext cx="3163275" cy="13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3599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8" y="286350"/>
            <a:ext cx="2905045" cy="1743075"/>
          </a:xfrm>
          <a:prstGeom prst="rect">
            <a:avLst/>
          </a:prstGeom>
        </p:spPr>
      </p:pic>
      <p:sp>
        <p:nvSpPr>
          <p:cNvPr id="6" name="Plus 5"/>
          <p:cNvSpPr/>
          <p:nvPr/>
        </p:nvSpPr>
        <p:spPr>
          <a:xfrm>
            <a:off x="4401689" y="891348"/>
            <a:ext cx="883664" cy="84524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500" y="231874"/>
            <a:ext cx="2371725" cy="1924050"/>
          </a:xfrm>
          <a:prstGeom prst="rect">
            <a:avLst/>
          </a:prstGeom>
        </p:spPr>
      </p:pic>
      <p:sp>
        <p:nvSpPr>
          <p:cNvPr id="8" name="Google Shape;2169;p30">
            <a:extLst>
              <a:ext uri="{FF2B5EF4-FFF2-40B4-BE49-F238E27FC236}">
                <a16:creationId xmlns:a16="http://schemas.microsoft.com/office/drawing/2014/main" id="{B75AC48D-6DB7-DAD5-6C3D-060F0B85A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4003" y="3861181"/>
            <a:ext cx="221530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SƠN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867" y="2575256"/>
            <a:ext cx="4362971" cy="2466483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6353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9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352" y="0"/>
            <a:ext cx="9203352" cy="5110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362" y="269847"/>
            <a:ext cx="2709407" cy="19088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Plus 5"/>
          <p:cNvSpPr/>
          <p:nvPr/>
        </p:nvSpPr>
        <p:spPr>
          <a:xfrm>
            <a:off x="3824577" y="993913"/>
            <a:ext cx="898498" cy="69971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3075" y="516835"/>
            <a:ext cx="3728705" cy="1598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Google Shape;2169;p30">
            <a:extLst>
              <a:ext uri="{FF2B5EF4-FFF2-40B4-BE49-F238E27FC236}">
                <a16:creationId xmlns:a16="http://schemas.microsoft.com/office/drawing/2014/main" id="{B75AC48D-6DB7-DAD5-6C3D-060F0B85A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097" y="3403158"/>
            <a:ext cx="2881513" cy="10178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2225" y="2468847"/>
            <a:ext cx="4314861" cy="24085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4710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4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17197" cy="2417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570" y="863077"/>
            <a:ext cx="2545192" cy="1118683"/>
          </a:xfrm>
          <a:prstGeom prst="rect">
            <a:avLst/>
          </a:prstGeom>
        </p:spPr>
      </p:pic>
      <p:sp>
        <p:nvSpPr>
          <p:cNvPr id="7" name="Plus 6"/>
          <p:cNvSpPr/>
          <p:nvPr/>
        </p:nvSpPr>
        <p:spPr>
          <a:xfrm>
            <a:off x="2350126" y="1007534"/>
            <a:ext cx="615443" cy="57630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us 7"/>
          <p:cNvSpPr/>
          <p:nvPr/>
        </p:nvSpPr>
        <p:spPr>
          <a:xfrm>
            <a:off x="5855951" y="1019871"/>
            <a:ext cx="614723" cy="59971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8863" y="620620"/>
            <a:ext cx="2260227" cy="1421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2845" y="2233587"/>
            <a:ext cx="3955262" cy="2638129"/>
          </a:xfrm>
          <a:prstGeom prst="rect">
            <a:avLst/>
          </a:prstGeom>
        </p:spPr>
      </p:pic>
      <p:sp>
        <p:nvSpPr>
          <p:cNvPr id="11" name="Google Shape;2169;p30">
            <a:extLst>
              <a:ext uri="{FF2B5EF4-FFF2-40B4-BE49-F238E27FC236}">
                <a16:creationId xmlns:a16="http://schemas.microsoft.com/office/drawing/2014/main" id="{B75AC48D-6DB7-DAD5-6C3D-060F0B85A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5582" y="3295581"/>
            <a:ext cx="3135086" cy="10178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 ĐÔ HUẾ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9182" y="44653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9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6" y="0"/>
            <a:ext cx="9168786" cy="5248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164420"/>
            <a:ext cx="8913479" cy="489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547872"/>
          </a:xfrm>
          <a:prstGeom prst="rect">
            <a:avLst/>
          </a:prstGeom>
        </p:spPr>
      </p:pic>
      <p:grpSp>
        <p:nvGrpSpPr>
          <p:cNvPr id="4199" name="Google Shape;4199;p46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200" name="Google Shape;4200;p4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01" name="Google Shape;4201;p4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02" name="Google Shape;4202;p4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03" name="Google Shape;4203;p4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04" name="Google Shape;4204;p4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06" name="Google Shape;4206;p4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35" name="Google Shape;2169;p30">
            <a:extLst>
              <a:ext uri="{FF2B5EF4-FFF2-40B4-BE49-F238E27FC236}">
                <a16:creationId xmlns:a16="http://schemas.microsoft.com/office/drawing/2014/main" id="{928BB399-716A-6C3A-0200-AB5D52512A87}"/>
              </a:ext>
            </a:extLst>
          </p:cNvPr>
          <p:cNvSpPr txBox="1">
            <a:spLocks/>
          </p:cNvSpPr>
          <p:nvPr/>
        </p:nvSpPr>
        <p:spPr>
          <a:xfrm>
            <a:off x="712250" y="168289"/>
            <a:ext cx="77040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pic>
        <p:nvPicPr>
          <p:cNvPr id="136" name="Picture 7">
            <a:extLst>
              <a:ext uri="{FF2B5EF4-FFF2-40B4-BE49-F238E27FC236}">
                <a16:creationId xmlns:a16="http://schemas.microsoft.com/office/drawing/2014/main" id="{6B341BB5-D21D-06F7-3F12-30396D928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0000" y="1881963"/>
            <a:ext cx="3169145" cy="2733387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79934227-18B0-283F-9F77-405BA1D9228B}"/>
              </a:ext>
            </a:extLst>
          </p:cNvPr>
          <p:cNvSpPr/>
          <p:nvPr/>
        </p:nvSpPr>
        <p:spPr>
          <a:xfrm>
            <a:off x="4321763" y="875303"/>
            <a:ext cx="3718691" cy="758321"/>
          </a:xfrm>
          <a:prstGeom prst="homePlate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1. Quan sát</a:t>
            </a:r>
          </a:p>
        </p:txBody>
      </p:sp>
      <p:sp>
        <p:nvSpPr>
          <p:cNvPr id="139" name="Arrow: Pentagon 138">
            <a:extLst>
              <a:ext uri="{FF2B5EF4-FFF2-40B4-BE49-F238E27FC236}">
                <a16:creationId xmlns:a16="http://schemas.microsoft.com/office/drawing/2014/main" id="{E4642639-A01F-7AA5-112F-05928C158846}"/>
              </a:ext>
            </a:extLst>
          </p:cNvPr>
          <p:cNvSpPr/>
          <p:nvPr/>
        </p:nvSpPr>
        <p:spPr>
          <a:xfrm>
            <a:off x="4321763" y="1821861"/>
            <a:ext cx="3718691" cy="758321"/>
          </a:xfrm>
          <a:prstGeom prst="homePlate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2. Thể hiện</a:t>
            </a:r>
          </a:p>
        </p:txBody>
      </p:sp>
      <p:sp>
        <p:nvSpPr>
          <p:cNvPr id="140" name="Arrow: Pentagon 139">
            <a:extLst>
              <a:ext uri="{FF2B5EF4-FFF2-40B4-BE49-F238E27FC236}">
                <a16:creationId xmlns:a16="http://schemas.microsoft.com/office/drawing/2014/main" id="{4E779784-2223-D3F8-7E32-C1745E3EE9BA}"/>
              </a:ext>
            </a:extLst>
          </p:cNvPr>
          <p:cNvSpPr/>
          <p:nvPr/>
        </p:nvSpPr>
        <p:spPr>
          <a:xfrm>
            <a:off x="4293352" y="2821592"/>
            <a:ext cx="3718691" cy="758321"/>
          </a:xfrm>
          <a:prstGeom prst="homePlate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3.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luận</a:t>
            </a:r>
            <a:endParaRPr lang="en-US" sz="2400" b="1" dirty="0"/>
          </a:p>
        </p:txBody>
      </p:sp>
      <p:sp>
        <p:nvSpPr>
          <p:cNvPr id="20" name="Arrow: Pentagon 139">
            <a:extLst>
              <a:ext uri="{FF2B5EF4-FFF2-40B4-BE49-F238E27FC236}">
                <a16:creationId xmlns:a16="http://schemas.microsoft.com/office/drawing/2014/main" id="{4E779784-2223-D3F8-7E32-C1745E3EE9BA}"/>
              </a:ext>
            </a:extLst>
          </p:cNvPr>
          <p:cNvSpPr/>
          <p:nvPr/>
        </p:nvSpPr>
        <p:spPr>
          <a:xfrm>
            <a:off x="4321763" y="3857029"/>
            <a:ext cx="3718691" cy="758321"/>
          </a:xfrm>
          <a:prstGeom prst="homePlate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4. </a:t>
            </a:r>
            <a:r>
              <a:rPr lang="en-US" sz="2400" b="1" dirty="0" err="1" smtClean="0"/>
              <a:t>Vận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dụng</a:t>
            </a:r>
            <a:endParaRPr lang="en-US" sz="2400" b="1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5" grpId="0" animBg="1"/>
      <p:bldP spid="139" grpId="0" animBg="1"/>
      <p:bldP spid="140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7" name="Picture 246">
            <a:extLst>
              <a:ext uri="{FF2B5EF4-FFF2-40B4-BE49-F238E27FC236}">
                <a16:creationId xmlns:a16="http://schemas.microsoft.com/office/drawing/2014/main" id="{8979FC87-A88E-DF63-B943-D59D0AF93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90" y="941352"/>
            <a:ext cx="4714248" cy="4002788"/>
          </a:xfrm>
          <a:prstGeom prst="rect">
            <a:avLst/>
          </a:prstGeom>
        </p:spPr>
      </p:pic>
      <p:pic>
        <p:nvPicPr>
          <p:cNvPr id="248" name="Picture 9">
            <a:extLst>
              <a:ext uri="{FF2B5EF4-FFF2-40B4-BE49-F238E27FC236}">
                <a16:creationId xmlns:a16="http://schemas.microsoft.com/office/drawing/2014/main" id="{27A73551-7616-4139-FA5B-2F35C42FEE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43945" y="1084263"/>
            <a:ext cx="3208775" cy="1640557"/>
          </a:xfrm>
          <a:prstGeom prst="rect">
            <a:avLst/>
          </a:prstGeom>
        </p:spPr>
      </p:pic>
      <p:sp>
        <p:nvSpPr>
          <p:cNvPr id="249" name="TextBox 248">
            <a:extLst>
              <a:ext uri="{FF2B5EF4-FFF2-40B4-BE49-F238E27FC236}">
                <a16:creationId xmlns:a16="http://schemas.microsoft.com/office/drawing/2014/main" id="{0EC9BCB7-D384-247D-AE8E-F21437D9737D}"/>
              </a:ext>
            </a:extLst>
          </p:cNvPr>
          <p:cNvSpPr txBox="1"/>
          <p:nvPr/>
        </p:nvSpPr>
        <p:spPr>
          <a:xfrm>
            <a:off x="913493" y="1413409"/>
            <a:ext cx="2882479" cy="926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200">
                <a:solidFill>
                  <a:srgbClr val="000000"/>
                </a:solidFill>
              </a:rPr>
              <a:t>Quan sát một số hình ảnh về di tích sau:</a:t>
            </a:r>
          </a:p>
        </p:txBody>
      </p:sp>
      <p:pic>
        <p:nvPicPr>
          <p:cNvPr id="250" name="Picture 249">
            <a:extLst>
              <a:ext uri="{FF2B5EF4-FFF2-40B4-BE49-F238E27FC236}">
                <a16:creationId xmlns:a16="http://schemas.microsoft.com/office/drawing/2014/main" id="{732D20F9-3EBB-D3FC-E283-ACABA8B470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662512" y="2447972"/>
            <a:ext cx="2316468" cy="2695528"/>
          </a:xfrm>
          <a:prstGeom prst="rect">
            <a:avLst/>
          </a:prstGeom>
        </p:spPr>
      </p:pic>
      <p:sp>
        <p:nvSpPr>
          <p:cNvPr id="256" name="Google Shape;2169;p30">
            <a:extLst>
              <a:ext uri="{FF2B5EF4-FFF2-40B4-BE49-F238E27FC236}">
                <a16:creationId xmlns:a16="http://schemas.microsoft.com/office/drawing/2014/main" id="{C773AE6B-7D77-3852-EEE6-8F44D36D97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78917"/>
            <a:ext cx="7704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accent2">
                    <a:lumMod val="50000"/>
                  </a:schemeClr>
                </a:solidFill>
                <a:latin typeface="+mj-lt"/>
              </a:rPr>
              <a:t>1. Quan sát</a:t>
            </a:r>
            <a:endParaRPr sz="3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/>
      <p:bldP spid="25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</TotalTime>
  <Words>1382</Words>
  <Application>Microsoft Office PowerPoint</Application>
  <PresentationFormat>On-screen Show (16:9)</PresentationFormat>
  <Paragraphs>113</Paragraphs>
  <Slides>38</Slides>
  <Notes>30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Calibri</vt:lpstr>
      <vt:lpstr>Nanum Pen Script</vt:lpstr>
      <vt:lpstr>Wingdings</vt:lpstr>
      <vt:lpstr>Yeseva One</vt:lpstr>
      <vt:lpstr>Jua</vt:lpstr>
      <vt:lpstr>Patrick Hand</vt:lpstr>
      <vt:lpstr>Arial</vt:lpstr>
      <vt:lpstr>Times New Roman</vt:lpstr>
      <vt:lpstr>Calibri Light</vt:lpstr>
      <vt:lpstr>Office Theme</vt:lpstr>
      <vt:lpstr>PowerPoint Presentation</vt:lpstr>
      <vt:lpstr>KHỞI ĐỘNG: ĐUỔI HÌNH BẮT CHỮ </vt:lpstr>
      <vt:lpstr>HỘI AN</vt:lpstr>
      <vt:lpstr>MĨ SƠN</vt:lpstr>
      <vt:lpstr>HỒ GƯƠM</vt:lpstr>
      <vt:lpstr>CỐ ĐÔ HUẾ</vt:lpstr>
      <vt:lpstr>PowerPoint Presentation</vt:lpstr>
      <vt:lpstr>PowerPoint Presentation</vt:lpstr>
      <vt:lpstr>1. Quan sát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khác về các di tích</vt:lpstr>
      <vt:lpstr>Một số hình ảnh khác về các di tích</vt:lpstr>
      <vt:lpstr>PowerPoint Presentation</vt:lpstr>
      <vt:lpstr>PowerPoint Presentation</vt:lpstr>
      <vt:lpstr>PowerPoint Presentation</vt:lpstr>
      <vt:lpstr>PowerPoint Presentation</vt:lpstr>
      <vt:lpstr>Một số TPMT thể hiện vẻ đẹp của di tích</vt:lpstr>
      <vt:lpstr>PowerPoint Presentation</vt:lpstr>
      <vt:lpstr>Trả lời câu hỏi</vt:lpstr>
      <vt:lpstr>PowerPoint Presentation</vt:lpstr>
      <vt:lpstr>PowerPoint Presentation</vt:lpstr>
      <vt:lpstr>Lưu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80</cp:revision>
  <dcterms:modified xsi:type="dcterms:W3CDTF">2024-12-03T16:09:30Z</dcterms:modified>
</cp:coreProperties>
</file>