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96" r:id="rId2"/>
    <p:sldId id="365" r:id="rId3"/>
    <p:sldId id="256" r:id="rId4"/>
    <p:sldId id="283" r:id="rId5"/>
    <p:sldId id="284" r:id="rId6"/>
    <p:sldId id="286" r:id="rId7"/>
    <p:sldId id="366" r:id="rId8"/>
    <p:sldId id="288" r:id="rId9"/>
    <p:sldId id="379" r:id="rId10"/>
    <p:sldId id="299" r:id="rId11"/>
    <p:sldId id="306" r:id="rId12"/>
    <p:sldId id="359" r:id="rId13"/>
    <p:sldId id="355" r:id="rId14"/>
    <p:sldId id="302" r:id="rId15"/>
    <p:sldId id="370" r:id="rId16"/>
    <p:sldId id="368" r:id="rId17"/>
    <p:sldId id="369" r:id="rId18"/>
    <p:sldId id="371" r:id="rId19"/>
    <p:sldId id="372" r:id="rId20"/>
    <p:sldId id="373" r:id="rId21"/>
    <p:sldId id="374" r:id="rId22"/>
    <p:sldId id="375" r:id="rId23"/>
    <p:sldId id="380" r:id="rId24"/>
    <p:sldId id="316" r:id="rId25"/>
    <p:sldId id="317" r:id="rId26"/>
    <p:sldId id="376" r:id="rId27"/>
    <p:sldId id="378" r:id="rId28"/>
    <p:sldId id="377" r:id="rId29"/>
    <p:sldId id="363" r:id="rId30"/>
    <p:sldId id="330" r:id="rId31"/>
    <p:sldId id="381" r:id="rId32"/>
    <p:sldId id="347" r:id="rId33"/>
    <p:sldId id="348" r:id="rId34"/>
    <p:sldId id="349" r:id="rId35"/>
    <p:sldId id="350" r:id="rId36"/>
    <p:sldId id="351" r:id="rId37"/>
    <p:sldId id="352" r:id="rId38"/>
    <p:sldId id="353" r:id="rId39"/>
    <p:sldId id="364" r:id="rId40"/>
  </p:sldIdLst>
  <p:sldSz cx="18288000" cy="10287000"/>
  <p:notesSz cx="6858000" cy="9144000"/>
  <p:embeddedFontLst>
    <p:embeddedFont>
      <p:font typeface=".VnTime" panose="020B7200000000000000" pitchFamily="34" charset="0"/>
      <p:regular r:id="rId42"/>
      <p:bold r:id="rId43"/>
      <p:italic r:id="rId44"/>
      <p:boldItalic r:id="rId45"/>
    </p:embeddedFont>
    <p:embeddedFont>
      <p:font typeface="Microsoft YaHei" panose="020B0503020204020204" pitchFamily="34" charset="-122"/>
      <p:regular r:id="rId46"/>
      <p:bold r:id="rId47"/>
    </p:embeddedFont>
    <p:embeddedFont>
      <p:font typeface="Calibri" panose="020F0502020204030204" pitchFamily="34" charset="0"/>
      <p:regular r:id="rId48"/>
      <p:bold r:id="rId49"/>
      <p:italic r:id="rId50"/>
      <p:boldItalic r:id="rId51"/>
    </p:embeddedFont>
    <p:embeddedFont>
      <p:font typeface="#9Slide05 IcielSanelma" panose="020B0604020202020204" charset="0"/>
      <p:regular r:id="rId52"/>
    </p:embeddedFont>
    <p:embeddedFont>
      <p:font typeface="Cambria" panose="02040503050406030204" pitchFamily="18"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Kiểu Sáng 1 - Màu chủ đề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562" autoAdjust="0"/>
  </p:normalViewPr>
  <p:slideViewPr>
    <p:cSldViewPr>
      <p:cViewPr varScale="1">
        <p:scale>
          <a:sx n="52" d="100"/>
          <a:sy n="52" d="100"/>
        </p:scale>
        <p:origin x="318"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326010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98133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8247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36.xml"/><Relationship Id="rId18" Type="http://schemas.openxmlformats.org/officeDocument/2006/relationships/image" Target="../media/image42.png"/><Relationship Id="rId3" Type="http://schemas.openxmlformats.org/officeDocument/2006/relationships/audio" Target="../media/audio1.wav"/><Relationship Id="rId21" Type="http://schemas.openxmlformats.org/officeDocument/2006/relationships/image" Target="../media/image44.gif"/><Relationship Id="rId7" Type="http://schemas.openxmlformats.org/officeDocument/2006/relationships/image" Target="../media/image35.gif"/><Relationship Id="rId12" Type="http://schemas.openxmlformats.org/officeDocument/2006/relationships/image" Target="../media/image39.png"/><Relationship Id="rId17" Type="http://schemas.openxmlformats.org/officeDocument/2006/relationships/slide" Target="slide38.xml"/><Relationship Id="rId2" Type="http://schemas.openxmlformats.org/officeDocument/2006/relationships/notesSlide" Target="../notesSlides/notesSlide16.xml"/><Relationship Id="rId16" Type="http://schemas.openxmlformats.org/officeDocument/2006/relationships/image" Target="../media/image41.png"/><Relationship Id="rId20"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slide" Target="slide35.xml"/><Relationship Id="rId5" Type="http://schemas.openxmlformats.org/officeDocument/2006/relationships/image" Target="../media/image34.png"/><Relationship Id="rId15" Type="http://schemas.openxmlformats.org/officeDocument/2006/relationships/slide" Target="slide37.xml"/><Relationship Id="rId10" Type="http://schemas.openxmlformats.org/officeDocument/2006/relationships/image" Target="../media/image38.png"/><Relationship Id="rId19"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slide" Target="slide34.xml"/><Relationship Id="rId14" Type="http://schemas.openxmlformats.org/officeDocument/2006/relationships/image" Target="../media/image40.png"/><Relationship Id="rId22"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3.wav"/><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1.png"/><Relationship Id="rId5" Type="http://schemas.openxmlformats.org/officeDocument/2006/relationships/image" Target="../media/image46.jpg"/><Relationship Id="rId10" Type="http://schemas.openxmlformats.org/officeDocument/2006/relationships/image" Target="../media/image50.jpeg"/><Relationship Id="rId4" Type="http://schemas.openxmlformats.org/officeDocument/2006/relationships/audio" Target="../media/audio4.wav"/><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3.wav"/><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jpg"/><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3.wav"/><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jpg"/><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3.wav"/><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jpg"/><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3.wav"/><Relationship Id="rId7"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9.png"/><Relationship Id="rId5" Type="http://schemas.openxmlformats.org/officeDocument/2006/relationships/image" Target="../media/image46.jpg"/><Relationship Id="rId10" Type="http://schemas.openxmlformats.org/officeDocument/2006/relationships/slide" Target="slide33.xml"/><Relationship Id="rId4" Type="http://schemas.openxmlformats.org/officeDocument/2006/relationships/audio" Target="../media/audio4.wav"/><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2.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10" name="Picture 8"/>
          <p:cNvPicPr>
            <a:picLocks noChangeAspect="1"/>
          </p:cNvPicPr>
          <p:nvPr/>
        </p:nvPicPr>
        <p:blipFill>
          <a:blip r:embed="rId4"/>
          <a:srcRect/>
          <a:stretch>
            <a:fillRect/>
          </a:stretch>
        </p:blipFill>
        <p:spPr>
          <a:xfrm flipH="1">
            <a:off x="-992633" y="7853149"/>
            <a:ext cx="2654302" cy="2854088"/>
          </a:xfrm>
          <a:prstGeom prst="rect">
            <a:avLst/>
          </a:prstGeom>
        </p:spPr>
      </p:pic>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5"/>
            <a:stretch>
              <a:fillRect/>
            </a:stretch>
          </a:blipFill>
        </p:spPr>
        <p:txBody>
          <a:bodyPr/>
          <a:lstStyle/>
          <a:p>
            <a:endParaRPr lang="en-GB"/>
          </a:p>
        </p:txBody>
      </p:sp>
      <p:grpSp>
        <p:nvGrpSpPr>
          <p:cNvPr id="16" name="Nhóm 15">
            <a:extLst>
              <a:ext uri="{FF2B5EF4-FFF2-40B4-BE49-F238E27FC236}">
                <a16:creationId xmlns:a16="http://schemas.microsoft.com/office/drawing/2014/main" id="{AA5A2F66-CEEE-A4DD-FC89-D0F517F6A4C9}"/>
              </a:ext>
            </a:extLst>
          </p:cNvPr>
          <p:cNvGrpSpPr/>
          <p:nvPr/>
        </p:nvGrpSpPr>
        <p:grpSpPr>
          <a:xfrm>
            <a:off x="5867400" y="3086100"/>
            <a:ext cx="5117166" cy="1572432"/>
            <a:chOff x="7614118" y="7504263"/>
            <a:chExt cx="5117166" cy="1572432"/>
          </a:xfrm>
        </p:grpSpPr>
        <p:grpSp>
          <p:nvGrpSpPr>
            <p:cNvPr id="13" name="Nhóm 12">
              <a:extLst>
                <a:ext uri="{FF2B5EF4-FFF2-40B4-BE49-F238E27FC236}">
                  <a16:creationId xmlns:a16="http://schemas.microsoft.com/office/drawing/2014/main" id="{7D6A1FCD-062A-EE4B-1E80-E524469BC4BB}"/>
                </a:ext>
              </a:extLst>
            </p:cNvPr>
            <p:cNvGrpSpPr/>
            <p:nvPr/>
          </p:nvGrpSpPr>
          <p:grpSpPr>
            <a:xfrm>
              <a:off x="7614118" y="7803800"/>
              <a:ext cx="5117166" cy="1272895"/>
              <a:chOff x="7170072" y="8481460"/>
              <a:chExt cx="5117166" cy="1272895"/>
            </a:xfrm>
          </p:grpSpPr>
          <p:pic>
            <p:nvPicPr>
              <p:cNvPr id="3" name="Picture 13">
                <a:extLst>
                  <a:ext uri="{FF2B5EF4-FFF2-40B4-BE49-F238E27FC236}">
                    <a16:creationId xmlns:a16="http://schemas.microsoft.com/office/drawing/2014/main" id="{2A223842-0A81-6F83-9943-1B0F5C366528}"/>
                  </a:ext>
                </a:extLst>
              </p:cNvPr>
              <p:cNvPicPr>
                <a:picLocks noChangeAspect="1"/>
              </p:cNvPicPr>
              <p:nvPr/>
            </p:nvPicPr>
            <p:blipFill>
              <a:blip r:embed="rId6"/>
              <a:srcRect/>
              <a:stretch>
                <a:fillRect/>
              </a:stretch>
            </p:blipFill>
            <p:spPr>
              <a:xfrm>
                <a:off x="7170072" y="8481460"/>
                <a:ext cx="5117166" cy="1272895"/>
              </a:xfrm>
              <a:prstGeom prst="rect">
                <a:avLst/>
              </a:prstGeom>
            </p:spPr>
          </p:pic>
          <p:sp>
            <p:nvSpPr>
              <p:cNvPr id="9" name="TextBox 9"/>
              <p:cNvSpPr txBox="1"/>
              <p:nvPr/>
            </p:nvSpPr>
            <p:spPr>
              <a:xfrm>
                <a:off x="7652485" y="8720997"/>
                <a:ext cx="4419600" cy="677108"/>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KHỞI ĐỘNG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pic>
          <p:nvPicPr>
            <p:cNvPr id="14" name="Picture 20">
              <a:extLst>
                <a:ext uri="{FF2B5EF4-FFF2-40B4-BE49-F238E27FC236}">
                  <a16:creationId xmlns:a16="http://schemas.microsoft.com/office/drawing/2014/main" id="{113FFAFB-8609-CFC8-F3FB-172FCF3BB3A0}"/>
                </a:ext>
              </a:extLst>
            </p:cNvPr>
            <p:cNvPicPr>
              <a:picLocks noChangeAspect="1"/>
            </p:cNvPicPr>
            <p:nvPr/>
          </p:nvPicPr>
          <p:blipFill>
            <a:blip r:embed="rId7"/>
            <a:srcRect/>
            <a:stretch>
              <a:fillRect/>
            </a:stretch>
          </p:blipFill>
          <p:spPr>
            <a:xfrm rot="27259">
              <a:off x="9785179" y="7504263"/>
              <a:ext cx="587841" cy="599074"/>
            </a:xfrm>
            <a:prstGeom prst="rect">
              <a:avLst/>
            </a:prstGeom>
          </p:spPr>
        </p:pic>
      </p:gr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Rot="1" noChangeAspect="1" noMove="1" noResize="1" noEditPoints="1" noAdjustHandles="1" noChangeArrowheads="1" noChangeShapeType="1" noCrop="1"/>
          </p:cNvPicPr>
          <p:nvPr/>
        </p:nvPicPr>
        <p:blipFill>
          <a:blip r:embed="rId3">
            <a:alphaModFix amt="62000"/>
          </a:blip>
          <a:srcRect l="-12669" t="24952" r="-33578" b="26510"/>
          <a:stretch>
            <a:fillRect/>
          </a:stretch>
        </p:blipFill>
        <p:spPr>
          <a:xfrm>
            <a:off x="-614984" y="0"/>
            <a:ext cx="18288000" cy="10287000"/>
          </a:xfrm>
          <a:prstGeom prst="rect">
            <a:avLst/>
          </a:prstGeom>
        </p:spPr>
      </p:pic>
      <p:grpSp>
        <p:nvGrpSpPr>
          <p:cNvPr id="3" name="Group 4">
            <a:extLst>
              <a:ext uri="{FF2B5EF4-FFF2-40B4-BE49-F238E27FC236}">
                <a16:creationId xmlns:a16="http://schemas.microsoft.com/office/drawing/2014/main" id="{A39D3B48-DB64-BAB6-1A37-C410DCDB96F6}"/>
              </a:ext>
            </a:extLst>
          </p:cNvPr>
          <p:cNvGrpSpPr/>
          <p:nvPr/>
        </p:nvGrpSpPr>
        <p:grpSpPr>
          <a:xfrm>
            <a:off x="3233523" y="817737"/>
            <a:ext cx="9353143" cy="1072962"/>
            <a:chOff x="1048157" y="2751327"/>
            <a:chExt cx="9353143" cy="1072962"/>
          </a:xfrm>
        </p:grpSpPr>
        <p:pic>
          <p:nvPicPr>
            <p:cNvPr id="6" name="Picture 14">
              <a:extLst>
                <a:ext uri="{FF2B5EF4-FFF2-40B4-BE49-F238E27FC236}">
                  <a16:creationId xmlns:a16="http://schemas.microsoft.com/office/drawing/2014/main" id="{A8021336-46F5-22A8-E0B5-A213F8F1DD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260044" flipH="1">
              <a:off x="1048157" y="3012611"/>
              <a:ext cx="962873" cy="811678"/>
            </a:xfrm>
            <a:prstGeom prst="rect">
              <a:avLst/>
            </a:prstGeom>
          </p:spPr>
        </p:pic>
        <p:sp>
          <p:nvSpPr>
            <p:cNvPr id="7" name="TextBox 4">
              <a:extLst>
                <a:ext uri="{FF2B5EF4-FFF2-40B4-BE49-F238E27FC236}">
                  <a16:creationId xmlns:a16="http://schemas.microsoft.com/office/drawing/2014/main" id="{F5A351A1-8C62-EEE9-2746-C8EF6C3493D3}"/>
                </a:ext>
              </a:extLst>
            </p:cNvPr>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4">
            <a:extLst>
              <a:ext uri="{FF2B5EF4-FFF2-40B4-BE49-F238E27FC236}">
                <a16:creationId xmlns:a16="http://schemas.microsoft.com/office/drawing/2014/main" id="{94F8FDF0-5D08-E31B-25BE-987BAD251D52}"/>
              </a:ext>
            </a:extLst>
          </p:cNvPr>
          <p:cNvSpPr txBox="1"/>
          <p:nvPr/>
        </p:nvSpPr>
        <p:spPr>
          <a:xfrm>
            <a:off x="1447800" y="2652201"/>
            <a:ext cx="14935199" cy="2031325"/>
          </a:xfrm>
          <a:prstGeom prst="rect">
            <a:avLst/>
          </a:prstGeom>
        </p:spPr>
        <p:txBody>
          <a:bodyPr wrap="square" lIns="0" tIns="0" rIns="0" bIns="0" rtlCol="0" anchor="t">
            <a:spAutoFit/>
          </a:bodyPr>
          <a:lstStyle/>
          <a:p>
            <a:pPr lvl="0" algn="just"/>
            <a:r>
              <a:rPr lang="en-US" sz="4400" b="1" dirty="0">
                <a:latin typeface="+mj-lt"/>
              </a:rPr>
              <a:t>- </a:t>
            </a:r>
            <a:r>
              <a:rPr lang="vi-VN" sz="4400" b="1" dirty="0">
                <a:latin typeface="+mj-lt"/>
              </a:rPr>
              <a:t>Phần 1 </a:t>
            </a:r>
            <a:r>
              <a:rPr lang="vi-VN" sz="4400" dirty="0">
                <a:latin typeface="+mj-lt"/>
              </a:rPr>
              <a:t>(từ đầu đến </a:t>
            </a:r>
            <a:r>
              <a:rPr lang="vi-VN" sz="4400" i="1" dirty="0">
                <a:latin typeface="+mj-lt"/>
              </a:rPr>
              <a:t>ngày 25 tháng Chạp năm Mậu Thân (1788)</a:t>
            </a:r>
            <a:r>
              <a:rPr lang="en-US" sz="4400" i="1" dirty="0">
                <a:latin typeface="+mj-lt"/>
              </a:rPr>
              <a:t>)</a:t>
            </a:r>
            <a:r>
              <a:rPr lang="vi-VN" sz="4400" i="1" dirty="0">
                <a:latin typeface="+mj-lt"/>
              </a:rPr>
              <a:t>:</a:t>
            </a:r>
            <a:r>
              <a:rPr lang="vi-VN" sz="4400" dirty="0">
                <a:latin typeface="+mj-lt"/>
              </a:rPr>
              <a:t> Được tin quân Thanh chiếm Thăng Long, Nguyễn Huệ lên ngôi vua, thân chinh đi dẹp giặc.</a:t>
            </a:r>
            <a:endParaRPr lang="en-US" sz="4400" dirty="0">
              <a:latin typeface="+mj-lt"/>
            </a:endParaRPr>
          </a:p>
        </p:txBody>
      </p:sp>
      <p:sp>
        <p:nvSpPr>
          <p:cNvPr id="16" name="Hộp Văn bản 15">
            <a:extLst>
              <a:ext uri="{FF2B5EF4-FFF2-40B4-BE49-F238E27FC236}">
                <a16:creationId xmlns:a16="http://schemas.microsoft.com/office/drawing/2014/main" id="{A2915ABF-3731-60CD-DF54-297AC7CF5762}"/>
              </a:ext>
            </a:extLst>
          </p:cNvPr>
          <p:cNvSpPr txBox="1"/>
          <p:nvPr/>
        </p:nvSpPr>
        <p:spPr>
          <a:xfrm>
            <a:off x="1447800" y="4940075"/>
            <a:ext cx="14867103" cy="2123658"/>
          </a:xfrm>
          <a:prstGeom prst="rect">
            <a:avLst/>
          </a:prstGeom>
          <a:noFill/>
        </p:spPr>
        <p:txBody>
          <a:bodyPr wrap="square">
            <a:spAutoFit/>
          </a:bodyPr>
          <a:lstStyle/>
          <a:p>
            <a:pPr lvl="0" algn="just"/>
            <a:r>
              <a:rPr lang="en-US" sz="4400" b="1" dirty="0">
                <a:latin typeface="+mj-lt"/>
              </a:rPr>
              <a:t>- </a:t>
            </a:r>
            <a:r>
              <a:rPr lang="vi-VN" sz="4400" b="1" dirty="0">
                <a:latin typeface="+mj-lt"/>
              </a:rPr>
              <a:t>Phần 2 </a:t>
            </a:r>
            <a:r>
              <a:rPr lang="vi-VN" sz="4400" dirty="0">
                <a:latin typeface="+mj-lt"/>
              </a:rPr>
              <a:t>(tiếp theo đến tiến binh đến Thăng Long, rồi kéo vào thành)</a:t>
            </a:r>
            <a:r>
              <a:rPr lang="en-US" sz="4400" dirty="0">
                <a:latin typeface="+mj-lt"/>
              </a:rPr>
              <a:t>:</a:t>
            </a:r>
            <a:r>
              <a:rPr lang="vi-VN" sz="4400" dirty="0">
                <a:latin typeface="+mj-lt"/>
              </a:rPr>
              <a:t> chiến thắng thần tốc của quân Tây Sơn với tài thao lược của vua Quang Trung.</a:t>
            </a:r>
            <a:endParaRPr lang="en-US" sz="4400" dirty="0">
              <a:latin typeface="+mj-lt"/>
            </a:endParaRPr>
          </a:p>
        </p:txBody>
      </p:sp>
      <p:sp>
        <p:nvSpPr>
          <p:cNvPr id="18" name="Hộp Văn bản 17">
            <a:extLst>
              <a:ext uri="{FF2B5EF4-FFF2-40B4-BE49-F238E27FC236}">
                <a16:creationId xmlns:a16="http://schemas.microsoft.com/office/drawing/2014/main" id="{0D9381B8-EE79-F5CE-975C-231CCF15E9C1}"/>
              </a:ext>
            </a:extLst>
          </p:cNvPr>
          <p:cNvSpPr txBox="1"/>
          <p:nvPr/>
        </p:nvSpPr>
        <p:spPr>
          <a:xfrm>
            <a:off x="1447800" y="7449796"/>
            <a:ext cx="14935198" cy="1446550"/>
          </a:xfrm>
          <a:prstGeom prst="rect">
            <a:avLst/>
          </a:prstGeom>
          <a:noFill/>
        </p:spPr>
        <p:txBody>
          <a:bodyPr wrap="square">
            <a:spAutoFit/>
          </a:bodyPr>
          <a:lstStyle/>
          <a:p>
            <a:pPr lvl="0" algn="just"/>
            <a:r>
              <a:rPr lang="en-US" sz="4400" b="1" dirty="0">
                <a:latin typeface="+mj-lt"/>
              </a:rPr>
              <a:t>- </a:t>
            </a:r>
            <a:r>
              <a:rPr lang="vi-VN" sz="4400" b="1" dirty="0">
                <a:latin typeface="+mj-lt"/>
              </a:rPr>
              <a:t>Phần 3 </a:t>
            </a:r>
            <a:r>
              <a:rPr lang="vi-VN" sz="4400" dirty="0">
                <a:latin typeface="+mj-lt"/>
              </a:rPr>
              <a:t>(còn lại): Sự đại bại của quần tướng nhà Thanh và tình trạng thảm hại c</a:t>
            </a:r>
            <a:r>
              <a:rPr lang="en-US" sz="4400" dirty="0">
                <a:latin typeface="Times New Roman" panose="02020603050405020304" pitchFamily="18" charset="0"/>
                <a:cs typeface="Times New Roman" panose="02020603050405020304" pitchFamily="18" charset="0"/>
              </a:rPr>
              <a:t>ủ</a:t>
            </a:r>
            <a:r>
              <a:rPr lang="vi-VN" sz="4400" dirty="0">
                <a:latin typeface="+mj-lt"/>
              </a:rPr>
              <a:t>a 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Rot="1" noChangeAspect="1" noMove="1" noResize="1" noEditPoints="1" noAdjustHandles="1" noChangeArrowheads="1" noChangeShapeType="1" noCrop="1"/>
          </p:cNvPicPr>
          <p:nvPr/>
        </p:nvPicPr>
        <p:blipFill>
          <a:blip r:embed="rId3">
            <a:alphaModFix amt="62000"/>
          </a:blip>
          <a:srcRect l="-12669" t="24952" r="-33578" b="26510"/>
          <a:stretch>
            <a:fillRect/>
          </a:stretch>
        </p:blipFill>
        <p:spPr>
          <a:xfrm>
            <a:off x="-533400" y="-1"/>
            <a:ext cx="18288000" cy="10287000"/>
          </a:xfrm>
          <a:prstGeom prst="rect">
            <a:avLst/>
          </a:prstGeom>
        </p:spPr>
      </p:pic>
      <p:grpSp>
        <p:nvGrpSpPr>
          <p:cNvPr id="6" name="Group 5"/>
          <p:cNvGrpSpPr/>
          <p:nvPr/>
        </p:nvGrpSpPr>
        <p:grpSpPr>
          <a:xfrm>
            <a:off x="6280329" y="607639"/>
            <a:ext cx="9353143" cy="1072962"/>
            <a:chOff x="1048157" y="2552700"/>
            <a:chExt cx="9353143" cy="1072962"/>
          </a:xfrm>
        </p:grpSpPr>
        <p:pic>
          <p:nvPicPr>
            <p:cNvPr id="1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800" b="1" dirty="0" err="1">
                  <a:solidFill>
                    <a:srgbClr val="000000"/>
                  </a:solidFill>
                  <a:latin typeface="Times New Roman" panose="02020603050405020304" pitchFamily="18" charset="0"/>
                  <a:cs typeface="Times New Roman" panose="02020603050405020304" pitchFamily="18" charset="0"/>
                </a:rPr>
                <a:t>Tóm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tắt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hồi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thứ</a:t>
              </a:r>
              <a:r>
                <a:rPr lang="en-US" sz="4800" b="1" dirty="0">
                  <a:solidFill>
                    <a:srgbClr val="000000"/>
                  </a:solidFill>
                  <a:latin typeface="Times New Roman" panose="02020603050405020304" pitchFamily="18" charset="0"/>
                  <a:cs typeface="Times New Roman" panose="02020603050405020304" pitchFamily="18" charset="0"/>
                </a:rPr>
                <a:t> 14</a:t>
              </a:r>
            </a:p>
          </p:txBody>
        </p:sp>
      </p:grpSp>
      <p:grpSp>
        <p:nvGrpSpPr>
          <p:cNvPr id="12" name="Nhóm 11">
            <a:extLst>
              <a:ext uri="{FF2B5EF4-FFF2-40B4-BE49-F238E27FC236}">
                <a16:creationId xmlns:a16="http://schemas.microsoft.com/office/drawing/2014/main" id="{87A4A63E-CCC8-3C4D-1AF2-44037C0441D6}"/>
              </a:ext>
            </a:extLst>
          </p:cNvPr>
          <p:cNvGrpSpPr/>
          <p:nvPr/>
        </p:nvGrpSpPr>
        <p:grpSpPr>
          <a:xfrm>
            <a:off x="1148443" y="2096511"/>
            <a:ext cx="15991113" cy="7225065"/>
            <a:chOff x="1148443" y="2096511"/>
            <a:chExt cx="15991113" cy="7225065"/>
          </a:xfrm>
        </p:grpSpPr>
        <p:sp>
          <p:nvSpPr>
            <p:cNvPr id="15" name="TextBox 4"/>
            <p:cNvSpPr txBox="1"/>
            <p:nvPr/>
          </p:nvSpPr>
          <p:spPr>
            <a:xfrm>
              <a:off x="1181101" y="2096511"/>
              <a:ext cx="15925798"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Thanh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Quang Trung),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Thanh.</a:t>
              </a:r>
            </a:p>
          </p:txBody>
        </p:sp>
        <p:sp>
          <p:nvSpPr>
            <p:cNvPr id="5" name="Hộp Văn bản 4">
              <a:extLst>
                <a:ext uri="{FF2B5EF4-FFF2-40B4-BE49-F238E27FC236}">
                  <a16:creationId xmlns:a16="http://schemas.microsoft.com/office/drawing/2014/main" id="{AAB6CFB5-76BB-0D09-94E0-03D09E795224}"/>
                </a:ext>
              </a:extLst>
            </p:cNvPr>
            <p:cNvSpPr txBox="1"/>
            <p:nvPr/>
          </p:nvSpPr>
          <p:spPr>
            <a:xfrm>
              <a:off x="1148443" y="3850285"/>
              <a:ext cx="15958455" cy="2123658"/>
            </a:xfrm>
            <a:prstGeom prst="rect">
              <a:avLst/>
            </a:prstGeom>
            <a:noFill/>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khao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Hộp Văn bản 10">
              <a:extLst>
                <a:ext uri="{FF2B5EF4-FFF2-40B4-BE49-F238E27FC236}">
                  <a16:creationId xmlns:a16="http://schemas.microsoft.com/office/drawing/2014/main" id="{F65259CD-1D83-CC4B-C088-304DCEA51697}"/>
                </a:ext>
              </a:extLst>
            </p:cNvPr>
            <p:cNvSpPr txBox="1"/>
            <p:nvPr/>
          </p:nvSpPr>
          <p:spPr>
            <a:xfrm>
              <a:off x="1181101" y="6520809"/>
              <a:ext cx="15958455" cy="2800767"/>
            </a:xfrm>
            <a:prstGeom prst="rect">
              <a:avLst/>
            </a:prstGeom>
            <a:noFill/>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bao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Nghi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Tôn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Lê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912FA2F-8DE5-C174-626F-DE994DCD3DD4}"/>
              </a:ext>
            </a:extLst>
          </p:cNvPr>
          <p:cNvPicPr/>
          <p:nvPr/>
        </p:nvPicPr>
        <p:blipFill>
          <a:blip r:embed="rId2">
            <a:alphaModFix amt="62000"/>
          </a:blip>
          <a:srcRect l="-12669" t="24952" r="-33578" b="26510"/>
          <a:stretch>
            <a:fillRect/>
          </a:stretch>
        </p:blipFill>
        <p:spPr>
          <a:xfrm>
            <a:off x="-3810000" y="16329"/>
            <a:ext cx="18288000" cy="10287000"/>
          </a:xfrm>
          <a:prstGeom prst="rect">
            <a:avLst/>
          </a:prstGeom>
        </p:spPr>
      </p:pic>
      <p:pic>
        <p:nvPicPr>
          <p:cNvPr id="2" name="Picture 4" descr="Ôn tập văn bản &quot;Hoàng Lê nhất thống chí&quot; - Ngữ văn 9 - Tư liệu Ngữ Văn THCS">
            <a:extLst>
              <a:ext uri="{FF2B5EF4-FFF2-40B4-BE49-F238E27FC236}">
                <a16:creationId xmlns:a16="http://schemas.microsoft.com/office/drawing/2014/main" id="{77469AA0-F70E-7899-E3D7-E22FBF9FC0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4" r="6646" b="1"/>
          <a:stretch/>
        </p:blipFill>
        <p:spPr bwMode="auto">
          <a:xfrm>
            <a:off x="-950952" y="2566191"/>
            <a:ext cx="9745465" cy="6031814"/>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05D1C842-90ED-381C-37FE-3A7D3E038AB5}"/>
              </a:ext>
            </a:extLst>
          </p:cNvPr>
          <p:cNvSpPr txBox="1"/>
          <p:nvPr/>
        </p:nvSpPr>
        <p:spPr>
          <a:xfrm>
            <a:off x="9440391" y="4584378"/>
            <a:ext cx="7766957" cy="1323439"/>
          </a:xfrm>
          <a:prstGeom prst="rect">
            <a:avLst/>
          </a:prstGeom>
          <a:noFill/>
        </p:spPr>
        <p:txBody>
          <a:bodyPr wrap="square">
            <a:spAutoFit/>
          </a:bodyPr>
          <a:lstStyle/>
          <a:p>
            <a:pPr algn="just">
              <a:spcBef>
                <a:spcPts val="5"/>
              </a:spcBef>
              <a:spcAft>
                <a:spcPts val="5"/>
              </a:spcAft>
            </a:pPr>
            <a:r>
              <a:rPr lang="en-US" sz="40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995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Rot="1" noChangeAspect="1" noMove="1" noResize="1" noEditPoints="1" noAdjustHandles="1" noChangeArrowheads="1" noChangeShapeType="1" noCrop="1"/>
          </p:cNvPicPr>
          <p:nvPr/>
        </p:nvPicPr>
        <p:blipFill>
          <a:blip r:embed="rId3">
            <a:alphaModFix amt="62000"/>
          </a:blip>
          <a:srcRect l="-30594" t="22503" r="-15653" b="28959"/>
          <a:stretch>
            <a:fillRect/>
          </a:stretch>
        </p:blipFill>
        <p:spPr>
          <a:xfrm>
            <a:off x="-679873"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12856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Cuối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1788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mượn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cớ</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diệt</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Trịnh</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61722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9442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20E89782-0698-4893-4A06-AF66CD91267B}"/>
              </a:ext>
            </a:extLst>
          </p:cNvPr>
          <p:cNvSpPr txBox="1"/>
          <p:nvPr/>
        </p:nvSpPr>
        <p:spPr>
          <a:xfrm>
            <a:off x="4694948" y="-58080"/>
            <a:ext cx="7538357" cy="1415772"/>
          </a:xfrm>
          <a:prstGeom prst="rect">
            <a:avLst/>
          </a:prstGeom>
          <a:noFill/>
        </p:spPr>
        <p:txBody>
          <a:bodyPr wrap="square" rtlCol="0">
            <a:spAutoFit/>
          </a:bodyPr>
          <a:lstStyle/>
          <a:p>
            <a:pPr algn="ctr"/>
            <a:r>
              <a:rPr lang="en-US" sz="8600" dirty="0" err="1">
                <a:latin typeface="#9Slide05 IcielSanelma" pitchFamily="2" charset="0"/>
                <a:cs typeface="Times New Roman" panose="02020603050405020304" pitchFamily="18" charset="0"/>
              </a:rPr>
              <a:t>Bối</a:t>
            </a:r>
            <a:r>
              <a:rPr lang="en-US" sz="8600" dirty="0">
                <a:latin typeface="#9Slide05 IcielSanelma" pitchFamily="2" charset="0"/>
                <a:cs typeface="Times New Roman" panose="02020603050405020304" pitchFamily="18" charset="0"/>
              </a:rPr>
              <a:t> </a:t>
            </a:r>
            <a:r>
              <a:rPr lang="en-US" sz="8600" dirty="0" err="1">
                <a:latin typeface="#9Slide05 IcielSanelma" pitchFamily="2" charset="0"/>
                <a:cs typeface="Times New Roman" panose="02020603050405020304" pitchFamily="18" charset="0"/>
              </a:rPr>
              <a:t>cảnh</a:t>
            </a:r>
            <a:r>
              <a:rPr lang="en-US" sz="8600" dirty="0">
                <a:latin typeface="#9Slide05 IcielSanelma" pitchFamily="2" charset="0"/>
                <a:cs typeface="Times New Roman" panose="02020603050405020304" pitchFamily="18" charset="0"/>
              </a:rPr>
              <a:t> </a:t>
            </a:r>
            <a:r>
              <a:rPr lang="en-US" sz="8600" dirty="0" err="1">
                <a:latin typeface="#9Slide05 IcielSanelma" pitchFamily="2" charset="0"/>
                <a:cs typeface="Times New Roman" panose="02020603050405020304" pitchFamily="18" charset="0"/>
              </a:rPr>
              <a:t>lịch</a:t>
            </a:r>
            <a:r>
              <a:rPr lang="en-US" sz="8600" dirty="0">
                <a:latin typeface="#9Slide05 IcielSanelma" pitchFamily="2" charset="0"/>
                <a:cs typeface="Times New Roman" panose="02020603050405020304" pitchFamily="18" charset="0"/>
              </a:rPr>
              <a:t> </a:t>
            </a:r>
            <a:r>
              <a:rPr lang="en-US" sz="8600" dirty="0" err="1">
                <a:latin typeface="#9Slide05 IcielSanelma" pitchFamily="2" charset="0"/>
                <a:cs typeface="Times New Roman" panose="02020603050405020304" pitchFamily="18" charset="0"/>
              </a:rPr>
              <a:t>sử</a:t>
            </a:r>
            <a:endParaRPr lang="vi-VN" sz="8600" dirty="0">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3930227" y="-2585620"/>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9945013" y="6950244"/>
            <a:ext cx="8225825" cy="2179844"/>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1730345" y="1694817"/>
            <a:ext cx="7010400" cy="8902363"/>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276E7C03-5C12-D636-6BF9-3F060AB5DECE}"/>
              </a:ext>
            </a:extLst>
          </p:cNvPr>
          <p:cNvSpPr txBox="1"/>
          <p:nvPr/>
        </p:nvSpPr>
        <p:spPr>
          <a:xfrm>
            <a:off x="2241832" y="371378"/>
            <a:ext cx="13283292" cy="1323439"/>
          </a:xfrm>
          <a:prstGeom prst="rect">
            <a:avLst/>
          </a:prstGeom>
          <a:noFill/>
        </p:spPr>
        <p:txBody>
          <a:bodyPr wrap="square">
            <a:spAutoFit/>
          </a:bodyPr>
          <a:lstStyle/>
          <a:p>
            <a:pPr algn="ctr"/>
            <a:r>
              <a:rPr lang="en-US" sz="8000" dirty="0" err="1">
                <a:latin typeface="#9Slide05 IcielSanelma" pitchFamily="2" charset="0"/>
                <a:cs typeface="Times New Roman" panose="02020603050405020304" pitchFamily="18" charset="0"/>
              </a:rPr>
              <a:t>Nhân</a:t>
            </a:r>
            <a:r>
              <a:rPr lang="en-US" sz="8000" dirty="0">
                <a:latin typeface="#9Slide05 IcielSanelma" pitchFamily="2" charset="0"/>
                <a:cs typeface="Times New Roman" panose="02020603050405020304" pitchFamily="18" charset="0"/>
              </a:rPr>
              <a:t> </a:t>
            </a:r>
            <a:r>
              <a:rPr lang="en-US" sz="8000" dirty="0" err="1">
                <a:latin typeface="#9Slide05 IcielSanelma" pitchFamily="2" charset="0"/>
                <a:cs typeface="Times New Roman" panose="02020603050405020304" pitchFamily="18" charset="0"/>
              </a:rPr>
              <a:t>vật</a:t>
            </a:r>
            <a:r>
              <a:rPr lang="en-US" sz="8000" dirty="0">
                <a:latin typeface="#9Slide05 IcielSanelma" pitchFamily="2" charset="0"/>
                <a:cs typeface="Times New Roman" panose="02020603050405020304" pitchFamily="18" charset="0"/>
              </a:rPr>
              <a:t> </a:t>
            </a:r>
            <a:r>
              <a:rPr lang="en-US" sz="8000" dirty="0" err="1">
                <a:latin typeface="#9Slide05 IcielSanelma" pitchFamily="2" charset="0"/>
                <a:cs typeface="Times New Roman" panose="02020603050405020304" pitchFamily="18" charset="0"/>
              </a:rPr>
              <a:t>vua</a:t>
            </a:r>
            <a:r>
              <a:rPr lang="en-US" sz="8000" dirty="0">
                <a:latin typeface="#9Slide05 IcielSanelma" pitchFamily="2" charset="0"/>
                <a:cs typeface="Times New Roman" panose="02020603050405020304" pitchFamily="18" charset="0"/>
              </a:rPr>
              <a:t> Quang Trung</a:t>
            </a:r>
            <a:endParaRPr lang="vi-VN" sz="8000" dirty="0">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48401" y="1562100"/>
            <a:ext cx="3805464" cy="658642"/>
          </a:xfrm>
          <a:prstGeom prst="rect">
            <a:avLst/>
          </a:prstGeom>
        </p:spPr>
        <p:txBody>
          <a:bodyPr wrap="square">
            <a:spAutoFit/>
          </a:bodyPr>
          <a:lstStyle/>
          <a:p>
            <a:pPr algn="ctr">
              <a:lnSpc>
                <a:spcPct val="115000"/>
              </a:lnSpc>
              <a:spcAft>
                <a:spcPts val="0"/>
              </a:spcAft>
            </a:pPr>
            <a:r>
              <a:rPr lang="pt-BR"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a:t>
            </a:r>
            <a:r>
              <a:rPr lang="pt-BR" sz="32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01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504394700"/>
              </p:ext>
            </p:extLst>
          </p:nvPr>
        </p:nvGraphicFramePr>
        <p:xfrm>
          <a:off x="2819399" y="2400301"/>
          <a:ext cx="9601201" cy="5678424"/>
        </p:xfrm>
        <a:graphic>
          <a:graphicData uri="http://schemas.openxmlformats.org/drawingml/2006/table">
            <a:tbl>
              <a:tblPr firstRow="1" firstCol="1" bandRow="1">
                <a:tableStyleId>{5C22544A-7EE6-4342-B048-85BDC9FD1C3A}</a:tableStyleId>
              </a:tblPr>
              <a:tblGrid>
                <a:gridCol w="2218451">
                  <a:extLst>
                    <a:ext uri="{9D8B030D-6E8A-4147-A177-3AD203B41FA5}">
                      <a16:colId xmlns:a16="http://schemas.microsoft.com/office/drawing/2014/main" val="210047956"/>
                    </a:ext>
                  </a:extLst>
                </a:gridCol>
                <a:gridCol w="7382750">
                  <a:extLst>
                    <a:ext uri="{9D8B030D-6E8A-4147-A177-3AD203B41FA5}">
                      <a16:colId xmlns:a16="http://schemas.microsoft.com/office/drawing/2014/main" val="3890108639"/>
                    </a:ext>
                  </a:extLst>
                </a:gridCol>
              </a:tblGrid>
              <a:tr h="381959">
                <a:tc gridSpan="2">
                  <a:txBody>
                    <a:bodyPr/>
                    <a:lstStyle/>
                    <a:p>
                      <a:pPr algn="ctr">
                        <a:lnSpc>
                          <a:spcPct val="115000"/>
                        </a:lnSpc>
                        <a:spcAft>
                          <a:spcPts val="0"/>
                        </a:spcAft>
                        <a:tabLst>
                          <a:tab pos="342900" algn="l"/>
                        </a:tabLst>
                      </a:pPr>
                      <a:r>
                        <a:rPr lang="en-US" sz="3600" kern="0" dirty="0" smtClean="0">
                          <a:effectLst/>
                        </a:rPr>
                        <a:t>.</a:t>
                      </a:r>
                      <a:r>
                        <a:rPr lang="en-US" sz="3600" kern="0" dirty="0" err="1" smtClean="0">
                          <a:effectLst/>
                        </a:rPr>
                        <a:t>Khi</a:t>
                      </a:r>
                      <a:r>
                        <a:rPr lang="en-US" sz="3600" kern="0" dirty="0" smtClean="0">
                          <a:effectLst/>
                        </a:rPr>
                        <a:t> </a:t>
                      </a:r>
                      <a:r>
                        <a:rPr lang="en-US" sz="3600" kern="0" dirty="0" err="1">
                          <a:effectLst/>
                        </a:rPr>
                        <a:t>nhận</a:t>
                      </a:r>
                      <a:r>
                        <a:rPr lang="en-US" sz="3600" kern="0" dirty="0">
                          <a:effectLst/>
                        </a:rPr>
                        <a:t> </a:t>
                      </a:r>
                      <a:r>
                        <a:rPr lang="en-US" sz="3600" kern="0" dirty="0" err="1">
                          <a:effectLst/>
                        </a:rPr>
                        <a:t>được</a:t>
                      </a:r>
                      <a:r>
                        <a:rPr lang="en-US" sz="3600" kern="0" dirty="0">
                          <a:effectLst/>
                        </a:rPr>
                        <a:t> tin </a:t>
                      </a:r>
                      <a:r>
                        <a:rPr lang="en-US" sz="3600" kern="0" dirty="0" err="1">
                          <a:effectLst/>
                        </a:rPr>
                        <a:t>quân</a:t>
                      </a:r>
                      <a:r>
                        <a:rPr lang="en-US" sz="3600" kern="0" dirty="0">
                          <a:effectLst/>
                        </a:rPr>
                        <a:t> </a:t>
                      </a:r>
                      <a:r>
                        <a:rPr lang="en-US" sz="3600" kern="0" dirty="0" err="1">
                          <a:effectLst/>
                        </a:rPr>
                        <a:t>Thanh</a:t>
                      </a:r>
                      <a:r>
                        <a:rPr lang="en-US" sz="3600" kern="0" dirty="0">
                          <a:effectLst/>
                        </a:rPr>
                        <a:t> </a:t>
                      </a:r>
                      <a:r>
                        <a:rPr lang="en-US" sz="3600" kern="0" dirty="0" err="1">
                          <a:effectLst/>
                        </a:rPr>
                        <a:t>chiếm</a:t>
                      </a:r>
                      <a:r>
                        <a:rPr lang="en-US" sz="3600" kern="0" dirty="0">
                          <a:effectLst/>
                        </a:rPr>
                        <a:t> </a:t>
                      </a:r>
                      <a:r>
                        <a:rPr lang="en-US" sz="3600" kern="0" dirty="0" err="1">
                          <a:effectLst/>
                        </a:rPr>
                        <a:t>Thăng</a:t>
                      </a:r>
                      <a:r>
                        <a:rPr lang="en-US" sz="3600" kern="0" dirty="0">
                          <a:effectLst/>
                        </a:rPr>
                        <a:t> Long</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495622249"/>
                  </a:ext>
                </a:extLst>
              </a:tr>
              <a:tr h="327453">
                <a:tc>
                  <a:txBody>
                    <a:bodyPr/>
                    <a:lstStyle/>
                    <a:p>
                      <a:pPr algn="just">
                        <a:lnSpc>
                          <a:spcPct val="115000"/>
                        </a:lnSpc>
                        <a:spcAft>
                          <a:spcPts val="0"/>
                        </a:spcAft>
                      </a:pPr>
                      <a:r>
                        <a:rPr lang="pt-BR" sz="3600" kern="0" dirty="0">
                          <a:effectLst/>
                        </a:rPr>
                        <a:t>Thái độ</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3600" kern="0" dirty="0">
                          <a:effectLst/>
                        </a:rPr>
                        <a:t>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5249768"/>
                  </a:ext>
                </a:extLst>
              </a:tr>
              <a:tr h="327453">
                <a:tc>
                  <a:txBody>
                    <a:bodyPr/>
                    <a:lstStyle/>
                    <a:p>
                      <a:pPr algn="just">
                        <a:lnSpc>
                          <a:spcPct val="115000"/>
                        </a:lnSpc>
                        <a:spcAft>
                          <a:spcPts val="0"/>
                        </a:spcAft>
                      </a:pPr>
                      <a:r>
                        <a:rPr lang="pt-BR" sz="3600" kern="0" dirty="0">
                          <a:effectLst/>
                        </a:rPr>
                        <a:t>Hành động</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3600" kern="0" dirty="0">
                          <a:effectLst/>
                        </a:rPr>
                        <a:t>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0255614"/>
                  </a:ext>
                </a:extLst>
              </a:tr>
              <a:tr h="1023107">
                <a:tc>
                  <a:txBody>
                    <a:bodyPr/>
                    <a:lstStyle/>
                    <a:p>
                      <a:pPr>
                        <a:lnSpc>
                          <a:spcPct val="115000"/>
                        </a:lnSpc>
                        <a:spcAft>
                          <a:spcPts val="0"/>
                        </a:spcAft>
                      </a:pPr>
                      <a:r>
                        <a:rPr lang="pt-BR" sz="3600" kern="0">
                          <a:effectLst/>
                        </a:rPr>
                        <a:t>Nhận xét(Tính cách và phẩm chất được thể hiện)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3600" kern="0" dirty="0">
                          <a:effectLst/>
                        </a:rPr>
                        <a:t>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840378"/>
                  </a:ext>
                </a:extLst>
              </a:tr>
            </a:tbl>
          </a:graphicData>
        </a:graphic>
      </p:graphicFrame>
    </p:spTree>
    <p:extLst>
      <p:ext uri="{BB962C8B-B14F-4D97-AF65-F5344CB8AC3E}">
        <p14:creationId xmlns:p14="http://schemas.microsoft.com/office/powerpoint/2010/main" val="3788008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1866900"/>
            <a:ext cx="9677400" cy="6247864"/>
          </a:xfrm>
          <a:prstGeom prst="rect">
            <a:avLst/>
          </a:prstGeom>
        </p:spPr>
        <p:txBody>
          <a:bodyPr wrap="square">
            <a:spAutoFit/>
          </a:bodyPr>
          <a:lstStyle/>
          <a:p>
            <a:pPr marL="114935">
              <a:spcAft>
                <a:spcPts val="0"/>
              </a:spcAft>
            </a:pPr>
            <a:r>
              <a:rPr lang="en-US" sz="1600" b="1" dirty="0">
                <a:latin typeface="Times New Roman" panose="02020603050405020304" pitchFamily="18" charset="0"/>
                <a:ea typeface="Times New Roman" panose="02020603050405020304" pitchFamily="18" charset="0"/>
              </a:rPr>
              <a:t>*</a:t>
            </a:r>
            <a:r>
              <a:rPr lang="en-US" sz="4000" b="1" dirty="0" err="1">
                <a:latin typeface="Times New Roman" panose="02020603050405020304" pitchFamily="18" charset="0"/>
                <a:ea typeface="Times New Roman" panose="02020603050405020304" pitchFamily="18" charset="0"/>
              </a:rPr>
              <a:t>Khi</a:t>
            </a:r>
            <a:r>
              <a:rPr lang="en-US" sz="4000" b="1" dirty="0">
                <a:latin typeface="Times New Roman" panose="02020603050405020304" pitchFamily="18" charset="0"/>
                <a:ea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rPr>
              <a:t>n</a:t>
            </a:r>
            <a:r>
              <a:rPr lang="vi-VN" sz="4000" b="1" dirty="0" smtClean="0">
                <a:latin typeface="Times New Roman" panose="02020603050405020304" pitchFamily="18" charset="0"/>
                <a:ea typeface="Times New Roman" panose="02020603050405020304" pitchFamily="18" charset="0"/>
              </a:rPr>
              <a:t>hận </a:t>
            </a:r>
            <a:r>
              <a:rPr lang="vi-VN" sz="4000" b="1" dirty="0">
                <a:latin typeface="Times New Roman" panose="02020603050405020304" pitchFamily="18" charset="0"/>
                <a:ea typeface="Times New Roman" panose="02020603050405020304" pitchFamily="18" charset="0"/>
              </a:rPr>
              <a:t>được tin quân Thanh chiếm Thăng Long </a:t>
            </a:r>
            <a:r>
              <a:rPr lang="en-US" sz="4000" b="1"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vi-VN" sz="4000" dirty="0">
                <a:latin typeface="Times New Roman" panose="02020603050405020304" pitchFamily="18" charset="0"/>
                <a:ea typeface="Times New Roman" panose="02020603050405020304" pitchFamily="18" charset="0"/>
              </a:rPr>
              <a:t>+ </a:t>
            </a:r>
            <a:r>
              <a:rPr lang="vi-VN" sz="4000" b="1" dirty="0">
                <a:latin typeface="Times New Roman" panose="02020603050405020304" pitchFamily="18" charset="0"/>
                <a:ea typeface="Times New Roman" panose="02020603050405020304" pitchFamily="18" charset="0"/>
              </a:rPr>
              <a:t>Thái độ</a:t>
            </a:r>
            <a:r>
              <a:rPr lang="vi-VN" sz="4000" dirty="0">
                <a:latin typeface="Times New Roman" panose="02020603050405020304" pitchFamily="18" charset="0"/>
                <a:ea typeface="Times New Roman" panose="02020603050405020304" pitchFamily="18" charset="0"/>
              </a:rPr>
              <a:t>: “giận lắm”</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vi-VN" sz="4000" b="1" dirty="0">
                <a:latin typeface="Times New Roman" panose="02020603050405020304" pitchFamily="18" charset="0"/>
                <a:ea typeface="Times New Roman" panose="02020603050405020304" pitchFamily="18" charset="0"/>
              </a:rPr>
              <a:t>+ Hành động:</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vi-VN" sz="4000" dirty="0">
                <a:latin typeface="Times New Roman" panose="02020603050405020304" pitchFamily="18" charset="0"/>
                <a:ea typeface="Times New Roman" panose="02020603050405020304" pitchFamily="18" charset="0"/>
              </a:rPr>
              <a:t>- Họp tướng sĩ </a:t>
            </a:r>
            <a:r>
              <a:rPr lang="en-US" sz="4000" dirty="0">
                <a:latin typeface="Times New Roman" panose="02020603050405020304" pitchFamily="18" charset="0"/>
                <a:ea typeface="Times New Roman" panose="02020603050405020304" pitchFamily="18" charset="0"/>
              </a:rPr>
              <a:t>,</a:t>
            </a:r>
            <a:r>
              <a:rPr lang="en-US" sz="4000" dirty="0" err="1">
                <a:latin typeface="Times New Roman" panose="02020603050405020304" pitchFamily="18" charset="0"/>
                <a:ea typeface="Times New Roman" panose="02020603050405020304" pitchFamily="18" charset="0"/>
              </a:rPr>
              <a:t>định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chinh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cầm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quân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ngay</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vi-VN" sz="4000" b="1" dirty="0">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rPr>
              <a:t>Đắp đàn, tế cáo trời đất, sông núi</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en-US" sz="4000" dirty="0" smtClean="0">
                <a:latin typeface="Times New Roman" panose="02020603050405020304" pitchFamily="18" charset="0"/>
                <a:ea typeface="Times New Roman" panose="02020603050405020304" pitchFamily="18" charset="0"/>
              </a:rPr>
              <a:t>-L</a:t>
            </a:r>
            <a:r>
              <a:rPr lang="vi-VN" sz="4000" dirty="0" smtClean="0">
                <a:latin typeface="Times New Roman" panose="02020603050405020304" pitchFamily="18" charset="0"/>
                <a:ea typeface="Times New Roman" panose="02020603050405020304" pitchFamily="18" charset="0"/>
              </a:rPr>
              <a:t>ên </a:t>
            </a:r>
            <a:r>
              <a:rPr lang="vi-VN" sz="4000" dirty="0">
                <a:latin typeface="Times New Roman" panose="02020603050405020304" pitchFamily="18" charset="0"/>
                <a:ea typeface="Times New Roman" panose="02020603050405020304" pitchFamily="18" charset="0"/>
              </a:rPr>
              <a:t>ngôi hoàng đế, đổi niên hiệu.</a:t>
            </a:r>
            <a:endParaRPr lang="en-US" sz="4000" dirty="0">
              <a:latin typeface="Times New Roman" panose="02020603050405020304" pitchFamily="18" charset="0"/>
              <a:ea typeface="Times New Roman" panose="02020603050405020304" pitchFamily="18" charset="0"/>
            </a:endParaRPr>
          </a:p>
          <a:p>
            <a:pPr marL="134620">
              <a:spcAft>
                <a:spcPts val="0"/>
              </a:spcAft>
            </a:pPr>
            <a:r>
              <a:rPr lang="vi-VN" sz="4000" dirty="0">
                <a:latin typeface="Times New Roman" panose="02020603050405020304" pitchFamily="18" charset="0"/>
                <a:ea typeface="Times New Roman" panose="02020603050405020304" pitchFamily="18" charset="0"/>
              </a:rPr>
              <a:t>- Hạ lệnh xuất quân, hành quân thần tốc cả thủy lẫn bộ.</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853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714500"/>
            <a:ext cx="11201400" cy="3970318"/>
          </a:xfrm>
          <a:prstGeom prst="rect">
            <a:avLst/>
          </a:prstGeom>
        </p:spPr>
        <p:txBody>
          <a:bodyPr wrap="square">
            <a:spAutoFit/>
          </a:bodyPr>
          <a:lstStyle/>
          <a:p>
            <a:pPr marL="114935">
              <a:spcAft>
                <a:spcPts val="0"/>
              </a:spcAft>
            </a:pPr>
            <a:r>
              <a:rPr lang="en-US" sz="3600" b="1" dirty="0">
                <a:latin typeface="Times New Roman" panose="02020603050405020304" pitchFamily="18" charset="0"/>
                <a:ea typeface="Times New Roman" panose="02020603050405020304" pitchFamily="18" charset="0"/>
              </a:rPr>
              <a:t>*</a:t>
            </a:r>
            <a:r>
              <a:rPr lang="en-US" sz="3600" b="1" dirty="0" err="1">
                <a:latin typeface="Times New Roman" panose="02020603050405020304" pitchFamily="18" charset="0"/>
                <a:ea typeface="Times New Roman" panose="02020603050405020304" pitchFamily="18" charset="0"/>
              </a:rPr>
              <a:t>Khi</a:t>
            </a:r>
            <a:r>
              <a:rPr lang="en-US" sz="3600" b="1" dirty="0">
                <a:latin typeface="Times New Roman" panose="02020603050405020304" pitchFamily="18" charset="0"/>
                <a:ea typeface="Times New Roman" panose="02020603050405020304" pitchFamily="18" charset="0"/>
              </a:rPr>
              <a:t> n</a:t>
            </a:r>
            <a:r>
              <a:rPr lang="vi-VN" sz="3600" b="1" dirty="0">
                <a:latin typeface="Times New Roman" panose="02020603050405020304" pitchFamily="18" charset="0"/>
                <a:ea typeface="Times New Roman" panose="02020603050405020304" pitchFamily="18" charset="0"/>
              </a:rPr>
              <a:t>hận được tin quân Thanh chiếm Thăng Long </a:t>
            </a:r>
            <a:r>
              <a:rPr lang="en-US" sz="3600" b="1"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vi-VN" sz="3600" dirty="0">
                <a:latin typeface="Times New Roman" panose="02020603050405020304" pitchFamily="18" charset="0"/>
                <a:ea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rPr>
              <a:t>Thái độ</a:t>
            </a:r>
            <a:r>
              <a:rPr lang="vi-VN" sz="3600" dirty="0">
                <a:latin typeface="Times New Roman" panose="02020603050405020304" pitchFamily="18" charset="0"/>
                <a:ea typeface="Times New Roman" panose="02020603050405020304" pitchFamily="18" charset="0"/>
              </a:rPr>
              <a:t>: “giận lắm”</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vi-VN" sz="3600" b="1" dirty="0">
                <a:latin typeface="Times New Roman" panose="02020603050405020304" pitchFamily="18" charset="0"/>
                <a:ea typeface="Times New Roman" panose="02020603050405020304" pitchFamily="18" charset="0"/>
              </a:rPr>
              <a:t>+ Hành động:</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vi-VN" sz="3600" dirty="0">
                <a:latin typeface="Times New Roman" panose="02020603050405020304" pitchFamily="18" charset="0"/>
                <a:ea typeface="Times New Roman" panose="02020603050405020304" pitchFamily="18" charset="0"/>
              </a:rPr>
              <a:t>- Họp tướng sĩ </a:t>
            </a:r>
            <a:r>
              <a:rPr lang="en-US" sz="36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cầm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ngay</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vi-VN" sz="3600" b="1" dirty="0">
                <a:latin typeface="Times New Roman" panose="02020603050405020304" pitchFamily="18" charset="0"/>
                <a:ea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Đắp đàn, tế cáo trời đất, sông núi</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en-US" sz="3600" smtClean="0">
                <a:latin typeface="Times New Roman" panose="02020603050405020304" pitchFamily="18" charset="0"/>
                <a:ea typeface="Times New Roman" panose="02020603050405020304" pitchFamily="18" charset="0"/>
              </a:rPr>
              <a:t>-L</a:t>
            </a:r>
            <a:r>
              <a:rPr lang="vi-VN" sz="3600" smtClean="0">
                <a:latin typeface="Times New Roman" panose="02020603050405020304" pitchFamily="18" charset="0"/>
                <a:ea typeface="Times New Roman" panose="02020603050405020304" pitchFamily="18" charset="0"/>
              </a:rPr>
              <a:t>ên </a:t>
            </a:r>
            <a:r>
              <a:rPr lang="vi-VN" sz="3600" dirty="0">
                <a:latin typeface="Times New Roman" panose="02020603050405020304" pitchFamily="18" charset="0"/>
                <a:ea typeface="Times New Roman" panose="02020603050405020304" pitchFamily="18" charset="0"/>
              </a:rPr>
              <a:t>ngôi hoàng đế, đổi niên hiệu.</a:t>
            </a:r>
            <a:endParaRPr lang="en-US" sz="3600" dirty="0">
              <a:latin typeface="Times New Roman" panose="02020603050405020304" pitchFamily="18" charset="0"/>
              <a:ea typeface="Times New Roman" panose="02020603050405020304" pitchFamily="18" charset="0"/>
            </a:endParaRPr>
          </a:p>
          <a:p>
            <a:pPr marL="134620">
              <a:spcAft>
                <a:spcPts val="0"/>
              </a:spcAft>
            </a:pPr>
            <a:r>
              <a:rPr lang="vi-VN" sz="3600" dirty="0">
                <a:latin typeface="Times New Roman" panose="02020603050405020304" pitchFamily="18" charset="0"/>
                <a:ea typeface="Times New Roman" panose="02020603050405020304" pitchFamily="18" charset="0"/>
              </a:rPr>
              <a:t>- Hạ lệnh xuất quân, hành quân thần tốc cả thủy lẫn bộ.</a:t>
            </a:r>
            <a:endParaRPr lang="en-US" sz="3600" dirty="0">
              <a:latin typeface="Times New Roman" panose="02020603050405020304" pitchFamily="18" charset="0"/>
              <a:ea typeface="Times New Roman" panose="02020603050405020304" pitchFamily="18" charset="0"/>
            </a:endParaRPr>
          </a:p>
        </p:txBody>
      </p:sp>
      <p:sp>
        <p:nvSpPr>
          <p:cNvPr id="3" name="Rectangle 2"/>
          <p:cNvSpPr/>
          <p:nvPr/>
        </p:nvSpPr>
        <p:spPr>
          <a:xfrm>
            <a:off x="3276600" y="6591300"/>
            <a:ext cx="10129887" cy="1508105"/>
          </a:xfrm>
          <a:prstGeom prst="rect">
            <a:avLst/>
          </a:prstGeom>
        </p:spPr>
        <p:txBody>
          <a:bodyPr wrap="square">
            <a:spAutoFit/>
          </a:bodyPr>
          <a:lstStyle/>
          <a:p>
            <a:pPr algn="just">
              <a:lnSpc>
                <a:spcPct val="115000"/>
              </a:lnSpc>
              <a:spcAft>
                <a:spcPts val="800"/>
              </a:spcAft>
              <a:tabLst>
                <a:tab pos="34290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=&gt;</a:t>
            </a:r>
            <a:r>
              <a:rPr lang="en-US" sz="40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4000" b="1" i="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Là</a:t>
            </a:r>
            <a:r>
              <a:rPr lang="en-US" sz="4000" b="1" i="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4000" b="1" i="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gười</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căm</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4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4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4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103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1" y="2019300"/>
            <a:ext cx="3910518" cy="646331"/>
          </a:xfrm>
          <a:prstGeom prst="rect">
            <a:avLst/>
          </a:prstGeom>
        </p:spPr>
        <p:txBody>
          <a:bodyPr wrap="square">
            <a:spAutoFit/>
          </a:bodyPr>
          <a:lstStyle/>
          <a:p>
            <a:r>
              <a:rPr lang="pt-BR"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pt-BR" sz="3600" b="1"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val="309873804"/>
              </p:ext>
            </p:extLst>
          </p:nvPr>
        </p:nvGraphicFramePr>
        <p:xfrm>
          <a:off x="3429000" y="2665631"/>
          <a:ext cx="10515600" cy="7150453"/>
        </p:xfrm>
        <a:graphic>
          <a:graphicData uri="http://schemas.openxmlformats.org/drawingml/2006/table">
            <a:tbl>
              <a:tblPr firstRow="1" firstCol="1" bandRow="1">
                <a:tableStyleId>{5C22544A-7EE6-4342-B048-85BDC9FD1C3A}</a:tableStyleId>
              </a:tblPr>
              <a:tblGrid>
                <a:gridCol w="3143251">
                  <a:extLst>
                    <a:ext uri="{9D8B030D-6E8A-4147-A177-3AD203B41FA5}">
                      <a16:colId xmlns:a16="http://schemas.microsoft.com/office/drawing/2014/main" val="2694332597"/>
                    </a:ext>
                  </a:extLst>
                </a:gridCol>
                <a:gridCol w="7372349">
                  <a:extLst>
                    <a:ext uri="{9D8B030D-6E8A-4147-A177-3AD203B41FA5}">
                      <a16:colId xmlns:a16="http://schemas.microsoft.com/office/drawing/2014/main" val="2182350670"/>
                    </a:ext>
                  </a:extLst>
                </a:gridCol>
              </a:tblGrid>
              <a:tr h="2979355">
                <a:tc gridSpan="2">
                  <a:txBody>
                    <a:bodyPr/>
                    <a:lstStyle/>
                    <a:p>
                      <a:pPr algn="ctr">
                        <a:lnSpc>
                          <a:spcPct val="115000"/>
                        </a:lnSpc>
                        <a:spcAft>
                          <a:spcPts val="0"/>
                        </a:spcAft>
                        <a:tabLst>
                          <a:tab pos="342900" algn="l"/>
                        </a:tabLst>
                      </a:pPr>
                      <a:r>
                        <a:rPr lang="en-US" sz="4000" kern="0" dirty="0" smtClean="0">
                          <a:effectLst/>
                        </a:rPr>
                        <a:t> </a:t>
                      </a:r>
                      <a:r>
                        <a:rPr lang="en-US" sz="4000" kern="0" dirty="0" err="1">
                          <a:effectLst/>
                        </a:rPr>
                        <a:t>Trên</a:t>
                      </a:r>
                      <a:r>
                        <a:rPr lang="en-US" sz="4000" kern="0" dirty="0">
                          <a:effectLst/>
                        </a:rPr>
                        <a:t> </a:t>
                      </a:r>
                      <a:r>
                        <a:rPr lang="en-US" sz="4000" kern="0" dirty="0" err="1">
                          <a:effectLst/>
                        </a:rPr>
                        <a:t>đường</a:t>
                      </a:r>
                      <a:r>
                        <a:rPr lang="en-US" sz="4000" kern="0" dirty="0">
                          <a:effectLst/>
                        </a:rPr>
                        <a:t> </a:t>
                      </a:r>
                      <a:r>
                        <a:rPr lang="en-US" sz="4000" kern="0" dirty="0" err="1">
                          <a:effectLst/>
                        </a:rPr>
                        <a:t>hành</a:t>
                      </a:r>
                      <a:r>
                        <a:rPr lang="en-US" sz="4000" kern="0" dirty="0">
                          <a:effectLst/>
                        </a:rPr>
                        <a:t> </a:t>
                      </a:r>
                      <a:r>
                        <a:rPr lang="en-US" sz="4000" kern="0" dirty="0" err="1">
                          <a:effectLst/>
                        </a:rPr>
                        <a:t>quân</a:t>
                      </a:r>
                      <a:r>
                        <a:rPr lang="en-US" sz="4000" kern="0" dirty="0">
                          <a:effectLst/>
                        </a:rPr>
                        <a:t> </a:t>
                      </a:r>
                      <a:r>
                        <a:rPr lang="en-US" sz="4000" kern="0" dirty="0" err="1">
                          <a:effectLst/>
                        </a:rPr>
                        <a:t>ra</a:t>
                      </a:r>
                      <a:r>
                        <a:rPr lang="en-US" sz="4000" kern="0" dirty="0">
                          <a:effectLst/>
                        </a:rPr>
                        <a:t> </a:t>
                      </a:r>
                      <a:r>
                        <a:rPr lang="en-US" sz="4000" kern="0" dirty="0" err="1">
                          <a:effectLst/>
                        </a:rPr>
                        <a:t>Bắc</a:t>
                      </a:r>
                      <a:r>
                        <a:rPr lang="en-US" sz="4000" kern="0" dirty="0">
                          <a:effectLst/>
                        </a:rPr>
                        <a:t> </a:t>
                      </a:r>
                      <a:endParaRPr lang="en-US" sz="4000" kern="100" dirty="0">
                        <a:effectLst/>
                      </a:endParaRPr>
                    </a:p>
                    <a:p>
                      <a:pPr algn="ctr">
                        <a:lnSpc>
                          <a:spcPct val="115000"/>
                        </a:lnSpc>
                        <a:spcAft>
                          <a:spcPts val="0"/>
                        </a:spcAft>
                        <a:tabLst>
                          <a:tab pos="342900" algn="l"/>
                        </a:tabLst>
                      </a:pPr>
                      <a:r>
                        <a:rPr lang="en-US" sz="4000" kern="0" dirty="0">
                          <a:effectLst/>
                        </a:rPr>
                        <a:t>(Theo </a:t>
                      </a:r>
                      <a:r>
                        <a:rPr lang="en-US" sz="4000" kern="0" dirty="0" err="1">
                          <a:effectLst/>
                        </a:rPr>
                        <a:t>dõi</a:t>
                      </a:r>
                      <a:r>
                        <a:rPr lang="en-US" sz="4000" kern="0" dirty="0">
                          <a:effectLst/>
                        </a:rPr>
                        <a:t> </a:t>
                      </a:r>
                      <a:r>
                        <a:rPr lang="en-US" sz="4000" kern="0" dirty="0" err="1">
                          <a:effectLst/>
                        </a:rPr>
                        <a:t>phần</a:t>
                      </a:r>
                      <a:r>
                        <a:rPr lang="en-US" sz="4000" kern="0" dirty="0">
                          <a:effectLst/>
                        </a:rPr>
                        <a:t> 2 </a:t>
                      </a:r>
                      <a:r>
                        <a:rPr lang="en-US" sz="4000" kern="0" dirty="0" err="1">
                          <a:effectLst/>
                        </a:rPr>
                        <a:t>của</a:t>
                      </a:r>
                      <a:r>
                        <a:rPr lang="en-US" sz="4000" kern="0" dirty="0">
                          <a:effectLst/>
                        </a:rPr>
                        <a:t> VB </a:t>
                      </a:r>
                      <a:r>
                        <a:rPr lang="en-US" sz="4000" kern="0" dirty="0" err="1">
                          <a:effectLst/>
                        </a:rPr>
                        <a:t>tìm</a:t>
                      </a:r>
                      <a:r>
                        <a:rPr lang="en-US" sz="4000" kern="0" dirty="0">
                          <a:effectLst/>
                        </a:rPr>
                        <a:t> chi </a:t>
                      </a:r>
                      <a:r>
                        <a:rPr lang="en-US" sz="4000" kern="0" dirty="0" err="1">
                          <a:effectLst/>
                        </a:rPr>
                        <a:t>tiết</a:t>
                      </a:r>
                      <a:r>
                        <a:rPr lang="en-US" sz="4000" kern="0" dirty="0">
                          <a:effectLst/>
                        </a:rPr>
                        <a:t> </a:t>
                      </a:r>
                      <a:r>
                        <a:rPr lang="en-US" sz="4000" kern="0" dirty="0" err="1">
                          <a:effectLst/>
                        </a:rPr>
                        <a:t>miêu</a:t>
                      </a:r>
                      <a:r>
                        <a:rPr lang="en-US" sz="4000" kern="0" dirty="0">
                          <a:effectLst/>
                        </a:rPr>
                        <a:t> </a:t>
                      </a:r>
                      <a:r>
                        <a:rPr lang="en-US" sz="4000" kern="0" dirty="0" err="1">
                          <a:effectLst/>
                        </a:rPr>
                        <a:t>tả</a:t>
                      </a:r>
                      <a:r>
                        <a:rPr lang="en-US" sz="4000" kern="0" dirty="0">
                          <a:effectLst/>
                        </a:rPr>
                        <a:t> </a:t>
                      </a:r>
                      <a:r>
                        <a:rPr lang="en-US" sz="4000" kern="0" dirty="0" err="1">
                          <a:effectLst/>
                        </a:rPr>
                        <a:t>lời</a:t>
                      </a:r>
                      <a:r>
                        <a:rPr lang="en-US" sz="4000" kern="0" dirty="0">
                          <a:effectLst/>
                        </a:rPr>
                        <a:t> </a:t>
                      </a:r>
                      <a:r>
                        <a:rPr lang="en-US" sz="4000" kern="0" dirty="0" err="1">
                          <a:effectLst/>
                        </a:rPr>
                        <a:t>nói,hành</a:t>
                      </a:r>
                      <a:r>
                        <a:rPr lang="en-US" sz="4000" kern="0" dirty="0">
                          <a:effectLst/>
                        </a:rPr>
                        <a:t> </a:t>
                      </a:r>
                      <a:r>
                        <a:rPr lang="en-US" sz="4000" kern="0" dirty="0" err="1">
                          <a:effectLst/>
                        </a:rPr>
                        <a:t>động</a:t>
                      </a:r>
                      <a:r>
                        <a:rPr lang="en-US" sz="4000" kern="0" dirty="0">
                          <a:effectLst/>
                        </a:rPr>
                        <a:t> </a:t>
                      </a:r>
                      <a:r>
                        <a:rPr lang="en-US" sz="4000" kern="0" dirty="0" err="1">
                          <a:effectLst/>
                        </a:rPr>
                        <a:t>việc</a:t>
                      </a:r>
                      <a:r>
                        <a:rPr lang="en-US" sz="4000" kern="0" dirty="0">
                          <a:effectLst/>
                        </a:rPr>
                        <a:t> </a:t>
                      </a:r>
                      <a:r>
                        <a:rPr lang="en-US" sz="4000" kern="0" dirty="0" err="1">
                          <a:effectLst/>
                        </a:rPr>
                        <a:t>làm</a:t>
                      </a:r>
                      <a:r>
                        <a:rPr lang="en-US" sz="4000" kern="0" dirty="0">
                          <a:effectLst/>
                        </a:rPr>
                        <a:t> </a:t>
                      </a:r>
                      <a:r>
                        <a:rPr lang="en-US" sz="4000" kern="0" dirty="0" err="1">
                          <a:effectLst/>
                        </a:rPr>
                        <a:t>của</a:t>
                      </a:r>
                      <a:r>
                        <a:rPr lang="en-US" sz="4000" kern="0" dirty="0">
                          <a:effectLst/>
                        </a:rPr>
                        <a:t> </a:t>
                      </a:r>
                      <a:r>
                        <a:rPr lang="en-US" sz="4000" kern="0" dirty="0" err="1">
                          <a:effectLst/>
                        </a:rPr>
                        <a:t>vua</a:t>
                      </a:r>
                      <a:r>
                        <a:rPr lang="en-US" sz="4000" kern="0" dirty="0">
                          <a:effectLst/>
                        </a:rPr>
                        <a:t> QT </a:t>
                      </a:r>
                      <a:r>
                        <a:rPr lang="en-US" sz="4000" kern="0" dirty="0" err="1">
                          <a:effectLst/>
                        </a:rPr>
                        <a:t>trên</a:t>
                      </a:r>
                      <a:r>
                        <a:rPr lang="en-US" sz="4000" kern="0" dirty="0">
                          <a:effectLst/>
                        </a:rPr>
                        <a:t> </a:t>
                      </a:r>
                      <a:r>
                        <a:rPr lang="en-US" sz="4000" kern="0" dirty="0" err="1">
                          <a:effectLst/>
                        </a:rPr>
                        <a:t>đườngtiến</a:t>
                      </a:r>
                      <a:r>
                        <a:rPr lang="en-US" sz="4000" kern="0" dirty="0">
                          <a:effectLst/>
                        </a:rPr>
                        <a:t> </a:t>
                      </a:r>
                      <a:r>
                        <a:rPr lang="en-US" sz="4000" kern="0" dirty="0" err="1">
                          <a:effectLst/>
                        </a:rPr>
                        <a:t>quân</a:t>
                      </a:r>
                      <a:r>
                        <a:rPr lang="en-US" sz="4000" kern="0" dirty="0">
                          <a:effectLst/>
                        </a:rPr>
                        <a:t> </a:t>
                      </a:r>
                      <a:r>
                        <a:rPr lang="en-US" sz="4000" kern="0" dirty="0" err="1">
                          <a:effectLst/>
                        </a:rPr>
                        <a:t>ra</a:t>
                      </a:r>
                      <a:r>
                        <a:rPr lang="en-US" sz="4000" kern="0" dirty="0">
                          <a:effectLst/>
                        </a:rPr>
                        <a:t> </a:t>
                      </a:r>
                      <a:r>
                        <a:rPr lang="en-US" sz="4000" kern="0" dirty="0" err="1">
                          <a:effectLst/>
                        </a:rPr>
                        <a:t>Bắc</a:t>
                      </a:r>
                      <a:r>
                        <a:rPr lang="en-US" sz="4000" kern="0" dirty="0">
                          <a:effectLst/>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173056146"/>
                  </a:ext>
                </a:extLst>
              </a:tr>
              <a:tr h="744839">
                <a:tc>
                  <a:txBody>
                    <a:bodyPr/>
                    <a:lstStyle/>
                    <a:p>
                      <a:pPr algn="just">
                        <a:lnSpc>
                          <a:spcPct val="115000"/>
                        </a:lnSpc>
                        <a:spcAft>
                          <a:spcPts val="0"/>
                        </a:spcAft>
                      </a:pPr>
                      <a:r>
                        <a:rPr lang="pt-BR" sz="3600" kern="0" dirty="0">
                          <a:effectLst/>
                        </a:rPr>
                        <a:t>Lời nói</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4000" kern="0" dirty="0">
                          <a:effectLst/>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5902011"/>
                  </a:ext>
                </a:extLst>
              </a:tr>
              <a:tr h="744839">
                <a:tc>
                  <a:txBody>
                    <a:bodyPr/>
                    <a:lstStyle/>
                    <a:p>
                      <a:pPr algn="just">
                        <a:lnSpc>
                          <a:spcPct val="115000"/>
                        </a:lnSpc>
                        <a:spcAft>
                          <a:spcPts val="0"/>
                        </a:spcAft>
                      </a:pPr>
                      <a:r>
                        <a:rPr lang="pt-BR" sz="3600" kern="0" dirty="0">
                          <a:effectLst/>
                        </a:rPr>
                        <a:t>Hành động</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4000" kern="0" dirty="0">
                          <a:effectLst/>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5496071"/>
                  </a:ext>
                </a:extLst>
              </a:tr>
              <a:tr h="2681420">
                <a:tc>
                  <a:txBody>
                    <a:bodyPr/>
                    <a:lstStyle/>
                    <a:p>
                      <a:pPr>
                        <a:lnSpc>
                          <a:spcPct val="115000"/>
                        </a:lnSpc>
                        <a:spcAft>
                          <a:spcPts val="0"/>
                        </a:spcAft>
                      </a:pPr>
                      <a:r>
                        <a:rPr lang="pt-BR" sz="3600" kern="0" dirty="0">
                          <a:effectLst/>
                        </a:rPr>
                        <a:t>Nhận xét (Tính cách và phẩm chất được thể hiện)</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4000" kern="0" dirty="0">
                          <a:effectLst/>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7581223"/>
                  </a:ext>
                </a:extLst>
              </a:tr>
            </a:tbl>
          </a:graphicData>
        </a:graphic>
      </p:graphicFrame>
    </p:spTree>
    <p:extLst>
      <p:ext uri="{BB962C8B-B14F-4D97-AF65-F5344CB8AC3E}">
        <p14:creationId xmlns:p14="http://schemas.microsoft.com/office/powerpoint/2010/main" val="242916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373600" cy="9935027"/>
          </a:xfrm>
          <a:prstGeom prst="rect">
            <a:avLst/>
          </a:prstGeom>
        </p:spPr>
        <p:txBody>
          <a:bodyPr wrap="square">
            <a:spAutoFit/>
          </a:bodyPr>
          <a:lstStyle/>
          <a:p>
            <a:pPr algn="just">
              <a:lnSpc>
                <a:spcPct val="115000"/>
              </a:lnSpc>
              <a:spcAft>
                <a:spcPts val="800"/>
              </a:spcAft>
              <a:tabLst>
                <a:tab pos="342900" algn="l"/>
              </a:tabLst>
            </a:pP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en-US" sz="3600" b="1" kern="1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kern="1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fr-FR" sz="36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ến</a:t>
            </a:r>
            <a:r>
              <a:rPr lang="fr-FR" sz="36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600" b="1" kern="1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fr-FR" sz="36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b="1" kern="100" dirty="0" smtClean="0">
                <a:latin typeface="Times New Roman" panose="02020603050405020304" pitchFamily="18" charset="0"/>
                <a:ea typeface="Times New Roman" panose="02020603050405020304" pitchFamily="18" charset="0"/>
                <a:cs typeface="Times New Roman" panose="02020603050405020304" pitchFamily="18" charset="0"/>
              </a:rPr>
              <a:t>An:</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800"/>
              </a:spcAft>
              <a:buFontTx/>
              <a:buChar char="-"/>
              <a:tabLst>
                <a:tab pos="342900" algn="l"/>
              </a:tabLst>
            </a:pPr>
            <a:r>
              <a:rPr lang="en-US" sz="36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nói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15000"/>
              </a:lnSpc>
              <a:spcAft>
                <a:spcPts val="800"/>
              </a:spcAft>
              <a:buFontTx/>
              <a:buChar char="-"/>
              <a:tabLst>
                <a:tab pos="342900" algn="l"/>
              </a:tabLs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ý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Thiếp</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đánh,tôi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sắp</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đem</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binh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ra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cự.Mưu</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giữ,cơ</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thua,tiên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nào</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15000"/>
              </a:lnSpc>
              <a:spcAft>
                <a:spcPts val="800"/>
              </a:spcAft>
              <a:buFontTx/>
              <a:buChar char="-"/>
              <a:tabLst>
                <a:tab pos="342900" algn="l"/>
              </a:tabLs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Dụ</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quân:Quân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xâm</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lược</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Thăng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long,các</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đã</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15000"/>
              </a:lnSpc>
              <a:spcAft>
                <a:spcPts val="800"/>
              </a:spcAft>
              <a:buFontTx/>
              <a:buChar char="-"/>
              <a:tabLst>
                <a:tab pos="342900" algn="l"/>
              </a:tabLst>
            </a:pPr>
            <a:r>
              <a:rPr lang="en-US" sz="3600" b="1" kern="100" dirty="0" err="1" smtClean="0">
                <a:latin typeface="Times New Roman" panose="02020603050405020304" pitchFamily="18" charset="0"/>
                <a:ea typeface="Calibri" panose="020F0502020204030204" pitchFamily="34" charset="0"/>
                <a:cs typeface="Times New Roman" panose="02020603050405020304" pitchFamily="18" charset="0"/>
              </a:rPr>
              <a:t>Hành</a:t>
            </a:r>
            <a:r>
              <a:rPr lang="en-US" sz="36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Kén</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lính,mở</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cuộc</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duyệt</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binh</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lớn</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en-US" sz="3600" b="1" u="sng" kern="100" dirty="0" smtClean="0">
                <a:latin typeface="Times New Roman" panose="02020603050405020304" pitchFamily="18" charset="0"/>
                <a:ea typeface="Times New Roman" panose="02020603050405020304" pitchFamily="18" charset="0"/>
                <a:cs typeface="Times New Roman" panose="02020603050405020304" pitchFamily="18" charset="0"/>
              </a:rPr>
              <a:t>+ K</a:t>
            </a:r>
            <a:r>
              <a:rPr lang="fr-FR" sz="3600" b="1" u="sng" kern="100" dirty="0" smtClean="0">
                <a:latin typeface="Times New Roman" panose="02020603050405020304" pitchFamily="18" charset="0"/>
                <a:ea typeface="Times New Roman" panose="02020603050405020304" pitchFamily="18" charset="0"/>
                <a:cs typeface="Times New Roman" panose="02020603050405020304" pitchFamily="18" charset="0"/>
              </a:rPr>
              <a:t>hi </a:t>
            </a:r>
            <a:r>
              <a:rPr lang="fr-FR" sz="3600" b="1" u="sng" kern="1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fr-FR" sz="3600" b="1" u="sng" kern="100" dirty="0">
                <a:latin typeface="Times New Roman" panose="02020603050405020304" pitchFamily="18" charset="0"/>
                <a:ea typeface="Times New Roman" panose="02020603050405020304" pitchFamily="18" charset="0"/>
                <a:cs typeface="Times New Roman" panose="02020603050405020304" pitchFamily="18" charset="0"/>
              </a:rPr>
              <a:t> Tam </a:t>
            </a:r>
            <a:r>
              <a:rPr lang="fr-FR" sz="3600" b="1" u="sng" kern="1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fr-FR" sz="3600" b="1" u="sng"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u="sng"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600" u="sng"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kern="100" dirty="0" err="1" smtClean="0">
                <a:latin typeface="Times New Roman" panose="02020603050405020304" pitchFamily="18" charset="0"/>
                <a:ea typeface="Times New Roman" panose="02020603050405020304" pitchFamily="18" charset="0"/>
                <a:cs typeface="Times New Roman" panose="02020603050405020304" pitchFamily="18" charset="0"/>
              </a:rPr>
              <a:t>Lời</a:t>
            </a:r>
            <a:r>
              <a:rPr lang="fr-FR" sz="3600" b="1" u="sng"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600" b="1" u="sng" kern="100" dirty="0" err="1" smtClean="0">
                <a:latin typeface="Times New Roman" panose="02020603050405020304" pitchFamily="18" charset="0"/>
                <a:ea typeface="Times New Roman" panose="02020603050405020304" pitchFamily="18" charset="0"/>
                <a:cs typeface="Times New Roman" panose="02020603050405020304" pitchFamily="18" charset="0"/>
              </a:rPr>
              <a:t>nói</a:t>
            </a:r>
            <a:r>
              <a:rPr lang="fr-FR" sz="3600" u="sng"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Mắng</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Lân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tuỳ</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giặc</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u="sng"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song</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ta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tha</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tội</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nín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nhịn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tránh</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mũi</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nhọn</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ấy</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là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fr-FR" sz="3600" u="sng"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u="sng" kern="1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=&gt;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Con ng</a:t>
            </a:r>
            <a:r>
              <a:rPr lang="vi-VN" sz="3600" kern="100" dirty="0">
                <a:latin typeface="Times New Roman" panose="02020603050405020304" pitchFamily="18" charset="0"/>
                <a:ea typeface="Times New Roman" panose="02020603050405020304" pitchFamily="18" charset="0"/>
                <a:cs typeface="Times New Roman" panose="02020603050405020304" pitchFamily="18" charset="0"/>
              </a:rPr>
              <a:t>ư</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ời</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tuệ</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suốt</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nhạy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bén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3600" kern="100" dirty="0">
                <a:latin typeface="Times New Roman" panose="02020603050405020304" pitchFamily="18" charset="0"/>
                <a:ea typeface="Times New Roman" panose="02020603050405020304" pitchFamily="18" charset="0"/>
                <a:cs typeface="Times New Roman" panose="02020603050405020304" pitchFamily="18" charset="0"/>
              </a:rPr>
              <a:t>ư</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ớc</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600" kern="1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fr-FR" sz="36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0277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619511"/>
            <a:ext cx="9144000" cy="2357568"/>
          </a:xfrm>
          <a:prstGeom prst="rect">
            <a:avLst/>
          </a:prstGeom>
        </p:spPr>
        <p:txBody>
          <a:bodyPr>
            <a:spAutoFit/>
          </a:bodyPr>
          <a:lstStyle/>
          <a:p>
            <a:pPr algn="just">
              <a:lnSpc>
                <a:spcPct val="115000"/>
              </a:lnSpc>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ể</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p>
        </p:txBody>
      </p:sp>
    </p:spTree>
    <p:extLst>
      <p:ext uri="{BB962C8B-B14F-4D97-AF65-F5344CB8AC3E}">
        <p14:creationId xmlns:p14="http://schemas.microsoft.com/office/powerpoint/2010/main" val="2239304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2247900"/>
            <a:ext cx="9448800" cy="6268383"/>
          </a:xfrm>
          <a:prstGeom prst="rect">
            <a:avLst/>
          </a:prstGeom>
        </p:spPr>
        <p:txBody>
          <a:bodyPr wrap="square">
            <a:spAutoFit/>
          </a:bodyPr>
          <a:lstStyle/>
          <a:p>
            <a:pPr algn="just">
              <a:lnSpc>
                <a:spcPct val="115000"/>
              </a:lnSpc>
              <a:spcAft>
                <a:spcPts val="800"/>
              </a:spcAft>
              <a:tabLst>
                <a:tab pos="342900" algn="l"/>
              </a:tabLst>
            </a:pPr>
            <a:r>
              <a:rPr lang="fr-FR" sz="32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kern="1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fr-FR" sz="32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fr-FR" sz="3200" b="1"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Cưỡi</a:t>
            </a: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voi</a:t>
            </a: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 ra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doanh</a:t>
            </a: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khuyên</a:t>
            </a: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kern="100" dirty="0" err="1">
                <a:latin typeface="Times New Roman" panose="02020603050405020304" pitchFamily="18" charset="0"/>
                <a:ea typeface="Times New Roman" panose="02020603050405020304" pitchFamily="18" charset="0"/>
                <a:cs typeface="Times New Roman" panose="02020603050405020304" pitchFamily="18" charset="0"/>
              </a:rPr>
              <a:t>lính</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tiệc</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khao</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binh</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lính</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làm</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5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đạo</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800"/>
              </a:spcAft>
              <a:buFontTx/>
              <a:buChar char="-"/>
              <a:tabLst>
                <a:tab pos="342900" algn="l"/>
              </a:tabLst>
            </a:pP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tối</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30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tết</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lên</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đường,hẹn</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7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vào</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Thăng</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Long .., </a:t>
            </a:r>
          </a:p>
          <a:p>
            <a:pPr marL="457200" indent="-457200" algn="just">
              <a:lnSpc>
                <a:spcPct val="115000"/>
              </a:lnSpc>
              <a:spcAft>
                <a:spcPts val="800"/>
              </a:spcAft>
              <a:buFontTx/>
              <a:buChar char="-"/>
              <a:tabLst>
                <a:tab pos="342900" algn="l"/>
              </a:tabLst>
            </a:pPr>
            <a:r>
              <a:rPr lang="en-US" sz="3200" kern="100" dirty="0" err="1" smtClean="0">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phó</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200" kern="100" dirty="0">
                <a:latin typeface="Times New Roman" panose="02020603050405020304" pitchFamily="18" charset="0"/>
                <a:ea typeface="Times New Roman" panose="02020603050405020304" pitchFamily="18" charset="0"/>
                <a:cs typeface="Times New Roman" panose="02020603050405020304" pitchFamily="18" charset="0"/>
              </a:rPr>
              <a:t>=&gt;</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khéo</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giao</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tuệ</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3200" i="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i="1"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fr-FR" sz="3200" i="1"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016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3314700"/>
            <a:ext cx="9220200" cy="3026470"/>
          </a:xfrm>
          <a:prstGeom prst="rect">
            <a:avLst/>
          </a:prstGeom>
        </p:spPr>
        <p:txBody>
          <a:bodyPr wrap="square">
            <a:spAutoFit/>
          </a:bodyPr>
          <a:lstStyle/>
          <a:p>
            <a:pPr>
              <a:lnSpc>
                <a:spcPct val="115000"/>
              </a:lnSpc>
              <a:spcAft>
                <a:spcPts val="800"/>
              </a:spcAft>
            </a:pPr>
            <a:r>
              <a:rPr lang="en-US" kern="100" dirty="0" smtClean="0">
                <a:latin typeface="Calibri" panose="020F0502020204030204" pitchFamily="34" charset="0"/>
                <a:ea typeface="Times New Roman" panose="02020603050405020304" pitchFamily="18" charset="0"/>
                <a:cs typeface="Times New Roman" panose="02020603050405020304" pitchFamily="18" charset="0"/>
              </a:rPr>
              <a:t>?</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Tìm</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trận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800"/>
              </a:spcAft>
            </a:pP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Qua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đó</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7070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14500"/>
            <a:ext cx="11125200" cy="6370975"/>
          </a:xfrm>
          <a:prstGeom prst="rect">
            <a:avLst/>
          </a:prstGeom>
        </p:spPr>
        <p:txBody>
          <a:bodyPr wrap="square">
            <a:spAutoFit/>
          </a:bodyPr>
          <a:lstStyle/>
          <a:p>
            <a:pPr>
              <a:lnSpc>
                <a:spcPct val="115000"/>
              </a:lnSpc>
              <a:spcAft>
                <a:spcPts val="800"/>
              </a:spcAft>
            </a:pP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Quang</a:t>
            </a: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4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pt-BR" sz="4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 Quang Trung  truyền lấy sáu chục tấm ván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pt-BR" sz="4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 Quang Trung cưỡi voi đốc thúc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pt-BR" sz="4000" kern="100" dirty="0">
                <a:latin typeface="Times New Roman" panose="02020603050405020304" pitchFamily="18" charset="0"/>
                <a:ea typeface="Times New Roman" panose="02020603050405020304" pitchFamily="18" charset="0"/>
                <a:cs typeface="Times New Roman" panose="02020603050405020304" pitchFamily="18" charset="0"/>
              </a:rPr>
              <a:t>-Vua Quang Trung liền gấp rút sai đội khiêng ván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pt-BR" sz="4000"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533525" algn="l"/>
              </a:tabLst>
            </a:pPr>
            <a:r>
              <a:rPr lang="pt-BR" sz="4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pt-BR" sz="4000" b="1" i="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đẹp, một ông vua anh hùng, tài giỏi, nhân đức, quả cảm, có tài cầm quân.</a:t>
            </a:r>
            <a:r>
              <a:rPr lang="pt-BR" sz="4000" b="1" i="1"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i="1"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342900" algn="l"/>
              </a:tabLst>
            </a:pPr>
            <a:r>
              <a:rPr lang="pt-BR" sz="4000" kern="100" dirty="0">
                <a:latin typeface="Calibri" panose="020F0502020204030204" pitchFamily="34" charset="0"/>
                <a:ea typeface="Times New Roman" panose="02020603050405020304" pitchFamily="18" charset="0"/>
                <a:cs typeface="Times New Roman" panose="02020603050405020304" pitchFamily="18" charset="0"/>
              </a:rPr>
              <a:t> </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2895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0" y="876300"/>
            <a:ext cx="3638203" cy="86452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VUA  QUANG TRUNG</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1487979" y="1740823"/>
            <a:ext cx="4074621" cy="218278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57200" y="3543300"/>
            <a:ext cx="2173778" cy="2362200"/>
          </a:xfrm>
          <a:prstGeom prst="roundRect">
            <a:avLst>
              <a:gd name="adj" fmla="val 21375"/>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Hành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mẽ,quyết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đoán</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EA278526-4C74-B970-5FA7-2D4F747F3840}"/>
              </a:ext>
            </a:extLst>
          </p:cNvPr>
          <p:cNvCxnSpPr>
            <a:cxnSpLocks/>
          </p:cNvCxnSpPr>
          <p:nvPr/>
        </p:nvCxnSpPr>
        <p:spPr>
          <a:xfrm flipH="1">
            <a:off x="3896779" y="1740823"/>
            <a:ext cx="2046821" cy="217239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088008" y="3560528"/>
            <a:ext cx="2166851" cy="198189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trí</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tuệ</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sáng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suốt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bén</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A278526-4C74-B970-5FA7-2D4F747F3840}"/>
              </a:ext>
            </a:extLst>
          </p:cNvPr>
          <p:cNvCxnSpPr>
            <a:cxnSpLocks/>
          </p:cNvCxnSpPr>
          <p:nvPr/>
        </p:nvCxnSpPr>
        <p:spPr>
          <a:xfrm>
            <a:off x="6042453" y="1751213"/>
            <a:ext cx="333794" cy="1255859"/>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53665" y="3238500"/>
            <a:ext cx="2417735" cy="280443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tầm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nhìn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xa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rộng</a:t>
            </a:r>
            <a:r>
              <a:rPr lang="en-US" sz="3200" dirty="0" smtClean="0">
                <a:solidFill>
                  <a:schemeClr val="tx1"/>
                </a:solidFill>
                <a:latin typeface="Times New Roman" panose="02020603050405020304" pitchFamily="18" charset="0"/>
                <a:cs typeface="Times New Roman" panose="02020603050405020304" pitchFamily="18" charset="0"/>
              </a:rPr>
              <a:t>, ý </a:t>
            </a:r>
            <a:r>
              <a:rPr lang="en-US" sz="3200" dirty="0" err="1" smtClean="0">
                <a:solidFill>
                  <a:schemeClr val="tx1"/>
                </a:solidFill>
                <a:latin typeface="Times New Roman" panose="02020603050405020304" pitchFamily="18" charset="0"/>
                <a:cs typeface="Times New Roman" panose="02020603050405020304" pitchFamily="18" charset="0"/>
              </a:rPr>
              <a:t>chí</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quyết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tâm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bảo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vệ</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độc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lập</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EA278526-4C74-B970-5FA7-2D4F747F3840}"/>
              </a:ext>
            </a:extLst>
          </p:cNvPr>
          <p:cNvCxnSpPr>
            <a:cxnSpLocks/>
          </p:cNvCxnSpPr>
          <p:nvPr/>
        </p:nvCxnSpPr>
        <p:spPr>
          <a:xfrm>
            <a:off x="5758874" y="1740823"/>
            <a:ext cx="4180114" cy="174913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8270207" y="3517641"/>
            <a:ext cx="2397794" cy="215925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Là</a:t>
            </a:r>
            <a:r>
              <a:rPr lang="en-US" sz="3200" dirty="0" smtClean="0">
                <a:solidFill>
                  <a:schemeClr val="tx1"/>
                </a:solidFill>
                <a:latin typeface="Times New Roman" panose="02020603050405020304" pitchFamily="18" charset="0"/>
                <a:cs typeface="Times New Roman" panose="02020603050405020304" pitchFamily="18" charset="0"/>
              </a:rPr>
              <a:t> vi </a:t>
            </a:r>
            <a:r>
              <a:rPr lang="en-US" sz="3200" dirty="0" err="1" smtClean="0">
                <a:solidFill>
                  <a:schemeClr val="tx1"/>
                </a:solidFill>
                <a:latin typeface="Times New Roman" panose="02020603050405020304" pitchFamily="18" charset="0"/>
                <a:cs typeface="Times New Roman" panose="02020603050405020304" pitchFamily="18" charset="0"/>
              </a:rPr>
              <a:t>tướng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tài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thao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lược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người</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EA278526-4C74-B970-5FA7-2D4F747F3840}"/>
              </a:ext>
            </a:extLst>
          </p:cNvPr>
          <p:cNvCxnSpPr>
            <a:cxnSpLocks/>
          </p:cNvCxnSpPr>
          <p:nvPr/>
        </p:nvCxnSpPr>
        <p:spPr>
          <a:xfrm>
            <a:off x="6593379" y="1768504"/>
            <a:ext cx="4608021" cy="1721456"/>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002575" y="3543300"/>
            <a:ext cx="5761425" cy="213359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Hình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ảnh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đẹp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của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vị</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hùng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tài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chiến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trận.đóng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trò</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quyết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định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chiến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thắng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thần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tốc</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0" name="Picture 2" descr="Viết đoạn văn nêu cảm nhận về vua Quang Trung trong Hoàng Lê nhất thống chí"/>
          <p:cNvPicPr>
            <a:picLocks noChangeAspect="1" noChangeArrowheads="1"/>
          </p:cNvPicPr>
          <p:nvPr/>
        </p:nvPicPr>
        <p:blipFill rotWithShape="1">
          <a:blip r:embed="rId2">
            <a:extLst>
              <a:ext uri="{28A0092B-C50C-407E-A947-70E740481C1C}">
                <a14:useLocalDpi xmlns:a14="http://schemas.microsoft.com/office/drawing/2010/main" val="0"/>
              </a:ext>
            </a:extLst>
          </a:blip>
          <a:srcRect l="13400" t="1349" r="1600" b="10651"/>
          <a:stretch/>
        </p:blipFill>
        <p:spPr bwMode="auto">
          <a:xfrm>
            <a:off x="11556190" y="495299"/>
            <a:ext cx="5207810" cy="284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5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in)">
                                      <p:cBhvr>
                                        <p:cTn id="50" dur="2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2"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0" y="-2476500"/>
            <a:ext cx="20269200" cy="12894391"/>
          </a:xfrm>
          <a:prstGeom prst="rect">
            <a:avLst/>
          </a:prstGeom>
        </p:spPr>
      </p:pic>
      <p:pic>
        <p:nvPicPr>
          <p:cNvPr id="11" name="Picture 12"/>
          <p:cNvPicPr>
            <a:picLocks noChangeAspect="1"/>
          </p:cNvPicPr>
          <p:nvPr/>
        </p:nvPicPr>
        <p:blipFill>
          <a:blip r:embed="rId5"/>
          <a:srcRect/>
          <a:stretch>
            <a:fillRect/>
          </a:stretch>
        </p:blipFill>
        <p:spPr>
          <a:xfrm rot="20310572">
            <a:off x="9716586" y="8296725"/>
            <a:ext cx="10086655" cy="3976599"/>
          </a:xfrm>
          <a:prstGeom prst="rect">
            <a:avLst/>
          </a:prstGeom>
        </p:spPr>
      </p:pic>
      <p:grpSp>
        <p:nvGrpSpPr>
          <p:cNvPr id="8" name="Group 7"/>
          <p:cNvGrpSpPr/>
          <p:nvPr/>
        </p:nvGrpSpPr>
        <p:grpSpPr>
          <a:xfrm>
            <a:off x="-6450375" y="-1028700"/>
            <a:ext cx="15430500" cy="15430500"/>
            <a:chOff x="-5075107" y="-2133600"/>
            <a:chExt cx="15430500" cy="15430500"/>
          </a:xfrm>
        </p:grpSpPr>
        <p:pic>
          <p:nvPicPr>
            <p:cNvPr id="9" name="Picture 8"/>
            <p:cNvPicPr>
              <a:picLocks noChangeAspect="1"/>
            </p:cNvPicPr>
            <p:nvPr/>
          </p:nvPicPr>
          <p:blipFill>
            <a:blip r:embed="rId6"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75107" y="-2133600"/>
              <a:ext cx="15430500" cy="15430500"/>
            </a:xfrm>
            <a:prstGeom prst="rect">
              <a:avLst/>
            </a:prstGeom>
          </p:spPr>
        </p:pic>
        <p:pic>
          <p:nvPicPr>
            <p:cNvPr id="10" name="Picture 9"/>
            <p:cNvPicPr>
              <a:picLocks noChangeAspect="1"/>
            </p:cNvPicPr>
            <p:nvPr/>
          </p:nvPicPr>
          <p:blipFill>
            <a:blip r:embed="rId8">
              <a:clrChange>
                <a:clrFrom>
                  <a:srgbClr val="A67733"/>
                </a:clrFrom>
                <a:clrTo>
                  <a:srgbClr val="A67733">
                    <a:alpha val="0"/>
                  </a:srgbClr>
                </a:clrTo>
              </a:clrChange>
              <a:duotone>
                <a:prstClr val="black"/>
                <a:srgbClr val="CAA882">
                  <a:tint val="45000"/>
                  <a:satMod val="400000"/>
                </a:srgbClr>
              </a:duotone>
            </a:blip>
            <a:stretch>
              <a:fillRect/>
            </a:stretch>
          </p:blipFill>
          <p:spPr>
            <a:xfrm>
              <a:off x="-1622396" y="4189583"/>
              <a:ext cx="10304111" cy="6061242"/>
            </a:xfrm>
            <a:prstGeom prst="rect">
              <a:avLst/>
            </a:prstGeom>
            <a:effectLst>
              <a:softEdge rad="1079500"/>
            </a:effectLst>
          </p:spPr>
        </p:pic>
      </p:grpSp>
      <p:sp>
        <p:nvSpPr>
          <p:cNvPr id="5" name="Hộp Văn bản 4">
            <a:extLst>
              <a:ext uri="{FF2B5EF4-FFF2-40B4-BE49-F238E27FC236}">
                <a16:creationId xmlns:a16="http://schemas.microsoft.com/office/drawing/2014/main" id="{92070FF6-930A-DD01-AF78-687C20684379}"/>
              </a:ext>
            </a:extLst>
          </p:cNvPr>
          <p:cNvSpPr txBox="1"/>
          <p:nvPr/>
        </p:nvSpPr>
        <p:spPr>
          <a:xfrm>
            <a:off x="3356076" y="700314"/>
            <a:ext cx="8839200" cy="784830"/>
          </a:xfrm>
          <a:prstGeom prst="rect">
            <a:avLst/>
          </a:prstGeom>
          <a:noFill/>
        </p:spPr>
        <p:txBody>
          <a:bodyPr wrap="square" rtlCol="0">
            <a:spAutoFit/>
          </a:bodyPr>
          <a:lstStyle/>
          <a:p>
            <a:pPr algn="ct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Quan</a:t>
            </a:r>
            <a:r>
              <a:rPr lang="en-US" sz="45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sát</a:t>
            </a:r>
            <a:r>
              <a:rPr lang="en-US" sz="45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văn</a:t>
            </a:r>
            <a:r>
              <a:rPr lang="en-US" sz="45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bản</a:t>
            </a:r>
            <a:r>
              <a:rPr lang="en-US" sz="45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cho</a:t>
            </a:r>
            <a:r>
              <a:rPr lang="en-US" sz="45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4500" b="1" dirty="0" err="1" smtClean="0">
                <a:solidFill>
                  <a:schemeClr val="accent1">
                    <a:lumMod val="75000"/>
                  </a:schemeClr>
                </a:solidFill>
                <a:latin typeface="Times New Roman" panose="02020603050405020304" pitchFamily="18" charset="0"/>
                <a:cs typeface="Times New Roman" panose="02020603050405020304" pitchFamily="18" charset="0"/>
              </a:rPr>
              <a:t>biết</a:t>
            </a:r>
            <a:endParaRPr lang="en-GB" sz="4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91704A18-D5D2-2380-88B5-02B52F27A219}"/>
              </a:ext>
            </a:extLst>
          </p:cNvPr>
          <p:cNvSpPr txBox="1"/>
          <p:nvPr/>
        </p:nvSpPr>
        <p:spPr>
          <a:xfrm>
            <a:off x="6477000" y="2932944"/>
            <a:ext cx="11014176" cy="2846933"/>
          </a:xfrm>
          <a:prstGeom prst="rect">
            <a:avLst/>
          </a:prstGeom>
          <a:noFill/>
        </p:spPr>
        <p:txBody>
          <a:bodyPr wrap="square">
            <a:spAutoFit/>
          </a:bodyPr>
          <a:lstStyle/>
          <a:p>
            <a:pPr algn="just">
              <a:spcBef>
                <a:spcPts val="5"/>
              </a:spcBef>
              <a:spcAft>
                <a:spcPts val="5"/>
              </a:spcAft>
            </a:pPr>
            <a:r>
              <a:rPr lang="en-US" sz="45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5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Chiêu</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5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t> </a:t>
            </a:r>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p>
          <a:p>
            <a:pPr algn="just">
              <a:spcBef>
                <a:spcPts val="5"/>
              </a:spcBef>
              <a:spcAft>
                <a:spcPts val="5"/>
              </a:spcAft>
            </a:pPr>
            <a:endParaRPr lang="en-GB" sz="45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95488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0"/>
            <a:ext cx="18288000" cy="10287000"/>
          </a:xfrm>
          <a:prstGeom prst="rect">
            <a:avLst/>
          </a:prstGeom>
        </p:spPr>
      </p:pic>
      <p:sp>
        <p:nvSpPr>
          <p:cNvPr id="13" name="TextBox 12"/>
          <p:cNvSpPr txBox="1"/>
          <p:nvPr/>
        </p:nvSpPr>
        <p:spPr>
          <a:xfrm>
            <a:off x="516814" y="1360439"/>
            <a:ext cx="103797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421267"/>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mồng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Tằng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4978583"/>
            <a:ext cx="1040518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701218"/>
            <a:ext cx="10405186"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1" y="2857500"/>
            <a:ext cx="8815052" cy="2903167"/>
          </a:xfrm>
          <a:prstGeom prst="rect">
            <a:avLst/>
          </a:prstGeom>
        </p:spPr>
        <p:txBody>
          <a:bodyPr wrap="square">
            <a:spAutoFit/>
          </a:bodyPr>
          <a:lstStyle/>
          <a:p>
            <a:pPr algn="just">
              <a:lnSpc>
                <a:spcPct val="115000"/>
              </a:lnSpc>
              <a:spcAft>
                <a:spcPts val="800"/>
              </a:spcAft>
              <a:tabLst>
                <a:tab pos="342900" algn="l"/>
              </a:tabLst>
            </a:pPr>
            <a:r>
              <a:rPr lang="fr-FR" sz="5400" b="1" kern="100" dirty="0">
                <a:latin typeface="Times New Roman" panose="02020603050405020304" pitchFamily="18" charset="0"/>
                <a:ea typeface="Times New Roman" panose="02020603050405020304" pitchFamily="18" charset="0"/>
                <a:cs typeface="Times New Roman" panose="02020603050405020304" pitchFamily="18" charset="0"/>
              </a:rPr>
              <a:t>=&gt; </a:t>
            </a:r>
            <a:r>
              <a:rPr lang="fr-FR" sz="5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Vua</a:t>
            </a:r>
            <a:r>
              <a:rPr lang="fr-FR" sz="5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5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fr-FR" sz="5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5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Chiêu</a:t>
            </a:r>
            <a:r>
              <a:rPr lang="fr-FR" sz="5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5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Thống</a:t>
            </a:r>
            <a:r>
              <a:rPr lang="fr-FR" sz="5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Hèn</a:t>
            </a:r>
            <a:r>
              <a:rPr lang="fr-FR" sz="5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nhát,bạc</a:t>
            </a:r>
            <a:r>
              <a:rPr lang="fr-FR" sz="5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nhược,phản</a:t>
            </a:r>
            <a:r>
              <a:rPr lang="fr-FR" sz="5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fr-FR" sz="5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fr-FR" sz="5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5400" kern="100" dirty="0" err="1">
                <a:latin typeface="Times New Roman" panose="02020603050405020304" pitchFamily="18" charset="0"/>
                <a:ea typeface="Times New Roman" panose="02020603050405020304" pitchFamily="18" charset="0"/>
                <a:cs typeface="Times New Roman" panose="02020603050405020304" pitchFamily="18" charset="0"/>
              </a:rPr>
              <a:t>dân</a:t>
            </a:r>
            <a:endParaRPr lang="en-US" sz="54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463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3695700"/>
            <a:ext cx="14182729" cy="743473"/>
          </a:xfrm>
          <a:prstGeom prst="rect">
            <a:avLst/>
          </a:prstGeom>
        </p:spPr>
        <p:txBody>
          <a:bodyPr wrap="none">
            <a:spAutoFit/>
          </a:bodyPr>
          <a:lstStyle/>
          <a:p>
            <a:pPr>
              <a:lnSpc>
                <a:spcPct val="115000"/>
              </a:lnSpc>
              <a:spcAft>
                <a:spcPts val="800"/>
              </a:spcAft>
              <a:tabLst>
                <a:tab pos="342900" algn="l"/>
              </a:tabLst>
            </a:pP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Qua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VB,Em</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VB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825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2019300"/>
            <a:ext cx="9829800" cy="8466933"/>
          </a:xfrm>
          <a:prstGeom prst="rect">
            <a:avLst/>
          </a:prstGeom>
        </p:spPr>
        <p:txBody>
          <a:bodyPr wrap="square">
            <a:spAutoFit/>
          </a:bodyPr>
          <a:lstStyle/>
          <a:p>
            <a:pPr algn="just">
              <a:lnSpc>
                <a:spcPct val="115000"/>
              </a:lnSpc>
              <a:spcAft>
                <a:spcPts val="800"/>
              </a:spcAft>
              <a:tabLst>
                <a:tab pos="342900" algn="l"/>
              </a:tabLst>
            </a:pPr>
            <a:r>
              <a:rPr lang="fr-FR" sz="4400" b="1" kern="100" dirty="0" smtClean="0">
                <a:latin typeface="Times New Roman" panose="02020603050405020304" pitchFamily="18" charset="0"/>
                <a:ea typeface="Times New Roman" panose="02020603050405020304" pitchFamily="18" charset="0"/>
                <a:cs typeface="Times New Roman" panose="02020603050405020304" pitchFamily="18" charset="0"/>
              </a:rPr>
              <a:t>3.Đề </a:t>
            </a:r>
            <a:r>
              <a:rPr lang="fr-FR" sz="4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tài</a:t>
            </a:r>
            <a:r>
              <a:rPr lang="fr-FR" sz="4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fr-FR" sz="4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chủ</a:t>
            </a:r>
            <a:r>
              <a:rPr lang="fr-FR" sz="44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400" b="1" kern="100" dirty="0" err="1" smtClean="0">
                <a:latin typeface="Times New Roman" panose="02020603050405020304" pitchFamily="18" charset="0"/>
                <a:ea typeface="Times New Roman" panose="02020603050405020304" pitchFamily="18" charset="0"/>
                <a:cs typeface="Times New Roman" panose="02020603050405020304" pitchFamily="18" charset="0"/>
              </a:rPr>
              <a:t>đề</a:t>
            </a:r>
            <a:r>
              <a:rPr lang="fr-FR" sz="4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b="1" kern="100"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fr-FR" sz="4400" b="1" kern="1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fr-FR" sz="44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4400" b="1" kern="100" dirty="0" err="1" smtClean="0">
                <a:latin typeface="Times New Roman" panose="02020603050405020304" pitchFamily="18" charset="0"/>
                <a:ea typeface="Calibri" panose="020F0502020204030204" pitchFamily="34" charset="0"/>
                <a:cs typeface="Times New Roman" panose="02020603050405020304" pitchFamily="18" charset="0"/>
              </a:rPr>
              <a:t>tài</a:t>
            </a:r>
            <a:r>
              <a:rPr lang="fr-FR" sz="4400" b="1" kern="1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mj-lt"/>
              </a:rPr>
              <a:t>+ Lịch sử</a:t>
            </a:r>
            <a:endParaRPr lang="en-US" sz="4000" dirty="0">
              <a:latin typeface="+mj-lt"/>
            </a:endParaRPr>
          </a:p>
          <a:p>
            <a:r>
              <a:rPr lang="vi-VN" sz="4000" dirty="0">
                <a:latin typeface="+mj-lt"/>
              </a:rPr>
              <a:t>+ Cuộc kháng chiến chống quân Thanh</a:t>
            </a:r>
            <a:endParaRPr lang="en-US" sz="4000" dirty="0">
              <a:latin typeface="+mj-lt"/>
            </a:endParaRPr>
          </a:p>
          <a:p>
            <a:r>
              <a:rPr lang="en-US" sz="4000" dirty="0">
                <a:latin typeface="+mj-lt"/>
              </a:rPr>
              <a:t>+ </a:t>
            </a:r>
            <a:r>
              <a:rPr lang="en-US" sz="4000" dirty="0" err="1">
                <a:latin typeface="+mj-lt"/>
              </a:rPr>
              <a:t>Người</a:t>
            </a:r>
            <a:r>
              <a:rPr lang="en-US" sz="4000" dirty="0">
                <a:latin typeface="+mj-lt"/>
              </a:rPr>
              <a:t> </a:t>
            </a:r>
            <a:r>
              <a:rPr lang="en-US" sz="4000" dirty="0" err="1">
                <a:latin typeface="+mj-lt"/>
              </a:rPr>
              <a:t>anh</a:t>
            </a:r>
            <a:r>
              <a:rPr lang="en-US" sz="4000" dirty="0">
                <a:latin typeface="+mj-lt"/>
              </a:rPr>
              <a:t> </a:t>
            </a:r>
            <a:r>
              <a:rPr lang="en-US" sz="4000" dirty="0" err="1">
                <a:latin typeface="+mj-lt"/>
              </a:rPr>
              <a:t>hùng</a:t>
            </a:r>
            <a:r>
              <a:rPr lang="en-US" sz="4000" dirty="0">
                <a:latin typeface="+mj-lt"/>
              </a:rPr>
              <a:t> </a:t>
            </a:r>
            <a:r>
              <a:rPr lang="en-US" sz="4000" dirty="0" err="1">
                <a:latin typeface="+mj-lt"/>
              </a:rPr>
              <a:t>dân</a:t>
            </a:r>
            <a:r>
              <a:rPr lang="en-US" sz="4000" dirty="0">
                <a:latin typeface="+mj-lt"/>
              </a:rPr>
              <a:t> </a:t>
            </a:r>
            <a:r>
              <a:rPr lang="en-US" sz="4000" dirty="0" err="1">
                <a:latin typeface="+mj-lt"/>
              </a:rPr>
              <a:t>tộc</a:t>
            </a:r>
            <a:r>
              <a:rPr lang="en-US" sz="4000" dirty="0">
                <a:latin typeface="+mj-lt"/>
              </a:rPr>
              <a:t> </a:t>
            </a:r>
            <a:r>
              <a:rPr lang="en-US" sz="4000" dirty="0" err="1">
                <a:latin typeface="+mj-lt"/>
              </a:rPr>
              <a:t>Quang</a:t>
            </a:r>
            <a:r>
              <a:rPr lang="en-US" sz="4000" dirty="0">
                <a:latin typeface="+mj-lt"/>
              </a:rPr>
              <a:t> </a:t>
            </a:r>
            <a:r>
              <a:rPr lang="en-US" sz="4000" dirty="0" err="1">
                <a:latin typeface="+mj-lt"/>
              </a:rPr>
              <a:t>Trung</a:t>
            </a:r>
            <a:endParaRPr lang="en-US" sz="4000" dirty="0">
              <a:latin typeface="+mj-lt"/>
            </a:endParaRPr>
          </a:p>
          <a:p>
            <a:pPr algn="just">
              <a:lnSpc>
                <a:spcPct val="115000"/>
              </a:lnSpc>
              <a:spcAft>
                <a:spcPts val="800"/>
              </a:spcAft>
              <a:tabLst>
                <a:tab pos="342900" algn="l"/>
              </a:tabLst>
            </a:pPr>
            <a:endParaRPr lang="fr-FR" sz="4000" b="1" kern="100" dirty="0" smtClean="0">
              <a:latin typeface="+mj-lt"/>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4400" b="1" kern="100" dirty="0" err="1" smtClean="0">
                <a:latin typeface="Times New Roman" panose="02020603050405020304" pitchFamily="18" charset="0"/>
                <a:ea typeface="Calibri" panose="020F0502020204030204" pitchFamily="34" charset="0"/>
                <a:cs typeface="Times New Roman" panose="02020603050405020304" pitchFamily="18" charset="0"/>
              </a:rPr>
              <a:t>Chủ</a:t>
            </a:r>
            <a:r>
              <a:rPr lang="fr-FR" sz="44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4400" b="1" kern="1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fr-FR" sz="4400" b="1"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342900" algn="l"/>
              </a:tabLst>
            </a:pP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Ca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ngợi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Huệ</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tốc</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đồng</a:t>
            </a:r>
            <a:r>
              <a:rPr lang="fr-FR"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phê</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phán,tố</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bọn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bán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nước,cướp</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khơi</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dậy</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ý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hào</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000" kern="1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fr-FR"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kern="100" dirty="0">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kern="1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893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0" y="-2476500"/>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pic>
        <p:nvPicPr>
          <p:cNvPr id="11" name="Picture 12"/>
          <p:cNvPicPr>
            <a:picLocks noChangeAspect="1"/>
          </p:cNvPicPr>
          <p:nvPr/>
        </p:nvPicPr>
        <p:blipFill>
          <a:blip r:embed="rId6"/>
          <a:srcRect/>
          <a:stretch>
            <a:fillRect/>
          </a:stretch>
        </p:blipFill>
        <p:spPr>
          <a:xfrm rot="20310572">
            <a:off x="9716586" y="8296725"/>
            <a:ext cx="10086655" cy="3976599"/>
          </a:xfrm>
          <a:prstGeom prst="rect">
            <a:avLst/>
          </a:prstGeom>
        </p:spPr>
      </p:pic>
      <p:grpSp>
        <p:nvGrpSpPr>
          <p:cNvPr id="8" name="Group 7"/>
          <p:cNvGrpSpPr/>
          <p:nvPr/>
        </p:nvGrpSpPr>
        <p:grpSpPr>
          <a:xfrm>
            <a:off x="-6450375" y="-1028700"/>
            <a:ext cx="15430500" cy="15430500"/>
            <a:chOff x="-5075107" y="-21336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75107" y="-21336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622396" y="4189583"/>
              <a:ext cx="10304111" cy="6061242"/>
            </a:xfrm>
            <a:prstGeom prst="rect">
              <a:avLst/>
            </a:prstGeom>
            <a:effectLst>
              <a:softEdge rad="1079500"/>
            </a:effectLst>
          </p:spPr>
        </p:pic>
      </p:grpSp>
      <p:sp>
        <p:nvSpPr>
          <p:cNvPr id="5" name="Hộp Văn bản 4">
            <a:extLst>
              <a:ext uri="{FF2B5EF4-FFF2-40B4-BE49-F238E27FC236}">
                <a16:creationId xmlns:a16="http://schemas.microsoft.com/office/drawing/2014/main" id="{92070FF6-930A-DD01-AF78-687C20684379}"/>
              </a:ext>
            </a:extLst>
          </p:cNvPr>
          <p:cNvSpPr txBox="1"/>
          <p:nvPr/>
        </p:nvSpPr>
        <p:spPr>
          <a:xfrm>
            <a:off x="7306447" y="3891122"/>
            <a:ext cx="8839200" cy="784830"/>
          </a:xfrm>
          <a:prstGeom prst="rect">
            <a:avLst/>
          </a:prstGeom>
          <a:noFill/>
        </p:spPr>
        <p:txBody>
          <a:bodyPr wrap="square" rtlCol="0">
            <a:spAutoFit/>
          </a:bodyPr>
          <a:lstStyle/>
          <a:p>
            <a:pPr algn="ctr"/>
            <a:r>
              <a:rPr lang="en-US" sz="4500" b="1" smtClean="0">
                <a:solidFill>
                  <a:schemeClr val="accent1">
                    <a:lumMod val="75000"/>
                  </a:schemeClr>
                </a:solidFill>
                <a:latin typeface="Times New Roman" panose="02020603050405020304" pitchFamily="18" charset="0"/>
                <a:cs typeface="Times New Roman" panose="02020603050405020304" pitchFamily="18" charset="0"/>
              </a:rPr>
              <a:t>TỔNG KẾT</a:t>
            </a:r>
            <a:endParaRPr lang="en-GB" sz="45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4424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GB"/>
          </a:p>
        </p:txBody>
      </p:sp>
      <p:sp>
        <p:nvSpPr>
          <p:cNvPr id="4" name="Rectangle 3"/>
          <p:cNvSpPr/>
          <p:nvPr/>
        </p:nvSpPr>
        <p:spPr>
          <a:xfrm>
            <a:off x="3086100" y="1158330"/>
            <a:ext cx="2895600" cy="769441"/>
          </a:xfrm>
          <a:prstGeom prst="rect">
            <a:avLst/>
          </a:prstGeom>
        </p:spPr>
        <p:txBody>
          <a:bodyPr wrap="square">
            <a:spAutoFit/>
          </a:bodyPr>
          <a:lstStyle/>
          <a:p>
            <a:pPr lvl="0" algn="just"/>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144000" y="21831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txBody>
          <a:bodyPr/>
          <a:lstStyle/>
          <a:p>
            <a:endParaRPr lang="en-GB"/>
          </a:p>
        </p:txBody>
      </p:sp>
      <p:sp>
        <p:nvSpPr>
          <p:cNvPr id="7" name="Rectangle 6"/>
          <p:cNvSpPr/>
          <p:nvPr/>
        </p:nvSpPr>
        <p:spPr>
          <a:xfrm>
            <a:off x="11566358" y="2345130"/>
            <a:ext cx="2590800" cy="769441"/>
          </a:xfrm>
          <a:prstGeom prst="rect">
            <a:avLst/>
          </a:prstGeom>
        </p:spPr>
        <p:txBody>
          <a:bodyPr wrap="square">
            <a:spAutoFit/>
          </a:bodyPr>
          <a:lstStyle/>
          <a:p>
            <a:pPr lvl="0"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409700"/>
            <a:ext cx="11734800" cy="7931467"/>
          </a:xfrm>
          <a:prstGeom prst="rect">
            <a:avLst/>
          </a:prstGeom>
        </p:spPr>
        <p:txBody>
          <a:bodyPr wrap="square">
            <a:spAutoFit/>
          </a:bodyPr>
          <a:lstStyle/>
          <a:p>
            <a:pPr algn="just">
              <a:lnSpc>
                <a:spcPct val="115000"/>
              </a:lnSpc>
              <a:spcAft>
                <a:spcPts val="800"/>
              </a:spcAft>
              <a:tabLst>
                <a:tab pos="342900" algn="l"/>
              </a:tabLst>
            </a:pPr>
            <a:r>
              <a:rPr lang="fr-FR"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Những</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yếu</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tố</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đặc</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trưng</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truyện</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lích</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sử</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800"/>
              </a:spcAft>
              <a:tabLst>
                <a:tab pos="342900" algn="l"/>
              </a:tabLst>
            </a:pPr>
            <a:r>
              <a:rPr lang="fr-FR" sz="3200" b="1" dirty="0" err="1" smtClean="0">
                <a:latin typeface="Times New Roman" panose="02020603050405020304" pitchFamily="18" charset="0"/>
                <a:ea typeface="Times New Roman" panose="02020603050405020304" pitchFamily="18" charset="0"/>
                <a:cs typeface="Times New Roman" panose="02020603050405020304" pitchFamily="18" charset="0"/>
              </a:rPr>
              <a:t>Bối</a:t>
            </a:r>
            <a:r>
              <a:rPr lang="fr-FR"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kiện,nhân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ở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kỳ,một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giai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hào</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ta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QT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xuân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Dậu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(1789)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tan 29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vạn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200" dirty="0">
                <a:latin typeface="Times New Roman" panose="02020603050405020304" pitchFamily="18" charset="0"/>
                <a:ea typeface="Times New Roman" panose="02020603050405020304" pitchFamily="18" charset="0"/>
                <a:cs typeface="Times New Roman" panose="02020603050405020304" pitchFamily="18" charset="0"/>
              </a:rPr>
              <a:t>-</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phú</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hoạ</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chúa,anh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sĩ</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iêu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QT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Chiêu</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Thống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fr-FR" sz="3200" b="1" dirty="0">
                <a:latin typeface="Times New Roman" panose="02020603050405020304" pitchFamily="18" charset="0"/>
                <a:ea typeface="Times New Roman" panose="02020603050405020304" pitchFamily="18" charset="0"/>
                <a:cs typeface="Times New Roman" panose="02020603050405020304" pitchFamily="18" charset="0"/>
              </a:rPr>
              <a:t> :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ra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tuy</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tạo,hư</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cấu,sắp</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ý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 Tin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sang xl,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Huệ</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họp</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tứng</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sĩ</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342900" algn="l"/>
              </a:tabLst>
            </a:pPr>
            <a:r>
              <a:rPr lang="en-US" sz="3200" dirty="0">
                <a:solidFill>
                  <a:srgbClr val="0D0D0D"/>
                </a:solidFill>
                <a:latin typeface="Times New Roman" panose="02020603050405020304" pitchFamily="18" charset="0"/>
                <a:ea typeface="MS Mincho"/>
                <a:cs typeface="Times New Roman" panose="02020603050405020304" pitchFamily="18" charset="0"/>
              </a:rPr>
              <a:t>-</a:t>
            </a:r>
            <a:r>
              <a:rPr lang="en-US" sz="3200" b="1" dirty="0" err="1">
                <a:solidFill>
                  <a:srgbClr val="0D0D0D"/>
                </a:solidFill>
                <a:latin typeface="Times New Roman" panose="02020603050405020304" pitchFamily="18" charset="0"/>
                <a:ea typeface="MS Mincho"/>
                <a:cs typeface="Times New Roman" panose="02020603050405020304" pitchFamily="18" charset="0"/>
              </a:rPr>
              <a:t>Ngôn</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ngữ</a:t>
            </a:r>
            <a:r>
              <a:rPr lang="en-US" sz="3200" b="1" dirty="0">
                <a:solidFill>
                  <a:srgbClr val="0D0D0D"/>
                </a:solidFill>
                <a:latin typeface="Times New Roman" panose="02020603050405020304" pitchFamily="18" charset="0"/>
                <a:ea typeface="MS Mincho"/>
                <a:cs typeface="Times New Roman" panose="02020603050405020304" pitchFamily="18" charset="0"/>
              </a:rPr>
              <a: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phù</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hợp</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với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thời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đại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3604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HỎI:</a:t>
            </a:r>
            <a:r>
              <a:rPr lang="en-US" sz="5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chạy</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ông</a:t>
            </a: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912FA2F-8DE5-C174-626F-DE994DCD3DD4}"/>
              </a:ext>
            </a:extLst>
          </p:cNvPr>
          <p:cNvPicPr/>
          <p:nvPr/>
        </p:nvPicPr>
        <p:blipFill>
          <a:blip r:embed="rId2">
            <a:alphaModFix amt="62000"/>
          </a:blip>
          <a:srcRect l="-12669" t="24952" r="-33578" b="26510"/>
          <a:stretch>
            <a:fillRect/>
          </a:stretch>
        </p:blipFill>
        <p:spPr>
          <a:xfrm>
            <a:off x="-3810000" y="16329"/>
            <a:ext cx="18288000" cy="10287000"/>
          </a:xfrm>
          <a:prstGeom prst="rect">
            <a:avLst/>
          </a:prstGeom>
        </p:spPr>
      </p:pic>
      <p:pic>
        <p:nvPicPr>
          <p:cNvPr id="5" name="Picture 9">
            <a:extLst>
              <a:ext uri="{FF2B5EF4-FFF2-40B4-BE49-F238E27FC236}">
                <a16:creationId xmlns:a16="http://schemas.microsoft.com/office/drawing/2014/main" id="{6F0D7A20-DD7F-A014-D7ED-889A81325B46}"/>
              </a:ext>
            </a:extLst>
          </p:cNvPr>
          <p:cNvPicPr>
            <a:picLocks noChangeAspect="1"/>
          </p:cNvPicPr>
          <p:nvPr/>
        </p:nvPicPr>
        <p:blipFill>
          <a:blip r:embed="rId3"/>
          <a:srcRect/>
          <a:stretch>
            <a:fillRect/>
          </a:stretch>
        </p:blipFill>
        <p:spPr>
          <a:xfrm rot="-854632" flipH="1">
            <a:off x="-1992983" y="-1137240"/>
            <a:ext cx="7508688" cy="2712514"/>
          </a:xfrm>
          <a:prstGeom prst="rect">
            <a:avLst/>
          </a:prstGeom>
        </p:spPr>
      </p:pic>
      <p:pic>
        <p:nvPicPr>
          <p:cNvPr id="6" name="Picture 12">
            <a:extLst>
              <a:ext uri="{FF2B5EF4-FFF2-40B4-BE49-F238E27FC236}">
                <a16:creationId xmlns:a16="http://schemas.microsoft.com/office/drawing/2014/main" id="{CFC7FE30-4977-D1BF-79AB-1520403F1B6E}"/>
              </a:ext>
            </a:extLst>
          </p:cNvPr>
          <p:cNvPicPr>
            <a:picLocks noChangeAspect="1"/>
          </p:cNvPicPr>
          <p:nvPr/>
        </p:nvPicPr>
        <p:blipFill>
          <a:blip r:embed="rId4"/>
          <a:srcRect/>
          <a:stretch>
            <a:fillRect/>
          </a:stretch>
        </p:blipFill>
        <p:spPr>
          <a:xfrm rot="20310572">
            <a:off x="9716586" y="8449125"/>
            <a:ext cx="10086655" cy="3976599"/>
          </a:xfrm>
          <a:prstGeom prst="rect">
            <a:avLst/>
          </a:prstGeom>
        </p:spPr>
      </p:pic>
      <p:sp>
        <p:nvSpPr>
          <p:cNvPr id="3" name="Hộp Văn bản 2">
            <a:extLst>
              <a:ext uri="{FF2B5EF4-FFF2-40B4-BE49-F238E27FC236}">
                <a16:creationId xmlns:a16="http://schemas.microsoft.com/office/drawing/2014/main" id="{17E98D52-DE20-1142-C9B9-6ACB6A543C1A}"/>
              </a:ext>
            </a:extLst>
          </p:cNvPr>
          <p:cNvSpPr txBox="1"/>
          <p:nvPr/>
        </p:nvSpPr>
        <p:spPr>
          <a:xfrm>
            <a:off x="8876757" y="1866900"/>
            <a:ext cx="8839200" cy="784830"/>
          </a:xfrm>
          <a:prstGeom prst="rect">
            <a:avLst/>
          </a:prstGeom>
          <a:noFill/>
        </p:spPr>
        <p:txBody>
          <a:bodyPr wrap="square" rtlCol="0">
            <a:spAutoFit/>
          </a:bodyPr>
          <a:lstStyle/>
          <a:p>
            <a:pPr algn="ctr"/>
            <a:r>
              <a:rPr lang="en-US" sz="4500" b="1" dirty="0" err="1">
                <a:solidFill>
                  <a:schemeClr val="accent1">
                    <a:lumMod val="75000"/>
                  </a:schemeClr>
                </a:solidFill>
                <a:latin typeface="Times New Roman" panose="02020603050405020304" pitchFamily="18" charset="0"/>
                <a:cs typeface="Times New Roman" panose="02020603050405020304" pitchFamily="18" charset="0"/>
              </a:rPr>
              <a:t>Gợi</a:t>
            </a:r>
            <a:r>
              <a:rPr lang="en-US" sz="4500" b="1" dirty="0">
                <a:solidFill>
                  <a:schemeClr val="accent1">
                    <a:lumMod val="75000"/>
                  </a:schemeClr>
                </a:solidFill>
                <a:latin typeface="Times New Roman" panose="02020603050405020304" pitchFamily="18" charset="0"/>
                <a:cs typeface="Times New Roman" panose="02020603050405020304" pitchFamily="18" charset="0"/>
              </a:rPr>
              <a:t> ý: </a:t>
            </a:r>
            <a:endParaRPr lang="en-GB" sz="45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7" name="Picture 1">
            <a:extLst>
              <a:ext uri="{FF2B5EF4-FFF2-40B4-BE49-F238E27FC236}">
                <a16:creationId xmlns:a16="http://schemas.microsoft.com/office/drawing/2014/main" id="{C960BBCD-7234-BBC9-1CE0-E3F698BE8D04}"/>
              </a:ext>
            </a:extLst>
          </p:cNvPr>
          <p:cNvPicPr>
            <a:picLocks noChangeAspect="1"/>
          </p:cNvPicPr>
          <p:nvPr/>
        </p:nvPicPr>
        <p:blipFill rotWithShape="1">
          <a:blip r:embed="rId5"/>
          <a:srcRect l="30674" r="30673"/>
          <a:stretch/>
        </p:blipFill>
        <p:spPr>
          <a:xfrm>
            <a:off x="457200" y="-38101"/>
            <a:ext cx="7010400" cy="10341429"/>
          </a:xfrm>
          <a:prstGeom prst="rect">
            <a:avLst/>
          </a:prstGeom>
        </p:spPr>
      </p:pic>
      <p:sp>
        <p:nvSpPr>
          <p:cNvPr id="10" name="Rectangle 4">
            <a:extLst>
              <a:ext uri="{FF2B5EF4-FFF2-40B4-BE49-F238E27FC236}">
                <a16:creationId xmlns:a16="http://schemas.microsoft.com/office/drawing/2014/main" id="{F8E07787-50BF-A0D4-3C92-CAC33522443A}"/>
              </a:ext>
            </a:extLst>
          </p:cNvPr>
          <p:cNvSpPr/>
          <p:nvPr/>
        </p:nvSpPr>
        <p:spPr>
          <a:xfrm>
            <a:off x="8724357" y="2857500"/>
            <a:ext cx="9144000" cy="4832092"/>
          </a:xfrm>
          <a:prstGeom prst="rect">
            <a:avLst/>
          </a:prstGeom>
        </p:spPr>
        <p:txBody>
          <a:bodyPr>
            <a:spAutoFit/>
          </a:bodyPr>
          <a:lstStyle/>
          <a:p>
            <a:pPr algn="just"/>
            <a:r>
              <a:rPr lang="vi-VN" sz="4400" i="1" dirty="0">
                <a:latin typeface="Times New Roman" panose="02020603050405020304" pitchFamily="18" charset="0"/>
                <a:cs typeface="Times New Roman" panose="02020603050405020304" pitchFamily="18" charset="0"/>
              </a:rPr>
              <a:t>Trong những chi tiết đặc sắc của đoạn trích, em ấn tượng nhất với chi tiết nào? Vì sao em ấn tượng nhất với chi tiết đó? Chi tiết đó thể hiện vai trò gì trong đoạn trích (khắc hoạ 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29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677108"/>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9911062" y="1871888"/>
            <a:ext cx="9601200" cy="9245716"/>
            <a:chOff x="4953000" y="3751745"/>
            <a:chExt cx="7772400" cy="7772400"/>
          </a:xfrm>
        </p:grpSpPr>
        <p:pic>
          <p:nvPicPr>
            <p:cNvPr id="5" name="Picture 4"/>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6">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
        <p:nvSpPr>
          <p:cNvPr id="7" name="Hộp Văn bản 6">
            <a:extLst>
              <a:ext uri="{FF2B5EF4-FFF2-40B4-BE49-F238E27FC236}">
                <a16:creationId xmlns:a16="http://schemas.microsoft.com/office/drawing/2014/main" id="{1EB7C16E-1805-C9D7-DEB2-D8DA24DD7E00}"/>
              </a:ext>
            </a:extLst>
          </p:cNvPr>
          <p:cNvSpPr txBox="1"/>
          <p:nvPr/>
        </p:nvSpPr>
        <p:spPr>
          <a:xfrm>
            <a:off x="3429000" y="1409700"/>
            <a:ext cx="30480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Chú</a:t>
            </a:r>
            <a:r>
              <a:rPr lang="en-US" sz="5400" b="1" dirty="0">
                <a:solidFill>
                  <a:srgbClr val="FF0000"/>
                </a:solidFill>
                <a:latin typeface="Times New Roman" panose="02020603050405020304" pitchFamily="18" charset="0"/>
                <a:cs typeface="Times New Roman" panose="02020603050405020304" pitchFamily="18" charset="0"/>
              </a:rPr>
              <a:t> ý</a:t>
            </a:r>
            <a:endParaRPr lang="en-GB" sz="5400" b="1" dirty="0">
              <a:solidFill>
                <a:srgbClr val="FF0000"/>
              </a:solidFill>
            </a:endParaRPr>
          </a:p>
        </p:txBody>
      </p:sp>
      <p:sp>
        <p:nvSpPr>
          <p:cNvPr id="12" name="Hộp Văn bản 11">
            <a:extLst>
              <a:ext uri="{FF2B5EF4-FFF2-40B4-BE49-F238E27FC236}">
                <a16:creationId xmlns:a16="http://schemas.microsoft.com/office/drawing/2014/main" id="{DC97D769-5906-C2F7-C7D3-3E0A7CBDD7DF}"/>
              </a:ext>
            </a:extLst>
          </p:cNvPr>
          <p:cNvSpPr txBox="1"/>
          <p:nvPr/>
        </p:nvSpPr>
        <p:spPr>
          <a:xfrm>
            <a:off x="1232236" y="4528759"/>
            <a:ext cx="10654964" cy="1446550"/>
          </a:xfrm>
          <a:prstGeom prst="rect">
            <a:avLst/>
          </a:prstGeom>
          <a:noFill/>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ừa tuyên Sơn Nam - Người Kể Sử - Lịch sử Việt Nam">
            <a:extLst>
              <a:ext uri="{FF2B5EF4-FFF2-40B4-BE49-F238E27FC236}">
                <a16:creationId xmlns:a16="http://schemas.microsoft.com/office/drawing/2014/main" id="{AF91B0C9-B5C6-AD08-88CF-0BC51F201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9857" y="5027782"/>
            <a:ext cx="6400800" cy="52592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guồn gốc hiếm ai hay của câu nói &quot;Chạy như cờ lông công&quot;!">
            <a:extLst>
              <a:ext uri="{FF2B5EF4-FFF2-40B4-BE49-F238E27FC236}">
                <a16:creationId xmlns:a16="http://schemas.microsoft.com/office/drawing/2014/main" id="{31F48EEC-2F12-8EFF-E5CB-31B2F01B3F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111"/>
          <a:stretch/>
        </p:blipFill>
        <p:spPr bwMode="auto">
          <a:xfrm>
            <a:off x="11887200" y="0"/>
            <a:ext cx="6400800" cy="50258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56EE767C-3B87-DD95-AC39-F76E34A6EFA0}"/>
              </a:ext>
            </a:extLst>
          </p:cNvPr>
          <p:cNvPicPr>
            <a:picLocks noChangeAspect="1"/>
          </p:cNvPicPr>
          <p:nvPr/>
        </p:nvPicPr>
        <p:blipFill>
          <a:blip r:embed="rId5"/>
          <a:srcRect t="13611" b="12645"/>
          <a:stretch>
            <a:fillRect/>
          </a:stretch>
        </p:blipFill>
        <p:spPr>
          <a:xfrm rot="10800000">
            <a:off x="4267200" y="-1131630"/>
            <a:ext cx="10419869" cy="11201400"/>
          </a:xfrm>
          <a:prstGeom prst="rect">
            <a:avLst/>
          </a:prstGeom>
        </p:spPr>
      </p:pic>
      <p:sp>
        <p:nvSpPr>
          <p:cNvPr id="12" name="TextBox 4"/>
          <p:cNvSpPr txBox="1"/>
          <p:nvPr/>
        </p:nvSpPr>
        <p:spPr>
          <a:xfrm>
            <a:off x="1199782" y="1513720"/>
            <a:ext cx="9468218" cy="2031325"/>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Chạy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di </a:t>
            </a:r>
            <a:r>
              <a:rPr lang="en-US" sz="4400" dirty="0" err="1">
                <a:solidFill>
                  <a:srgbClr val="000000"/>
                </a:solidFill>
                <a:latin typeface="Times New Roman" panose="02020603050405020304" pitchFamily="18" charset="0"/>
                <a:cs typeface="Times New Roman" panose="02020603050405020304" pitchFamily="18" charset="0"/>
              </a:rPr>
              <a:t>chuyển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này</a:t>
            </a:r>
            <a:r>
              <a:rPr lang="en-US" sz="4400" dirty="0">
                <a:solidFill>
                  <a:srgbClr val="000000"/>
                </a:solidFill>
                <a:latin typeface="Times New Roman" panose="02020603050405020304" pitchFamily="18" charset="0"/>
                <a:cs typeface="Times New Roman" panose="02020603050405020304" pitchFamily="18" charset="0"/>
              </a:rPr>
              <a:t> sang </a:t>
            </a:r>
            <a:r>
              <a:rPr lang="en-US" sz="4400" dirty="0" err="1">
                <a:solidFill>
                  <a:srgbClr val="000000"/>
                </a:solidFill>
                <a:latin typeface="Times New Roman" panose="02020603050405020304" pitchFamily="18" charset="0"/>
                <a:cs typeface="Times New Roman" panose="02020603050405020304" pitchFamily="18" charset="0"/>
              </a:rPr>
              <a:t>trạm</a:t>
            </a:r>
            <a:r>
              <a:rPr lang="en-US" sz="4400" dirty="0">
                <a:solidFill>
                  <a:srgbClr val="000000"/>
                </a:solidFill>
                <a:latin typeface="Times New Roman" panose="02020603050405020304" pitchFamily="18" charset="0"/>
                <a:cs typeface="Times New Roman" panose="02020603050405020304" pitchFamily="18" charset="0"/>
              </a:rPr>
              <a:t> kia </a:t>
            </a:r>
            <a:r>
              <a:rPr lang="en-US" sz="4400" dirty="0" err="1">
                <a:solidFill>
                  <a:srgbClr val="000000"/>
                </a:solidFill>
                <a:latin typeface="Times New Roman" panose="02020603050405020304" pitchFamily="18" charset="0"/>
                <a:cs typeface="Times New Roman" panose="02020603050405020304" pitchFamily="18" charset="0"/>
              </a:rPr>
              <a:t>đê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nhiệm</a:t>
            </a:r>
            <a:r>
              <a:rPr lang="en-US" sz="4400" dirty="0">
                <a:solidFill>
                  <a:srgbClr val="000000"/>
                </a:solidFill>
                <a:latin typeface="Times New Roman" panose="02020603050405020304" pitchFamily="18" charset="0"/>
                <a:cs typeface="Times New Roman" panose="02020603050405020304" pitchFamily="18" charset="0"/>
              </a:rPr>
              <a:t> vụ.</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41B06DFA-78FD-3B4B-CE05-E5805CB739B2}"/>
              </a:ext>
            </a:extLst>
          </p:cNvPr>
          <p:cNvSpPr txBox="1"/>
          <p:nvPr/>
        </p:nvSpPr>
        <p:spPr>
          <a:xfrm>
            <a:off x="1199782" y="3966910"/>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E9E76AD0-ACD7-74C9-E830-988ED2252BC2}"/>
              </a:ext>
            </a:extLst>
          </p:cNvPr>
          <p:cNvSpPr txBox="1"/>
          <p:nvPr/>
        </p:nvSpPr>
        <p:spPr>
          <a:xfrm>
            <a:off x="1199781" y="5484318"/>
            <a:ext cx="9773019" cy="1354217"/>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Thừa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tuyên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4">
            <a:extLst>
              <a:ext uri="{FF2B5EF4-FFF2-40B4-BE49-F238E27FC236}">
                <a16:creationId xmlns:a16="http://schemas.microsoft.com/office/drawing/2014/main" id="{3660D831-9683-43D0-EB2C-BE9984E90E57}"/>
              </a:ext>
            </a:extLst>
          </p:cNvPr>
          <p:cNvSpPr txBox="1"/>
          <p:nvPr/>
        </p:nvSpPr>
        <p:spPr>
          <a:xfrm>
            <a:off x="1199781" y="7173401"/>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pháp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4">
            <a:extLst>
              <a:ext uri="{FF2B5EF4-FFF2-40B4-BE49-F238E27FC236}">
                <a16:creationId xmlns:a16="http://schemas.microsoft.com/office/drawing/2014/main" id="{0C975332-CBFB-80B1-3EBE-52BBFF270F7E}"/>
              </a:ext>
            </a:extLst>
          </p:cNvPr>
          <p:cNvSpPr txBox="1"/>
          <p:nvPr/>
        </p:nvSpPr>
        <p:spPr>
          <a:xfrm>
            <a:off x="1199419" y="8430821"/>
            <a:ext cx="9773020" cy="1354217"/>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Tùy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cơ</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biến</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10" name="TextBox 9"/>
          <p:cNvSpPr txBox="1"/>
          <p:nvPr/>
        </p:nvSpPr>
        <p:spPr>
          <a:xfrm>
            <a:off x="1381096" y="1866900"/>
            <a:ext cx="103632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Ngô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Ngô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Thanh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p>
          <a:p>
            <a:pPr algn="just"/>
            <a:endParaRPr lang="vi-VN" sz="4400" dirty="0">
              <a:latin typeface="Times New Roman" panose="02020603050405020304" pitchFamily="18" charset="0"/>
              <a:cs typeface="Times New Roman" panose="02020603050405020304" pitchFamily="18" charset="0"/>
            </a:endParaRPr>
          </a:p>
        </p:txBody>
      </p:sp>
      <p:pic>
        <p:nvPicPr>
          <p:cNvPr id="2050" name="Picture 2" descr="Không có mô tả ảnh.">
            <a:extLst>
              <a:ext uri="{FF2B5EF4-FFF2-40B4-BE49-F238E27FC236}">
                <a16:creationId xmlns:a16="http://schemas.microsoft.com/office/drawing/2014/main" id="{F7DCB7DB-68E1-3C0A-42F9-D279F15B3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1152467"/>
            <a:ext cx="5587446" cy="7982066"/>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3B1657B7-A7AA-897A-B4E0-75AE027F77A5}"/>
              </a:ext>
            </a:extLst>
          </p:cNvPr>
          <p:cNvSpPr/>
          <p:nvPr/>
        </p:nvSpPr>
        <p:spPr>
          <a:xfrm>
            <a:off x="1349328" y="129764"/>
            <a:ext cx="15252275" cy="1447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500" b="1" dirty="0" err="1" smtClean="0">
                <a:latin typeface="Times New Roman" panose="02020603050405020304" pitchFamily="18" charset="0"/>
                <a:cs typeface="Times New Roman" panose="02020603050405020304" pitchFamily="18" charset="0"/>
              </a:rPr>
              <a:t>Nêu</a:t>
            </a:r>
            <a:r>
              <a:rPr lang="en-US" sz="4500" b="1" dirty="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hiểu</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biết</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của</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em</a:t>
            </a:r>
            <a:r>
              <a:rPr lang="en-US" sz="4500" b="1" smtClean="0">
                <a:latin typeface="Times New Roman" panose="02020603050405020304" pitchFamily="18" charset="0"/>
                <a:cs typeface="Times New Roman" panose="02020603050405020304" pitchFamily="18" charset="0"/>
              </a:rPr>
              <a:t> </a:t>
            </a:r>
            <a:r>
              <a:rPr lang="en-US" sz="4500" b="1" baseline="0" smtClean="0">
                <a:latin typeface="Times New Roman" panose="02020603050405020304" pitchFamily="18" charset="0"/>
                <a:cs typeface="Times New Roman" panose="02020603050405020304" pitchFamily="18" charset="0"/>
              </a:rPr>
              <a:t> </a:t>
            </a:r>
            <a:r>
              <a:rPr lang="en-US" sz="4500" b="1" baseline="0" dirty="0" err="1">
                <a:latin typeface="Times New Roman" panose="02020603050405020304" pitchFamily="18" charset="0"/>
                <a:cs typeface="Times New Roman" panose="02020603050405020304" pitchFamily="18" charset="0"/>
              </a:rPr>
              <a:t>về</a:t>
            </a:r>
            <a:r>
              <a:rPr lang="en-US" sz="4500" b="1" baseline="0" dirty="0">
                <a:latin typeface="Times New Roman" panose="02020603050405020304" pitchFamily="18" charset="0"/>
                <a:cs typeface="Times New Roman" panose="02020603050405020304" pitchFamily="18" charset="0"/>
              </a:rPr>
              <a:t> </a:t>
            </a:r>
            <a:r>
              <a:rPr lang="en-US" sz="4500" b="1" baseline="0" dirty="0" err="1">
                <a:latin typeface="Times New Roman" panose="02020603050405020304" pitchFamily="18" charset="0"/>
                <a:cs typeface="Times New Roman" panose="02020603050405020304" pitchFamily="18" charset="0"/>
              </a:rPr>
              <a:t>tác</a:t>
            </a:r>
            <a:r>
              <a:rPr lang="en-US" sz="4500" b="1" baseline="0" dirty="0">
                <a:latin typeface="Times New Roman" panose="02020603050405020304" pitchFamily="18" charset="0"/>
                <a:cs typeface="Times New Roman" panose="02020603050405020304" pitchFamily="18" charset="0"/>
              </a:rPr>
              <a:t> </a:t>
            </a:r>
            <a:r>
              <a:rPr lang="en-US" sz="4500" b="1" baseline="0" dirty="0" err="1">
                <a:latin typeface="Times New Roman" panose="02020603050405020304" pitchFamily="18" charset="0"/>
                <a:cs typeface="Times New Roman" panose="02020603050405020304" pitchFamily="18" charset="0"/>
              </a:rPr>
              <a:t>giả</a:t>
            </a:r>
            <a:r>
              <a:rPr lang="en-US" sz="4500" b="1" baseline="0" dirty="0">
                <a:latin typeface="Times New Roman" panose="02020603050405020304" pitchFamily="18" charset="0"/>
                <a:cs typeface="Times New Roman" panose="02020603050405020304" pitchFamily="18" charset="0"/>
              </a:rPr>
              <a:t> Ngô </a:t>
            </a:r>
            <a:r>
              <a:rPr lang="en-US" sz="4500" b="1" baseline="0" dirty="0" err="1">
                <a:latin typeface="Times New Roman" panose="02020603050405020304" pitchFamily="18" charset="0"/>
                <a:cs typeface="Times New Roman" panose="02020603050405020304" pitchFamily="18" charset="0"/>
              </a:rPr>
              <a:t>gia</a:t>
            </a:r>
            <a:r>
              <a:rPr lang="en-US" sz="4500" b="1" baseline="0" dirty="0">
                <a:latin typeface="Times New Roman" panose="02020603050405020304" pitchFamily="18" charset="0"/>
                <a:cs typeface="Times New Roman" panose="02020603050405020304" pitchFamily="18" charset="0"/>
              </a:rPr>
              <a:t> </a:t>
            </a:r>
            <a:r>
              <a:rPr lang="en-US" sz="4500" b="1" baseline="0" dirty="0" err="1">
                <a:latin typeface="Times New Roman" panose="02020603050405020304" pitchFamily="18" charset="0"/>
                <a:cs typeface="Times New Roman" panose="02020603050405020304" pitchFamily="18" charset="0"/>
              </a:rPr>
              <a:t>văn</a:t>
            </a:r>
            <a:r>
              <a:rPr lang="en-US" sz="4500" b="1" baseline="0" dirty="0">
                <a:latin typeface="Times New Roman" panose="02020603050405020304" pitchFamily="18" charset="0"/>
                <a:cs typeface="Times New Roman" panose="02020603050405020304" pitchFamily="18" charset="0"/>
              </a:rPr>
              <a:t> </a:t>
            </a:r>
            <a:r>
              <a:rPr lang="en-US" sz="4500" b="1" baseline="0" dirty="0" err="1">
                <a:latin typeface="Times New Roman" panose="02020603050405020304" pitchFamily="18" charset="0"/>
                <a:cs typeface="Times New Roman" panose="02020603050405020304" pitchFamily="18" charset="0"/>
              </a:rPr>
              <a:t>phái</a:t>
            </a:r>
            <a:r>
              <a:rPr lang="en-US" sz="4500" b="1" baseline="0" dirty="0">
                <a:latin typeface="Times New Roman" panose="02020603050405020304" pitchFamily="18" charset="0"/>
                <a:cs typeface="Times New Roman" panose="02020603050405020304" pitchFamily="18" charset="0"/>
              </a:rPr>
              <a:t>?</a:t>
            </a:r>
            <a:endParaRPr lang="en-US"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300962"/>
            <a:ext cx="9144000" cy="3914918"/>
          </a:xfrm>
          <a:prstGeom prst="rect">
            <a:avLst/>
          </a:prstGeom>
        </p:spPr>
        <p:txBody>
          <a:bodyPr>
            <a:spAutoFit/>
          </a:bodyPr>
          <a:lstStyle/>
          <a:p>
            <a:pPr algn="just">
              <a:lnSpc>
                <a:spcPct val="115000"/>
              </a:lnSpc>
              <a:spcAft>
                <a:spcPts val="0"/>
              </a:spcAft>
              <a:tabLst>
                <a:tab pos="342900" algn="l"/>
              </a:tabLst>
            </a:pPr>
            <a:r>
              <a:rPr lang="pt-BR" sz="3600" i="1" dirty="0">
                <a:latin typeface="Times New Roman" panose="02020603050405020304" pitchFamily="18" charset="0"/>
                <a:ea typeface="Times New Roman" panose="02020603050405020304" pitchFamily="18" charset="0"/>
                <a:cs typeface="Times New Roman" panose="02020603050405020304" pitchFamily="18" charset="0"/>
              </a:rPr>
              <a:t>Em hiểu gì về tác phẩm?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đạt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3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vật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pt-BR" sz="3600" dirty="0">
                <a:latin typeface="Times New Roman" panose="02020603050405020304" pitchFamily="18" charset="0"/>
                <a:ea typeface="Times New Roman" panose="02020603050405020304" pitchFamily="18" charset="0"/>
                <a:cs typeface="Times New Roman" panose="02020603050405020304" pitchFamily="18" charset="0"/>
              </a:rPr>
              <a:t>+ Bố cục.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3190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219200" y="583343"/>
            <a:ext cx="18288000" cy="10287000"/>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chương hồi</a:t>
            </a:r>
            <a:endParaRPr lang="vi-VN" sz="4400" dirty="0">
              <a:latin typeface="Times New Roman" panose="02020603050405020304" pitchFamily="18" charset="0"/>
              <a:cs typeface="Times New Roman" panose="02020603050405020304" pitchFamily="18" charset="0"/>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074" name="Picture 2" descr="Hoàng Lê Nhất Thống Chí - Ngô Gia Văn Phái # mobile">
            <a:extLst>
              <a:ext uri="{FF2B5EF4-FFF2-40B4-BE49-F238E27FC236}">
                <a16:creationId xmlns:a16="http://schemas.microsoft.com/office/drawing/2014/main" id="{91F1C63C-96DF-6293-1F49-B065B3AF2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2522" y="1857375"/>
            <a:ext cx="5715000" cy="8010525"/>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FCBE100B-814F-A2ED-B290-1CCC40CA9279}"/>
              </a:ext>
            </a:extLst>
          </p:cNvPr>
          <p:cNvSpPr/>
          <p:nvPr/>
        </p:nvSpPr>
        <p:spPr>
          <a:xfrm>
            <a:off x="2068586" y="974071"/>
            <a:ext cx="13792200" cy="1447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Times New Roman" panose="02020603050405020304" pitchFamily="18" charset="0"/>
                <a:cs typeface="Times New Roman" panose="02020603050405020304" pitchFamily="18" charset="0"/>
              </a:rPr>
              <a:t>Xuất</a:t>
            </a:r>
            <a:r>
              <a:rPr lang="en-US" sz="4500" b="1" dirty="0" smtClean="0">
                <a:solidFill>
                  <a:schemeClr val="tx1"/>
                </a:solidFill>
                <a:latin typeface="Times New Roman" panose="02020603050405020304" pitchFamily="18" charset="0"/>
                <a:cs typeface="Times New Roman" panose="02020603050405020304" pitchFamily="18" charset="0"/>
              </a:rPr>
              <a:t> </a:t>
            </a:r>
            <a:r>
              <a:rPr lang="en-US" sz="4500" b="1" dirty="0" err="1" smtClean="0">
                <a:solidFill>
                  <a:schemeClr val="tx1"/>
                </a:solidFill>
                <a:latin typeface="Times New Roman" panose="02020603050405020304" pitchFamily="18" charset="0"/>
                <a:cs typeface="Times New Roman" panose="02020603050405020304" pitchFamily="18" charset="0"/>
              </a:rPr>
              <a:t>xứ</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Trích</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hồi</a:t>
            </a:r>
            <a:r>
              <a:rPr lang="en-US" sz="4500" b="1" dirty="0" smtClean="0">
                <a:latin typeface="Times New Roman" panose="02020603050405020304" pitchFamily="18" charset="0"/>
                <a:cs typeface="Times New Roman" panose="02020603050405020304" pitchFamily="18" charset="0"/>
              </a:rPr>
              <a:t> 14 </a:t>
            </a:r>
            <a:r>
              <a:rPr lang="en-US" sz="4500" b="1" dirty="0" err="1" smtClean="0">
                <a:latin typeface="Times New Roman" panose="02020603050405020304" pitchFamily="18" charset="0"/>
                <a:cs typeface="Times New Roman" panose="02020603050405020304" pitchFamily="18" charset="0"/>
              </a:rPr>
              <a:t>của</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tác</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phẩm</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Hoàng</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Lê</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Nhất</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Thống</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Chí</a:t>
            </a:r>
            <a:endParaRPr lang="vi-VN"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391208" y="2524449"/>
            <a:ext cx="1437591" cy="1354217"/>
          </a:xfrm>
          <a:prstGeom prst="rect">
            <a:avLst/>
          </a:prstGeom>
        </p:spPr>
        <p:txBody>
          <a:bodyPr wrap="square" lIns="0" tIns="0" rIns="0" bIns="0" rtlCol="0" anchor="t">
            <a:spAutoFit/>
          </a:bodyPr>
          <a:lstStyle/>
          <a:p>
            <a:pPr algn="ct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598259" y="308124"/>
            <a:ext cx="3741597" cy="4988796"/>
          </a:xfrm>
          <a:prstGeom prst="rect">
            <a:avLst/>
          </a:prstGeom>
        </p:spPr>
      </p:pic>
      <p:pic>
        <p:nvPicPr>
          <p:cNvPr id="9" name="Picture 2" descr="Nguyen-Thi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gô Văn Sở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1529353" y="5606626"/>
            <a:ext cx="3253447" cy="4441234"/>
          </a:xfrm>
          <a:prstGeom prst="rect">
            <a:avLst/>
          </a:prstGeom>
        </p:spPr>
      </p:pic>
      <p:pic>
        <p:nvPicPr>
          <p:cNvPr id="12" name="Picture 11"/>
          <p:cNvPicPr>
            <a:picLocks noChangeAspect="1"/>
          </p:cNvPicPr>
          <p:nvPr/>
        </p:nvPicPr>
        <p:blipFill>
          <a:blip r:embed="rId6"/>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29884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6" presetClass="entr" presetSubtype="2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2449</TotalTime>
  <Words>1887</Words>
  <Application>Microsoft Office PowerPoint</Application>
  <PresentationFormat>Custom</PresentationFormat>
  <Paragraphs>185</Paragraphs>
  <Slides>39</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MS Mincho</vt:lpstr>
      <vt:lpstr>.VnTime</vt:lpstr>
      <vt:lpstr>Montserrat Alternates Black</vt:lpstr>
      <vt:lpstr>Times New Roman</vt:lpstr>
      <vt:lpstr>Wingdings</vt:lpstr>
      <vt:lpstr>Microsoft YaHei</vt:lpstr>
      <vt:lpstr>Calibri</vt:lpstr>
      <vt:lpstr>#9Slide05 IcielSanelma</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Administrator</cp:lastModifiedBy>
  <cp:revision>143</cp:revision>
  <dcterms:created xsi:type="dcterms:W3CDTF">2006-08-16T00:00:00Z</dcterms:created>
  <dcterms:modified xsi:type="dcterms:W3CDTF">2023-09-17T14:17:18Z</dcterms:modified>
  <dc:identifier>DAFf3JSzSY4</dc:identifier>
</cp:coreProperties>
</file>