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339" r:id="rId2"/>
    <p:sldId id="334" r:id="rId3"/>
    <p:sldId id="337" r:id="rId4"/>
    <p:sldId id="338" r:id="rId5"/>
    <p:sldId id="335" r:id="rId6"/>
    <p:sldId id="336" r:id="rId7"/>
    <p:sldId id="340" r:id="rId8"/>
    <p:sldId id="341" r:id="rId9"/>
    <p:sldId id="342" r:id="rId10"/>
    <p:sldId id="343" r:id="rId11"/>
    <p:sldId id="344" r:id="rId12"/>
    <p:sldId id="256" r:id="rId13"/>
    <p:sldId id="263" r:id="rId14"/>
    <p:sldId id="285" r:id="rId15"/>
    <p:sldId id="289" r:id="rId16"/>
    <p:sldId id="286" r:id="rId17"/>
    <p:sldId id="287" r:id="rId18"/>
    <p:sldId id="288" r:id="rId19"/>
    <p:sldId id="291" r:id="rId20"/>
    <p:sldId id="326" r:id="rId21"/>
    <p:sldId id="290" r:id="rId22"/>
    <p:sldId id="333" r:id="rId23"/>
    <p:sldId id="258" r:id="rId24"/>
    <p:sldId id="324" r:id="rId25"/>
    <p:sldId id="325" r:id="rId26"/>
    <p:sldId id="321" r:id="rId27"/>
    <p:sldId id="297" r:id="rId28"/>
    <p:sldId id="298" r:id="rId29"/>
    <p:sldId id="300" r:id="rId30"/>
    <p:sldId id="299" r:id="rId31"/>
    <p:sldId id="301" r:id="rId32"/>
    <p:sldId id="302" r:id="rId33"/>
    <p:sldId id="303" r:id="rId34"/>
    <p:sldId id="304" r:id="rId35"/>
    <p:sldId id="306" r:id="rId36"/>
    <p:sldId id="305" r:id="rId37"/>
    <p:sldId id="308" r:id="rId38"/>
    <p:sldId id="309" r:id="rId39"/>
    <p:sldId id="318" r:id="rId40"/>
    <p:sldId id="319" r:id="rId41"/>
    <p:sldId id="293" r:id="rId42"/>
    <p:sldId id="328" r:id="rId43"/>
    <p:sldId id="329" r:id="rId44"/>
    <p:sldId id="259" r:id="rId45"/>
    <p:sldId id="331" r:id="rId46"/>
    <p:sldId id="310" r:id="rId47"/>
    <p:sldId id="311" r:id="rId48"/>
    <p:sldId id="320" r:id="rId49"/>
    <p:sldId id="260" r:id="rId50"/>
    <p:sldId id="262" r:id="rId51"/>
  </p:sldIdLst>
  <p:sldSz cx="18288000" cy="10287000"/>
  <p:notesSz cx="6858000" cy="9144000"/>
  <p:embeddedFontLst>
    <p:embeddedFont>
      <p:font typeface=".VnTime" panose="020B7200000000000000"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203" autoAdjust="0"/>
  </p:normalViewPr>
  <p:slideViewPr>
    <p:cSldViewPr>
      <p:cViewPr varScale="1">
        <p:scale>
          <a:sx n="52" d="100"/>
          <a:sy n="52" d="100"/>
        </p:scale>
        <p:origin x="80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1503946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1638444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354906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1,2,3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Trần</a:t>
            </a:r>
            <a:r>
              <a:rPr lang="en-US" baseline="0" dirty="0"/>
              <a:t> </a:t>
            </a:r>
            <a:r>
              <a:rPr lang="en-US" baseline="0" dirty="0" err="1"/>
              <a:t>Quốc</a:t>
            </a:r>
            <a:r>
              <a:rPr lang="en-US" baseline="0" dirty="0"/>
              <a:t> </a:t>
            </a:r>
            <a:r>
              <a:rPr lang="en-US" baseline="0" dirty="0" err="1"/>
              <a:t>Toản</a:t>
            </a:r>
            <a:endParaRPr lang="en-US" baseline="0" dirty="0"/>
          </a:p>
          <a:p>
            <a:r>
              <a:rPr lang="en-US" baseline="0" dirty="0" err="1"/>
              <a:t>Nhóm</a:t>
            </a:r>
            <a:r>
              <a:rPr lang="en-US" baseline="0" dirty="0"/>
              <a:t> 4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vua</a:t>
            </a:r>
            <a:r>
              <a:rPr lang="en-US" baseline="0" dirty="0"/>
              <a:t> </a:t>
            </a:r>
            <a:r>
              <a:rPr lang="en-US" baseline="0" dirty="0" err="1"/>
              <a:t>Thiệu</a:t>
            </a:r>
            <a:r>
              <a:rPr lang="en-US" baseline="0" dirty="0"/>
              <a:t> </a:t>
            </a:r>
            <a:r>
              <a:rPr lang="en-US" baseline="0" dirty="0" err="1"/>
              <a:t>Bảo</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104336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2148285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316728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2348651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449807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30</a:t>
            </a:fld>
            <a:endParaRPr lang="en-US"/>
          </a:p>
        </p:txBody>
      </p:sp>
    </p:spTree>
    <p:extLst>
      <p:ext uri="{BB962C8B-B14F-4D97-AF65-F5344CB8AC3E}">
        <p14:creationId xmlns:p14="http://schemas.microsoft.com/office/powerpoint/2010/main" val="212740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31</a:t>
            </a:fld>
            <a:endParaRPr lang="en-US"/>
          </a:p>
        </p:txBody>
      </p:sp>
    </p:spTree>
    <p:extLst>
      <p:ext uri="{BB962C8B-B14F-4D97-AF65-F5344CB8AC3E}">
        <p14:creationId xmlns:p14="http://schemas.microsoft.com/office/powerpoint/2010/main" val="2685381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32</a:t>
            </a:fld>
            <a:endParaRPr lang="en-US"/>
          </a:p>
        </p:txBody>
      </p:sp>
    </p:spTree>
    <p:extLst>
      <p:ext uri="{BB962C8B-B14F-4D97-AF65-F5344CB8AC3E}">
        <p14:creationId xmlns:p14="http://schemas.microsoft.com/office/powerpoint/2010/main" val="1338573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33</a:t>
            </a:fld>
            <a:endParaRPr lang="en-US"/>
          </a:p>
        </p:txBody>
      </p:sp>
    </p:spTree>
    <p:extLst>
      <p:ext uri="{BB962C8B-B14F-4D97-AF65-F5344CB8AC3E}">
        <p14:creationId xmlns:p14="http://schemas.microsoft.com/office/powerpoint/2010/main" val="469789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34</a:t>
            </a:fld>
            <a:endParaRPr lang="en-US"/>
          </a:p>
        </p:txBody>
      </p:sp>
    </p:spTree>
    <p:extLst>
      <p:ext uri="{BB962C8B-B14F-4D97-AF65-F5344CB8AC3E}">
        <p14:creationId xmlns:p14="http://schemas.microsoft.com/office/powerpoint/2010/main" val="1238324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35</a:t>
            </a:fld>
            <a:endParaRPr lang="en-US"/>
          </a:p>
        </p:txBody>
      </p:sp>
    </p:spTree>
    <p:extLst>
      <p:ext uri="{BB962C8B-B14F-4D97-AF65-F5344CB8AC3E}">
        <p14:creationId xmlns:p14="http://schemas.microsoft.com/office/powerpoint/2010/main" val="2541723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36</a:t>
            </a:fld>
            <a:endParaRPr lang="en-US"/>
          </a:p>
        </p:txBody>
      </p:sp>
    </p:spTree>
    <p:extLst>
      <p:ext uri="{BB962C8B-B14F-4D97-AF65-F5344CB8AC3E}">
        <p14:creationId xmlns:p14="http://schemas.microsoft.com/office/powerpoint/2010/main" val="2270283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37</a:t>
            </a:fld>
            <a:endParaRPr lang="en-US"/>
          </a:p>
        </p:txBody>
      </p:sp>
    </p:spTree>
    <p:extLst>
      <p:ext uri="{BB962C8B-B14F-4D97-AF65-F5344CB8AC3E}">
        <p14:creationId xmlns:p14="http://schemas.microsoft.com/office/powerpoint/2010/main" val="1638085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38</a:t>
            </a:fld>
            <a:endParaRPr lang="en-US"/>
          </a:p>
        </p:txBody>
      </p:sp>
    </p:spTree>
    <p:extLst>
      <p:ext uri="{BB962C8B-B14F-4D97-AF65-F5344CB8AC3E}">
        <p14:creationId xmlns:p14="http://schemas.microsoft.com/office/powerpoint/2010/main" val="3131939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39</a:t>
            </a:fld>
            <a:endParaRPr lang="en-US"/>
          </a:p>
        </p:txBody>
      </p:sp>
    </p:spTree>
    <p:extLst>
      <p:ext uri="{BB962C8B-B14F-4D97-AF65-F5344CB8AC3E}">
        <p14:creationId xmlns:p14="http://schemas.microsoft.com/office/powerpoint/2010/main" val="1113106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40</a:t>
            </a:fld>
            <a:endParaRPr lang="en-US"/>
          </a:p>
        </p:txBody>
      </p:sp>
    </p:spTree>
    <p:extLst>
      <p:ext uri="{BB962C8B-B14F-4D97-AF65-F5344CB8AC3E}">
        <p14:creationId xmlns:p14="http://schemas.microsoft.com/office/powerpoint/2010/main" val="347827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41</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42</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43</a:t>
            </a:fld>
            <a:endParaRPr lang="en-US"/>
          </a:p>
        </p:txBody>
      </p:sp>
    </p:spTree>
    <p:extLst>
      <p:ext uri="{BB962C8B-B14F-4D97-AF65-F5344CB8AC3E}">
        <p14:creationId xmlns:p14="http://schemas.microsoft.com/office/powerpoint/2010/main" val="1283412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44</a:t>
            </a:fld>
            <a:endParaRPr lang="en-US"/>
          </a:p>
        </p:txBody>
      </p:sp>
    </p:spTree>
    <p:extLst>
      <p:ext uri="{BB962C8B-B14F-4D97-AF65-F5344CB8AC3E}">
        <p14:creationId xmlns:p14="http://schemas.microsoft.com/office/powerpoint/2010/main" val="3563823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45</a:t>
            </a:fld>
            <a:endParaRPr lang="en-US"/>
          </a:p>
        </p:txBody>
      </p:sp>
    </p:spTree>
    <p:extLst>
      <p:ext uri="{BB962C8B-B14F-4D97-AF65-F5344CB8AC3E}">
        <p14:creationId xmlns:p14="http://schemas.microsoft.com/office/powerpoint/2010/main" val="5370333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46</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47</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48</a:t>
            </a:fld>
            <a:endParaRPr lang="en-US"/>
          </a:p>
        </p:txBody>
      </p:sp>
    </p:spTree>
    <p:extLst>
      <p:ext uri="{BB962C8B-B14F-4D97-AF65-F5344CB8AC3E}">
        <p14:creationId xmlns:p14="http://schemas.microsoft.com/office/powerpoint/2010/main" val="4348319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49</a:t>
            </a:fld>
            <a:endParaRPr lang="en-US"/>
          </a:p>
        </p:txBody>
      </p:sp>
    </p:spTree>
    <p:extLst>
      <p:ext uri="{BB962C8B-B14F-4D97-AF65-F5344CB8AC3E}">
        <p14:creationId xmlns:p14="http://schemas.microsoft.com/office/powerpoint/2010/main" val="1098401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50</a:t>
            </a:fld>
            <a:endParaRPr lang="en-US"/>
          </a:p>
        </p:txBody>
      </p:sp>
    </p:spTree>
    <p:extLst>
      <p:ext uri="{BB962C8B-B14F-4D97-AF65-F5344CB8AC3E}">
        <p14:creationId xmlns:p14="http://schemas.microsoft.com/office/powerpoint/2010/main" val="427471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315626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3075473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2207228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sv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6.gif"/><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19.svg"/><Relationship Id="rId10" Type="http://schemas.openxmlformats.org/officeDocument/2006/relationships/image" Target="../media/image29.png"/><Relationship Id="rId4" Type="http://schemas.openxmlformats.org/officeDocument/2006/relationships/image" Target="../media/image9.svg"/><Relationship Id="rId9" Type="http://schemas.openxmlformats.org/officeDocument/2006/relationships/image" Target="../media/image28.pn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31.sv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6.xml"/><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48.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jpe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9.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1.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0.svg"/><Relationship Id="rId5" Type="http://schemas.openxmlformats.org/officeDocument/2006/relationships/image" Target="../media/image34.png"/><Relationship Id="rId10" Type="http://schemas.openxmlformats.org/officeDocument/2006/relationships/image" Target="../media/image64.png"/><Relationship Id="rId4" Type="http://schemas.openxmlformats.org/officeDocument/2006/relationships/image" Target="../media/image62.jpe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64.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0.jpe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1.png"/><Relationship Id="rId7" Type="http://schemas.openxmlformats.org/officeDocument/2006/relationships/image" Target="../media/image43.png"/><Relationship Id="rId12" Type="http://schemas.openxmlformats.org/officeDocument/2006/relationships/image" Target="../media/image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5.png"/><Relationship Id="rId5" Type="http://schemas.openxmlformats.org/officeDocument/2006/relationships/image" Target="../media/image72.png"/><Relationship Id="rId10" Type="http://schemas.openxmlformats.org/officeDocument/2006/relationships/image" Target="../media/image61.svg"/><Relationship Id="rId4" Type="http://schemas.openxmlformats.org/officeDocument/2006/relationships/image" Target="../media/image65.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1.png"/><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81.pn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3.png"/><Relationship Id="rId10" Type="http://schemas.openxmlformats.org/officeDocument/2006/relationships/image" Target="../media/image72.svg"/><Relationship Id="rId4" Type="http://schemas.microsoft.com/office/2007/relationships/hdphoto" Target="../media/hdphoto1.wdp"/><Relationship Id="rId9" Type="http://schemas.openxmlformats.org/officeDocument/2006/relationships/image" Target="../media/image84.png"/></Relationships>
</file>

<file path=ppt/slides/_rels/slide2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85.png"/><Relationship Id="rId7"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1.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87.pn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1.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8.png"/><Relationship Id="rId7"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1.png"/><Relationship Id="rId10" Type="http://schemas.openxmlformats.org/officeDocument/2006/relationships/image" Target="../media/image72.svg"/><Relationship Id="rId4" Type="http://schemas.openxmlformats.org/officeDocument/2006/relationships/image" Target="../media/image78.svg"/><Relationship Id="rId9"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81.png"/><Relationship Id="rId7"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9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1.png"/><Relationship Id="rId7"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92.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1.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98.png"/><Relationship Id="rId7"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1.png"/><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100.png"/><Relationship Id="rId7"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1.png"/><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01.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1.png"/><Relationship Id="rId10" Type="http://schemas.openxmlformats.org/officeDocument/2006/relationships/image" Target="../media/image93.svg"/><Relationship Id="rId4" Type="http://schemas.microsoft.com/office/2007/relationships/hdphoto" Target="../media/hdphoto10.wdp"/><Relationship Id="rId9" Type="http://schemas.openxmlformats.org/officeDocument/2006/relationships/image" Target="../media/image99.png"/></Relationships>
</file>

<file path=ppt/slides/_rels/slide3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81.png"/><Relationship Id="rId7"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02.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84.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84.png"/><Relationship Id="rId4" Type="http://schemas.microsoft.com/office/2007/relationships/hdphoto" Target="../media/hdphoto12.wdp"/></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9.png"/><Relationship Id="rId4" Type="http://schemas.microsoft.com/office/2007/relationships/hdphoto" Target="../media/hdphoto13.wdp"/></Relationships>
</file>

<file path=ppt/slides/_rels/slide4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52.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06.jpe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5.svg"/><Relationship Id="rId9"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13.png"/><Relationship Id="rId4" Type="http://schemas.openxmlformats.org/officeDocument/2006/relationships/image" Target="../media/image72.svg"/></Relationships>
</file>

<file path=ppt/slides/_rels/slide4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4.pn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13.png"/><Relationship Id="rId4" Type="http://schemas.openxmlformats.org/officeDocument/2006/relationships/image" Target="../media/image72.svg"/></Relationships>
</file>

<file path=ppt/slides/_rels/slide4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30.png"/><Relationship Id="rId7"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14.png"/><Relationship Id="rId10" Type="http://schemas.openxmlformats.org/officeDocument/2006/relationships/image" Target="../media/image108.svg"/><Relationship Id="rId4" Type="http://schemas.openxmlformats.org/officeDocument/2006/relationships/image" Target="../media/image28.png"/><Relationship Id="rId9" Type="http://schemas.openxmlformats.org/officeDocument/2006/relationships/image" Target="../media/image113.png"/></Relationships>
</file>

<file path=ppt/slides/_rels/slide4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30.png"/><Relationship Id="rId7"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84.png"/><Relationship Id="rId10" Type="http://schemas.openxmlformats.org/officeDocument/2006/relationships/image" Target="../media/image110.svg"/><Relationship Id="rId4" Type="http://schemas.openxmlformats.org/officeDocument/2006/relationships/image" Target="../media/image28.png"/><Relationship Id="rId9" Type="http://schemas.openxmlformats.org/officeDocument/2006/relationships/image" Target="../media/image114.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6.png"/><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49.png"/><Relationship Id="rId7" Type="http://schemas.openxmlformats.org/officeDocument/2006/relationships/image" Target="../media/image78.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50.svg"/><Relationship Id="rId4" Type="http://schemas.openxmlformats.org/officeDocument/2006/relationships/image" Target="../media/image64.png"/><Relationship Id="rId9" Type="http://schemas.openxmlformats.org/officeDocument/2006/relationships/image" Target="../media/image116.png"/></Relationships>
</file>

<file path=ppt/slides/_rels/slide4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4.png"/><Relationship Id="rId7"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34.png"/><Relationship Id="rId4" Type="http://schemas.openxmlformats.org/officeDocument/2006/relationships/image" Target="../media/image50.svg"/><Relationship Id="rId9"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png"/><Relationship Id="rId7"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19.png"/><Relationship Id="rId10" Type="http://schemas.openxmlformats.org/officeDocument/2006/relationships/image" Target="../media/image82.svg"/><Relationship Id="rId4" Type="http://schemas.openxmlformats.org/officeDocument/2006/relationships/image" Target="../media/image118.png"/><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66.png"/><Relationship Id="rId7" Type="http://schemas.openxmlformats.org/officeDocument/2006/relationships/image" Target="../media/image95.png"/><Relationship Id="rId12" Type="http://schemas.openxmlformats.org/officeDocument/2006/relationships/image" Target="../media/image12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39.png"/><Relationship Id="rId5" Type="http://schemas.openxmlformats.org/officeDocument/2006/relationships/image" Target="../media/image53.png"/><Relationship Id="rId10" Type="http://schemas.openxmlformats.org/officeDocument/2006/relationships/image" Target="../media/image30.png"/><Relationship Id="rId4" Type="http://schemas.openxmlformats.org/officeDocument/2006/relationships/image" Target="../media/image65.png"/><Relationship Id="rId9" Type="http://schemas.openxmlformats.org/officeDocument/2006/relationships/image" Target="../media/image1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4"/>
          <p:cNvGrpSpPr>
            <a:grpSpLocks/>
          </p:cNvGrpSpPr>
          <p:nvPr/>
        </p:nvGrpSpPr>
        <p:grpSpPr bwMode="auto">
          <a:xfrm rot="5400000">
            <a:off x="3436144" y="-1340644"/>
            <a:ext cx="6081712" cy="9753600"/>
            <a:chOff x="927701" y="1006877"/>
            <a:chExt cx="4022133" cy="4514871"/>
          </a:xfrm>
        </p:grpSpPr>
        <p:pic>
          <p:nvPicPr>
            <p:cNvPr id="3" name="图片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1429" y="1255234"/>
              <a:ext cx="1463043" cy="15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627" y="4223820"/>
              <a:ext cx="1052920" cy="110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0213" y="1889069"/>
              <a:ext cx="1425177" cy="1295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12414" y="2825761"/>
              <a:ext cx="1073043" cy="129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63864" y="4378207"/>
              <a:ext cx="1437296" cy="1143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32940" y="1006877"/>
              <a:ext cx="1577400" cy="164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9333" y="3178284"/>
              <a:ext cx="1237788" cy="11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7701" y="3759677"/>
              <a:ext cx="831647" cy="8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36816" y="2695640"/>
              <a:ext cx="1102963" cy="97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79640" y="1580697"/>
              <a:ext cx="908634" cy="85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359743" y="4011395"/>
              <a:ext cx="931916" cy="109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65357" y="3555442"/>
              <a:ext cx="1038084" cy="110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2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224355" y="2780546"/>
              <a:ext cx="725479" cy="100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440329" y="4417409"/>
              <a:ext cx="867036" cy="8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82246" y="4369887"/>
              <a:ext cx="790359" cy="9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622605" y="2502283"/>
              <a:ext cx="778562" cy="67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2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433196" y="3673193"/>
              <a:ext cx="790359" cy="77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2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244631" y="2178456"/>
              <a:ext cx="1029434" cy="93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913108" y="1618343"/>
              <a:ext cx="1751766" cy="150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9"/>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rot="5400000">
              <a:off x="1043252" y="1876109"/>
              <a:ext cx="3739759" cy="30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文本框 45"/>
          <p:cNvSpPr txBox="1">
            <a:spLocks noChangeArrowheads="1"/>
          </p:cNvSpPr>
          <p:nvPr/>
        </p:nvSpPr>
        <p:spPr bwMode="auto">
          <a:xfrm>
            <a:off x="3238500" y="2894013"/>
            <a:ext cx="5538788" cy="8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5500"/>
              </a:lnSpc>
              <a:spcBef>
                <a:spcPct val="0"/>
              </a:spcBef>
              <a:buFontTx/>
              <a:buNone/>
            </a:pPr>
            <a:r>
              <a:rPr lang="en-US" altLang="zh-CN" sz="6600" b="1" dirty="0">
                <a:solidFill>
                  <a:srgbClr val="0677B7"/>
                </a:solidFill>
                <a:latin typeface="Times New Roman" panose="02020603050405020304" pitchFamily="18" charset="0"/>
                <a:ea typeface="博洋柳体"/>
                <a:cs typeface="Times New Roman" panose="02020603050405020304" pitchFamily="18" charset="0"/>
                <a:sym typeface="+mn-lt"/>
              </a:rPr>
              <a:t>KHỞI ĐỘNG</a:t>
            </a:r>
            <a:endParaRPr lang="zh-CN" altLang="en-US" sz="6600" b="1" dirty="0">
              <a:solidFill>
                <a:srgbClr val="0677B7"/>
              </a:solidFill>
              <a:latin typeface="Times New Roman" panose="02020603050405020304" pitchFamily="18" charset="0"/>
              <a:ea typeface="博洋柳体"/>
              <a:cs typeface="Times New Roman" panose="02020603050405020304" pitchFamily="18" charset="0"/>
              <a:sym typeface="+mn-lt"/>
            </a:endParaRPr>
          </a:p>
        </p:txBody>
      </p:sp>
    </p:spTree>
    <p:extLst>
      <p:ext uri="{BB962C8B-B14F-4D97-AF65-F5344CB8AC3E}">
        <p14:creationId xmlns:p14="http://schemas.microsoft.com/office/powerpoint/2010/main" val="307364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069" y="1645921"/>
            <a:ext cx="14846531" cy="271826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TRI THỨC NGỮ VĂN</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2234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87978" y="274320"/>
            <a:ext cx="11466022" cy="8146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KIẾN THỨC VỀ THỂ LOẠI TRUYỆN LỊCH SỬ</a:t>
            </a:r>
            <a:endParaRPr lang="en-US" sz="3200" dirty="0">
              <a:latin typeface="Times New Roman" panose="02020603050405020304" pitchFamily="18" charset="0"/>
              <a:cs typeface="Times New Roman" panose="02020603050405020304" pitchFamily="18" charset="0"/>
            </a:endParaRPr>
          </a:p>
        </p:txBody>
      </p:sp>
      <p:sp>
        <p:nvSpPr>
          <p:cNvPr id="3" name="Rounded Rectangle 2"/>
          <p:cNvSpPr/>
          <p:nvPr/>
        </p:nvSpPr>
        <p:spPr>
          <a:xfrm>
            <a:off x="565265" y="1953490"/>
            <a:ext cx="2562052" cy="67125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KHÁI NIỆM</a:t>
            </a:r>
            <a:endParaRPr lang="en-US" sz="32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4157748" y="1891146"/>
            <a:ext cx="3638203" cy="86452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ĐẶC ĐIỂM</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EA278526-4C74-B970-5FA7-2D4F747F3840}"/>
              </a:ext>
            </a:extLst>
          </p:cNvPr>
          <p:cNvCxnSpPr>
            <a:cxnSpLocks/>
          </p:cNvCxnSpPr>
          <p:nvPr/>
        </p:nvCxnSpPr>
        <p:spPr>
          <a:xfrm flipH="1">
            <a:off x="1487978" y="2886595"/>
            <a:ext cx="4393277" cy="1037013"/>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44978" y="3923608"/>
            <a:ext cx="2286000" cy="132172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BỐI CẢNH</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EA278526-4C74-B970-5FA7-2D4F747F3840}"/>
              </a:ext>
            </a:extLst>
          </p:cNvPr>
          <p:cNvCxnSpPr>
            <a:cxnSpLocks/>
          </p:cNvCxnSpPr>
          <p:nvPr/>
        </p:nvCxnSpPr>
        <p:spPr>
          <a:xfrm flipH="1">
            <a:off x="3896778" y="2886595"/>
            <a:ext cx="1984477" cy="1026623"/>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2787535" y="3923608"/>
            <a:ext cx="2166851" cy="132172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CỐT TRUYỆN</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EA278526-4C74-B970-5FA7-2D4F747F3840}"/>
              </a:ext>
            </a:extLst>
          </p:cNvPr>
          <p:cNvCxnSpPr>
            <a:cxnSpLocks/>
          </p:cNvCxnSpPr>
          <p:nvPr/>
        </p:nvCxnSpPr>
        <p:spPr>
          <a:xfrm>
            <a:off x="5881255" y="2886595"/>
            <a:ext cx="191190" cy="1032857"/>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023657" y="3923608"/>
            <a:ext cx="2166851" cy="132172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NHÂN VẬT</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EA278526-4C74-B970-5FA7-2D4F747F3840}"/>
              </a:ext>
            </a:extLst>
          </p:cNvPr>
          <p:cNvCxnSpPr>
            <a:cxnSpLocks/>
          </p:cNvCxnSpPr>
          <p:nvPr/>
        </p:nvCxnSpPr>
        <p:spPr>
          <a:xfrm>
            <a:off x="5881255" y="2886595"/>
            <a:ext cx="2461949" cy="1032857"/>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259779" y="3923608"/>
            <a:ext cx="2166851" cy="132172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smtClean="0">
                <a:solidFill>
                  <a:schemeClr val="tx1"/>
                </a:solidFill>
                <a:latin typeface="Times New Roman" panose="02020603050405020304" pitchFamily="18" charset="0"/>
                <a:cs typeface="Times New Roman" panose="02020603050405020304" pitchFamily="18" charset="0"/>
              </a:rPr>
              <a:t>HÌNH THỨC </a:t>
            </a:r>
            <a:endParaRPr lang="en-US" sz="320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EA278526-4C74-B970-5FA7-2D4F747F3840}"/>
              </a:ext>
            </a:extLst>
          </p:cNvPr>
          <p:cNvCxnSpPr>
            <a:cxnSpLocks/>
          </p:cNvCxnSpPr>
          <p:nvPr/>
        </p:nvCxnSpPr>
        <p:spPr>
          <a:xfrm>
            <a:off x="5881255" y="2886595"/>
            <a:ext cx="4877146" cy="1032857"/>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438400" y="6560960"/>
            <a:ext cx="2166851" cy="132172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Chủ</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để</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của</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tác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phẩm</a:t>
            </a:r>
            <a:r>
              <a:rPr lang="en-US" sz="3200" dirty="0" smtClean="0">
                <a:solidFill>
                  <a:schemeClr val="tx1"/>
                </a:solidFill>
                <a:latin typeface="Times New Roman" panose="02020603050405020304" pitchFamily="18" charset="0"/>
                <a:cs typeface="Times New Roman" panose="02020603050405020304" pitchFamily="18" charset="0"/>
              </a:rPr>
              <a:t> VH </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1487978" y="274320"/>
            <a:ext cx="9709265" cy="8146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KIẾN THỨC VỀ THỂ LOẠI TRUYỆN LỊCH SỬ</a:t>
            </a:r>
            <a:endParaRPr lang="en-US" sz="32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9717576" y="4071852"/>
            <a:ext cx="2166851" cy="132172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dirty="0" smtClean="0">
                <a:solidFill>
                  <a:schemeClr val="tx1"/>
                </a:solidFill>
                <a:latin typeface="Times New Roman" panose="02020603050405020304" pitchFamily="18" charset="0"/>
                <a:cs typeface="Times New Roman" panose="02020603050405020304" pitchFamily="18" charset="0"/>
              </a:rPr>
              <a:t>NGÔN NGỮ</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992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circle(in)">
                                      <p:cBhvr>
                                        <p:cTn id="50" dur="2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circle(in)">
                                      <p:cBhvr>
                                        <p:cTn id="60" dur="20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circle(in)">
                                      <p:cBhvr>
                                        <p:cTn id="6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2" grpId="0" animBg="1"/>
      <p:bldP spid="14" grpId="0" animBg="1"/>
      <p:bldP spid="16"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7" name="Picture 7"/>
          <p:cNvPicPr>
            <a:picLocks noChangeAspect="1"/>
          </p:cNvPicPr>
          <p:nvPr/>
        </p:nvPicPr>
        <p:blipFill>
          <a:blip r:embed="rId10"/>
          <a:srcRect t="29150"/>
          <a:stretch>
            <a:fillRect/>
          </a:stretch>
        </p:blipFill>
        <p:spPr>
          <a:xfrm>
            <a:off x="-114267" y="205798"/>
            <a:ext cx="9810876" cy="10936218"/>
          </a:xfrm>
          <a:prstGeom prst="rect">
            <a:avLst/>
          </a:prstGeom>
        </p:spPr>
      </p:pic>
      <p:pic>
        <p:nvPicPr>
          <p:cNvPr id="8" name="Picture 8"/>
          <p:cNvPicPr>
            <a:picLocks noChangeAspect="1"/>
          </p:cNvPicPr>
          <p:nvPr/>
        </p:nvPicPr>
        <p:blipFill>
          <a:blip r:embed="rId11"/>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514906" y="6096626"/>
            <a:ext cx="7315200" cy="6400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696609" y="7106176"/>
            <a:ext cx="7315200" cy="64008"/>
          </a:xfrm>
          <a:prstGeom prst="rect">
            <a:avLst/>
          </a:prstGeom>
        </p:spPr>
      </p:pic>
      <p:pic>
        <p:nvPicPr>
          <p:cNvPr id="16" name="Picture 15"/>
          <p:cNvPicPr>
            <a:picLocks noChangeAspect="1"/>
          </p:cNvPicPr>
          <p:nvPr/>
        </p:nvPicPr>
        <p:blipFill>
          <a:blip r:embed="rId16"/>
          <a:stretch>
            <a:fillRect/>
          </a:stretch>
        </p:blipFill>
        <p:spPr>
          <a:xfrm>
            <a:off x="7803947" y="804894"/>
            <a:ext cx="10063940" cy="6559865"/>
          </a:xfrm>
          <a:prstGeom prst="rect">
            <a:avLst/>
          </a:prstGeom>
        </p:spPr>
      </p:pic>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572446" y="1906959"/>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grpSp>
        <p:nvGrpSpPr>
          <p:cNvPr id="3" name="Nhóm 2">
            <a:extLst>
              <a:ext uri="{FF2B5EF4-FFF2-40B4-BE49-F238E27FC236}">
                <a16:creationId xmlns:a16="http://schemas.microsoft.com/office/drawing/2014/main" id="{0A822B22-0C91-AA61-2A87-38370C958191}"/>
              </a:ext>
            </a:extLst>
          </p:cNvPr>
          <p:cNvGrpSpPr/>
          <p:nvPr/>
        </p:nvGrpSpPr>
        <p:grpSpPr>
          <a:xfrm>
            <a:off x="1509885" y="1787007"/>
            <a:ext cx="9587700" cy="5195072"/>
            <a:chOff x="1218310" y="2006324"/>
            <a:chExt cx="9587700" cy="5195072"/>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err="1">
                  <a:solidFill>
                    <a:srgbClr val="000000"/>
                  </a:solidFill>
                  <a:latin typeface="Times New Roman" panose="02020603050405020304" pitchFamily="18" charset="0"/>
                  <a:cs typeface="Times New Roman" panose="02020603050405020304" pitchFamily="18" charset="0"/>
                </a:rPr>
                <a:t>Phân</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vai</a:t>
              </a:r>
              <a:endParaRPr lang="en-US" sz="5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2690709" y="3138745"/>
              <a:ext cx="8115301" cy="4062651"/>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p:txBody>
        </p:sp>
      </p:grpSp>
      <p:pic>
        <p:nvPicPr>
          <p:cNvPr id="17"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435321" y="-1562656"/>
            <a:ext cx="4242062" cy="4114800"/>
          </a:xfrm>
          <a:prstGeom prst="rect">
            <a:avLst/>
          </a:prstGeom>
        </p:spPr>
      </p:pic>
      <p:grpSp>
        <p:nvGrpSpPr>
          <p:cNvPr id="21" name="Nhóm 20">
            <a:extLst>
              <a:ext uri="{FF2B5EF4-FFF2-40B4-BE49-F238E27FC236}">
                <a16:creationId xmlns:a16="http://schemas.microsoft.com/office/drawing/2014/main" id="{931DC35D-7CAD-1972-6466-904B5F0AAEE6}"/>
              </a:ext>
            </a:extLst>
          </p:cNvPr>
          <p:cNvGrpSpPr/>
          <p:nvPr/>
        </p:nvGrpSpPr>
        <p:grpSpPr>
          <a:xfrm>
            <a:off x="914400" y="7118557"/>
            <a:ext cx="15635115" cy="2029347"/>
            <a:chOff x="914400" y="7118557"/>
            <a:chExt cx="15635115" cy="2029347"/>
          </a:xfrm>
        </p:grpSpPr>
        <p:sp>
          <p:nvSpPr>
            <p:cNvPr id="18" name="TextBox 4">
              <a:extLst>
                <a:ext uri="{FF2B5EF4-FFF2-40B4-BE49-F238E27FC236}">
                  <a16:creationId xmlns:a16="http://schemas.microsoft.com/office/drawing/2014/main" id="{DA165E21-1BE5-F818-65CF-50CEB15CAECD}"/>
                </a:ext>
              </a:extLst>
            </p:cNvPr>
            <p:cNvSpPr txBox="1"/>
            <p:nvPr/>
          </p:nvSpPr>
          <p:spPr>
            <a:xfrm>
              <a:off x="1509885" y="7118557"/>
              <a:ext cx="8115300" cy="920958"/>
            </a:xfrm>
            <a:prstGeom prst="rect">
              <a:avLst/>
            </a:prstGeom>
          </p:spPr>
          <p:txBody>
            <a:bodyPr lIns="0" tIns="0" rIns="0" bIns="0" rtlCol="0" anchor="t">
              <a:spAutoFit/>
            </a:bodyPr>
            <a:lstStyle/>
            <a:p>
              <a:pPr>
                <a:lnSpc>
                  <a:spcPts val="7746"/>
                </a:lnSpc>
              </a:pPr>
              <a:r>
                <a:rPr lang="en-US" sz="5400" b="1" dirty="0">
                  <a:solidFill>
                    <a:srgbClr val="C00000"/>
                  </a:solidFill>
                  <a:latin typeface="Times New Roman" panose="02020603050405020304" pitchFamily="18" charset="0"/>
                  <a:cs typeface="Times New Roman" panose="02020603050405020304" pitchFamily="18" charset="0"/>
                </a:rPr>
                <a:t>Chú ý</a:t>
              </a:r>
            </a:p>
          </p:txBody>
        </p:sp>
        <p:sp>
          <p:nvSpPr>
            <p:cNvPr id="20" name="Hộp Văn bản 19">
              <a:extLst>
                <a:ext uri="{FF2B5EF4-FFF2-40B4-BE49-F238E27FC236}">
                  <a16:creationId xmlns:a16="http://schemas.microsoft.com/office/drawing/2014/main" id="{731E5D5F-C073-6427-4924-2D753748564D}"/>
                </a:ext>
              </a:extLst>
            </p:cNvPr>
            <p:cNvSpPr txBox="1"/>
            <p:nvPr/>
          </p:nvSpPr>
          <p:spPr>
            <a:xfrm>
              <a:off x="914400" y="8378463"/>
              <a:ext cx="15635115" cy="769441"/>
            </a:xfrm>
            <a:prstGeom prst="rect">
              <a:avLst/>
            </a:prstGeom>
            <a:noFill/>
          </p:spPr>
          <p:txBody>
            <a:bodyPr wrap="square">
              <a:spAutoFit/>
            </a:bodyPr>
            <a:lstStyle/>
            <a:p>
              <a:pPr algn="just"/>
              <a:r>
                <a:rPr lang="en-US" sz="4400" dirty="0" err="1">
                  <a:solidFill>
                    <a:srgbClr val="C00000"/>
                  </a:solidFill>
                  <a:latin typeface="Times New Roman" panose="02020603050405020304" pitchFamily="18" charset="0"/>
                  <a:cs typeface="Times New Roman" panose="02020603050405020304" pitchFamily="18" charset="0"/>
                </a:rPr>
                <a:t>Đọc</a:t>
              </a:r>
              <a:r>
                <a:rPr lang="en-US" sz="4400" dirty="0">
                  <a:solidFill>
                    <a:srgbClr val="C00000"/>
                  </a:solidFill>
                  <a:latin typeface="Times New Roman" panose="02020603050405020304" pitchFamily="18" charset="0"/>
                  <a:cs typeface="Times New Roman" panose="02020603050405020304" pitchFamily="18" charset="0"/>
                </a:rPr>
                <a:t> to, </a:t>
              </a:r>
              <a:r>
                <a:rPr lang="en-US" sz="4400" dirty="0" err="1">
                  <a:solidFill>
                    <a:srgbClr val="C00000"/>
                  </a:solidFill>
                  <a:latin typeface="Times New Roman" panose="02020603050405020304" pitchFamily="18" charset="0"/>
                  <a:cs typeface="Times New Roman" panose="02020603050405020304" pitchFamily="18" charset="0"/>
                </a:rPr>
                <a:t>rõ</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ràng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thể</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hiện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được</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thái</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độ</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tình</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cảm</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của</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từng</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nhân</a:t>
              </a:r>
              <a:r>
                <a:rPr lang="en-US" sz="4400" dirty="0">
                  <a:solidFill>
                    <a:srgbClr val="C00000"/>
                  </a:solidFill>
                  <a:latin typeface="Times New Roman" panose="02020603050405020304" pitchFamily="18" charset="0"/>
                  <a:cs typeface="Times New Roman" panose="02020603050405020304" pitchFamily="18" charset="0"/>
                </a:rPr>
                <a:t> </a:t>
              </a:r>
              <a:r>
                <a:rPr lang="en-US" sz="4400" dirty="0" err="1">
                  <a:solidFill>
                    <a:srgbClr val="C00000"/>
                  </a:solidFill>
                  <a:latin typeface="Times New Roman" panose="02020603050405020304" pitchFamily="18" charset="0"/>
                  <a:cs typeface="Times New Roman" panose="02020603050405020304" pitchFamily="18" charset="0"/>
                </a:rPr>
                <a:t>vật</a:t>
              </a:r>
              <a:r>
                <a:rPr lang="en-US" sz="4400" dirty="0">
                  <a:solidFill>
                    <a:srgbClr val="C00000"/>
                  </a:solidFill>
                  <a:latin typeface="Times New Roman" panose="02020603050405020304" pitchFamily="18" charset="0"/>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45336"/>
            <a:ext cx="17882839"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tâm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lệnh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nghi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vua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a:t>
            </a:r>
            <a:r>
              <a:rPr lang="en-US" sz="40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7200" y="2670061"/>
            <a:ext cx="17297400" cy="7478970"/>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1. .....................: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2. </a:t>
            </a:r>
            <a:r>
              <a:rPr lang="en-US" sz="4000" b="1" i="1" dirty="0" err="1">
                <a:latin typeface="Times New Roman" panose="02020603050405020304" pitchFamily="18" charset="0"/>
                <a:cs typeface="Times New Roman" panose="02020603050405020304" pitchFamily="18" charset="0"/>
              </a:rPr>
              <a:t>Thuyền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ngự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3. ...........................: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a:t>
            </a:r>
            <a:r>
              <a:rPr lang="en-US" sz="4000" dirty="0">
                <a:latin typeface="Times New Roman" panose="02020603050405020304" pitchFamily="18" charset="0"/>
                <a:cs typeface="Times New Roman" panose="02020603050405020304" pitchFamily="18" charset="0"/>
              </a:rPr>
              <a:t> hay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4. ..................: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5. </a:t>
            </a:r>
            <a:r>
              <a:rPr lang="en-US" sz="4000" b="1" i="1" dirty="0" err="1">
                <a:latin typeface="Times New Roman" panose="02020603050405020304" pitchFamily="18" charset="0"/>
                <a:cs typeface="Times New Roman" panose="02020603050405020304" pitchFamily="18" charset="0"/>
              </a:rPr>
              <a:t>Quốc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6. .........................: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7. ...............................: </a:t>
            </a:r>
            <a:r>
              <a:rPr lang="en-US" sz="4000" dirty="0" err="1">
                <a:latin typeface="Times New Roman" panose="02020603050405020304" pitchFamily="18" charset="0"/>
                <a:cs typeface="Times New Roman" panose="02020603050405020304" pitchFamily="18" charset="0"/>
              </a:rPr>
              <a:t>lệnh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8. ........................: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a:t>
            </a:r>
            <a:r>
              <a:rPr lang="en-US" sz="4000" dirty="0">
                <a:latin typeface="Times New Roman" panose="02020603050405020304" pitchFamily="18" charset="0"/>
                <a:cs typeface="Times New Roman" panose="02020603050405020304" pitchFamily="18" charset="0"/>
              </a:rPr>
              <a:t> nan.</a:t>
            </a:r>
          </a:p>
          <a:p>
            <a:pPr algn="just"/>
            <a:r>
              <a:rPr lang="en-US" sz="4000" dirty="0">
                <a:latin typeface="Times New Roman" panose="02020603050405020304" pitchFamily="18" charset="0"/>
                <a:cs typeface="Times New Roman" panose="02020603050405020304" pitchFamily="18" charset="0"/>
              </a:rPr>
              <a:t>9. </a:t>
            </a:r>
            <a:r>
              <a:rPr lang="en-US" sz="4000" b="1" i="1" dirty="0" err="1">
                <a:latin typeface="Times New Roman" panose="02020603050405020304" pitchFamily="18" charset="0"/>
                <a:cs typeface="Times New Roman" panose="02020603050405020304" pitchFamily="18" charset="0"/>
              </a:rPr>
              <a:t>Nội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10. ................................................: </a:t>
            </a:r>
            <a:r>
              <a:rPr lang="en-US" sz="4000" dirty="0" err="1">
                <a:latin typeface="Times New Roman" panose="02020603050405020304" pitchFamily="18" charset="0"/>
                <a:cs typeface="Times New Roman" panose="02020603050405020304" pitchFamily="18" charset="0"/>
              </a:rPr>
              <a:t>chiêu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p:txBody>
      </p:sp>
      <p:pic>
        <p:nvPicPr>
          <p:cNvPr id="5" name="Picture 12"/>
          <p:cNvPicPr>
            <a:picLocks noChangeAspect="1"/>
          </p:cNvPicPr>
          <p:nvPr/>
        </p:nvPicPr>
        <p:blipFill>
          <a:blip r:embed="rId3"/>
          <a:srcRect/>
          <a:stretch>
            <a:fillRect/>
          </a:stretch>
        </p:blipFill>
        <p:spPr>
          <a:xfrm rot="673482">
            <a:off x="17436143" y="3860055"/>
            <a:ext cx="1713516" cy="4104230"/>
          </a:xfrm>
          <a:prstGeom prst="rect">
            <a:avLst/>
          </a:prstGeom>
        </p:spPr>
      </p:pic>
      <p:pic>
        <p:nvPicPr>
          <p:cNvPr id="6" name="Picture 13"/>
          <p:cNvPicPr>
            <a:picLocks noChangeAspect="1"/>
          </p:cNvPicPr>
          <p:nvPr/>
        </p:nvPicPr>
        <p:blipFill>
          <a:blip r:embed="rId4"/>
          <a:srcRect/>
          <a:stretch>
            <a:fillRect/>
          </a:stretch>
        </p:blipFill>
        <p:spPr>
          <a:xfrm>
            <a:off x="16692867" y="6210300"/>
            <a:ext cx="2123466" cy="926048"/>
          </a:xfrm>
          <a:prstGeom prst="rect">
            <a:avLst/>
          </a:prstGeom>
        </p:spPr>
      </p:pic>
      <p:sp>
        <p:nvSpPr>
          <p:cNvPr id="9" name="TextBox 8"/>
          <p:cNvSpPr txBox="1"/>
          <p:nvPr/>
        </p:nvSpPr>
        <p:spPr>
          <a:xfrm>
            <a:off x="6819900" y="5578614"/>
            <a:ext cx="22860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gia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74503" y="8724900"/>
            <a:ext cx="52578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Chiêu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205370" y="8093214"/>
            <a:ext cx="358583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người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hầu</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43000" y="750570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biến</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143000" y="67978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Thượng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lệnh</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263077" y="62644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Tôn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thất</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71257" y="50452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Dã</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tâm</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6663" y="377190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Nghi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trượng</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428301" y="32164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vua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01997" y="26068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Hội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sư</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5"/>
          <a:stretch>
            <a:fillRect/>
          </a:stretch>
        </p:blipFill>
        <p:spPr>
          <a:xfrm>
            <a:off x="0" y="29091"/>
            <a:ext cx="17301948" cy="1286367"/>
          </a:xfrm>
          <a:prstGeom prst="rect">
            <a:avLst/>
          </a:prstGeom>
        </p:spPr>
      </p:pic>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GB"/>
          </a:p>
        </p:txBody>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Hình chữ nhật: Góc Chéo Tròn 3">
            <a:extLst>
              <a:ext uri="{FF2B5EF4-FFF2-40B4-BE49-F238E27FC236}">
                <a16:creationId xmlns:a16="http://schemas.microsoft.com/office/drawing/2014/main" id="{FDEDE8B4-46DD-5400-8973-211B142DF889}"/>
              </a:ext>
            </a:extLst>
          </p:cNvPr>
          <p:cNvSpPr/>
          <p:nvPr/>
        </p:nvSpPr>
        <p:spPr>
          <a:xfrm>
            <a:off x="1293013" y="2857500"/>
            <a:ext cx="8839200" cy="5181600"/>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500" dirty="0">
                <a:solidFill>
                  <a:schemeClr val="tx1"/>
                </a:solidFill>
                <a:latin typeface="Times New Roman" panose="02020603050405020304" pitchFamily="18" charset="0"/>
                <a:cs typeface="Times New Roman" panose="02020603050405020304" pitchFamily="18" charset="0"/>
              </a:rPr>
              <a:t>TRÌNH BÀY HIỂU BIẾT CỦA EM VỀ TÁC GIẢ, TÁC PHẨM</a:t>
            </a:r>
            <a:endParaRPr lang="en-GB" sz="4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257227"/>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311195" y="8877300"/>
            <a:ext cx="7262848" cy="1272718"/>
          </a:xfrm>
          <a:prstGeom prst="rect">
            <a:avLst/>
          </a:prstGeom>
        </p:spPr>
      </p:pic>
      <p:pic>
        <p:nvPicPr>
          <p:cNvPr id="8" name="Picture 8"/>
          <p:cNvPicPr>
            <a:picLocks noChangeAspect="1"/>
          </p:cNvPicPr>
          <p:nvPr/>
        </p:nvPicPr>
        <p:blipFill>
          <a:blip r:embed="rId4"/>
          <a:srcRect/>
          <a:stretch>
            <a:fillRect/>
          </a:stretch>
        </p:blipFill>
        <p:spPr>
          <a:xfrm rot="-688326">
            <a:off x="14000901" y="8680226"/>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2304242" y="-113724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368618" y="39038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2784496" y="349954"/>
            <a:ext cx="895930" cy="924831"/>
          </a:xfrm>
          <a:prstGeom prst="rect">
            <a:avLst/>
          </a:prstGeom>
        </p:spPr>
      </p:pic>
      <p:grpSp>
        <p:nvGrpSpPr>
          <p:cNvPr id="2" name="Group 1"/>
          <p:cNvGrpSpPr/>
          <p:nvPr/>
        </p:nvGrpSpPr>
        <p:grpSpPr>
          <a:xfrm>
            <a:off x="132988" y="1611685"/>
            <a:ext cx="5404170" cy="6989540"/>
            <a:chOff x="775608" y="377549"/>
            <a:chExt cx="7464458" cy="9749820"/>
          </a:xfrm>
        </p:grpSpPr>
        <p:pic>
          <p:nvPicPr>
            <p:cNvPr id="10" name="Picture 3"/>
            <p:cNvPicPr>
              <a:picLocks noChangeAspect="1"/>
            </p:cNvPicPr>
            <p:nvPr/>
          </p:nvPicPr>
          <p:blipFill>
            <a:blip r:embed="rId7"/>
            <a:srcRect/>
            <a:stretch>
              <a:fillRect/>
            </a:stretch>
          </p:blipFill>
          <p:spPr>
            <a:xfrm>
              <a:off x="775608" y="377549"/>
              <a:ext cx="7453991" cy="9749820"/>
            </a:xfrm>
            <a:prstGeom prst="rect">
              <a:avLst/>
            </a:prstGeom>
          </p:spPr>
        </p:pic>
        <p:pic>
          <p:nvPicPr>
            <p:cNvPr id="14" name="Picture 4"/>
            <p:cNvPicPr>
              <a:picLocks noChangeAspect="1"/>
            </p:cNvPicPr>
            <p:nvPr/>
          </p:nvPicPr>
          <p:blipFill>
            <a:blip r:embed="rId8"/>
            <a:srcRect/>
            <a:stretch>
              <a:fillRect/>
            </a:stretch>
          </p:blipFill>
          <p:spPr>
            <a:xfrm>
              <a:off x="1484400" y="878219"/>
              <a:ext cx="6755666" cy="8836411"/>
            </a:xfrm>
            <a:prstGeom prst="rect">
              <a:avLst/>
            </a:prstGeom>
          </p:spPr>
        </p:pic>
      </p:grpSp>
      <p:grpSp>
        <p:nvGrpSpPr>
          <p:cNvPr id="3" name="Nhóm 2">
            <a:extLst>
              <a:ext uri="{FF2B5EF4-FFF2-40B4-BE49-F238E27FC236}">
                <a16:creationId xmlns:a16="http://schemas.microsoft.com/office/drawing/2014/main" id="{1CD47077-8D9D-CA95-F4E5-7A943FE0F97E}"/>
              </a:ext>
            </a:extLst>
          </p:cNvPr>
          <p:cNvGrpSpPr/>
          <p:nvPr/>
        </p:nvGrpSpPr>
        <p:grpSpPr>
          <a:xfrm>
            <a:off x="5813038" y="3049950"/>
            <a:ext cx="12305188" cy="2921202"/>
            <a:chOff x="5687804" y="1943100"/>
            <a:chExt cx="12305188" cy="2921202"/>
          </a:xfrm>
        </p:grpSpPr>
        <p:sp>
          <p:nvSpPr>
            <p:cNvPr id="16" name="TextBox 4"/>
            <p:cNvSpPr txBox="1"/>
            <p:nvPr/>
          </p:nvSpPr>
          <p:spPr>
            <a:xfrm>
              <a:off x="6629400" y="1943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Nguyễn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(1912-1960)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7" name="Picture 9"/>
            <p:cNvPicPr>
              <a:picLocks noChangeAspect="1"/>
            </p:cNvPicPr>
            <p:nvPr/>
          </p:nvPicPr>
          <p:blipFill>
            <a:blip r:embed="rId9"/>
            <a:srcRect/>
            <a:stretch>
              <a:fillRect/>
            </a:stretch>
          </p:blipFill>
          <p:spPr>
            <a:xfrm>
              <a:off x="5687804" y="2159508"/>
              <a:ext cx="676526" cy="624941"/>
            </a:xfrm>
            <a:prstGeom prst="rect">
              <a:avLst/>
            </a:prstGeom>
          </p:spPr>
        </p:pic>
        <p:sp>
          <p:nvSpPr>
            <p:cNvPr id="18" name="TextBox 4"/>
            <p:cNvSpPr txBox="1"/>
            <p:nvPr/>
          </p:nvSpPr>
          <p:spPr>
            <a:xfrm>
              <a:off x="6629400" y="2889402"/>
              <a:ext cx="11363592" cy="1974900"/>
            </a:xfrm>
            <a:prstGeom prst="rect">
              <a:avLst/>
            </a:prstGeom>
          </p:spPr>
          <p:txBody>
            <a:bodyPr wrap="square" lIns="0" tIns="0" rIns="0" bIns="0" rtlCol="0" anchor="t">
              <a:spAutoFit/>
            </a:bodyPr>
            <a:lstStyle/>
            <a:p>
              <a:pPr>
                <a:lnSpc>
                  <a:spcPts val="7746"/>
                </a:lnSpc>
              </a:pPr>
              <a:r>
                <a:rPr lang="en-US" sz="4400" dirty="0" err="1" smtClean="0">
                  <a:solidFill>
                    <a:srgbClr val="000000"/>
                  </a:solidFill>
                  <a:latin typeface="Times New Roman" panose="02020603050405020304" pitchFamily="18" charset="0"/>
                  <a:cs typeface="Times New Roman" panose="02020603050405020304" pitchFamily="18" charset="0"/>
                </a:rPr>
                <a:t>Thiên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hướng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khai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thác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tài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sử,có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đóng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góp</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nổi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bật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với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hai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thể</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loại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Tiểu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thuyết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và</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kịch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9" name="Picture 9"/>
            <p:cNvPicPr>
              <a:picLocks noChangeAspect="1"/>
            </p:cNvPicPr>
            <p:nvPr/>
          </p:nvPicPr>
          <p:blipFill>
            <a:blip r:embed="rId9"/>
            <a:srcRect/>
            <a:stretch>
              <a:fillRect/>
            </a:stretch>
          </p:blipFill>
          <p:spPr>
            <a:xfrm>
              <a:off x="5687804" y="3105810"/>
              <a:ext cx="676526" cy="624941"/>
            </a:xfrm>
            <a:prstGeom prst="rect">
              <a:avLst/>
            </a:prstGeom>
          </p:spPr>
        </p:pic>
      </p:grpSp>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7"/>
          <a:srcRect/>
          <a:stretch>
            <a:fillRect/>
          </a:stretch>
        </p:blipFill>
        <p:spPr>
          <a:xfrm rot="762462">
            <a:off x="-682159" y="7890136"/>
            <a:ext cx="1750812" cy="2999250"/>
          </a:xfrm>
          <a:prstGeom prst="rect">
            <a:avLst/>
          </a:prstGeom>
        </p:spPr>
      </p:pic>
      <p:pic>
        <p:nvPicPr>
          <p:cNvPr id="1026" name="Picture 2" descr="Đêm hội Long Trì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555" y="538649"/>
            <a:ext cx="2923191" cy="4384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Khai Tâm - Vũ Như Tô - Nguyễn Huy Tưở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9705" y="537720"/>
            <a:ext cx="3137305" cy="4323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0"/>
          <a:srcRect l="20449" r="18750"/>
          <a:stretch/>
        </p:blipFill>
        <p:spPr>
          <a:xfrm>
            <a:off x="7937247" y="537720"/>
            <a:ext cx="3440113" cy="4323425"/>
          </a:xfrm>
          <a:prstGeom prst="rect">
            <a:avLst/>
          </a:prstGeom>
        </p:spPr>
      </p:pic>
      <p:pic>
        <p:nvPicPr>
          <p:cNvPr id="24" name="Picture 23"/>
          <p:cNvPicPr>
            <a:picLocks noChangeAspect="1"/>
          </p:cNvPicPr>
          <p:nvPr/>
        </p:nvPicPr>
        <p:blipFill>
          <a:blip r:embed="rId11"/>
          <a:stretch>
            <a:fillRect/>
          </a:stretch>
        </p:blipFill>
        <p:spPr>
          <a:xfrm>
            <a:off x="721555" y="5257482"/>
            <a:ext cx="2958522" cy="4365032"/>
          </a:xfrm>
          <a:prstGeom prst="rect">
            <a:avLst/>
          </a:prstGeom>
        </p:spPr>
      </p:pic>
      <p:pic>
        <p:nvPicPr>
          <p:cNvPr id="1030" name="Picture 6" descr="Lá Cờ Thêu Sáu Chữ Vàng | Tải Sách, Đọc Sách Miễn Phí"/>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89705" y="5257482"/>
            <a:ext cx="3137305" cy="43274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1032" name="Picture 8" descr="Sống mãi với thủ đô – Wikipedia tiếng Việ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7247" y="5257482"/>
            <a:ext cx="3440113" cy="432748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1943167" y="2532454"/>
            <a:ext cx="5491001" cy="6989540"/>
            <a:chOff x="775608" y="377549"/>
            <a:chExt cx="7584392" cy="9749820"/>
          </a:xfrm>
        </p:grpSpPr>
        <p:pic>
          <p:nvPicPr>
            <p:cNvPr id="33" name="Picture 3"/>
            <p:cNvPicPr>
              <a:picLocks noChangeAspect="1"/>
            </p:cNvPicPr>
            <p:nvPr/>
          </p:nvPicPr>
          <p:blipFill>
            <a:blip r:embed="rId14"/>
            <a:srcRect/>
            <a:stretch>
              <a:fillRect/>
            </a:stretch>
          </p:blipFill>
          <p:spPr>
            <a:xfrm>
              <a:off x="775608" y="377549"/>
              <a:ext cx="7453991" cy="9749820"/>
            </a:xfrm>
            <a:prstGeom prst="rect">
              <a:avLst/>
            </a:prstGeom>
          </p:spPr>
        </p:pic>
        <p:pic>
          <p:nvPicPr>
            <p:cNvPr id="34" name="Picture 4"/>
            <p:cNvPicPr>
              <a:picLocks noChangeAspect="1"/>
            </p:cNvPicPr>
            <p:nvPr/>
          </p:nvPicPr>
          <p:blipFill>
            <a:blip r:embed="rId15"/>
            <a:srcRect/>
            <a:stretch>
              <a:fillRect/>
            </a:stretch>
          </p:blipFill>
          <p:spPr>
            <a:xfrm>
              <a:off x="1604334" y="1172240"/>
              <a:ext cx="6755666" cy="8836411"/>
            </a:xfrm>
            <a:prstGeom prst="rect">
              <a:avLst/>
            </a:prstGeom>
          </p:spPr>
        </p:pic>
      </p:grpSp>
      <p:pic>
        <p:nvPicPr>
          <p:cNvPr id="2" name="Picture 1"/>
          <p:cNvPicPr>
            <a:picLocks noChangeAspect="1"/>
          </p:cNvPicPr>
          <p:nvPr/>
        </p:nvPicPr>
        <p:blipFill>
          <a:blip r:embed="rId16"/>
          <a:stretch>
            <a:fillRect/>
          </a:stretch>
        </p:blipFill>
        <p:spPr>
          <a:xfrm>
            <a:off x="11377360" y="843924"/>
            <a:ext cx="6474513" cy="2280102"/>
          </a:xfrm>
          <a:prstGeom prst="rect">
            <a:avLst/>
          </a:prstGeom>
        </p:spPr>
      </p:pic>
    </p:spTree>
    <p:extLst>
      <p:ext uri="{BB962C8B-B14F-4D97-AF65-F5344CB8AC3E}">
        <p14:creationId xmlns:p14="http://schemas.microsoft.com/office/powerpoint/2010/main" val="17201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877800" y="7920669"/>
            <a:ext cx="7262848" cy="1272718"/>
          </a:xfrm>
          <a:prstGeom prst="rect">
            <a:avLst/>
          </a:prstGeom>
        </p:spPr>
      </p:pic>
      <p:pic>
        <p:nvPicPr>
          <p:cNvPr id="8" name="Picture 8"/>
          <p:cNvPicPr>
            <a:picLocks noChangeAspect="1"/>
          </p:cNvPicPr>
          <p:nvPr/>
        </p:nvPicPr>
        <p:blipFill>
          <a:blip r:embed="rId4"/>
          <a:srcRect/>
          <a:stretch>
            <a:fillRect/>
          </a:stretch>
        </p:blipFill>
        <p:spPr>
          <a:xfrm rot="-688326">
            <a:off x="13241244" y="7904549"/>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2524912" y="-113757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147948" y="39005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2563826" y="349624"/>
            <a:ext cx="895930" cy="924831"/>
          </a:xfrm>
          <a:prstGeom prst="rect">
            <a:avLst/>
          </a:prstGeom>
        </p:spPr>
      </p:pic>
      <p:sp>
        <p:nvSpPr>
          <p:cNvPr id="20" name="TextBox 4"/>
          <p:cNvSpPr txBox="1"/>
          <p:nvPr/>
        </p:nvSpPr>
        <p:spPr>
          <a:xfrm>
            <a:off x="12094864" y="1943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099800" y="2161349"/>
            <a:ext cx="676526" cy="624941"/>
          </a:xfrm>
          <a:prstGeom prst="rect">
            <a:avLst/>
          </a:prstGeom>
        </p:spPr>
      </p:pic>
      <p:pic>
        <p:nvPicPr>
          <p:cNvPr id="23" name="Picture 9"/>
          <p:cNvPicPr>
            <a:picLocks noChangeAspect="1"/>
          </p:cNvPicPr>
          <p:nvPr/>
        </p:nvPicPr>
        <p:blipFill>
          <a:blip r:embed="rId7"/>
          <a:srcRect/>
          <a:stretch>
            <a:fillRect/>
          </a:stretch>
        </p:blipFill>
        <p:spPr>
          <a:xfrm>
            <a:off x="762000" y="2170503"/>
            <a:ext cx="676526" cy="624941"/>
          </a:xfrm>
          <a:prstGeom prst="rect">
            <a:avLst/>
          </a:prstGeom>
        </p:spPr>
      </p:pic>
      <p:pic>
        <p:nvPicPr>
          <p:cNvPr id="24" name="Picture 6" descr="Lá Cờ Thêu Sáu Chữ Vàng | Tải Sách, Đọc Sách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4017" y="2224419"/>
            <a:ext cx="4051241" cy="5588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4"/>
          <p:cNvSpPr txBox="1"/>
          <p:nvPr/>
        </p:nvSpPr>
        <p:spPr>
          <a:xfrm>
            <a:off x="1817137" y="2743388"/>
            <a:ext cx="4343400" cy="987450"/>
          </a:xfrm>
          <a:prstGeom prst="rect">
            <a:avLst/>
          </a:prstGeom>
        </p:spPr>
        <p:txBody>
          <a:bodyPr wrap="square" lIns="0" tIns="0" rIns="0" bIns="0" rtlCol="0" anchor="t">
            <a:spAutoFit/>
          </a:bodyPr>
          <a:lstStyle/>
          <a:p>
            <a:pPr algn="just">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11841456" y="2894079"/>
            <a:ext cx="5906150"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1960,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22048" y="1943100"/>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1" name="TextBox 4"/>
          <p:cNvSpPr txBox="1"/>
          <p:nvPr/>
        </p:nvSpPr>
        <p:spPr>
          <a:xfrm>
            <a:off x="1791737" y="4230781"/>
            <a:ext cx="295125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2" name="Picture 9"/>
          <p:cNvPicPr>
            <a:picLocks noChangeAspect="1"/>
          </p:cNvPicPr>
          <p:nvPr/>
        </p:nvPicPr>
        <p:blipFill>
          <a:blip r:embed="rId7"/>
          <a:srcRect/>
          <a:stretch>
            <a:fillRect/>
          </a:stretch>
        </p:blipFill>
        <p:spPr>
          <a:xfrm>
            <a:off x="810985" y="4511290"/>
            <a:ext cx="676526" cy="624941"/>
          </a:xfrm>
          <a:prstGeom prst="rect">
            <a:avLst/>
          </a:prstGeom>
        </p:spPr>
      </p:pic>
      <p:sp>
        <p:nvSpPr>
          <p:cNvPr id="33" name="TextBox 4"/>
          <p:cNvSpPr txBox="1"/>
          <p:nvPr/>
        </p:nvSpPr>
        <p:spPr>
          <a:xfrm>
            <a:off x="1791737" y="5302966"/>
            <a:ext cx="4343400" cy="2031325"/>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34" name="Picture 9"/>
          <p:cNvPicPr>
            <a:picLocks noChangeAspect="1"/>
          </p:cNvPicPr>
          <p:nvPr/>
        </p:nvPicPr>
        <p:blipFill>
          <a:blip r:embed="rId7"/>
          <a:srcRect/>
          <a:stretch>
            <a:fillRect/>
          </a:stretch>
        </p:blipFill>
        <p:spPr>
          <a:xfrm>
            <a:off x="11066074" y="4602607"/>
            <a:ext cx="676526" cy="624941"/>
          </a:xfrm>
          <a:prstGeom prst="rect">
            <a:avLst/>
          </a:prstGeom>
        </p:spPr>
      </p:pic>
      <p:sp>
        <p:nvSpPr>
          <p:cNvPr id="3" name="TextBox 4">
            <a:extLst>
              <a:ext uri="{FF2B5EF4-FFF2-40B4-BE49-F238E27FC236}">
                <a16:creationId xmlns:a16="http://schemas.microsoft.com/office/drawing/2014/main" id="{95390B48-1E71-24D8-2736-922D84B18D4E}"/>
              </a:ext>
            </a:extLst>
          </p:cNvPr>
          <p:cNvSpPr txBox="1"/>
          <p:nvPr/>
        </p:nvSpPr>
        <p:spPr>
          <a:xfrm>
            <a:off x="12094864" y="4415646"/>
            <a:ext cx="5906150" cy="872868"/>
          </a:xfrm>
          <a:prstGeom prst="rect">
            <a:avLst/>
          </a:prstGeom>
        </p:spPr>
        <p:txBody>
          <a:bodyPr wrap="square" lIns="0" tIns="0" rIns="0" bIns="0" rtlCol="0" anchor="t">
            <a:spAutoFit/>
          </a:bodyPr>
          <a:lstStyle/>
          <a:p>
            <a:pPr>
              <a:lnSpc>
                <a:spcPts val="7746"/>
              </a:lnSpc>
            </a:pPr>
            <a:r>
              <a:rPr lang="en-US" sz="4400" b="1" dirty="0" smtClean="0">
                <a:solidFill>
                  <a:srgbClr val="000000"/>
                </a:solidFill>
                <a:latin typeface="Times New Roman" panose="02020603050405020304" pitchFamily="18" charset="0"/>
                <a:cs typeface="Times New Roman" panose="02020603050405020304" pitchFamily="18" charset="0"/>
              </a:rPr>
              <a:t>PTBĐ </a:t>
            </a:r>
            <a:r>
              <a:rPr lang="en-US" sz="4400" b="1" dirty="0" err="1" smtClean="0">
                <a:solidFill>
                  <a:srgbClr val="000000"/>
                </a:solidFill>
                <a:latin typeface="Times New Roman" panose="02020603050405020304" pitchFamily="18" charset="0"/>
                <a:cs typeface="Times New Roman" panose="02020603050405020304" pitchFamily="18" charset="0"/>
              </a:rPr>
              <a:t>chính</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tự</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sự</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5784E5AD-1763-7417-7881-DCDD5EF07BB7}"/>
              </a:ext>
            </a:extLst>
          </p:cNvPr>
          <p:cNvSpPr txBox="1"/>
          <p:nvPr/>
        </p:nvSpPr>
        <p:spPr>
          <a:xfrm>
            <a:off x="11802602" y="5490074"/>
            <a:ext cx="6564863" cy="769441"/>
          </a:xfrm>
          <a:prstGeom prst="rect">
            <a:avLst/>
          </a:prstGeom>
          <a:noFill/>
        </p:spPr>
        <p:txBody>
          <a:bodyPr wrap="square">
            <a:spAutoFit/>
          </a:bodyPr>
          <a:lstStyle/>
          <a:p>
            <a:r>
              <a:rPr lang="en-GB" sz="4400" b="1" dirty="0" err="1" smtClean="0">
                <a:solidFill>
                  <a:srgbClr val="000000"/>
                </a:solidFill>
                <a:latin typeface="Times New Roman" panose="02020603050405020304" pitchFamily="18" charset="0"/>
                <a:cs typeface="Times New Roman" panose="02020603050405020304" pitchFamily="18" charset="0"/>
              </a:rPr>
              <a:t>Nhân</a:t>
            </a:r>
            <a:r>
              <a:rPr lang="en-GB" sz="4400" b="1" dirty="0" smtClean="0">
                <a:solidFill>
                  <a:srgbClr val="000000"/>
                </a:solidFill>
                <a:latin typeface="Times New Roman" panose="02020603050405020304" pitchFamily="18" charset="0"/>
                <a:cs typeface="Times New Roman" panose="02020603050405020304" pitchFamily="18" charset="0"/>
              </a:rPr>
              <a:t> </a:t>
            </a:r>
            <a:r>
              <a:rPr lang="en-GB" sz="4400" b="1" dirty="0" err="1" smtClean="0">
                <a:solidFill>
                  <a:srgbClr val="000000"/>
                </a:solidFill>
                <a:latin typeface="Times New Roman" panose="02020603050405020304" pitchFamily="18" charset="0"/>
                <a:cs typeface="Times New Roman" panose="02020603050405020304" pitchFamily="18" charset="0"/>
              </a:rPr>
              <a:t>vật</a:t>
            </a:r>
            <a:r>
              <a:rPr lang="en-GB" sz="4400" b="1" dirty="0" smtClean="0">
                <a:solidFill>
                  <a:srgbClr val="000000"/>
                </a:solidFill>
                <a:latin typeface="Times New Roman" panose="02020603050405020304" pitchFamily="18" charset="0"/>
                <a:cs typeface="Times New Roman" panose="02020603050405020304" pitchFamily="18" charset="0"/>
              </a:rPr>
              <a:t> </a:t>
            </a:r>
            <a:endParaRPr lang="en-GB" sz="4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88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p:bldP spid="30" grpId="0"/>
      <p:bldP spid="31" grpId="0"/>
      <p:bldP spid="33" grpId="0"/>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86191" y="2154386"/>
            <a:ext cx="7429080" cy="7275801"/>
            <a:chOff x="2120391" y="2721605"/>
            <a:chExt cx="7772400" cy="7772400"/>
          </a:xfrm>
        </p:grpSpPr>
        <p:pic>
          <p:nvPicPr>
            <p:cNvPr id="2" name="Picture 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2050" name="Picture 2" descr="Phác họa nhân vật Trần Quốc Toản-Bìa trước quyển &quot;Lá cờ thêu sáu chữ vàng&quot;"/>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pic>
        <p:nvPicPr>
          <p:cNvPr id="8" name="Picture 8"/>
          <p:cNvPicPr>
            <a:picLocks noChangeAspect="1"/>
          </p:cNvPicPr>
          <p:nvPr/>
        </p:nvPicPr>
        <p:blipFill>
          <a:blip r:embed="rId5"/>
          <a:srcRect/>
          <a:stretch>
            <a:fillRect/>
          </a:stretch>
        </p:blipFill>
        <p:spPr>
          <a:xfrm rot="902477">
            <a:off x="-2347886" y="9018576"/>
            <a:ext cx="8137257" cy="2939584"/>
          </a:xfrm>
          <a:prstGeom prst="rect">
            <a:avLst/>
          </a:prstGeom>
        </p:spPr>
      </p:pic>
      <p:pic>
        <p:nvPicPr>
          <p:cNvPr id="9" name="Picture 9"/>
          <p:cNvPicPr>
            <a:picLocks noChangeAspect="1"/>
          </p:cNvPicPr>
          <p:nvPr/>
        </p:nvPicPr>
        <p:blipFill>
          <a:blip r:embed="rId5"/>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6"/>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7"/>
          <a:srcRect/>
          <a:stretch>
            <a:fillRect/>
          </a:stretch>
        </p:blipFill>
        <p:spPr>
          <a:xfrm rot="4272541">
            <a:off x="3095755" y="422004"/>
            <a:ext cx="895930" cy="924831"/>
          </a:xfrm>
          <a:prstGeom prst="rect">
            <a:avLst/>
          </a:prstGeom>
        </p:spPr>
      </p:pic>
      <p:sp>
        <p:nvSpPr>
          <p:cNvPr id="20" name="TextBox 4"/>
          <p:cNvSpPr txBox="1"/>
          <p:nvPr/>
        </p:nvSpPr>
        <p:spPr>
          <a:xfrm>
            <a:off x="4862318" y="877483"/>
            <a:ext cx="2841274" cy="884858"/>
          </a:xfrm>
          <a:prstGeom prst="rect">
            <a:avLst/>
          </a:prstGeom>
        </p:spPr>
        <p:txBody>
          <a:bodyPr wrap="square" lIns="0" tIns="0" rIns="0" bIns="0" rtlCol="0" anchor="t">
            <a:spAutoFit/>
          </a:bodyPr>
          <a:lstStyle/>
          <a:p>
            <a:pPr>
              <a:lnSpc>
                <a:spcPts val="7746"/>
              </a:lnSpc>
            </a:pPr>
            <a:r>
              <a:rPr lang="en-US" sz="4800" b="1" dirty="0" err="1">
                <a:solidFill>
                  <a:schemeClr val="bg2">
                    <a:lumMod val="25000"/>
                  </a:schemeClr>
                </a:solidFill>
                <a:latin typeface="Times New Roman" panose="02020603050405020304" pitchFamily="18" charset="0"/>
                <a:cs typeface="Times New Roman" panose="02020603050405020304" pitchFamily="18" charset="0"/>
              </a:rPr>
              <a:t>Bố</a:t>
            </a:r>
            <a:r>
              <a:rPr lang="en-US" sz="4800" b="1" dirty="0">
                <a:solidFill>
                  <a:schemeClr val="bg2">
                    <a:lumMod val="25000"/>
                  </a:schemeClr>
                </a:solidFill>
                <a:latin typeface="Times New Roman" panose="02020603050405020304" pitchFamily="18" charset="0"/>
                <a:cs typeface="Times New Roman" panose="02020603050405020304" pitchFamily="18" charset="0"/>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rPr>
              <a:t>cục</a:t>
            </a:r>
            <a:endParaRPr lang="en-US" sz="4800" dirty="0">
              <a:solidFill>
                <a:schemeClr val="bg2">
                  <a:lumMod val="25000"/>
                </a:schemeClr>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8"/>
          <a:srcRect/>
          <a:stretch>
            <a:fillRect/>
          </a:stretch>
        </p:blipFill>
        <p:spPr>
          <a:xfrm>
            <a:off x="1720742" y="3380495"/>
            <a:ext cx="676526" cy="624941"/>
          </a:xfrm>
          <a:prstGeom prst="rect">
            <a:avLst/>
          </a:prstGeom>
        </p:spPr>
      </p:pic>
      <p:sp>
        <p:nvSpPr>
          <p:cNvPr id="25" name="TextBox 4"/>
          <p:cNvSpPr txBox="1"/>
          <p:nvPr/>
        </p:nvSpPr>
        <p:spPr>
          <a:xfrm>
            <a:off x="7563160" y="2190829"/>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chẳng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hỏi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293302" y="3145288"/>
            <a:ext cx="806432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7" name="TextBox 4"/>
          <p:cNvSpPr txBox="1"/>
          <p:nvPr/>
        </p:nvSpPr>
        <p:spPr>
          <a:xfrm>
            <a:off x="7563160" y="4227442"/>
            <a:ext cx="9868320"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Tiếp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ta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quả</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293302" y="5700713"/>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9" name="TextBox 4"/>
          <p:cNvSpPr txBox="1"/>
          <p:nvPr/>
        </p:nvSpPr>
        <p:spPr>
          <a:xfrm>
            <a:off x="7563160" y="7332280"/>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3: </a:t>
            </a:r>
            <a:r>
              <a:rPr lang="en-US" sz="4400" b="1" dirty="0" err="1">
                <a:solidFill>
                  <a:srgbClr val="000000"/>
                </a:solidFill>
                <a:latin typeface="Times New Roman" panose="02020603050405020304" pitchFamily="18" charset="0"/>
                <a:cs typeface="Times New Roman" panose="02020603050405020304" pitchFamily="18" charset="0"/>
              </a:rPr>
              <a:t>Còn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0" name="TextBox 4"/>
          <p:cNvSpPr txBox="1"/>
          <p:nvPr/>
        </p:nvSpPr>
        <p:spPr>
          <a:xfrm>
            <a:off x="8293302" y="8080538"/>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ban cam </a:t>
            </a:r>
            <a:r>
              <a:rPr lang="en-US" sz="4400" dirty="0" err="1">
                <a:solidFill>
                  <a:srgbClr val="000000"/>
                </a:solidFill>
                <a:latin typeface="Times New Roman" panose="02020603050405020304" pitchFamily="18" charset="0"/>
                <a:cs typeface="Times New Roman" panose="02020603050405020304" pitchFamily="18" charset="0"/>
              </a:rPr>
              <a:t>quý</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41" name="Picture 2"/>
          <p:cNvPicPr>
            <a:picLocks noChangeAspect="1"/>
          </p:cNvPicPr>
          <p:nvPr/>
        </p:nvPicPr>
        <p:blipFill>
          <a:blip r:embed="rId9"/>
          <a:srcRect/>
          <a:stretch>
            <a:fillRect/>
          </a:stretch>
        </p:blipFill>
        <p:spPr>
          <a:xfrm flipH="1">
            <a:off x="6827843" y="2243713"/>
            <a:ext cx="196539" cy="649715"/>
          </a:xfrm>
          <a:prstGeom prst="rect">
            <a:avLst/>
          </a:prstGeom>
        </p:spPr>
      </p:pic>
      <p:pic>
        <p:nvPicPr>
          <p:cNvPr id="42" name="Picture 2"/>
          <p:cNvPicPr>
            <a:picLocks noChangeAspect="1"/>
          </p:cNvPicPr>
          <p:nvPr/>
        </p:nvPicPr>
        <p:blipFill>
          <a:blip r:embed="rId9"/>
          <a:srcRect/>
          <a:stretch>
            <a:fillRect/>
          </a:stretch>
        </p:blipFill>
        <p:spPr>
          <a:xfrm flipH="1">
            <a:off x="6827843" y="4192035"/>
            <a:ext cx="196539" cy="649715"/>
          </a:xfrm>
          <a:prstGeom prst="rect">
            <a:avLst/>
          </a:prstGeom>
        </p:spPr>
      </p:pic>
      <p:pic>
        <p:nvPicPr>
          <p:cNvPr id="43" name="Picture 2"/>
          <p:cNvPicPr>
            <a:picLocks noChangeAspect="1"/>
          </p:cNvPicPr>
          <p:nvPr/>
        </p:nvPicPr>
        <p:blipFill>
          <a:blip r:embed="rId9"/>
          <a:srcRect/>
          <a:stretch>
            <a:fillRect/>
          </a:stretch>
        </p:blipFill>
        <p:spPr>
          <a:xfrm flipH="1">
            <a:off x="6827843" y="7332280"/>
            <a:ext cx="196539" cy="649715"/>
          </a:xfrm>
          <a:prstGeom prst="rect">
            <a:avLst/>
          </a:prstGeom>
        </p:spPr>
      </p:pic>
      <p:pic>
        <p:nvPicPr>
          <p:cNvPr id="23" name="Picture 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621000" y="-1525050"/>
            <a:ext cx="3560795" cy="3489579"/>
          </a:xfrm>
          <a:prstGeom prst="rect">
            <a:avLst/>
          </a:prstGeom>
        </p:spPr>
      </p:pic>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P spid="39"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07723" y="423949"/>
            <a:ext cx="5519651" cy="12053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Đi tìm chân dung các thiếu niên anh hùng</a:t>
            </a:r>
            <a:endParaRPr lang="en-US" sz="3600">
              <a:latin typeface="Times New Roman" panose="02020603050405020304" pitchFamily="18" charset="0"/>
              <a:cs typeface="Times New Roman" panose="02020603050405020304" pitchFamily="18" charset="0"/>
            </a:endParaRPr>
          </a:p>
        </p:txBody>
      </p:sp>
      <p:sp>
        <p:nvSpPr>
          <p:cNvPr id="3" name="Rounded Rectangle 2"/>
          <p:cNvSpPr/>
          <p:nvPr/>
        </p:nvSpPr>
        <p:spPr>
          <a:xfrm>
            <a:off x="1097280" y="2410691"/>
            <a:ext cx="10432473" cy="266007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200" b="1">
                <a:solidFill>
                  <a:schemeClr val="tx1"/>
                </a:solidFill>
                <a:latin typeface="Times New Roman" panose="02020603050405020304" pitchFamily="18" charset="0"/>
                <a:cs typeface="Times New Roman" panose="02020603050405020304" pitchFamily="18" charset="0"/>
              </a:rPr>
              <a:t>Mỗi hình ảnh và thông tin dưới đây là gợi ý về một thiếu niên anh hùng trong lịch sử dân tộc ta. Hãy quan sát hình ảnh, theo dõi các thông tin và cho biết đó là vị anh hùng nào?</a:t>
            </a:r>
            <a:endParaRPr lang="en-US" sz="32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9732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sp>
        <p:nvSpPr>
          <p:cNvPr id="20" name="TextBox 4"/>
          <p:cNvSpPr txBox="1"/>
          <p:nvPr/>
        </p:nvSpPr>
        <p:spPr>
          <a:xfrm>
            <a:off x="8389511" y="291066"/>
            <a:ext cx="2841274"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4"/>
          <a:srcRect/>
          <a:stretch>
            <a:fillRect/>
          </a:stretch>
        </p:blipFill>
        <p:spPr>
          <a:xfrm>
            <a:off x="7405104" y="546486"/>
            <a:ext cx="676526" cy="624941"/>
          </a:xfrm>
          <a:prstGeom prst="rect">
            <a:avLst/>
          </a:prstGeom>
        </p:spPr>
      </p:pic>
      <p:pic>
        <p:nvPicPr>
          <p:cNvPr id="2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849600" y="-2488711"/>
            <a:ext cx="3560795" cy="3489579"/>
          </a:xfrm>
          <a:prstGeom prst="rect">
            <a:avLst/>
          </a:prstGeom>
        </p:spPr>
      </p:pic>
      <p:sp>
        <p:nvSpPr>
          <p:cNvPr id="3" name="Rectangle 2"/>
          <p:cNvSpPr/>
          <p:nvPr/>
        </p:nvSpPr>
        <p:spPr>
          <a:xfrm>
            <a:off x="444246" y="1333500"/>
            <a:ext cx="17386553" cy="1446550"/>
          </a:xfrm>
          <a:prstGeom prst="rect">
            <a:avLst/>
          </a:prstGeom>
        </p:spPr>
        <p:txBody>
          <a:bodyPr wrap="square">
            <a:spAutoFit/>
          </a:bodyPr>
          <a:lstStyle/>
          <a:p>
            <a:pPr algn="just"/>
            <a:r>
              <a:rPr lang="vi-VN" sz="4400" dirty="0">
                <a:latin typeface="+mj-lt"/>
              </a:rPr>
              <a:t>+ Tại bến Bình Than, vua Trần và các vương hầu họp bàn kế sách đối phó với quần xâm lược.</a:t>
            </a:r>
            <a:endParaRPr lang="en-US" sz="4400" dirty="0">
              <a:latin typeface="+mj-lt"/>
            </a:endParaRPr>
          </a:p>
        </p:txBody>
      </p:sp>
      <p:sp>
        <p:nvSpPr>
          <p:cNvPr id="28" name="Rectangle 27"/>
          <p:cNvSpPr/>
          <p:nvPr/>
        </p:nvSpPr>
        <p:spPr>
          <a:xfrm>
            <a:off x="444246" y="2780050"/>
            <a:ext cx="17386553" cy="2123658"/>
          </a:xfrm>
          <a:prstGeom prst="rect">
            <a:avLst/>
          </a:prstGeom>
        </p:spPr>
        <p:txBody>
          <a:bodyPr wrap="square">
            <a:spAutoFit/>
          </a:bodyPr>
          <a:lstStyle/>
          <a:p>
            <a:pPr algn="just"/>
            <a:r>
              <a:rPr lang="vi-VN" sz="4400" dirty="0">
                <a:latin typeface="+mj-lt"/>
              </a:rPr>
              <a:t>+ Vì chưa đủ tuổi, không được dự họp, Trần Quốc T</a:t>
            </a:r>
            <a:r>
              <a:rPr lang="en-US" sz="4400" dirty="0" err="1">
                <a:latin typeface="Times New Roman" panose="02020603050405020304" pitchFamily="18" charset="0"/>
                <a:cs typeface="Times New Roman" panose="02020603050405020304" pitchFamily="18" charset="0"/>
              </a:rPr>
              <a:t>oản</a:t>
            </a:r>
            <a:r>
              <a:rPr lang="vi-VN" sz="4400" dirty="0">
                <a:latin typeface="+mj-lt"/>
              </a:rPr>
              <a:t> cảm thấy nhục nhã, chỉ muốn gặp vua để bày tỏ chủ kiến của mình là không chấp nhận hoà hoãn.</a:t>
            </a:r>
            <a:endParaRPr lang="en-US" sz="4400" dirty="0">
              <a:latin typeface="+mj-lt"/>
            </a:endParaRPr>
          </a:p>
        </p:txBody>
      </p:sp>
      <p:sp>
        <p:nvSpPr>
          <p:cNvPr id="29" name="Rectangle 28"/>
          <p:cNvSpPr/>
          <p:nvPr/>
        </p:nvSpPr>
        <p:spPr>
          <a:xfrm>
            <a:off x="444246" y="4903708"/>
            <a:ext cx="17386553" cy="1446550"/>
          </a:xfrm>
          <a:prstGeom prst="rect">
            <a:avLst/>
          </a:prstGeom>
        </p:spPr>
        <p:txBody>
          <a:bodyPr wrap="square">
            <a:spAutoFit/>
          </a:bodyPr>
          <a:lstStyle/>
          <a:p>
            <a:pPr algn="just"/>
            <a:r>
              <a:rPr lang="vi-VN" sz="4400" dirty="0">
                <a:latin typeface="+mj-lt"/>
              </a:rPr>
              <a:t>+ Do nóng lòng muốn gặp vua, Trần Quốc Toản định vượt qua hàng rào quân cấm vệ để đến nơi vua quan họp bàn; bị ngăn cản, đã xảy ra xung đột.</a:t>
            </a:r>
            <a:endParaRPr lang="en-US" sz="4400" dirty="0">
              <a:latin typeface="+mj-lt"/>
            </a:endParaRPr>
          </a:p>
        </p:txBody>
      </p:sp>
      <p:sp>
        <p:nvSpPr>
          <p:cNvPr id="30" name="Rectangle 29"/>
          <p:cNvSpPr/>
          <p:nvPr/>
        </p:nvSpPr>
        <p:spPr>
          <a:xfrm>
            <a:off x="444246" y="6510358"/>
            <a:ext cx="17386553" cy="144655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mj-lt"/>
              </a:rPr>
              <a:t>Khi được gặp vua, Trần Quốc Toản nói to câu xin đánh. Vua Trần biết nỗi lòng vì nước của chàng, đã không trách phạt, còn ban thưởng một quả cam.</a:t>
            </a:r>
            <a:endParaRPr lang="en-US" sz="4400" dirty="0">
              <a:latin typeface="+mj-lt"/>
            </a:endParaRPr>
          </a:p>
        </p:txBody>
      </p:sp>
      <p:sp>
        <p:nvSpPr>
          <p:cNvPr id="31" name="Rectangle 30"/>
          <p:cNvSpPr/>
          <p:nvPr/>
        </p:nvSpPr>
        <p:spPr>
          <a:xfrm>
            <a:off x="444246" y="8117008"/>
            <a:ext cx="17386553"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cam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endParaRPr lang="en-US" sz="4400" dirty="0">
              <a:latin typeface="+mj-lt"/>
            </a:endParaRPr>
          </a:p>
        </p:txBody>
      </p:sp>
    </p:spTree>
    <p:extLst>
      <p:ext uri="{BB962C8B-B14F-4D97-AF65-F5344CB8AC3E}">
        <p14:creationId xmlns:p14="http://schemas.microsoft.com/office/powerpoint/2010/main" val="9487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28"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txBody>
            <a:bodyPr/>
            <a:lstStyle/>
            <a:p>
              <a:endParaRPr lang="en-GB"/>
            </a:p>
          </p:txBody>
        </p:sp>
      </p:grpSp>
      <p:pic>
        <p:nvPicPr>
          <p:cNvPr id="14" name="Picture 14"/>
          <p:cNvPicPr>
            <a:picLocks noChangeAspect="1"/>
          </p:cNvPicPr>
          <p:nvPr/>
        </p:nvPicPr>
        <p:blipFill>
          <a:blip r:embed="rId9"/>
          <a:srcRect/>
          <a:stretch>
            <a:fillRect/>
          </a:stretch>
        </p:blipFill>
        <p:spPr>
          <a:xfrm>
            <a:off x="1160916" y="1426438"/>
            <a:ext cx="3164472" cy="565649"/>
          </a:xfrm>
          <a:prstGeom prst="rect">
            <a:avLst/>
          </a:prstGeom>
        </p:spPr>
      </p:pic>
      <p:sp>
        <p:nvSpPr>
          <p:cNvPr id="5" name="Hình chữ nhật: Góc Chéo Tròn 4">
            <a:extLst>
              <a:ext uri="{FF2B5EF4-FFF2-40B4-BE49-F238E27FC236}">
                <a16:creationId xmlns:a16="http://schemas.microsoft.com/office/drawing/2014/main" id="{FCD1482E-D18F-E0CC-A943-D6AF00BB5E2C}"/>
              </a:ext>
            </a:extLst>
          </p:cNvPr>
          <p:cNvSpPr/>
          <p:nvPr/>
        </p:nvSpPr>
        <p:spPr>
          <a:xfrm>
            <a:off x="6734383" y="2869554"/>
            <a:ext cx="11172617" cy="5181600"/>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500" dirty="0">
                <a:solidFill>
                  <a:schemeClr val="tx1"/>
                </a:solidFill>
                <a:latin typeface="Times New Roman" panose="02020603050405020304" pitchFamily="18" charset="0"/>
                <a:cs typeface="Times New Roman" panose="02020603050405020304" pitchFamily="18" charset="0"/>
              </a:rPr>
              <a:t>CÂU CHUYỆN DỰA TRÊN BỐI CẢNH CỦA SỰ KIỆN LỊCH SỬ NÀO?</a:t>
            </a:r>
            <a:endParaRPr lang="en-GB" sz="4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4253" y="777320"/>
            <a:ext cx="1288173" cy="1298237"/>
          </a:xfrm>
          <a:prstGeom prst="rect">
            <a:avLst/>
          </a:prstGeom>
        </p:spPr>
      </p:pic>
      <p:sp>
        <p:nvSpPr>
          <p:cNvPr id="2" name="TextBox 4">
            <a:extLst>
              <a:ext uri="{FF2B5EF4-FFF2-40B4-BE49-F238E27FC236}">
                <a16:creationId xmlns:a16="http://schemas.microsoft.com/office/drawing/2014/main" id="{CE2A18C8-9B46-20D3-5F79-650636D6EC9B}"/>
              </a:ext>
            </a:extLst>
          </p:cNvPr>
          <p:cNvSpPr txBox="1"/>
          <p:nvPr/>
        </p:nvSpPr>
        <p:spPr>
          <a:xfrm>
            <a:off x="3011298" y="737506"/>
            <a:ext cx="8519965"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Bối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TextBox 4">
            <a:extLst>
              <a:ext uri="{FF2B5EF4-FFF2-40B4-BE49-F238E27FC236}">
                <a16:creationId xmlns:a16="http://schemas.microsoft.com/office/drawing/2014/main" id="{AFCE5AE7-1DA4-E926-6700-8A2C6A4FA85F}"/>
              </a:ext>
            </a:extLst>
          </p:cNvPr>
          <p:cNvSpPr txBox="1"/>
          <p:nvPr/>
        </p:nvSpPr>
        <p:spPr>
          <a:xfrm>
            <a:off x="10820400" y="7962900"/>
            <a:ext cx="6084974" cy="1231106"/>
          </a:xfrm>
          <a:prstGeom prst="rect">
            <a:avLst/>
          </a:prstGeom>
        </p:spPr>
        <p:txBody>
          <a:bodyPr wrap="square" lIns="0" tIns="0" rIns="0" bIns="0" rtlCol="0" anchor="t">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Đ</a:t>
            </a:r>
            <a:r>
              <a:rPr lang="vi-VN" sz="4000" dirty="0">
                <a:solidFill>
                  <a:srgbClr val="000000"/>
                </a:solidFill>
                <a:latin typeface="Times New Roman" panose="02020603050405020304" pitchFamily="18" charset="0"/>
                <a:cs typeface="Times New Roman" panose="02020603050405020304" pitchFamily="18" charset="0"/>
              </a:rPr>
              <a:t>ối mặt với quân Nguy</a:t>
            </a:r>
            <a:r>
              <a:rPr lang="en-US" sz="4000" dirty="0" err="1">
                <a:solidFill>
                  <a:srgbClr val="000000"/>
                </a:solidFill>
                <a:latin typeface="Times New Roman" panose="02020603050405020304" pitchFamily="18" charset="0"/>
                <a:cs typeface="Times New Roman" panose="02020603050405020304" pitchFamily="18" charset="0"/>
              </a:rPr>
              <a:t>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hùng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mạnh</a:t>
            </a:r>
            <a:endParaRPr lang="en-US" sz="4000" dirty="0">
              <a:solidFill>
                <a:srgbClr val="000000"/>
              </a:solidFill>
              <a:latin typeface="Times New Roman" panose="02020603050405020304" pitchFamily="18" charset="0"/>
              <a:cs typeface="Times New Roman" panose="02020603050405020304" pitchFamily="18" charset="0"/>
            </a:endParaRPr>
          </a:p>
        </p:txBody>
      </p:sp>
      <p:pic>
        <p:nvPicPr>
          <p:cNvPr id="4" name="Picture 2" descr="Hoàn cảnh ra đời của Nhà Trần? Bộ máy nhà nước thời Trần? - Trường THCS  Tiến Hoá">
            <a:extLst>
              <a:ext uri="{FF2B5EF4-FFF2-40B4-BE49-F238E27FC236}">
                <a16:creationId xmlns:a16="http://schemas.microsoft.com/office/drawing/2014/main" id="{327FCBA4-460E-00CE-0BA4-16436A2316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23179" y="4406485"/>
            <a:ext cx="61722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hà Trần đã biến Đại Việt thành ông lớn phương Nam như thế nào?">
            <a:extLst>
              <a:ext uri="{FF2B5EF4-FFF2-40B4-BE49-F238E27FC236}">
                <a16:creationId xmlns:a16="http://schemas.microsoft.com/office/drawing/2014/main" id="{93ED53BA-70D5-05B0-86A3-C80F1D061F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2643" y="1934232"/>
            <a:ext cx="6096000" cy="3228975"/>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16">
            <a:extLst>
              <a:ext uri="{FF2B5EF4-FFF2-40B4-BE49-F238E27FC236}">
                <a16:creationId xmlns:a16="http://schemas.microsoft.com/office/drawing/2014/main" id="{F58613BD-5BD6-CD15-B240-E48A18552121}"/>
              </a:ext>
            </a:extLst>
          </p:cNvPr>
          <p:cNvSpPr txBox="1"/>
          <p:nvPr/>
        </p:nvSpPr>
        <p:spPr>
          <a:xfrm>
            <a:off x="3597748" y="5524500"/>
            <a:ext cx="5805790" cy="707886"/>
          </a:xfrm>
          <a:prstGeom prst="rect">
            <a:avLst/>
          </a:prstGeom>
          <a:noFill/>
        </p:spPr>
        <p:txBody>
          <a:bodyPr wrap="square">
            <a:spAutoFit/>
          </a:bodyPr>
          <a:lstStyle/>
          <a:p>
            <a:r>
              <a:rPr lang="en-US" sz="4000" dirty="0">
                <a:solidFill>
                  <a:srgbClr val="000000"/>
                </a:solidFill>
                <a:latin typeface="Times New Roman" panose="02020603050405020304" pitchFamily="18" charset="0"/>
                <a:cs typeface="Times New Roman" panose="02020603050405020304" pitchFamily="18" charset="0"/>
              </a:rPr>
              <a:t>T</a:t>
            </a:r>
            <a:r>
              <a:rPr lang="vi-VN" sz="4000" dirty="0">
                <a:solidFill>
                  <a:srgbClr val="000000"/>
                </a:solidFill>
                <a:latin typeface="Times New Roman" panose="02020603050405020304" pitchFamily="18" charset="0"/>
                <a:cs typeface="Times New Roman" panose="02020603050405020304" pitchFamily="18" charset="0"/>
              </a:rPr>
              <a:t>hời nhà Trần (thế kỉ XIII)</a:t>
            </a:r>
            <a:endParaRPr lang="en-GB" sz="4000" dirty="0"/>
          </a:p>
        </p:txBody>
      </p:sp>
    </p:spTree>
    <p:extLst>
      <p:ext uri="{BB962C8B-B14F-4D97-AF65-F5344CB8AC3E}">
        <p14:creationId xmlns:p14="http://schemas.microsoft.com/office/powerpoint/2010/main" val="3859821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3"/>
          <a:srcRect l="16027" t="8272" r="20680" b="7755"/>
          <a:stretch>
            <a:fillRect/>
          </a:stretch>
        </p:blipFill>
        <p:spPr>
          <a:xfrm>
            <a:off x="117341" y="79356"/>
            <a:ext cx="3768859" cy="5000319"/>
          </a:xfrm>
          <a:prstGeom prst="rect">
            <a:avLst/>
          </a:prstGeom>
        </p:spPr>
      </p:pic>
      <p:pic>
        <p:nvPicPr>
          <p:cNvPr id="3" name="Picture 3"/>
          <p:cNvPicPr>
            <a:picLocks noChangeAspect="1"/>
          </p:cNvPicPr>
          <p:nvPr/>
        </p:nvPicPr>
        <p:blipFill>
          <a:blip r:embed="rId4"/>
          <a:srcRect/>
          <a:stretch>
            <a:fillRect/>
          </a:stretch>
        </p:blipFill>
        <p:spPr>
          <a:xfrm>
            <a:off x="3886200" y="5371282"/>
            <a:ext cx="4897345" cy="3623754"/>
          </a:xfrm>
          <a:prstGeom prst="rect">
            <a:avLst/>
          </a:prstGeom>
        </p:spPr>
      </p:pic>
      <p:pic>
        <p:nvPicPr>
          <p:cNvPr id="4" name="Picture 4"/>
          <p:cNvPicPr>
            <a:picLocks noChangeAspect="1"/>
          </p:cNvPicPr>
          <p:nvPr/>
        </p:nvPicPr>
        <p:blipFill>
          <a:blip r:embed="rId5">
            <a:alphaModFix amt="51000"/>
          </a:blip>
          <a:srcRect t="19791"/>
          <a:stretch>
            <a:fillRect/>
          </a:stretch>
        </p:blipFill>
        <p:spPr>
          <a:xfrm>
            <a:off x="-733033" y="-92889"/>
            <a:ext cx="7091918" cy="5676802"/>
          </a:xfrm>
          <a:prstGeom prst="rect">
            <a:avLst/>
          </a:prstGeom>
        </p:spPr>
      </p:pic>
      <p:sp>
        <p:nvSpPr>
          <p:cNvPr id="5" name="AutoShape 5"/>
          <p:cNvSpPr/>
          <p:nvPr/>
        </p:nvSpPr>
        <p:spPr>
          <a:xfrm>
            <a:off x="1298239" y="2465061"/>
            <a:ext cx="6760628" cy="5439973"/>
          </a:xfrm>
          <a:prstGeom prst="rect">
            <a:avLst/>
          </a:prstGeom>
          <a:solidFill>
            <a:srgbClr val="EFE5CD"/>
          </a:solidFill>
        </p:spPr>
        <p:txBody>
          <a:bodyPr/>
          <a:lstStyle/>
          <a:p>
            <a:endParaRPr lang="en-GB"/>
          </a:p>
        </p:txBody>
      </p:sp>
      <p:sp>
        <p:nvSpPr>
          <p:cNvPr id="8" name="AutoShape 8"/>
          <p:cNvSpPr/>
          <p:nvPr/>
        </p:nvSpPr>
        <p:spPr>
          <a:xfrm>
            <a:off x="9601199" y="279511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9" name="TextBox 9"/>
          <p:cNvSpPr txBox="1"/>
          <p:nvPr/>
        </p:nvSpPr>
        <p:spPr>
          <a:xfrm>
            <a:off x="9613642" y="3031773"/>
            <a:ext cx="7570146" cy="3500958"/>
          </a:xfrm>
          <a:prstGeom prst="rect">
            <a:avLst/>
          </a:prstGeom>
        </p:spPr>
        <p:txBody>
          <a:bodyPr wrap="square" lIns="0" tIns="0" rIns="0" bIns="0" rtlCol="0" anchor="t">
            <a:spAutoFit/>
          </a:bodyPr>
          <a:lstStyle/>
          <a:p>
            <a:pPr>
              <a:lnSpc>
                <a:spcPts val="3919"/>
              </a:lnSpc>
              <a:spcBef>
                <a:spcPct val="0"/>
              </a:spcBef>
            </a:pPr>
            <a:r>
              <a:rPr lang="en-US" sz="3200" dirty="0" smtClean="0">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Vận</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lâm</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nguy</a:t>
            </a:r>
            <a:r>
              <a:rPr lang="en-US" sz="4000" dirty="0" smtClean="0">
                <a:latin typeface="Times New Roman" panose="02020603050405020304" pitchFamily="18" charset="0"/>
                <a:cs typeface="Times New Roman" panose="02020603050405020304" pitchFamily="18" charset="0"/>
              </a:rPr>
              <a:t> TQT </a:t>
            </a:r>
            <a:r>
              <a:rPr lang="en-US" sz="4000" dirty="0" err="1" smtClean="0">
                <a:latin typeface="Times New Roman" panose="02020603050405020304" pitchFamily="18" charset="0"/>
                <a:cs typeface="Times New Roman" panose="02020603050405020304" pitchFamily="18" charset="0"/>
              </a:rPr>
              <a:t>muốn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góp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nước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hiện</a:t>
            </a:r>
            <a:r>
              <a:rPr lang="en-US" sz="4000" dirty="0" smtClean="0">
                <a:latin typeface="Times New Roman" panose="02020603050405020304" pitchFamily="18" charset="0"/>
                <a:cs typeface="Times New Roman" panose="02020603050405020304" pitchFamily="18" charset="0"/>
              </a:rPr>
              <a:t> ý </a:t>
            </a:r>
            <a:r>
              <a:rPr lang="en-US" sz="4000" dirty="0" err="1" smtClean="0">
                <a:latin typeface="Times New Roman" panose="02020603050405020304" pitchFamily="18" charset="0"/>
                <a:cs typeface="Times New Roman" panose="02020603050405020304" pitchFamily="18" charset="0"/>
              </a:rPr>
              <a:t>nguyện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đánh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vệ</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tổ</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quốc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nhưng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chỉ</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a:t>
            </a:r>
            <a:r>
              <a:rPr lang="en-US" sz="4000" dirty="0" smtClean="0">
                <a:latin typeface="Times New Roman" panose="02020603050405020304" pitchFamily="18" charset="0"/>
                <a:cs typeface="Times New Roman" panose="02020603050405020304" pitchFamily="18" charset="0"/>
              </a:rPr>
              <a:t> 1 </a:t>
            </a:r>
            <a:r>
              <a:rPr lang="en-US" sz="4000" dirty="0" err="1" smtClean="0">
                <a:latin typeface="Times New Roman" panose="02020603050405020304" pitchFamily="18" charset="0"/>
                <a:cs typeface="Times New Roman" panose="02020603050405020304" pitchFamily="18" charset="0"/>
              </a:rPr>
              <a:t>thiếu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nhỏ</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tuổi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bàn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endParaRPr lang="en-US" sz="4000" dirty="0" smtClean="0">
              <a:latin typeface="Times New Roman" panose="02020603050405020304" pitchFamily="18" charset="0"/>
              <a:cs typeface="Times New Roman" panose="02020603050405020304" pitchFamily="18" charset="0"/>
            </a:endParaRPr>
          </a:p>
          <a:p>
            <a:pPr>
              <a:lnSpc>
                <a:spcPts val="3919"/>
              </a:lnSpc>
              <a:spcBef>
                <a:spcPct val="0"/>
              </a:spcBef>
            </a:pPr>
            <a:r>
              <a:rPr lang="en-US" sz="4000" b="1" dirty="0" smtClean="0">
                <a:solidFill>
                  <a:schemeClr val="bg2">
                    <a:lumMod val="25000"/>
                  </a:schemeClr>
                </a:solidFill>
                <a:latin typeface="Times New Roman" panose="02020603050405020304" pitchFamily="18" charset="0"/>
                <a:cs typeface="Times New Roman" panose="02020603050405020304" pitchFamily="18" charset="0"/>
              </a:rPr>
              <a:t>-</a:t>
            </a:r>
            <a:r>
              <a:rPr lang="en-US" sz="4000" dirty="0" err="1" smtClean="0">
                <a:latin typeface="Times New Roman" panose="02020603050405020304" pitchFamily="18" charset="0"/>
                <a:cs typeface="Times New Roman" panose="02020603050405020304" pitchFamily="18" charset="0"/>
              </a:rPr>
              <a:t>Tìm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Bình</a:t>
            </a:r>
            <a:r>
              <a:rPr lang="en-US" sz="4000" dirty="0" smtClean="0">
                <a:latin typeface="Times New Roman" panose="02020603050405020304" pitchFamily="18" charset="0"/>
                <a:cs typeface="Times New Roman" panose="02020603050405020304" pitchFamily="18" charset="0"/>
              </a:rPr>
              <a:t> Than </a:t>
            </a:r>
            <a:r>
              <a:rPr lang="en-US" sz="4000" dirty="0" err="1" smtClean="0">
                <a:latin typeface="Times New Roman" panose="02020603050405020304" pitchFamily="18" charset="0"/>
                <a:cs typeface="Times New Roman" panose="02020603050405020304" pitchFamily="18" charset="0"/>
              </a:rPr>
              <a:t>nhưng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Thánh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cản</a:t>
            </a:r>
            <a:endParaRPr lang="en-US" sz="4000" dirty="0">
              <a:latin typeface="Times New Roman" panose="02020603050405020304" pitchFamily="18" charset="0"/>
              <a:cs typeface="Times New Roman" panose="02020603050405020304" pitchFamily="18" charset="0"/>
            </a:endParaRPr>
          </a:p>
        </p:txBody>
      </p:sp>
      <p:sp>
        <p:nvSpPr>
          <p:cNvPr id="11" name="TextBox 11"/>
          <p:cNvSpPr txBox="1"/>
          <p:nvPr/>
        </p:nvSpPr>
        <p:spPr>
          <a:xfrm>
            <a:off x="9613642" y="4530288"/>
            <a:ext cx="7570143" cy="507383"/>
          </a:xfrm>
          <a:prstGeom prst="rect">
            <a:avLst/>
          </a:prstGeom>
        </p:spPr>
        <p:txBody>
          <a:bodyPr lIns="0" tIns="0" rIns="0" bIns="0" rtlCol="0" anchor="t">
            <a:spAutoFit/>
          </a:bodyPr>
          <a:lstStyle/>
          <a:p>
            <a:pPr>
              <a:lnSpc>
                <a:spcPts val="3920"/>
              </a:lnSpc>
              <a:spcBef>
                <a:spcPct val="0"/>
              </a:spcBef>
            </a:pPr>
            <a:endParaRPr lang="en-US" sz="44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12" name="AutoShape 12"/>
          <p:cNvSpPr/>
          <p:nvPr/>
        </p:nvSpPr>
        <p:spPr>
          <a:xfrm>
            <a:off x="9601199" y="364801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8" name="Picture 17"/>
          <p:cNvPicPr>
            <a:picLocks noChangeAspect="1"/>
          </p:cNvPicPr>
          <p:nvPr/>
        </p:nvPicPr>
        <p:blipFill rotWithShape="1">
          <a:blip r:embed="rId6"/>
          <a:srcRect l="6521" t="13550" r="3202" b="7078"/>
          <a:stretch/>
        </p:blipFill>
        <p:spPr>
          <a:xfrm>
            <a:off x="1604434" y="2883907"/>
            <a:ext cx="6074925" cy="4778942"/>
          </a:xfrm>
          <a:prstGeom prst="rect">
            <a:avLst/>
          </a:prstGeom>
        </p:spPr>
      </p:pic>
      <p:pic>
        <p:nvPicPr>
          <p:cNvPr id="6" name="Picture 6"/>
          <p:cNvPicPr>
            <a:picLocks noChangeAspect="1"/>
          </p:cNvPicPr>
          <p:nvPr/>
        </p:nvPicPr>
        <p:blipFill>
          <a:blip r:embed="rId7"/>
          <a:srcRect/>
          <a:stretch>
            <a:fillRect/>
          </a:stretch>
        </p:blipFill>
        <p:spPr>
          <a:xfrm>
            <a:off x="3613834" y="2188271"/>
            <a:ext cx="2123466" cy="926048"/>
          </a:xfrm>
          <a:prstGeom prst="rect">
            <a:avLst/>
          </a:prstGeom>
        </p:spPr>
      </p:pic>
      <p:pic>
        <p:nvPicPr>
          <p:cNvPr id="19" name="Picture 5"/>
          <p:cNvPicPr>
            <a:picLocks noChangeAspect="1"/>
          </p:cNvPicPr>
          <p:nvPr/>
        </p:nvPicPr>
        <p:blipFill>
          <a:blip r:embed="rId8"/>
          <a:srcRect/>
          <a:stretch>
            <a:fillRect/>
          </a:stretch>
        </p:blipFill>
        <p:spPr>
          <a:xfrm rot="-286929">
            <a:off x="8492918" y="8937517"/>
            <a:ext cx="10975547" cy="2116713"/>
          </a:xfrm>
          <a:prstGeom prst="rect">
            <a:avLst/>
          </a:prstGeom>
        </p:spPr>
      </p:pic>
      <p:pic>
        <p:nvPicPr>
          <p:cNvPr id="14"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63928" y="-3070594"/>
            <a:ext cx="4707997" cy="4114800"/>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041003" y="7090111"/>
            <a:ext cx="1382786" cy="1393589"/>
          </a:xfrm>
          <a:prstGeom prst="rect">
            <a:avLst/>
          </a:prstGeom>
        </p:spPr>
      </p:pic>
      <p:grpSp>
        <p:nvGrpSpPr>
          <p:cNvPr id="13" name="Nhóm 12">
            <a:extLst>
              <a:ext uri="{FF2B5EF4-FFF2-40B4-BE49-F238E27FC236}">
                <a16:creationId xmlns:a16="http://schemas.microsoft.com/office/drawing/2014/main" id="{281F6B82-3921-DCB9-8431-22C08CD00154}"/>
              </a:ext>
            </a:extLst>
          </p:cNvPr>
          <p:cNvGrpSpPr/>
          <p:nvPr/>
        </p:nvGrpSpPr>
        <p:grpSpPr>
          <a:xfrm>
            <a:off x="8783545" y="-4575383"/>
            <a:ext cx="7678540" cy="7166017"/>
            <a:chOff x="9538594" y="528787"/>
            <a:chExt cx="7678540" cy="7166017"/>
          </a:xfrm>
        </p:grpSpPr>
        <p:sp>
          <p:nvSpPr>
            <p:cNvPr id="2" name="Hộp Văn bản 1">
              <a:extLst>
                <a:ext uri="{FF2B5EF4-FFF2-40B4-BE49-F238E27FC236}">
                  <a16:creationId xmlns:a16="http://schemas.microsoft.com/office/drawing/2014/main" id="{B8106111-D690-02A0-308D-5B16E0A2C3E5}"/>
                </a:ext>
              </a:extLst>
            </p:cNvPr>
            <p:cNvSpPr txBox="1"/>
            <p:nvPr/>
          </p:nvSpPr>
          <p:spPr>
            <a:xfrm>
              <a:off x="9538594" y="528787"/>
              <a:ext cx="7426183" cy="861774"/>
            </a:xfrm>
            <a:prstGeom prst="rect">
              <a:avLst/>
            </a:prstGeom>
            <a:noFill/>
          </p:spPr>
          <p:txBody>
            <a:bodyPr wrap="square" rtlCol="0">
              <a:spAutoFit/>
            </a:bodyPr>
            <a:lstStyle/>
            <a:p>
              <a:endParaRPr lang="en-GB" sz="5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Hình chữ nhật: Góc Tròn 6">
              <a:extLst>
                <a:ext uri="{FF2B5EF4-FFF2-40B4-BE49-F238E27FC236}">
                  <a16:creationId xmlns:a16="http://schemas.microsoft.com/office/drawing/2014/main" id="{3647C9BA-4E41-9842-7499-45C7B47994AF}"/>
                </a:ext>
              </a:extLst>
            </p:cNvPr>
            <p:cNvSpPr/>
            <p:nvPr/>
          </p:nvSpPr>
          <p:spPr>
            <a:xfrm>
              <a:off x="9908066" y="5387931"/>
              <a:ext cx="7263277" cy="10577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4000" b="1" dirty="0" smtClean="0">
                  <a:latin typeface="Times New Roman" panose="02020603050405020304" pitchFamily="18" charset="0"/>
                  <a:cs typeface="Times New Roman" panose="02020603050405020304" pitchFamily="18" charset="0"/>
                </a:rPr>
                <a:t>1.Nhân </a:t>
              </a:r>
              <a:r>
                <a:rPr lang="en-US" sz="4000" b="1" dirty="0" err="1" smtClean="0">
                  <a:latin typeface="Times New Roman" panose="02020603050405020304" pitchFamily="18" charset="0"/>
                  <a:cs typeface="Times New Roman" panose="02020603050405020304" pitchFamily="18" charset="0"/>
                </a:rPr>
                <a:t>vật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Trần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Quốc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Toản</a:t>
              </a:r>
              <a:endParaRPr lang="en-GB" sz="4000" dirty="0">
                <a:latin typeface="Times New Roman" panose="02020603050405020304" pitchFamily="18" charset="0"/>
                <a:cs typeface="Times New Roman" panose="02020603050405020304" pitchFamily="18" charset="0"/>
              </a:endParaRPr>
            </a:p>
          </p:txBody>
        </p:sp>
        <p:sp>
          <p:nvSpPr>
            <p:cNvPr id="10" name="Hình chữ nhật: Góc Tròn 9">
              <a:extLst>
                <a:ext uri="{FF2B5EF4-FFF2-40B4-BE49-F238E27FC236}">
                  <a16:creationId xmlns:a16="http://schemas.microsoft.com/office/drawing/2014/main" id="{5730DCCB-949D-B57E-7AD8-2D7FE4EEED5D}"/>
                </a:ext>
              </a:extLst>
            </p:cNvPr>
            <p:cNvSpPr/>
            <p:nvPr/>
          </p:nvSpPr>
          <p:spPr>
            <a:xfrm>
              <a:off x="10300594" y="6226249"/>
              <a:ext cx="6916540" cy="146855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4000" b="1" dirty="0" smtClean="0">
                  <a:latin typeface="Times New Roman" panose="02020603050405020304" pitchFamily="18" charset="0"/>
                  <a:cs typeface="Times New Roman" panose="02020603050405020304" pitchFamily="18" charset="0"/>
                </a:rPr>
                <a:t>*</a:t>
              </a:r>
              <a:r>
                <a:rPr lang="en-US" sz="4000" b="1" dirty="0" err="1" smtClean="0">
                  <a:latin typeface="Times New Roman" panose="02020603050405020304" pitchFamily="18" charset="0"/>
                  <a:cs typeface="Times New Roman" panose="02020603050405020304" pitchFamily="18" charset="0"/>
                </a:rPr>
                <a:t>Tình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huống</a:t>
              </a:r>
              <a:r>
                <a:rPr lang="en-US" sz="4000" b="1" dirty="0" smtClean="0">
                  <a:latin typeface="Times New Roman" panose="02020603050405020304" pitchFamily="18" charset="0"/>
                  <a:cs typeface="Times New Roman" panose="02020603050405020304" pitchFamily="18" charset="0"/>
                </a:rPr>
                <a:t>:</a:t>
              </a:r>
              <a:endParaRPr lang="en-GB" sz="4000" dirty="0">
                <a:latin typeface="Times New Roman" panose="02020603050405020304" pitchFamily="18" charset="0"/>
                <a:cs typeface="Times New Roman" panose="02020603050405020304" pitchFamily="18"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nodePh="1">
                                  <p:stCondLst>
                                    <p:cond delay="0"/>
                                  </p:stCondLst>
                                  <p:endCondLst>
                                    <p:cond evt="begin" delay="0">
                                      <p:tn val="11"/>
                                    </p:cond>
                                  </p:end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2" name="Picture 1"/>
          <p:cNvPicPr>
            <a:picLocks noChangeAspect="1"/>
          </p:cNvPicPr>
          <p:nvPr/>
        </p:nvPicPr>
        <p:blipFill rotWithShape="1">
          <a:blip r:embed="rId4"/>
          <a:srcRect l="30064" r="30892"/>
          <a:stretch/>
        </p:blipFill>
        <p:spPr>
          <a:xfrm>
            <a:off x="457200" y="-992208"/>
            <a:ext cx="7983408" cy="12114373"/>
          </a:xfrm>
          <a:prstGeom prst="rect">
            <a:avLst/>
          </a:prstGeom>
        </p:spPr>
      </p:pic>
      <p:pic>
        <p:nvPicPr>
          <p:cNvPr id="3" name="Picture 2"/>
          <p:cNvPicPr>
            <a:picLocks noChangeAspect="1"/>
          </p:cNvPicPr>
          <p:nvPr/>
        </p:nvPicPr>
        <p:blipFill rotWithShape="1">
          <a:blip r:embed="rId5"/>
          <a:srcRect l="30675" r="30868"/>
          <a:stretch/>
        </p:blipFill>
        <p:spPr>
          <a:xfrm>
            <a:off x="9144000" y="-1004908"/>
            <a:ext cx="8128000" cy="11882559"/>
          </a:xfrm>
          <a:prstGeom prst="rect">
            <a:avLst/>
          </a:prstGeom>
        </p:spPr>
      </p:pic>
      <p:pic>
        <p:nvPicPr>
          <p:cNvPr id="7" name="Picture 6"/>
          <p:cNvPicPr>
            <a:picLocks noChangeAspect="1"/>
          </p:cNvPicPr>
          <p:nvPr/>
        </p:nvPicPr>
        <p:blipFill rotWithShape="1">
          <a:blip r:embed="rId4"/>
          <a:srcRect l="30064" r="30892"/>
          <a:stretch/>
        </p:blipFill>
        <p:spPr>
          <a:xfrm>
            <a:off x="457200" y="-1004908"/>
            <a:ext cx="7983408" cy="12114373"/>
          </a:xfrm>
          <a:prstGeom prst="rect">
            <a:avLst/>
          </a:prstGeom>
        </p:spPr>
      </p:pic>
    </p:spTree>
    <p:extLst>
      <p:ext uri="{BB962C8B-B14F-4D97-AF65-F5344CB8AC3E}">
        <p14:creationId xmlns:p14="http://schemas.microsoft.com/office/powerpoint/2010/main" val="105584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4" name="Picture 3"/>
          <p:cNvPicPr>
            <a:picLocks noChangeAspect="1"/>
          </p:cNvPicPr>
          <p:nvPr/>
        </p:nvPicPr>
        <p:blipFill rotWithShape="1">
          <a:blip r:embed="rId4"/>
          <a:srcRect l="30674" r="30674"/>
          <a:stretch/>
        </p:blipFill>
        <p:spPr>
          <a:xfrm>
            <a:off x="571500" y="-1004058"/>
            <a:ext cx="8258904" cy="12030403"/>
          </a:xfrm>
          <a:prstGeom prst="rect">
            <a:avLst/>
          </a:prstGeom>
        </p:spPr>
      </p:pic>
      <p:pic>
        <p:nvPicPr>
          <p:cNvPr id="7" name="Picture 6"/>
          <p:cNvPicPr>
            <a:picLocks noChangeAspect="1"/>
          </p:cNvPicPr>
          <p:nvPr/>
        </p:nvPicPr>
        <p:blipFill rotWithShape="1">
          <a:blip r:embed="rId5"/>
          <a:srcRect l="30088" r="30673"/>
          <a:stretch/>
        </p:blipFill>
        <p:spPr>
          <a:xfrm>
            <a:off x="9448800" y="-976384"/>
            <a:ext cx="8153400" cy="11682484"/>
          </a:xfrm>
          <a:prstGeom prst="rect">
            <a:avLst/>
          </a:prstGeom>
        </p:spPr>
      </p:pic>
    </p:spTree>
    <p:extLst>
      <p:ext uri="{BB962C8B-B14F-4D97-AF65-F5344CB8AC3E}">
        <p14:creationId xmlns:p14="http://schemas.microsoft.com/office/powerpoint/2010/main" val="17035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7"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1790700"/>
            <a:ext cx="7315200" cy="2304288"/>
          </a:xfrm>
          <a:prstGeom prst="rect">
            <a:avLst/>
          </a:prstGeom>
        </p:spPr>
      </p:pic>
      <p:sp>
        <p:nvSpPr>
          <p:cNvPr id="8" name="TextBox 9"/>
          <p:cNvSpPr txBox="1"/>
          <p:nvPr/>
        </p:nvSpPr>
        <p:spPr>
          <a:xfrm>
            <a:off x="3505200" y="2705100"/>
            <a:ext cx="5943600" cy="500137"/>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Trước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4381500"/>
            <a:ext cx="7315200" cy="2304288"/>
          </a:xfrm>
          <a:prstGeom prst="rect">
            <a:avLst/>
          </a:prstGeom>
        </p:spPr>
      </p:pic>
      <p:sp>
        <p:nvSpPr>
          <p:cNvPr id="10" name="TextBox 9"/>
          <p:cNvSpPr txBox="1"/>
          <p:nvPr/>
        </p:nvSpPr>
        <p:spPr>
          <a:xfrm>
            <a:off x="3505200" y="52959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1"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7200900"/>
            <a:ext cx="7315200" cy="2304288"/>
          </a:xfrm>
          <a:prstGeom prst="rect">
            <a:avLst/>
          </a:prstGeom>
        </p:spPr>
      </p:pic>
      <p:sp>
        <p:nvSpPr>
          <p:cNvPr id="12" name="TextBox 11"/>
          <p:cNvSpPr txBox="1"/>
          <p:nvPr/>
        </p:nvSpPr>
        <p:spPr>
          <a:xfrm>
            <a:off x="3505200" y="81153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Sau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5867400" y="3628189"/>
            <a:ext cx="3459085"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7239001" y="6297016"/>
            <a:ext cx="8806944"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thẫn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Than</a:t>
            </a:r>
          </a:p>
        </p:txBody>
      </p:sp>
      <p:sp>
        <p:nvSpPr>
          <p:cNvPr id="9" name="TextBox 9"/>
          <p:cNvSpPr txBox="1"/>
          <p:nvPr/>
        </p:nvSpPr>
        <p:spPr>
          <a:xfrm>
            <a:off x="7238999" y="7228352"/>
            <a:ext cx="9789999"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nhìn những lá cờ trên thuyên của các vương hầu đến “rách mắt”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823" b="89974" l="9883" r="91362"/>
                    </a14:imgEffect>
                  </a14:imgLayer>
                </a14:imgProps>
              </a:ext>
            </a:extLst>
          </a:blip>
          <a:stretch>
            <a:fillRect/>
          </a:stretch>
        </p:blipFill>
        <p:spPr>
          <a:xfrm>
            <a:off x="-1273191" y="4980297"/>
            <a:ext cx="8512190" cy="4785770"/>
          </a:xfrm>
          <a:prstGeom prst="rect">
            <a:avLst/>
          </a:prstGeom>
        </p:spPr>
      </p:pic>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6"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45601" y="-589707"/>
            <a:ext cx="3560795" cy="3489579"/>
          </a:xfrm>
          <a:prstGeom prst="rect">
            <a:avLst/>
          </a:prstGeom>
        </p:spPr>
      </p:pic>
      <p:pic>
        <p:nvPicPr>
          <p:cNvPr id="17"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463076" y="7268082"/>
            <a:ext cx="3556828" cy="4114800"/>
          </a:xfrm>
          <a:prstGeom prst="rect">
            <a:avLst/>
          </a:prstGeom>
        </p:spPr>
      </p:pic>
      <p:sp>
        <p:nvSpPr>
          <p:cNvPr id="18" name="TextBox 9"/>
          <p:cNvSpPr txBox="1"/>
          <p:nvPr/>
        </p:nvSpPr>
        <p:spPr>
          <a:xfrm>
            <a:off x="7239000" y="4846184"/>
            <a:ext cx="9789998"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Nằn nì quân Thánh Dực mà vẫn không được xuống bến</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3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9883" r="100000"/>
                    </a14:imgEffect>
                  </a14:imgLayer>
                </a14:imgProps>
              </a:ext>
            </a:extLst>
          </a:blip>
          <a:stretch>
            <a:fillRect/>
          </a:stretch>
        </p:blipFill>
        <p:spPr>
          <a:xfrm>
            <a:off x="10887440" y="3077091"/>
            <a:ext cx="11010898" cy="7226634"/>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1219200" y="3337570"/>
            <a:ext cx="2971800"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524000" y="4647330"/>
            <a:ext cx="14160062"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ước ao được xuống thuyển rồng dự bàn việc nước và quỳ trước vua t</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một câu xin đánh</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24000" y="6072409"/>
            <a:ext cx="135636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muốn xô mấy người lính Thánh Dực để chạy xuống bến, nhưng sợ tội chém đầu</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978900" y="8098929"/>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24000" y="7496481"/>
            <a:ext cx="11353800"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so </a:t>
            </a:r>
            <a:r>
              <a:rPr lang="en-US" sz="4400" dirty="0" err="1">
                <a:solidFill>
                  <a:srgbClr val="000000"/>
                </a:solidFill>
                <a:latin typeface="Times New Roman" panose="02020603050405020304" pitchFamily="18" charset="0"/>
                <a:cs typeface="Times New Roman" panose="02020603050405020304" pitchFamily="18" charset="0"/>
              </a:rPr>
              <a:t>sánh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8746103">
            <a:off x="16436729" y="-1448804"/>
            <a:ext cx="4708942" cy="4114800"/>
          </a:xfrm>
          <a:prstGeom prst="rect">
            <a:avLst/>
          </a:prstGeom>
        </p:spPr>
      </p:pic>
      <p:sp>
        <p:nvSpPr>
          <p:cNvPr id="17" name="TextBox 16"/>
          <p:cNvSpPr txBox="1"/>
          <p:nvPr/>
        </p:nvSpPr>
        <p:spPr>
          <a:xfrm>
            <a:off x="1524000" y="3951891"/>
            <a:ext cx="14554200"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cảm thấy nhục nhã khi phải đứng rìa, không được dự họp</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8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ý thuyết tập đọc: bóp nát quả cam tiếng việt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1" b="97838" l="9961" r="100000">
                        <a14:foregroundMark x1="53516" y1="13243" x2="67383" y2="6486"/>
                        <a14:foregroundMark x1="80273" y1="17027" x2="85938" y2="9730"/>
                        <a14:foregroundMark x1="91992" y1="19730" x2="98828" y2="16216"/>
                        <a14:foregroundMark x1="87891" y1="14595" x2="87891" y2="25405"/>
                        <a14:foregroundMark x1="66211" y1="9189" x2="65430" y2="40811"/>
                        <a14:backgroundMark x1="67188" y1="41622" x2="67188" y2="38378"/>
                        <a14:backgroundMark x1="67188" y1="31081" x2="67188" y2="26757"/>
                        <a14:backgroundMark x1="66211" y1="38919" x2="66602" y2="34054"/>
                        <a14:backgroundMark x1="90820" y1="24324" x2="92383" y2="24324"/>
                      </a14:backgroundRemoval>
                    </a14:imgEffect>
                  </a14:imgLayer>
                </a14:imgProps>
              </a:ext>
              <a:ext uri="{28A0092B-C50C-407E-A947-70E740481C1C}">
                <a14:useLocalDpi xmlns:a14="http://schemas.microsoft.com/office/drawing/2010/main" val="0"/>
              </a:ext>
            </a:extLst>
          </a:blip>
          <a:srcRect l="38910"/>
          <a:stretch/>
        </p:blipFill>
        <p:spPr bwMode="auto">
          <a:xfrm>
            <a:off x="10439400" y="2067861"/>
            <a:ext cx="7848600" cy="9284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114722"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8" name="TextBox 9"/>
          <p:cNvSpPr txBox="1"/>
          <p:nvPr/>
        </p:nvSpPr>
        <p:spPr>
          <a:xfrm>
            <a:off x="640065" y="3945570"/>
            <a:ext cx="9265935" cy="3385542"/>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ao ước được bàn việc nước đến cháy bỏng; có chút “ganh tị” với những người anh em chỉ hơn mình mấy tuổi mà được dự họp; bức xúc vì phải đứng ngoài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3"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4"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590800" y="7913221"/>
            <a:ext cx="4707997" cy="4114800"/>
          </a:xfrm>
          <a:prstGeom prst="rect">
            <a:avLst/>
          </a:prstGeom>
        </p:spPr>
      </p:pic>
    </p:spTree>
    <p:extLst>
      <p:ext uri="{BB962C8B-B14F-4D97-AF65-F5344CB8AC3E}">
        <p14:creationId xmlns:p14="http://schemas.microsoft.com/office/powerpoint/2010/main" val="4958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79913" y="423949"/>
            <a:ext cx="9559636" cy="8395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Đi tìm chân dung các thiếu niên anh hùng</a:t>
            </a:r>
            <a:endParaRPr lang="en-US" sz="36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0978" y="2368471"/>
            <a:ext cx="2045021" cy="2926736"/>
          </a:xfrm>
          <a:prstGeom prst="rect">
            <a:avLst/>
          </a:prstGeom>
        </p:spPr>
      </p:pic>
      <p:sp>
        <p:nvSpPr>
          <p:cNvPr id="4" name="TextBox 3"/>
          <p:cNvSpPr txBox="1"/>
          <p:nvPr/>
        </p:nvSpPr>
        <p:spPr>
          <a:xfrm>
            <a:off x="3505200" y="2304638"/>
            <a:ext cx="9609513" cy="1754326"/>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chọn</a:t>
            </a:r>
            <a:r>
              <a:rPr lang="en-US" sz="3600" dirty="0" smtClean="0">
                <a:latin typeface="Times New Roman" panose="02020603050405020304" pitchFamily="18" charset="0"/>
                <a:cs typeface="Times New Roman" panose="02020603050405020304" pitchFamily="18" charset="0"/>
              </a:rPr>
              <a:t> sang </a:t>
            </a:r>
            <a:r>
              <a:rPr lang="en-US" sz="3600" dirty="0" err="1" smtClean="0">
                <a:latin typeface="Times New Roman" panose="02020603050405020304" pitchFamily="18" charset="0"/>
                <a:cs typeface="Times New Roman" panose="02020603050405020304" pitchFamily="18" charset="0"/>
              </a:rPr>
              <a:t>Trung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Quốc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học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tập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hoạt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Hội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thanh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niên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cách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mạng</a:t>
            </a:r>
            <a:r>
              <a:rPr lang="en-US" sz="3600" b="1"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đồng</a:t>
            </a:r>
            <a:r>
              <a:rPr lang="en-US" sz="3600" b="1"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mới</a:t>
            </a:r>
            <a:r>
              <a:rPr lang="en-US" sz="3600" dirty="0" smtClean="0">
                <a:latin typeface="Times New Roman" panose="02020603050405020304" pitchFamily="18" charset="0"/>
                <a:cs typeface="Times New Roman" panose="02020603050405020304" pitchFamily="18" charset="0"/>
              </a:rPr>
              <a:t> 10 </a:t>
            </a:r>
            <a:r>
              <a:rPr lang="en-US" sz="3600" dirty="0" err="1" smtClean="0">
                <a:latin typeface="Times New Roman" panose="02020603050405020304" pitchFamily="18" charset="0"/>
                <a:cs typeface="Times New Roman" panose="02020603050405020304" pitchFamily="18" charset="0"/>
              </a:rPr>
              <a:t>tuổi</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16224" y="4515292"/>
            <a:ext cx="9067800" cy="1200329"/>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Bị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thực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Pháp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bắt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mới</a:t>
            </a:r>
            <a:r>
              <a:rPr lang="en-US" sz="3600" dirty="0" smtClean="0">
                <a:latin typeface="Times New Roman" panose="02020603050405020304" pitchFamily="18" charset="0"/>
                <a:cs typeface="Times New Roman" panose="02020603050405020304" pitchFamily="18" charset="0"/>
              </a:rPr>
              <a:t> 17 </a:t>
            </a:r>
            <a:r>
              <a:rPr lang="en-US" sz="3600" dirty="0" err="1" smtClean="0">
                <a:latin typeface="Times New Roman" panose="02020603050405020304" pitchFamily="18" charset="0"/>
                <a:cs typeface="Times New Roman" panose="02020603050405020304" pitchFamily="18" charset="0"/>
              </a:rPr>
              <a:t>tuổi</a:t>
            </a:r>
            <a:endParaRPr lang="en-US" sz="36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505200" y="6012722"/>
            <a:ext cx="8915400" cy="1754326"/>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Con </a:t>
            </a:r>
            <a:r>
              <a:rPr lang="en-US" sz="3600" dirty="0" err="1" smtClean="0">
                <a:latin typeface="Times New Roman" panose="02020603050405020304" pitchFamily="18" charset="0"/>
                <a:cs typeface="Times New Roman" panose="02020603050405020304" pitchFamily="18" charset="0"/>
              </a:rPr>
              <a:t>đường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chỉ</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con </a:t>
            </a:r>
            <a:r>
              <a:rPr lang="en-US" sz="3600" dirty="0" err="1" smtClean="0">
                <a:latin typeface="Times New Roman" panose="02020603050405020304" pitchFamily="18" charset="0"/>
                <a:cs typeface="Times New Roman" panose="02020603050405020304" pitchFamily="18" charset="0"/>
              </a:rPr>
              <a:t>đường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con </a:t>
            </a:r>
            <a:r>
              <a:rPr lang="en-US" sz="3600" dirty="0" err="1" smtClean="0">
                <a:latin typeface="Times New Roman" panose="02020603050405020304" pitchFamily="18" charset="0"/>
                <a:cs typeface="Times New Roman" panose="02020603050405020304" pitchFamily="18" charset="0"/>
              </a:rPr>
              <a:t>đường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nào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câu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nói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endParaRPr lang="en-US" sz="3600" dirty="0">
              <a:latin typeface="Times New Roman" panose="02020603050405020304" pitchFamily="18" charset="0"/>
              <a:cs typeface="Times New Roman" panose="02020603050405020304" pitchFamily="18" charset="0"/>
            </a:endParaRPr>
          </a:p>
        </p:txBody>
      </p:sp>
      <p:sp>
        <p:nvSpPr>
          <p:cNvPr id="7" name="Explosion 2 6"/>
          <p:cNvSpPr/>
          <p:nvPr/>
        </p:nvSpPr>
        <p:spPr>
          <a:xfrm>
            <a:off x="3313176" y="2788885"/>
            <a:ext cx="7656022" cy="2926736"/>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latin typeface="Times New Roman" panose="02020603050405020304" pitchFamily="18" charset="0"/>
                <a:cs typeface="Times New Roman" panose="02020603050405020304" pitchFamily="18" charset="0"/>
              </a:rPr>
              <a:t>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hùng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thiếu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Tự</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Trọng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49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7212" y="6695771"/>
            <a:ext cx="3567292" cy="41148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848678" y="2565898"/>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8077200" y="4202940"/>
            <a:ext cx="11539061"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8458200" y="5477238"/>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buông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chém</a:t>
            </a:r>
            <a:r>
              <a:rPr lang="en-US" sz="4400" dirty="0">
                <a:solidFill>
                  <a:srgbClr val="000000"/>
                </a:solidFill>
                <a:latin typeface="Times New Roman" panose="02020603050405020304" pitchFamily="18" charset="0"/>
                <a:cs typeface="Times New Roman" panose="02020603050405020304" pitchFamily="18" charset="0"/>
              </a:rPr>
              <a:t>!”</a:t>
            </a:r>
          </a:p>
        </p:txBody>
      </p:sp>
      <p:grpSp>
        <p:nvGrpSpPr>
          <p:cNvPr id="17" name="Group 16"/>
          <p:cNvGrpSpPr/>
          <p:nvPr/>
        </p:nvGrpSpPr>
        <p:grpSpPr>
          <a:xfrm>
            <a:off x="-381000" y="3728016"/>
            <a:ext cx="8458200" cy="7789041"/>
            <a:chOff x="-381000" y="4688337"/>
            <a:chExt cx="7325341" cy="6720204"/>
          </a:xfrm>
        </p:grpSpPr>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r="36805"/>
            <a:stretch/>
          </p:blipFill>
          <p:spPr>
            <a:xfrm>
              <a:off x="-381000" y="4688337"/>
              <a:ext cx="6324600" cy="5626798"/>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l="72258"/>
            <a:stretch/>
          </p:blipFill>
          <p:spPr>
            <a:xfrm>
              <a:off x="4167871" y="5781743"/>
              <a:ext cx="2776470" cy="5626798"/>
            </a:xfrm>
            <a:prstGeom prst="rect">
              <a:avLst/>
            </a:prstGeom>
          </p:spPr>
        </p:pic>
      </p:grpSp>
      <p:sp>
        <p:nvSpPr>
          <p:cNvPr id="13" name="AutoShape 8"/>
          <p:cNvSpPr/>
          <p:nvPr/>
        </p:nvSpPr>
        <p:spPr>
          <a:xfrm>
            <a:off x="990599" y="2305694"/>
            <a:ext cx="9829799" cy="19946"/>
          </a:xfrm>
          <a:prstGeom prst="line">
            <a:avLst/>
          </a:prstGeom>
          <a:ln w="12700" cap="rnd">
            <a:solidFill>
              <a:srgbClr val="000000"/>
            </a:solidFill>
            <a:prstDash val="solid"/>
            <a:headEnd type="none" w="sm" len="sm"/>
            <a:tailEnd type="none" w="sm" len="sm"/>
          </a:ln>
        </p:spPr>
        <p:txBody>
          <a:bodyPr/>
          <a:lstStyle/>
          <a:p>
            <a:endParaRPr lang="en-GB"/>
          </a:p>
        </p:txBody>
      </p:sp>
      <p:sp>
        <p:nvSpPr>
          <p:cNvPr id="19" name="AutoShape 12"/>
          <p:cNvSpPr/>
          <p:nvPr/>
        </p:nvSpPr>
        <p:spPr>
          <a:xfrm>
            <a:off x="961090" y="3220093"/>
            <a:ext cx="9859309" cy="18407"/>
          </a:xfrm>
          <a:prstGeom prst="line">
            <a:avLst/>
          </a:prstGeom>
          <a:ln w="12700" cap="rnd">
            <a:solidFill>
              <a:srgbClr val="000000"/>
            </a:solidFill>
            <a:prstDash val="solid"/>
            <a:headEnd type="none" w="sm" len="sm"/>
            <a:tailEnd type="none" w="sm" len="sm"/>
          </a:ln>
        </p:spPr>
        <p:txBody>
          <a:bodyPr/>
          <a:lstStyle/>
          <a:p>
            <a:endParaRPr lang="en-GB"/>
          </a:p>
        </p:txBody>
      </p:sp>
      <p:pic>
        <p:nvPicPr>
          <p:cNvPr id="21"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478327" y="-1404212"/>
            <a:ext cx="3556828" cy="4114800"/>
          </a:xfrm>
          <a:prstGeom prst="rect">
            <a:avLst/>
          </a:prstGeom>
        </p:spPr>
      </p:pic>
    </p:spTree>
    <p:extLst>
      <p:ext uri="{BB962C8B-B14F-4D97-AF65-F5344CB8AC3E}">
        <p14:creationId xmlns:p14="http://schemas.microsoft.com/office/powerpoint/2010/main" val="25444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932110" y="3583017"/>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1371601" y="4606444"/>
            <a:ext cx="95250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2" name="TextBox 9"/>
          <p:cNvSpPr txBox="1"/>
          <p:nvPr/>
        </p:nvSpPr>
        <p:spPr>
          <a:xfrm>
            <a:off x="1371599" y="6323801"/>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8534400" y="3708621"/>
            <a:ext cx="11107866" cy="6245125"/>
          </a:xfrm>
          <a:prstGeom prst="rect">
            <a:avLst/>
          </a:prstGeom>
        </p:spPr>
      </p:pic>
      <p:sp>
        <p:nvSpPr>
          <p:cNvPr id="17" name="TextBox 9"/>
          <p:cNvSpPr txBox="1"/>
          <p:nvPr/>
        </p:nvSpPr>
        <p:spPr>
          <a:xfrm>
            <a:off x="1371600" y="7375925"/>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8" name="TextBox 9"/>
          <p:cNvSpPr txBox="1"/>
          <p:nvPr/>
        </p:nvSpPr>
        <p:spPr>
          <a:xfrm>
            <a:off x="1371599" y="8418968"/>
            <a:ext cx="792480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giằng</a:t>
            </a:r>
            <a:r>
              <a:rPr lang="en-US" sz="4400" dirty="0">
                <a:solidFill>
                  <a:srgbClr val="000000"/>
                </a:solidFill>
                <a:latin typeface="Times New Roman" panose="02020603050405020304" pitchFamily="18" charset="0"/>
                <a:cs typeface="Times New Roman" panose="02020603050405020304" pitchFamily="18" charset="0"/>
              </a:rPr>
              <a:t> co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20"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21"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647457" y="-1673588"/>
            <a:ext cx="4994809" cy="4114800"/>
          </a:xfrm>
          <a:prstGeom prst="rect">
            <a:avLst/>
          </a:prstGeom>
        </p:spPr>
      </p:pic>
    </p:spTree>
    <p:extLst>
      <p:ext uri="{BB962C8B-B14F-4D97-AF65-F5344CB8AC3E}">
        <p14:creationId xmlns:p14="http://schemas.microsoft.com/office/powerpoint/2010/main" val="9718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barn(inVertical)">
                                      <p:cBhvr>
                                        <p:cTn id="3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595788" y="0"/>
            <a:ext cx="1692212" cy="4114800"/>
          </a:xfrm>
          <a:prstGeom prst="rect">
            <a:avLst/>
          </a:prstGeom>
        </p:spPr>
      </p:pic>
      <p:grpSp>
        <p:nvGrpSpPr>
          <p:cNvPr id="8" name="Group 7"/>
          <p:cNvGrpSpPr/>
          <p:nvPr/>
        </p:nvGrpSpPr>
        <p:grpSpPr>
          <a:xfrm>
            <a:off x="-2037334" y="727071"/>
            <a:ext cx="11486134" cy="11486134"/>
            <a:chOff x="-2636361" y="739283"/>
            <a:chExt cx="11486134" cy="11486134"/>
          </a:xfrm>
        </p:grpSpPr>
        <p:pic>
          <p:nvPicPr>
            <p:cNvPr id="7" name="Picture 6"/>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rot="1096752">
              <a:off x="-2636361" y="739283"/>
              <a:ext cx="11486134" cy="11486134"/>
            </a:xfrm>
            <a:prstGeom prst="rect">
              <a:avLst/>
            </a:prstGeom>
          </p:spPr>
        </p:pic>
        <p:pic>
          <p:nvPicPr>
            <p:cNvPr id="25" name="Picture 24"/>
            <p:cNvPicPr>
              <a:picLocks noChangeAspect="1"/>
            </p:cNvPicPr>
            <p:nvPr/>
          </p:nvPicPr>
          <p:blipFill rotWithShape="1">
            <a:blip r:embed="rId8"/>
            <a:srcRect l="10289" t="12088" r="4646" b="11042"/>
            <a:stretch/>
          </p:blipFill>
          <p:spPr>
            <a:xfrm rot="134656">
              <a:off x="-1147458" y="5109758"/>
              <a:ext cx="8774691" cy="4458109"/>
            </a:xfrm>
            <a:prstGeom prst="rect">
              <a:avLst/>
            </a:prstGeom>
            <a:effectLst>
              <a:softEdge rad="711200"/>
            </a:effectLst>
          </p:spPr>
        </p:pic>
      </p:grpSp>
      <p:sp>
        <p:nvSpPr>
          <p:cNvPr id="11"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2"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spTree>
    <p:extLst>
      <p:ext uri="{BB962C8B-B14F-4D97-AF65-F5344CB8AC3E}">
        <p14:creationId xmlns:p14="http://schemas.microsoft.com/office/powerpoint/2010/main" val="155364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Chiêu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Vương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728835" y="2451272"/>
            <a:ext cx="7604093" cy="7603946"/>
            <a:chOff x="1981200" y="1169681"/>
            <a:chExt cx="10880693" cy="9760622"/>
          </a:xfrm>
        </p:grpSpPr>
        <p:pic>
          <p:nvPicPr>
            <p:cNvPr id="7" name="Picture 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6" name="Picture 5"/>
            <p:cNvPicPr>
              <a:picLocks noChangeAspect="1"/>
            </p:cNvPicPr>
            <p:nvPr/>
          </p:nvPicPr>
          <p:blipFill rotWithShape="1">
            <a:blip r:embed="rId6"/>
            <a:srcRect l="12885" t="19360" r="27965" b="8334"/>
            <a:stretch/>
          </p:blipFill>
          <p:spPr>
            <a:xfrm>
              <a:off x="4030647" y="4134962"/>
              <a:ext cx="7696200" cy="5289404"/>
            </a:xfrm>
            <a:prstGeom prst="rect">
              <a:avLst/>
            </a:prstGeom>
            <a:effectLst>
              <a:softEdge rad="901700"/>
            </a:effectLst>
          </p:spPr>
        </p:pic>
      </p:grpSp>
      <p:sp>
        <p:nvSpPr>
          <p:cNvPr id="12" name="TextBox 9"/>
          <p:cNvSpPr txBox="1"/>
          <p:nvPr/>
        </p:nvSpPr>
        <p:spPr>
          <a:xfrm>
            <a:off x="3759218" y="3372926"/>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5573284" y="4321857"/>
            <a:ext cx="5399518"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cúi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5570099" y="5225044"/>
            <a:ext cx="7612501"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dậy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95499" y="62066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5873605" y="6821691"/>
            <a:ext cx="10585595" cy="2031325"/>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Gấp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trường</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nó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ư?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1"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2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2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98279" y="-2025620"/>
            <a:ext cx="3878138" cy="4114800"/>
          </a:xfrm>
          <a:prstGeom prst="rect">
            <a:avLst/>
          </a:prstGeom>
        </p:spPr>
      </p:pic>
    </p:spTree>
    <p:extLst>
      <p:ext uri="{BB962C8B-B14F-4D97-AF65-F5344CB8AC3E}">
        <p14:creationId xmlns:p14="http://schemas.microsoft.com/office/powerpoint/2010/main" val="16659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543800" y="2971800"/>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711200" y="3435893"/>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140868" y="4229100"/>
            <a:ext cx="8523717"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1137684" y="5132287"/>
            <a:ext cx="7079101"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1137683" y="6033986"/>
            <a:ext cx="10584303"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xin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749186" y="6897585"/>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137683" y="7622743"/>
            <a:ext cx="9530317" cy="1354217"/>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Tiếng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thét</a:t>
            </a:r>
            <a:r>
              <a:rPr lang="en-US" sz="4400" dirty="0">
                <a:solidFill>
                  <a:srgbClr val="000000"/>
                </a:solidFill>
                <a:latin typeface="Times New Roman" panose="02020603050405020304" pitchFamily="18" charset="0"/>
                <a:cs typeface="Times New Roman" panose="02020603050405020304" pitchFamily="18" charset="0"/>
              </a:rPr>
              <a:t> “Xin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37359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563" b="89974" l="9956" r="89971"/>
                    </a14:imgEffect>
                  </a14:imgLayer>
                </a14:imgProps>
              </a:ext>
            </a:extLst>
          </a:blip>
          <a:stretch>
            <a:fillRect/>
          </a:stretch>
        </p:blipFill>
        <p:spPr>
          <a:xfrm>
            <a:off x="-2895600" y="3794191"/>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600200" y="25017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6038211" y="394744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6038208" y="588128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rung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dữ</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6038209" y="488705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9" name="TextBox 9"/>
          <p:cNvSpPr txBox="1"/>
          <p:nvPr/>
        </p:nvSpPr>
        <p:spPr>
          <a:xfrm>
            <a:off x="6038207" y="827576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0" name="TextBox 9"/>
          <p:cNvSpPr txBox="1"/>
          <p:nvPr/>
        </p:nvSpPr>
        <p:spPr>
          <a:xfrm>
            <a:off x="6038207" y="6680479"/>
            <a:ext cx="1148779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6038211" y="3009161"/>
            <a:ext cx="11487789"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tạ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bờ</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8"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47586" y="6821500"/>
            <a:ext cx="3556828" cy="4114800"/>
          </a:xfrm>
          <a:prstGeom prst="rect">
            <a:avLst/>
          </a:prstGeom>
        </p:spPr>
      </p:pic>
    </p:spTree>
    <p:extLst>
      <p:ext uri="{BB962C8B-B14F-4D97-AF65-F5344CB8AC3E}">
        <p14:creationId xmlns:p14="http://schemas.microsoft.com/office/powerpoint/2010/main" val="27736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9" grpId="0"/>
      <p:bldP spid="20"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865" b="100000" l="9883" r="89971"/>
                    </a14:imgEffect>
                  </a14:imgLayer>
                </a14:imgProps>
              </a:ext>
            </a:extLst>
          </a:blip>
          <a:stretch>
            <a:fillRect/>
          </a:stretch>
        </p:blipFill>
        <p:spPr>
          <a:xfrm>
            <a:off x="10901917" y="3066377"/>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557246" y="1815793"/>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081746" y="2628897"/>
            <a:ext cx="14005854"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rìa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7246" y="4405669"/>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053161" y="5106912"/>
            <a:ext cx="1240933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ta.”</a:t>
            </a:r>
          </a:p>
        </p:txBody>
      </p:sp>
      <p:sp>
        <p:nvSpPr>
          <p:cNvPr id="10" name="TextBox 9"/>
          <p:cNvSpPr txBox="1"/>
          <p:nvPr/>
        </p:nvSpPr>
        <p:spPr>
          <a:xfrm>
            <a:off x="1081747" y="6723977"/>
            <a:ext cx="12409333"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ban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đem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mẫu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4"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507602" y="-1001306"/>
            <a:ext cx="3560795" cy="3489579"/>
          </a:xfrm>
          <a:prstGeom prst="rect">
            <a:avLst/>
          </a:prstGeom>
        </p:spPr>
      </p:pic>
      <p:pic>
        <p:nvPicPr>
          <p:cNvPr id="1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95040" y="-1970750"/>
            <a:ext cx="3590079" cy="4114800"/>
          </a:xfrm>
          <a:prstGeom prst="rect">
            <a:avLst/>
          </a:prstGeom>
        </p:spPr>
      </p:pic>
    </p:spTree>
    <p:extLst>
      <p:ext uri="{BB962C8B-B14F-4D97-AF65-F5344CB8AC3E}">
        <p14:creationId xmlns:p14="http://schemas.microsoft.com/office/powerpoint/2010/main" val="42251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59339" y="29900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961937" y="3877299"/>
            <a:ext cx="6521664" cy="677108"/>
          </a:xfrm>
          <a:prstGeom prst="rect">
            <a:avLst/>
          </a:prstGeom>
        </p:spPr>
        <p:txBody>
          <a:bodyPr wrap="square" lIns="0" tIns="0" rIns="0" bIns="0" rtlCol="0" anchor="t">
            <a:spAutoFit/>
          </a:bodyPr>
          <a:lstStyle/>
          <a:p>
            <a:pPr algn="ctr">
              <a:spcBef>
                <a:spcPct val="0"/>
              </a:spcBef>
            </a:pPr>
            <a:r>
              <a:rPr lang="en-US" sz="4400" b="1" i="1" dirty="0" err="1">
                <a:solidFill>
                  <a:srgbClr val="000000"/>
                </a:solidFill>
                <a:latin typeface="Times New Roman" panose="02020603050405020304" pitchFamily="18" charset="0"/>
                <a:cs typeface="Times New Roman" panose="02020603050405020304" pitchFamily="18" charset="0"/>
              </a:rPr>
              <a:t>Bóp</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nát</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quả</a:t>
            </a:r>
            <a:r>
              <a:rPr lang="en-US" sz="4400" b="1" i="1" dirty="0">
                <a:solidFill>
                  <a:srgbClr val="000000"/>
                </a:solidFill>
                <a:latin typeface="Times New Roman" panose="02020603050405020304" pitchFamily="18" charset="0"/>
                <a:cs typeface="Times New Roman" panose="02020603050405020304" pitchFamily="18" charset="0"/>
              </a:rPr>
              <a:t> cam</a:t>
            </a: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2214" b="100000" l="9883" r="98170"/>
                    </a14:imgEffect>
                  </a14:imgLayer>
                </a14:imgProps>
              </a:ext>
            </a:extLst>
          </a:blip>
          <a:stretch>
            <a:fillRect/>
          </a:stretch>
        </p:blipFill>
        <p:spPr>
          <a:xfrm>
            <a:off x="6803469" y="2932041"/>
            <a:ext cx="13011150" cy="7315200"/>
          </a:xfrm>
          <a:prstGeom prst="rect">
            <a:avLst/>
          </a:prstGeom>
        </p:spPr>
      </p:pic>
      <p:sp>
        <p:nvSpPr>
          <p:cNvPr id="18" name="TextBox 9"/>
          <p:cNvSpPr txBox="1"/>
          <p:nvPr/>
        </p:nvSpPr>
        <p:spPr>
          <a:xfrm>
            <a:off x="1059338" y="4866270"/>
            <a:ext cx="6890861" cy="1354217"/>
          </a:xfrm>
          <a:prstGeom prst="rect">
            <a:avLst/>
          </a:prstGeom>
        </p:spPr>
        <p:txBody>
          <a:bodyPr wrap="square" lIns="0" tIns="0" rIns="0" bIns="0" rtlCol="0" anchor="t">
            <a:spAutoFit/>
          </a:bodyPr>
          <a:lstStyle/>
          <a:p>
            <a:pPr algn="just">
              <a:spcBef>
                <a:spcPct val="0"/>
              </a:spcBef>
            </a:pPr>
            <a:r>
              <a:rPr lang="en-US" sz="4400">
                <a:solidFill>
                  <a:srgbClr val="000000"/>
                </a:solidFill>
                <a:latin typeface="Times New Roman" panose="02020603050405020304" pitchFamily="18" charset="0"/>
                <a:cs typeface="Times New Roman" panose="02020603050405020304" pitchFamily="18" charset="0"/>
              </a:rPr>
              <a:t>+ </a:t>
            </a:r>
            <a:r>
              <a:rPr lang="en-US" sz="4400" smtClean="0">
                <a:solidFill>
                  <a:srgbClr val="000000"/>
                </a:solidFill>
                <a:latin typeface="Times New Roman" panose="02020603050405020304" pitchFamily="18" charset="0"/>
                <a:cs typeface="Times New Roman" panose="02020603050405020304" pitchFamily="18" charset="0"/>
              </a:rPr>
              <a:t>Tính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mẽ</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1" name="TextBox 9"/>
          <p:cNvSpPr txBox="1"/>
          <p:nvPr/>
        </p:nvSpPr>
        <p:spPr>
          <a:xfrm>
            <a:off x="1059338" y="6720624"/>
            <a:ext cx="6890861" cy="2031325"/>
          </a:xfrm>
          <a:prstGeom prst="rect">
            <a:avLst/>
          </a:prstGeom>
        </p:spPr>
        <p:txBody>
          <a:bodyPr wrap="square" lIns="0" tIns="0" rIns="0" bIns="0" rtlCol="0" anchor="t">
            <a:spAutoFit/>
          </a:bodyPr>
          <a:lstStyle/>
          <a:p>
            <a:pPr algn="just">
              <a:spcBef>
                <a:spcPct val="0"/>
              </a:spcBef>
            </a:pPr>
            <a:r>
              <a:rPr lang="en-US" sz="4400">
                <a:solidFill>
                  <a:srgbClr val="000000"/>
                </a:solidFill>
                <a:latin typeface="Times New Roman" panose="02020603050405020304" pitchFamily="18" charset="0"/>
                <a:cs typeface="Times New Roman" panose="02020603050405020304" pitchFamily="18" charset="0"/>
              </a:rPr>
              <a:t>+ </a:t>
            </a:r>
            <a:r>
              <a:rPr lang="en-US" sz="4400" smtClean="0">
                <a:solidFill>
                  <a:srgbClr val="000000"/>
                </a:solidFill>
                <a:latin typeface="Times New Roman" panose="02020603050405020304" pitchFamily="18" charset="0"/>
                <a:cs typeface="Times New Roman" panose="02020603050405020304" pitchFamily="18" charset="0"/>
              </a:rPr>
              <a:t>Tinh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247327" y="-1409699"/>
            <a:ext cx="3567292" cy="4114800"/>
          </a:xfrm>
          <a:prstGeom prst="rect">
            <a:avLst/>
          </a:prstGeom>
        </p:spPr>
      </p:pic>
    </p:spTree>
    <p:extLst>
      <p:ext uri="{BB962C8B-B14F-4D97-AF65-F5344CB8AC3E}">
        <p14:creationId xmlns:p14="http://schemas.microsoft.com/office/powerpoint/2010/main" val="25798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barn(inVertical)">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1409100" y="275431"/>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380420" y="3238500"/>
            <a:ext cx="11049000" cy="3385542"/>
          </a:xfrm>
          <a:prstGeom prst="rect">
            <a:avLst/>
          </a:prstGeom>
        </p:spPr>
        <p:txBody>
          <a:bodyPr wrap="square" lIns="0" tIns="0" rIns="0" bIns="0" rtlCol="0" anchor="t">
            <a:spAutoFit/>
          </a:bodyPr>
          <a:lstStyle/>
          <a:p>
            <a:pPr algn="just">
              <a:spcBef>
                <a:spcPct val="0"/>
              </a:spcBef>
            </a:pPr>
            <a:r>
              <a:rPr lang="vi-VN" sz="4400" i="1" dirty="0">
                <a:solidFill>
                  <a:srgbClr val="000000"/>
                </a:solidFill>
                <a:latin typeface="Times New Roman" panose="02020603050405020304" pitchFamily="18" charset="0"/>
                <a:cs typeface="Times New Roman" panose="02020603050405020304" pitchFamily="18" charset="0"/>
              </a:rPr>
              <a:t>Tác giả sử dụng </a:t>
            </a:r>
            <a:r>
              <a:rPr lang="vi-VN" sz="4400" b="1" i="1" dirty="0">
                <a:solidFill>
                  <a:srgbClr val="FF0000"/>
                </a:solidFill>
                <a:latin typeface="Times New Roman" panose="02020603050405020304" pitchFamily="18" charset="0"/>
                <a:cs typeface="Times New Roman" panose="02020603050405020304" pitchFamily="18" charset="0"/>
              </a:rPr>
              <a:t>nghệ thuật độc thoại, đối thoại,</a:t>
            </a:r>
            <a:r>
              <a:rPr lang="vi-VN" sz="4400" i="1" dirty="0">
                <a:solidFill>
                  <a:srgbClr val="FF0000"/>
                </a:solidFill>
                <a:latin typeface="Times New Roman" panose="02020603050405020304" pitchFamily="18" charset="0"/>
                <a:cs typeface="Times New Roman" panose="02020603050405020304" pitchFamily="18" charset="0"/>
              </a:rPr>
              <a:t> </a:t>
            </a:r>
            <a:r>
              <a:rPr lang="vi-VN" sz="4400" b="1" i="1" dirty="0">
                <a:solidFill>
                  <a:srgbClr val="FF0000"/>
                </a:solidFill>
                <a:latin typeface="Times New Roman" panose="02020603050405020304" pitchFamily="18" charset="0"/>
                <a:cs typeface="Times New Roman" panose="02020603050405020304" pitchFamily="18" charset="0"/>
              </a:rPr>
              <a:t>ngôn ngữ mang đậm chất lịch sử</a:t>
            </a:r>
            <a:r>
              <a:rPr lang="vi-VN" sz="4400" i="1" dirty="0">
                <a:solidFill>
                  <a:srgbClr val="000000"/>
                </a:solidFill>
                <a:latin typeface="Times New Roman" panose="02020603050405020304" pitchFamily="18" charset="0"/>
                <a:cs typeface="Times New Roman" panose="02020603050405020304" pitchFamily="18" charset="0"/>
              </a:rPr>
              <a:t>, làm nổi bật tính cách, hình tượng nhân vật Trần Quốc Toản với </a:t>
            </a:r>
            <a:r>
              <a:rPr lang="vi-VN" sz="4400" b="1" i="1" dirty="0">
                <a:solidFill>
                  <a:srgbClr val="FF0000"/>
                </a:solidFill>
                <a:latin typeface="Times New Roman" panose="02020603050405020304" pitchFamily="18" charset="0"/>
                <a:cs typeface="Times New Roman" panose="02020603050405020304" pitchFamily="18" charset="0"/>
              </a:rPr>
              <a:t>khát khao cống hiến, đánh giặc, một lòng yêu nước nồng nàn cháy bỏng. </a:t>
            </a:r>
            <a:endParaRPr lang="en-US" sz="4400" b="1" i="1" dirty="0">
              <a:solidFill>
                <a:srgbClr val="FF0000"/>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718628" y="6819900"/>
            <a:ext cx="3556828" cy="4114800"/>
          </a:xfrm>
          <a:prstGeom prst="rect">
            <a:avLst/>
          </a:prstGeom>
        </p:spPr>
      </p:pic>
    </p:spTree>
    <p:extLst>
      <p:ext uri="{BB962C8B-B14F-4D97-AF65-F5344CB8AC3E}">
        <p14:creationId xmlns:p14="http://schemas.microsoft.com/office/powerpoint/2010/main" val="127868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883" r="95827"/>
                    </a14:imgEffect>
                  </a14:imgLayer>
                </a14:imgProps>
              </a:ext>
            </a:extLst>
          </a:blip>
          <a:stretch>
            <a:fillRect/>
          </a:stretch>
        </p:blipFill>
        <p:spPr>
          <a:xfrm>
            <a:off x="7391400" y="2857500"/>
            <a:ext cx="13011150" cy="7315200"/>
          </a:xfrm>
          <a:prstGeom prst="rect">
            <a:avLst/>
          </a:prstGeom>
        </p:spPr>
      </p:pic>
      <p:sp>
        <p:nvSpPr>
          <p:cNvPr id="8" name="TextBox 9"/>
          <p:cNvSpPr txBox="1"/>
          <p:nvPr/>
        </p:nvSpPr>
        <p:spPr>
          <a:xfrm>
            <a:off x="1657640" y="2067010"/>
            <a:ext cx="9924759"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huống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giữa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lý</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p>
        </p:txBody>
      </p:sp>
      <p:sp>
        <p:nvSpPr>
          <p:cNvPr id="11" name="TextBox 9"/>
          <p:cNvSpPr txBox="1"/>
          <p:nvPr/>
        </p:nvSpPr>
        <p:spPr>
          <a:xfrm>
            <a:off x="2133601" y="3272732"/>
            <a:ext cx="9144000"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lý</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2133599" y="4775481"/>
            <a:ext cx="9924759"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a:latin typeface="Times New Roman" panose="02020603050405020304" pitchFamily="18" charset="0"/>
                <a:cs typeface="Times New Roman" panose="02020603050405020304" pitchFamily="18" charset="0"/>
              </a:rPr>
              <a:t>khinh thường phép nước, phạm vào trọng tội, có thể bị chém đầu</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2133599" y="6278230"/>
            <a:ext cx="9144001"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lo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2137143" y="7975764"/>
            <a:ext cx="7628436"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khen</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ngợi</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78414" y="6780769"/>
            <a:ext cx="3556828" cy="4114800"/>
          </a:xfrm>
          <a:prstGeom prst="rect">
            <a:avLst/>
          </a:prstGeom>
        </p:spPr>
      </p:pic>
    </p:spTree>
    <p:extLst>
      <p:ext uri="{BB962C8B-B14F-4D97-AF65-F5344CB8AC3E}">
        <p14:creationId xmlns:p14="http://schemas.microsoft.com/office/powerpoint/2010/main" val="26763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362200" y="876300"/>
            <a:ext cx="9559636" cy="8395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a:latin typeface="Times New Roman" panose="02020603050405020304" pitchFamily="18" charset="0"/>
                <a:cs typeface="Times New Roman" panose="02020603050405020304" pitchFamily="18" charset="0"/>
              </a:rPr>
              <a:t>Đi tìm chân dung các thiếu niên anh hùng</a:t>
            </a:r>
            <a:endParaRPr lang="en-US" sz="3600">
              <a:latin typeface="Times New Roman" panose="02020603050405020304" pitchFamily="18" charset="0"/>
              <a:cs typeface="Times New Roman" panose="02020603050405020304" pitchFamily="18" charset="0"/>
            </a:endParaRPr>
          </a:p>
        </p:txBody>
      </p:sp>
      <p:pic>
        <p:nvPicPr>
          <p:cNvPr id="3" name="Picture 2" descr="C:\Users\Admin\AppData\Local\Temp\SNAGHTML388b4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6" y="2705100"/>
            <a:ext cx="2000250" cy="30774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2036619"/>
            <a:ext cx="9906000" cy="1200329"/>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Đội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trưởng</a:t>
            </a:r>
            <a:r>
              <a:rPr lang="en-US" sz="3600"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Đội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đồng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cứu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quốc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Đội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thiếu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phong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Hồ</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Chí</a:t>
            </a:r>
            <a:r>
              <a:rPr lang="en-US" sz="3600" dirty="0" smtClean="0">
                <a:latin typeface="Times New Roman" panose="02020603050405020304" pitchFamily="18" charset="0"/>
                <a:cs typeface="Times New Roman" panose="02020603050405020304" pitchFamily="18" charset="0"/>
              </a:rPr>
              <a:t> Minh </a:t>
            </a:r>
            <a:r>
              <a:rPr lang="en-US" sz="3600" dirty="0" err="1" smtClean="0">
                <a:latin typeface="Times New Roman" panose="02020603050405020304" pitchFamily="18" charset="0"/>
                <a:cs typeface="Times New Roman" panose="02020603050405020304" pitchFamily="18" charset="0"/>
              </a:rPr>
              <a:t>ngày</a:t>
            </a:r>
            <a:r>
              <a:rPr lang="en-US" sz="3600" dirty="0" smtClean="0">
                <a:latin typeface="Times New Roman" panose="02020603050405020304" pitchFamily="18" charset="0"/>
                <a:cs typeface="Times New Roman" panose="02020603050405020304" pitchFamily="18" charset="0"/>
              </a:rPr>
              <a:t> nay)</a:t>
            </a:r>
            <a:endParaRPr lang="en-US" sz="3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90800" y="3682538"/>
            <a:ext cx="10058399" cy="1754326"/>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Làm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nhiệm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vụ</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liên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chuyển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liệu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đưa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đón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bộ</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nắm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địch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cung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cấp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bộ</a:t>
            </a:r>
            <a:endParaRPr lang="en-US" sz="3600" dirty="0">
              <a:latin typeface="Times New Roman" panose="02020603050405020304" pitchFamily="18" charset="0"/>
              <a:cs typeface="Times New Roman" panose="02020603050405020304" pitchFamily="18" charset="0"/>
            </a:endParaRPr>
          </a:p>
        </p:txBody>
      </p:sp>
      <p:pic>
        <p:nvPicPr>
          <p:cNvPr id="6" name="Picture 2" descr="C:\Users\Admin\AppData\Local\Temp\SNAGHTML388b4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1852"/>
            <a:ext cx="2000250" cy="3077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43200" y="5494713"/>
            <a:ext cx="8911243" cy="646331"/>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Anh</a:t>
            </a:r>
            <a:r>
              <a:rPr lang="en-US" sz="3600" dirty="0" smtClean="0">
                <a:latin typeface="Times New Roman" panose="02020603050405020304" pitchFamily="18" charset="0"/>
                <a:cs typeface="Times New Roman" panose="02020603050405020304" pitchFamily="18" charset="0"/>
              </a:rPr>
              <a:t> dung hi </a:t>
            </a:r>
            <a:r>
              <a:rPr lang="en-US" sz="3600" dirty="0" err="1" smtClean="0">
                <a:latin typeface="Times New Roman" panose="02020603050405020304" pitchFamily="18" charset="0"/>
                <a:cs typeface="Times New Roman" panose="02020603050405020304" pitchFamily="18" charset="0"/>
              </a:rPr>
              <a:t>sinh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vừa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tròn</a:t>
            </a:r>
            <a:r>
              <a:rPr lang="en-US" sz="3600" dirty="0" smtClean="0">
                <a:latin typeface="Times New Roman" panose="02020603050405020304" pitchFamily="18" charset="0"/>
                <a:cs typeface="Times New Roman" panose="02020603050405020304" pitchFamily="18" charset="0"/>
              </a:rPr>
              <a:t> 15 </a:t>
            </a:r>
            <a:r>
              <a:rPr lang="en-US" sz="3600" dirty="0" err="1" smtClean="0">
                <a:latin typeface="Times New Roman" panose="02020603050405020304" pitchFamily="18" charset="0"/>
                <a:cs typeface="Times New Roman" panose="02020603050405020304" pitchFamily="18" charset="0"/>
              </a:rPr>
              <a:t>tuổi</a:t>
            </a:r>
            <a:endParaRPr lang="en-US" sz="3600" dirty="0">
              <a:latin typeface="Times New Roman" panose="02020603050405020304" pitchFamily="18" charset="0"/>
              <a:cs typeface="Times New Roman" panose="02020603050405020304" pitchFamily="18" charset="0"/>
            </a:endParaRPr>
          </a:p>
        </p:txBody>
      </p:sp>
      <p:sp>
        <p:nvSpPr>
          <p:cNvPr id="8" name="Explosion 2 7"/>
          <p:cNvSpPr/>
          <p:nvPr/>
        </p:nvSpPr>
        <p:spPr>
          <a:xfrm>
            <a:off x="3613266" y="1934820"/>
            <a:ext cx="7656022" cy="2926736"/>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anose="02020603050405020304" pitchFamily="18" charset="0"/>
                <a:cs typeface="Times New Roman" panose="02020603050405020304" pitchFamily="18" charset="0"/>
              </a:rPr>
              <a:t>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thiếu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niên</a:t>
            </a:r>
            <a:r>
              <a:rPr lang="en-US" sz="4000" dirty="0" smtClean="0">
                <a:latin typeface="Times New Roman" panose="02020603050405020304" pitchFamily="18" charset="0"/>
                <a:cs typeface="Times New Roman" panose="02020603050405020304" pitchFamily="18" charset="0"/>
              </a:rPr>
              <a:t> Kim </a:t>
            </a:r>
            <a:r>
              <a:rPr lang="en-US" sz="4000" dirty="0" err="1" smtClean="0">
                <a:latin typeface="Times New Roman" panose="02020603050405020304" pitchFamily="18" charset="0"/>
                <a:cs typeface="Times New Roman" panose="02020603050405020304" pitchFamily="18" charset="0"/>
              </a:rPr>
              <a:t>Đồng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024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9"/>
          <p:cNvSpPr txBox="1"/>
          <p:nvPr/>
        </p:nvSpPr>
        <p:spPr>
          <a:xfrm>
            <a:off x="1219200" y="876300"/>
            <a:ext cx="11982160"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Thái</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độ</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cách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xử</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của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nhà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vua</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1219200" y="1909270"/>
            <a:ext cx="14097000" cy="4062651"/>
          </a:xfrm>
          <a:prstGeom prst="rect">
            <a:avLst/>
          </a:prstGeom>
        </p:spPr>
        <p:txBody>
          <a:bodyPr wrap="square" lIns="0" tIns="0" rIns="0" bIns="0" rtlCol="0" anchor="t">
            <a:spAutoFit/>
          </a:bodyPr>
          <a:lstStyle/>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Mỉm cười gật đầu vì nhận thấy ý nguyện đánh giặc của Trần Quốc Toản hợp ý mình.</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Biết tội làm trái phép nước của Hoài Văn H</a:t>
            </a:r>
            <a:r>
              <a:rPr lang="en-US" sz="4400" dirty="0">
                <a:solidFill>
                  <a:srgbClr val="000000"/>
                </a:solidFill>
                <a:latin typeface="Times New Roman" panose="02020603050405020304" pitchFamily="18" charset="0"/>
                <a:cs typeface="Times New Roman" panose="02020603050405020304" pitchFamily="18" charset="0"/>
              </a:rPr>
              <a:t>ầ</a:t>
            </a:r>
            <a:r>
              <a:rPr lang="vi-VN" sz="4400" dirty="0">
                <a:solidFill>
                  <a:srgbClr val="000000"/>
                </a:solidFill>
                <a:latin typeface="Times New Roman" panose="02020603050405020304" pitchFamily="18" charset="0"/>
                <a:cs typeface="Times New Roman" panose="02020603050405020304" pitchFamily="18" charset="0"/>
              </a:rPr>
              <a:t>u, nhưng tha thứ cho hành động nóng nảy. </a:t>
            </a:r>
            <a:endParaRPr lang="en-US" sz="4400" dirty="0">
              <a:solidFill>
                <a:srgbClr val="000000"/>
              </a:solidFill>
              <a:latin typeface="Times New Roman" panose="02020603050405020304" pitchFamily="18" charset="0"/>
              <a:cs typeface="Times New Roman" panose="02020603050405020304" pitchFamily="18" charset="0"/>
            </a:endParaRP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Vua khuyên giải, động viên Hoài V</a:t>
            </a:r>
            <a:r>
              <a:rPr lang="en-US" sz="4400" dirty="0">
                <a:solidFill>
                  <a:srgbClr val="000000"/>
                </a:solidFill>
                <a:latin typeface="Times New Roman" panose="02020603050405020304" pitchFamily="18" charset="0"/>
                <a:cs typeface="Times New Roman" panose="02020603050405020304" pitchFamily="18" charset="0"/>
              </a:rPr>
              <a:t>ă</a:t>
            </a:r>
            <a:r>
              <a:rPr lang="vi-VN" sz="4400" dirty="0">
                <a:solidFill>
                  <a:srgbClr val="000000"/>
                </a:solidFill>
                <a:latin typeface="Times New Roman" panose="02020603050405020304" pitchFamily="18" charset="0"/>
                <a:cs typeface="Times New Roman" panose="02020603050405020304" pitchFamily="18" charset="0"/>
              </a:rPr>
              <a:t>n Hầu một cách nhẹ nhàng, ôn tồn, lại còn ban thưởng cam quý.</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049000" y="5073823"/>
            <a:ext cx="9272396" cy="5213177"/>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163800" y="-750790"/>
            <a:ext cx="3590079" cy="4114800"/>
          </a:xfrm>
          <a:prstGeom prst="rect">
            <a:avLst/>
          </a:prstGeom>
        </p:spPr>
      </p:pic>
    </p:spTree>
    <p:extLst>
      <p:ext uri="{BB962C8B-B14F-4D97-AF65-F5344CB8AC3E}">
        <p14:creationId xmlns:p14="http://schemas.microsoft.com/office/powerpoint/2010/main" val="23381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611600" y="266700"/>
            <a:ext cx="1288173" cy="1298237"/>
          </a:xfrm>
          <a:prstGeom prst="rect">
            <a:avLst/>
          </a:prstGeom>
        </p:spPr>
      </p:pic>
      <p:sp>
        <p:nvSpPr>
          <p:cNvPr id="4" name="Hộp Văn bản 3">
            <a:extLst>
              <a:ext uri="{FF2B5EF4-FFF2-40B4-BE49-F238E27FC236}">
                <a16:creationId xmlns:a16="http://schemas.microsoft.com/office/drawing/2014/main" id="{EE4F7DC7-1C58-0496-870E-5AC8FBCD6E2A}"/>
              </a:ext>
            </a:extLst>
          </p:cNvPr>
          <p:cNvSpPr txBox="1"/>
          <p:nvPr/>
        </p:nvSpPr>
        <p:spPr>
          <a:xfrm>
            <a:off x="4534954" y="5476293"/>
            <a:ext cx="13755414" cy="923330"/>
          </a:xfrm>
          <a:prstGeom prst="rect">
            <a:avLst/>
          </a:prstGeom>
          <a:noFill/>
        </p:spPr>
        <p:txBody>
          <a:bodyPr wrap="square">
            <a:spAutoFit/>
          </a:bodyPr>
          <a:lstStyle/>
          <a:p>
            <a:pPr algn="just"/>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 Trong lời người kể chuyện đôi chỗ xen vào những ý nghĩ thầm kín của nhân vật Trần Quốc Toản. Hãy nêu một vài trường hợp và phân tích tác dụng của sự đan xen đó.</a:t>
            </a:r>
            <a:endParaRPr lang="en-GB" sz="1600" dirty="0">
              <a:effectLst/>
              <a:latin typeface=".VnTime"/>
              <a:ea typeface="Times New Roman" panose="02020603050405020304" pitchFamily="18" charset="0"/>
              <a:cs typeface="Times New Roman" panose="02020603050405020304" pitchFamily="18" charset="0"/>
            </a:endParaRPr>
          </a:p>
          <a:p>
            <a:pPr algn="just"/>
            <a:r>
              <a:rPr lang="de-DE" sz="1800" dirty="0">
                <a:effectLst/>
                <a:latin typeface="Times New Roman" panose="02020603050405020304" pitchFamily="18" charset="0"/>
                <a:ea typeface="Times New Roman" panose="02020603050405020304" pitchFamily="18" charset="0"/>
                <a:cs typeface="Times New Roman" panose="02020603050405020304" pitchFamily="18" charset="0"/>
              </a:rPr>
              <a:t>Trong truyện này, ngôn ngữ người kể chuyện và ngôn ngữ nhân vật đều mang đậm màu sắc lịch sử. Hãy nêu một số ví dụ và cho biết tác dụng.</a:t>
            </a:r>
            <a:endParaRPr lang="en-GB" sz="1600" dirty="0">
              <a:effectLst/>
              <a:latin typeface=".VnTime"/>
              <a:ea typeface="Times New Roman" panose="02020603050405020304" pitchFamily="18" charset="0"/>
              <a:cs typeface="Times New Roman" panose="02020603050405020304" pitchFamily="18" charset="0"/>
            </a:endParaRPr>
          </a:p>
        </p:txBody>
      </p:sp>
      <p:pic>
        <p:nvPicPr>
          <p:cNvPr id="30" name="Picture 2">
            <a:extLst>
              <a:ext uri="{FF2B5EF4-FFF2-40B4-BE49-F238E27FC236}">
                <a16:creationId xmlns:a16="http://schemas.microsoft.com/office/drawing/2014/main" id="{5AB5D3EB-1B1B-150F-7E0B-CA0F178B518D}"/>
              </a:ext>
            </a:extLst>
          </p:cNvPr>
          <p:cNvPicPr>
            <a:picLocks noChangeAspect="1"/>
          </p:cNvPicPr>
          <p:nvPr/>
        </p:nvPicPr>
        <p:blipFill>
          <a:blip r:embed="rId5"/>
          <a:srcRect t="21875" b="21875"/>
          <a:stretch>
            <a:fillRect/>
          </a:stretch>
        </p:blipFill>
        <p:spPr>
          <a:xfrm>
            <a:off x="0" y="0"/>
            <a:ext cx="18288000" cy="10287000"/>
          </a:xfrm>
          <a:prstGeom prst="rect">
            <a:avLst/>
          </a:prstGeom>
        </p:spPr>
      </p:pic>
      <p:grpSp>
        <p:nvGrpSpPr>
          <p:cNvPr id="31" name="Group 3">
            <a:extLst>
              <a:ext uri="{FF2B5EF4-FFF2-40B4-BE49-F238E27FC236}">
                <a16:creationId xmlns:a16="http://schemas.microsoft.com/office/drawing/2014/main" id="{B35D4C0B-9941-E772-CA96-88EA3A77C4CF}"/>
              </a:ext>
            </a:extLst>
          </p:cNvPr>
          <p:cNvGrpSpPr>
            <a:grpSpLocks noChangeAspect="1"/>
          </p:cNvGrpSpPr>
          <p:nvPr/>
        </p:nvGrpSpPr>
        <p:grpSpPr>
          <a:xfrm rot="9691701">
            <a:off x="-1983934" y="2886816"/>
            <a:ext cx="12070546" cy="8359971"/>
            <a:chOff x="0" y="0"/>
            <a:chExt cx="3429000" cy="2374900"/>
          </a:xfrm>
        </p:grpSpPr>
        <p:sp>
          <p:nvSpPr>
            <p:cNvPr id="32" name="Freeform 4">
              <a:extLst>
                <a:ext uri="{FF2B5EF4-FFF2-40B4-BE49-F238E27FC236}">
                  <a16:creationId xmlns:a16="http://schemas.microsoft.com/office/drawing/2014/main" id="{4B808204-5132-2736-06AC-5FC43DA0D249}"/>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lang="en-GB"/>
            </a:p>
          </p:txBody>
        </p:sp>
        <p:sp>
          <p:nvSpPr>
            <p:cNvPr id="33" name="Freeform 5">
              <a:extLst>
                <a:ext uri="{FF2B5EF4-FFF2-40B4-BE49-F238E27FC236}">
                  <a16:creationId xmlns:a16="http://schemas.microsoft.com/office/drawing/2014/main" id="{CF3B316F-BFD6-566F-B51A-0D1E3F71BE7A}"/>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GB"/>
            </a:p>
          </p:txBody>
        </p:sp>
      </p:grpSp>
      <p:grpSp>
        <p:nvGrpSpPr>
          <p:cNvPr id="34" name="Group 6">
            <a:extLst>
              <a:ext uri="{FF2B5EF4-FFF2-40B4-BE49-F238E27FC236}">
                <a16:creationId xmlns:a16="http://schemas.microsoft.com/office/drawing/2014/main" id="{D00F8CF5-1A32-0612-C6D8-1D5245CF38B1}"/>
              </a:ext>
            </a:extLst>
          </p:cNvPr>
          <p:cNvGrpSpPr>
            <a:grpSpLocks noChangeAspect="1"/>
          </p:cNvGrpSpPr>
          <p:nvPr/>
        </p:nvGrpSpPr>
        <p:grpSpPr>
          <a:xfrm rot="9691701">
            <a:off x="8384373" y="-1327586"/>
            <a:ext cx="12070546" cy="8359971"/>
            <a:chOff x="0" y="0"/>
            <a:chExt cx="3429000" cy="2374900"/>
          </a:xfrm>
        </p:grpSpPr>
        <p:sp>
          <p:nvSpPr>
            <p:cNvPr id="35" name="Freeform 7">
              <a:extLst>
                <a:ext uri="{FF2B5EF4-FFF2-40B4-BE49-F238E27FC236}">
                  <a16:creationId xmlns:a16="http://schemas.microsoft.com/office/drawing/2014/main" id="{8EBB4093-2E89-ED72-1248-2D83919E3C89}"/>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lang="en-GB"/>
            </a:p>
          </p:txBody>
        </p:sp>
        <p:sp>
          <p:nvSpPr>
            <p:cNvPr id="36" name="Freeform 8">
              <a:extLst>
                <a:ext uri="{FF2B5EF4-FFF2-40B4-BE49-F238E27FC236}">
                  <a16:creationId xmlns:a16="http://schemas.microsoft.com/office/drawing/2014/main" id="{0AAE86C6-530D-714D-6D7E-200822FCA192}"/>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GB"/>
            </a:p>
          </p:txBody>
        </p:sp>
      </p:grpSp>
      <p:grpSp>
        <p:nvGrpSpPr>
          <p:cNvPr id="37" name="Group 9">
            <a:extLst>
              <a:ext uri="{FF2B5EF4-FFF2-40B4-BE49-F238E27FC236}">
                <a16:creationId xmlns:a16="http://schemas.microsoft.com/office/drawing/2014/main" id="{986A0EBF-F824-8A1B-4CA9-CD6565A79EF2}"/>
              </a:ext>
            </a:extLst>
          </p:cNvPr>
          <p:cNvGrpSpPr>
            <a:grpSpLocks noChangeAspect="1"/>
          </p:cNvGrpSpPr>
          <p:nvPr/>
        </p:nvGrpSpPr>
        <p:grpSpPr>
          <a:xfrm rot="-4741817">
            <a:off x="12972527" y="-2777875"/>
            <a:ext cx="4921956" cy="7315995"/>
            <a:chOff x="0" y="0"/>
            <a:chExt cx="3175000" cy="4719320"/>
          </a:xfrm>
        </p:grpSpPr>
        <p:sp>
          <p:nvSpPr>
            <p:cNvPr id="38" name="Freeform 10">
              <a:extLst>
                <a:ext uri="{FF2B5EF4-FFF2-40B4-BE49-F238E27FC236}">
                  <a16:creationId xmlns:a16="http://schemas.microsoft.com/office/drawing/2014/main" id="{668928CD-B11A-3CB9-90B5-60C95E3F41FC}"/>
                </a:ext>
              </a:extLst>
            </p:cNvPr>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8"/>
              <a:stretch>
                <a:fillRect l="-113593" r="-237551"/>
              </a:stretch>
            </a:blipFill>
          </p:spPr>
          <p:txBody>
            <a:bodyPr/>
            <a:lstStyle/>
            <a:p>
              <a:endParaRPr lang="en-GB"/>
            </a:p>
          </p:txBody>
        </p:sp>
        <p:sp>
          <p:nvSpPr>
            <p:cNvPr id="39" name="Freeform 11">
              <a:extLst>
                <a:ext uri="{FF2B5EF4-FFF2-40B4-BE49-F238E27FC236}">
                  <a16:creationId xmlns:a16="http://schemas.microsoft.com/office/drawing/2014/main" id="{10FA592C-43F0-40D5-0FAE-C317978206BB}"/>
                </a:ext>
              </a:extLst>
            </p:cNvPr>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9"/>
              <a:stretch>
                <a:fillRect l="-4322" t="-3535" r="-518"/>
              </a:stretch>
            </a:blipFill>
          </p:spPr>
          <p:txBody>
            <a:bodyPr/>
            <a:lstStyle/>
            <a:p>
              <a:endParaRPr lang="en-GB"/>
            </a:p>
          </p:txBody>
        </p:sp>
      </p:grpSp>
      <p:pic>
        <p:nvPicPr>
          <p:cNvPr id="40" name="Picture 12">
            <a:extLst>
              <a:ext uri="{FF2B5EF4-FFF2-40B4-BE49-F238E27FC236}">
                <a16:creationId xmlns:a16="http://schemas.microsoft.com/office/drawing/2014/main" id="{A52B4B94-EAEA-85C3-2A03-D0DB614F0EAF}"/>
              </a:ext>
            </a:extLst>
          </p:cNvPr>
          <p:cNvPicPr>
            <a:picLocks noChangeAspect="1"/>
          </p:cNvPicPr>
          <p:nvPr/>
        </p:nvPicPr>
        <p:blipFill>
          <a:blip r:embed="rId10"/>
          <a:srcRect/>
          <a:stretch>
            <a:fillRect/>
          </a:stretch>
        </p:blipFill>
        <p:spPr>
          <a:xfrm>
            <a:off x="2095292" y="1161740"/>
            <a:ext cx="15964107" cy="8820062"/>
          </a:xfrm>
          <a:prstGeom prst="rect">
            <a:avLst/>
          </a:prstGeom>
        </p:spPr>
      </p:pic>
      <p:pic>
        <p:nvPicPr>
          <p:cNvPr id="41" name="Picture 17">
            <a:extLst>
              <a:ext uri="{FF2B5EF4-FFF2-40B4-BE49-F238E27FC236}">
                <a16:creationId xmlns:a16="http://schemas.microsoft.com/office/drawing/2014/main" id="{AA917F16-5C6F-5256-E568-AA69D23E0E69}"/>
              </a:ext>
            </a:extLst>
          </p:cNvPr>
          <p:cNvPicPr>
            <a:picLocks noChangeAspect="1"/>
          </p:cNvPicPr>
          <p:nvPr/>
        </p:nvPicPr>
        <p:blipFill>
          <a:blip r:embed="rId11"/>
          <a:srcRect/>
          <a:stretch>
            <a:fillRect/>
          </a:stretch>
        </p:blipFill>
        <p:spPr>
          <a:xfrm rot="-633198" flipH="1">
            <a:off x="15752509" y="7126918"/>
            <a:ext cx="3009155" cy="3761444"/>
          </a:xfrm>
          <a:prstGeom prst="rect">
            <a:avLst/>
          </a:prstGeom>
        </p:spPr>
      </p:pic>
      <p:pic>
        <p:nvPicPr>
          <p:cNvPr id="42" name="Picture 18">
            <a:extLst>
              <a:ext uri="{FF2B5EF4-FFF2-40B4-BE49-F238E27FC236}">
                <a16:creationId xmlns:a16="http://schemas.microsoft.com/office/drawing/2014/main" id="{CCD46C5B-E8F6-0A81-C247-23F35921A368}"/>
              </a:ext>
            </a:extLst>
          </p:cNvPr>
          <p:cNvPicPr>
            <a:picLocks noChangeAspect="1"/>
          </p:cNvPicPr>
          <p:nvPr/>
        </p:nvPicPr>
        <p:blipFill>
          <a:blip r:embed="rId12"/>
          <a:srcRect/>
          <a:stretch>
            <a:fillRect/>
          </a:stretch>
        </p:blipFill>
        <p:spPr>
          <a:xfrm rot="1021146">
            <a:off x="-1913061" y="269171"/>
            <a:ext cx="5482971" cy="8229600"/>
          </a:xfrm>
          <a:prstGeom prst="rect">
            <a:avLst/>
          </a:prstGeom>
        </p:spPr>
      </p:pic>
      <p:grpSp>
        <p:nvGrpSpPr>
          <p:cNvPr id="43" name="Group 20">
            <a:extLst>
              <a:ext uri="{FF2B5EF4-FFF2-40B4-BE49-F238E27FC236}">
                <a16:creationId xmlns:a16="http://schemas.microsoft.com/office/drawing/2014/main" id="{1A856692-1801-53A6-6FF8-6C6BC974998A}"/>
              </a:ext>
            </a:extLst>
          </p:cNvPr>
          <p:cNvGrpSpPr>
            <a:grpSpLocks noChangeAspect="1"/>
          </p:cNvGrpSpPr>
          <p:nvPr/>
        </p:nvGrpSpPr>
        <p:grpSpPr>
          <a:xfrm rot="6201465">
            <a:off x="-1432278" y="5600302"/>
            <a:ext cx="4921956" cy="7315995"/>
            <a:chOff x="0" y="0"/>
            <a:chExt cx="3175000" cy="4719320"/>
          </a:xfrm>
        </p:grpSpPr>
        <p:sp>
          <p:nvSpPr>
            <p:cNvPr id="44" name="Freeform 21">
              <a:extLst>
                <a:ext uri="{FF2B5EF4-FFF2-40B4-BE49-F238E27FC236}">
                  <a16:creationId xmlns:a16="http://schemas.microsoft.com/office/drawing/2014/main" id="{B76CF19F-573C-8FEA-C468-ED6999A49087}"/>
                </a:ext>
              </a:extLst>
            </p:cNvPr>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8"/>
              <a:stretch>
                <a:fillRect l="-113593" r="-237551"/>
              </a:stretch>
            </a:blipFill>
          </p:spPr>
          <p:txBody>
            <a:bodyPr/>
            <a:lstStyle/>
            <a:p>
              <a:endParaRPr lang="en-GB"/>
            </a:p>
          </p:txBody>
        </p:sp>
        <p:sp>
          <p:nvSpPr>
            <p:cNvPr id="45" name="Freeform 22">
              <a:extLst>
                <a:ext uri="{FF2B5EF4-FFF2-40B4-BE49-F238E27FC236}">
                  <a16:creationId xmlns:a16="http://schemas.microsoft.com/office/drawing/2014/main" id="{F46F3570-9EC9-6665-07E2-8829DA2C3FB0}"/>
                </a:ext>
              </a:extLst>
            </p:cNvPr>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9"/>
              <a:stretch>
                <a:fillRect l="-4322" t="-3535" r="-518"/>
              </a:stretch>
            </a:blipFill>
          </p:spPr>
          <p:txBody>
            <a:bodyPr/>
            <a:lstStyle/>
            <a:p>
              <a:endParaRPr lang="en-GB"/>
            </a:p>
          </p:txBody>
        </p:sp>
      </p:grpSp>
      <p:sp>
        <p:nvSpPr>
          <p:cNvPr id="46" name="Hộp Văn bản 45">
            <a:extLst>
              <a:ext uri="{FF2B5EF4-FFF2-40B4-BE49-F238E27FC236}">
                <a16:creationId xmlns:a16="http://schemas.microsoft.com/office/drawing/2014/main" id="{A6092AF3-8CCD-1378-C406-67A35DEC0AC1}"/>
              </a:ext>
            </a:extLst>
          </p:cNvPr>
          <p:cNvSpPr txBox="1"/>
          <p:nvPr/>
        </p:nvSpPr>
        <p:spPr>
          <a:xfrm>
            <a:off x="3743525" y="1587477"/>
            <a:ext cx="10985830" cy="784830"/>
          </a:xfrm>
          <a:prstGeom prst="rect">
            <a:avLst/>
          </a:prstGeom>
          <a:noFill/>
        </p:spPr>
        <p:txBody>
          <a:bodyPr wrap="square" rtlCol="0">
            <a:spAutoFit/>
          </a:bodyPr>
          <a:lstStyle/>
          <a:p>
            <a:pPr algn="ctr"/>
            <a:r>
              <a:rPr lang="en-US" sz="4500" b="1" dirty="0">
                <a:solidFill>
                  <a:schemeClr val="accent1">
                    <a:lumMod val="75000"/>
                  </a:schemeClr>
                </a:solidFill>
                <a:latin typeface="Times New Roman" panose="02020603050405020304" pitchFamily="18" charset="0"/>
                <a:cs typeface="Times New Roman" panose="02020603050405020304" pitchFamily="18" charset="0"/>
              </a:rPr>
              <a:t>TRẢ LỜI CÂU HỎI</a:t>
            </a:r>
            <a:endParaRPr lang="en-GB" sz="45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7" name="Hộp Văn bản 46">
            <a:extLst>
              <a:ext uri="{FF2B5EF4-FFF2-40B4-BE49-F238E27FC236}">
                <a16:creationId xmlns:a16="http://schemas.microsoft.com/office/drawing/2014/main" id="{2704FFF4-4772-879E-0BFA-3590FAC0686C}"/>
              </a:ext>
            </a:extLst>
          </p:cNvPr>
          <p:cNvSpPr txBox="1"/>
          <p:nvPr/>
        </p:nvSpPr>
        <p:spPr>
          <a:xfrm>
            <a:off x="2814161" y="2288834"/>
            <a:ext cx="14559439" cy="6064674"/>
          </a:xfrm>
          <a:prstGeom prst="rect">
            <a:avLst/>
          </a:prstGeom>
          <a:noFill/>
        </p:spPr>
        <p:txBody>
          <a:bodyPr wrap="square" rtlCol="0">
            <a:spAutoFit/>
          </a:bodyPr>
          <a:lstStyle/>
          <a:p>
            <a:pPr algn="just">
              <a:lnSpc>
                <a:spcPct val="150000"/>
              </a:lnSpc>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1.</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 Trong lời người kể chuyện đôi chỗ xen vào những ý nghĩ thầm kín của nhân vật Trần Quốc </a:t>
            </a:r>
            <a:r>
              <a:rPr lang="vi-VN" sz="4400" b="1" dirty="0" err="1">
                <a:latin typeface="Times New Roman" panose="02020603050405020304" pitchFamily="18" charset="0"/>
                <a:ea typeface="Times New Roman" panose="02020603050405020304" pitchFamily="18" charset="0"/>
                <a:cs typeface="Times New Roman" panose="02020603050405020304" pitchFamily="18" charset="0"/>
              </a:rPr>
              <a:t>Toản</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 Hãy nêu một vài trường hợp và phân tích tác dụng của sự đan xen đó.</a:t>
            </a:r>
          </a:p>
          <a:p>
            <a:pPr algn="just">
              <a:lnSpc>
                <a:spcPct val="150000"/>
              </a:lnSpc>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2. </a:t>
            </a:r>
            <a:r>
              <a:rPr lang="vi-VN" sz="4400" b="1" dirty="0">
                <a:latin typeface="Times New Roman" panose="02020603050405020304" pitchFamily="18" charset="0"/>
                <a:ea typeface="Times New Roman" panose="02020603050405020304" pitchFamily="18" charset="0"/>
                <a:cs typeface="Times New Roman" panose="02020603050405020304" pitchFamily="18" charset="0"/>
              </a:rPr>
              <a:t>Trong truyện này, ngôn ngữ người kể chuyện và ngôn ngữ nhân vật đều mang đậm màu sắc lịch sử. Hãy nêu một số ví dụ và cho biết tác dụng.</a:t>
            </a:r>
          </a:p>
        </p:txBody>
      </p:sp>
    </p:spTree>
    <p:extLst>
      <p:ext uri="{BB962C8B-B14F-4D97-AF65-F5344CB8AC3E}">
        <p14:creationId xmlns:p14="http://schemas.microsoft.com/office/powerpoint/2010/main" val="179422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 </a:t>
            </a:r>
            <a:r>
              <a:rPr lang="en-US" sz="4400" dirty="0">
                <a:latin typeface="Times New Roman" panose="02020603050405020304" pitchFamily="18" charset="0"/>
                <a:cs typeface="Times New Roman" panose="02020603050405020304" pitchFamily="18" charset="0"/>
              </a:rPr>
              <a:t>ở</a:t>
            </a:r>
            <a:r>
              <a:rPr lang="vi-VN" sz="4400" dirty="0">
                <a:latin typeface="+mj-lt"/>
              </a:rPr>
              <a:t> ngôi thứ nhất, hoặc nghe một giọng khác lạ cất lên, không thuộc giọng kể</a:t>
            </a:r>
            <a:r>
              <a:rPr lang="en-US" sz="4400" dirty="0">
                <a:latin typeface="+mj-lt"/>
              </a:rPr>
              <a:t>.</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6186309"/>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Ví dụ, những câu in đậm sau đây là lời nói thầm kín trong lòng của Trần Quốc Toản xen vào giữa lời của người kể chuyện ngôi thứ ba: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Thì ra các con trai của Hưng Đạo Vương đều đủ mặt. Những người em họ ấy, chẳng qua chỉ hơn Hoài Văn dăm sáu tuổi!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 ta mất sớm, n</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ê</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ta mới phải đứng rìa nhục nhã th</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ế</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này</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Mắt Hoài Văn giương to đến rách, nhìn những lá cờ bay múa trên những đoàn thuyền đẹp như gấm như hoa.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Nó giả tiếng mượn đường, kỉ thực là để</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44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ướp</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ố</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 lấy nước Nam</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 có việc đánh, làm gì phải kéo ra tận đây mà bàn đi bàn lại?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Chao </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ô</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i! L</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ú</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 này mà Hoài Văn được xuống thuyền rồng và được bàn việc nước!</a:t>
            </a: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a:t>
            </a:r>
            <a:r>
              <a:rPr lang="vi-VN" sz="4400" dirty="0">
                <a:latin typeface="Times New Roman (Đầu đề)"/>
              </a:rPr>
              <a:t> </a:t>
            </a:r>
            <a:r>
              <a:rPr lang="en-US" sz="4400" dirty="0">
                <a:latin typeface="Times New Roman (Đầu đề)"/>
              </a:rPr>
              <a:t>ở</a:t>
            </a:r>
            <a:r>
              <a:rPr lang="vi-VN" sz="4400" dirty="0">
                <a:latin typeface="Times New Roman (Đầu đề)"/>
              </a:rPr>
              <a:t> </a:t>
            </a:r>
            <a:r>
              <a:rPr lang="vi-VN" sz="4400" dirty="0">
                <a:latin typeface="+mj-lt"/>
              </a:rPr>
              <a:t>ngôi thứ nhất, hoặc nghe một giọng khác lạ cất lên, không thuộc giọng kể</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65170" y="-2775292"/>
            <a:ext cx="4308691" cy="4114800"/>
          </a:xfrm>
          <a:prstGeom prst="rect">
            <a:avLst/>
          </a:prstGeom>
        </p:spPr>
      </p:pic>
      <p:sp>
        <p:nvSpPr>
          <p:cNvPr id="2" name="Rectangle 1"/>
          <p:cNvSpPr/>
          <p:nvPr/>
        </p:nvSpPr>
        <p:spPr>
          <a:xfrm>
            <a:off x="381000" y="4483937"/>
            <a:ext cx="17526000" cy="2123658"/>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 đan xen này chứng tỏ người kể chuyện ngôi thứ ba đồng điệu, đổng cảm với nhân vật. Những ước vọng, tâm tư của nhân vật cũng chính là điểu mà người kể chuyện mong muốn</a:t>
            </a:r>
          </a:p>
        </p:txBody>
      </p:sp>
      <p:pic>
        <p:nvPicPr>
          <p:cNvPr id="11" name="Picture 5"/>
          <p:cNvPicPr>
            <a:picLocks noChangeAspect="1"/>
          </p:cNvPicPr>
          <p:nvPr/>
        </p:nvPicPr>
        <p:blipFill>
          <a:blip r:embed="rId7"/>
          <a:srcRect/>
          <a:stretch>
            <a:fillRect/>
          </a:stretch>
        </p:blipFill>
        <p:spPr>
          <a:xfrm rot="-286929">
            <a:off x="8579774" y="9028655"/>
            <a:ext cx="10975547" cy="2116713"/>
          </a:xfrm>
          <a:prstGeom prst="rect">
            <a:avLst/>
          </a:prstGeom>
        </p:spPr>
      </p:pic>
      <p:pic>
        <p:nvPicPr>
          <p:cNvPr id="12" name="Picture 6"/>
          <p:cNvPicPr>
            <a:picLocks noChangeAspect="1"/>
          </p:cNvPicPr>
          <p:nvPr/>
        </p:nvPicPr>
        <p:blipFill>
          <a:blip r:embed="rId8"/>
          <a:srcRect/>
          <a:stretch>
            <a:fillRect/>
          </a:stretch>
        </p:blipFill>
        <p:spPr>
          <a:xfrm>
            <a:off x="-2819400" y="7888301"/>
            <a:ext cx="12193884" cy="4397420"/>
          </a:xfrm>
          <a:prstGeom prst="rect">
            <a:avLst/>
          </a:prstGeom>
        </p:spPr>
      </p:pic>
    </p:spTree>
    <p:extLst>
      <p:ext uri="{BB962C8B-B14F-4D97-AF65-F5344CB8AC3E}">
        <p14:creationId xmlns:p14="http://schemas.microsoft.com/office/powerpoint/2010/main" val="1458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8870247"/>
            <a:ext cx="10975547" cy="2116713"/>
          </a:xfrm>
          <a:prstGeom prst="rect">
            <a:avLst/>
          </a:prstGeom>
        </p:spPr>
      </p:pic>
      <p:pic>
        <p:nvPicPr>
          <p:cNvPr id="6" name="Picture 6"/>
          <p:cNvPicPr>
            <a:picLocks noChangeAspect="1"/>
          </p:cNvPicPr>
          <p:nvPr/>
        </p:nvPicPr>
        <p:blipFill>
          <a:blip r:embed="rId4"/>
          <a:srcRect/>
          <a:stretch>
            <a:fillRect/>
          </a:stretch>
        </p:blipFill>
        <p:spPr>
          <a:xfrm>
            <a:off x="-4191000" y="8387073"/>
            <a:ext cx="12193884" cy="4397420"/>
          </a:xfrm>
          <a:prstGeom prst="rect">
            <a:avLst/>
          </a:prstGeom>
        </p:spPr>
      </p:pic>
      <p:sp>
        <p:nvSpPr>
          <p:cNvPr id="21" name="TextBox 9"/>
          <p:cNvSpPr txBox="1"/>
          <p:nvPr/>
        </p:nvSpPr>
        <p:spPr>
          <a:xfrm>
            <a:off x="5257800" y="415092"/>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2" name="TextBox 9"/>
          <p:cNvSpPr txBox="1"/>
          <p:nvPr/>
        </p:nvSpPr>
        <p:spPr>
          <a:xfrm>
            <a:off x="380999" y="1409954"/>
            <a:ext cx="8129645" cy="4739759"/>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a:t>
            </a:r>
            <a:r>
              <a:rPr lang="vi-VN" sz="4400" i="1" dirty="0">
                <a:latin typeface="+mj-lt"/>
              </a:rPr>
              <a:t>quan gia, đấng thiên tử, vương hầu, Hưng Đạo Vương, Chiêu Minh Vương, Chiêu Quốc Vương, Hoài Văn Hầu, quân Thánh Dực, thuyền ngự, đồ nghi trượng, ngươi nội thị,... </a:t>
            </a:r>
            <a:endParaRPr lang="en-US" sz="4400" b="1" dirty="0">
              <a:solidFill>
                <a:srgbClr val="000000"/>
              </a:solidFill>
              <a:latin typeface="+mj-lt"/>
              <a:cs typeface="Times New Roman" panose="02020603050405020304" pitchFamily="18" charset="0"/>
            </a:endParaRPr>
          </a:p>
        </p:txBody>
      </p:sp>
      <p:sp>
        <p:nvSpPr>
          <p:cNvPr id="23" name="TextBox 9"/>
          <p:cNvSpPr txBox="1"/>
          <p:nvPr/>
        </p:nvSpPr>
        <p:spPr>
          <a:xfrm>
            <a:off x="9439620" y="1403692"/>
            <a:ext cx="7933980" cy="6771084"/>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“Quân pháp </a:t>
            </a:r>
            <a:r>
              <a:rPr lang="en-US" sz="4400" i="1" dirty="0" err="1">
                <a:latin typeface="Times New Roman" panose="02020603050405020304" pitchFamily="18" charset="0"/>
                <a:cs typeface="Times New Roman" panose="02020603050405020304" pitchFamily="18" charset="0"/>
              </a:rPr>
              <a:t>vô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thân</a:t>
            </a:r>
            <a:r>
              <a:rPr lang="vi-VN" sz="4400" i="1" dirty="0">
                <a:latin typeface="Times New Roman" panose="02020603050405020304" pitchFamily="18" charset="0"/>
                <a:cs typeface="Times New Roman" panose="02020603050405020304" pitchFamily="18" charset="0"/>
              </a:rPr>
              <a:t>, hầu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có phận sự ở đây, nên trở ra cho anh em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àm việc. Nhược bằng khinh thường phép nước, anh em tất phải chiếu theo thượng lệnh”; “Ta xuống xin bệ kiến quan gia,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kẻ nào được giữ ta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ại. L</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th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i thì hãy nhìn lưỡi gươm này’”.</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336892"/>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0" name="AutoShape 12"/>
          <p:cNvSpPr/>
          <p:nvPr/>
        </p:nvSpPr>
        <p:spPr>
          <a:xfrm>
            <a:off x="5257797" y="1181100"/>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1"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12492" y="1503833"/>
            <a:ext cx="125280" cy="2708742"/>
          </a:xfrm>
          <a:prstGeom prst="rect">
            <a:avLst/>
          </a:prstGeom>
        </p:spPr>
      </p:pic>
      <p:pic>
        <p:nvPicPr>
          <p:cNvPr id="14"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278568" y="-2499502"/>
            <a:ext cx="3556828" cy="4114800"/>
          </a:xfrm>
          <a:prstGeom prst="rect">
            <a:avLst/>
          </a:prstGeom>
        </p:spPr>
      </p:pic>
      <p:pic>
        <p:nvPicPr>
          <p:cNvPr id="15"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65170" y="-2933700"/>
            <a:ext cx="4308691"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txBody>
          <a:bodyPr/>
          <a:lstStyle/>
          <a:p>
            <a:endParaRPr lang="en-GB"/>
          </a:p>
        </p:txBody>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txBody>
          <a:bodyPr/>
          <a:lstStyle/>
          <a:p>
            <a:endParaRPr lang="en-GB"/>
          </a:p>
        </p:txBody>
      </p:sp>
      <p:pic>
        <p:nvPicPr>
          <p:cNvPr id="14"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65170" y="-2775292"/>
            <a:ext cx="4308691" cy="4114800"/>
          </a:xfrm>
          <a:prstGeom prst="rect">
            <a:avLst/>
          </a:prstGeom>
        </p:spPr>
      </p:pic>
      <p:sp>
        <p:nvSpPr>
          <p:cNvPr id="13" name="TextBox 9"/>
          <p:cNvSpPr txBox="1"/>
          <p:nvPr/>
        </p:nvSpPr>
        <p:spPr>
          <a:xfrm>
            <a:off x="380999" y="1779968"/>
            <a:ext cx="8129645" cy="2031325"/>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a:t>
            </a:r>
            <a:endParaRPr lang="en-US" sz="4400" b="1" dirty="0">
              <a:solidFill>
                <a:srgbClr val="000000"/>
              </a:solidFill>
              <a:latin typeface="+mj-lt"/>
              <a:cs typeface="Times New Roman" panose="02020603050405020304" pitchFamily="18" charset="0"/>
            </a:endParaRPr>
          </a:p>
        </p:txBody>
      </p:sp>
      <p:sp>
        <p:nvSpPr>
          <p:cNvPr id="16" name="TextBox 9"/>
          <p:cNvSpPr txBox="1"/>
          <p:nvPr/>
        </p:nvSpPr>
        <p:spPr>
          <a:xfrm>
            <a:off x="9439620" y="1773706"/>
            <a:ext cx="7933980" cy="2031325"/>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nó</a:t>
            </a:r>
            <a:r>
              <a:rPr lang="en-US" sz="4400" dirty="0" err="1">
                <a:latin typeface="Times New Roman" panose="02020603050405020304" pitchFamily="18" charset="0"/>
                <a:cs typeface="Times New Roman" panose="02020603050405020304" pitchFamily="18" charset="0"/>
              </a:rPr>
              <a:t>i</a:t>
            </a:r>
            <a:r>
              <a:rPr lang="vi-VN" sz="4400" dirty="0">
                <a:latin typeface="Times New Roman" panose="02020603050405020304" pitchFamily="18" charset="0"/>
                <a:cs typeface="Times New Roman" panose="02020603050405020304" pitchFamily="18" charset="0"/>
              </a:rPr>
              <a:t> năng của con người thời </a:t>
            </a:r>
            <a:r>
              <a:rPr lang="en-US" sz="4400" dirty="0" err="1">
                <a:latin typeface="Times New Roman" panose="02020603050405020304" pitchFamily="18" charset="0"/>
                <a:cs typeface="Times New Roman" panose="02020603050405020304" pitchFamily="18" charset="0"/>
              </a:rPr>
              <a:t>xưa</a:t>
            </a:r>
            <a:endParaRPr lang="en-US" sz="4400" b="1" i="1" dirty="0">
              <a:solidFill>
                <a:srgbClr val="000000"/>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912492" y="1662241"/>
            <a:ext cx="125280" cy="2708742"/>
          </a:xfrm>
          <a:prstGeom prst="rect">
            <a:avLst/>
          </a:prstGeom>
        </p:spPr>
      </p:pic>
    </p:spTree>
    <p:extLst>
      <p:ext uri="{BB962C8B-B14F-4D97-AF65-F5344CB8AC3E}">
        <p14:creationId xmlns:p14="http://schemas.microsoft.com/office/powerpoint/2010/main" val="14124569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GB"/>
          </a:p>
        </p:txBody>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Hình chữ nhật: Góc Chéo Tròn 3">
            <a:extLst>
              <a:ext uri="{FF2B5EF4-FFF2-40B4-BE49-F238E27FC236}">
                <a16:creationId xmlns:a16="http://schemas.microsoft.com/office/drawing/2014/main" id="{0B195438-936C-018E-2B6A-863A9CE0019C}"/>
              </a:ext>
            </a:extLst>
          </p:cNvPr>
          <p:cNvSpPr/>
          <p:nvPr/>
        </p:nvSpPr>
        <p:spPr>
          <a:xfrm>
            <a:off x="228600" y="2781300"/>
            <a:ext cx="9829800" cy="5181600"/>
          </a:xfrm>
          <a:prstGeom prst="round2Diag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500" dirty="0" err="1">
                <a:solidFill>
                  <a:schemeClr val="tx1"/>
                </a:solidFill>
                <a:latin typeface="Times New Roman" panose="02020603050405020304" pitchFamily="18" charset="0"/>
                <a:cs typeface="Times New Roman" panose="02020603050405020304" pitchFamily="18" charset="0"/>
              </a:rPr>
              <a:t>Khái</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quát</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lại</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nội</a:t>
            </a:r>
            <a:r>
              <a:rPr lang="en-US" sz="4500" dirty="0">
                <a:solidFill>
                  <a:schemeClr val="tx1"/>
                </a:solidFill>
                <a:latin typeface="Times New Roman" panose="02020603050405020304" pitchFamily="18" charset="0"/>
                <a:cs typeface="Times New Roman" panose="02020603050405020304" pitchFamily="18" charset="0"/>
              </a:rPr>
              <a:t> dung, </a:t>
            </a:r>
            <a:r>
              <a:rPr lang="en-US" sz="4500" dirty="0" err="1">
                <a:solidFill>
                  <a:schemeClr val="tx1"/>
                </a:solidFill>
                <a:latin typeface="Times New Roman" panose="02020603050405020304" pitchFamily="18" charset="0"/>
                <a:cs typeface="Times New Roman" panose="02020603050405020304" pitchFamily="18" charset="0"/>
              </a:rPr>
              <a:t>nghê</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thuật</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trong</a:t>
            </a:r>
            <a:r>
              <a:rPr lang="en-US" sz="4500" dirty="0">
                <a:solidFill>
                  <a:schemeClr val="tx1"/>
                </a:solidFill>
                <a:latin typeface="Times New Roman" panose="02020603050405020304" pitchFamily="18" charset="0"/>
                <a:cs typeface="Times New Roman" panose="02020603050405020304" pitchFamily="18" charset="0"/>
              </a:rPr>
              <a:t> </a:t>
            </a:r>
            <a:r>
              <a:rPr lang="en-US" sz="4500" dirty="0" err="1">
                <a:solidFill>
                  <a:schemeClr val="tx1"/>
                </a:solidFill>
                <a:latin typeface="Times New Roman" panose="02020603050405020304" pitchFamily="18" charset="0"/>
                <a:cs typeface="Times New Roman" panose="02020603050405020304" pitchFamily="18" charset="0"/>
              </a:rPr>
              <a:t>bài</a:t>
            </a:r>
            <a:r>
              <a:rPr lang="en-US" sz="4500" dirty="0">
                <a:solidFill>
                  <a:schemeClr val="tx1"/>
                </a:solidFill>
                <a:latin typeface="Times New Roman" panose="02020603050405020304" pitchFamily="18" charset="0"/>
                <a:cs typeface="Times New Roman" panose="02020603050405020304" pitchFamily="18" charset="0"/>
              </a:rPr>
              <a:t>.</a:t>
            </a:r>
            <a:endParaRPr lang="en-GB" sz="4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5321372"/>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3385542"/>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đậm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Đan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nghĩ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9372600" y="4642842"/>
            <a:ext cx="7570143" cy="4739759"/>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Mông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txBody>
            <a:bodyPr/>
            <a:lstStyle/>
            <a:p>
              <a:endParaRPr lang="en-GB"/>
            </a:p>
          </p:txBody>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txBody>
            <a:bodyPr/>
            <a:lstStyle/>
            <a:p>
              <a:endParaRPr lang="en-GB"/>
            </a:p>
          </p:txBody>
        </p:sp>
      </p:gr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504214" y="-490098"/>
            <a:ext cx="3560795" cy="3489579"/>
          </a:xfrm>
          <a:prstGeom prst="rect">
            <a:avLst/>
          </a:prstGeom>
        </p:spPr>
      </p:pic>
      <p:pic>
        <p:nvPicPr>
          <p:cNvPr id="2" name="Picture 2"/>
          <p:cNvPicPr>
            <a:picLocks noChangeAspect="1"/>
          </p:cNvPicPr>
          <p:nvPr/>
        </p:nvPicPr>
        <p:blipFill>
          <a:blip r:embed="rId5"/>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6">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7"/>
            <a:stretch>
              <a:fillRect l="-61" r="-61"/>
            </a:stretch>
          </a:blipFill>
        </p:spPr>
        <p:txBody>
          <a:bodyPr/>
          <a:lstStyle/>
          <a:p>
            <a:endParaRPr lang="en-GB"/>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txBody>
            <a:bodyPr/>
            <a:lstStyle/>
            <a:p>
              <a:endParaRPr lang="en-GB"/>
            </a:p>
          </p:txBody>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txBody>
            <a:bodyPr/>
            <a:lstStyle/>
            <a:p>
              <a:endParaRPr lang="en-GB"/>
            </a:p>
          </p:txBody>
        </p:sp>
      </p:grpSp>
      <p:pic>
        <p:nvPicPr>
          <p:cNvPr id="12" name="Picture 12"/>
          <p:cNvPicPr>
            <a:picLocks noChangeAspect="1"/>
          </p:cNvPicPr>
          <p:nvPr/>
        </p:nvPicPr>
        <p:blipFill>
          <a:blip r:embed="rId8"/>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9"/>
          <a:srcRect/>
          <a:stretch>
            <a:fillRect/>
          </a:stretch>
        </p:blipFill>
        <p:spPr>
          <a:xfrm rot="-443034">
            <a:off x="-1042513" y="-885109"/>
            <a:ext cx="6124388" cy="2181813"/>
          </a:xfrm>
          <a:prstGeom prst="rect">
            <a:avLst/>
          </a:prstGeom>
        </p:spPr>
      </p:pic>
      <p:sp>
        <p:nvSpPr>
          <p:cNvPr id="4" name="Hộp Văn bản 3">
            <a:extLst>
              <a:ext uri="{FF2B5EF4-FFF2-40B4-BE49-F238E27FC236}">
                <a16:creationId xmlns:a16="http://schemas.microsoft.com/office/drawing/2014/main" id="{44F3A0C7-16F5-98C9-64D6-42E0B08719AF}"/>
              </a:ext>
            </a:extLst>
          </p:cNvPr>
          <p:cNvSpPr txBox="1"/>
          <p:nvPr/>
        </p:nvSpPr>
        <p:spPr>
          <a:xfrm>
            <a:off x="1676400" y="4914900"/>
            <a:ext cx="7010400" cy="861774"/>
          </a:xfrm>
          <a:prstGeom prst="rect">
            <a:avLst/>
          </a:prstGeom>
          <a:noFill/>
        </p:spPr>
        <p:txBody>
          <a:bodyPr wrap="square" rtlCol="0">
            <a:spAutoFit/>
          </a:bodyPr>
          <a:lstStyle/>
          <a:p>
            <a:pPr algn="ctr"/>
            <a:r>
              <a:rPr lang="en-US" sz="5000" b="1" dirty="0">
                <a:solidFill>
                  <a:schemeClr val="bg2">
                    <a:lumMod val="25000"/>
                  </a:schemeClr>
                </a:solidFill>
                <a:latin typeface="Times New Roman (Đầu đề)"/>
              </a:rPr>
              <a:t>VIẾT KẾT NỐI</a:t>
            </a:r>
            <a:endParaRPr lang="en-GB" sz="5000" b="1" dirty="0">
              <a:solidFill>
                <a:schemeClr val="bg2">
                  <a:lumMod val="25000"/>
                </a:schemeClr>
              </a:solidFill>
              <a:latin typeface="Times New Roman (Đầu đề)"/>
            </a:endParaRPr>
          </a:p>
        </p:txBody>
      </p:sp>
    </p:spTree>
    <p:extLst>
      <p:ext uri="{BB962C8B-B14F-4D97-AF65-F5344CB8AC3E}">
        <p14:creationId xmlns:p14="http://schemas.microsoft.com/office/powerpoint/2010/main" val="24503748"/>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9337595" y="-875255"/>
            <a:ext cx="9630008" cy="12037510"/>
          </a:xfrm>
          <a:prstGeom prst="rect">
            <a:avLst/>
          </a:prstGeom>
        </p:spPr>
      </p:pic>
      <p:pic>
        <p:nvPicPr>
          <p:cNvPr id="21" name="Picture 21"/>
          <p:cNvPicPr>
            <a:picLocks noChangeAspect="1"/>
          </p:cNvPicPr>
          <p:nvPr/>
        </p:nvPicPr>
        <p:blipFill>
          <a:blip r:embed="rId4"/>
          <a:srcRect/>
          <a:stretch>
            <a:fillRect/>
          </a:stretch>
        </p:blipFill>
        <p:spPr>
          <a:xfrm rot="-10273594">
            <a:off x="7342416" y="-1188711"/>
            <a:ext cx="4445937" cy="2217411"/>
          </a:xfrm>
          <a:prstGeom prst="rect">
            <a:avLst/>
          </a:prstGeom>
        </p:spPr>
      </p:pic>
      <p:pic>
        <p:nvPicPr>
          <p:cNvPr id="28" name="Picture 27"/>
          <p:cNvPicPr>
            <a:picLocks noChangeAspect="1"/>
          </p:cNvPicPr>
          <p:nvPr/>
        </p:nvPicPr>
        <p:blipFill rotWithShape="1">
          <a:blip r:embed="rId5"/>
          <a:srcRect l="30088" r="30674"/>
          <a:stretch/>
        </p:blipFill>
        <p:spPr>
          <a:xfrm>
            <a:off x="4267200" y="342900"/>
            <a:ext cx="8534400" cy="12228394"/>
          </a:xfrm>
          <a:prstGeom prst="rect">
            <a:avLst/>
          </a:prstGeom>
        </p:spPr>
      </p:pic>
      <p:pic>
        <p:nvPicPr>
          <p:cNvPr id="29" name="Picture 9"/>
          <p:cNvPicPr>
            <a:picLocks noChangeAspect="1"/>
          </p:cNvPicPr>
          <p:nvPr/>
        </p:nvPicPr>
        <p:blipFill>
          <a:blip r:embed="rId6"/>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7"/>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8"/>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801600" y="6742072"/>
            <a:ext cx="4994809" cy="41148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79913" y="423949"/>
            <a:ext cx="9559636" cy="83958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chân</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thiếu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hùng</a:t>
            </a:r>
            <a:endParaRPr lang="en-US" sz="3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07077" y="2693916"/>
            <a:ext cx="2014648" cy="2767546"/>
          </a:xfrm>
          <a:prstGeom prst="rect">
            <a:avLst/>
          </a:prstGeom>
        </p:spPr>
      </p:pic>
      <p:sp>
        <p:nvSpPr>
          <p:cNvPr id="5" name="TextBox 4"/>
          <p:cNvSpPr txBox="1"/>
          <p:nvPr/>
        </p:nvSpPr>
        <p:spPr>
          <a:xfrm>
            <a:off x="3075709" y="2036619"/>
            <a:ext cx="8695113" cy="584775"/>
          </a:xfrm>
          <a:prstGeom prst="rect">
            <a:avLst/>
          </a:prstGeom>
          <a:noFill/>
        </p:spPr>
        <p:txBody>
          <a:bodyPr wrap="square" rtlCol="0">
            <a:spAutoFit/>
          </a:bodyPr>
          <a:lstStyle/>
          <a:p>
            <a:pPr lvl="0" defTabSz="914400" eaLnBrk="0" fontAlgn="base" hangingPunct="0">
              <a:spcBef>
                <a:spcPct val="0"/>
              </a:spcBef>
              <a:spcAft>
                <a:spcPct val="0"/>
              </a:spcAft>
            </a:pPr>
            <a:r>
              <a:rPr lang="en-US" altLang="en-US" sz="3200" dirty="0" err="1" smtClean="0">
                <a:latin typeface="Times New Roman" panose="02020603050405020304" pitchFamily="18" charset="0"/>
                <a:cs typeface="Times New Roman" panose="02020603050405020304" pitchFamily="18" charset="0"/>
              </a:rPr>
              <a:t>Nữ</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anh</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hùng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vùng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đỏ</a:t>
            </a:r>
            <a:r>
              <a:rPr lang="en-US" altLang="en-US" sz="32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2967644" y="2776451"/>
            <a:ext cx="8803177" cy="2554545"/>
          </a:xfrm>
          <a:prstGeom prst="rect">
            <a:avLst/>
          </a:prstGeom>
          <a:noFill/>
        </p:spPr>
        <p:txBody>
          <a:bodyPr wrap="square" rtlCol="0">
            <a:spAutoFit/>
          </a:bodyPr>
          <a:lstStyle/>
          <a:p>
            <a:r>
              <a:rPr lang="en-US" altLang="en-US" sz="3200" dirty="0" err="1">
                <a:latin typeface="Times New Roman" panose="02020603050405020304" pitchFamily="18" charset="0"/>
                <a:cs typeface="Times New Roman" panose="02020603050405020304" pitchFamily="18" charset="0"/>
              </a:rPr>
              <a:t>Cô</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chính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thức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trở</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thành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viên</a:t>
            </a:r>
            <a:r>
              <a:rPr lang="en-US" altLang="en-US" sz="3200"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Công</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an </a:t>
            </a:r>
            <a:r>
              <a:rPr lang="en-US" altLang="en-US" sz="3200" b="1" dirty="0" err="1">
                <a:latin typeface="Times New Roman" panose="02020603050405020304" pitchFamily="18" charset="0"/>
                <a:cs typeface="Times New Roman" panose="02020603050405020304" pitchFamily="18" charset="0"/>
              </a:rPr>
              <a:t>xung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phong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a:t>
            </a:r>
            <a:r>
              <a:rPr lang="en-US" altLang="en-US" sz="3200" b="1" dirty="0" err="1" smtClean="0">
                <a:latin typeface="Times New Roman" panose="02020603050405020304" pitchFamily="18" charset="0"/>
                <a:cs typeface="Times New Roman" panose="02020603050405020304" pitchFamily="18" charset="0"/>
              </a:rPr>
              <a:t>ất</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Đỏ</a:t>
            </a:r>
            <a:r>
              <a:rPr lang="en-US" altLang="en-US" sz="3200" b="1" dirty="0" smtClean="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14 </a:t>
            </a:r>
            <a:r>
              <a:rPr lang="en-US" altLang="en-US" sz="3200" dirty="0" err="1">
                <a:latin typeface="Times New Roman" panose="02020603050405020304" pitchFamily="18" charset="0"/>
                <a:cs typeface="Times New Roman" panose="02020603050405020304" pitchFamily="18" charset="0"/>
              </a:rPr>
              <a:t>tuổi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cô</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tham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tập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sĩ</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quan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bè</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lũ</a:t>
            </a:r>
            <a:r>
              <a:rPr lang="en-US" altLang="en-US" sz="3200" dirty="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Việt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gian</a:t>
            </a:r>
            <a:r>
              <a:rPr lang="en-US" altLang="en-US" sz="3200" dirty="0" smtClean="0">
                <a:latin typeface="Times New Roman" panose="02020603050405020304" pitchFamily="18" charset="0"/>
                <a:cs typeface="Times New Roman" panose="02020603050405020304" pitchFamily="18" charset="0"/>
              </a:rPr>
              <a:t>.</a:t>
            </a:r>
            <a:endParaRPr lang="en-US" alt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967644" y="4788132"/>
            <a:ext cx="8686799" cy="2062103"/>
          </a:xfrm>
          <a:prstGeom prst="rect">
            <a:avLst/>
          </a:prstGeom>
          <a:noFill/>
        </p:spPr>
        <p:txBody>
          <a:bodyPr wrap="square" rtlCol="0">
            <a:spAutoFit/>
          </a:bodyPr>
          <a:lstStyle/>
          <a:p>
            <a:pPr lvl="0"/>
            <a:r>
              <a:rPr lang="en-US" altLang="en-US" sz="3200" dirty="0" err="1">
                <a:latin typeface="Times New Roman" panose="02020603050405020304" pitchFamily="18" charset="0"/>
                <a:cs typeface="Times New Roman" panose="02020603050405020304" pitchFamily="18" charset="0"/>
              </a:rPr>
              <a:t>Bị</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xử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bắn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cô</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thần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khuất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chiến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sĩ</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cộng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sản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bước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pháp</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trường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tư</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thế</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ngẩng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đầu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vang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Quốc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tế</a:t>
            </a:r>
            <a:r>
              <a:rPr lang="en-US" altLang="en-US" sz="3200" dirty="0">
                <a:latin typeface="Times New Roman" panose="02020603050405020304" pitchFamily="18" charset="0"/>
                <a:cs typeface="Times New Roman" panose="02020603050405020304" pitchFamily="18" charset="0"/>
              </a:rPr>
              <a:t> </a:t>
            </a:r>
            <a:r>
              <a:rPr lang="en-US" altLang="en-US" sz="3200" dirty="0" smtClean="0">
                <a:latin typeface="Times New Roman" panose="02020603050405020304" pitchFamily="18" charset="0"/>
                <a:cs typeface="Times New Roman" panose="02020603050405020304" pitchFamily="18" charset="0"/>
              </a:rPr>
              <a:t>ca.</a:t>
            </a:r>
            <a:endParaRPr lang="en-US" altLang="en-US" sz="3200" dirty="0">
              <a:latin typeface="Times New Roman" panose="02020603050405020304" pitchFamily="18" charset="0"/>
              <a:cs typeface="Times New Roman" panose="02020603050405020304" pitchFamily="18" charset="0"/>
            </a:endParaRPr>
          </a:p>
        </p:txBody>
      </p:sp>
      <p:sp>
        <p:nvSpPr>
          <p:cNvPr id="8" name="Explosion 2 7"/>
          <p:cNvSpPr/>
          <p:nvPr/>
        </p:nvSpPr>
        <p:spPr>
          <a:xfrm>
            <a:off x="3283527" y="2005154"/>
            <a:ext cx="7656022" cy="2926736"/>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Nữ</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hùng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Võ</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Sáu</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71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4094139" y="5645803"/>
            <a:ext cx="3968410" cy="3989519"/>
          </a:xfrm>
          <a:prstGeom prst="rect">
            <a:avLst/>
          </a:prstGeom>
        </p:spPr>
      </p:pic>
      <p:pic>
        <p:nvPicPr>
          <p:cNvPr id="10" name="Picture 10"/>
          <p:cNvPicPr>
            <a:picLocks noChangeAspect="1"/>
          </p:cNvPicPr>
          <p:nvPr/>
        </p:nvPicPr>
        <p:blipFill>
          <a:blip r:embed="rId4"/>
          <a:srcRect/>
          <a:stretch>
            <a:fillRect/>
          </a:stretch>
        </p:blipFill>
        <p:spPr>
          <a:xfrm rot="-5400000">
            <a:off x="418300" y="1976650"/>
            <a:ext cx="5818902" cy="4305653"/>
          </a:xfrm>
          <a:prstGeom prst="rect">
            <a:avLst/>
          </a:prstGeom>
        </p:spPr>
      </p:pic>
      <p:pic>
        <p:nvPicPr>
          <p:cNvPr id="14" name="Picture 14"/>
          <p:cNvPicPr>
            <a:picLocks noChangeAspect="1"/>
          </p:cNvPicPr>
          <p:nvPr/>
        </p:nvPicPr>
        <p:blipFill>
          <a:blip r:embed="rId5"/>
          <a:srcRect/>
          <a:stretch>
            <a:fillRect/>
          </a:stretch>
        </p:blipFill>
        <p:spPr>
          <a:xfrm rot="-442154">
            <a:off x="800094" y="994162"/>
            <a:ext cx="1617191" cy="2770348"/>
          </a:xfrm>
          <a:prstGeom prst="rect">
            <a:avLst/>
          </a:prstGeom>
        </p:spPr>
      </p:pic>
      <p:pic>
        <p:nvPicPr>
          <p:cNvPr id="15" name="Picture 15"/>
          <p:cNvPicPr>
            <a:picLocks noChangeAspect="1"/>
          </p:cNvPicPr>
          <p:nvPr/>
        </p:nvPicPr>
        <p:blipFill>
          <a:blip r:embed="rId6"/>
          <a:srcRect/>
          <a:stretch>
            <a:fillRect/>
          </a:stretch>
        </p:blipFill>
        <p:spPr>
          <a:xfrm>
            <a:off x="5480577" y="7936896"/>
            <a:ext cx="2351614" cy="420351"/>
          </a:xfrm>
          <a:prstGeom prst="rect">
            <a:avLst/>
          </a:prstGeom>
        </p:spPr>
      </p:pic>
      <p:grpSp>
        <p:nvGrpSpPr>
          <p:cNvPr id="16" name="Group 15"/>
          <p:cNvGrpSpPr/>
          <p:nvPr/>
        </p:nvGrpSpPr>
        <p:grpSpPr>
          <a:xfrm>
            <a:off x="458456" y="901890"/>
            <a:ext cx="7604093" cy="7603946"/>
            <a:chOff x="1981200" y="1169681"/>
            <a:chExt cx="10880693" cy="9760622"/>
          </a:xfrm>
        </p:grpSpPr>
        <p:pic>
          <p:nvPicPr>
            <p:cNvPr id="17" name="Picture 1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18" name="Picture 17"/>
            <p:cNvPicPr>
              <a:picLocks noChangeAspect="1"/>
            </p:cNvPicPr>
            <p:nvPr/>
          </p:nvPicPr>
          <p:blipFill rotWithShape="1">
            <a:blip r:embed="rId8"/>
            <a:srcRect l="12885" t="19360" r="27965" b="8334"/>
            <a:stretch/>
          </p:blipFill>
          <p:spPr>
            <a:xfrm>
              <a:off x="4030647" y="4134962"/>
              <a:ext cx="7696200" cy="5289404"/>
            </a:xfrm>
            <a:prstGeom prst="rect">
              <a:avLst/>
            </a:prstGeom>
            <a:effectLst>
              <a:softEdge rad="901700"/>
            </a:effectLst>
          </p:spPr>
        </p:pic>
      </p:grpSp>
      <p:pic>
        <p:nvPicPr>
          <p:cNvPr id="20" name="Picture 5"/>
          <p:cNvPicPr>
            <a:picLocks noChangeAspect="1"/>
          </p:cNvPicPr>
          <p:nvPr/>
        </p:nvPicPr>
        <p:blipFill>
          <a:blip r:embed="rId9"/>
          <a:srcRect/>
          <a:stretch>
            <a:fillRect/>
          </a:stretch>
        </p:blipFill>
        <p:spPr>
          <a:xfrm>
            <a:off x="12389110" y="6998434"/>
            <a:ext cx="7578543" cy="3779799"/>
          </a:xfrm>
          <a:prstGeom prst="rect">
            <a:avLst/>
          </a:prstGeom>
        </p:spPr>
      </p:pic>
      <p:pic>
        <p:nvPicPr>
          <p:cNvPr id="21" name="Picture 11"/>
          <p:cNvPicPr>
            <a:picLocks noChangeAspect="1"/>
          </p:cNvPicPr>
          <p:nvPr/>
        </p:nvPicPr>
        <p:blipFill>
          <a:blip r:embed="rId10"/>
          <a:srcRect/>
          <a:stretch>
            <a:fillRect/>
          </a:stretch>
        </p:blipFill>
        <p:spPr>
          <a:xfrm rot="-74184" flipH="1">
            <a:off x="-2035128" y="-785381"/>
            <a:ext cx="8220775" cy="1585435"/>
          </a:xfrm>
          <a:prstGeom prst="rect">
            <a:avLst/>
          </a:prstGeom>
        </p:spPr>
      </p:pic>
      <p:pic>
        <p:nvPicPr>
          <p:cNvPr id="22" name="Picture 14"/>
          <p:cNvPicPr>
            <a:picLocks noChangeAspect="1"/>
          </p:cNvPicPr>
          <p:nvPr/>
        </p:nvPicPr>
        <p:blipFill>
          <a:blip r:embed="rId11"/>
          <a:srcRect/>
          <a:stretch>
            <a:fillRect/>
          </a:stretch>
        </p:blipFill>
        <p:spPr>
          <a:xfrm flipH="1">
            <a:off x="-2022735" y="349298"/>
            <a:ext cx="7262848" cy="1272718"/>
          </a:xfrm>
          <a:prstGeom prst="rect">
            <a:avLst/>
          </a:prstGeom>
        </p:spPr>
      </p:pic>
      <p:sp>
        <p:nvSpPr>
          <p:cNvPr id="23" name="TextBox 8"/>
          <p:cNvSpPr txBox="1"/>
          <p:nvPr/>
        </p:nvSpPr>
        <p:spPr>
          <a:xfrm>
            <a:off x="8493462" y="3467100"/>
            <a:ext cx="9292801" cy="3693319"/>
          </a:xfrm>
          <a:prstGeom prst="rect">
            <a:avLst/>
          </a:prstGeom>
        </p:spPr>
        <p:txBody>
          <a:bodyPr wrap="square" lIns="0" tIns="0" rIns="0" bIns="0" rtlCol="0" anchor="t">
            <a:spAutoFit/>
          </a:bodyPr>
          <a:lstStyle/>
          <a:p>
            <a:pPr algn="just"/>
            <a:r>
              <a:rPr lang="en-US" sz="4800" dirty="0">
                <a:solidFill>
                  <a:srgbClr val="000000"/>
                </a:solidFill>
                <a:latin typeface="Times New Roman" panose="02020603050405020304" pitchFamily="18" charset="0"/>
                <a:cs typeface="Times New Roman" panose="02020603050405020304" pitchFamily="18" charset="0"/>
              </a:rPr>
              <a:t>- Chia </a:t>
            </a:r>
            <a:r>
              <a:rPr lang="en-US" sz="4800" dirty="0" err="1">
                <a:solidFill>
                  <a:srgbClr val="000000"/>
                </a:solidFill>
                <a:latin typeface="Times New Roman" panose="02020603050405020304" pitchFamily="18" charset="0"/>
                <a:cs typeface="Times New Roman" panose="02020603050405020304" pitchFamily="18" charset="0"/>
              </a:rPr>
              <a:t>lớp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Yêu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cầu</a:t>
            </a:r>
            <a:r>
              <a:rPr lang="en-US" sz="4800">
                <a:solidFill>
                  <a:srgbClr val="000000"/>
                </a:solidFill>
                <a:latin typeface="Times New Roman" panose="02020603050405020304" pitchFamily="18" charset="0"/>
                <a:cs typeface="Times New Roman" panose="02020603050405020304" pitchFamily="18" charset="0"/>
              </a:rPr>
              <a:t>: </a:t>
            </a:r>
            <a:r>
              <a:rPr lang="en-US" sz="4800" smtClean="0">
                <a:solidFill>
                  <a:srgbClr val="000000"/>
                </a:solidFill>
                <a:latin typeface="Times New Roman" panose="02020603050405020304" pitchFamily="18" charset="0"/>
                <a:cs typeface="Times New Roman" panose="02020603050405020304" pitchFamily="18" charset="0"/>
              </a:rPr>
              <a:t>HS </a:t>
            </a:r>
            <a:r>
              <a:rPr lang="en-US" sz="4800" dirty="0" err="1">
                <a:solidFill>
                  <a:srgbClr val="000000"/>
                </a:solidFill>
                <a:latin typeface="Times New Roman" panose="02020603050405020304" pitchFamily="18" charset="0"/>
                <a:cs typeface="Times New Roman" panose="02020603050405020304" pitchFamily="18" charset="0"/>
              </a:rPr>
              <a:t>sân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khấu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hóa</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đoạn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trích</a:t>
            </a:r>
            <a:r>
              <a:rPr lang="en-US" sz="4800" dirty="0">
                <a:solidFill>
                  <a:srgbClr val="000000"/>
                </a:solidFill>
                <a:latin typeface="Times New Roman" panose="02020603050405020304" pitchFamily="18" charset="0"/>
                <a:cs typeface="Times New Roman" panose="02020603050405020304" pitchFamily="18" charset="0"/>
              </a:rPr>
              <a:t> </a:t>
            </a: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Thời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gian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bày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tiểu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phẩm</a:t>
            </a:r>
            <a:r>
              <a:rPr lang="en-US" sz="4800" dirty="0">
                <a:solidFill>
                  <a:srgbClr val="000000"/>
                </a:solidFill>
                <a:latin typeface="Times New Roman" panose="02020603050405020304" pitchFamily="18" charset="0"/>
                <a:cs typeface="Times New Roman" panose="02020603050405020304" pitchFamily="18" charset="0"/>
              </a:rPr>
              <a:t>: 5 </a:t>
            </a:r>
            <a:r>
              <a:rPr lang="en-US" sz="4800" dirty="0" err="1">
                <a:solidFill>
                  <a:srgbClr val="000000"/>
                </a:solidFill>
                <a:latin typeface="Times New Roman" panose="02020603050405020304" pitchFamily="18" charset="0"/>
                <a:cs typeface="Times New Roman" panose="02020603050405020304" pitchFamily="18" charset="0"/>
              </a:rPr>
              <a:t>phút</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2"/>
          <a:stretch>
            <a:fillRect/>
          </a:stretch>
        </p:blipFill>
        <p:spPr>
          <a:xfrm>
            <a:off x="6306500" y="689784"/>
            <a:ext cx="11479763" cy="24751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069" y="1645921"/>
            <a:ext cx="14846531" cy="271826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smtClean="0">
                <a:solidFill>
                  <a:schemeClr val="tx1"/>
                </a:solidFill>
                <a:latin typeface="Times New Roman" panose="02020603050405020304" pitchFamily="18" charset="0"/>
                <a:cs typeface="Times New Roman" panose="02020603050405020304" pitchFamily="18" charset="0"/>
              </a:rPr>
              <a:t>BÀI 1:</a:t>
            </a:r>
            <a:r>
              <a:rPr lang="en-US" sz="3200" b="1" dirty="0">
                <a:solidFill>
                  <a:schemeClr val="tx1"/>
                </a:solidFill>
                <a:latin typeface="Times New Roman" panose="02020603050405020304" pitchFamily="18" charset="0"/>
                <a:cs typeface="Times New Roman" panose="02020603050405020304" pitchFamily="18" charset="0"/>
              </a:rPr>
              <a:t/>
            </a:r>
            <a:br>
              <a:rPr lang="en-US" sz="32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smtClean="0">
                <a:solidFill>
                  <a:schemeClr val="tx1"/>
                </a:solidFill>
                <a:latin typeface="Times New Roman" panose="02020603050405020304" pitchFamily="18" charset="0"/>
                <a:cs typeface="Times New Roman" panose="02020603050405020304" pitchFamily="18" charset="0"/>
              </a:rPr>
              <a:t>CÂU CHUYỆN CỦA LỊCH SỬ</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196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1069" y="1645921"/>
            <a:ext cx="14313131" cy="271826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dirty="0" smtClean="0">
                <a:solidFill>
                  <a:schemeClr val="tx1"/>
                </a:solidFill>
                <a:latin typeface="Times New Roman" panose="02020603050405020304" pitchFamily="18" charset="0"/>
                <a:cs typeface="Times New Roman" panose="02020603050405020304" pitchFamily="18" charset="0"/>
              </a:rPr>
              <a:t>Giới thiệu bài học và Tri </a:t>
            </a:r>
            <a:r>
              <a:rPr lang="nl-NL" sz="3600" b="1" dirty="0">
                <a:solidFill>
                  <a:schemeClr val="tx1"/>
                </a:solidFill>
                <a:latin typeface="Times New Roman" panose="02020603050405020304" pitchFamily="18" charset="0"/>
                <a:cs typeface="Times New Roman" panose="02020603050405020304" pitchFamily="18" charset="0"/>
              </a:rPr>
              <a:t>thức ngữ văn</a:t>
            </a:r>
            <a:endParaRPr lang="en-US" sz="3600" dirty="0">
              <a:solidFill>
                <a:schemeClr val="tx1"/>
              </a:solidFill>
              <a:latin typeface="Times New Roman" panose="02020603050405020304" pitchFamily="18" charset="0"/>
              <a:cs typeface="Times New Roman" panose="02020603050405020304" pitchFamily="18" charset="0"/>
            </a:endParaRPr>
          </a:p>
          <a:p>
            <a:pPr algn="ctr"/>
            <a:r>
              <a:rPr lang="en-US" sz="3600" b="1" dirty="0" err="1">
                <a:solidFill>
                  <a:schemeClr val="tx1"/>
                </a:solidFill>
                <a:latin typeface="Times New Roman" panose="02020603050405020304" pitchFamily="18" charset="0"/>
                <a:cs typeface="Times New Roman" panose="02020603050405020304" pitchFamily="18" charset="0"/>
              </a:rPr>
              <a:t>Đọc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a:solidFill>
                  <a:schemeClr val="tx1"/>
                </a:solidFill>
                <a:latin typeface="Times New Roman" panose="02020603050405020304" pitchFamily="18" charset="0"/>
                <a:cs typeface="Times New Roman" panose="02020603050405020304" pitchFamily="18" charset="0"/>
              </a:rPr>
              <a:t>v</a:t>
            </a:r>
            <a:r>
              <a:rPr lang="vi-VN" sz="3600" b="1" dirty="0">
                <a:solidFill>
                  <a:schemeClr val="tx1"/>
                </a:solidFill>
                <a:latin typeface="Times New Roman" panose="02020603050405020304" pitchFamily="18" charset="0"/>
                <a:cs typeface="Times New Roman" panose="02020603050405020304" pitchFamily="18" charset="0"/>
              </a:rPr>
              <a:t>ăn </a:t>
            </a:r>
            <a:r>
              <a:rPr lang="vi-VN" sz="3600" b="1" dirty="0" smtClean="0">
                <a:solidFill>
                  <a:schemeClr val="tx1"/>
                </a:solidFill>
                <a:latin typeface="Times New Roman" panose="02020603050405020304" pitchFamily="18" charset="0"/>
                <a:cs typeface="Times New Roman" panose="02020603050405020304" pitchFamily="18" charset="0"/>
              </a:rPr>
              <a:t>bản</a:t>
            </a:r>
            <a:r>
              <a:rPr lang="en-US" sz="3600" b="1" dirty="0" smtClean="0">
                <a:solidFill>
                  <a:schemeClr val="tx1"/>
                </a:solidFill>
                <a:latin typeface="Times New Roman" panose="02020603050405020304" pitchFamily="18" charset="0"/>
                <a:cs typeface="Times New Roman" panose="02020603050405020304" pitchFamily="18" charset="0"/>
              </a:rPr>
              <a:t> 1</a:t>
            </a:r>
            <a:r>
              <a:rPr lang="vi-VN" sz="3600" b="1" dirty="0" smtClean="0">
                <a:solidFill>
                  <a:schemeClr val="tx1"/>
                </a:solidFill>
                <a:latin typeface="Times New Roman" panose="02020603050405020304" pitchFamily="18" charset="0"/>
                <a:cs typeface="Times New Roman" panose="02020603050405020304" pitchFamily="18" charset="0"/>
              </a:rPr>
              <a:t> </a:t>
            </a:r>
            <a:r>
              <a:rPr lang="en-US" sz="3600" b="1" dirty="0">
                <a:solidFill>
                  <a:schemeClr val="tx1"/>
                </a:solidFill>
                <a:latin typeface="Times New Roman" panose="02020603050405020304" pitchFamily="18" charset="0"/>
                <a:cs typeface="Times New Roman" panose="02020603050405020304" pitchFamily="18" charset="0"/>
              </a:rPr>
              <a:t/>
            </a:r>
            <a:br>
              <a:rPr lang="en-US" sz="3600" b="1" dirty="0">
                <a:solidFill>
                  <a:schemeClr val="tx1"/>
                </a:solidFill>
                <a:latin typeface="Times New Roman" panose="02020603050405020304" pitchFamily="18" charset="0"/>
                <a:cs typeface="Times New Roman" panose="02020603050405020304" pitchFamily="18" charset="0"/>
              </a:rPr>
            </a:br>
            <a:r>
              <a:rPr lang="en-US" sz="3200" b="1" dirty="0">
                <a:solidFill>
                  <a:schemeClr val="tx1"/>
                </a:solidFill>
                <a:latin typeface="Times New Roman" panose="02020603050405020304" pitchFamily="18" charset="0"/>
                <a:cs typeface="Times New Roman" panose="02020603050405020304" pitchFamily="18" charset="0"/>
              </a:rPr>
              <a:t> LÁ CỜ THÊU SÁU CHỮ VÀNG( NGUYỄN HUY TƯỞNG)</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962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181100"/>
            <a:ext cx="13182600" cy="9397444"/>
          </a:xfrm>
          <a:prstGeom prst="rect">
            <a:avLst/>
          </a:prstGeom>
        </p:spPr>
        <p:txBody>
          <a:bodyPr wrap="square">
            <a:spAutoFit/>
          </a:bodyPr>
          <a:lstStyle/>
          <a:p>
            <a:pPr>
              <a:lnSpc>
                <a:spcPct val="107000"/>
              </a:lnSpc>
              <a:spcAft>
                <a:spcPts val="0"/>
              </a:spcAft>
            </a:pPr>
            <a:r>
              <a:rPr lang="en-US" sz="40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 </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THIỆU BÀI HỌC:</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3200" dirty="0" smtClean="0">
                <a:latin typeface="Times New Roman" panose="02020603050405020304" pitchFamily="18" charset="0"/>
                <a:ea typeface="Times New Roman" panose="02020603050405020304" pitchFamily="18" charset="0"/>
              </a:rPr>
              <a:t>*</a:t>
            </a:r>
            <a:r>
              <a:rPr lang="en-US" sz="3200" b="1" dirty="0" err="1" smtClean="0">
                <a:latin typeface="Times New Roman" panose="02020603050405020304" pitchFamily="18" charset="0"/>
                <a:ea typeface="Times New Roman" panose="02020603050405020304" pitchFamily="18" charset="0"/>
              </a:rPr>
              <a:t>Lịch</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sử</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là</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những</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gì</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xảy</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ra</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trong</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quá</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khứ</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của</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cộng</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đồng,đất</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nước</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và</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nhân</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loại</a:t>
            </a:r>
            <a:r>
              <a:rPr lang="en-US" sz="3200" dirty="0" smtClean="0">
                <a:latin typeface="Times New Roman" panose="02020603050405020304" pitchFamily="18" charset="0"/>
                <a:ea typeface="Times New Roman" panose="02020603050405020304" pitchFamily="18" charset="0"/>
              </a:rPr>
              <a:t>. Ở </a:t>
            </a:r>
            <a:r>
              <a:rPr lang="en-US" sz="3200" dirty="0" err="1" smtClean="0">
                <a:latin typeface="Times New Roman" panose="02020603050405020304" pitchFamily="18" charset="0"/>
                <a:ea typeface="Times New Roman" panose="02020603050405020304" pitchFamily="18" charset="0"/>
              </a:rPr>
              <a:t>các</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nền</a:t>
            </a:r>
            <a:r>
              <a:rPr lang="en-US" sz="3200" dirty="0" smtClean="0">
                <a:latin typeface="Times New Roman" panose="02020603050405020304" pitchFamily="18" charset="0"/>
                <a:ea typeface="Times New Roman" panose="02020603050405020304" pitchFamily="18" charset="0"/>
              </a:rPr>
              <a:t> VH </a:t>
            </a:r>
            <a:r>
              <a:rPr lang="en-US" sz="3200" dirty="0" err="1" smtClean="0">
                <a:latin typeface="Times New Roman" panose="02020603050405020304" pitchFamily="18" charset="0"/>
                <a:ea typeface="Times New Roman" panose="02020603050405020304" pitchFamily="18" charset="0"/>
              </a:rPr>
              <a:t>luôn</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có</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những</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câu</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chuyện</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lịch</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sử</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được</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kể</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lại</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trong</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tác</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phẩm</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chuyện</a:t>
            </a:r>
            <a:r>
              <a:rPr lang="en-US" sz="3200" dirty="0" smtClean="0">
                <a:latin typeface="Times New Roman" panose="02020603050405020304" pitchFamily="18" charset="0"/>
                <a:ea typeface="Times New Roman" panose="02020603050405020304" pitchFamily="18" charset="0"/>
              </a:rPr>
              <a:t>.</a:t>
            </a:r>
            <a:br>
              <a:rPr lang="en-US" sz="3200" dirty="0" smtClean="0">
                <a:latin typeface="Times New Roman" panose="02020603050405020304" pitchFamily="18" charset="0"/>
                <a:ea typeface="Times New Roman" panose="02020603050405020304" pitchFamily="18" charset="0"/>
              </a:rPr>
            </a:br>
            <a:r>
              <a:rPr lang="pt-BR" sz="3200" b="1" dirty="0" smtClean="0">
                <a:latin typeface="Times New Roman" panose="02020603050405020304" pitchFamily="18" charset="0"/>
              </a:rPr>
              <a:t>*Chủ đề bài học: </a:t>
            </a:r>
            <a:r>
              <a:rPr lang="pt-BR" sz="3200" dirty="0" smtClean="0">
                <a:latin typeface="Times New Roman" panose="02020603050405020304" pitchFamily="18" charset="0"/>
              </a:rPr>
              <a:t>Diễn tả không khí hào hùng trong công cuộc chống giặc ngoại xâm của cha ông ta thuở trước.</a:t>
            </a:r>
            <a:endParaRPr lang="en-US" sz="3200" dirty="0" smtClean="0"/>
          </a:p>
          <a:p>
            <a:pPr algn="just">
              <a:lnSpc>
                <a:spcPct val="115000"/>
              </a:lnSpc>
              <a:spcAft>
                <a:spcPts val="800"/>
              </a:spcAft>
            </a:pPr>
            <a:r>
              <a:rPr lang="pt-BR" sz="3200" b="1" dirty="0" smtClean="0">
                <a:latin typeface="Times New Roman" panose="02020603050405020304" pitchFamily="18" charset="0"/>
                <a:ea typeface="Calibri" panose="020F0502020204030204" pitchFamily="34" charset="0"/>
                <a:cs typeface="Times New Roman" panose="02020603050405020304" pitchFamily="18" charset="0"/>
              </a:rPr>
              <a:t>*Thể loại: </a:t>
            </a:r>
            <a:r>
              <a:rPr lang="pt-BR" sz="3200" dirty="0" smtClean="0">
                <a:latin typeface="Times New Roman" panose="02020603050405020304" pitchFamily="18" charset="0"/>
                <a:ea typeface="Calibri" panose="020F0502020204030204" pitchFamily="34" charset="0"/>
                <a:cs typeface="Times New Roman" panose="02020603050405020304" pitchFamily="18" charset="0"/>
              </a:rPr>
              <a:t>truyện lịch sử, tiểu thuyết chương hồi và thơ.</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pt-BR" sz="3200" b="1" dirty="0" smtClean="0">
                <a:latin typeface="Times New Roman" panose="02020603050405020304" pitchFamily="18" charset="0"/>
                <a:ea typeface="Calibri" panose="020F0502020204030204" pitchFamily="34" charset="0"/>
                <a:cs typeface="Times New Roman" panose="02020603050405020304" pitchFamily="18" charset="0"/>
              </a:rPr>
              <a:t>*VB đọc chính: </a:t>
            </a:r>
            <a:r>
              <a:rPr lang="pt-BR" sz="3200" dirty="0" smtClean="0">
                <a:latin typeface="Times New Roman" panose="02020603050405020304" pitchFamily="18" charset="0"/>
                <a:ea typeface="Calibri" panose="020F0502020204030204" pitchFamily="34" charset="0"/>
                <a:cs typeface="Times New Roman" panose="02020603050405020304" pitchFamily="18" charset="0"/>
              </a:rPr>
              <a:t>Truyện lịch sử, tiểu thuyết chương hồi</a:t>
            </a:r>
            <a:r>
              <a:rPr lang="pt-BR" sz="32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latin typeface="Times New Roman" panose="02020603050405020304" pitchFamily="18" charset="0"/>
                <a:ea typeface="Calibri" panose="020F0502020204030204" pitchFamily="34" charset="0"/>
                <a:cs typeface="Times New Roman" panose="02020603050405020304" pitchFamily="18" charset="0"/>
              </a:rPr>
              <a:t>VB1: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Lá</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cờ</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thêu</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sáu</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chữ</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vàng</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Nguyễn</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Huy</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Tưởng</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3200" dirty="0" smtClean="0">
                <a:latin typeface="Times New Roman" panose="02020603050405020304" pitchFamily="18" charset="0"/>
                <a:ea typeface="Calibri" panose="020F0502020204030204" pitchFamily="34" charset="0"/>
                <a:cs typeface="Times New Roman" panose="02020603050405020304" pitchFamily="18" charset="0"/>
              </a:rPr>
              <a:t>- VB2: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Quang</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Trung</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đại</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phá</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quân</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Thanh</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Hoàng</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Lê</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nhất</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thống</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chí</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Ngô</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phái</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15000"/>
              </a:lnSpc>
              <a:spcAft>
                <a:spcPts val="800"/>
              </a:spcAft>
              <a:buFontTx/>
              <a:buChar char="-"/>
            </a:pPr>
            <a:r>
              <a:rPr lang="vi-VN" sz="3200" dirty="0" smtClean="0">
                <a:latin typeface="Times New Roman" panose="02020603050405020304" pitchFamily="18" charset="0"/>
                <a:ea typeface="Calibri" panose="020F0502020204030204" pitchFamily="34" charset="0"/>
                <a:cs typeface="Times New Roman" panose="02020603050405020304" pitchFamily="18" charset="0"/>
              </a:rPr>
              <a:t>VB3: </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Ta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đi</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latin typeface="Times New Roman" panose="02020603050405020304" pitchFamily="18" charset="0"/>
                <a:ea typeface="Calibri" panose="020F0502020204030204" pitchFamily="34" charset="0"/>
                <a:cs typeface="Times New Roman" panose="02020603050405020304" pitchFamily="18" charset="0"/>
              </a:rPr>
              <a:t>tới</a:t>
            </a:r>
            <a:r>
              <a:rPr lang="en-US" sz="3200" i="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Tố</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Hữu</a:t>
            </a:r>
            <a:r>
              <a:rPr lang="vi-VN" sz="3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15000"/>
              </a:lnSpc>
              <a:spcAft>
                <a:spcPts val="800"/>
              </a:spcAft>
              <a:buFontTx/>
              <a:buChar char="-"/>
            </a:pP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Viết</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kể</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chuyện</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1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chuyến</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tham</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quan</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du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lịch</a:t>
            </a:r>
            <a:endParaRPr lang="en-US" sz="3200" b="1" dirty="0" smtClean="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15000"/>
              </a:lnSpc>
              <a:spcAft>
                <a:spcPts val="800"/>
              </a:spcAft>
              <a:buFontTx/>
              <a:buChar char="-"/>
            </a:pP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Nói</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nghe</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bày</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thiệu</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cuốn</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sách</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cuốn</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truyện</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lịch</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latin typeface="Times New Roman" panose="02020603050405020304" pitchFamily="18" charset="0"/>
                <a:ea typeface="Calibri" panose="020F0502020204030204" pitchFamily="34" charset="0"/>
                <a:cs typeface="Times New Roman" panose="02020603050405020304" pitchFamily="18" charset="0"/>
              </a:rPr>
              <a:t>sử</a:t>
            </a:r>
            <a:r>
              <a:rPr lang="en-US" sz="32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vi-VN" sz="32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3200" dirty="0">
                <a:latin typeface="Times New Roman" panose="02020603050405020304" pitchFamily="18" charset="0"/>
                <a:ea typeface="Calibri" panose="020F0502020204030204" pitchFamily="34" charset="0"/>
                <a:cs typeface="Times New Roman" panose="02020603050405020304" pitchFamily="18" charset="0"/>
              </a:rPr>
              <a:t>VB thực hành đọc: </a:t>
            </a:r>
            <a:r>
              <a:rPr lang="en-US" sz="3200" i="1" dirty="0">
                <a:latin typeface="Times New Roman" panose="02020603050405020304" pitchFamily="18" charset="0"/>
                <a:ea typeface="Calibri" panose="020F0502020204030204" pitchFamily="34" charset="0"/>
                <a:cs typeface="Times New Roman" panose="02020603050405020304" pitchFamily="18" charset="0"/>
              </a:rPr>
              <a:t>Minh </a:t>
            </a:r>
            <a:r>
              <a:rPr lang="en-US" sz="3200" i="1" dirty="0" err="1">
                <a:latin typeface="Times New Roman" panose="02020603050405020304" pitchFamily="18" charset="0"/>
                <a:ea typeface="Calibri" panose="020F0502020204030204" pitchFamily="34" charset="0"/>
                <a:cs typeface="Times New Roman" panose="02020603050405020304" pitchFamily="18" charset="0"/>
              </a:rPr>
              <a:t>sư</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trích</a:t>
            </a:r>
            <a:r>
              <a:rPr lang="en-US" sz="3200" dirty="0">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362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150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2771</Words>
  <Application>Microsoft Office PowerPoint</Application>
  <PresentationFormat>Custom</PresentationFormat>
  <Paragraphs>258</Paragraphs>
  <Slides>50</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Times New Roman (Đầu đề)</vt:lpstr>
      <vt:lpstr>Times New Roman</vt:lpstr>
      <vt:lpstr>Arial</vt:lpstr>
      <vt:lpstr>.VnTime</vt:lpstr>
      <vt:lpstr>Calibri</vt:lpstr>
      <vt:lpstr>Wingdings</vt:lpstr>
      <vt:lpstr>博洋柳体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Administrator</cp:lastModifiedBy>
  <cp:revision>101</cp:revision>
  <dcterms:created xsi:type="dcterms:W3CDTF">2006-08-16T00:00:00Z</dcterms:created>
  <dcterms:modified xsi:type="dcterms:W3CDTF">2023-09-08T01:37:54Z</dcterms:modified>
  <dc:identifier>DAFf2_-uKMI</dc:identifier>
</cp:coreProperties>
</file>