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294" r:id="rId2"/>
    <p:sldId id="298" r:id="rId3"/>
    <p:sldId id="299" r:id="rId4"/>
    <p:sldId id="297" r:id="rId5"/>
    <p:sldId id="305" r:id="rId6"/>
    <p:sldId id="301" r:id="rId7"/>
    <p:sldId id="304" r:id="rId8"/>
    <p:sldId id="308" r:id="rId9"/>
    <p:sldId id="309" r:id="rId10"/>
    <p:sldId id="310" r:id="rId11"/>
    <p:sldId id="311" r:id="rId12"/>
    <p:sldId id="328" r:id="rId13"/>
    <p:sldId id="306" r:id="rId14"/>
    <p:sldId id="312" r:id="rId15"/>
    <p:sldId id="313" r:id="rId16"/>
    <p:sldId id="314" r:id="rId17"/>
    <p:sldId id="315" r:id="rId18"/>
    <p:sldId id="302" r:id="rId19"/>
    <p:sldId id="316" r:id="rId20"/>
    <p:sldId id="321" r:id="rId21"/>
    <p:sldId id="322" r:id="rId22"/>
    <p:sldId id="303" r:id="rId23"/>
    <p:sldId id="323" r:id="rId24"/>
    <p:sldId id="317" r:id="rId25"/>
    <p:sldId id="320" r:id="rId26"/>
    <p:sldId id="324" r:id="rId27"/>
    <p:sldId id="325" r:id="rId28"/>
    <p:sldId id="326" r:id="rId29"/>
    <p:sldId id="327" r:id="rId30"/>
  </p:sldIdLst>
  <p:sldSz cx="9144000" cy="5143500" type="screen16x9"/>
  <p:notesSz cx="6858000" cy="9144000"/>
  <p:embeddedFontLst>
    <p:embeddedFont>
      <p:font typeface="Ingrid Darling" panose="020B0604020202020204" charset="0"/>
      <p:regular r:id="rId32"/>
    </p:embeddedFont>
    <p:embeddedFont>
      <p:font typeface="Quicksand" panose="020B0604020202020204" charset="0"/>
      <p:regular r:id="rId33"/>
      <p:bold r:id="rId34"/>
    </p:embeddedFont>
    <p:embeddedFont>
      <p:font typeface="Fahkwang" panose="020B0604020202020204" charset="-34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DC5"/>
    <a:srgbClr val="FBFDFF"/>
    <a:srgbClr val="E5F5FF"/>
    <a:srgbClr val="FDFFE7"/>
    <a:srgbClr val="FCFFDF"/>
    <a:srgbClr val="FACBA4"/>
    <a:srgbClr val="FDD9C3"/>
    <a:srgbClr val="FEEFE6"/>
    <a:srgbClr val="FFFFE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876639-A762-402A-A217-47A1D78787F1}">
  <a:tblStyle styleId="{74876639-A762-402A-A217-47A1D78787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GV bấm vào nút mũi tên để chuyển đến slide Khởi động.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036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123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47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0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24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14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67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e4b7ac326b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e4b7ac326b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07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74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720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3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4030513" flipH="1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098492" flipH="1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456230" flipH="1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6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95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84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459007" flipH="1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100000" flipH="1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rot="-981646" flipH="1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0004" flipH="1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790456" flipH="1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21721" flipH="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737326" flipH="1">
            <a:off x="8010852" y="-1082510"/>
            <a:ext cx="3555498" cy="23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935842">
            <a:off x="6796743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>
            <a:spLocks noGrp="1"/>
          </p:cNvSpPr>
          <p:nvPr>
            <p:ph type="title" hasCustomPrompt="1"/>
          </p:nvPr>
        </p:nvSpPr>
        <p:spPr>
          <a:xfrm>
            <a:off x="715100" y="782207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1"/>
          </p:nvPr>
        </p:nvSpPr>
        <p:spPr>
          <a:xfrm>
            <a:off x="715100" y="1453795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2" hasCustomPrompt="1"/>
          </p:nvPr>
        </p:nvSpPr>
        <p:spPr>
          <a:xfrm>
            <a:off x="2052450" y="2103356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4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3"/>
          </p:nvPr>
        </p:nvSpPr>
        <p:spPr>
          <a:xfrm>
            <a:off x="2052450" y="2774944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 idx="4" hasCustomPrompt="1"/>
          </p:nvPr>
        </p:nvSpPr>
        <p:spPr>
          <a:xfrm>
            <a:off x="3389800" y="3424505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3389800" y="4096093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231749" flipH="1">
            <a:off x="49336" y="4525181"/>
            <a:ext cx="4266903" cy="27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7959961">
            <a:off x="7428895" y="3465976"/>
            <a:ext cx="4266904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025889" y="-214944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3409013" flipH="1">
            <a:off x="-2151827" y="-1314899"/>
            <a:ext cx="4266899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5979306" y="47702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89783" flipH="1">
            <a:off x="8289010" y="-638246"/>
            <a:ext cx="798781" cy="128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5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11325">
            <a:off x="7227711" y="-12248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293011" y="-6430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098492">
            <a:off x="-2137362" y="43090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56230" flipH="1">
            <a:off x="316714" y="4506484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60" r:id="rId4"/>
    <p:sldLayoutId id="2147483661" r:id="rId5"/>
    <p:sldLayoutId id="2147483662" r:id="rId6"/>
    <p:sldLayoutId id="2147483666" r:id="rId7"/>
    <p:sldLayoutId id="2147483671" r:id="rId8"/>
    <p:sldLayoutId id="2147483672" r:id="rId9"/>
    <p:sldLayoutId id="2147483677" r:id="rId10"/>
    <p:sldLayoutId id="2147483678" r:id="rId11"/>
    <p:sldLayoutId id="2147483679" r:id="rId12"/>
    <p:sldLayoutId id="2147483683" r:id="rId13"/>
    <p:sldLayoutId id="2147483684" r:id="rId14"/>
    <p:sldLayoutId id="214748368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96807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smtClean="0"/>
              <a:t>NHIỆT LIỆT CHÀO ĐÓN CÁC EM </a:t>
            </a:r>
          </a:p>
          <a:p>
            <a:pPr algn="ctr">
              <a:lnSpc>
                <a:spcPct val="150000"/>
              </a:lnSpc>
            </a:pPr>
            <a:r>
              <a:rPr lang="en-US" sz="3500" b="1" smtClean="0"/>
              <a:t>ĐẾN BUỔI HỌC NGÀY HÔM NAY!</a:t>
            </a:r>
            <a:endParaRPr lang="en-US" sz="3500" b="1"/>
          </a:p>
        </p:txBody>
      </p:sp>
      <p:sp>
        <p:nvSpPr>
          <p:cNvPr id="6" name="Freeform 40">
            <a:hlinkClick r:id="rId3" action="ppaction://hlinksldjump"/>
          </p:cNvPr>
          <p:cNvSpPr/>
          <p:nvPr/>
        </p:nvSpPr>
        <p:spPr>
          <a:xfrm rot="10800000">
            <a:off x="4105234" y="3499871"/>
            <a:ext cx="933531" cy="536780"/>
          </a:xfrm>
          <a:custGeom>
            <a:avLst/>
            <a:gdLst/>
            <a:ahLst/>
            <a:cxnLst/>
            <a:rect l="l" t="t" r="r" b="b"/>
            <a:pathLst>
              <a:path w="2234536" h="1284858">
                <a:moveTo>
                  <a:pt x="0" y="0"/>
                </a:moveTo>
                <a:lnTo>
                  <a:pt x="2234536" y="0"/>
                </a:lnTo>
                <a:lnTo>
                  <a:pt x="2234536" y="1284858"/>
                </a:lnTo>
                <a:lnTo>
                  <a:pt x="0" y="128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730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-1" y="258441"/>
            <a:ext cx="5981701" cy="59790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accent6"/>
                </a:solidFill>
              </a:rPr>
              <a:t>2. Mục đích nói và đối tượng người nghe</a:t>
            </a:r>
            <a:endParaRPr lang="en-US" sz="2200" b="1">
              <a:solidFill>
                <a:schemeClr val="accent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462" y="1049873"/>
            <a:ext cx="2592387" cy="624424"/>
            <a:chOff x="1858777" y="378121"/>
            <a:chExt cx="2592387" cy="624424"/>
          </a:xfrm>
        </p:grpSpPr>
        <p:sp>
          <p:nvSpPr>
            <p:cNvPr id="9" name="Rectangle 8"/>
            <p:cNvSpPr/>
            <p:nvPr/>
          </p:nvSpPr>
          <p:spPr>
            <a:xfrm>
              <a:off x="1892114" y="406695"/>
              <a:ext cx="255905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000" b="1" smtClean="0"/>
                <a:t>       a</a:t>
              </a:r>
              <a:r>
                <a:rPr lang="en-US" sz="2000" b="1"/>
                <a:t>. Mục đích nói</a:t>
              </a:r>
              <a:endParaRPr lang="en-US" sz="20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777" y="378121"/>
              <a:ext cx="547248" cy="6244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77317" y="1769156"/>
            <a:ext cx="3908983" cy="2400657"/>
            <a:chOff x="605200" y="2456835"/>
            <a:chExt cx="3908983" cy="2400657"/>
          </a:xfrm>
        </p:grpSpPr>
        <p:sp>
          <p:nvSpPr>
            <p:cNvPr id="12" name="TextBox 11"/>
            <p:cNvSpPr txBox="1"/>
            <p:nvPr/>
          </p:nvSpPr>
          <p:spPr>
            <a:xfrm>
              <a:off x="605200" y="2456835"/>
              <a:ext cx="390898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Giúp </a:t>
              </a:r>
              <a:r>
                <a:rPr lang="vi-VN" sz="2000"/>
                <a:t>người nghe hiểu đúng về một sự việc có tính thời sự liên quan đến mối quan hệ giữa con người với tự </a:t>
              </a:r>
              <a:r>
                <a:rPr lang="vi-VN" sz="2000" smtClean="0"/>
                <a:t>nhiên</a:t>
              </a:r>
              <a:r>
                <a:rPr lang="en-US" sz="2000"/>
                <a:t> → có thái độ và hành động phù hợp.</a:t>
              </a:r>
            </a:p>
          </p:txBody>
        </p:sp>
        <p:pic>
          <p:nvPicPr>
            <p:cNvPr id="13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kinhtevadubao.vn/stores/news_dataimages/anhptp/092023/16/12/4721_anh-o-nhiem.jpg?rt=202309161247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084" r="11539" b="8333"/>
          <a:stretch/>
        </p:blipFill>
        <p:spPr bwMode="auto">
          <a:xfrm>
            <a:off x="5181601" y="1389915"/>
            <a:ext cx="3090121" cy="277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67679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-1" y="258441"/>
            <a:ext cx="5981701" cy="59790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accent6"/>
                </a:solidFill>
              </a:rPr>
              <a:t>2. Mục đích nói và đối tượng người nghe</a:t>
            </a:r>
            <a:endParaRPr lang="en-US" sz="2200" b="1">
              <a:solidFill>
                <a:schemeClr val="accent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462" y="1049873"/>
            <a:ext cx="2527618" cy="624424"/>
            <a:chOff x="1858777" y="378121"/>
            <a:chExt cx="2527618" cy="624424"/>
          </a:xfrm>
        </p:grpSpPr>
        <p:sp>
          <p:nvSpPr>
            <p:cNvPr id="9" name="Rectangle 8"/>
            <p:cNvSpPr/>
            <p:nvPr/>
          </p:nvSpPr>
          <p:spPr>
            <a:xfrm>
              <a:off x="1892114" y="406695"/>
              <a:ext cx="24942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000" b="1" smtClean="0"/>
                <a:t>       </a:t>
              </a:r>
              <a:r>
                <a:rPr lang="vi-VN" sz="2000" b="1" smtClean="0"/>
                <a:t>b</a:t>
              </a:r>
              <a:r>
                <a:rPr lang="vi-VN" sz="2000" b="1"/>
                <a:t>. Người nghe</a:t>
              </a:r>
              <a:endParaRPr lang="en-US" sz="20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777" y="378121"/>
              <a:ext cx="547248" cy="6244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45710" y="1674297"/>
            <a:ext cx="6987826" cy="1015663"/>
            <a:chOff x="605200" y="2456835"/>
            <a:chExt cx="6987826" cy="1015663"/>
          </a:xfrm>
        </p:grpSpPr>
        <p:sp>
          <p:nvSpPr>
            <p:cNvPr id="12" name="TextBox 11"/>
            <p:cNvSpPr txBox="1"/>
            <p:nvPr/>
          </p:nvSpPr>
          <p:spPr>
            <a:xfrm>
              <a:off x="605200" y="2456835"/>
              <a:ext cx="6987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Những </a:t>
              </a:r>
              <a:r>
                <a:rPr lang="vi-VN" sz="2000"/>
                <a:t>người quan tâm đến mối quan hệ giữa con người với tự nhiên và vấn đề bảo vệ môi trường.</a:t>
              </a:r>
              <a:endParaRPr lang="en-US" sz="2000"/>
            </a:p>
          </p:txBody>
        </p:sp>
        <p:pic>
          <p:nvPicPr>
            <p:cNvPr id="13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s://file1.dangcongsan.vn/data/0/images/2023/11/16/upload_4740/image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r="9381"/>
          <a:stretch/>
        </p:blipFill>
        <p:spPr bwMode="auto">
          <a:xfrm>
            <a:off x="398462" y="2802335"/>
            <a:ext cx="2336800" cy="19492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aotayninh.vn/image/fckeditor/upload/2024/20240104/images/Giai%20KK%2040%20Duc%20Kien%20(Tuoi%20tre%20Tan%20Chau%20gom%20rac%20BVMT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72" y="2802335"/>
            <a:ext cx="2923905" cy="19492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edia-cdn-v2.laodong.vn/Storage/NewsPortal/2023/4/19/1181795/HH-BAO-NGOC-TRONG-CA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r="8914"/>
          <a:stretch/>
        </p:blipFill>
        <p:spPr bwMode="auto">
          <a:xfrm>
            <a:off x="6460587" y="2802335"/>
            <a:ext cx="2311401" cy="19492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93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8099" y="472455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77233" y="2028190"/>
            <a:ext cx="3228168" cy="1087121"/>
          </a:xfrm>
          <a:prstGeom prst="roundRect">
            <a:avLst/>
          </a:prstGeom>
          <a:solidFill>
            <a:srgbClr val="E6FBDD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 algn="ctr">
              <a:buClrTx/>
              <a:defRPr/>
            </a:pPr>
            <a:r>
              <a:rPr lang="en-US" sz="3000" b="1" smtClean="0">
                <a:solidFill>
                  <a:sysClr val="windowText" lastClr="000000"/>
                </a:solidFill>
                <a:ea typeface="+mn-ea"/>
                <a:cs typeface="+mn-cs"/>
              </a:rPr>
              <a:t>LUYỆN TẬP</a:t>
            </a:r>
            <a:endParaRPr lang="en-US" sz="3000" b="1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029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41900" y="1095353"/>
            <a:ext cx="3152223" cy="2782562"/>
            <a:chOff x="5222412" y="1349313"/>
            <a:chExt cx="3575868" cy="3156527"/>
          </a:xfrm>
        </p:grpSpPr>
        <p:pic>
          <p:nvPicPr>
            <p:cNvPr id="453" name="Google Shape;453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22412" y="1349313"/>
              <a:ext cx="3176626" cy="3156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840453">
              <a:off x="6734811" y="2214809"/>
              <a:ext cx="2119579" cy="2007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ounded Rectangle 11"/>
          <p:cNvSpPr/>
          <p:nvPr/>
        </p:nvSpPr>
        <p:spPr>
          <a:xfrm>
            <a:off x="1832345" y="1715871"/>
            <a:ext cx="1931566" cy="770763"/>
          </a:xfrm>
          <a:prstGeom prst="roundRect">
            <a:avLst>
              <a:gd name="adj" fmla="val 1243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13" name="TextBox 12"/>
          <p:cNvSpPr txBox="1"/>
          <p:nvPr/>
        </p:nvSpPr>
        <p:spPr>
          <a:xfrm>
            <a:off x="664995" y="1839643"/>
            <a:ext cx="426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PHẦN I</a:t>
            </a:r>
            <a:endParaRPr lang="en-US" sz="2800" b="1"/>
          </a:p>
        </p:txBody>
      </p:sp>
      <p:sp>
        <p:nvSpPr>
          <p:cNvPr id="14" name="TextBox 13"/>
          <p:cNvSpPr txBox="1"/>
          <p:nvPr/>
        </p:nvSpPr>
        <p:spPr>
          <a:xfrm>
            <a:off x="664994" y="2665387"/>
            <a:ext cx="42662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C00000"/>
                </a:solidFill>
              </a:rPr>
              <a:t>CHUẨN BỊ</a:t>
            </a:r>
            <a:endParaRPr lang="vi-VN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6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4559" y="1616844"/>
            <a:ext cx="3389529" cy="2602330"/>
            <a:chOff x="572871" y="1313859"/>
            <a:chExt cx="3389529" cy="260233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AFBF2F-35AB-E8EB-1D45-4652D8565869}"/>
                </a:ext>
              </a:extLst>
            </p:cNvPr>
            <p:cNvGrpSpPr/>
            <p:nvPr/>
          </p:nvGrpSpPr>
          <p:grpSpPr>
            <a:xfrm>
              <a:off x="572871" y="1563697"/>
              <a:ext cx="3389529" cy="2352492"/>
              <a:chOff x="1062756" y="3619505"/>
              <a:chExt cx="7574425" cy="5257008"/>
            </a:xfrm>
          </p:grpSpPr>
          <p:sp>
            <p:nvSpPr>
              <p:cNvPr id="26" name="Rectangle: Rounded Corners 4">
                <a:extLst>
                  <a:ext uri="{FF2B5EF4-FFF2-40B4-BE49-F238E27FC236}">
                    <a16:creationId xmlns:a16="http://schemas.microsoft.com/office/drawing/2014/main" id="{E7353702-3830-CEB8-9973-D453981C9788}"/>
                  </a:ext>
                </a:extLst>
              </p:cNvPr>
              <p:cNvSpPr/>
              <p:nvPr/>
            </p:nvSpPr>
            <p:spPr>
              <a:xfrm>
                <a:off x="1062756" y="3619505"/>
                <a:ext cx="7574425" cy="5257008"/>
              </a:xfrm>
              <a:prstGeom prst="roundRect">
                <a:avLst>
                  <a:gd name="adj" fmla="val 688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E89C69-1BA8-2F2F-01BF-6D0FE11A63EB}"/>
                  </a:ext>
                </a:extLst>
              </p:cNvPr>
              <p:cNvSpPr txBox="1"/>
              <p:nvPr/>
            </p:nvSpPr>
            <p:spPr>
              <a:xfrm>
                <a:off x="1417666" y="4264674"/>
                <a:ext cx="6864603" cy="433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Arial" panose="020B0604020202020204" pitchFamily="34" charset="0"/>
                    <a:cs typeface="Arial" panose="020B0604020202020204" pitchFamily="34" charset="0"/>
                  </a:rPr>
                  <a:t>Chọn đề tài trình bày về sự việc mang tính thời sự (con người trong mối quan hệ với tự nhiên).</a:t>
                </a:r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2004049" y="1313859"/>
              <a:ext cx="527171" cy="5271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accent6"/>
                  </a:solidFill>
                </a:rPr>
                <a:t>1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6159" y="1616844"/>
            <a:ext cx="2881529" cy="2602330"/>
            <a:chOff x="572871" y="1313859"/>
            <a:chExt cx="2881529" cy="26023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AFBF2F-35AB-E8EB-1D45-4652D8565869}"/>
                </a:ext>
              </a:extLst>
            </p:cNvPr>
            <p:cNvGrpSpPr/>
            <p:nvPr/>
          </p:nvGrpSpPr>
          <p:grpSpPr>
            <a:xfrm>
              <a:off x="572871" y="1563697"/>
              <a:ext cx="2881529" cy="2352492"/>
              <a:chOff x="1062756" y="3619505"/>
              <a:chExt cx="6439221" cy="5257008"/>
            </a:xfrm>
          </p:grpSpPr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id="{E7353702-3830-CEB8-9973-D453981C9788}"/>
                  </a:ext>
                </a:extLst>
              </p:cNvPr>
              <p:cNvSpPr/>
              <p:nvPr/>
            </p:nvSpPr>
            <p:spPr>
              <a:xfrm>
                <a:off x="1062756" y="3619505"/>
                <a:ext cx="6439221" cy="5257008"/>
              </a:xfrm>
              <a:prstGeom prst="roundRect">
                <a:avLst>
                  <a:gd name="adj" fmla="val 688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E89C69-1BA8-2F2F-01BF-6D0FE11A63EB}"/>
                  </a:ext>
                </a:extLst>
              </p:cNvPr>
              <p:cNvSpPr txBox="1"/>
              <p:nvPr/>
            </p:nvSpPr>
            <p:spPr>
              <a:xfrm>
                <a:off x="1367920" y="4264674"/>
                <a:ext cx="5828890" cy="433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vi-VN" sz="2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ập </a:t>
                </a:r>
                <a:r>
                  <a:rPr lang="vi-VN" sz="2000">
                    <a:latin typeface="Arial" panose="020B0604020202020204" pitchFamily="34" charset="0"/>
                    <a:cs typeface="Arial" panose="020B0604020202020204" pitchFamily="34" charset="0"/>
                  </a:rPr>
                  <a:t>dàn ý cho bài nói với đầy đủ các phần Mở đầu, Triển khai, Kết thúc.</a:t>
                </a:r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750049" y="1313859"/>
              <a:ext cx="527171" cy="5271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chemeClr val="accent6"/>
                  </a:solidFill>
                </a:rPr>
                <a:t>2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>
            <a:off x="4495399" y="2866221"/>
            <a:ext cx="659449" cy="353414"/>
          </a:xfrm>
          <a:prstGeom prst="rightArrow">
            <a:avLst>
              <a:gd name="adj1" fmla="val 50000"/>
              <a:gd name="adj2" fmla="val 71561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20054" y="960747"/>
            <a:ext cx="1826652" cy="600164"/>
            <a:chOff x="702345" y="1030005"/>
            <a:chExt cx="1826652" cy="6001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095243" y="1030005"/>
              <a:ext cx="143375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cầu:</a:t>
              </a:r>
            </a:p>
          </p:txBody>
        </p:sp>
        <p:pic>
          <p:nvPicPr>
            <p:cNvPr id="34" name="Picture 2" descr="https://cdn-icons-png.flaticon.com/128/3233/323349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45" y="1131102"/>
              <a:ext cx="392898" cy="392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3518972" y="293155"/>
            <a:ext cx="2402858" cy="5739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00"/>
                </a:solidFill>
                <a:cs typeface="Arial" panose="020B0604020202020204" pitchFamily="34" charset="0"/>
              </a:rPr>
              <a:t>1. Chọn đề tài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775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55264" y="0"/>
            <a:ext cx="3527016" cy="1222046"/>
            <a:chOff x="4251960" y="260296"/>
            <a:chExt cx="3527016" cy="1222046"/>
          </a:xfrm>
        </p:grpSpPr>
        <p:sp>
          <p:nvSpPr>
            <p:cNvPr id="13" name="Rectangle 12"/>
            <p:cNvSpPr/>
            <p:nvPr/>
          </p:nvSpPr>
          <p:spPr>
            <a:xfrm>
              <a:off x="5178822" y="622821"/>
              <a:ext cx="2600154" cy="496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</a:rPr>
                <a:t>Một số đề tài gợi ý: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60" y="260296"/>
              <a:ext cx="1222046" cy="122204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25270" y="1316944"/>
            <a:ext cx="3259988" cy="2969303"/>
            <a:chOff x="1025270" y="1316944"/>
            <a:chExt cx="3259988" cy="2969303"/>
          </a:xfrm>
        </p:grpSpPr>
        <p:pic>
          <p:nvPicPr>
            <p:cNvPr id="3074" name="Picture 2" descr="https://cdn.luatminhkhue.vn/lmk/articles/97/488547/xa-nuoc-thai-chua-xu-ly-ra-moi-truong-bi-xu-phat-bao-nhieu-48854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270" y="1316944"/>
              <a:ext cx="3259988" cy="21712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1388774" y="3278822"/>
              <a:ext cx="2532980" cy="1007425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Một vụ xả nước thải chưa qua xử lí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0430" y="1316944"/>
            <a:ext cx="2894937" cy="2969304"/>
            <a:chOff x="5070430" y="1316944"/>
            <a:chExt cx="2894937" cy="2969304"/>
          </a:xfrm>
        </p:grpSpPr>
        <p:pic>
          <p:nvPicPr>
            <p:cNvPr id="3076" name="Picture 4" descr="https://media-cdn-v2.laodong.vn/Storage/NewsPortal/2021/9/2/949116/Pha-Rung-Phong-Ho-Ph-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430" y="1316944"/>
              <a:ext cx="2894937" cy="21712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5406048" y="3278823"/>
              <a:ext cx="2223699" cy="1007425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Một vụ phá rừng phòng hộ.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711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7803" y="1010485"/>
            <a:ext cx="2669540" cy="3283323"/>
            <a:chOff x="3237803" y="1010485"/>
            <a:chExt cx="2669540" cy="3283323"/>
          </a:xfrm>
        </p:grpSpPr>
        <p:pic>
          <p:nvPicPr>
            <p:cNvPr id="4098" name="Picture 2" descr="https://media-cdn-v2.laodong.vn/Storage/NewsPortal/2022/4/24/1037339/Plant-A-Tree_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" r="2001"/>
            <a:stretch/>
          </p:blipFill>
          <p:spPr bwMode="auto">
            <a:xfrm>
              <a:off x="3237803" y="2527367"/>
              <a:ext cx="2669540" cy="176644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3391673" y="1010485"/>
              <a:ext cx="2361799" cy="1915521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Việc triển khai một dự án trồng cây, phủ xanh đất trống đồi trọc.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9552" y="364021"/>
            <a:ext cx="2588377" cy="3718516"/>
            <a:chOff x="339552" y="364021"/>
            <a:chExt cx="2588377" cy="3718516"/>
          </a:xfrm>
        </p:grpSpPr>
        <p:pic>
          <p:nvPicPr>
            <p:cNvPr id="4100" name="Picture 4" descr="https://huongxuan.thuathienhue.gov.vn/UploadFiles/TinTuc/2023/11/8/165172907552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7" r="16831"/>
            <a:stretch/>
          </p:blipFill>
          <p:spPr bwMode="auto">
            <a:xfrm>
              <a:off x="339552" y="364021"/>
              <a:ext cx="2588377" cy="19129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444781" y="2167016"/>
              <a:ext cx="2377918" cy="1915521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Người dân ở một địa phương ứng phó thành công một trận lũ lớn.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17216" y="1330159"/>
            <a:ext cx="2613357" cy="3480603"/>
            <a:chOff x="6217216" y="1330159"/>
            <a:chExt cx="2613357" cy="3480603"/>
          </a:xfrm>
        </p:grpSpPr>
        <p:pic>
          <p:nvPicPr>
            <p:cNvPr id="4102" name="Picture 6" descr="https://vietjack.me/storage/uploads/images/1/1-171505694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07"/>
            <a:stretch/>
          </p:blipFill>
          <p:spPr bwMode="auto">
            <a:xfrm>
              <a:off x="6481162" y="1330159"/>
              <a:ext cx="2085463" cy="167371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6217216" y="2895241"/>
              <a:ext cx="2613357" cy="1915521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Việc khởi động một dự án bảo tồn các loài động vật hoang dã quý hiếm.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821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55567" y="235940"/>
            <a:ext cx="2156115" cy="5739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00"/>
                </a:solidFill>
                <a:cs typeface="Arial" panose="020B0604020202020204" pitchFamily="34" charset="0"/>
              </a:rPr>
              <a:t>2. Lập dàn ý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1693" y="1172587"/>
            <a:ext cx="2412959" cy="1694438"/>
            <a:chOff x="606175" y="2527442"/>
            <a:chExt cx="2412959" cy="1694438"/>
          </a:xfrm>
        </p:grpSpPr>
        <p:sp>
          <p:nvSpPr>
            <p:cNvPr id="12" name="Rounded Rectangle 11"/>
            <p:cNvSpPr/>
            <p:nvPr/>
          </p:nvSpPr>
          <p:spPr>
            <a:xfrm>
              <a:off x="606175" y="2774022"/>
              <a:ext cx="2412959" cy="1447858"/>
            </a:xfrm>
            <a:prstGeom prst="roundRect">
              <a:avLst>
                <a:gd name="adj" fmla="val 10284"/>
              </a:avLst>
            </a:prstGeom>
            <a:solidFill>
              <a:srgbClr val="FBFD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178065" y="2527442"/>
              <a:ext cx="1269175" cy="49315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 đầu</a:t>
              </a:r>
              <a:endPara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039" y="3095674"/>
              <a:ext cx="2213225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Giới thiệu sự việc cần trình bày. </a:t>
              </a:r>
              <a:endParaRPr lang="en-US" sz="20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16939" y="1172587"/>
            <a:ext cx="3035605" cy="3032926"/>
            <a:chOff x="606175" y="2527442"/>
            <a:chExt cx="3035605" cy="3032926"/>
          </a:xfrm>
        </p:grpSpPr>
        <p:sp>
          <p:nvSpPr>
            <p:cNvPr id="16" name="Rounded Rectangle 15"/>
            <p:cNvSpPr/>
            <p:nvPr/>
          </p:nvSpPr>
          <p:spPr>
            <a:xfrm>
              <a:off x="606175" y="2774022"/>
              <a:ext cx="3035605" cy="2786346"/>
            </a:xfrm>
            <a:prstGeom prst="roundRect">
              <a:avLst>
                <a:gd name="adj" fmla="val 8461"/>
              </a:avLst>
            </a:prstGeom>
            <a:solidFill>
              <a:srgbClr val="FBFD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0749" y="2527442"/>
              <a:ext cx="1584225" cy="49315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 khai</a:t>
              </a:r>
              <a:endPara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1365" y="3079817"/>
              <a:ext cx="274522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Bám sát dàn ý để trình bày nội dung theo trật tự hợp lí, giúp người nghe dễ theo </a:t>
              </a:r>
              <a:r>
                <a:rPr lang="vi-VN" sz="2000" smtClean="0"/>
                <a:t>dõ</a:t>
              </a:r>
              <a:r>
                <a:rPr lang="en-US" sz="2000" smtClean="0"/>
                <a:t>i</a:t>
              </a:r>
              <a:r>
                <a:rPr lang="vi-VN" sz="2000" smtClean="0"/>
                <a:t>, </a:t>
              </a:r>
              <a:r>
                <a:rPr lang="vi-VN" sz="2000"/>
                <a:t>nắm bắt ý kiến. </a:t>
              </a:r>
              <a:endParaRPr lang="en-US" sz="20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12599" y="1172587"/>
            <a:ext cx="2140556" cy="3032926"/>
            <a:chOff x="606176" y="2527442"/>
            <a:chExt cx="2140556" cy="3032926"/>
          </a:xfrm>
        </p:grpSpPr>
        <p:sp>
          <p:nvSpPr>
            <p:cNvPr id="20" name="Rounded Rectangle 19"/>
            <p:cNvSpPr/>
            <p:nvPr/>
          </p:nvSpPr>
          <p:spPr>
            <a:xfrm>
              <a:off x="606176" y="2774021"/>
              <a:ext cx="2140556" cy="2786347"/>
            </a:xfrm>
            <a:prstGeom prst="roundRect">
              <a:avLst>
                <a:gd name="adj" fmla="val 7614"/>
              </a:avLst>
            </a:prstGeom>
            <a:solidFill>
              <a:srgbClr val="FBFD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987207" y="2527442"/>
              <a:ext cx="1366877" cy="49315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thúc</a:t>
              </a:r>
              <a:endPara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6038" y="3079818"/>
              <a:ext cx="19292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Nêu ý nghĩa của sự việc đã trình bày, liên hệ trách nhiệm của mỗi người.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623682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45997" y="1525572"/>
            <a:ext cx="2734225" cy="2413573"/>
            <a:chOff x="-245997" y="1525572"/>
            <a:chExt cx="2734225" cy="2413573"/>
          </a:xfrm>
        </p:grpSpPr>
        <p:pic>
          <p:nvPicPr>
            <p:cNvPr id="596" name="Google Shape;596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45997" y="1525572"/>
              <a:ext cx="2428952" cy="241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840453">
              <a:off x="910435" y="2187353"/>
              <a:ext cx="1620694" cy="1534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ounded Rectangle 11"/>
          <p:cNvSpPr/>
          <p:nvPr/>
        </p:nvSpPr>
        <p:spPr>
          <a:xfrm>
            <a:off x="4428467" y="1710292"/>
            <a:ext cx="1931566" cy="770763"/>
          </a:xfrm>
          <a:prstGeom prst="roundRect">
            <a:avLst>
              <a:gd name="adj" fmla="val 1243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13" name="TextBox 12"/>
          <p:cNvSpPr txBox="1"/>
          <p:nvPr/>
        </p:nvSpPr>
        <p:spPr>
          <a:xfrm>
            <a:off x="3261117" y="1834064"/>
            <a:ext cx="426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PHẦN II</a:t>
            </a:r>
            <a:endParaRPr lang="en-US" sz="2800" b="1"/>
          </a:p>
        </p:txBody>
      </p:sp>
      <p:sp>
        <p:nvSpPr>
          <p:cNvPr id="14" name="TextBox 13"/>
          <p:cNvSpPr txBox="1"/>
          <p:nvPr/>
        </p:nvSpPr>
        <p:spPr>
          <a:xfrm>
            <a:off x="3261116" y="2659808"/>
            <a:ext cx="42662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C00000"/>
                </a:solidFill>
              </a:rPr>
              <a:t>TRÌNH BÀY BÀI NÓI</a:t>
            </a:r>
            <a:endParaRPr lang="vi-VN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.vecteezy.com/system/resources/previews/001/226/236/non_2x/group-of-smiling-office-workers-or-business-people-vecto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BDBF4"/>
              </a:clrFrom>
              <a:clrTo>
                <a:srgbClr val="BBD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01" y="2191657"/>
            <a:ext cx="6870564" cy="29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8154" y="427347"/>
            <a:ext cx="1980246" cy="600164"/>
            <a:chOff x="702345" y="1030005"/>
            <a:chExt cx="1980246" cy="6001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095243" y="1030005"/>
              <a:ext cx="158734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vụ:</a:t>
              </a:r>
            </a:p>
          </p:txBody>
        </p:sp>
        <p:pic>
          <p:nvPicPr>
            <p:cNvPr id="8" name="Picture 2" descr="https://cdn-icons-png.flaticon.com/128/3233/323349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45" y="1131102"/>
              <a:ext cx="392898" cy="392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8400" y="427347"/>
            <a:ext cx="5429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2000" smtClean="0"/>
              <a:t>Hoạt động theo n</a:t>
            </a:r>
            <a:r>
              <a:rPr lang="vi-VN" sz="2000" smtClean="0"/>
              <a:t>hóm </a:t>
            </a:r>
            <a:r>
              <a:rPr lang="vi-VN" sz="2000"/>
              <a:t>6 thành viên: một người trình bày và các thành viên khác lắng nghe, góp ý cho bài nói của bạn.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575855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37864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mtClean="0"/>
              <a:t>KHỞI ĐỘNG</a:t>
            </a:r>
            <a:endParaRPr lang="en-US" sz="3300" b="1"/>
          </a:p>
        </p:txBody>
      </p:sp>
      <p:grpSp>
        <p:nvGrpSpPr>
          <p:cNvPr id="29" name="Group 28"/>
          <p:cNvGrpSpPr/>
          <p:nvPr/>
        </p:nvGrpSpPr>
        <p:grpSpPr>
          <a:xfrm>
            <a:off x="986418" y="973494"/>
            <a:ext cx="7171163" cy="1063348"/>
            <a:chOff x="1293792" y="1144800"/>
            <a:chExt cx="7171163" cy="1063348"/>
          </a:xfrm>
        </p:grpSpPr>
        <p:sp>
          <p:nvSpPr>
            <p:cNvPr id="30" name="Rounded Rectangle 29"/>
            <p:cNvSpPr/>
            <p:nvPr/>
          </p:nvSpPr>
          <p:spPr>
            <a:xfrm>
              <a:off x="1293792" y="1144800"/>
              <a:ext cx="7171163" cy="1063348"/>
            </a:xfrm>
            <a:prstGeom prst="roundRect">
              <a:avLst>
                <a:gd name="adj" fmla="val 16172"/>
              </a:avLst>
            </a:prstGeom>
            <a:solidFill>
              <a:srgbClr val="FFF7EF"/>
            </a:solidFill>
            <a:ln w="12700">
              <a:solidFill>
                <a:srgbClr val="000000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          </a:t>
              </a:r>
              <a:r>
                <a:rPr lang="vi-VN" sz="2000" smtClean="0">
                  <a:solidFill>
                    <a:srgbClr val="000000"/>
                  </a:solidFill>
                </a:rPr>
                <a:t>Nêu </a:t>
              </a:r>
              <a:r>
                <a:rPr lang="vi-VN" sz="2000">
                  <a:solidFill>
                    <a:srgbClr val="000000"/>
                  </a:solidFill>
                </a:rPr>
                <a:t>một vài sự việc có tính thời sự liên quan đến mối quan hệ giữa con người với tự nhiên mà em đang quan tâm.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94" y="1315039"/>
              <a:ext cx="559117" cy="30339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66324" y="2541314"/>
            <a:ext cx="2519204" cy="2297386"/>
            <a:chOff x="366324" y="2541314"/>
            <a:chExt cx="2519204" cy="2297386"/>
          </a:xfrm>
        </p:grpSpPr>
        <p:pic>
          <p:nvPicPr>
            <p:cNvPr id="32" name="Picture 3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6" y="2541314"/>
              <a:ext cx="2319100" cy="144884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5" name="Rounded Rectangle 34"/>
            <p:cNvSpPr/>
            <p:nvPr/>
          </p:nvSpPr>
          <p:spPr>
            <a:xfrm>
              <a:off x="366324" y="3874326"/>
              <a:ext cx="2519204" cy="964374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Săn bắn </a:t>
              </a:r>
              <a:r>
                <a:rPr lang="en-US" sz="2000">
                  <a:solidFill>
                    <a:srgbClr val="000000"/>
                  </a:solidFill>
                </a:rPr>
                <a:t>động vật </a:t>
              </a:r>
              <a:r>
                <a:rPr lang="en-US" sz="2000" smtClean="0">
                  <a:solidFill>
                    <a:srgbClr val="000000"/>
                  </a:solidFill>
                </a:rPr>
                <a:t>quý hiếm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59947" y="2541314"/>
            <a:ext cx="2224104" cy="2297386"/>
            <a:chOff x="3459947" y="2541314"/>
            <a:chExt cx="2224104" cy="2297386"/>
          </a:xfrm>
        </p:grpSpPr>
        <p:pic>
          <p:nvPicPr>
            <p:cNvPr id="33" name="Picture 32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" t="1407" r="1542" b="3960"/>
            <a:stretch/>
          </p:blipFill>
          <p:spPr>
            <a:xfrm>
              <a:off x="3459947" y="2541314"/>
              <a:ext cx="2224104" cy="144884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6" name="Rounded Rectangle 35"/>
            <p:cNvSpPr/>
            <p:nvPr/>
          </p:nvSpPr>
          <p:spPr>
            <a:xfrm>
              <a:off x="3518864" y="4118448"/>
              <a:ext cx="2106270" cy="720252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Biến đổi </a:t>
              </a:r>
              <a:r>
                <a:rPr lang="en-US" sz="2000">
                  <a:solidFill>
                    <a:srgbClr val="000000"/>
                  </a:solidFill>
                </a:rPr>
                <a:t>khí hậu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58522" y="2541315"/>
            <a:ext cx="2204907" cy="2297385"/>
            <a:chOff x="6358522" y="2541315"/>
            <a:chExt cx="2204907" cy="2297385"/>
          </a:xfrm>
        </p:grpSpPr>
        <p:pic>
          <p:nvPicPr>
            <p:cNvPr id="34" name="Picture 3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10130" r="16303"/>
            <a:stretch/>
          </p:blipFill>
          <p:spPr bwMode="auto">
            <a:xfrm>
              <a:off x="6358522" y="2541315"/>
              <a:ext cx="2204907" cy="1448845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6418639" y="3874326"/>
              <a:ext cx="2084671" cy="964374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Ô </a:t>
              </a:r>
              <a:r>
                <a:rPr lang="vi-VN" sz="2000" smtClean="0">
                  <a:solidFill>
                    <a:srgbClr val="000000"/>
                  </a:solidFill>
                </a:rPr>
                <a:t>nhiễm </a:t>
              </a:r>
              <a:endParaRPr lang="en-US" sz="2000" smtClean="0">
                <a:solidFill>
                  <a:srgbClr val="00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smtClean="0">
                  <a:solidFill>
                    <a:srgbClr val="000000"/>
                  </a:solidFill>
                </a:rPr>
                <a:t>môi </a:t>
              </a:r>
              <a:r>
                <a:rPr lang="vi-VN" sz="2000">
                  <a:solidFill>
                    <a:srgbClr val="000000"/>
                  </a:solidFill>
                </a:rPr>
                <a:t>trường biển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780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08791" y="1942732"/>
            <a:ext cx="2936837" cy="2263508"/>
          </a:xfrm>
          <a:prstGeom prst="roundRect">
            <a:avLst>
              <a:gd name="adj" fmla="val 5472"/>
            </a:avLst>
          </a:prstGeom>
          <a:solidFill>
            <a:srgbClr val="F4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Nội dung nói: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thể hiện ở đề tài, dàn ý đã xây dựng và các thông tin thu thập được.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656707" y="1280988"/>
            <a:ext cx="441003" cy="661744"/>
          </a:xfrm>
          <a:prstGeom prst="downArrow">
            <a:avLst>
              <a:gd name="adj1" fmla="val 45249"/>
              <a:gd name="adj2" fmla="val 65410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29565" y="1942732"/>
            <a:ext cx="4852428" cy="2263508"/>
          </a:xfrm>
          <a:prstGeom prst="roundRect">
            <a:avLst>
              <a:gd name="adj" fmla="val 5472"/>
            </a:avLst>
          </a:prstGeom>
          <a:solidFill>
            <a:srgbClr val="F4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Cách thức trình </a:t>
            </a: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bày:</a:t>
            </a:r>
            <a:endParaRPr lang="en-US" sz="2000" b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• T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heo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bố cục mạch lạc, rõ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à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ng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• 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hể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hiện đúng đặc trưng ngôn ngữ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nói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• 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hú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ý thái độ của người nghe để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điều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chỉnh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khi cần.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5835277" y="1280988"/>
            <a:ext cx="441003" cy="661744"/>
          </a:xfrm>
          <a:prstGeom prst="downArrow">
            <a:avLst>
              <a:gd name="adj1" fmla="val 45249"/>
              <a:gd name="adj2" fmla="val 65410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8791" y="934680"/>
            <a:ext cx="8073202" cy="501656"/>
          </a:xfrm>
          <a:prstGeom prst="roundRect">
            <a:avLst>
              <a:gd name="adj" fmla="val 5472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Hoạt động nói</a:t>
            </a:r>
            <a:endParaRPr lang="vi-VN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35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96801" y="265535"/>
            <a:ext cx="2867314" cy="5739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00"/>
                </a:solidFill>
                <a:cs typeface="Arial" panose="020B0604020202020204" pitchFamily="34" charset="0"/>
              </a:rPr>
              <a:t>2. Hoạt động nghe 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8972" y="2127361"/>
            <a:ext cx="2054001" cy="10280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Công việc của người nghe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50772" y="970260"/>
            <a:ext cx="5145314" cy="981985"/>
          </a:xfrm>
          <a:prstGeom prst="roundRect">
            <a:avLst>
              <a:gd name="adj" fmla="val 14352"/>
            </a:avLst>
          </a:prstGeom>
          <a:solidFill>
            <a:srgbClr val="FDFFE7">
              <a:alpha val="89804"/>
            </a:srgb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Đối chiếu với yêu cầu phần nói của bài để có nhận định về đề tài bài nói.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stCxn id="15" idx="3"/>
            <a:endCxn id="16" idx="1"/>
          </p:cNvCxnSpPr>
          <p:nvPr/>
        </p:nvCxnSpPr>
        <p:spPr>
          <a:xfrm flipV="1">
            <a:off x="2532973" y="1461253"/>
            <a:ext cx="917799" cy="118015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450772" y="2151629"/>
            <a:ext cx="5145314" cy="981985"/>
          </a:xfrm>
          <a:prstGeom prst="roundRect">
            <a:avLst>
              <a:gd name="adj" fmla="val 14352"/>
            </a:avLst>
          </a:prstGeom>
          <a:solidFill>
            <a:srgbClr val="FDFFE7">
              <a:alpha val="89804"/>
            </a:srgb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Theo dõi để nắm bắt chính xác bản chất sự việc và ý kiến của người nói về sự việc.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>
            <a:stCxn id="15" idx="3"/>
            <a:endCxn id="22" idx="1"/>
          </p:cNvCxnSpPr>
          <p:nvPr/>
        </p:nvCxnSpPr>
        <p:spPr>
          <a:xfrm>
            <a:off x="2532973" y="2641410"/>
            <a:ext cx="917799" cy="12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450772" y="3332998"/>
            <a:ext cx="5145314" cy="1472978"/>
          </a:xfrm>
          <a:prstGeom prst="roundRect">
            <a:avLst>
              <a:gd name="adj" fmla="val 11396"/>
            </a:avLst>
          </a:prstGeom>
          <a:solidFill>
            <a:srgbClr val="FDFFE7">
              <a:alpha val="89804"/>
            </a:srgb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Ghi nhanh các ý nảy sinh trong quá trình theo dõi, chuẩn bị cho việc trao đổi khi người nói hoàn thành phần trình bày.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>
            <a:stCxn id="15" idx="3"/>
            <a:endCxn id="25" idx="1"/>
          </p:cNvCxnSpPr>
          <p:nvPr/>
        </p:nvCxnSpPr>
        <p:spPr>
          <a:xfrm>
            <a:off x="2532973" y="2641410"/>
            <a:ext cx="917799" cy="142807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37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2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55776" y="4055084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3365967" y="1146463"/>
            <a:ext cx="2158458" cy="767451"/>
          </a:xfrm>
          <a:prstGeom prst="roundRect">
            <a:avLst>
              <a:gd name="adj" fmla="val 1243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11" name="TextBox 10"/>
          <p:cNvSpPr txBox="1"/>
          <p:nvPr/>
        </p:nvSpPr>
        <p:spPr>
          <a:xfrm>
            <a:off x="2051442" y="1268579"/>
            <a:ext cx="4787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PHẦN III</a:t>
            </a:r>
            <a:endParaRPr lang="en-US" sz="2800" b="1"/>
          </a:p>
        </p:txBody>
      </p:sp>
      <p:sp>
        <p:nvSpPr>
          <p:cNvPr id="12" name="TextBox 11"/>
          <p:cNvSpPr txBox="1"/>
          <p:nvPr/>
        </p:nvSpPr>
        <p:spPr>
          <a:xfrm>
            <a:off x="2051441" y="2162574"/>
            <a:ext cx="478750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C00000"/>
                </a:solidFill>
              </a:rPr>
              <a:t>TRAO ĐỔI VỀ BÀI NÓI</a:t>
            </a:r>
            <a:endParaRPr lang="vi-VN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2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039" y="224147"/>
            <a:ext cx="1980246" cy="600164"/>
            <a:chOff x="702345" y="1030005"/>
            <a:chExt cx="1980246" cy="6001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095243" y="1030005"/>
              <a:ext cx="158734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vụ:</a:t>
              </a:r>
            </a:p>
          </p:txBody>
        </p:sp>
        <p:pic>
          <p:nvPicPr>
            <p:cNvPr id="8" name="Picture 2" descr="https://cdn-icons-png.flaticon.com/128/3233/323349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45" y="1131102"/>
              <a:ext cx="392898" cy="392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67517" y="891053"/>
            <a:ext cx="7008940" cy="1477328"/>
            <a:chOff x="605200" y="2456835"/>
            <a:chExt cx="7008940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605200" y="2456835"/>
              <a:ext cx="70089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Sử </a:t>
              </a:r>
              <a:r>
                <a:rPr lang="vi-VN" sz="2000"/>
                <a:t>dụng các tiêu chí trong bảng kiểm </a:t>
              </a:r>
              <a:r>
                <a:rPr lang="vi-VN" sz="2000" smtClean="0"/>
                <a:t>để </a:t>
              </a:r>
              <a:r>
                <a:rPr lang="vi-VN" sz="2000"/>
                <a:t>đánh giá kĩ năng trình bày một sự việc mang tính thời sự (con người trong mối quan hệ với tự nhiên).</a:t>
              </a:r>
              <a:endParaRPr lang="en-US" sz="2000"/>
            </a:p>
          </p:txBody>
        </p:sp>
        <p:pic>
          <p:nvPicPr>
            <p:cNvPr id="12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67517" y="2435123"/>
            <a:ext cx="6015369" cy="553998"/>
            <a:chOff x="605200" y="2456835"/>
            <a:chExt cx="6015369" cy="553998"/>
          </a:xfrm>
        </p:grpSpPr>
        <p:sp>
          <p:nvSpPr>
            <p:cNvPr id="14" name="TextBox 13"/>
            <p:cNvSpPr txBox="1"/>
            <p:nvPr/>
          </p:nvSpPr>
          <p:spPr>
            <a:xfrm>
              <a:off x="605200" y="2456835"/>
              <a:ext cx="60153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Trao </a:t>
              </a:r>
              <a:r>
                <a:rPr lang="vi-VN" sz="2000"/>
                <a:t>đổi và rút kinh nghiệm từ bài nói.</a:t>
              </a:r>
              <a:endParaRPr lang="en-US" sz="2000"/>
            </a:p>
          </p:txBody>
        </p:sp>
        <p:pic>
          <p:nvPicPr>
            <p:cNvPr id="15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https://static.vecteezy.com/system/resources/previews/039/199/218/non_2x/podcast-concept-a-woman-is-a-podcaster-or-radio-presenter-illustration-a-woman-sits-at-a-laptop-and-microphone-vector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8"/>
          <a:stretch/>
        </p:blipFill>
        <p:spPr bwMode="auto">
          <a:xfrm>
            <a:off x="5143501" y="2055760"/>
            <a:ext cx="3822700" cy="30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22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47787"/>
              </p:ext>
            </p:extLst>
          </p:nvPr>
        </p:nvGraphicFramePr>
        <p:xfrm>
          <a:off x="0" y="0"/>
          <a:ext cx="9144002" cy="5143499"/>
        </p:xfrm>
        <a:graphic>
          <a:graphicData uri="http://schemas.openxmlformats.org/drawingml/2006/table">
            <a:tbl>
              <a:tblPr firstRow="1" firstCol="1" bandRow="1">
                <a:tableStyleId>{74876639-A762-402A-A217-47A1D78787F1}</a:tableStyleId>
              </a:tblPr>
              <a:tblGrid>
                <a:gridCol w="1611086">
                  <a:extLst>
                    <a:ext uri="{9D8B030D-6E8A-4147-A177-3AD203B41FA5}">
                      <a16:colId xmlns:a16="http://schemas.microsoft.com/office/drawing/2014/main" val="1270567131"/>
                    </a:ext>
                  </a:extLst>
                </a:gridCol>
                <a:gridCol w="4499428">
                  <a:extLst>
                    <a:ext uri="{9D8B030D-6E8A-4147-A177-3AD203B41FA5}">
                      <a16:colId xmlns:a16="http://schemas.microsoft.com/office/drawing/2014/main" val="3225125038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val="2811997385"/>
                    </a:ext>
                  </a:extLst>
                </a:gridCol>
                <a:gridCol w="1524002">
                  <a:extLst>
                    <a:ext uri="{9D8B030D-6E8A-4147-A177-3AD203B41FA5}">
                      <a16:colId xmlns:a16="http://schemas.microsoft.com/office/drawing/2014/main" val="4042195829"/>
                    </a:ext>
                  </a:extLst>
                </a:gridCol>
              </a:tblGrid>
              <a:tr h="607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Tiêu</a:t>
                      </a:r>
                      <a:r>
                        <a:rPr lang="vi-VN" sz="2000" b="1">
                          <a:effectLst/>
                        </a:rPr>
                        <a:t> chí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Đạt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Chưa</a:t>
                      </a:r>
                      <a:r>
                        <a:rPr lang="vi-VN" sz="2000" b="1">
                          <a:effectLst/>
                        </a:rPr>
                        <a:t> đạt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84947"/>
                  </a:ext>
                </a:extLst>
              </a:tr>
              <a:tr h="50395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Mở</a:t>
                      </a:r>
                      <a:r>
                        <a:rPr lang="vi-VN" sz="2000" b="1">
                          <a:effectLst/>
                        </a:rPr>
                        <a:t> đầu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Chào</a:t>
                      </a:r>
                      <a:r>
                        <a:rPr lang="vi-VN" sz="2000">
                          <a:effectLst/>
                        </a:rPr>
                        <a:t> hỏi người nghe.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685194"/>
                  </a:ext>
                </a:extLst>
              </a:tr>
              <a:tr h="1007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Giới</a:t>
                      </a:r>
                      <a:r>
                        <a:rPr lang="vi-VN" sz="2000">
                          <a:effectLst/>
                        </a:rPr>
                        <a:t> thiệu và nêu tóm tắt được sự việc cần trình bày.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528316"/>
                  </a:ext>
                </a:extLst>
              </a:tr>
              <a:tr h="503951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Triển</a:t>
                      </a:r>
                      <a:r>
                        <a:rPr lang="vi-VN" sz="2000" b="1">
                          <a:effectLst/>
                        </a:rPr>
                        <a:t> khai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Trình bày ý kiến về sự việc.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63028"/>
                  </a:ext>
                </a:extLst>
              </a:tr>
              <a:tr h="503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Nêu bản chất của sự việc.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009631"/>
                  </a:ext>
                </a:extLst>
              </a:tr>
              <a:tr h="1511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Phân tích được ảnh hưởng của sự việc đối với cuộc sống con người và sự phát triển của xã hội.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87415"/>
                  </a:ext>
                </a:extLst>
              </a:tr>
              <a:tr h="503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Nêu giải pháp để giải quyết sự việc.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30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3807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573238"/>
              </p:ext>
            </p:extLst>
          </p:nvPr>
        </p:nvGraphicFramePr>
        <p:xfrm>
          <a:off x="0" y="0"/>
          <a:ext cx="9144002" cy="5143499"/>
        </p:xfrm>
        <a:graphic>
          <a:graphicData uri="http://schemas.openxmlformats.org/drawingml/2006/table">
            <a:tbl>
              <a:tblPr firstRow="1" firstCol="1" bandRow="1">
                <a:tableStyleId>{74876639-A762-402A-A217-47A1D78787F1}</a:tableStyleId>
              </a:tblPr>
              <a:tblGrid>
                <a:gridCol w="1611086">
                  <a:extLst>
                    <a:ext uri="{9D8B030D-6E8A-4147-A177-3AD203B41FA5}">
                      <a16:colId xmlns:a16="http://schemas.microsoft.com/office/drawing/2014/main" val="1270567131"/>
                    </a:ext>
                  </a:extLst>
                </a:gridCol>
                <a:gridCol w="4818743">
                  <a:extLst>
                    <a:ext uri="{9D8B030D-6E8A-4147-A177-3AD203B41FA5}">
                      <a16:colId xmlns:a16="http://schemas.microsoft.com/office/drawing/2014/main" val="3225125038"/>
                    </a:ext>
                  </a:extLst>
                </a:gridCol>
                <a:gridCol w="1306285">
                  <a:extLst>
                    <a:ext uri="{9D8B030D-6E8A-4147-A177-3AD203B41FA5}">
                      <a16:colId xmlns:a16="http://schemas.microsoft.com/office/drawing/2014/main" val="2811997385"/>
                    </a:ext>
                  </a:extLst>
                </a:gridCol>
                <a:gridCol w="1407888">
                  <a:extLst>
                    <a:ext uri="{9D8B030D-6E8A-4147-A177-3AD203B41FA5}">
                      <a16:colId xmlns:a16="http://schemas.microsoft.com/office/drawing/2014/main" val="4042195829"/>
                    </a:ext>
                  </a:extLst>
                </a:gridCol>
              </a:tblGrid>
              <a:tr h="551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Tiêu</a:t>
                      </a:r>
                      <a:r>
                        <a:rPr lang="vi-VN" sz="2000" b="1">
                          <a:effectLst/>
                        </a:rPr>
                        <a:t> chí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Đạt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Chưa</a:t>
                      </a:r>
                      <a:r>
                        <a:rPr lang="vi-VN" sz="2000" b="1">
                          <a:effectLst/>
                        </a:rPr>
                        <a:t> đạt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84947"/>
                  </a:ext>
                </a:extLst>
              </a:tr>
              <a:tr h="117898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effectLst/>
                        </a:rPr>
                        <a:t>Triển</a:t>
                      </a:r>
                      <a:r>
                        <a:rPr lang="en-US" sz="2000" b="1" baseline="0" smtClean="0">
                          <a:effectLst/>
                        </a:rPr>
                        <a:t> khai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smtClean="0">
                          <a:effectLst/>
                        </a:rPr>
                        <a:t>Nêu được ý kiến trái chiều về sự việc cần tranh luận, bác bỏ.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685194"/>
                  </a:ext>
                </a:extLst>
              </a:tr>
              <a:tr h="580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</a:rPr>
                        <a:t>Nêu bài học rút ra từ sự việc.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528316"/>
                  </a:ext>
                </a:extLst>
              </a:tr>
              <a:tr h="5516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/>
                        <a:t>Kết</a:t>
                      </a:r>
                      <a:r>
                        <a:rPr lang="vi-VN" sz="2000" b="1"/>
                        <a:t> thúc</a:t>
                      </a:r>
                      <a:endParaRPr lang="en-US" sz="2000" b="1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/>
                        <a:t>Có kết thúc phù hợp.</a:t>
                      </a:r>
                      <a:endParaRPr lang="en-US" sz="20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63028"/>
                  </a:ext>
                </a:extLst>
              </a:tr>
              <a:tr h="551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/>
                        <a:t>Cảm ơn người nghe.</a:t>
                      </a:r>
                      <a:endParaRPr lang="en-US" sz="20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009631"/>
                  </a:ext>
                </a:extLst>
              </a:tr>
              <a:tr h="5521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/>
                        <a:t>Cách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/>
                        <a:t>trình bày</a:t>
                      </a:r>
                      <a:endParaRPr lang="en-US" sz="2000" b="1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Nói</a:t>
                      </a:r>
                      <a:r>
                        <a:rPr lang="vi-VN" sz="2000"/>
                        <a:t> to, rõ ràng, truyền cảm.</a:t>
                      </a:r>
                      <a:endParaRPr lang="en-US" sz="20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436173"/>
                  </a:ext>
                </a:extLst>
              </a:tr>
              <a:tr h="117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Sử</a:t>
                      </a:r>
                      <a:r>
                        <a:rPr lang="vi-VN" sz="2000"/>
                        <a:t> dụng các yếu tố phi ngôn ngữ (điệu bộ, cử chỉ, nét mặt, ánh mắt…) phù hợp.</a:t>
                      </a:r>
                      <a:endParaRPr lang="en-US" sz="20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48" marR="43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584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094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85467"/>
            <a:ext cx="4876744" cy="992539"/>
            <a:chOff x="4456066" y="375502"/>
            <a:chExt cx="4876744" cy="992539"/>
          </a:xfrm>
        </p:grpSpPr>
        <p:sp>
          <p:nvSpPr>
            <p:cNvPr id="4" name="Rectangle 3"/>
            <p:cNvSpPr/>
            <p:nvPr/>
          </p:nvSpPr>
          <p:spPr>
            <a:xfrm>
              <a:off x="5178822" y="594320"/>
              <a:ext cx="415398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</a:rPr>
                <a:t>C</a:t>
              </a:r>
              <a:r>
                <a:rPr lang="en-US" sz="2000" b="1" smtClean="0">
                  <a:solidFill>
                    <a:srgbClr val="C00000"/>
                  </a:solidFill>
                </a:rPr>
                <a:t>âu </a:t>
              </a:r>
              <a:r>
                <a:rPr lang="en-US" sz="2000" b="1">
                  <a:solidFill>
                    <a:srgbClr val="C00000"/>
                  </a:solidFill>
                </a:rPr>
                <a:t>hỏi gợi ý </a:t>
              </a:r>
              <a:r>
                <a:rPr lang="en-US" sz="2000" b="1" smtClean="0">
                  <a:solidFill>
                    <a:srgbClr val="C00000"/>
                  </a:solidFill>
                </a:rPr>
                <a:t>trao </a:t>
              </a:r>
              <a:r>
                <a:rPr lang="en-US" sz="2000" b="1">
                  <a:solidFill>
                    <a:srgbClr val="C00000"/>
                  </a:solidFill>
                </a:rPr>
                <a:t>đổi về bài nói: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066" y="375502"/>
              <a:ext cx="992539" cy="99253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9813" y="712749"/>
            <a:ext cx="79691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Đề </a:t>
            </a:r>
            <a:r>
              <a:rPr lang="vi-VN" sz="2000"/>
              <a:t>tài được chọn có phù hợp không? </a:t>
            </a:r>
            <a:endParaRPr lang="en-US" sz="2000" smtClean="0"/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Sự </a:t>
            </a:r>
            <a:r>
              <a:rPr lang="vi-VN" sz="2000"/>
              <a:t>việc được nêu đã thể hiện mối quan hệ giữa con người với tự nhiên như thế nào? </a:t>
            </a:r>
            <a:endParaRPr lang="en-US" sz="2000" smtClean="0"/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Ý </a:t>
            </a:r>
            <a:r>
              <a:rPr lang="vi-VN" sz="2000"/>
              <a:t>kiến của người nói </a:t>
            </a:r>
            <a:r>
              <a:rPr lang="vi-VN" sz="2000" smtClean="0"/>
              <a:t>có </a:t>
            </a:r>
            <a:r>
              <a:rPr lang="vi-VN" sz="2000"/>
              <a:t>sức thuyết phục chưa?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Ngôn </a:t>
            </a:r>
            <a:r>
              <a:rPr lang="vi-VN" sz="2000"/>
              <a:t>ngữ nói có rõ ràng, mạch lạc, hấp dẫn không? </a:t>
            </a:r>
            <a:endParaRPr lang="en-US" sz="2000" smtClean="0"/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Sự </a:t>
            </a:r>
            <a:r>
              <a:rPr lang="vi-VN" sz="2000"/>
              <a:t>phối hợp phương tiện ngôn ngữ với </a:t>
            </a:r>
            <a:r>
              <a:rPr lang="vi-VN" sz="2000" smtClean="0"/>
              <a:t>phi </a:t>
            </a:r>
            <a:r>
              <a:rPr lang="vi-VN" sz="2000"/>
              <a:t>ngôn ngữ được thực hiện </a:t>
            </a:r>
            <a:r>
              <a:rPr lang="vi-VN" sz="2000" smtClean="0"/>
              <a:t>thế </a:t>
            </a:r>
            <a:r>
              <a:rPr lang="vi-VN" sz="2000"/>
              <a:t>nào? </a:t>
            </a:r>
            <a:endParaRPr lang="en-US" sz="2000" smtClean="0"/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smtClean="0"/>
              <a:t>Khi </a:t>
            </a:r>
            <a:r>
              <a:rPr lang="vi-VN" sz="2000"/>
              <a:t>trình bày, người nói đã chú ý tương tác với người nghe chưa?</a:t>
            </a:r>
          </a:p>
        </p:txBody>
      </p:sp>
    </p:spTree>
    <p:extLst>
      <p:ext uri="{BB962C8B-B14F-4D97-AF65-F5344CB8AC3E}">
        <p14:creationId xmlns:p14="http://schemas.microsoft.com/office/powerpoint/2010/main" val="293953083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379937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mtClean="0"/>
              <a:t>VẬN DỤNG</a:t>
            </a:r>
            <a:endParaRPr lang="en-US" sz="3300" b="1"/>
          </a:p>
        </p:txBody>
      </p:sp>
      <p:grpSp>
        <p:nvGrpSpPr>
          <p:cNvPr id="29" name="Group 28"/>
          <p:cNvGrpSpPr/>
          <p:nvPr/>
        </p:nvGrpSpPr>
        <p:grpSpPr>
          <a:xfrm>
            <a:off x="1253646" y="1388976"/>
            <a:ext cx="6636708" cy="1032078"/>
            <a:chOff x="1699043" y="1278472"/>
            <a:chExt cx="6636708" cy="1032078"/>
          </a:xfrm>
        </p:grpSpPr>
        <p:grpSp>
          <p:nvGrpSpPr>
            <p:cNvPr id="30" name="Group 29"/>
            <p:cNvGrpSpPr/>
            <p:nvPr/>
          </p:nvGrpSpPr>
          <p:grpSpPr>
            <a:xfrm>
              <a:off x="1959873" y="1278472"/>
              <a:ext cx="6375878" cy="1032078"/>
              <a:chOff x="546975" y="1908158"/>
              <a:chExt cx="6375878" cy="103207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46975" y="1908158"/>
                <a:ext cx="6375878" cy="1032078"/>
              </a:xfrm>
              <a:prstGeom prst="roundRect">
                <a:avLst/>
              </a:prstGeom>
              <a:solidFill>
                <a:srgbClr val="FBFD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8575" y="1916365"/>
                <a:ext cx="617267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smtClean="0"/>
                  <a:t>  </a:t>
                </a:r>
                <a:r>
                  <a:rPr lang="en-US" sz="2000" b="1" smtClean="0"/>
                  <a:t>Nhiệm </a:t>
                </a:r>
                <a:r>
                  <a:rPr lang="en-US" sz="2000" b="1"/>
                  <a:t>vụ 1: </a:t>
                </a:r>
                <a:r>
                  <a:rPr lang="en-US" sz="2000"/>
                  <a:t>Ghi hình lại bài trình bày, dựa vào bảng kiểm, tự đánh giá bài nói và công bố sản phẩm.</a:t>
                </a:r>
              </a:p>
            </p:txBody>
          </p:sp>
        </p:grpSp>
        <p:pic>
          <p:nvPicPr>
            <p:cNvPr id="31" name="Picture 2" descr="https://cdn-icons-png.flaticon.com/128/14793/1479325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043" y="1340695"/>
              <a:ext cx="521660" cy="52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253646" y="2852833"/>
            <a:ext cx="6636708" cy="1032078"/>
            <a:chOff x="1699043" y="1278472"/>
            <a:chExt cx="6636708" cy="1032078"/>
          </a:xfrm>
        </p:grpSpPr>
        <p:grpSp>
          <p:nvGrpSpPr>
            <p:cNvPr id="35" name="Group 34"/>
            <p:cNvGrpSpPr/>
            <p:nvPr/>
          </p:nvGrpSpPr>
          <p:grpSpPr>
            <a:xfrm>
              <a:off x="1959873" y="1278472"/>
              <a:ext cx="6375878" cy="1032078"/>
              <a:chOff x="546975" y="1908158"/>
              <a:chExt cx="6375878" cy="1032078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546975" y="1908158"/>
                <a:ext cx="6375878" cy="1032078"/>
              </a:xfrm>
              <a:prstGeom prst="roundRect">
                <a:avLst/>
              </a:prstGeom>
              <a:solidFill>
                <a:srgbClr val="FBFD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575" y="1916365"/>
                <a:ext cx="617267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smtClean="0"/>
                  <a:t>  </a:t>
                </a:r>
                <a:r>
                  <a:rPr lang="en-US" sz="2000" b="1" smtClean="0"/>
                  <a:t>Nhiệm </a:t>
                </a:r>
                <a:r>
                  <a:rPr lang="en-US" sz="2000" b="1"/>
                  <a:t>vụ 2: </a:t>
                </a:r>
                <a:r>
                  <a:rPr lang="en-US" sz="2000"/>
                  <a:t>Chọn một sự việc có tính thời sự khác để trình bày ý kiến.</a:t>
                </a:r>
              </a:p>
            </p:txBody>
          </p:sp>
        </p:grpSp>
        <p:pic>
          <p:nvPicPr>
            <p:cNvPr id="36" name="Picture 2" descr="https://cdn-icons-png.flaticon.com/128/14793/1479325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043" y="1340695"/>
              <a:ext cx="521660" cy="52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1241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412383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mtClean="0"/>
              <a:t>HƯỚNG DẪN VỀ NHÀ</a:t>
            </a:r>
            <a:endParaRPr lang="en-US" sz="3300" b="1"/>
          </a:p>
        </p:txBody>
      </p:sp>
      <p:grpSp>
        <p:nvGrpSpPr>
          <p:cNvPr id="8" name="Group 7"/>
          <p:cNvGrpSpPr/>
          <p:nvPr/>
        </p:nvGrpSpPr>
        <p:grpSpPr>
          <a:xfrm>
            <a:off x="694531" y="1277803"/>
            <a:ext cx="7754937" cy="1477328"/>
            <a:chOff x="830263" y="1157249"/>
            <a:chExt cx="7754937" cy="1477328"/>
          </a:xfrm>
        </p:grpSpPr>
        <p:sp>
          <p:nvSpPr>
            <p:cNvPr id="25" name="TextBox 24"/>
            <p:cNvSpPr txBox="1"/>
            <p:nvPr/>
          </p:nvSpPr>
          <p:spPr>
            <a:xfrm>
              <a:off x="1695513" y="1157249"/>
              <a:ext cx="688968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vi-VN" sz="2000"/>
                <a:t>Ôn tập kiến thức đã học về kĩ năng nói và nghe: </a:t>
              </a:r>
              <a:r>
                <a:rPr lang="vi-VN" sz="2000" i="1"/>
                <a:t>Trình bày ý kiến về một vấn đề có tính thời sự (con người trong mối quan hệ với tự nhiên)</a:t>
              </a:r>
              <a:r>
                <a:rPr lang="vi-VN" sz="2000"/>
                <a:t>.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830263" y="1571626"/>
              <a:ext cx="659250" cy="65925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798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/>
                <a:t>1</a:t>
              </a:r>
              <a:endParaRPr lang="en-US" sz="25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4531" y="2935096"/>
            <a:ext cx="7754937" cy="958660"/>
            <a:chOff x="830263" y="1157249"/>
            <a:chExt cx="7754937" cy="958660"/>
          </a:xfrm>
        </p:grpSpPr>
        <p:sp>
          <p:nvSpPr>
            <p:cNvPr id="29" name="TextBox 28"/>
            <p:cNvSpPr txBox="1"/>
            <p:nvPr/>
          </p:nvSpPr>
          <p:spPr>
            <a:xfrm>
              <a:off x="1695513" y="1157249"/>
              <a:ext cx="688968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vi-VN" sz="2000"/>
                <a:t>Chuẩn bị </a:t>
              </a:r>
              <a:r>
                <a:rPr lang="vi-VN" sz="2000" b="1" i="1"/>
                <a:t>Bài 2: Những cung bậc tâm trạng – Văn bản 1: Nỗi niềm chinh phụ</a:t>
              </a:r>
              <a:r>
                <a:rPr lang="vi-VN" sz="2000"/>
                <a:t>.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830263" y="1306954"/>
              <a:ext cx="659250" cy="65925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798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/>
                <a:t>2</a:t>
              </a:r>
              <a:endParaRPr lang="en-US" sz="2500" b="1"/>
            </a:p>
          </p:txBody>
        </p:sp>
      </p:grpSp>
    </p:spTree>
    <p:extLst>
      <p:ext uri="{BB962C8B-B14F-4D97-AF65-F5344CB8AC3E}">
        <p14:creationId xmlns:p14="http://schemas.microsoft.com/office/powerpoint/2010/main" val="365151509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39707"/>
            <a:ext cx="91440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/>
              <a:t>CẢM ƠN </a:t>
            </a:r>
            <a:r>
              <a:rPr lang="en-US" sz="3500" b="1" smtClean="0"/>
              <a:t>CÁC EM </a:t>
            </a:r>
            <a:r>
              <a:rPr lang="vi-VN" sz="3500" b="1" smtClean="0"/>
              <a:t>ĐÃ </a:t>
            </a:r>
            <a:r>
              <a:rPr lang="en-US" sz="3500" b="1" smtClean="0"/>
              <a:t>CHÚ Ý </a:t>
            </a:r>
          </a:p>
          <a:p>
            <a:pPr algn="ctr">
              <a:lnSpc>
                <a:spcPct val="150000"/>
              </a:lnSpc>
            </a:pPr>
            <a:r>
              <a:rPr lang="vi-VN" sz="3500" b="1" smtClean="0"/>
              <a:t>LẮNG </a:t>
            </a:r>
            <a:r>
              <a:rPr lang="vi-VN" sz="3500" b="1"/>
              <a:t>NGHE,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4015644232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37864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mtClean="0"/>
              <a:t>KHỞI ĐỘNG</a:t>
            </a:r>
            <a:endParaRPr lang="en-US" sz="3300" b="1"/>
          </a:p>
        </p:txBody>
      </p:sp>
      <p:grpSp>
        <p:nvGrpSpPr>
          <p:cNvPr id="29" name="Group 28"/>
          <p:cNvGrpSpPr/>
          <p:nvPr/>
        </p:nvGrpSpPr>
        <p:grpSpPr>
          <a:xfrm>
            <a:off x="986418" y="973494"/>
            <a:ext cx="7171163" cy="1063348"/>
            <a:chOff x="1293792" y="1144800"/>
            <a:chExt cx="7171163" cy="1063348"/>
          </a:xfrm>
        </p:grpSpPr>
        <p:sp>
          <p:nvSpPr>
            <p:cNvPr id="30" name="Rounded Rectangle 29"/>
            <p:cNvSpPr/>
            <p:nvPr/>
          </p:nvSpPr>
          <p:spPr>
            <a:xfrm>
              <a:off x="1293792" y="1144800"/>
              <a:ext cx="7171163" cy="1063348"/>
            </a:xfrm>
            <a:prstGeom prst="roundRect">
              <a:avLst>
                <a:gd name="adj" fmla="val 16172"/>
              </a:avLst>
            </a:prstGeom>
            <a:solidFill>
              <a:srgbClr val="FFF7EF"/>
            </a:solidFill>
            <a:ln w="12700">
              <a:solidFill>
                <a:srgbClr val="000000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          </a:t>
              </a:r>
              <a:r>
                <a:rPr lang="vi-VN" sz="2000" smtClean="0">
                  <a:solidFill>
                    <a:srgbClr val="000000"/>
                  </a:solidFill>
                </a:rPr>
                <a:t>Nêu </a:t>
              </a:r>
              <a:r>
                <a:rPr lang="vi-VN" sz="2000">
                  <a:solidFill>
                    <a:srgbClr val="000000"/>
                  </a:solidFill>
                </a:rPr>
                <a:t>một vài sự việc có tính thời sự liên quan đến mối quan hệ giữa con người với tự nhiên mà em đang quan tâm.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94" y="1315039"/>
              <a:ext cx="559117" cy="30339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6920" y="2331776"/>
            <a:ext cx="2460753" cy="2334051"/>
            <a:chOff x="476920" y="2331776"/>
            <a:chExt cx="2460753" cy="2334051"/>
          </a:xfrm>
        </p:grpSpPr>
        <p:pic>
          <p:nvPicPr>
            <p:cNvPr id="12" name="Picture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18" y="2331776"/>
              <a:ext cx="2239559" cy="149173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5" name="Rounded Rectangle 34"/>
            <p:cNvSpPr/>
            <p:nvPr/>
          </p:nvSpPr>
          <p:spPr>
            <a:xfrm>
              <a:off x="476920" y="3945575"/>
              <a:ext cx="2460753" cy="720252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Ô nhiễm không khí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78369" y="2331775"/>
            <a:ext cx="2187259" cy="2334052"/>
            <a:chOff x="3478369" y="2331775"/>
            <a:chExt cx="2187259" cy="2334052"/>
          </a:xfrm>
        </p:grpSpPr>
        <p:pic>
          <p:nvPicPr>
            <p:cNvPr id="13" name="Picture 12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" b="9846"/>
            <a:stretch/>
          </p:blipFill>
          <p:spPr bwMode="auto">
            <a:xfrm>
              <a:off x="3478369" y="2331775"/>
              <a:ext cx="2187259" cy="1491739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3518863" y="3945575"/>
              <a:ext cx="2106270" cy="720252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Chặt phá rừng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94006" y="2331775"/>
            <a:ext cx="2725361" cy="2456113"/>
            <a:chOff x="5994006" y="2331775"/>
            <a:chExt cx="2725361" cy="2456113"/>
          </a:xfrm>
        </p:grpSpPr>
        <p:pic>
          <p:nvPicPr>
            <p:cNvPr id="14" name="Picture 1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8" b="10620"/>
            <a:stretch/>
          </p:blipFill>
          <p:spPr bwMode="auto">
            <a:xfrm>
              <a:off x="6316920" y="2331775"/>
              <a:ext cx="2079535" cy="1491739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5994006" y="3823514"/>
              <a:ext cx="2725361" cy="964374"/>
            </a:xfrm>
            <a:prstGeom prst="roundRect">
              <a:avLst>
                <a:gd name="adj" fmla="val 15959"/>
              </a:avLst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</a:rPr>
                <a:t>Khai thác </a:t>
              </a:r>
              <a:r>
                <a:rPr lang="en-US" sz="2000">
                  <a:solidFill>
                    <a:srgbClr val="000000"/>
                  </a:solidFill>
                </a:rPr>
                <a:t>khoáng sản bừa bãi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792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185173"/>
            <a:ext cx="9144000" cy="254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00" b="1" smtClean="0">
                <a:solidFill>
                  <a:srgbClr val="1D4858"/>
                </a:solidFill>
              </a:rPr>
              <a:t>TRÌNH </a:t>
            </a:r>
            <a:r>
              <a:rPr lang="vi-VN" sz="3700" b="1">
                <a:solidFill>
                  <a:srgbClr val="1D4858"/>
                </a:solidFill>
              </a:rPr>
              <a:t>BÀY Ý KIẾN </a:t>
            </a:r>
            <a:r>
              <a:rPr lang="vi-VN" sz="3700" b="1" smtClean="0">
                <a:solidFill>
                  <a:srgbClr val="1D4858"/>
                </a:solidFill>
              </a:rPr>
              <a:t>VỀ </a:t>
            </a:r>
            <a:r>
              <a:rPr lang="vi-VN" sz="3700" b="1">
                <a:solidFill>
                  <a:srgbClr val="1D4858"/>
                </a:solidFill>
              </a:rPr>
              <a:t>MỘT SỰ VIỆC CÓ TÍNH THỜI SỰ (CON NGƯỜI TRONG MỐI QUAN HỆ VỚI TỰ NHIÊN)</a:t>
            </a:r>
            <a:endParaRPr lang="en-US" sz="3700" b="1">
              <a:solidFill>
                <a:srgbClr val="1D4858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-238760"/>
            <a:ext cx="9144000" cy="1244600"/>
            <a:chOff x="0" y="-238760"/>
            <a:chExt cx="9144000" cy="1244600"/>
          </a:xfrm>
        </p:grpSpPr>
        <p:sp>
          <p:nvSpPr>
            <p:cNvPr id="8" name="Rounded Rectangle 7"/>
            <p:cNvSpPr/>
            <p:nvPr/>
          </p:nvSpPr>
          <p:spPr>
            <a:xfrm>
              <a:off x="2616200" y="-238760"/>
              <a:ext cx="3911600" cy="12446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0"/>
              <a:ext cx="9144000" cy="84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smtClean="0"/>
                <a:t>NÓI </a:t>
              </a:r>
              <a:r>
                <a:rPr lang="vi-VN" sz="3700" b="1"/>
                <a:t>VÀ </a:t>
              </a:r>
              <a:r>
                <a:rPr lang="vi-VN" sz="3700" b="1" smtClean="0"/>
                <a:t>NGHE</a:t>
              </a:r>
              <a:endParaRPr lang="en-US" sz="3700" b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880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0791" y="1452835"/>
            <a:ext cx="6414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smtClean="0"/>
              <a:t>Tìm </a:t>
            </a:r>
            <a:r>
              <a:rPr lang="vi-VN" sz="2000"/>
              <a:t>hiểu cách thức trình bày ý kiến </a:t>
            </a:r>
            <a:r>
              <a:rPr lang="en-US" sz="2000" smtClean="0"/>
              <a:t>về một </a:t>
            </a:r>
            <a:r>
              <a:rPr lang="vi-VN" sz="2000" smtClean="0"/>
              <a:t>sự </a:t>
            </a:r>
            <a:r>
              <a:rPr lang="vi-VN" sz="2000"/>
              <a:t>việc có tính thời sự (con người trong mối quan hệ với tự nhiên)</a:t>
            </a:r>
            <a:endParaRPr lang="en-US" sz="2000"/>
          </a:p>
        </p:txBody>
      </p:sp>
      <p:sp>
        <p:nvSpPr>
          <p:cNvPr id="18" name="TextBox 17"/>
          <p:cNvSpPr txBox="1"/>
          <p:nvPr/>
        </p:nvSpPr>
        <p:spPr>
          <a:xfrm>
            <a:off x="0" y="150741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mtClean="0"/>
              <a:t>NỘI DUNG BÀI HỌC</a:t>
            </a:r>
            <a:endParaRPr lang="en-US" sz="3300" b="1"/>
          </a:p>
        </p:txBody>
      </p:sp>
      <p:grpSp>
        <p:nvGrpSpPr>
          <p:cNvPr id="3" name="Group 2"/>
          <p:cNvGrpSpPr/>
          <p:nvPr/>
        </p:nvGrpSpPr>
        <p:grpSpPr>
          <a:xfrm>
            <a:off x="1376237" y="969026"/>
            <a:ext cx="3851316" cy="524080"/>
            <a:chOff x="1162644" y="1410230"/>
            <a:chExt cx="3851316" cy="524080"/>
          </a:xfrm>
        </p:grpSpPr>
        <p:sp>
          <p:nvSpPr>
            <p:cNvPr id="19" name="TextBox 18"/>
            <p:cNvSpPr txBox="1"/>
            <p:nvPr/>
          </p:nvSpPr>
          <p:spPr>
            <a:xfrm>
              <a:off x="1612805" y="1472215"/>
              <a:ext cx="34011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smtClean="0"/>
                <a:t>HÌNH THÀNH KIẾN THỨC</a:t>
              </a:r>
              <a:endParaRPr lang="en-US" sz="2000" b="1"/>
            </a:p>
          </p:txBody>
        </p:sp>
        <p:pic>
          <p:nvPicPr>
            <p:cNvPr id="20" name="Google Shape;965;p67"/>
            <p:cNvPicPr preferRelativeResize="0"/>
            <p:nvPr/>
          </p:nvPicPr>
          <p:blipFill rotWithShape="1">
            <a:blip r:embed="rId2">
              <a:alphaModFix/>
            </a:blip>
            <a:srcRect l="7026" r="7077"/>
            <a:stretch/>
          </p:blipFill>
          <p:spPr>
            <a:xfrm>
              <a:off x="1162644" y="1410230"/>
              <a:ext cx="450161" cy="524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376237" y="2519529"/>
            <a:ext cx="2175010" cy="524080"/>
            <a:chOff x="1162644" y="1410230"/>
            <a:chExt cx="2175010" cy="524080"/>
          </a:xfrm>
        </p:grpSpPr>
        <p:sp>
          <p:nvSpPr>
            <p:cNvPr id="22" name="TextBox 21"/>
            <p:cNvSpPr txBox="1"/>
            <p:nvPr/>
          </p:nvSpPr>
          <p:spPr>
            <a:xfrm>
              <a:off x="1612805" y="1472215"/>
              <a:ext cx="172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smtClean="0"/>
                <a:t>LUYỆN TẬP</a:t>
              </a:r>
              <a:endParaRPr lang="en-US" sz="2000" b="1"/>
            </a:p>
          </p:txBody>
        </p:sp>
        <p:pic>
          <p:nvPicPr>
            <p:cNvPr id="23" name="Google Shape;965;p67"/>
            <p:cNvPicPr preferRelativeResize="0"/>
            <p:nvPr/>
          </p:nvPicPr>
          <p:blipFill rotWithShape="1">
            <a:blip r:embed="rId2">
              <a:alphaModFix/>
            </a:blip>
            <a:srcRect l="7026" r="7077"/>
            <a:stretch/>
          </p:blipFill>
          <p:spPr>
            <a:xfrm>
              <a:off x="1162644" y="1410230"/>
              <a:ext cx="450161" cy="5240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1900792" y="3094640"/>
            <a:ext cx="2768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I. Chuẩn bị</a:t>
            </a:r>
            <a:endParaRPr lang="en-US" sz="2000"/>
          </a:p>
        </p:txBody>
      </p:sp>
      <p:sp>
        <p:nvSpPr>
          <p:cNvPr id="26" name="TextBox 25"/>
          <p:cNvSpPr txBox="1"/>
          <p:nvPr/>
        </p:nvSpPr>
        <p:spPr>
          <a:xfrm>
            <a:off x="1900792" y="3636013"/>
            <a:ext cx="2768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II. Trình </a:t>
            </a:r>
            <a:r>
              <a:rPr lang="en-US" sz="2000"/>
              <a:t>bày bài nói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0792" y="4177386"/>
            <a:ext cx="2768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III. Trao </a:t>
            </a:r>
            <a:r>
              <a:rPr lang="en-US" sz="2000"/>
              <a:t>đổi về bài nói</a:t>
            </a:r>
          </a:p>
        </p:txBody>
      </p:sp>
      <p:pic>
        <p:nvPicPr>
          <p:cNvPr id="28" name="Google Shape;9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2948" y="-331526"/>
            <a:ext cx="1371213" cy="136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97959">
            <a:off x="184520" y="3956445"/>
            <a:ext cx="1154270" cy="1233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10179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34745" y="1858033"/>
            <a:ext cx="5472981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 smtClean="0"/>
              <a:t>TÌM HIỂU CÁCH THỨC TRÌNH BÀY Ý KIẾN </a:t>
            </a:r>
            <a:r>
              <a:rPr lang="en-US" sz="2500" b="1" smtClean="0"/>
              <a:t>VỀ MỘT </a:t>
            </a:r>
            <a:r>
              <a:rPr lang="vi-VN" sz="2500" b="1" smtClean="0"/>
              <a:t>SỰ VIỆC CÓ TÍNH THỜI SỰ (CON NGƯỜI TRONG MỐI QUAN HỆ VỚI TỰ NHIÊN)</a:t>
            </a:r>
            <a:endParaRPr lang="vi-VN" sz="2500" b="1"/>
          </a:p>
        </p:txBody>
      </p:sp>
      <p:sp>
        <p:nvSpPr>
          <p:cNvPr id="21" name="Rounded Rectangle 20"/>
          <p:cNvSpPr/>
          <p:nvPr/>
        </p:nvSpPr>
        <p:spPr>
          <a:xfrm>
            <a:off x="2169332" y="835659"/>
            <a:ext cx="5003805" cy="768374"/>
          </a:xfrm>
          <a:prstGeom prst="roundRect">
            <a:avLst/>
          </a:prstGeom>
          <a:solidFill>
            <a:srgbClr val="E6FBDD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 algn="ctr">
              <a:buClrTx/>
              <a:defRPr/>
            </a:pPr>
            <a:r>
              <a:rPr lang="en-US" sz="3000" b="1" smtClean="0">
                <a:solidFill>
                  <a:sysClr val="windowText" lastClr="000000"/>
                </a:solidFill>
                <a:ea typeface="+mn-ea"/>
                <a:cs typeface="+mn-cs"/>
              </a:rPr>
              <a:t>HÌNH </a:t>
            </a:r>
            <a:r>
              <a:rPr lang="en-US" sz="3000" b="1">
                <a:solidFill>
                  <a:sysClr val="windowText" lastClr="000000"/>
                </a:solidFill>
                <a:ea typeface="+mn-ea"/>
                <a:cs typeface="+mn-cs"/>
              </a:rPr>
              <a:t>THÀNH KIẾN </a:t>
            </a:r>
            <a:r>
              <a:rPr lang="en-US" sz="3000" b="1" smtClean="0">
                <a:solidFill>
                  <a:sysClr val="windowText" lastClr="000000"/>
                </a:solidFill>
                <a:ea typeface="+mn-ea"/>
                <a:cs typeface="+mn-cs"/>
              </a:rPr>
              <a:t>THỨC</a:t>
            </a:r>
            <a:endParaRPr lang="en-US" sz="3000" b="1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311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091452" y="301342"/>
            <a:ext cx="2874009" cy="5739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Thảo luận nhóm đôi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AFBF2F-35AB-E8EB-1D45-4652D8565869}"/>
              </a:ext>
            </a:extLst>
          </p:cNvPr>
          <p:cNvGrpSpPr/>
          <p:nvPr/>
        </p:nvGrpSpPr>
        <p:grpSpPr>
          <a:xfrm>
            <a:off x="572871" y="1274983"/>
            <a:ext cx="4655498" cy="2641206"/>
            <a:chOff x="1062756" y="2974329"/>
            <a:chExt cx="10403428" cy="5902184"/>
          </a:xfrm>
        </p:grpSpPr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E7353702-3830-CEB8-9973-D453981C9788}"/>
                </a:ext>
              </a:extLst>
            </p:cNvPr>
            <p:cNvSpPr/>
            <p:nvPr/>
          </p:nvSpPr>
          <p:spPr>
            <a:xfrm>
              <a:off x="1062756" y="3619505"/>
              <a:ext cx="10403428" cy="5257008"/>
            </a:xfrm>
            <a:prstGeom prst="roundRect">
              <a:avLst>
                <a:gd name="adj" fmla="val 688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432017" y="4264675"/>
              <a:ext cx="9664906" cy="433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Theo em, khi trình bày ý kiến về một sự việc có tính thời sự (con người trong mối quan hệ với tự nhiên), chúng ta cần lưu ý điều gì?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586689A-E0BC-6C90-F818-199DFD9715A8}"/>
                </a:ext>
              </a:extLst>
            </p:cNvPr>
            <p:cNvSpPr/>
            <p:nvPr/>
          </p:nvSpPr>
          <p:spPr>
            <a:xfrm>
              <a:off x="5383688" y="2974329"/>
              <a:ext cx="1761562" cy="1290346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AFBF2F-35AB-E8EB-1D45-4652D8565869}"/>
              </a:ext>
            </a:extLst>
          </p:cNvPr>
          <p:cNvGrpSpPr/>
          <p:nvPr/>
        </p:nvGrpSpPr>
        <p:grpSpPr>
          <a:xfrm>
            <a:off x="5721906" y="1274983"/>
            <a:ext cx="2880129" cy="2202513"/>
            <a:chOff x="1028698" y="2920922"/>
            <a:chExt cx="6436093" cy="4921858"/>
          </a:xfrm>
        </p:grpSpPr>
        <p:sp>
          <p:nvSpPr>
            <p:cNvPr id="30" name="Rectangle: Rounded Corners 4">
              <a:extLst>
                <a:ext uri="{FF2B5EF4-FFF2-40B4-BE49-F238E27FC236}">
                  <a16:creationId xmlns:a16="http://schemas.microsoft.com/office/drawing/2014/main" id="{E7353702-3830-CEB8-9973-D453981C9788}"/>
                </a:ext>
              </a:extLst>
            </p:cNvPr>
            <p:cNvSpPr/>
            <p:nvPr/>
          </p:nvSpPr>
          <p:spPr>
            <a:xfrm>
              <a:off x="1028698" y="3566101"/>
              <a:ext cx="6436093" cy="4276679"/>
            </a:xfrm>
            <a:prstGeom prst="roundRect">
              <a:avLst>
                <a:gd name="adj" fmla="val 1059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248686" y="4211268"/>
              <a:ext cx="5996114" cy="33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Xác định mục đích nói và đối tượng người nghe của </a:t>
              </a:r>
              <a:r>
                <a:rPr lang="vi-VN" sz="2000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smtClean="0">
                  <a:latin typeface="Arial" panose="020B0604020202020204" pitchFamily="34" charset="0"/>
                  <a:cs typeface="Arial" panose="020B0604020202020204" pitchFamily="34" charset="0"/>
                </a:rPr>
                <a:t> nói.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1586689A-E0BC-6C90-F818-199DFD9715A8}"/>
                </a:ext>
              </a:extLst>
            </p:cNvPr>
            <p:cNvSpPr/>
            <p:nvPr/>
          </p:nvSpPr>
          <p:spPr>
            <a:xfrm>
              <a:off x="3365961" y="2920922"/>
              <a:ext cx="1761562" cy="1290346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3" t="38235"/>
          <a:stretch/>
        </p:blipFill>
        <p:spPr>
          <a:xfrm>
            <a:off x="7360921" y="3694497"/>
            <a:ext cx="1851660" cy="1579972"/>
          </a:xfrm>
          <a:prstGeom prst="roundRect">
            <a:avLst>
              <a:gd name="adj" fmla="val 13644"/>
            </a:avLst>
          </a:prstGeom>
        </p:spPr>
      </p:pic>
    </p:spTree>
    <p:extLst>
      <p:ext uri="{BB962C8B-B14F-4D97-AF65-F5344CB8AC3E}">
        <p14:creationId xmlns:p14="http://schemas.microsoft.com/office/powerpoint/2010/main" val="400964706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-1" y="258441"/>
            <a:ext cx="1698171" cy="59790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accent6"/>
                </a:solidFill>
              </a:rPr>
              <a:t>1. Lưu ý</a:t>
            </a:r>
            <a:endParaRPr lang="en-US" sz="2200" b="1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80673" y="2079870"/>
            <a:ext cx="1787070" cy="6754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nội dung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38274" y="365350"/>
            <a:ext cx="3458938" cy="981985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Giới thiệu và nêu tóm tắt được sự việc cần trình bày.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stCxn id="5" idx="0"/>
            <a:endCxn id="6" idx="2"/>
          </p:cNvCxnSpPr>
          <p:nvPr/>
        </p:nvCxnSpPr>
        <p:spPr>
          <a:xfrm flipV="1">
            <a:off x="4074208" y="1347335"/>
            <a:ext cx="893535" cy="73253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653314" y="1708932"/>
            <a:ext cx="2842985" cy="981985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Trình bày ý kiến (đồng tình hay phản đối).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stCxn id="5" idx="3"/>
            <a:endCxn id="11" idx="1"/>
          </p:cNvCxnSpPr>
          <p:nvPr/>
        </p:nvCxnSpPr>
        <p:spPr>
          <a:xfrm flipV="1">
            <a:off x="4967743" y="2199925"/>
            <a:ext cx="685571" cy="2176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897665" y="3326586"/>
            <a:ext cx="3802743" cy="1465415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Ảnh hưởng của sự việc đối với cuộc sống con người và sự phát triển của xã hội.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endCxn id="15" idx="0"/>
          </p:cNvCxnSpPr>
          <p:nvPr/>
        </p:nvCxnSpPr>
        <p:spPr>
          <a:xfrm>
            <a:off x="4682789" y="2755315"/>
            <a:ext cx="2116248" cy="57127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27804" y="3715299"/>
            <a:ext cx="1427846" cy="638820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Giải pháp.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>
            <a:stCxn id="5" idx="2"/>
            <a:endCxn id="18" idx="0"/>
          </p:cNvCxnSpPr>
          <p:nvPr/>
        </p:nvCxnSpPr>
        <p:spPr>
          <a:xfrm flipH="1">
            <a:off x="3641727" y="2755315"/>
            <a:ext cx="432481" cy="95998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30227" y="3114958"/>
            <a:ext cx="1906815" cy="638820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Bài học rút ra.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>
            <a:endCxn id="21" idx="3"/>
          </p:cNvCxnSpPr>
          <p:nvPr/>
        </p:nvCxnSpPr>
        <p:spPr>
          <a:xfrm flipH="1">
            <a:off x="2437042" y="2755315"/>
            <a:ext cx="1107737" cy="6790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83027" y="1194066"/>
            <a:ext cx="2212075" cy="1470905"/>
          </a:xfrm>
          <a:prstGeom prst="roundRect">
            <a:avLst>
              <a:gd name="adj" fmla="val 14352"/>
            </a:avLst>
          </a:prstGeom>
          <a:solidFill>
            <a:srgbClr val="F9FBF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Trả lời được các câu hỏi và ý kiến phản biện.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2495102" y="1584158"/>
            <a:ext cx="1049677" cy="4957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499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5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-1" y="258441"/>
            <a:ext cx="1698171" cy="59790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accent6"/>
                </a:solidFill>
              </a:rPr>
              <a:t>1. Lưu ý</a:t>
            </a:r>
            <a:endParaRPr lang="en-US" sz="2200" b="1">
              <a:solidFill>
                <a:schemeClr val="accent6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24619" y="2420700"/>
            <a:ext cx="1945161" cy="1617900"/>
          </a:xfrm>
          <a:prstGeom prst="roundRect">
            <a:avLst>
              <a:gd name="adj" fmla="val 5472"/>
            </a:avLst>
          </a:prstGeom>
          <a:solidFill>
            <a:srgbClr val="F4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Nói to, rõ ràng, truyền cảm.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076697" y="1758956"/>
            <a:ext cx="441003" cy="661744"/>
          </a:xfrm>
          <a:prstGeom prst="downArrow">
            <a:avLst>
              <a:gd name="adj1" fmla="val 45249"/>
              <a:gd name="adj2" fmla="val 65410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81303" y="2420700"/>
            <a:ext cx="4018097" cy="1617900"/>
          </a:xfrm>
          <a:prstGeom prst="roundRect">
            <a:avLst>
              <a:gd name="adj" fmla="val 5472"/>
            </a:avLst>
          </a:prstGeom>
          <a:solidFill>
            <a:srgbClr val="F4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Sử dụng các yếu tố phi ngôn ngữ (điệu bộ, cử chỉ, nét mặt, ánh mắt,...) phù hợp.</a:t>
            </a:r>
            <a:endParaRPr lang="vi-VN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5669849" y="1758956"/>
            <a:ext cx="441003" cy="661744"/>
          </a:xfrm>
          <a:prstGeom prst="downArrow">
            <a:avLst>
              <a:gd name="adj1" fmla="val 45249"/>
              <a:gd name="adj2" fmla="val 65410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24619" y="1257300"/>
            <a:ext cx="6574781" cy="501656"/>
          </a:xfrm>
          <a:prstGeom prst="roundRect">
            <a:avLst>
              <a:gd name="adj" fmla="val 5472"/>
            </a:avLst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cách trình bày</a:t>
            </a:r>
            <a:endParaRPr lang="vi-VN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46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3" grpId="0" animBg="1"/>
    </p:bldLst>
  </p:timing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1294</Words>
  <Application>Microsoft Office PowerPoint</Application>
  <PresentationFormat>On-screen Show (16:9)</PresentationFormat>
  <Paragraphs>151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Wingdings</vt:lpstr>
      <vt:lpstr>Arial</vt:lpstr>
      <vt:lpstr>Ingrid Darling</vt:lpstr>
      <vt:lpstr>Quicksand</vt:lpstr>
      <vt:lpstr>Times New Roman</vt:lpstr>
      <vt:lpstr>Fahkwang</vt:lpstr>
      <vt:lpstr>What To Do For World Nature Conservation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FOR World Nature CONSERVATION DAY</dc:title>
  <dc:creator>ADMIN</dc:creator>
  <cp:lastModifiedBy>ADMIN</cp:lastModifiedBy>
  <cp:revision>27</cp:revision>
  <dcterms:modified xsi:type="dcterms:W3CDTF">2024-09-25T00:46:36Z</dcterms:modified>
</cp:coreProperties>
</file>