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8" r:id="rId2"/>
    <p:sldId id="261" r:id="rId3"/>
    <p:sldId id="260" r:id="rId4"/>
    <p:sldId id="300" r:id="rId5"/>
    <p:sldId id="301" r:id="rId6"/>
    <p:sldId id="274" r:id="rId7"/>
    <p:sldId id="259" r:id="rId8"/>
    <p:sldId id="262" r:id="rId9"/>
    <p:sldId id="275" r:id="rId10"/>
    <p:sldId id="276" r:id="rId11"/>
    <p:sldId id="277" r:id="rId12"/>
    <p:sldId id="278" r:id="rId13"/>
    <p:sldId id="279" r:id="rId14"/>
    <p:sldId id="302" r:id="rId15"/>
    <p:sldId id="280" r:id="rId16"/>
    <p:sldId id="263" r:id="rId17"/>
    <p:sldId id="265" r:id="rId18"/>
    <p:sldId id="282" r:id="rId19"/>
    <p:sldId id="267" r:id="rId20"/>
    <p:sldId id="305" r:id="rId21"/>
    <p:sldId id="303" r:id="rId22"/>
    <p:sldId id="304" r:id="rId23"/>
    <p:sldId id="268" r:id="rId24"/>
    <p:sldId id="286" r:id="rId25"/>
    <p:sldId id="287" r:id="rId26"/>
    <p:sldId id="288" r:id="rId27"/>
    <p:sldId id="289" r:id="rId28"/>
    <p:sldId id="266" r:id="rId29"/>
    <p:sldId id="290" r:id="rId30"/>
    <p:sldId id="270" r:id="rId31"/>
    <p:sldId id="291" r:id="rId32"/>
    <p:sldId id="299" r:id="rId33"/>
    <p:sldId id="292" r:id="rId34"/>
    <p:sldId id="293" r:id="rId35"/>
    <p:sldId id="294" r:id="rId36"/>
    <p:sldId id="295" r:id="rId37"/>
  </p:sldIdLst>
  <p:sldSz cx="12192000" cy="6858000"/>
  <p:notesSz cx="6858000" cy="9144000"/>
  <p:embeddedFontLst>
    <p:embeddedFont>
      <p:font typeface="#9Slide03 Cabin Condensed SemiB" panose="020B0604020202020204" charset="0"/>
      <p:bold r:id="rId39"/>
    </p:embeddedFont>
    <p:embeddedFont>
      <p:font typeface="#9Slide04 Serifiqo4FFreeCapital" panose="020B0604020202020204" charset="0"/>
      <p:regular r:id="rId40"/>
    </p:embeddedFont>
    <p:embeddedFont>
      <p:font typeface="宋体" panose="02010600030101010101" pitchFamily="2" charset="-122"/>
      <p:regular r:id="rId41"/>
    </p:embeddedFont>
    <p:embeddedFont>
      <p:font typeface="#9Slide04 AdrianeSwash" panose="020B0604020202020204" charset="0"/>
      <p:italic r:id="rId42"/>
    </p:embeddedFont>
    <p:embeddedFont>
      <p:font typeface="#9Slide03 SFU Salzburg" panose="020B0604020202020204" charset="0"/>
      <p:regular r:id="rId43"/>
    </p:embeddedFont>
    <p:embeddedFont>
      <p:font typeface="#9Slide04 Abraham Lincoln" panose="020B0604020202020204" charset="0"/>
      <p:regular r:id="rId44"/>
    </p:embeddedFont>
    <p:embeddedFont>
      <p:font typeface="Tahoma" panose="020B0604030504040204" pitchFamily="34" charset="0"/>
      <p:regular r:id="rId45"/>
      <p:bold r:id="rId46"/>
    </p:embeddedFont>
    <p:embeddedFont>
      <p:font typeface="Calibri" panose="020F0502020204030204" pitchFamily="34" charset="0"/>
      <p:regular r:id="rId47"/>
      <p:bold r:id="rId48"/>
      <p:italic r:id="rId49"/>
      <p:boldItalic r:id="rId50"/>
    </p:embeddedFont>
    <p:embeddedFont>
      <p:font typeface="VNI-Swiss-Condense" pitchFamily="2" charset="0"/>
      <p:regular r:id="rId51"/>
      <p:bold r:id="rId52"/>
    </p:embeddedFont>
    <p:embeddedFont>
      <p:font typeface="#9Slide05 Great Vibes" panose="020B0604020202020204" charset="0"/>
      <p:regular r:id="rId53"/>
    </p:embeddedFont>
    <p:embeddedFont>
      <p:font typeface="#9Slide04 NewParis Headline" panose="020B0604020202020204" charset="0"/>
      <p:regular r:id="rId54"/>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48" y="3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DD8BB-1EBC-45FC-B8BF-8A7A6B47548F}" type="datetimeFigureOut">
              <a:rPr lang="zh-CN" altLang="en-US" smtClean="0"/>
              <a:t>2024/9/18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90618-AC7C-4AD5-8FFE-497CCF3813E1}" type="slidenum">
              <a:rPr lang="zh-CN" altLang="en-US" smtClean="0"/>
              <a:t>‹#›</a:t>
            </a:fld>
            <a:endParaRPr lang="zh-CN" altLang="en-US"/>
          </a:p>
        </p:txBody>
      </p:sp>
    </p:spTree>
    <p:extLst>
      <p:ext uri="{BB962C8B-B14F-4D97-AF65-F5344CB8AC3E}">
        <p14:creationId xmlns:p14="http://schemas.microsoft.com/office/powerpoint/2010/main" val="211112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a:t>
            </a:fld>
            <a:endParaRPr lang="zh-CN" altLang="en-US"/>
          </a:p>
        </p:txBody>
      </p:sp>
    </p:spTree>
    <p:extLst>
      <p:ext uri="{BB962C8B-B14F-4D97-AF65-F5344CB8AC3E}">
        <p14:creationId xmlns:p14="http://schemas.microsoft.com/office/powerpoint/2010/main" val="1661918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12</a:t>
            </a:fld>
            <a:endParaRPr lang="zh-CN" altLang="en-US"/>
          </a:p>
        </p:txBody>
      </p:sp>
    </p:spTree>
    <p:extLst>
      <p:ext uri="{BB962C8B-B14F-4D97-AF65-F5344CB8AC3E}">
        <p14:creationId xmlns:p14="http://schemas.microsoft.com/office/powerpoint/2010/main" val="2549245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13</a:t>
            </a:fld>
            <a:endParaRPr lang="zh-CN" altLang="en-US"/>
          </a:p>
        </p:txBody>
      </p:sp>
    </p:spTree>
    <p:extLst>
      <p:ext uri="{BB962C8B-B14F-4D97-AF65-F5344CB8AC3E}">
        <p14:creationId xmlns:p14="http://schemas.microsoft.com/office/powerpoint/2010/main" val="1599863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418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16</a:t>
            </a:fld>
            <a:endParaRPr lang="zh-CN" altLang="en-US"/>
          </a:p>
        </p:txBody>
      </p:sp>
    </p:spTree>
    <p:extLst>
      <p:ext uri="{BB962C8B-B14F-4D97-AF65-F5344CB8AC3E}">
        <p14:creationId xmlns:p14="http://schemas.microsoft.com/office/powerpoint/2010/main" val="853495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17</a:t>
            </a:fld>
            <a:endParaRPr lang="zh-CN" altLang="en-US"/>
          </a:p>
        </p:txBody>
      </p:sp>
    </p:spTree>
    <p:extLst>
      <p:ext uri="{BB962C8B-B14F-4D97-AF65-F5344CB8AC3E}">
        <p14:creationId xmlns:p14="http://schemas.microsoft.com/office/powerpoint/2010/main" val="63679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18</a:t>
            </a:fld>
            <a:endParaRPr lang="zh-CN" altLang="en-US"/>
          </a:p>
        </p:txBody>
      </p:sp>
    </p:spTree>
    <p:extLst>
      <p:ext uri="{BB962C8B-B14F-4D97-AF65-F5344CB8AC3E}">
        <p14:creationId xmlns:p14="http://schemas.microsoft.com/office/powerpoint/2010/main" val="3849496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19</a:t>
            </a:fld>
            <a:endParaRPr lang="zh-CN" altLang="en-US"/>
          </a:p>
        </p:txBody>
      </p:sp>
    </p:spTree>
    <p:extLst>
      <p:ext uri="{BB962C8B-B14F-4D97-AF65-F5344CB8AC3E}">
        <p14:creationId xmlns:p14="http://schemas.microsoft.com/office/powerpoint/2010/main" val="35906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23</a:t>
            </a:fld>
            <a:endParaRPr lang="zh-CN" altLang="en-US"/>
          </a:p>
        </p:txBody>
      </p:sp>
    </p:spTree>
    <p:extLst>
      <p:ext uri="{BB962C8B-B14F-4D97-AF65-F5344CB8AC3E}">
        <p14:creationId xmlns:p14="http://schemas.microsoft.com/office/powerpoint/2010/main" val="77447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24</a:t>
            </a:fld>
            <a:endParaRPr lang="zh-CN" altLang="en-US"/>
          </a:p>
        </p:txBody>
      </p:sp>
    </p:spTree>
    <p:extLst>
      <p:ext uri="{BB962C8B-B14F-4D97-AF65-F5344CB8AC3E}">
        <p14:creationId xmlns:p14="http://schemas.microsoft.com/office/powerpoint/2010/main" val="130480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283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a:t>
            </a:fld>
            <a:endParaRPr lang="zh-CN" altLang="en-US"/>
          </a:p>
        </p:txBody>
      </p:sp>
    </p:spTree>
    <p:extLst>
      <p:ext uri="{BB962C8B-B14F-4D97-AF65-F5344CB8AC3E}">
        <p14:creationId xmlns:p14="http://schemas.microsoft.com/office/powerpoint/2010/main" val="2351293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893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91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28</a:t>
            </a:fld>
            <a:endParaRPr lang="zh-CN" altLang="en-US"/>
          </a:p>
        </p:txBody>
      </p:sp>
    </p:spTree>
    <p:extLst>
      <p:ext uri="{BB962C8B-B14F-4D97-AF65-F5344CB8AC3E}">
        <p14:creationId xmlns:p14="http://schemas.microsoft.com/office/powerpoint/2010/main" val="2976408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48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30</a:t>
            </a:fld>
            <a:endParaRPr lang="zh-CN" altLang="en-US"/>
          </a:p>
        </p:txBody>
      </p:sp>
    </p:spTree>
    <p:extLst>
      <p:ext uri="{BB962C8B-B14F-4D97-AF65-F5344CB8AC3E}">
        <p14:creationId xmlns:p14="http://schemas.microsoft.com/office/powerpoint/2010/main" val="2490544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31</a:t>
            </a:fld>
            <a:endParaRPr lang="zh-CN" altLang="en-US"/>
          </a:p>
        </p:txBody>
      </p:sp>
    </p:spTree>
    <p:extLst>
      <p:ext uri="{BB962C8B-B14F-4D97-AF65-F5344CB8AC3E}">
        <p14:creationId xmlns:p14="http://schemas.microsoft.com/office/powerpoint/2010/main" val="1765276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33</a:t>
            </a:fld>
            <a:endParaRPr lang="zh-CN" altLang="en-US"/>
          </a:p>
        </p:txBody>
      </p:sp>
    </p:spTree>
    <p:extLst>
      <p:ext uri="{BB962C8B-B14F-4D97-AF65-F5344CB8AC3E}">
        <p14:creationId xmlns:p14="http://schemas.microsoft.com/office/powerpoint/2010/main" val="1021044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34</a:t>
            </a:fld>
            <a:endParaRPr lang="zh-CN" altLang="en-US"/>
          </a:p>
        </p:txBody>
      </p:sp>
    </p:spTree>
    <p:extLst>
      <p:ext uri="{BB962C8B-B14F-4D97-AF65-F5344CB8AC3E}">
        <p14:creationId xmlns:p14="http://schemas.microsoft.com/office/powerpoint/2010/main" val="1308550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35</a:t>
            </a:fld>
            <a:endParaRPr lang="zh-CN" altLang="en-US"/>
          </a:p>
        </p:txBody>
      </p:sp>
    </p:spTree>
    <p:extLst>
      <p:ext uri="{BB962C8B-B14F-4D97-AF65-F5344CB8AC3E}">
        <p14:creationId xmlns:p14="http://schemas.microsoft.com/office/powerpoint/2010/main" val="312912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a:t>
            </a:fld>
            <a:endParaRPr lang="zh-CN" altLang="en-US"/>
          </a:p>
        </p:txBody>
      </p:sp>
    </p:spTree>
    <p:extLst>
      <p:ext uri="{BB962C8B-B14F-4D97-AF65-F5344CB8AC3E}">
        <p14:creationId xmlns:p14="http://schemas.microsoft.com/office/powerpoint/2010/main" val="879736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513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7</a:t>
            </a:fld>
            <a:endParaRPr lang="zh-CN" altLang="en-US"/>
          </a:p>
        </p:txBody>
      </p:sp>
    </p:spTree>
    <p:extLst>
      <p:ext uri="{BB962C8B-B14F-4D97-AF65-F5344CB8AC3E}">
        <p14:creationId xmlns:p14="http://schemas.microsoft.com/office/powerpoint/2010/main" val="295148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8</a:t>
            </a:fld>
            <a:endParaRPr lang="zh-CN" altLang="en-US"/>
          </a:p>
        </p:txBody>
      </p:sp>
    </p:spTree>
    <p:extLst>
      <p:ext uri="{BB962C8B-B14F-4D97-AF65-F5344CB8AC3E}">
        <p14:creationId xmlns:p14="http://schemas.microsoft.com/office/powerpoint/2010/main" val="2973976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9</a:t>
            </a:fld>
            <a:endParaRPr lang="zh-CN" altLang="en-US"/>
          </a:p>
        </p:txBody>
      </p:sp>
    </p:spTree>
    <p:extLst>
      <p:ext uri="{BB962C8B-B14F-4D97-AF65-F5344CB8AC3E}">
        <p14:creationId xmlns:p14="http://schemas.microsoft.com/office/powerpoint/2010/main" val="3031459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10</a:t>
            </a:fld>
            <a:endParaRPr lang="zh-CN" altLang="en-US"/>
          </a:p>
        </p:txBody>
      </p:sp>
    </p:spTree>
    <p:extLst>
      <p:ext uri="{BB962C8B-B14F-4D97-AF65-F5344CB8AC3E}">
        <p14:creationId xmlns:p14="http://schemas.microsoft.com/office/powerpoint/2010/main" val="190207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11</a:t>
            </a:fld>
            <a:endParaRPr lang="zh-CN" altLang="en-US"/>
          </a:p>
        </p:txBody>
      </p:sp>
    </p:spTree>
    <p:extLst>
      <p:ext uri="{BB962C8B-B14F-4D97-AF65-F5344CB8AC3E}">
        <p14:creationId xmlns:p14="http://schemas.microsoft.com/office/powerpoint/2010/main" val="357517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5573"/>
          <a:stretch/>
        </p:blipFill>
        <p:spPr>
          <a:xfrm>
            <a:off x="7200900" y="0"/>
            <a:ext cx="4991100" cy="6295869"/>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399314" cy="4997237"/>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49142" y="3279650"/>
            <a:ext cx="5442857" cy="3578349"/>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23428"/>
          <a:stretch/>
        </p:blipFill>
        <p:spPr>
          <a:xfrm>
            <a:off x="-1" y="0"/>
            <a:ext cx="12192000" cy="685800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4400549"/>
            <a:ext cx="2724150" cy="2457450"/>
          </a:xfrm>
          <a:prstGeom prst="rect">
            <a:avLst/>
          </a:prstGeom>
        </p:spPr>
      </p:pic>
      <p:pic>
        <p:nvPicPr>
          <p:cNvPr id="12" name="图片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2609850" cy="2381250"/>
          </a:xfrm>
          <a:prstGeom prst="rect">
            <a:avLst/>
          </a:prstGeom>
        </p:spPr>
      </p:pic>
    </p:spTree>
    <p:extLst>
      <p:ext uri="{BB962C8B-B14F-4D97-AF65-F5344CB8AC3E}">
        <p14:creationId xmlns:p14="http://schemas.microsoft.com/office/powerpoint/2010/main" val="1711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3457316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57312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5573"/>
          <a:stretch/>
        </p:blipFill>
        <p:spPr>
          <a:xfrm>
            <a:off x="7200900" y="0"/>
            <a:ext cx="4991100" cy="6295869"/>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3428"/>
          <a:stretch/>
        </p:blipFill>
        <p:spPr>
          <a:xfrm>
            <a:off x="-1" y="0"/>
            <a:ext cx="12192000" cy="6858000"/>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4400549"/>
            <a:ext cx="2724150" cy="2457450"/>
          </a:xfrm>
          <a:prstGeom prst="rect">
            <a:avLst/>
          </a:prstGeom>
        </p:spPr>
      </p:pic>
    </p:spTree>
    <p:extLst>
      <p:ext uri="{BB962C8B-B14F-4D97-AF65-F5344CB8AC3E}">
        <p14:creationId xmlns:p14="http://schemas.microsoft.com/office/powerpoint/2010/main" val="41301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716936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298248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302644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296575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889832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1399995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93AC241-43DE-414A-A85B-3A091D659B0E}"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1960823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AC241-43DE-414A-A85B-3A091D659B0E}" type="datetimeFigureOut">
              <a:rPr lang="zh-CN" altLang="en-US" smtClean="0"/>
              <a:t>2024/9/18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095D5-8F11-4068-91AE-395D7A20BC58}" type="slidenum">
              <a:rPr lang="zh-CN" altLang="en-US" smtClean="0"/>
              <a:t>‹#›</a:t>
            </a:fld>
            <a:endParaRPr lang="zh-CN" altLang="en-US"/>
          </a:p>
        </p:txBody>
      </p:sp>
    </p:spTree>
    <p:extLst>
      <p:ext uri="{BB962C8B-B14F-4D97-AF65-F5344CB8AC3E}">
        <p14:creationId xmlns:p14="http://schemas.microsoft.com/office/powerpoint/2010/main" val="414397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ailieugiaovien.edu.vn/" TargetMode="Externa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C31281-F500-7C19-1AF8-5EF2E56A2B00}"/>
              </a:ext>
            </a:extLst>
          </p:cNvPr>
          <p:cNvSpPr txBox="1"/>
          <p:nvPr/>
        </p:nvSpPr>
        <p:spPr>
          <a:xfrm>
            <a:off x="3904593" y="2036133"/>
            <a:ext cx="7367752" cy="2123658"/>
          </a:xfrm>
          <a:prstGeom prst="rect">
            <a:avLst/>
          </a:prstGeom>
          <a:noFill/>
        </p:spPr>
        <p:txBody>
          <a:bodyPr wrap="square">
            <a:spAutoFit/>
          </a:bodyPr>
          <a:lstStyle/>
          <a:p>
            <a:pPr algn="ctr"/>
            <a:r>
              <a:rPr lang="en-US" sz="6600" b="1">
                <a:solidFill>
                  <a:schemeClr val="bg2">
                    <a:lumMod val="25000"/>
                  </a:schemeClr>
                </a:solidFill>
                <a:effectLst/>
                <a:latin typeface="#9Slide04 AdrianeSwash" panose="02000504060000090004" pitchFamily="2" charset="0"/>
                <a:ea typeface="Times New Roman" panose="02020603050405020304" pitchFamily="18" charset="0"/>
              </a:rPr>
              <a:t>Quang Trung đại phá quân thanh</a:t>
            </a:r>
            <a:endParaRPr lang="en-US" sz="6600">
              <a:solidFill>
                <a:schemeClr val="bg2">
                  <a:lumMod val="25000"/>
                </a:schemeClr>
              </a:solidFill>
              <a:latin typeface="#9Slide04 AdrianeSwash" panose="02000504060000090004" pitchFamily="2" charset="0"/>
            </a:endParaRPr>
          </a:p>
        </p:txBody>
      </p:sp>
      <p:sp>
        <p:nvSpPr>
          <p:cNvPr id="7" name="TextBox 6">
            <a:extLst>
              <a:ext uri="{FF2B5EF4-FFF2-40B4-BE49-F238E27FC236}">
                <a16:creationId xmlns:a16="http://schemas.microsoft.com/office/drawing/2014/main" id="{9F993789-E33F-D932-3979-750172B23FB9}"/>
              </a:ext>
            </a:extLst>
          </p:cNvPr>
          <p:cNvSpPr txBox="1"/>
          <p:nvPr/>
        </p:nvSpPr>
        <p:spPr>
          <a:xfrm>
            <a:off x="6842234" y="4274064"/>
            <a:ext cx="4025461" cy="769441"/>
          </a:xfrm>
          <a:prstGeom prst="rect">
            <a:avLst/>
          </a:prstGeom>
          <a:noFill/>
        </p:spPr>
        <p:txBody>
          <a:bodyPr wrap="none" rtlCol="0">
            <a:spAutoFit/>
          </a:bodyPr>
          <a:lstStyle/>
          <a:p>
            <a:r>
              <a:rPr lang="en-US" sz="4400">
                <a:solidFill>
                  <a:schemeClr val="accent2">
                    <a:lumMod val="75000"/>
                  </a:schemeClr>
                </a:solidFill>
                <a:latin typeface="#9Slide05 Great Vibes" panose="02000507080000020002" pitchFamily="2" charset="0"/>
              </a:rPr>
              <a:t>(Hồi thứ mười bốn)</a:t>
            </a:r>
          </a:p>
        </p:txBody>
      </p:sp>
      <p:pic>
        <p:nvPicPr>
          <p:cNvPr id="9" name="Picture 2" descr="Quang Trung | When the Cold Breeze Blows Away Wiki | Fandom">
            <a:extLst>
              <a:ext uri="{FF2B5EF4-FFF2-40B4-BE49-F238E27FC236}">
                <a16:creationId xmlns:a16="http://schemas.microsoft.com/office/drawing/2014/main" id="{8E960506-79A9-1902-2388-CA0F443ADF4A}"/>
              </a:ext>
            </a:extLst>
          </p:cNvPr>
          <p:cNvPicPr>
            <a:picLocks noChangeAspect="1" noChangeArrowheads="1"/>
          </p:cNvPicPr>
          <p:nvPr/>
        </p:nvPicPr>
        <p:blipFill>
          <a:blip r:embed="rId3">
            <a:alphaModFix amt="72000"/>
            <a:extLst>
              <a:ext uri="{BEBA8EAE-BF5A-486C-A8C5-ECC9F3942E4B}">
                <a14:imgProps xmlns:a14="http://schemas.microsoft.com/office/drawing/2010/main">
                  <a14:imgLayer r:embed="rId4">
                    <a14:imgEffect>
                      <a14:backgroundRemoval t="1758" b="99512" l="840" r="98179">
                        <a14:foregroundMark x1="21849" y1="71387" x2="14566" y2="82324"/>
                        <a14:foregroundMark x1="14566" y1="82324" x2="46218" y2="94727"/>
                        <a14:foregroundMark x1="46218" y1="94727" x2="95658" y2="97754"/>
                        <a14:foregroundMark x1="95798" y1="85449" x2="98599" y2="91797"/>
                        <a14:foregroundMark x1="55602" y1="21680" x2="62885" y2="36426"/>
                        <a14:foregroundMark x1="59524" y1="21289" x2="66667" y2="24902"/>
                        <a14:foregroundMark x1="57003" y1="16699" x2="49440" y2="17383"/>
                        <a14:foregroundMark x1="38095" y1="1953" x2="40616" y2="14551"/>
                        <a14:foregroundMark x1="31513" y1="6250" x2="28431" y2="17383"/>
                        <a14:foregroundMark x1="44678" y1="12109" x2="51961" y2="14844"/>
                        <a14:foregroundMark x1="31232" y1="3906" x2="28852" y2="8496"/>
                        <a14:foregroundMark x1="7143" y1="86816" x2="25070" y2="99609"/>
                        <a14:foregroundMark x1="4342" y1="81641" x2="840" y2="85449"/>
                        <a14:foregroundMark x1="17927" y1="70117" x2="16106" y2="71387"/>
                        <a14:foregroundMark x1="64566" y1="20703" x2="64566" y2="21094"/>
                        <a14:foregroundMark x1="74930" y1="31152" x2="76471" y2="31934"/>
                      </a14:backgroundRemoval>
                    </a14:imgEffect>
                  </a14:imgLayer>
                </a14:imgProps>
              </a:ext>
              <a:ext uri="{28A0092B-C50C-407E-A947-70E740481C1C}">
                <a14:useLocalDpi xmlns:a14="http://schemas.microsoft.com/office/drawing/2010/main" val="0"/>
              </a:ext>
            </a:extLst>
          </a:blip>
          <a:srcRect/>
          <a:stretch>
            <a:fillRect/>
          </a:stretch>
        </p:blipFill>
        <p:spPr bwMode="auto">
          <a:xfrm>
            <a:off x="-326433" y="-723950"/>
            <a:ext cx="5294028" cy="759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413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8B731D-3C6A-D304-70FC-20F7E4278D29}"/>
              </a:ext>
            </a:extLst>
          </p:cNvPr>
          <p:cNvSpPr txBox="1"/>
          <p:nvPr/>
        </p:nvSpPr>
        <p:spPr>
          <a:xfrm>
            <a:off x="126124" y="-309645"/>
            <a:ext cx="6096000" cy="1155316"/>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lang="en-US" sz="4000" dirty="0">
                <a:solidFill>
                  <a:prstClr val="black"/>
                </a:solidFill>
                <a:latin typeface="#9Slide04 NewParis Headline" panose="02070500080000000003" pitchFamily="18" charset="0"/>
              </a:rPr>
              <a:t>b</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Tác</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phẩm</a:t>
            </a:r>
            <a:endPar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endParaRPr>
          </a:p>
        </p:txBody>
      </p:sp>
      <p:cxnSp>
        <p:nvCxnSpPr>
          <p:cNvPr id="9" name="Straight Connector 8">
            <a:extLst>
              <a:ext uri="{FF2B5EF4-FFF2-40B4-BE49-F238E27FC236}">
                <a16:creationId xmlns:a16="http://schemas.microsoft.com/office/drawing/2014/main" id="{1118C9AF-362D-8BD5-3E20-5D9DFA10641B}"/>
              </a:ext>
            </a:extLst>
          </p:cNvPr>
          <p:cNvCxnSpPr>
            <a:cxnSpLocks/>
          </p:cNvCxnSpPr>
          <p:nvPr/>
        </p:nvCxnSpPr>
        <p:spPr>
          <a:xfrm>
            <a:off x="210206" y="919244"/>
            <a:ext cx="2690649"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C448995-399D-8153-4169-02C48D5C47B5}"/>
              </a:ext>
            </a:extLst>
          </p:cNvPr>
          <p:cNvSpPr txBox="1"/>
          <p:nvPr/>
        </p:nvSpPr>
        <p:spPr>
          <a:xfrm>
            <a:off x="339634" y="992818"/>
            <a:ext cx="10814469" cy="5185522"/>
          </a:xfrm>
          <a:prstGeom prst="rect">
            <a:avLst/>
          </a:prstGeom>
          <a:noFill/>
        </p:spPr>
        <p:txBody>
          <a:bodyPr wrap="square">
            <a:spAutoFit/>
          </a:bodyPr>
          <a:lstStyle/>
          <a:p>
            <a:pPr marL="0" marR="0" algn="just">
              <a:lnSpc>
                <a:spcPct val="150000"/>
              </a:lnSpc>
              <a:spcBef>
                <a:spcPts val="0"/>
              </a:spcBef>
              <a:spcAft>
                <a:spcPts val="0"/>
              </a:spcAft>
            </a:pPr>
            <a:r>
              <a:rPr lang="en-US" sz="2800" b="1" dirty="0">
                <a:latin typeface="Calibri" panose="020F0502020204030204" pitchFamily="34" charset="0"/>
                <a:ea typeface="Calibri" panose="020F0502020204030204" pitchFamily="34" charset="0"/>
                <a:cs typeface="Calibri" panose="020F0502020204030204" pitchFamily="34" charset="0"/>
              </a:rPr>
              <a:t>-</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Xuất</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xứ</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Lê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17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XVIII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kỷ</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XIX,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Lê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Trịnh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red and gold book cover&#10;&#10;Description automatically generated with low confidence">
            <a:extLst>
              <a:ext uri="{FF2B5EF4-FFF2-40B4-BE49-F238E27FC236}">
                <a16:creationId xmlns:a16="http://schemas.microsoft.com/office/drawing/2014/main" id="{5699864B-CC60-C0A8-AE39-E5BA6B2A9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006" y="0"/>
            <a:ext cx="4564994" cy="1155312"/>
          </a:xfrm>
          <a:prstGeom prst="rect">
            <a:avLst/>
          </a:prstGeom>
        </p:spPr>
      </p:pic>
    </p:spTree>
    <p:extLst>
      <p:ext uri="{BB962C8B-B14F-4D97-AF65-F5344CB8AC3E}">
        <p14:creationId xmlns:p14="http://schemas.microsoft.com/office/powerpoint/2010/main" val="33425620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8B731D-3C6A-D304-70FC-20F7E4278D29}"/>
              </a:ext>
            </a:extLst>
          </p:cNvPr>
          <p:cNvSpPr txBox="1"/>
          <p:nvPr/>
        </p:nvSpPr>
        <p:spPr>
          <a:xfrm>
            <a:off x="126124" y="-309645"/>
            <a:ext cx="6096000" cy="1155316"/>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lang="en-US" sz="4000" dirty="0">
                <a:solidFill>
                  <a:prstClr val="black"/>
                </a:solidFill>
                <a:latin typeface="#9Slide04 NewParis Headline" panose="02070500080000000003" pitchFamily="18" charset="0"/>
              </a:rPr>
              <a:t>b</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Tác</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phẩm</a:t>
            </a:r>
            <a:endPar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endParaRPr>
          </a:p>
        </p:txBody>
      </p:sp>
      <p:cxnSp>
        <p:nvCxnSpPr>
          <p:cNvPr id="9" name="Straight Connector 8">
            <a:extLst>
              <a:ext uri="{FF2B5EF4-FFF2-40B4-BE49-F238E27FC236}">
                <a16:creationId xmlns:a16="http://schemas.microsoft.com/office/drawing/2014/main" id="{1118C9AF-362D-8BD5-3E20-5D9DFA10641B}"/>
              </a:ext>
            </a:extLst>
          </p:cNvPr>
          <p:cNvCxnSpPr>
            <a:cxnSpLocks/>
          </p:cNvCxnSpPr>
          <p:nvPr/>
        </p:nvCxnSpPr>
        <p:spPr>
          <a:xfrm>
            <a:off x="210206" y="919244"/>
            <a:ext cx="2690649"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C448995-399D-8153-4169-02C48D5C47B5}"/>
              </a:ext>
            </a:extLst>
          </p:cNvPr>
          <p:cNvSpPr txBox="1"/>
          <p:nvPr/>
        </p:nvSpPr>
        <p:spPr>
          <a:xfrm>
            <a:off x="1510862" y="1623438"/>
            <a:ext cx="4711262" cy="3330464"/>
          </a:xfrm>
          <a:prstGeom prst="rect">
            <a:avLst/>
          </a:prstGeom>
          <a:noFill/>
        </p:spPr>
        <p:txBody>
          <a:bodyPr wrap="square">
            <a:spAutoFit/>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Văn bản học nằm trong hồi thứ 14 về sự kiện vua Quang Trung đại phá quân Thanh</a:t>
            </a:r>
          </a:p>
        </p:txBody>
      </p:sp>
      <p:pic>
        <p:nvPicPr>
          <p:cNvPr id="6" name="Picture 5" descr="A red and gold book cover&#10;&#10;Description automatically generated with low confidence">
            <a:extLst>
              <a:ext uri="{FF2B5EF4-FFF2-40B4-BE49-F238E27FC236}">
                <a16:creationId xmlns:a16="http://schemas.microsoft.com/office/drawing/2014/main" id="{5699864B-CC60-C0A8-AE39-E5BA6B2A9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372" y="992818"/>
            <a:ext cx="3724604" cy="5248306"/>
          </a:xfrm>
          <a:prstGeom prst="rect">
            <a:avLst/>
          </a:prstGeom>
        </p:spPr>
      </p:pic>
    </p:spTree>
    <p:extLst>
      <p:ext uri="{BB962C8B-B14F-4D97-AF65-F5344CB8AC3E}">
        <p14:creationId xmlns:p14="http://schemas.microsoft.com/office/powerpoint/2010/main" val="33929638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8B731D-3C6A-D304-70FC-20F7E4278D29}"/>
              </a:ext>
            </a:extLst>
          </p:cNvPr>
          <p:cNvSpPr txBox="1"/>
          <p:nvPr/>
        </p:nvSpPr>
        <p:spPr>
          <a:xfrm>
            <a:off x="126124" y="-309645"/>
            <a:ext cx="6096000" cy="1155316"/>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lang="en-US" sz="4000" dirty="0">
                <a:solidFill>
                  <a:prstClr val="black"/>
                </a:solidFill>
                <a:latin typeface="#9Slide04 NewParis Headline" panose="02070500080000000003" pitchFamily="18" charset="0"/>
              </a:rPr>
              <a:t>b</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Tác</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phẩm</a:t>
            </a:r>
            <a:endPar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endParaRPr>
          </a:p>
        </p:txBody>
      </p:sp>
      <p:cxnSp>
        <p:nvCxnSpPr>
          <p:cNvPr id="9" name="Straight Connector 8">
            <a:extLst>
              <a:ext uri="{FF2B5EF4-FFF2-40B4-BE49-F238E27FC236}">
                <a16:creationId xmlns:a16="http://schemas.microsoft.com/office/drawing/2014/main" id="{1118C9AF-362D-8BD5-3E20-5D9DFA10641B}"/>
              </a:ext>
            </a:extLst>
          </p:cNvPr>
          <p:cNvCxnSpPr>
            <a:cxnSpLocks/>
          </p:cNvCxnSpPr>
          <p:nvPr/>
        </p:nvCxnSpPr>
        <p:spPr>
          <a:xfrm>
            <a:off x="210206" y="919244"/>
            <a:ext cx="2690649"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C448995-399D-8153-4169-02C48D5C47B5}"/>
              </a:ext>
            </a:extLst>
          </p:cNvPr>
          <p:cNvSpPr txBox="1"/>
          <p:nvPr/>
        </p:nvSpPr>
        <p:spPr>
          <a:xfrm>
            <a:off x="4288220" y="1653517"/>
            <a:ext cx="6096001" cy="3690241"/>
          </a:xfrm>
          <a:prstGeom prst="rect">
            <a:avLst/>
          </a:prstGeom>
          <a:noFill/>
        </p:spPr>
        <p:txBody>
          <a:bodyPr wrap="square">
            <a:spAutoFit/>
          </a:bodyPr>
          <a:lstStyle/>
          <a:p>
            <a:pPr marL="0" marR="0" algn="just">
              <a:lnSpc>
                <a:spcPct val="150000"/>
              </a:lnSpc>
              <a:spcBef>
                <a:spcPts val="0"/>
              </a:spcBef>
              <a:spcAft>
                <a:spcPts val="0"/>
              </a:spcAft>
            </a:pPr>
            <a:r>
              <a:rPr lang="en-US" sz="4000" b="1" i="1" dirty="0">
                <a:latin typeface="Calibri" panose="020F0502020204030204" pitchFamily="34" charset="0"/>
                <a:ea typeface="Calibri" panose="020F0502020204030204" pitchFamily="34" charset="0"/>
                <a:cs typeface="Calibri" panose="020F0502020204030204" pitchFamily="34" charset="0"/>
              </a:rPr>
              <a:t>-</a:t>
            </a:r>
            <a:r>
              <a:rPr lang="vi-VN" sz="4000" b="1" i="1" dirty="0">
                <a:effectLst/>
                <a:latin typeface="Calibri" panose="020F0502020204030204" pitchFamily="34" charset="0"/>
                <a:ea typeface="Calibri" panose="020F0502020204030204" pitchFamily="34" charset="0"/>
                <a:cs typeface="Calibri" panose="020F0502020204030204" pitchFamily="34" charset="0"/>
              </a:rPr>
              <a:t> Thể loại: </a:t>
            </a:r>
            <a:r>
              <a:rPr lang="vi-VN" sz="4000" dirty="0">
                <a:effectLst/>
                <a:latin typeface="Calibri" panose="020F0502020204030204" pitchFamily="34" charset="0"/>
                <a:ea typeface="Calibri" panose="020F0502020204030204" pitchFamily="34" charset="0"/>
                <a:cs typeface="Calibri" panose="020F0502020204030204" pitchFamily="34" charset="0"/>
              </a:rPr>
              <a:t>Tiểu thuyết </a:t>
            </a:r>
            <a:r>
              <a:rPr lang="en-US" sz="4000" dirty="0" err="1">
                <a:latin typeface="Calibri" panose="020F0502020204030204" pitchFamily="34" charset="0"/>
                <a:ea typeface="Calibri" panose="020F0502020204030204" pitchFamily="34" charset="0"/>
                <a:cs typeface="Calibri" panose="020F0502020204030204" pitchFamily="34" charset="0"/>
              </a:rPr>
              <a:t>lịch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sử</a:t>
            </a:r>
            <a:r>
              <a:rPr lang="en-US" sz="4000" dirty="0">
                <a:latin typeface="Calibri" panose="020F0502020204030204" pitchFamily="34" charset="0"/>
                <a:ea typeface="Calibri" panose="020F0502020204030204" pitchFamily="34" charset="0"/>
                <a:cs typeface="Calibri" panose="020F0502020204030204" pitchFamily="34" charset="0"/>
              </a:rPr>
              <a:t> </a:t>
            </a:r>
            <a:endParaRPr lang="vi-VN" sz="40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4000" b="1" dirty="0">
                <a:latin typeface="Calibri" panose="020F0502020204030204" pitchFamily="34" charset="0"/>
                <a:ea typeface="Calibri" panose="020F0502020204030204" pitchFamily="34" charset="0"/>
                <a:cs typeface="Calibri" panose="020F0502020204030204" pitchFamily="34" charset="0"/>
              </a:rPr>
              <a:t>-</a:t>
            </a:r>
            <a:r>
              <a:rPr lang="vi-VN" sz="4000" b="1" dirty="0">
                <a:effectLst/>
                <a:latin typeface="Calibri" panose="020F0502020204030204" pitchFamily="34" charset="0"/>
                <a:ea typeface="Calibri" panose="020F0502020204030204" pitchFamily="34" charset="0"/>
                <a:cs typeface="Calibri" panose="020F0502020204030204" pitchFamily="34" charset="0"/>
              </a:rPr>
              <a:t> Phương thức biểu đạt chính: </a:t>
            </a:r>
            <a:r>
              <a:rPr lang="vi-VN" sz="4000" dirty="0">
                <a:effectLst/>
                <a:latin typeface="Calibri" panose="020F0502020204030204" pitchFamily="34" charset="0"/>
                <a:ea typeface="Calibri" panose="020F0502020204030204" pitchFamily="34" charset="0"/>
                <a:cs typeface="Calibri" panose="020F0502020204030204" pitchFamily="34" charset="0"/>
              </a:rPr>
              <a:t>tự sự</a:t>
            </a:r>
          </a:p>
        </p:txBody>
      </p:sp>
      <p:pic>
        <p:nvPicPr>
          <p:cNvPr id="6" name="Picture 5" descr="A red and gold book cover&#10;&#10;Description automatically generated with low confidence">
            <a:extLst>
              <a:ext uri="{FF2B5EF4-FFF2-40B4-BE49-F238E27FC236}">
                <a16:creationId xmlns:a16="http://schemas.microsoft.com/office/drawing/2014/main" id="{5699864B-CC60-C0A8-AE39-E5BA6B2A9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21" y="1266087"/>
            <a:ext cx="3724604" cy="5248306"/>
          </a:xfrm>
          <a:prstGeom prst="rect">
            <a:avLst/>
          </a:prstGeom>
        </p:spPr>
      </p:pic>
      <p:sp>
        <p:nvSpPr>
          <p:cNvPr id="3" name="TextBox 2">
            <a:extLst>
              <a:ext uri="{FF2B5EF4-FFF2-40B4-BE49-F238E27FC236}">
                <a16:creationId xmlns:a16="http://schemas.microsoft.com/office/drawing/2014/main" id="{DBB6F9DE-B92A-AB61-1E68-1F7253B73937}"/>
              </a:ext>
            </a:extLst>
          </p:cNvPr>
          <p:cNvSpPr txBox="1"/>
          <p:nvPr/>
        </p:nvSpPr>
        <p:spPr>
          <a:xfrm>
            <a:off x="12604531" y="170386"/>
            <a:ext cx="6143296" cy="6129050"/>
          </a:xfrm>
          <a:prstGeom prst="rect">
            <a:avLst/>
          </a:prstGeom>
          <a:noFill/>
        </p:spPr>
        <p:txBody>
          <a:bodyPr wrap="square">
            <a:spAutoFit/>
          </a:bodyPr>
          <a:lstStyle/>
          <a:p>
            <a:pPr marL="0" marR="0" algn="just">
              <a:lnSpc>
                <a:spcPct val="150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d. Bố cục</a:t>
            </a:r>
            <a:endParaRPr lang="en-US" b="1">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Gồm 3 phần :</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   </a:t>
            </a:r>
            <a:r>
              <a:rPr lang="en-US" sz="2400" b="1">
                <a:solidFill>
                  <a:srgbClr val="C00000"/>
                </a:solidFill>
                <a:effectLst/>
                <a:latin typeface="Calibri" panose="020F0502020204030204" pitchFamily="34" charset="0"/>
                <a:ea typeface="Calibri" panose="020F0502020204030204" pitchFamily="34" charset="0"/>
                <a:cs typeface="Calibri" panose="020F0502020204030204" pitchFamily="34" charset="0"/>
              </a:rPr>
              <a:t>+ Phần 1: (Từ đầu ⇒ năm Mậu Thân)</a:t>
            </a:r>
            <a:endParaRPr lang="en-US"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Được tin quân Thanh chiếm Thăng Long, Nguyễn Huệ lên ngôi hoàng đế và cầm quân dẹp loạn.</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a:solidFill>
                  <a:srgbClr val="C00000"/>
                </a:solidFill>
                <a:effectLst/>
                <a:latin typeface="Calibri" panose="020F0502020204030204" pitchFamily="34" charset="0"/>
                <a:ea typeface="Calibri" panose="020F0502020204030204" pitchFamily="34" charset="0"/>
                <a:cs typeface="Calibri" panose="020F0502020204030204" pitchFamily="34" charset="0"/>
              </a:rPr>
              <a:t>   + Phần 2: (Tiếp theo ⇒ vào thành)</a:t>
            </a:r>
            <a:endParaRPr lang="en-US"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Cuộc hành quân thần tốc và chiến thắng lẫy lừng của vua Quang Trung.</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a:t>
            </a:r>
            <a:r>
              <a:rPr lang="en-US" sz="2400" b="1">
                <a:solidFill>
                  <a:srgbClr val="C00000"/>
                </a:solidFill>
                <a:effectLst/>
                <a:latin typeface="Calibri" panose="020F0502020204030204" pitchFamily="34" charset="0"/>
                <a:ea typeface="Calibri" panose="020F0502020204030204" pitchFamily="34" charset="0"/>
                <a:cs typeface="Calibri" panose="020F0502020204030204" pitchFamily="34" charset="0"/>
              </a:rPr>
              <a:t> + Phần 3: (còn lại ) </a:t>
            </a:r>
            <a:r>
              <a:rPr lang="en-US" sz="2400">
                <a:effectLst/>
                <a:latin typeface="Calibri" panose="020F0502020204030204" pitchFamily="34" charset="0"/>
                <a:ea typeface="Calibri" panose="020F0502020204030204" pitchFamily="34" charset="0"/>
                <a:cs typeface="Calibri" panose="020F0502020204030204" pitchFamily="34" charset="0"/>
              </a:rPr>
              <a:t>→ Hình ảnh thảm bại của bọn xâm lược và bọn tay sai bán nước.</a:t>
            </a:r>
            <a:endParaRPr lang="en-US">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8341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8B731D-3C6A-D304-70FC-20F7E4278D29}"/>
              </a:ext>
            </a:extLst>
          </p:cNvPr>
          <p:cNvSpPr txBox="1"/>
          <p:nvPr/>
        </p:nvSpPr>
        <p:spPr>
          <a:xfrm>
            <a:off x="126124" y="-316549"/>
            <a:ext cx="6096000" cy="1155316"/>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lang="en-US" sz="4000" dirty="0">
                <a:solidFill>
                  <a:prstClr val="black"/>
                </a:solidFill>
                <a:latin typeface="#9Slide04 NewParis Headline" panose="02070500080000000003" pitchFamily="18" charset="0"/>
              </a:rPr>
              <a:t>b</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Tác</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phẩm</a:t>
            </a:r>
            <a:endPar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endParaRPr>
          </a:p>
        </p:txBody>
      </p:sp>
      <p:cxnSp>
        <p:nvCxnSpPr>
          <p:cNvPr id="9" name="Straight Connector 8">
            <a:extLst>
              <a:ext uri="{FF2B5EF4-FFF2-40B4-BE49-F238E27FC236}">
                <a16:creationId xmlns:a16="http://schemas.microsoft.com/office/drawing/2014/main" id="{1118C9AF-362D-8BD5-3E20-5D9DFA10641B}"/>
              </a:ext>
            </a:extLst>
          </p:cNvPr>
          <p:cNvCxnSpPr>
            <a:cxnSpLocks/>
          </p:cNvCxnSpPr>
          <p:nvPr/>
        </p:nvCxnSpPr>
        <p:spPr>
          <a:xfrm>
            <a:off x="210206" y="919244"/>
            <a:ext cx="2690649"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C448995-399D-8153-4169-02C48D5C47B5}"/>
              </a:ext>
            </a:extLst>
          </p:cNvPr>
          <p:cNvSpPr txBox="1"/>
          <p:nvPr/>
        </p:nvSpPr>
        <p:spPr>
          <a:xfrm>
            <a:off x="2316961" y="-3605812"/>
            <a:ext cx="6096001" cy="3690241"/>
          </a:xfrm>
          <a:prstGeom prst="rect">
            <a:avLst/>
          </a:prstGeom>
          <a:noFill/>
        </p:spPr>
        <p:txBody>
          <a:bodyPr wrap="square">
            <a:spAutoFit/>
          </a:bodyPr>
          <a:lstStyle/>
          <a:p>
            <a:pPr marL="0" marR="0" algn="just">
              <a:lnSpc>
                <a:spcPct val="150000"/>
              </a:lnSpc>
              <a:spcBef>
                <a:spcPts val="0"/>
              </a:spcBef>
              <a:spcAft>
                <a:spcPts val="0"/>
              </a:spcAft>
            </a:pPr>
            <a:r>
              <a:rPr lang="vi-VN" sz="4000" b="1" i="1">
                <a:effectLst/>
                <a:latin typeface="Calibri" panose="020F0502020204030204" pitchFamily="34" charset="0"/>
                <a:ea typeface="Calibri" panose="020F0502020204030204" pitchFamily="34" charset="0"/>
                <a:cs typeface="Calibri" panose="020F0502020204030204" pitchFamily="34" charset="0"/>
              </a:rPr>
              <a:t>b. Thể loại: </a:t>
            </a:r>
            <a:r>
              <a:rPr lang="vi-VN" sz="4000">
                <a:effectLst/>
                <a:latin typeface="Calibri" panose="020F0502020204030204" pitchFamily="34" charset="0"/>
                <a:ea typeface="Calibri" panose="020F0502020204030204" pitchFamily="34" charset="0"/>
                <a:cs typeface="Calibri" panose="020F0502020204030204" pitchFamily="34" charset="0"/>
              </a:rPr>
              <a:t>Tiểu thuyết chương hồi</a:t>
            </a:r>
          </a:p>
          <a:p>
            <a:pPr marL="0" marR="0" algn="just">
              <a:lnSpc>
                <a:spcPct val="150000"/>
              </a:lnSpc>
              <a:spcBef>
                <a:spcPts val="0"/>
              </a:spcBef>
              <a:spcAft>
                <a:spcPts val="0"/>
              </a:spcAft>
            </a:pPr>
            <a:r>
              <a:rPr lang="vi-VN" sz="4000" b="1">
                <a:effectLst/>
                <a:latin typeface="Calibri" panose="020F0502020204030204" pitchFamily="34" charset="0"/>
                <a:ea typeface="Calibri" panose="020F0502020204030204" pitchFamily="34" charset="0"/>
                <a:cs typeface="Calibri" panose="020F0502020204030204" pitchFamily="34" charset="0"/>
              </a:rPr>
              <a:t>c. Phương thức biểu đạt chính: </a:t>
            </a:r>
            <a:r>
              <a:rPr lang="vi-VN" sz="4000">
                <a:effectLst/>
                <a:latin typeface="Calibri" panose="020F0502020204030204" pitchFamily="34" charset="0"/>
                <a:ea typeface="Calibri" panose="020F0502020204030204" pitchFamily="34" charset="0"/>
                <a:cs typeface="Calibri" panose="020F0502020204030204" pitchFamily="34" charset="0"/>
              </a:rPr>
              <a:t>tự sự</a:t>
            </a:r>
          </a:p>
        </p:txBody>
      </p:sp>
      <p:pic>
        <p:nvPicPr>
          <p:cNvPr id="6" name="Picture 5" descr="A red and gold book cover&#10;&#10;Description automatically generated with low confidence">
            <a:extLst>
              <a:ext uri="{FF2B5EF4-FFF2-40B4-BE49-F238E27FC236}">
                <a16:creationId xmlns:a16="http://schemas.microsoft.com/office/drawing/2014/main" id="{5699864B-CC60-C0A8-AE39-E5BA6B2A9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21" y="1266087"/>
            <a:ext cx="3724604" cy="5248306"/>
          </a:xfrm>
          <a:prstGeom prst="rect">
            <a:avLst/>
          </a:prstGeom>
        </p:spPr>
      </p:pic>
      <p:sp>
        <p:nvSpPr>
          <p:cNvPr id="3" name="TextBox 2">
            <a:extLst>
              <a:ext uri="{FF2B5EF4-FFF2-40B4-BE49-F238E27FC236}">
                <a16:creationId xmlns:a16="http://schemas.microsoft.com/office/drawing/2014/main" id="{DBB6F9DE-B92A-AB61-1E68-1F7253B73937}"/>
              </a:ext>
            </a:extLst>
          </p:cNvPr>
          <p:cNvSpPr txBox="1"/>
          <p:nvPr/>
        </p:nvSpPr>
        <p:spPr>
          <a:xfrm>
            <a:off x="5069929" y="467841"/>
            <a:ext cx="6143296" cy="6129050"/>
          </a:xfrm>
          <a:prstGeom prst="rect">
            <a:avLst/>
          </a:prstGeom>
          <a:noFill/>
        </p:spPr>
        <p:txBody>
          <a:bodyPr wrap="square">
            <a:spAutoFit/>
          </a:bodyPr>
          <a:lstStyle/>
          <a:p>
            <a:pPr marL="0" marR="0" algn="just">
              <a:lnSpc>
                <a:spcPct val="150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Bố</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err="1">
                <a:effectLst/>
                <a:latin typeface="Calibri" panose="020F0502020204030204" pitchFamily="34" charset="0"/>
                <a:ea typeface="Calibri" panose="020F0502020204030204" pitchFamily="34" charset="0"/>
                <a:cs typeface="Calibri" panose="020F0502020204030204" pitchFamily="34" charset="0"/>
              </a:rPr>
              <a:t>cục</a:t>
            </a:r>
            <a:endParaRPr lang="en-US" b="1"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Gồm</a:t>
            </a:r>
            <a:r>
              <a:rPr lang="en-US" sz="2400" dirty="0">
                <a:effectLst/>
                <a:latin typeface="Calibri" panose="020F0502020204030204" pitchFamily="34" charset="0"/>
                <a:ea typeface="Calibri" panose="020F0502020204030204" pitchFamily="34" charset="0"/>
                <a:cs typeface="Calibri" panose="020F0502020204030204" pitchFamily="34" charset="0"/>
              </a:rPr>
              <a:t> 3 </a:t>
            </a:r>
            <a:r>
              <a:rPr lang="en-US" sz="2400" dirty="0" err="1">
                <a:effectLst/>
                <a:latin typeface="Calibri" panose="020F0502020204030204" pitchFamily="34" charset="0"/>
                <a:ea typeface="Calibri" panose="020F0502020204030204" pitchFamily="34" charset="0"/>
                <a:cs typeface="Calibri" panose="020F0502020204030204" pitchFamily="34" charset="0"/>
              </a:rPr>
              <a:t>phần</a:t>
            </a: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Phần</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1: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Từ</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đầu</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năm</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Mậu</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Thân</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endParaRPr lang="en-US"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400" dirty="0">
                <a:effectLst/>
                <a:latin typeface="Calibri" panose="020F0502020204030204" pitchFamily="34" charset="0"/>
                <a:ea typeface="Calibri" panose="020F0502020204030204" pitchFamily="34" charset="0"/>
                <a:cs typeface="Calibri" panose="020F0502020204030204" pitchFamily="34" charset="0"/>
              </a:rPr>
              <a:t> tin </a:t>
            </a:r>
            <a:r>
              <a:rPr lang="en-US" sz="2400" dirty="0" err="1">
                <a:effectLst/>
                <a:latin typeface="Calibri" panose="020F0502020204030204" pitchFamily="34" charset="0"/>
                <a:ea typeface="Calibri" panose="020F0502020204030204" pitchFamily="34" charset="0"/>
                <a:cs typeface="Calibri" panose="020F0502020204030204" pitchFamily="34" charset="0"/>
              </a:rPr>
              <a:t>quân</a:t>
            </a:r>
            <a:r>
              <a:rPr lang="en-US" sz="2400" dirty="0">
                <a:effectLst/>
                <a:latin typeface="Calibri" panose="020F0502020204030204" pitchFamily="34" charset="0"/>
                <a:ea typeface="Calibri" panose="020F0502020204030204" pitchFamily="34" charset="0"/>
                <a:cs typeface="Calibri" panose="020F0502020204030204" pitchFamily="34" charset="0"/>
              </a:rPr>
              <a:t> Thanh </a:t>
            </a:r>
            <a:r>
              <a:rPr lang="en-US" sz="2400" dirty="0" err="1">
                <a:effectLst/>
                <a:latin typeface="Calibri" panose="020F0502020204030204" pitchFamily="34" charset="0"/>
                <a:ea typeface="Calibri" panose="020F0502020204030204" pitchFamily="34" charset="0"/>
                <a:cs typeface="Calibri" panose="020F0502020204030204" pitchFamily="34" charset="0"/>
              </a:rPr>
              <a:t>chiếm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Thăng</a:t>
            </a:r>
            <a:r>
              <a:rPr lang="en-US" sz="2400" dirty="0">
                <a:effectLst/>
                <a:latin typeface="Calibri" panose="020F0502020204030204" pitchFamily="34" charset="0"/>
                <a:ea typeface="Calibri" panose="020F0502020204030204" pitchFamily="34" charset="0"/>
                <a:cs typeface="Calibri" panose="020F0502020204030204" pitchFamily="34" charset="0"/>
              </a:rPr>
              <a:t> Long, </a:t>
            </a:r>
            <a:r>
              <a:rPr lang="en-US" sz="2400" dirty="0" err="1">
                <a:effectLst/>
                <a:latin typeface="Calibri" panose="020F0502020204030204" pitchFamily="34" charset="0"/>
                <a:ea typeface="Calibri" panose="020F0502020204030204" pitchFamily="34" charset="0"/>
                <a:cs typeface="Calibri" panose="020F0502020204030204" pitchFamily="34" charset="0"/>
              </a:rPr>
              <a:t>Nguyễn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Huệ</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lên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ngôi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hoàng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đế</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và</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cầm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quân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dẹp</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loạn</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Phần</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2: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Tiếp</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theo</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vào</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thành</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endParaRPr lang="en-US"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Cuộc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hành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quân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thần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tốc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và</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chiến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thắng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lẫy</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lừng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của</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vua</a:t>
            </a:r>
            <a:r>
              <a:rPr lang="en-US" sz="2400" dirty="0">
                <a:effectLst/>
                <a:latin typeface="Calibri" panose="020F0502020204030204" pitchFamily="34" charset="0"/>
                <a:ea typeface="Calibri" panose="020F0502020204030204" pitchFamily="34" charset="0"/>
                <a:cs typeface="Calibri" panose="020F0502020204030204" pitchFamily="34" charset="0"/>
              </a:rPr>
              <a:t> Quang </a:t>
            </a:r>
            <a:r>
              <a:rPr lang="en-US" sz="2400" dirty="0" err="1">
                <a:effectLst/>
                <a:latin typeface="Calibri" panose="020F0502020204030204" pitchFamily="34" charset="0"/>
                <a:ea typeface="Calibri" panose="020F0502020204030204" pitchFamily="34" charset="0"/>
                <a:cs typeface="Calibri" panose="020F0502020204030204" pitchFamily="34" charset="0"/>
              </a:rPr>
              <a:t>Trung</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Phần</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3: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còn</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 </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Hình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ảnh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thảm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bại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của</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bọn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xâm</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lược</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và</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bọn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tay</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sai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bán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nước</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3448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F8472-B5D3-429D-B225-2C4A55AFA2B5}"/>
              </a:ext>
            </a:extLst>
          </p:cNvPr>
          <p:cNvSpPr/>
          <p:nvPr/>
        </p:nvSpPr>
        <p:spPr>
          <a:xfrm>
            <a:off x="508000" y="0"/>
            <a:ext cx="6968067" cy="5757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Tóm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phẩm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0374B2-4AB2-4100-B02A-3B9607607B4F}"/>
              </a:ext>
            </a:extLst>
          </p:cNvPr>
          <p:cNvSpPr txBox="1"/>
          <p:nvPr/>
        </p:nvSpPr>
        <p:spPr>
          <a:xfrm>
            <a:off x="0" y="747666"/>
            <a:ext cx="12192000" cy="5016758"/>
          </a:xfrm>
          <a:prstGeom prst="rect">
            <a:avLst/>
          </a:prstGeom>
          <a:noFill/>
        </p:spPr>
        <p:txBody>
          <a:bodyPr wrap="square">
            <a:spAutoFit/>
          </a:bodyPr>
          <a:lstStyle/>
          <a:p>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Thanh do </a:t>
            </a:r>
            <a:r>
              <a:rPr lang="en-US" sz="3200" i="1" dirty="0" err="1">
                <a:latin typeface="Times New Roman" panose="02020603050405020304" pitchFamily="18" charset="0"/>
                <a:cs typeface="Times New Roman" panose="02020603050405020304" pitchFamily="18" charset="0"/>
              </a:rPr>
              <a:t>Tôn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kéo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Thăng</a:t>
            </a:r>
            <a:r>
              <a:rPr lang="en-US" sz="3200" i="1" dirty="0">
                <a:latin typeface="Times New Roman" panose="02020603050405020304" pitchFamily="18" charset="0"/>
                <a:cs typeface="Times New Roman" panose="02020603050405020304" pitchFamily="18" charset="0"/>
              </a:rPr>
              <a:t> Long, </a:t>
            </a:r>
            <a:r>
              <a:rPr lang="en-US" sz="3200" i="1" dirty="0" err="1">
                <a:latin typeface="Times New Roman" panose="02020603050405020304" pitchFamily="18" charset="0"/>
                <a:cs typeface="Times New Roman" panose="02020603050405020304" pitchFamily="18" charset="0"/>
              </a:rPr>
              <a:t>định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thôn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tính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ta. </a:t>
            </a:r>
            <a:r>
              <a:rPr lang="en-US" sz="3200" i="1" dirty="0" err="1">
                <a:latin typeface="Times New Roman" panose="02020603050405020304" pitchFamily="18" charset="0"/>
                <a:cs typeface="Times New Roman" panose="02020603050405020304" pitchFamily="18" charset="0"/>
              </a:rPr>
              <a:t>Bắc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nhận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tin </a:t>
            </a:r>
            <a:r>
              <a:rPr lang="en-US" sz="3200" i="1" dirty="0" err="1">
                <a:latin typeface="Times New Roman" panose="02020603050405020304" pitchFamily="18" charset="0"/>
                <a:cs typeface="Times New Roman" panose="02020603050405020304" pitchFamily="18" charset="0"/>
              </a:rPr>
              <a:t>cấp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tướng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Ngô</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lập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vua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diệt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chọn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điểm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Nguyên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tấn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mượn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chuẩn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ngày</a:t>
            </a:r>
            <a:r>
              <a:rPr lang="en-US" sz="3200" i="1" dirty="0">
                <a:latin typeface="Times New Roman" panose="02020603050405020304" pitchFamily="18" charset="0"/>
                <a:cs typeface="Times New Roman" panose="02020603050405020304" pitchFamily="18" charset="0"/>
              </a:rPr>
              <a:t> 30 </a:t>
            </a:r>
            <a:r>
              <a:rPr lang="en-US" sz="3200" i="1" dirty="0" err="1">
                <a:latin typeface="Times New Roman" panose="02020603050405020304" pitchFamily="18" charset="0"/>
                <a:cs typeface="Times New Roman" panose="02020603050405020304" pitchFamily="18" charset="0"/>
              </a:rPr>
              <a:t>lên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Nghệ</a:t>
            </a:r>
            <a:r>
              <a:rPr lang="en-US" sz="3200" i="1" dirty="0">
                <a:latin typeface="Times New Roman" panose="02020603050405020304" pitchFamily="18" charset="0"/>
                <a:cs typeface="Times New Roman" panose="02020603050405020304" pitchFamily="18" charset="0"/>
              </a:rPr>
              <a:t> An, </a:t>
            </a:r>
            <a:r>
              <a:rPr lang="en-US" sz="3200" i="1" dirty="0" err="1">
                <a:latin typeface="Times New Roman" panose="02020603050405020304" pitchFamily="18" charset="0"/>
                <a:cs typeface="Times New Roman" panose="02020603050405020304" pitchFamily="18" charset="0"/>
              </a:rPr>
              <a:t>đội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tốc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vua</a:t>
            </a:r>
            <a:r>
              <a:rPr lang="en-US" sz="3200" i="1" dirty="0">
                <a:latin typeface="Times New Roman" panose="02020603050405020304" pitchFamily="18" charset="0"/>
                <a:cs typeface="Times New Roman" panose="02020603050405020304" pitchFamily="18" charset="0"/>
              </a:rPr>
              <a:t> Quang </a:t>
            </a:r>
            <a:r>
              <a:rPr lang="en-US" sz="3200" i="1" dirty="0" err="1">
                <a:latin typeface="Times New Roman" panose="02020603050405020304" pitchFamily="18" charset="0"/>
                <a:cs typeface="Times New Roman" panose="02020603050405020304" pitchFamily="18" charset="0"/>
              </a:rPr>
              <a:t>Trung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Thăng</a:t>
            </a:r>
            <a:r>
              <a:rPr lang="en-US" sz="3200" i="1" dirty="0">
                <a:latin typeface="Times New Roman" panose="02020603050405020304" pitchFamily="18" charset="0"/>
                <a:cs typeface="Times New Roman" panose="02020603050405020304" pitchFamily="18" charset="0"/>
              </a:rPr>
              <a:t> Long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đêm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mùng</a:t>
            </a:r>
            <a:r>
              <a:rPr lang="en-US" sz="3200" i="1" dirty="0">
                <a:latin typeface="Times New Roman" panose="02020603050405020304" pitchFamily="18" charset="0"/>
                <a:cs typeface="Times New Roman" panose="02020603050405020304" pitchFamily="18" charset="0"/>
              </a:rPr>
              <a:t> 3 </a:t>
            </a:r>
            <a:r>
              <a:rPr lang="en-US" sz="3200" i="1" dirty="0" err="1">
                <a:latin typeface="Times New Roman" panose="02020603050405020304" pitchFamily="18" charset="0"/>
                <a:cs typeface="Times New Roman" panose="02020603050405020304" pitchFamily="18" charset="0"/>
              </a:rPr>
              <a:t>Tết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đồn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Hồi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Hồi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Nghĩa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hoàn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toàn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còn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vua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Lê </a:t>
            </a:r>
            <a:r>
              <a:rPr lang="en-US" sz="3200" i="1" dirty="0" err="1">
                <a:latin typeface="Times New Roman" panose="02020603050405020304" pitchFamily="18" charset="0"/>
                <a:cs typeface="Times New Roman" panose="02020603050405020304" pitchFamily="18" charset="0"/>
              </a:rPr>
              <a:t>Chiêu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bỏ</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chạy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05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E41BA-D9C2-71C2-A7DF-484DEA79B04D}"/>
              </a:ext>
            </a:extLst>
          </p:cNvPr>
          <p:cNvSpPr txBox="1"/>
          <p:nvPr/>
        </p:nvSpPr>
        <p:spPr>
          <a:xfrm>
            <a:off x="352096" y="287865"/>
            <a:ext cx="673934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prstClr val="black"/>
                </a:solidFill>
                <a:latin typeface="#9Slide04 NewParis Headline" panose="02070500080000000003" pitchFamily="18" charset="0"/>
                <a:ea typeface="#9Slide02 Tieu de rat dai 01" panose="02000000000000000000" pitchFamily="2" charset="0"/>
              </a:rPr>
              <a:t>II/ TÌM HIỂU VĂN BẢN </a:t>
            </a:r>
            <a:endParaRPr kumimoji="0" lang="en-US" sz="4800" b="0" i="0" u="none" strike="noStrike" kern="1200" cap="none" spc="0" normalizeH="0" baseline="0" noProof="0" dirty="0">
              <a:ln>
                <a:noFill/>
              </a:ln>
              <a:solidFill>
                <a:prstClr val="black"/>
              </a:solidFill>
              <a:effectLst/>
              <a:uLnTx/>
              <a:uFillTx/>
              <a:latin typeface="#9Slide04 NewParis Headline" panose="02070500080000000003" pitchFamily="18" charset="0"/>
              <a:ea typeface="#9Slide02 Tieu de rat dai 01" panose="02000000000000000000" pitchFamily="2" charset="0"/>
              <a:cs typeface="+mn-cs"/>
            </a:endParaRPr>
          </a:p>
        </p:txBody>
      </p:sp>
      <p:pic>
        <p:nvPicPr>
          <p:cNvPr id="3" name="Picture 2">
            <a:extLst>
              <a:ext uri="{FF2B5EF4-FFF2-40B4-BE49-F238E27FC236}">
                <a16:creationId xmlns:a16="http://schemas.microsoft.com/office/drawing/2014/main" id="{C9CE0203-921E-4808-9261-615E6CAFE0FE}"/>
              </a:ext>
            </a:extLst>
          </p:cNvPr>
          <p:cNvPicPr>
            <a:picLocks noChangeAspect="1"/>
          </p:cNvPicPr>
          <p:nvPr/>
        </p:nvPicPr>
        <p:blipFill>
          <a:blip r:embed="rId3"/>
          <a:stretch>
            <a:fillRect/>
          </a:stretch>
        </p:blipFill>
        <p:spPr>
          <a:xfrm>
            <a:off x="1075267" y="1498598"/>
            <a:ext cx="10955866" cy="5359402"/>
          </a:xfrm>
          <a:prstGeom prst="rect">
            <a:avLst/>
          </a:prstGeom>
        </p:spPr>
      </p:pic>
    </p:spTree>
    <p:extLst>
      <p:ext uri="{BB962C8B-B14F-4D97-AF65-F5344CB8AC3E}">
        <p14:creationId xmlns:p14="http://schemas.microsoft.com/office/powerpoint/2010/main" val="13642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CF6A8AF-BA27-6E39-3B2E-EC186269E648}"/>
              </a:ext>
            </a:extLst>
          </p:cNvPr>
          <p:cNvSpPr txBox="1"/>
          <p:nvPr/>
        </p:nvSpPr>
        <p:spPr>
          <a:xfrm>
            <a:off x="147145" y="-147145"/>
            <a:ext cx="6096000" cy="916276"/>
          </a:xfrm>
          <a:prstGeom prst="rect">
            <a:avLst/>
          </a:prstGeom>
          <a:noFill/>
        </p:spPr>
        <p:txBody>
          <a:bodyPr wrap="square">
            <a:spAutoFit/>
          </a:bodyPr>
          <a:lstStyle/>
          <a:p>
            <a:pPr marL="0" marR="0" algn="just">
              <a:lnSpc>
                <a:spcPct val="150000"/>
              </a:lnSpc>
              <a:spcBef>
                <a:spcPts val="0"/>
              </a:spcBef>
              <a:spcAft>
                <a:spcPts val="0"/>
              </a:spcAft>
            </a:pPr>
            <a:r>
              <a:rPr lang="en-US" sz="4000" b="1">
                <a:solidFill>
                  <a:srgbClr val="C00000"/>
                </a:solidFill>
                <a:effectLst/>
                <a:latin typeface="#9Slide04 Abraham Lincoln" pitchFamily="2" charset="0"/>
                <a:ea typeface="#9Slide04 Abraham Lincoln" pitchFamily="2" charset="0"/>
                <a:cs typeface="Times New Roman" panose="02020603050405020304" pitchFamily="18" charset="0"/>
              </a:rPr>
              <a:t>1. Bối cảnh lịch sử</a:t>
            </a:r>
            <a:endParaRPr lang="en-US" sz="3200">
              <a:solidFill>
                <a:srgbClr val="C00000"/>
              </a:solidFill>
              <a:effectLst/>
              <a:latin typeface="#9Slide04 Abraham Lincoln" pitchFamily="2" charset="0"/>
              <a:ea typeface="#9Slide04 Abraham Lincoln" pitchFamily="2" charset="0"/>
              <a:cs typeface="Times New Roman" panose="02020603050405020304" pitchFamily="18" charset="0"/>
            </a:endParaRPr>
          </a:p>
        </p:txBody>
      </p:sp>
      <p:pic>
        <p:nvPicPr>
          <p:cNvPr id="12" name="图片 33">
            <a:extLst>
              <a:ext uri="{FF2B5EF4-FFF2-40B4-BE49-F238E27FC236}">
                <a16:creationId xmlns:a16="http://schemas.microsoft.com/office/drawing/2014/main" id="{0D343573-8C7B-0CAF-027F-B0B3EED52CEF}"/>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Effect>
                      <a14:brightnessContrast bright="-20000"/>
                    </a14:imgEffect>
                  </a14:imgLayer>
                </a14:imgProps>
              </a:ext>
            </a:extLst>
          </a:blip>
          <a:stretch>
            <a:fillRect/>
          </a:stretch>
        </p:blipFill>
        <p:spPr>
          <a:xfrm rot="8766464">
            <a:off x="39912" y="998244"/>
            <a:ext cx="1823966" cy="1212922"/>
          </a:xfrm>
          <a:prstGeom prst="rect">
            <a:avLst/>
          </a:prstGeom>
        </p:spPr>
      </p:pic>
      <p:sp>
        <p:nvSpPr>
          <p:cNvPr id="15" name="TextBox 14">
            <a:extLst>
              <a:ext uri="{FF2B5EF4-FFF2-40B4-BE49-F238E27FC236}">
                <a16:creationId xmlns:a16="http://schemas.microsoft.com/office/drawing/2014/main" id="{E165A9C3-6DF9-F1CF-0A66-B3D05959906C}"/>
              </a:ext>
            </a:extLst>
          </p:cNvPr>
          <p:cNvSpPr txBox="1"/>
          <p:nvPr/>
        </p:nvSpPr>
        <p:spPr>
          <a:xfrm>
            <a:off x="711361" y="1769504"/>
            <a:ext cx="5384639" cy="584775"/>
          </a:xfrm>
          <a:prstGeom prst="rect">
            <a:avLst/>
          </a:prstGeom>
          <a:noFill/>
        </p:spPr>
        <p:txBody>
          <a:bodyPr wrap="square">
            <a:spAutoFit/>
          </a:bodyPr>
          <a:lstStyle/>
          <a:p>
            <a:pPr marL="457200" indent="-457200" algn="just">
              <a:buFontTx/>
              <a:buChar char="-"/>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latin typeface="Times New Roman" panose="02020603050405020304" pitchFamily="18" charset="0"/>
                <a:ea typeface="Calibri" panose="020F0502020204030204" pitchFamily="34" charset="0"/>
                <a:cs typeface="Times New Roman" panose="02020603050405020304" pitchFamily="18" charset="0"/>
              </a:rPr>
              <a:t> Lê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tàn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nhược</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图片 33">
            <a:extLst>
              <a:ext uri="{FF2B5EF4-FFF2-40B4-BE49-F238E27FC236}">
                <a16:creationId xmlns:a16="http://schemas.microsoft.com/office/drawing/2014/main" id="{A6E5A0F6-E4FE-17F4-26C2-F123DABF6755}"/>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Effect>
                      <a14:brightnessContrast bright="-20000"/>
                    </a14:imgEffect>
                  </a14:imgLayer>
                </a14:imgProps>
              </a:ext>
            </a:extLst>
          </a:blip>
          <a:stretch>
            <a:fillRect/>
          </a:stretch>
        </p:blipFill>
        <p:spPr>
          <a:xfrm rot="8766464">
            <a:off x="5920449" y="716500"/>
            <a:ext cx="1823966" cy="1212922"/>
          </a:xfrm>
          <a:prstGeom prst="rect">
            <a:avLst/>
          </a:prstGeom>
        </p:spPr>
      </p:pic>
      <p:sp>
        <p:nvSpPr>
          <p:cNvPr id="18" name="TextBox 17">
            <a:extLst>
              <a:ext uri="{FF2B5EF4-FFF2-40B4-BE49-F238E27FC236}">
                <a16:creationId xmlns:a16="http://schemas.microsoft.com/office/drawing/2014/main" id="{C104A140-3985-696F-4918-DCB9A707367A}"/>
              </a:ext>
            </a:extLst>
          </p:cNvPr>
          <p:cNvSpPr txBox="1"/>
          <p:nvPr/>
        </p:nvSpPr>
        <p:spPr>
          <a:xfrm>
            <a:off x="6725417" y="1505180"/>
            <a:ext cx="4755222" cy="954107"/>
          </a:xfrm>
          <a:prstGeom prst="rect">
            <a:avLst/>
          </a:prstGeom>
          <a:noFill/>
        </p:spPr>
        <p:txBody>
          <a:bodyPr wrap="square">
            <a:spAutoFit/>
          </a:bodyPr>
          <a:lstStyle/>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rút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latin typeface="Times New Roman" panose="02020603050405020304" pitchFamily="18" charset="0"/>
                <a:ea typeface="Calibri" panose="020F0502020204030204" pitchFamily="34" charset="0"/>
                <a:cs typeface="Times New Roman" panose="02020603050405020304" pitchFamily="18" charset="0"/>
              </a:rPr>
              <a:t> Tam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Điệp</a:t>
            </a:r>
            <a:endParaRPr lang="en-US" sz="36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图片 33">
            <a:extLst>
              <a:ext uri="{FF2B5EF4-FFF2-40B4-BE49-F238E27FC236}">
                <a16:creationId xmlns:a16="http://schemas.microsoft.com/office/drawing/2014/main" id="{0AE19AAB-EFF1-702A-4EAF-A2FFFCB1E958}"/>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Effect>
                      <a14:brightnessContrast bright="-20000"/>
                    </a14:imgEffect>
                  </a14:imgLayer>
                </a14:imgProps>
              </a:ext>
            </a:extLst>
          </a:blip>
          <a:stretch>
            <a:fillRect/>
          </a:stretch>
        </p:blipFill>
        <p:spPr>
          <a:xfrm rot="8766464">
            <a:off x="-173031" y="2762168"/>
            <a:ext cx="1823966" cy="1212922"/>
          </a:xfrm>
          <a:prstGeom prst="rect">
            <a:avLst/>
          </a:prstGeom>
        </p:spPr>
      </p:pic>
      <p:sp>
        <p:nvSpPr>
          <p:cNvPr id="21" name="TextBox 20">
            <a:extLst>
              <a:ext uri="{FF2B5EF4-FFF2-40B4-BE49-F238E27FC236}">
                <a16:creationId xmlns:a16="http://schemas.microsoft.com/office/drawing/2014/main" id="{BA214092-4648-4842-C5F6-97899E3A94BF}"/>
              </a:ext>
            </a:extLst>
          </p:cNvPr>
          <p:cNvSpPr txBox="1"/>
          <p:nvPr/>
        </p:nvSpPr>
        <p:spPr>
          <a:xfrm>
            <a:off x="711361" y="3456525"/>
            <a:ext cx="5384639" cy="1953868"/>
          </a:xfrm>
          <a:prstGeom prst="rect">
            <a:avLst/>
          </a:prstGeom>
          <a:noFill/>
        </p:spPr>
        <p:txBody>
          <a:bodyPr wrap="square">
            <a:spAutoFit/>
          </a:bodyPr>
          <a:lstStyle/>
          <a:p>
            <a:pPr algn="just">
              <a:lnSpc>
                <a:spcPct val="150000"/>
              </a:lnSpc>
            </a:pPr>
            <a:r>
              <a:rPr lang="en-US" sz="2800" b="1" dirty="0">
                <a:latin typeface="Times New Roman" panose="02020603050405020304" pitchFamily="18" charset="0"/>
                <a:ea typeface="Calibri" panose="020F0502020204030204" pitchFamily="34" charset="0"/>
                <a:cs typeface="Times New Roman" panose="02020603050405020304" pitchFamily="18" charset="0"/>
              </a:rPr>
              <a:t>- 29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Thanh ồ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ạt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tràn</a:t>
            </a:r>
            <a:r>
              <a:rPr lang="en-US" sz="2800" b="1" dirty="0">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Thăng</a:t>
            </a:r>
            <a:r>
              <a:rPr lang="en-US" sz="2800" b="1" dirty="0">
                <a:latin typeface="Times New Roman" panose="02020603050405020304" pitchFamily="18" charset="0"/>
                <a:ea typeface="Calibri" panose="020F0502020204030204" pitchFamily="34" charset="0"/>
                <a:cs typeface="Times New Roman" panose="02020603050405020304" pitchFamily="18" charset="0"/>
              </a:rPr>
              <a:t> Long</a:t>
            </a:r>
            <a:endParaRPr lang="en-US" sz="36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图片 33">
            <a:extLst>
              <a:ext uri="{FF2B5EF4-FFF2-40B4-BE49-F238E27FC236}">
                <a16:creationId xmlns:a16="http://schemas.microsoft.com/office/drawing/2014/main" id="{943B074E-C70D-5BC3-AC7E-E69E11C879B2}"/>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Effect>
                      <a14:brightnessContrast bright="-20000"/>
                    </a14:imgEffect>
                  </a14:imgLayer>
                </a14:imgProps>
              </a:ext>
            </a:extLst>
          </a:blip>
          <a:stretch>
            <a:fillRect/>
          </a:stretch>
        </p:blipFill>
        <p:spPr>
          <a:xfrm rot="8766464">
            <a:off x="6022217" y="3266200"/>
            <a:ext cx="1823966" cy="1212922"/>
          </a:xfrm>
          <a:prstGeom prst="rect">
            <a:avLst/>
          </a:prstGeom>
        </p:spPr>
      </p:pic>
      <p:sp>
        <p:nvSpPr>
          <p:cNvPr id="24" name="TextBox 23">
            <a:extLst>
              <a:ext uri="{FF2B5EF4-FFF2-40B4-BE49-F238E27FC236}">
                <a16:creationId xmlns:a16="http://schemas.microsoft.com/office/drawing/2014/main" id="{031245B4-4B24-98EC-8541-C7311E6EFB44}"/>
              </a:ext>
            </a:extLst>
          </p:cNvPr>
          <p:cNvSpPr txBox="1"/>
          <p:nvPr/>
        </p:nvSpPr>
        <p:spPr>
          <a:xfrm>
            <a:off x="6832432" y="4000983"/>
            <a:ext cx="4991706" cy="1384995"/>
          </a:xfrm>
          <a:prstGeom prst="rect">
            <a:avLst/>
          </a:prstGeom>
          <a:noFill/>
        </p:spPr>
        <p:txBody>
          <a:bodyPr wrap="square">
            <a:spAutoFit/>
          </a:bodyPr>
          <a:lstStyle/>
          <a:p>
            <a:pPr algn="just"/>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bách</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đe</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doạ</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tộc</a:t>
            </a:r>
            <a:endPar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897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p:bldP spid="21"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0CC302-352A-320E-526D-8E3CD14CA743}"/>
              </a:ext>
            </a:extLst>
          </p:cNvPr>
          <p:cNvSpPr txBox="1"/>
          <p:nvPr/>
        </p:nvSpPr>
        <p:spPr>
          <a:xfrm>
            <a:off x="147144" y="-147145"/>
            <a:ext cx="10782113" cy="1481175"/>
          </a:xfrm>
          <a:prstGeom prst="rect">
            <a:avLst/>
          </a:prstGeom>
          <a:noFill/>
        </p:spPr>
        <p:txBody>
          <a:bodyPr wrap="square">
            <a:spAutoFit/>
          </a:bodyPr>
          <a:lstStyle/>
          <a:p>
            <a:pPr marL="0" marR="0" algn="just">
              <a:lnSpc>
                <a:spcPct val="150000"/>
              </a:lnSpc>
              <a:spcBef>
                <a:spcPts val="0"/>
              </a:spcBef>
              <a:spcAft>
                <a:spcPts val="0"/>
              </a:spcAft>
            </a:pPr>
            <a:r>
              <a:rPr lang="vi-VN" sz="3200" b="1" dirty="0">
                <a:solidFill>
                  <a:srgbClr val="C00000"/>
                </a:solidFill>
                <a:effectLst/>
                <a:latin typeface="Times New Roman" panose="02020603050405020304" pitchFamily="18" charset="0"/>
                <a:ea typeface="#9Slide04 Abraham Lincoln" pitchFamily="2" charset="0"/>
                <a:cs typeface="Times New Roman" panose="02020603050405020304" pitchFamily="18" charset="0"/>
              </a:rPr>
              <a:t>2. Hình t</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ượ</a:t>
            </a:r>
            <a:r>
              <a:rPr lang="vi-VN" sz="3200" b="1" dirty="0">
                <a:solidFill>
                  <a:srgbClr val="C00000"/>
                </a:solidFill>
                <a:effectLst/>
                <a:latin typeface="Times New Roman" panose="02020603050405020304" pitchFamily="18" charset="0"/>
                <a:ea typeface="#9Slide04 Abraham Lincoln" pitchFamily="2" charset="0"/>
                <a:cs typeface="Times New Roman" panose="02020603050405020304" pitchFamily="18" charset="0"/>
              </a:rPr>
              <a:t>ng người anh hùng Quang Trung (Nguyễn Huệ)</a:t>
            </a:r>
            <a:endParaRPr lang="en-US" sz="4000" b="1" dirty="0">
              <a:solidFill>
                <a:srgbClr val="C00000"/>
              </a:solidFill>
              <a:latin typeface="#9Slide04 Abraham Lincoln" pitchFamily="2" charset="0"/>
              <a:ea typeface="#9Slide04 Abraham Lincoln" pitchFamily="2" charset="0"/>
              <a:cs typeface="Times New Roman" panose="02020603050405020304" pitchFamily="18" charset="0"/>
            </a:endParaRPr>
          </a:p>
          <a:p>
            <a:pPr marL="0" marR="0" algn="just">
              <a:lnSpc>
                <a:spcPct val="150000"/>
              </a:lnSpc>
              <a:spcBef>
                <a:spcPts val="0"/>
              </a:spcBef>
              <a:spcAft>
                <a:spcPts val="0"/>
              </a:spcAft>
            </a:pP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a, con </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người</a:t>
            </a: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hành</a:t>
            </a: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động</a:t>
            </a: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mạnh</a:t>
            </a: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mẽ</a:t>
            </a: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quyết</a:t>
            </a: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2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đoán</a:t>
            </a:r>
            <a:r>
              <a:rPr lang="en-US" sz="3200" b="1" dirty="0">
                <a:solidFill>
                  <a:srgbClr val="C00000"/>
                </a:solidFill>
                <a:latin typeface="Times New Roman" panose="02020603050405020304" pitchFamily="18" charset="0"/>
                <a:ea typeface="#9Slide04 Abraham Lincoln" pitchFamily="2" charset="0"/>
                <a:cs typeface="Times New Roman" panose="02020603050405020304" pitchFamily="18" charset="0"/>
              </a:rPr>
              <a:t>.</a:t>
            </a:r>
            <a:endParaRPr lang="en-US" sz="3200" b="1" dirty="0">
              <a:solidFill>
                <a:srgbClr val="C00000"/>
              </a:solidFill>
              <a:effectLst/>
              <a:latin typeface="Times New Roman" panose="02020603050405020304" pitchFamily="18" charset="0"/>
              <a:ea typeface="#9Slide04 Abraham Lincoln" pitchFamily="2" charset="0"/>
              <a:cs typeface="Times New Roman" panose="02020603050405020304" pitchFamily="18" charset="0"/>
            </a:endParaRPr>
          </a:p>
        </p:txBody>
      </p:sp>
      <p:pic>
        <p:nvPicPr>
          <p:cNvPr id="11" name="Picture 10" descr="A picture containing christmas, fictional character, cartoon&#10;&#10;Description automatically generated">
            <a:extLst>
              <a:ext uri="{FF2B5EF4-FFF2-40B4-BE49-F238E27FC236}">
                <a16:creationId xmlns:a16="http://schemas.microsoft.com/office/drawing/2014/main" id="{765FAB4D-EA05-A636-FE46-94F106580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7228" y="1232338"/>
            <a:ext cx="7229806" cy="7229806"/>
          </a:xfrm>
          <a:prstGeom prst="rect">
            <a:avLst/>
          </a:prstGeom>
        </p:spPr>
      </p:pic>
      <p:sp>
        <p:nvSpPr>
          <p:cNvPr id="12" name="Rectangle: Rounded Corners 11">
            <a:extLst>
              <a:ext uri="{FF2B5EF4-FFF2-40B4-BE49-F238E27FC236}">
                <a16:creationId xmlns:a16="http://schemas.microsoft.com/office/drawing/2014/main" id="{AE869EB1-C212-C066-8B81-70124037ECA3}"/>
              </a:ext>
            </a:extLst>
          </p:cNvPr>
          <p:cNvSpPr/>
          <p:nvPr/>
        </p:nvSpPr>
        <p:spPr>
          <a:xfrm>
            <a:off x="428863" y="1468077"/>
            <a:ext cx="8713078" cy="914400"/>
          </a:xfrm>
          <a:prstGeom prst="roundRect">
            <a:avLst/>
          </a:prstGeom>
          <a:solidFill>
            <a:schemeClr val="bg1">
              <a:alpha val="6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Nhận được tin quân Thanh chiếm Thăng Long Nguyễn Huệ rất tức giận, không hề nao núng: </a:t>
            </a:r>
            <a:r>
              <a:rPr lang="vi-VN" sz="2400" b="1" i="1">
                <a:solidFill>
                  <a:schemeClr val="tx1"/>
                </a:solidFill>
                <a:latin typeface="Calibri" panose="020F0502020204030204" pitchFamily="34" charset="0"/>
                <a:ea typeface="Calibri" panose="020F0502020204030204" pitchFamily="34" charset="0"/>
                <a:cs typeface="Calibri" panose="020F0502020204030204" pitchFamily="34" charset="0"/>
              </a:rPr>
              <a:t>“định thân chinh cầm quân đi ngay”.</a:t>
            </a:r>
            <a:endParaRPr lang="en-US" sz="2400" b="1"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1180C5D8-505E-0529-64FF-A38535A99AE2}"/>
              </a:ext>
            </a:extLst>
          </p:cNvPr>
          <p:cNvSpPr/>
          <p:nvPr/>
        </p:nvSpPr>
        <p:spPr>
          <a:xfrm>
            <a:off x="298234" y="2561319"/>
            <a:ext cx="8713078" cy="2211675"/>
          </a:xfrm>
          <a:prstGeom prst="roundRect">
            <a:avLst/>
          </a:prstGeom>
          <a:solidFill>
            <a:schemeClr val="bg1">
              <a:alpha val="6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Calibri" panose="020F0502020204030204" pitchFamily="34" charset="0"/>
                <a:ea typeface="Calibri" panose="020F0502020204030204" pitchFamily="34" charset="0"/>
                <a:cs typeface="Calibri" panose="020F0502020204030204" pitchFamily="34" charset="0"/>
              </a:rPr>
              <a:t>Trong vòng một tháng (24/11 đến 29/12/1788) ông làm được rất nhiều việc lớn: </a:t>
            </a:r>
            <a:r>
              <a:rPr lang="vi-VN" sz="2400" b="1" i="1">
                <a:solidFill>
                  <a:schemeClr val="tx1"/>
                </a:solidFill>
                <a:latin typeface="Calibri" panose="020F0502020204030204" pitchFamily="34" charset="0"/>
                <a:ea typeface="Calibri" panose="020F0502020204030204" pitchFamily="34" charset="0"/>
                <a:cs typeface="Calibri" panose="020F0502020204030204" pitchFamily="34" charset="0"/>
              </a:rPr>
              <a:t>làm lễ lên ngôi; đốc xuất đại binh ra Bắc; gặp La Sơn phu tử NguyễnThiếp; tuyển quân ở Nghệ An; phủ dụ tướng sĩ; định kế hoạch hành quân,đánh giặc và kế hoạch đối phó với nhà Thanh sau khi chiến thắng.</a:t>
            </a:r>
            <a:endParaRPr lang="en-US" sz="2400" b="1"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892545E-9A09-25D5-BB3A-994814D455F4}"/>
              </a:ext>
            </a:extLst>
          </p:cNvPr>
          <p:cNvSpPr txBox="1"/>
          <p:nvPr/>
        </p:nvSpPr>
        <p:spPr>
          <a:xfrm>
            <a:off x="2396358" y="4784834"/>
            <a:ext cx="6505903" cy="1962204"/>
          </a:xfrm>
          <a:prstGeom prst="rect">
            <a:avLst/>
          </a:prstGeom>
          <a:noFill/>
        </p:spPr>
        <p:txBody>
          <a:bodyPr wrap="square">
            <a:spAutoFit/>
          </a:bodyPr>
          <a:lstStyle/>
          <a:p>
            <a:pPr marL="0" marR="0" algn="just">
              <a:lnSpc>
                <a:spcPct val="150000"/>
              </a:lnSpc>
              <a:spcBef>
                <a:spcPts val="0"/>
              </a:spcBef>
              <a:spcAft>
                <a:spcPts val="0"/>
              </a:spcAft>
            </a:pP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bình</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tĩnh</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hành</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động</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nhanh</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kịp</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mạnh</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mẽ</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quyết</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đoán</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những</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biến</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cố</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lớn</a:t>
            </a:r>
            <a:r>
              <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0915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0CC302-352A-320E-526D-8E3CD14CA743}"/>
              </a:ext>
            </a:extLst>
          </p:cNvPr>
          <p:cNvSpPr txBox="1"/>
          <p:nvPr/>
        </p:nvSpPr>
        <p:spPr>
          <a:xfrm>
            <a:off x="147144" y="-147145"/>
            <a:ext cx="9228083" cy="916276"/>
          </a:xfrm>
          <a:prstGeom prst="rect">
            <a:avLst/>
          </a:prstGeom>
          <a:noFill/>
        </p:spPr>
        <p:txBody>
          <a:bodyPr wrap="square">
            <a:spAutoFit/>
          </a:bodyPr>
          <a:lstStyle/>
          <a:p>
            <a:pPr marL="0" marR="0" algn="just">
              <a:lnSpc>
                <a:spcPct val="150000"/>
              </a:lnSpc>
              <a:spcBef>
                <a:spcPts val="0"/>
              </a:spcBef>
              <a:spcAft>
                <a:spcPts val="0"/>
              </a:spcAft>
            </a:pPr>
            <a:r>
              <a:rPr lang="en-US" sz="3600" b="1" dirty="0">
                <a:solidFill>
                  <a:srgbClr val="C00000"/>
                </a:solidFill>
                <a:latin typeface="Times New Roman" panose="02020603050405020304" pitchFamily="18" charset="0"/>
                <a:ea typeface="#9Slide04 Abraham Lincoln" pitchFamily="2" charset="0"/>
                <a:cs typeface="Times New Roman" panose="02020603050405020304" pitchFamily="18" charset="0"/>
              </a:rPr>
              <a:t>b, </a:t>
            </a:r>
            <a:r>
              <a:rPr lang="en-US" sz="36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Có</a:t>
            </a:r>
            <a:r>
              <a:rPr lang="en-US" sz="36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6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trí</a:t>
            </a:r>
            <a:r>
              <a:rPr lang="en-US" sz="36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6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tuệ</a:t>
            </a:r>
            <a:r>
              <a:rPr lang="en-US" sz="36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6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sáng</a:t>
            </a:r>
            <a:r>
              <a:rPr lang="en-US" sz="36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6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suốt</a:t>
            </a:r>
            <a:r>
              <a:rPr lang="en-US" sz="36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6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nhạy</a:t>
            </a:r>
            <a:r>
              <a:rPr lang="en-US" sz="3600" b="1" dirty="0">
                <a:solidFill>
                  <a:srgbClr val="C00000"/>
                </a:solidFill>
                <a:latin typeface="Times New Roman" panose="02020603050405020304" pitchFamily="18" charset="0"/>
                <a:ea typeface="#9Slide04 Abraham Lincoln" pitchFamily="2" charset="0"/>
                <a:cs typeface="Times New Roman" panose="02020603050405020304" pitchFamily="18" charset="0"/>
              </a:rPr>
              <a:t> </a:t>
            </a:r>
            <a:r>
              <a:rPr lang="en-US" sz="3600" b="1" dirty="0" err="1">
                <a:solidFill>
                  <a:srgbClr val="C00000"/>
                </a:solidFill>
                <a:latin typeface="Times New Roman" panose="02020603050405020304" pitchFamily="18" charset="0"/>
                <a:ea typeface="#9Slide04 Abraham Lincoln" pitchFamily="2" charset="0"/>
                <a:cs typeface="Times New Roman" panose="02020603050405020304" pitchFamily="18" charset="0"/>
              </a:rPr>
              <a:t>bén</a:t>
            </a:r>
            <a:r>
              <a:rPr lang="en-US" sz="4000" b="1" dirty="0">
                <a:solidFill>
                  <a:srgbClr val="C00000"/>
                </a:solidFill>
                <a:latin typeface="#9Slide04 Abraham Lincoln" pitchFamily="2" charset="0"/>
                <a:ea typeface="#9Slide04 Abraham Lincoln" pitchFamily="2" charset="0"/>
                <a:cs typeface="Times New Roman" panose="02020603050405020304" pitchFamily="18" charset="0"/>
              </a:rPr>
              <a:t>.</a:t>
            </a:r>
            <a:endParaRPr lang="en-US" sz="4000" b="1" dirty="0">
              <a:solidFill>
                <a:srgbClr val="C00000"/>
              </a:solidFill>
              <a:effectLst/>
              <a:latin typeface="#9Slide04 Abraham Lincoln" pitchFamily="2" charset="0"/>
              <a:ea typeface="#9Slide04 Abraham Lincoln" pitchFamily="2" charset="0"/>
              <a:cs typeface="Times New Roman" panose="02020603050405020304" pitchFamily="18" charset="0"/>
            </a:endParaRPr>
          </a:p>
        </p:txBody>
      </p:sp>
      <p:pic>
        <p:nvPicPr>
          <p:cNvPr id="11" name="Picture 10" descr="A picture containing christmas, fictional character, cartoon&#10;&#10;Description automatically generated">
            <a:extLst>
              <a:ext uri="{FF2B5EF4-FFF2-40B4-BE49-F238E27FC236}">
                <a16:creationId xmlns:a16="http://schemas.microsoft.com/office/drawing/2014/main" id="{765FAB4D-EA05-A636-FE46-94F106580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73117"/>
            <a:ext cx="9469820" cy="9469820"/>
          </a:xfrm>
          <a:prstGeom prst="rect">
            <a:avLst/>
          </a:prstGeom>
        </p:spPr>
      </p:pic>
      <p:sp>
        <p:nvSpPr>
          <p:cNvPr id="12" name="Rectangle: Rounded Corners 11">
            <a:extLst>
              <a:ext uri="{FF2B5EF4-FFF2-40B4-BE49-F238E27FC236}">
                <a16:creationId xmlns:a16="http://schemas.microsoft.com/office/drawing/2014/main" id="{AE869EB1-C212-C066-8B81-70124037ECA3}"/>
              </a:ext>
            </a:extLst>
          </p:cNvPr>
          <p:cNvSpPr/>
          <p:nvPr/>
        </p:nvSpPr>
        <p:spPr>
          <a:xfrm>
            <a:off x="357350" y="935421"/>
            <a:ext cx="8713078" cy="916276"/>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Sáng</a:t>
            </a:r>
            <a:r>
              <a:rPr lang="en-US"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suốt</a:t>
            </a:r>
            <a:r>
              <a:rPr lang="en-US"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việc</a:t>
            </a:r>
            <a:r>
              <a:rPr lang="en-US"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lên</a:t>
            </a:r>
            <a:r>
              <a:rPr lang="en-US"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ngôi</a:t>
            </a:r>
            <a:r>
              <a:rPr lang="en-US" sz="32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3" name="Rectangle: Rounded Corners 2">
            <a:extLst>
              <a:ext uri="{FF2B5EF4-FFF2-40B4-BE49-F238E27FC236}">
                <a16:creationId xmlns:a16="http://schemas.microsoft.com/office/drawing/2014/main" id="{9EDEF2F0-A043-1B0A-180A-CD58044CA73E}"/>
              </a:ext>
            </a:extLst>
          </p:cNvPr>
          <p:cNvSpPr/>
          <p:nvPr/>
        </p:nvSpPr>
        <p:spPr>
          <a:xfrm>
            <a:off x="357350" y="2201916"/>
            <a:ext cx="8713078" cy="2233449"/>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Tài dụng binh như thần: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chiến dịch hành quân thần tốc ngày 25 rời Phú Xuân - Huế → ngày29 đến Nghệ An, ngày 30 bắt đầu xuất quân ở Nghệ An, dự định ngày 7 tháng giêng(7 ngày) sẽ ăn tết ở Thăng Long (đoạn đường khoảng 650 km → 10 ngày đi bộ)</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2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tế</a:t>
            </a:r>
            <a:r>
              <a:rPr lang="en-US" sz="2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ngày</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5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tết</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đã</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Thăng</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Long</a:t>
            </a:r>
          </a:p>
        </p:txBody>
      </p:sp>
      <p:sp>
        <p:nvSpPr>
          <p:cNvPr id="6" name="Rectangle: Rounded Corners 5">
            <a:extLst>
              <a:ext uri="{FF2B5EF4-FFF2-40B4-BE49-F238E27FC236}">
                <a16:creationId xmlns:a16="http://schemas.microsoft.com/office/drawing/2014/main" id="{A6C5E5EB-B8B0-405B-91B5-C0CC81E1D476}"/>
              </a:ext>
            </a:extLst>
          </p:cNvPr>
          <p:cNvSpPr/>
          <p:nvPr/>
        </p:nvSpPr>
        <p:spPr>
          <a:xfrm>
            <a:off x="527167" y="4785584"/>
            <a:ext cx="8713078" cy="916276"/>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Sáng</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suốt</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việc</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đoán</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xét</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bề</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tôi</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 dung </a:t>
            </a:r>
            <a:r>
              <a:rPr lang="en-US" sz="2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người</a:t>
            </a:r>
            <a:endParaRPr 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95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in armor pointing at something&#10;&#10;Description automatically generated with low confidence">
            <a:extLst>
              <a:ext uri="{FF2B5EF4-FFF2-40B4-BE49-F238E27FC236}">
                <a16:creationId xmlns:a16="http://schemas.microsoft.com/office/drawing/2014/main" id="{92818271-5F5C-BDD3-8EA1-D3F53D058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744" y="1999594"/>
            <a:ext cx="5842439" cy="5842439"/>
          </a:xfrm>
          <a:prstGeom prst="rect">
            <a:avLst/>
          </a:prstGeom>
        </p:spPr>
      </p:pic>
      <p:sp>
        <p:nvSpPr>
          <p:cNvPr id="15" name="TextBox 14">
            <a:extLst>
              <a:ext uri="{FF2B5EF4-FFF2-40B4-BE49-F238E27FC236}">
                <a16:creationId xmlns:a16="http://schemas.microsoft.com/office/drawing/2014/main" id="{DC3DA425-CEF0-4E2C-E5F9-4D3630A6B878}"/>
              </a:ext>
            </a:extLst>
          </p:cNvPr>
          <p:cNvSpPr txBox="1"/>
          <p:nvPr/>
        </p:nvSpPr>
        <p:spPr>
          <a:xfrm>
            <a:off x="95247" y="-7883"/>
            <a:ext cx="9108019" cy="823752"/>
          </a:xfrm>
          <a:prstGeom prst="rect">
            <a:avLst/>
          </a:prstGeom>
          <a:noFill/>
        </p:spPr>
        <p:txBody>
          <a:bodyPr wrap="square">
            <a:spAutoFit/>
          </a:bodyPr>
          <a:lstStyle/>
          <a:p>
            <a:pPr marL="0" marR="0" algn="just">
              <a:lnSpc>
                <a:spcPct val="150000"/>
              </a:lnSpc>
              <a:spcBef>
                <a:spcPts val="0"/>
              </a:spcBef>
              <a:spcAft>
                <a:spcPts val="0"/>
              </a:spcAft>
            </a:pP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Quang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3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6A31DCF-4CCA-C637-E4C3-4B253B277F27}"/>
              </a:ext>
            </a:extLst>
          </p:cNvPr>
          <p:cNvSpPr/>
          <p:nvPr/>
        </p:nvSpPr>
        <p:spPr>
          <a:xfrm>
            <a:off x="4246178" y="1460937"/>
            <a:ext cx="7693573" cy="1250731"/>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Chủ </a:t>
            </a:r>
            <a:r>
              <a:rPr lang="vi-VN" sz="3200" b="1" i="1" dirty="0" smtClean="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trương </a:t>
            </a:r>
            <a:r>
              <a:rPr lang="vi-VN" sz="3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đánh là thắng, chiến đấu dũng mãnh, quyết tử, quân đội nghiêm minh.</a:t>
            </a:r>
            <a:endParaRPr lang="en-US" sz="3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07E3D5CC-37CB-4B69-9666-947853D955F4}"/>
              </a:ext>
            </a:extLst>
          </p:cNvPr>
          <p:cNvSpPr/>
          <p:nvPr/>
        </p:nvSpPr>
        <p:spPr>
          <a:xfrm>
            <a:off x="4246177" y="3146880"/>
            <a:ext cx="7693573" cy="3306472"/>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Vua Quang Trung cưỡi voi thân chinh cầm quân - một tổng chỉ huy chiến dịch: </a:t>
            </a:r>
            <a:r>
              <a:rPr lang="vi-VN" sz="32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vừa hoạch định phương lược tiến đánh vừa tấn công quân sỹ, thống lĩnh một mũi tiên phong </a:t>
            </a:r>
            <a:endParaRPr lang="en-US" sz="320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3200" b="1" i="1">
                <a:solidFill>
                  <a:srgbClr val="C00000"/>
                </a:solidFill>
                <a:latin typeface="Calibri" panose="020F0502020204030204" pitchFamily="34" charset="0"/>
                <a:ea typeface="Calibri" panose="020F0502020204030204" pitchFamily="34" charset="0"/>
                <a:cs typeface="Calibri" panose="020F0502020204030204" pitchFamily="34" charset="0"/>
              </a:rPr>
              <a:t>=&gt; Tạo nên trận thắng đẹp áp đảo kẻ thù.</a:t>
            </a:r>
            <a:endParaRPr lang="en-US" sz="3200" b="1" i="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2413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54320" y="1988185"/>
            <a:ext cx="1476375" cy="1310005"/>
            <a:chOff x="8437" y="2498"/>
            <a:chExt cx="2325" cy="2063"/>
          </a:xfrm>
        </p:grpSpPr>
        <p:sp>
          <p:nvSpPr>
            <p:cNvPr id="6" name="文本框 5"/>
            <p:cNvSpPr txBox="1"/>
            <p:nvPr/>
          </p:nvSpPr>
          <p:spPr>
            <a:xfrm>
              <a:off x="8437" y="2696"/>
              <a:ext cx="2325" cy="1598"/>
            </a:xfrm>
            <a:prstGeom prst="rect">
              <a:avLst/>
            </a:prstGeom>
            <a:noFill/>
          </p:spPr>
          <p:txBody>
            <a:bodyPr wrap="square" rtlCol="0">
              <a:spAutoFit/>
            </a:bodyPr>
            <a:lstStyle/>
            <a:p>
              <a:pPr algn="ctr"/>
              <a:r>
                <a:rPr lang="en-US" altLang="zh-CN" sz="6000">
                  <a:solidFill>
                    <a:schemeClr val="tx1">
                      <a:lumMod val="85000"/>
                      <a:lumOff val="15000"/>
                    </a:schemeClr>
                  </a:solidFill>
                  <a:cs typeface="+mn-ea"/>
                  <a:sym typeface="+mn-lt"/>
                </a:rPr>
                <a:t>01</a:t>
              </a:r>
              <a:endParaRPr lang="zh-CN" altLang="en-US" sz="6000" dirty="0">
                <a:solidFill>
                  <a:schemeClr val="tx1">
                    <a:lumMod val="85000"/>
                    <a:lumOff val="15000"/>
                  </a:schemeClr>
                </a:solidFill>
                <a:cs typeface="+mn-ea"/>
                <a:sym typeface="+mn-lt"/>
              </a:endParaRP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descr="109"/>
          <p:cNvPicPr>
            <a:picLocks noChangeAspect="1"/>
          </p:cNvPicPr>
          <p:nvPr/>
        </p:nvPicPr>
        <p:blipFill>
          <a:blip r:embed="rId3"/>
          <a:stretch>
            <a:fillRect/>
          </a:stretch>
        </p:blipFill>
        <p:spPr>
          <a:xfrm>
            <a:off x="9139101" y="797923"/>
            <a:ext cx="704850" cy="704850"/>
          </a:xfrm>
          <a:prstGeom prst="rect">
            <a:avLst/>
          </a:prstGeom>
        </p:spPr>
      </p:pic>
      <p:pic>
        <p:nvPicPr>
          <p:cNvPr id="10" name="图片 9" descr="110"/>
          <p:cNvPicPr>
            <a:picLocks noChangeAspect="1"/>
          </p:cNvPicPr>
          <p:nvPr/>
        </p:nvPicPr>
        <p:blipFill>
          <a:blip r:embed="rId4"/>
          <a:stretch>
            <a:fillRect/>
          </a:stretch>
        </p:blipFill>
        <p:spPr>
          <a:xfrm>
            <a:off x="6872151" y="1012553"/>
            <a:ext cx="3314700" cy="800100"/>
          </a:xfrm>
          <a:prstGeom prst="rect">
            <a:avLst/>
          </a:prstGeom>
        </p:spPr>
      </p:pic>
      <p:sp>
        <p:nvSpPr>
          <p:cNvPr id="2" name="TextBox 1">
            <a:extLst>
              <a:ext uri="{FF2B5EF4-FFF2-40B4-BE49-F238E27FC236}">
                <a16:creationId xmlns:a16="http://schemas.microsoft.com/office/drawing/2014/main" id="{E3CE7748-198A-7503-29A5-BC442135FBFF}"/>
              </a:ext>
            </a:extLst>
          </p:cNvPr>
          <p:cNvSpPr txBox="1"/>
          <p:nvPr/>
        </p:nvSpPr>
        <p:spPr>
          <a:xfrm>
            <a:off x="2291255" y="3423920"/>
            <a:ext cx="8258992" cy="1862048"/>
          </a:xfrm>
          <a:prstGeom prst="rect">
            <a:avLst/>
          </a:prstGeom>
          <a:noFill/>
        </p:spPr>
        <p:txBody>
          <a:bodyPr wrap="none" rtlCol="0">
            <a:spAutoFit/>
          </a:bodyPr>
          <a:lstStyle/>
          <a:p>
            <a:r>
              <a:rPr lang="en-US" sz="11500">
                <a:latin typeface="#9Slide03 SFU Salzburg" panose="00000500000000000000" pitchFamily="2" charset="0"/>
              </a:rPr>
              <a:t>KHỞI ĐỘNG</a:t>
            </a:r>
          </a:p>
        </p:txBody>
      </p:sp>
    </p:spTree>
    <p:extLst>
      <p:ext uri="{BB962C8B-B14F-4D97-AF65-F5344CB8AC3E}">
        <p14:creationId xmlns:p14="http://schemas.microsoft.com/office/powerpoint/2010/main" val="71832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CE3D04-8375-4A2F-87C4-79F36134C0C3}"/>
              </a:ext>
            </a:extLst>
          </p:cNvPr>
          <p:cNvSpPr txBox="1"/>
          <p:nvPr/>
        </p:nvSpPr>
        <p:spPr>
          <a:xfrm>
            <a:off x="378371" y="114126"/>
            <a:ext cx="10731061" cy="1200329"/>
          </a:xfrm>
          <a:prstGeom prst="rect">
            <a:avLst/>
          </a:prstGeom>
          <a:noFill/>
        </p:spPr>
        <p:txBody>
          <a:bodyPr wrap="square">
            <a:spAutoFit/>
          </a:bodyPr>
          <a:lstStyle/>
          <a:p>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thảm</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bại</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Thanh Lê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3600" b="1" dirty="0">
                <a:solidFill>
                  <a:srgbClr val="C00000"/>
                </a:solidFill>
                <a:latin typeface="Times New Roman" panose="02020603050405020304" pitchFamily="18" charset="0"/>
                <a:cs typeface="Times New Roman" panose="02020603050405020304" pitchFamily="18" charset="0"/>
              </a:rPr>
              <a:t>a. </a:t>
            </a:r>
            <a:r>
              <a:rPr lang="en-US" sz="3600" b="1" dirty="0" err="1">
                <a:solidFill>
                  <a:srgbClr val="C00000"/>
                </a:solidFill>
                <a:latin typeface="Times New Roman" panose="02020603050405020304" pitchFamily="18" charset="0"/>
                <a:cs typeface="Times New Roman" panose="02020603050405020304" pitchFamily="18" charset="0"/>
              </a:rPr>
              <a:t>sự</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thảm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quân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tướng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thanh</a:t>
            </a:r>
            <a:r>
              <a:rPr lang="en-US" sz="3600" b="1" dirty="0">
                <a:solidFill>
                  <a:srgbClr val="C00000"/>
                </a:solidFill>
                <a:latin typeface="Times New Roman" panose="02020603050405020304" pitchFamily="18" charset="0"/>
                <a:cs typeface="Times New Roman" panose="02020603050405020304" pitchFamily="18" charset="0"/>
              </a:rPr>
              <a:t>.</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61E3012-18AD-4CB3-AAE2-EBD39002C0A6}"/>
              </a:ext>
            </a:extLst>
          </p:cNvPr>
          <p:cNvSpPr txBox="1"/>
          <p:nvPr/>
        </p:nvSpPr>
        <p:spPr>
          <a:xfrm>
            <a:off x="488437" y="1798992"/>
            <a:ext cx="10731061" cy="2862322"/>
          </a:xfrm>
          <a:prstGeom prst="rect">
            <a:avLst/>
          </a:prstGeom>
          <a:noFill/>
        </p:spPr>
        <p:txBody>
          <a:bodyPr wrap="square">
            <a:spAutoFit/>
          </a:bodyPr>
          <a:lstStyle/>
          <a:p>
            <a:pPr marL="457200" indent="-457200">
              <a:buFontTx/>
              <a:buChar char="-"/>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Thanh ?</a:t>
            </a:r>
          </a:p>
          <a:p>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thảm</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Tướng</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thảm</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lính</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56870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DE50A1-A079-4499-BDAC-DF282A3FBCF7}"/>
              </a:ext>
            </a:extLst>
          </p:cNvPr>
          <p:cNvSpPr txBox="1"/>
          <p:nvPr/>
        </p:nvSpPr>
        <p:spPr>
          <a:xfrm>
            <a:off x="378371" y="114126"/>
            <a:ext cx="10731061" cy="1200329"/>
          </a:xfrm>
          <a:prstGeom prst="rect">
            <a:avLst/>
          </a:prstGeom>
          <a:noFill/>
        </p:spPr>
        <p:txBody>
          <a:bodyPr wrap="square">
            <a:spAutoFit/>
          </a:bodyPr>
          <a:lstStyle/>
          <a:p>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thảm</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bại</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Thanh Lê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3600" b="1" dirty="0">
                <a:solidFill>
                  <a:srgbClr val="C00000"/>
                </a:solidFill>
                <a:latin typeface="Times New Roman" panose="02020603050405020304" pitchFamily="18" charset="0"/>
                <a:cs typeface="Times New Roman" panose="02020603050405020304" pitchFamily="18" charset="0"/>
              </a:rPr>
              <a:t>a. </a:t>
            </a:r>
            <a:r>
              <a:rPr lang="en-US" sz="3600" b="1" dirty="0" err="1">
                <a:solidFill>
                  <a:srgbClr val="C00000"/>
                </a:solidFill>
                <a:latin typeface="Times New Roman" panose="02020603050405020304" pitchFamily="18" charset="0"/>
                <a:cs typeface="Times New Roman" panose="02020603050405020304" pitchFamily="18" charset="0"/>
              </a:rPr>
              <a:t>sự</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thảm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quân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tướng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thanh</a:t>
            </a:r>
            <a:r>
              <a:rPr lang="en-US" sz="3600" b="1" dirty="0">
                <a:solidFill>
                  <a:srgbClr val="C00000"/>
                </a:solidFill>
                <a:latin typeface="Times New Roman" panose="02020603050405020304" pitchFamily="18" charset="0"/>
                <a:cs typeface="Times New Roman" panose="02020603050405020304" pitchFamily="18" charset="0"/>
              </a:rPr>
              <a:t>.</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5A34EA3-22BD-4447-AAF6-566410C0599F}"/>
              </a:ext>
            </a:extLst>
          </p:cNvPr>
          <p:cNvSpPr txBox="1"/>
          <p:nvPr/>
        </p:nvSpPr>
        <p:spPr>
          <a:xfrm>
            <a:off x="127000" y="1314455"/>
            <a:ext cx="9829800" cy="4801314"/>
          </a:xfrm>
          <a:prstGeom prst="rect">
            <a:avLst/>
          </a:prstGeom>
          <a:noFill/>
        </p:spPr>
        <p:txBody>
          <a:bodyPr wrap="square" rtlCol="0">
            <a:spAutoFit/>
          </a:bodyPr>
          <a:lstStyle/>
          <a:p>
            <a:pPr marL="285750" indent="-285750">
              <a:buFontTx/>
              <a:buChar char="-"/>
            </a:pP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a:t>
            </a:r>
          </a:p>
          <a:p>
            <a:r>
              <a:rPr lang="en-US" sz="3200" b="1" dirty="0">
                <a:solidFill>
                  <a:srgbClr val="FF0000"/>
                </a:solidFill>
                <a:latin typeface="Times New Roman" panose="02020603050405020304" pitchFamily="18" charset="0"/>
                <a:cs typeface="Times New Roman" panose="02020603050405020304" pitchFamily="18" charset="0"/>
              </a:rPr>
              <a:t>* Khi </a:t>
            </a:r>
            <a:r>
              <a:rPr lang="en-US" sz="3200" b="1" dirty="0" err="1">
                <a:solidFill>
                  <a:srgbClr val="FF0000"/>
                </a:solidFill>
                <a:latin typeface="Times New Roman" panose="02020603050405020304" pitchFamily="18" charset="0"/>
                <a:cs typeface="Times New Roman" panose="02020603050405020304" pitchFamily="18" charset="0"/>
              </a:rPr>
              <a:t>quân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nơi</a:t>
            </a:r>
            <a:r>
              <a:rPr lang="en-US" sz="3200" b="1" dirty="0">
                <a:solidFill>
                  <a:srgbClr val="FF0000"/>
                </a:solidFill>
                <a:latin typeface="Times New Roman" panose="02020603050405020304" pitchFamily="18" charset="0"/>
                <a:cs typeface="Times New Roman" panose="02020603050405020304" pitchFamily="18" charset="0"/>
              </a:rPr>
              <a:t> :</a:t>
            </a:r>
          </a:p>
          <a:p>
            <a:pPr marL="457200" indent="-457200">
              <a:buFontTx/>
              <a:buChar char="-"/>
            </a:pPr>
            <a:r>
              <a:rPr lang="en-US" sz="3200" b="1" dirty="0" err="1">
                <a:solidFill>
                  <a:srgbClr val="FF0000"/>
                </a:solidFill>
                <a:latin typeface="Times New Roman" panose="02020603050405020304" pitchFamily="18" charset="0"/>
                <a:cs typeface="Times New Roman" panose="02020603050405020304" pitchFamily="18" charset="0"/>
              </a:rPr>
              <a:t>Tướng</a:t>
            </a:r>
            <a:r>
              <a:rPr lang="en-US" sz="3200" b="1" dirty="0">
                <a:solidFill>
                  <a:srgbClr val="FF0000"/>
                </a:solidFill>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sợ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giáp</a:t>
            </a: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Sầm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endParaRPr lang="en-US" sz="3200" dirty="0">
              <a:latin typeface="Times New Roman" panose="02020603050405020304" pitchFamily="18" charset="0"/>
              <a:cs typeface="Times New Roman" panose="02020603050405020304" pitchFamily="18" charset="0"/>
            </a:endParaRPr>
          </a:p>
          <a:p>
            <a:pPr marL="457200" indent="-457200">
              <a:buFontTx/>
              <a:buChar char="-"/>
            </a:pPr>
            <a:r>
              <a:rPr lang="en-US" sz="3200" b="1" dirty="0" err="1">
                <a:solidFill>
                  <a:srgbClr val="FF0000"/>
                </a:solidFill>
                <a:latin typeface="Times New Roman" panose="02020603050405020304" pitchFamily="18" charset="0"/>
                <a:cs typeface="Times New Roman" panose="02020603050405020304" pitchFamily="18" charset="0"/>
              </a:rPr>
              <a:t>Quân</a:t>
            </a:r>
            <a:r>
              <a:rPr lang="en-US" sz="3200" b="1" dirty="0">
                <a:solidFill>
                  <a:srgbClr val="FF0000"/>
                </a:solidFill>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 ai </a:t>
            </a:r>
            <a:r>
              <a:rPr lang="en-US" sz="3200" dirty="0" err="1">
                <a:latin typeface="Times New Roman" panose="02020603050405020304" pitchFamily="18" charset="0"/>
                <a:cs typeface="Times New Roman" panose="02020603050405020304" pitchFamily="18" charset="0"/>
              </a:rPr>
              <a:t>nấy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xin</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nghẽn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a:latin typeface="Times New Roman" panose="02020603050405020304" pitchFamily="18" charset="0"/>
                <a:cs typeface="Times New Roman" panose="02020603050405020304" pitchFamily="18" charset="0"/>
              </a:rPr>
              <a:t>=&gt; </a:t>
            </a:r>
            <a:r>
              <a:rPr lang="en-US" sz="3200" b="1" dirty="0" err="1">
                <a:solidFill>
                  <a:srgbClr val="FF0000"/>
                </a:solidFill>
                <a:latin typeface="Times New Roman" panose="02020603050405020304" pitchFamily="18" charset="0"/>
                <a:cs typeface="Times New Roman" panose="02020603050405020304" pitchFamily="18" charset="0"/>
              </a:rPr>
              <a:t>Cả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xệch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hỗn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nhã</a:t>
            </a:r>
            <a:r>
              <a:rPr lang="en-US" sz="32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036664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634E1A-7A56-4959-8517-5F033301AFCC}"/>
              </a:ext>
            </a:extLst>
          </p:cNvPr>
          <p:cNvSpPr/>
          <p:nvPr/>
        </p:nvSpPr>
        <p:spPr>
          <a:xfrm>
            <a:off x="118534" y="114737"/>
            <a:ext cx="10932218" cy="1250731"/>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nhanh</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hối</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hả</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hàm</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chứa</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hả</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hê</a:t>
            </a:r>
            <a:r>
              <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sung </a:t>
            </a:r>
            <a:r>
              <a:rPr lang="en-US" sz="360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sướng</a:t>
            </a:r>
            <a:endParaRPr lang="en-US" sz="360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C63A766-D678-4EEE-9F78-49A90FD66709}"/>
              </a:ext>
            </a:extLst>
          </p:cNvPr>
          <p:cNvSpPr txBox="1"/>
          <p:nvPr/>
        </p:nvSpPr>
        <p:spPr>
          <a:xfrm>
            <a:off x="118534" y="1494192"/>
            <a:ext cx="10731061" cy="646331"/>
          </a:xfrm>
          <a:prstGeom prst="rect">
            <a:avLst/>
          </a:prstGeom>
          <a:noFill/>
        </p:spPr>
        <p:txBody>
          <a:bodyPr wrap="square">
            <a:spAutoFit/>
          </a:bodyPr>
          <a:lstStyle/>
          <a:p>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Lê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600" b="1" dirty="0">
                <a:solidFill>
                  <a:srgbClr val="C00000"/>
                </a:solidFill>
                <a:latin typeface="#9Slide03 Cabin Condensed SemiB" panose="00000706000000000000" pitchFamily="2" charset="0"/>
                <a:ea typeface="Times New Roman" panose="02020603050405020304" pitchFamily="18" charset="0"/>
              </a:rPr>
              <a:t>.</a:t>
            </a:r>
            <a:endParaRPr lang="en-US" sz="4400" dirty="0">
              <a:solidFill>
                <a:srgbClr val="C00000"/>
              </a:solidFill>
              <a:latin typeface="#9Slide03 Cabin Condensed SemiB" panose="00000706000000000000" pitchFamily="2" charset="0"/>
            </a:endParaRPr>
          </a:p>
        </p:txBody>
      </p:sp>
      <p:pic>
        <p:nvPicPr>
          <p:cNvPr id="5" name="Picture 4" descr="A picture containing human face, art, cartoon, night&#10;&#10;Description automatically generated">
            <a:extLst>
              <a:ext uri="{FF2B5EF4-FFF2-40B4-BE49-F238E27FC236}">
                <a16:creationId xmlns:a16="http://schemas.microsoft.com/office/drawing/2014/main" id="{699E951D-937F-4FF3-A459-3ECAEB5AE7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34" y="2441196"/>
            <a:ext cx="11154828" cy="4552563"/>
          </a:xfrm>
          <a:prstGeom prst="rect">
            <a:avLst/>
          </a:prstGeom>
        </p:spPr>
      </p:pic>
    </p:spTree>
    <p:extLst>
      <p:ext uri="{BB962C8B-B14F-4D97-AF65-F5344CB8AC3E}">
        <p14:creationId xmlns:p14="http://schemas.microsoft.com/office/powerpoint/2010/main" val="1180077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human face, art, cartoon, night&#10;&#10;Description automatically generated">
            <a:extLst>
              <a:ext uri="{FF2B5EF4-FFF2-40B4-BE49-F238E27FC236}">
                <a16:creationId xmlns:a16="http://schemas.microsoft.com/office/drawing/2014/main" id="{D9230B4C-466C-36A6-9424-87E291E2F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310" y="-626683"/>
            <a:ext cx="10361889" cy="10361889"/>
          </a:xfrm>
          <a:prstGeom prst="rect">
            <a:avLst/>
          </a:prstGeom>
        </p:spPr>
      </p:pic>
      <p:cxnSp>
        <p:nvCxnSpPr>
          <p:cNvPr id="13" name="Straight Connector 12">
            <a:extLst>
              <a:ext uri="{FF2B5EF4-FFF2-40B4-BE49-F238E27FC236}">
                <a16:creationId xmlns:a16="http://schemas.microsoft.com/office/drawing/2014/main" id="{99AAE85B-CEB0-9C2F-09CB-81117A278663}"/>
              </a:ext>
            </a:extLst>
          </p:cNvPr>
          <p:cNvCxnSpPr>
            <a:cxnSpLocks/>
          </p:cNvCxnSpPr>
          <p:nvPr/>
        </p:nvCxnSpPr>
        <p:spPr>
          <a:xfrm>
            <a:off x="378372" y="861848"/>
            <a:ext cx="4929352"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A34FFE1-F735-D201-1C43-F084BF5DA519}"/>
              </a:ext>
            </a:extLst>
          </p:cNvPr>
          <p:cNvSpPr txBox="1"/>
          <p:nvPr/>
        </p:nvSpPr>
        <p:spPr>
          <a:xfrm>
            <a:off x="378371" y="114126"/>
            <a:ext cx="10731061" cy="646331"/>
          </a:xfrm>
          <a:prstGeom prst="rect">
            <a:avLst/>
          </a:prstGeom>
          <a:noFill/>
        </p:spPr>
        <p:txBody>
          <a:bodyPr wrap="square">
            <a:spAutoFit/>
          </a:bodyPr>
          <a:lstStyle/>
          <a:p>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Lê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600" b="1" dirty="0">
                <a:solidFill>
                  <a:srgbClr val="C00000"/>
                </a:solidFill>
                <a:latin typeface="#9Slide03 Cabin Condensed SemiB" panose="00000706000000000000" pitchFamily="2" charset="0"/>
                <a:ea typeface="Times New Roman" panose="02020603050405020304" pitchFamily="18" charset="0"/>
              </a:rPr>
              <a:t>.</a:t>
            </a:r>
            <a:endParaRPr lang="en-US" sz="4400" dirty="0">
              <a:solidFill>
                <a:srgbClr val="C00000"/>
              </a:solidFill>
              <a:latin typeface="#9Slide03 Cabin Condensed SemiB" panose="00000706000000000000" pitchFamily="2" charset="0"/>
            </a:endParaRPr>
          </a:p>
        </p:txBody>
      </p:sp>
      <p:sp>
        <p:nvSpPr>
          <p:cNvPr id="17" name="Rectangle: Rounded Corners 16">
            <a:extLst>
              <a:ext uri="{FF2B5EF4-FFF2-40B4-BE49-F238E27FC236}">
                <a16:creationId xmlns:a16="http://schemas.microsoft.com/office/drawing/2014/main" id="{CDAB0EB9-CC87-DFC4-0E13-3F730DD9FFB8}"/>
              </a:ext>
            </a:extLst>
          </p:cNvPr>
          <p:cNvSpPr/>
          <p:nvPr/>
        </p:nvSpPr>
        <p:spPr>
          <a:xfrm>
            <a:off x="2133596" y="1096788"/>
            <a:ext cx="8975837" cy="1751515"/>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Vua Lê Chiêu Thống và bề tôi trung thành chỉ vì lợi ích riêng của dòng họ mà mù quáng “cõng rắn cắn gà nhà”, cấu kết với nhà Thanh, để rồi đặt vận mệnh của dân tộc vào tay kẻ thù phương Bắc vốn không đội trời chung</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D9FB168C-16D3-962A-3953-16EFB4150F7C}"/>
              </a:ext>
            </a:extLst>
          </p:cNvPr>
          <p:cNvSpPr/>
          <p:nvPr/>
        </p:nvSpPr>
        <p:spPr>
          <a:xfrm>
            <a:off x="3027634" y="3173722"/>
            <a:ext cx="8975837" cy="2249559"/>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Lê Chiêu Thống không xứng đáng với vị thế của bậc quân vương. Kết cục ông phải trả giá là chịu chung số phận thảm hại của kẻ vong quốc: “chạy bán sống, bán chết”, nhịn đói để trốn, ông cùng kẻ cầu cạnh chỉ biết “nhìn nhau than thở, oán giận chảy nước mắt”</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5E9FCC3F-FD3E-0489-354F-7BE3F08751BB}"/>
              </a:ext>
            </a:extLst>
          </p:cNvPr>
          <p:cNvSpPr/>
          <p:nvPr/>
        </p:nvSpPr>
        <p:spPr>
          <a:xfrm>
            <a:off x="2133596" y="-2501462"/>
            <a:ext cx="11874067" cy="2380649"/>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Sự đối lập giữa vua Lê Chiêu Thống và vua Quang Trung, giữa quân nhà Thanh và quân Tây Sơn đã so sánh, đánh giá những hình ảnh nổi bật của Quang Trung và quân Tây Sơn trong chiến thắng đại phá quân Thanh, ca ngợi chiến công hiển hách của vua Quang Trung, nổi bật hình tượng vị anh hùng áo vải, vị hoàng đế với trí tuệ sáng suốt, mạnh mẽ và quyết đoán .</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516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human face, art, cartoon, night&#10;&#10;Description automatically generated">
            <a:extLst>
              <a:ext uri="{FF2B5EF4-FFF2-40B4-BE49-F238E27FC236}">
                <a16:creationId xmlns:a16="http://schemas.microsoft.com/office/drawing/2014/main" id="{D9230B4C-466C-36A6-9424-87E291E2F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310" y="-626683"/>
            <a:ext cx="10361889" cy="10361889"/>
          </a:xfrm>
          <a:prstGeom prst="rect">
            <a:avLst/>
          </a:prstGeom>
        </p:spPr>
      </p:pic>
      <p:cxnSp>
        <p:nvCxnSpPr>
          <p:cNvPr id="13" name="Straight Connector 12">
            <a:extLst>
              <a:ext uri="{FF2B5EF4-FFF2-40B4-BE49-F238E27FC236}">
                <a16:creationId xmlns:a16="http://schemas.microsoft.com/office/drawing/2014/main" id="{99AAE85B-CEB0-9C2F-09CB-81117A278663}"/>
              </a:ext>
            </a:extLst>
          </p:cNvPr>
          <p:cNvCxnSpPr>
            <a:cxnSpLocks/>
          </p:cNvCxnSpPr>
          <p:nvPr/>
        </p:nvCxnSpPr>
        <p:spPr>
          <a:xfrm>
            <a:off x="378372" y="861848"/>
            <a:ext cx="4929352"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A34FFE1-F735-D201-1C43-F084BF5DA519}"/>
              </a:ext>
            </a:extLst>
          </p:cNvPr>
          <p:cNvSpPr txBox="1"/>
          <p:nvPr/>
        </p:nvSpPr>
        <p:spPr>
          <a:xfrm>
            <a:off x="378372" y="114126"/>
            <a:ext cx="12057468" cy="707886"/>
          </a:xfrm>
          <a:prstGeom prst="rect">
            <a:avLst/>
          </a:prstGeom>
          <a:noFill/>
        </p:spPr>
        <p:txBody>
          <a:bodyPr wrap="square">
            <a:spAutoFit/>
          </a:bodyPr>
          <a:lstStyle/>
          <a:p>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Lê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3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4000" b="1" dirty="0">
                <a:solidFill>
                  <a:srgbClr val="C00000"/>
                </a:solidFill>
                <a:latin typeface="#9Slide03 Cabin Condensed SemiB" panose="00000706000000000000" pitchFamily="2" charset="0"/>
                <a:ea typeface="Times New Roman" panose="02020603050405020304" pitchFamily="18" charset="0"/>
              </a:rPr>
              <a:t>.</a:t>
            </a:r>
            <a:endParaRPr lang="en-US" sz="4800" dirty="0">
              <a:solidFill>
                <a:srgbClr val="C00000"/>
              </a:solidFill>
              <a:latin typeface="#9Slide03 Cabin Condensed SemiB" panose="00000706000000000000" pitchFamily="2" charset="0"/>
            </a:endParaRPr>
          </a:p>
        </p:txBody>
      </p:sp>
      <p:sp>
        <p:nvSpPr>
          <p:cNvPr id="19" name="Rectangle: Rounded Corners 18">
            <a:extLst>
              <a:ext uri="{FF2B5EF4-FFF2-40B4-BE49-F238E27FC236}">
                <a16:creationId xmlns:a16="http://schemas.microsoft.com/office/drawing/2014/main" id="{5E9FCC3F-FD3E-0489-354F-7BE3F08751BB}"/>
              </a:ext>
            </a:extLst>
          </p:cNvPr>
          <p:cNvSpPr/>
          <p:nvPr/>
        </p:nvSpPr>
        <p:spPr>
          <a:xfrm>
            <a:off x="2554010" y="1095704"/>
            <a:ext cx="9354212" cy="2992817"/>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Bằng một giọng văn chậm rãi tác giả đã gợi lên sự thảm bại của bọn vua tôi phản nước, hại dân Lê Chiêu Thống. Mặt khác, đó cũng là tâm trạng ngậm ngùi của người cầm bút trước hình ảnh của một bậc đế vương nhu nhược trong lịch sử dân tộc</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186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E41BA-D9C2-71C2-A7DF-484DEA79B04D}"/>
              </a:ext>
            </a:extLst>
          </p:cNvPr>
          <p:cNvSpPr txBox="1"/>
          <p:nvPr/>
        </p:nvSpPr>
        <p:spPr>
          <a:xfrm>
            <a:off x="199697" y="504497"/>
            <a:ext cx="49247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a:solidFill>
                  <a:prstClr val="black"/>
                </a:solidFill>
                <a:latin typeface="#9Slide04 NewParis Headline" panose="02070500080000000003" pitchFamily="18" charset="0"/>
                <a:ea typeface="#9Slide02 Tieu de rat dai 01" panose="02000000000000000000" pitchFamily="2" charset="0"/>
              </a:rPr>
              <a:t>III/ TỔNG KẾT</a:t>
            </a:r>
            <a:endParaRPr kumimoji="0" lang="en-US" sz="5400" b="0" i="0" u="none" strike="noStrike" kern="1200" cap="none" spc="0" normalizeH="0" baseline="0" noProof="0">
              <a:ln>
                <a:noFill/>
              </a:ln>
              <a:solidFill>
                <a:prstClr val="black"/>
              </a:solidFill>
              <a:effectLst/>
              <a:uLnTx/>
              <a:uFillTx/>
              <a:latin typeface="#9Slide04 NewParis Headline" panose="02070500080000000003" pitchFamily="18" charset="0"/>
              <a:ea typeface="#9Slide02 Tieu de rat dai 01" panose="02000000000000000000" pitchFamily="2" charset="0"/>
              <a:cs typeface="+mn-cs"/>
            </a:endParaRPr>
          </a:p>
        </p:txBody>
      </p:sp>
      <p:cxnSp>
        <p:nvCxnSpPr>
          <p:cNvPr id="5" name="Straight Connector 4">
            <a:extLst>
              <a:ext uri="{FF2B5EF4-FFF2-40B4-BE49-F238E27FC236}">
                <a16:creationId xmlns:a16="http://schemas.microsoft.com/office/drawing/2014/main" id="{9FCF5ACC-CD91-E089-2952-2BEF0BED1354}"/>
              </a:ext>
            </a:extLst>
          </p:cNvPr>
          <p:cNvCxnSpPr>
            <a:cxnSpLocks/>
          </p:cNvCxnSpPr>
          <p:nvPr/>
        </p:nvCxnSpPr>
        <p:spPr>
          <a:xfrm flipV="1">
            <a:off x="258154" y="1427827"/>
            <a:ext cx="5680191" cy="36786"/>
          </a:xfrm>
          <a:prstGeom prst="line">
            <a:avLst/>
          </a:prstGeom>
          <a:ln w="762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2DF82F7-72C3-3DDC-03B9-8F48E7173F77}"/>
              </a:ext>
            </a:extLst>
          </p:cNvPr>
          <p:cNvSpPr txBox="1"/>
          <p:nvPr/>
        </p:nvSpPr>
        <p:spPr>
          <a:xfrm>
            <a:off x="199697" y="1464613"/>
            <a:ext cx="6159062" cy="752065"/>
          </a:xfrm>
          <a:prstGeom prst="rect">
            <a:avLst/>
          </a:prstGeom>
          <a:noFill/>
        </p:spPr>
        <p:txBody>
          <a:bodyPr wrap="square">
            <a:spAutoFit/>
          </a:bodyPr>
          <a:lstStyle/>
          <a:p>
            <a:pPr marL="0" marR="0" algn="just">
              <a:lnSpc>
                <a:spcPct val="150000"/>
              </a:lnSpc>
              <a:spcBef>
                <a:spcPts val="0"/>
              </a:spcBef>
              <a:spcAft>
                <a:spcPts val="0"/>
              </a:spcAft>
            </a:pPr>
            <a:r>
              <a:rPr lang="en-US" sz="3200" b="1">
                <a:solidFill>
                  <a:srgbClr val="C00000"/>
                </a:solidFill>
                <a:effectLst/>
                <a:latin typeface="#9Slide03 Cabin Condensed SemiB" panose="00000706000000000000" pitchFamily="2" charset="0"/>
                <a:ea typeface="Times New Roman" panose="02020603050405020304" pitchFamily="18" charset="0"/>
                <a:cs typeface="Times New Roman" panose="02020603050405020304" pitchFamily="18" charset="0"/>
              </a:rPr>
              <a:t>1. Nghệ thuật</a:t>
            </a:r>
            <a:endParaRPr lang="en-US" sz="2400">
              <a:solidFill>
                <a:srgbClr val="C00000"/>
              </a:solidFill>
              <a:effectLst/>
              <a:latin typeface="#9Slide03 Cabin Condensed SemiB" panose="00000706000000000000"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2381619-7E50-008E-633F-173FC1A424D3}"/>
              </a:ext>
            </a:extLst>
          </p:cNvPr>
          <p:cNvSpPr txBox="1"/>
          <p:nvPr/>
        </p:nvSpPr>
        <p:spPr>
          <a:xfrm>
            <a:off x="2196661" y="2253464"/>
            <a:ext cx="8912774" cy="3913059"/>
          </a:xfrm>
          <a:prstGeom prst="rect">
            <a:avLst/>
          </a:prstGeom>
          <a:noFill/>
        </p:spPr>
        <p:txBody>
          <a:bodyPr wrap="square">
            <a:spAutoFit/>
          </a:bodyPr>
          <a:lstStyle/>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Dựa trên các tình tiết có thật, tác giả đã lựa chọn trình tự kể trình tự diễn ra các sự kiện, giúp người đọc theo dõi dòng lịch sử dễ dàng hơn</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Với ngôn ngữ kể, tả chân thực, tác phẩm đã khắc họa sinh động các nhân vật lịch sử, từ nhân vật chính nghĩa đến phản diện đều được hiện lên rõ nét</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 Sử dụng giọng điệu trần thuật thể hiện thái độ của tác giả với vương triều Lê, với chiến thắng của nhân dân, dân tộc với bọn cướp nước.</a:t>
            </a:r>
            <a:endParaRPr lang="en-US">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0944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E41BA-D9C2-71C2-A7DF-484DEA79B04D}"/>
              </a:ext>
            </a:extLst>
          </p:cNvPr>
          <p:cNvSpPr txBox="1"/>
          <p:nvPr/>
        </p:nvSpPr>
        <p:spPr>
          <a:xfrm>
            <a:off x="199697" y="504497"/>
            <a:ext cx="49247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a:solidFill>
                  <a:prstClr val="black"/>
                </a:solidFill>
                <a:latin typeface="#9Slide04 NewParis Headline" panose="02070500080000000003" pitchFamily="18" charset="0"/>
                <a:ea typeface="#9Slide02 Tieu de rat dai 01" panose="02000000000000000000" pitchFamily="2" charset="0"/>
              </a:rPr>
              <a:t>III/ TỔNG KẾT</a:t>
            </a:r>
            <a:endParaRPr kumimoji="0" lang="en-US" sz="5400" b="0" i="0" u="none" strike="noStrike" kern="1200" cap="none" spc="0" normalizeH="0" baseline="0" noProof="0">
              <a:ln>
                <a:noFill/>
              </a:ln>
              <a:solidFill>
                <a:prstClr val="black"/>
              </a:solidFill>
              <a:effectLst/>
              <a:uLnTx/>
              <a:uFillTx/>
              <a:latin typeface="#9Slide04 NewParis Headline" panose="02070500080000000003" pitchFamily="18" charset="0"/>
              <a:ea typeface="#9Slide02 Tieu de rat dai 01" panose="02000000000000000000" pitchFamily="2" charset="0"/>
              <a:cs typeface="+mn-cs"/>
            </a:endParaRPr>
          </a:p>
        </p:txBody>
      </p:sp>
      <p:cxnSp>
        <p:nvCxnSpPr>
          <p:cNvPr id="5" name="Straight Connector 4">
            <a:extLst>
              <a:ext uri="{FF2B5EF4-FFF2-40B4-BE49-F238E27FC236}">
                <a16:creationId xmlns:a16="http://schemas.microsoft.com/office/drawing/2014/main" id="{9FCF5ACC-CD91-E089-2952-2BEF0BED1354}"/>
              </a:ext>
            </a:extLst>
          </p:cNvPr>
          <p:cNvCxnSpPr>
            <a:cxnSpLocks/>
          </p:cNvCxnSpPr>
          <p:nvPr/>
        </p:nvCxnSpPr>
        <p:spPr>
          <a:xfrm flipV="1">
            <a:off x="258154" y="1427827"/>
            <a:ext cx="5680191" cy="36786"/>
          </a:xfrm>
          <a:prstGeom prst="line">
            <a:avLst/>
          </a:prstGeom>
          <a:ln w="762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2DF82F7-72C3-3DDC-03B9-8F48E7173F77}"/>
              </a:ext>
            </a:extLst>
          </p:cNvPr>
          <p:cNvSpPr txBox="1"/>
          <p:nvPr/>
        </p:nvSpPr>
        <p:spPr>
          <a:xfrm>
            <a:off x="199697" y="1464613"/>
            <a:ext cx="6159062" cy="752770"/>
          </a:xfrm>
          <a:prstGeom prst="rect">
            <a:avLst/>
          </a:prstGeom>
          <a:noFill/>
        </p:spPr>
        <p:txBody>
          <a:bodyPr wrap="square">
            <a:spAutoFit/>
          </a:bodyPr>
          <a:lstStyle/>
          <a:p>
            <a:pPr marL="0" marR="0" algn="just">
              <a:lnSpc>
                <a:spcPct val="150000"/>
              </a:lnSpc>
              <a:spcBef>
                <a:spcPts val="0"/>
              </a:spcBef>
              <a:spcAft>
                <a:spcPts val="0"/>
              </a:spcAft>
            </a:pPr>
            <a:r>
              <a:rPr lang="en-US" sz="3200" b="1">
                <a:solidFill>
                  <a:srgbClr val="C00000"/>
                </a:solidFill>
                <a:latin typeface="#9Slide03 Cabin Condensed SemiB" panose="00000706000000000000" pitchFamily="2" charset="0"/>
                <a:ea typeface="Calibri" panose="020F0502020204030204" pitchFamily="34" charset="0"/>
                <a:cs typeface="Times New Roman" panose="02020603050405020304" pitchFamily="18" charset="0"/>
              </a:rPr>
              <a:t>2. Nội dung</a:t>
            </a:r>
            <a:endParaRPr lang="en-US" sz="2400">
              <a:solidFill>
                <a:srgbClr val="C00000"/>
              </a:solidFill>
              <a:effectLst/>
              <a:latin typeface="#9Slide03 Cabin Condensed SemiB" panose="00000706000000000000"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2381619-7E50-008E-633F-173FC1A424D3}"/>
              </a:ext>
            </a:extLst>
          </p:cNvPr>
          <p:cNvSpPr txBox="1"/>
          <p:nvPr/>
        </p:nvSpPr>
        <p:spPr>
          <a:xfrm>
            <a:off x="-1" y="2235776"/>
            <a:ext cx="12192001" cy="3903504"/>
          </a:xfrm>
          <a:prstGeom prst="rect">
            <a:avLst/>
          </a:prstGeom>
          <a:solidFill>
            <a:schemeClr val="bg1"/>
          </a:solidFill>
        </p:spPr>
        <p:txBody>
          <a:bodyPr wrap="square">
            <a:spAutoFit/>
          </a:bodyPr>
          <a:lstStyle/>
          <a:p>
            <a:pPr marL="0" marR="0" algn="just">
              <a:lnSpc>
                <a:spcPct val="150000"/>
              </a:lnSpc>
              <a:spcBef>
                <a:spcPts val="0"/>
              </a:spcBef>
              <a:spcAft>
                <a:spcPts val="0"/>
              </a:spcAft>
            </a:pPr>
            <a:r>
              <a:rPr lang="vi-VN" sz="2800">
                <a:effectLst/>
                <a:latin typeface="Calibri" panose="020F0502020204030204" pitchFamily="34" charset="0"/>
                <a:ea typeface="Calibri" panose="020F0502020204030204" pitchFamily="34" charset="0"/>
                <a:cs typeface="Calibri" panose="020F0502020204030204" pitchFamily="34" charset="0"/>
              </a:rPr>
              <a:t>“Hoàng Lê nhất thống chí” thuộc hồi mười bốn với tên “Đánh Ngọc Hồi, quán Thanh bị thua trận, bỏ Thăng Long, Chiêu Thống trốn ra ngoài” đã gợi lên khung cảnh lịch sử đầy sinh động về người anh hùng áo vải Quang Trung – Nguyễn Huệ. Tác phẩm vừa làm nổi bật những phẩm chất tốt đẹp của một vị vua văn võ toàn tài, vừa nói lên tình cảnh thất bại ê chề, nhục nhã của bọn vua quan bán nước Lê Chiêu Thống cùng quân xâm lược nhà Thanh.</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66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54320" y="1988185"/>
            <a:ext cx="1476375" cy="1310005"/>
            <a:chOff x="8437" y="2498"/>
            <a:chExt cx="2325" cy="2063"/>
          </a:xfrm>
        </p:grpSpPr>
        <p:sp>
          <p:nvSpPr>
            <p:cNvPr id="6" name="文本框 5"/>
            <p:cNvSpPr txBox="1"/>
            <p:nvPr/>
          </p:nvSpPr>
          <p:spPr>
            <a:xfrm>
              <a:off x="8437" y="2696"/>
              <a:ext cx="2325" cy="15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black">
                      <a:lumMod val="85000"/>
                      <a:lumOff val="15000"/>
                    </a:prstClr>
                  </a:solidFill>
                  <a:effectLst/>
                  <a:uLnTx/>
                  <a:uFillTx/>
                  <a:latin typeface="字魂73号-江南手书" panose="020F0502020204030204"/>
                  <a:cs typeface="+mn-ea"/>
                  <a:sym typeface="+mn-lt"/>
                </a:rPr>
                <a:t>03</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字魂73号-江南手书" panose="020F0502020204030204"/>
                <a:cs typeface="+mn-ea"/>
                <a:sym typeface="+mn-lt"/>
              </a:endParaRP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3号-江南手书" panose="020F0502020204030204"/>
                <a:cs typeface="+mn-ea"/>
                <a:sym typeface="+mn-lt"/>
              </a:endParaRPr>
            </a:p>
          </p:txBody>
        </p:sp>
      </p:grpSp>
      <p:pic>
        <p:nvPicPr>
          <p:cNvPr id="9" name="图片 8" descr="109"/>
          <p:cNvPicPr>
            <a:picLocks noChangeAspect="1"/>
          </p:cNvPicPr>
          <p:nvPr/>
        </p:nvPicPr>
        <p:blipFill>
          <a:blip r:embed="rId3"/>
          <a:stretch>
            <a:fillRect/>
          </a:stretch>
        </p:blipFill>
        <p:spPr>
          <a:xfrm>
            <a:off x="9139101" y="797923"/>
            <a:ext cx="704850" cy="704850"/>
          </a:xfrm>
          <a:prstGeom prst="rect">
            <a:avLst/>
          </a:prstGeom>
        </p:spPr>
      </p:pic>
      <p:pic>
        <p:nvPicPr>
          <p:cNvPr id="10" name="图片 9" descr="110"/>
          <p:cNvPicPr>
            <a:picLocks noChangeAspect="1"/>
          </p:cNvPicPr>
          <p:nvPr/>
        </p:nvPicPr>
        <p:blipFill>
          <a:blip r:embed="rId4"/>
          <a:stretch>
            <a:fillRect/>
          </a:stretch>
        </p:blipFill>
        <p:spPr>
          <a:xfrm>
            <a:off x="6872151" y="1012553"/>
            <a:ext cx="3314700" cy="800100"/>
          </a:xfrm>
          <a:prstGeom prst="rect">
            <a:avLst/>
          </a:prstGeom>
        </p:spPr>
      </p:pic>
      <p:sp>
        <p:nvSpPr>
          <p:cNvPr id="2" name="TextBox 1">
            <a:extLst>
              <a:ext uri="{FF2B5EF4-FFF2-40B4-BE49-F238E27FC236}">
                <a16:creationId xmlns:a16="http://schemas.microsoft.com/office/drawing/2014/main" id="{E3CE7748-198A-7503-29A5-BC442135FBFF}"/>
              </a:ext>
            </a:extLst>
          </p:cNvPr>
          <p:cNvSpPr txBox="1"/>
          <p:nvPr/>
        </p:nvSpPr>
        <p:spPr>
          <a:xfrm>
            <a:off x="1142134" y="3423920"/>
            <a:ext cx="99007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black"/>
                </a:solidFill>
                <a:effectLst/>
                <a:uLnTx/>
                <a:uFillTx/>
                <a:latin typeface="#9Slide03 SFU Salzburg" panose="00000500000000000000" pitchFamily="2" charset="0"/>
                <a:cs typeface="+mn-cs"/>
              </a:rPr>
              <a:t>LUYỆN TẬP</a:t>
            </a:r>
          </a:p>
        </p:txBody>
      </p:sp>
    </p:spTree>
    <p:extLst>
      <p:ext uri="{BB962C8B-B14F-4D97-AF65-F5344CB8AC3E}">
        <p14:creationId xmlns:p14="http://schemas.microsoft.com/office/powerpoint/2010/main" val="200486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D0AD4E-8E1B-BA2E-E099-1103969154CC}"/>
              </a:ext>
            </a:extLst>
          </p:cNvPr>
          <p:cNvSpPr txBox="1"/>
          <p:nvPr/>
        </p:nvSpPr>
        <p:spPr>
          <a:xfrm>
            <a:off x="1839310" y="2508089"/>
            <a:ext cx="8692055" cy="377757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600">
                <a:solidFill>
                  <a:srgbClr val="C00000"/>
                </a:solidFill>
                <a:effectLst/>
                <a:latin typeface="#9Slide03 Cabin Condensed SemiB" panose="00000706000000000000" pitchFamily="2" charset="0"/>
                <a:ea typeface="Times New Roman" panose="02020603050405020304" pitchFamily="18" charset="0"/>
                <a:cs typeface="Times New Roman" panose="02020603050405020304" pitchFamily="18" charset="0"/>
              </a:rPr>
              <a:t>Viết kết nối với đọc: </a:t>
            </a:r>
          </a:p>
          <a:p>
            <a:pPr marL="180340" marR="0" algn="just">
              <a:lnSpc>
                <a:spcPct val="150000"/>
              </a:lnSpc>
              <a:spcBef>
                <a:spcPts val="0"/>
              </a:spcBef>
              <a:spcAft>
                <a:spcPts val="0"/>
              </a:spcAft>
              <a:tabLst>
                <a:tab pos="90170" algn="l"/>
                <a:tab pos="180340" algn="l"/>
              </a:tabLst>
            </a:pPr>
            <a:r>
              <a:rPr lang="en-US" sz="3200">
                <a:effectLst/>
                <a:latin typeface="Tahoma" panose="020B0604030504040204" pitchFamily="34" charset="0"/>
                <a:ea typeface="Tahoma" panose="020B0604030504040204" pitchFamily="34" charset="0"/>
                <a:cs typeface="Tahoma" panose="020B0604030504040204" pitchFamily="34" charset="0"/>
              </a:rPr>
              <a:t>Viết đoạn văn (khoảng 7 – 9 câu) nêu cảm nhận về một chi tiết trong văn bản Quang Trung đại phá quân Thanh để lại cho em ấn tượng sâu sắc nhất.</a:t>
            </a:r>
            <a:endParaRPr lang="en-US" sz="240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748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54320" y="1988185"/>
            <a:ext cx="1476375" cy="1310005"/>
            <a:chOff x="8437" y="2498"/>
            <a:chExt cx="2325" cy="2063"/>
          </a:xfrm>
        </p:grpSpPr>
        <p:sp>
          <p:nvSpPr>
            <p:cNvPr id="6" name="文本框 5"/>
            <p:cNvSpPr txBox="1"/>
            <p:nvPr/>
          </p:nvSpPr>
          <p:spPr>
            <a:xfrm>
              <a:off x="8437" y="2696"/>
              <a:ext cx="2325" cy="15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black">
                      <a:lumMod val="85000"/>
                      <a:lumOff val="15000"/>
                    </a:prstClr>
                  </a:solidFill>
                  <a:effectLst/>
                  <a:uLnTx/>
                  <a:uFillTx/>
                  <a:latin typeface="字魂73号-江南手书" panose="020F0502020204030204"/>
                  <a:cs typeface="+mn-ea"/>
                  <a:sym typeface="+mn-lt"/>
                </a:rPr>
                <a:t>04</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字魂73号-江南手书" panose="020F0502020204030204"/>
                <a:cs typeface="+mn-ea"/>
                <a:sym typeface="+mn-lt"/>
              </a:endParaRP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3号-江南手书" panose="020F0502020204030204"/>
                <a:cs typeface="+mn-ea"/>
                <a:sym typeface="+mn-lt"/>
              </a:endParaRPr>
            </a:p>
          </p:txBody>
        </p:sp>
      </p:grpSp>
      <p:pic>
        <p:nvPicPr>
          <p:cNvPr id="9" name="图片 8" descr="109"/>
          <p:cNvPicPr>
            <a:picLocks noChangeAspect="1"/>
          </p:cNvPicPr>
          <p:nvPr/>
        </p:nvPicPr>
        <p:blipFill>
          <a:blip r:embed="rId3"/>
          <a:stretch>
            <a:fillRect/>
          </a:stretch>
        </p:blipFill>
        <p:spPr>
          <a:xfrm>
            <a:off x="9139101" y="797923"/>
            <a:ext cx="704850" cy="704850"/>
          </a:xfrm>
          <a:prstGeom prst="rect">
            <a:avLst/>
          </a:prstGeom>
        </p:spPr>
      </p:pic>
      <p:pic>
        <p:nvPicPr>
          <p:cNvPr id="10" name="图片 9" descr="110"/>
          <p:cNvPicPr>
            <a:picLocks noChangeAspect="1"/>
          </p:cNvPicPr>
          <p:nvPr/>
        </p:nvPicPr>
        <p:blipFill>
          <a:blip r:embed="rId4"/>
          <a:stretch>
            <a:fillRect/>
          </a:stretch>
        </p:blipFill>
        <p:spPr>
          <a:xfrm>
            <a:off x="6872151" y="1012553"/>
            <a:ext cx="3314700" cy="800100"/>
          </a:xfrm>
          <a:prstGeom prst="rect">
            <a:avLst/>
          </a:prstGeom>
        </p:spPr>
      </p:pic>
      <p:sp>
        <p:nvSpPr>
          <p:cNvPr id="2" name="TextBox 1">
            <a:extLst>
              <a:ext uri="{FF2B5EF4-FFF2-40B4-BE49-F238E27FC236}">
                <a16:creationId xmlns:a16="http://schemas.microsoft.com/office/drawing/2014/main" id="{E3CE7748-198A-7503-29A5-BC442135FBFF}"/>
              </a:ext>
            </a:extLst>
          </p:cNvPr>
          <p:cNvSpPr txBox="1"/>
          <p:nvPr/>
        </p:nvSpPr>
        <p:spPr>
          <a:xfrm>
            <a:off x="1142134" y="3423920"/>
            <a:ext cx="99007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black"/>
                </a:solidFill>
                <a:effectLst/>
                <a:uLnTx/>
                <a:uFillTx/>
                <a:latin typeface="#9Slide03 SFU Salzburg" panose="00000500000000000000" pitchFamily="2" charset="0"/>
                <a:cs typeface="+mn-cs"/>
              </a:rPr>
              <a:t>VẬN DỤNG</a:t>
            </a:r>
          </a:p>
        </p:txBody>
      </p:sp>
    </p:spTree>
    <p:extLst>
      <p:ext uri="{BB962C8B-B14F-4D97-AF65-F5344CB8AC3E}">
        <p14:creationId xmlns:p14="http://schemas.microsoft.com/office/powerpoint/2010/main" val="212210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BB3AD97-79C2-3916-56BC-0C21D7497337}"/>
              </a:ext>
            </a:extLst>
          </p:cNvPr>
          <p:cNvCxnSpPr>
            <a:cxnSpLocks/>
          </p:cNvCxnSpPr>
          <p:nvPr/>
        </p:nvCxnSpPr>
        <p:spPr>
          <a:xfrm>
            <a:off x="147145" y="1313793"/>
            <a:ext cx="5948855" cy="0"/>
          </a:xfrm>
          <a:prstGeom prst="line">
            <a:avLst/>
          </a:prstGeom>
          <a:ln w="57150">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13" name="Picture 20">
            <a:extLst>
              <a:ext uri="{FF2B5EF4-FFF2-40B4-BE49-F238E27FC236}">
                <a16:creationId xmlns:a16="http://schemas.microsoft.com/office/drawing/2014/main" id="{9B3EAD3D-D5E2-5D40-6AFA-5AB93739B2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7145" y="0"/>
            <a:ext cx="555588" cy="1163940"/>
          </a:xfrm>
          <a:prstGeom prst="rect">
            <a:avLst/>
          </a:prstGeom>
        </p:spPr>
      </p:pic>
      <p:sp>
        <p:nvSpPr>
          <p:cNvPr id="15" name="TextBox 14">
            <a:extLst>
              <a:ext uri="{FF2B5EF4-FFF2-40B4-BE49-F238E27FC236}">
                <a16:creationId xmlns:a16="http://schemas.microsoft.com/office/drawing/2014/main" id="{6F989E4C-DF4B-0021-86BC-F183790437AD}"/>
              </a:ext>
            </a:extLst>
          </p:cNvPr>
          <p:cNvSpPr txBox="1"/>
          <p:nvPr/>
        </p:nvSpPr>
        <p:spPr>
          <a:xfrm>
            <a:off x="702735" y="223203"/>
            <a:ext cx="6925732" cy="584775"/>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NHÌN TRANH ĐOÁN NHÂN VẬT  </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68593BF-7603-4F52-B546-919ACED5EF2E}"/>
              </a:ext>
            </a:extLst>
          </p:cNvPr>
          <p:cNvPicPr>
            <a:picLocks noChangeAspect="1"/>
          </p:cNvPicPr>
          <p:nvPr/>
        </p:nvPicPr>
        <p:blipFill>
          <a:blip r:embed="rId5"/>
          <a:stretch>
            <a:fillRect/>
          </a:stretch>
        </p:blipFill>
        <p:spPr>
          <a:xfrm>
            <a:off x="3318934" y="2071687"/>
            <a:ext cx="5255136" cy="3821112"/>
          </a:xfrm>
          <a:prstGeom prst="rect">
            <a:avLst/>
          </a:prstGeom>
        </p:spPr>
      </p:pic>
      <p:sp>
        <p:nvSpPr>
          <p:cNvPr id="10" name="Rectangle: Rounded Corners 9">
            <a:extLst>
              <a:ext uri="{FF2B5EF4-FFF2-40B4-BE49-F238E27FC236}">
                <a16:creationId xmlns:a16="http://schemas.microsoft.com/office/drawing/2014/main" id="{D8624B3D-B147-4FE9-A33C-C84AC7AC23C6}"/>
              </a:ext>
            </a:extLst>
          </p:cNvPr>
          <p:cNvSpPr/>
          <p:nvPr/>
        </p:nvSpPr>
        <p:spPr>
          <a:xfrm rot="10800000" flipH="1" flipV="1">
            <a:off x="4394200" y="1565872"/>
            <a:ext cx="2269067" cy="4491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NGÔ QUYỀN </a:t>
            </a:r>
          </a:p>
        </p:txBody>
      </p:sp>
    </p:spTree>
    <p:extLst>
      <p:ext uri="{BB962C8B-B14F-4D97-AF65-F5344CB8AC3E}">
        <p14:creationId xmlns:p14="http://schemas.microsoft.com/office/powerpoint/2010/main" val="2764548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4B2EFD-515F-11EE-F299-24C31C1B1053}"/>
              </a:ext>
            </a:extLst>
          </p:cNvPr>
          <p:cNvSpPr txBox="1"/>
          <p:nvPr/>
        </p:nvSpPr>
        <p:spPr>
          <a:xfrm>
            <a:off x="525516" y="335104"/>
            <a:ext cx="7714593" cy="4445384"/>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200" b="1">
                <a:solidFill>
                  <a:srgbClr val="000000"/>
                </a:solidFill>
                <a:effectLst/>
                <a:latin typeface="Calibri" panose="020F0502020204030204" pitchFamily="34" charset="0"/>
                <a:ea typeface="Calibri" panose="020F0502020204030204" pitchFamily="34" charset="0"/>
                <a:cs typeface="Calibri" panose="020F0502020204030204" pitchFamily="34" charset="0"/>
              </a:rPr>
              <a:t>Câu 1: Ngô gia văn phái là một nhóm tác giả thuộc dòng họ nào?</a:t>
            </a:r>
            <a:endParaRPr lang="en-US" sz="2400" b="1">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họ Ngô Thì.</a:t>
            </a:r>
            <a:endParaRPr lang="en-US" sz="24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họ Nguyễn.</a:t>
            </a:r>
            <a:endParaRPr lang="en-US" sz="24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họ Lý.</a:t>
            </a:r>
            <a:endParaRPr lang="en-US" sz="24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họ Lê.</a:t>
            </a:r>
            <a:endParaRPr lang="en-US" sz="24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9740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1" end="1"/>
                                            </p:txEl>
                                          </p:spTgt>
                                        </p:tgtEl>
                                        <p:attrNameLst>
                                          <p:attrName>style.color</p:attrName>
                                        </p:attrNameLst>
                                      </p:cBhvr>
                                      <p:to>
                                        <p:clrVal>
                                          <a:srgbClr val="C00000"/>
                                        </p:clrVal>
                                      </p:to>
                                    </p:set>
                                    <p:set>
                                      <p:cBhvr>
                                        <p:cTn id="7" dur="500" fill="hold"/>
                                        <p:tgtEl>
                                          <p:spTgt spid="11">
                                            <p:txEl>
                                              <p:pRg st="1" end="1"/>
                                            </p:txEl>
                                          </p:spTgt>
                                        </p:tgtEl>
                                        <p:attrNameLst>
                                          <p:attrName>fillcolor</p:attrName>
                                        </p:attrNameLst>
                                      </p:cBhvr>
                                      <p:to>
                                        <p:clrVal>
                                          <a:srgbClr val="C00000"/>
                                        </p:clrVal>
                                      </p:to>
                                    </p:set>
                                    <p:set>
                                      <p:cBhvr>
                                        <p:cTn id="8" dur="500" fill="hold"/>
                                        <p:tgtEl>
                                          <p:spTgt spid="11">
                                            <p:txEl>
                                              <p:pRg st="1" end="1"/>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4B2EFD-515F-11EE-F299-24C31C1B1053}"/>
              </a:ext>
            </a:extLst>
          </p:cNvPr>
          <p:cNvSpPr txBox="1"/>
          <p:nvPr/>
        </p:nvSpPr>
        <p:spPr>
          <a:xfrm>
            <a:off x="525516" y="335104"/>
            <a:ext cx="9375229" cy="3709349"/>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a:latin typeface="Calibri" panose="020F0502020204030204" pitchFamily="34" charset="0"/>
                <a:ea typeface="Calibri" panose="020F0502020204030204" pitchFamily="34" charset="0"/>
                <a:cs typeface="Calibri" panose="020F0502020204030204" pitchFamily="34" charset="0"/>
              </a:rPr>
              <a:t>Câu 2: Hoàng Lê nhất thống chí thuộc thể loại nào?</a:t>
            </a:r>
          </a:p>
          <a:p>
            <a:pPr marL="180340" marR="0" algn="just">
              <a:lnSpc>
                <a:spcPct val="150000"/>
              </a:lnSpc>
              <a:spcBef>
                <a:spcPts val="0"/>
              </a:spcBef>
              <a:spcAft>
                <a:spcPts val="0"/>
              </a:spcAft>
              <a:tabLst>
                <a:tab pos="90170" algn="l"/>
                <a:tab pos="180340" algn="l"/>
              </a:tabLst>
            </a:pPr>
            <a:r>
              <a:rPr lang="vi-VN" sz="3200">
                <a:latin typeface="Calibri" panose="020F0502020204030204" pitchFamily="34" charset="0"/>
                <a:ea typeface="Calibri" panose="020F0502020204030204" pitchFamily="34" charset="0"/>
                <a:cs typeface="Calibri" panose="020F0502020204030204" pitchFamily="34" charset="0"/>
              </a:rPr>
              <a:t>A.	Kí.</a:t>
            </a:r>
          </a:p>
          <a:p>
            <a:pPr marL="180340" marR="0" algn="just">
              <a:lnSpc>
                <a:spcPct val="150000"/>
              </a:lnSpc>
              <a:spcBef>
                <a:spcPts val="0"/>
              </a:spcBef>
              <a:spcAft>
                <a:spcPts val="0"/>
              </a:spcAft>
              <a:tabLst>
                <a:tab pos="90170" algn="l"/>
                <a:tab pos="180340" algn="l"/>
              </a:tabLst>
            </a:pPr>
            <a:r>
              <a:rPr lang="vi-VN" sz="3200">
                <a:latin typeface="Calibri" panose="020F0502020204030204" pitchFamily="34" charset="0"/>
                <a:ea typeface="Calibri" panose="020F0502020204030204" pitchFamily="34" charset="0"/>
                <a:cs typeface="Calibri" panose="020F0502020204030204" pitchFamily="34" charset="0"/>
              </a:rPr>
              <a:t>B.	Tiểu thuyết chương hồi.</a:t>
            </a:r>
          </a:p>
          <a:p>
            <a:pPr marL="180340" marR="0" algn="just">
              <a:lnSpc>
                <a:spcPct val="150000"/>
              </a:lnSpc>
              <a:spcBef>
                <a:spcPts val="0"/>
              </a:spcBef>
              <a:spcAft>
                <a:spcPts val="0"/>
              </a:spcAft>
              <a:tabLst>
                <a:tab pos="90170" algn="l"/>
                <a:tab pos="180340" algn="l"/>
              </a:tabLst>
            </a:pPr>
            <a:r>
              <a:rPr lang="vi-VN" sz="3200">
                <a:latin typeface="Calibri" panose="020F0502020204030204" pitchFamily="34" charset="0"/>
                <a:ea typeface="Calibri" panose="020F0502020204030204" pitchFamily="34" charset="0"/>
                <a:cs typeface="Calibri" panose="020F0502020204030204" pitchFamily="34" charset="0"/>
              </a:rPr>
              <a:t>C.	Tùy bút.</a:t>
            </a:r>
          </a:p>
          <a:p>
            <a:pPr marL="180340" marR="0" algn="just">
              <a:lnSpc>
                <a:spcPct val="150000"/>
              </a:lnSpc>
              <a:spcBef>
                <a:spcPts val="0"/>
              </a:spcBef>
              <a:spcAft>
                <a:spcPts val="0"/>
              </a:spcAft>
              <a:tabLst>
                <a:tab pos="90170" algn="l"/>
                <a:tab pos="180340" algn="l"/>
              </a:tabLst>
            </a:pPr>
            <a:r>
              <a:rPr lang="vi-VN" sz="3200">
                <a:latin typeface="Calibri" panose="020F0502020204030204" pitchFamily="34" charset="0"/>
                <a:ea typeface="Calibri" panose="020F0502020204030204" pitchFamily="34" charset="0"/>
                <a:cs typeface="Calibri" panose="020F0502020204030204" pitchFamily="34" charset="0"/>
              </a:rPr>
              <a:t>D.	Tất cả các đáp án trên đều sai.</a:t>
            </a:r>
          </a:p>
        </p:txBody>
      </p:sp>
    </p:spTree>
    <p:extLst>
      <p:ext uri="{BB962C8B-B14F-4D97-AF65-F5344CB8AC3E}">
        <p14:creationId xmlns:p14="http://schemas.microsoft.com/office/powerpoint/2010/main" val="264684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2" end="2"/>
                                            </p:txEl>
                                          </p:spTgt>
                                        </p:tgtEl>
                                        <p:attrNameLst>
                                          <p:attrName>style.color</p:attrName>
                                        </p:attrNameLst>
                                      </p:cBhvr>
                                      <p:to>
                                        <p:clrVal>
                                          <a:srgbClr val="C00000"/>
                                        </p:clrVal>
                                      </p:to>
                                    </p:set>
                                    <p:set>
                                      <p:cBhvr>
                                        <p:cTn id="7" dur="500" fill="hold"/>
                                        <p:tgtEl>
                                          <p:spTgt spid="11">
                                            <p:txEl>
                                              <p:pRg st="2" end="2"/>
                                            </p:txEl>
                                          </p:spTgt>
                                        </p:tgtEl>
                                        <p:attrNameLst>
                                          <p:attrName>fillcolor</p:attrName>
                                        </p:attrNameLst>
                                      </p:cBhvr>
                                      <p:to>
                                        <p:clrVal>
                                          <a:srgbClr val="C00000"/>
                                        </p:clrVal>
                                      </p:to>
                                    </p:set>
                                    <p:set>
                                      <p:cBhvr>
                                        <p:cTn id="8" dur="500" fill="hold"/>
                                        <p:tgtEl>
                                          <p:spTgt spid="11">
                                            <p:txEl>
                                              <p:pRg st="2" end="2"/>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49026-2045-7A2E-B880-FE69FF848F1D}"/>
              </a:ext>
            </a:extLst>
          </p:cNvPr>
          <p:cNvSpPr txBox="1"/>
          <p:nvPr/>
        </p:nvSpPr>
        <p:spPr>
          <a:xfrm>
            <a:off x="558800" y="2137710"/>
            <a:ext cx="11074400" cy="3428118"/>
          </a:xfrm>
          <a:prstGeom prst="rect">
            <a:avLst/>
          </a:prstGeom>
          <a:noFill/>
        </p:spPr>
        <p:txBody>
          <a:bodyPr wrap="square" rtlCol="0">
            <a:spAutoFit/>
          </a:bodyPr>
          <a:lstStyle/>
          <a:p>
            <a:pPr algn="ctr" defTabSz="609660">
              <a:lnSpc>
                <a:spcPct val="150000"/>
              </a:lnSpc>
              <a:tabLst>
                <a:tab pos="1981398" algn="ctr"/>
                <a:tab pos="3962796" algn="r"/>
              </a:tabLst>
            </a:pPr>
            <a:r>
              <a:rPr lang="en-US" sz="2667" i="1">
                <a:solidFill>
                  <a:srgbClr val="00B050"/>
                </a:solidFill>
                <a:latin typeface="Times New Roman" panose="02020603050405020304" pitchFamily="18" charset="0"/>
                <a:ea typeface="VNI-Swiss-Condense"/>
                <a:cs typeface="VNI-Swiss-Condense"/>
              </a:rPr>
              <a:t>Thày cô liên hệ </a:t>
            </a:r>
            <a:r>
              <a:rPr lang="en-US" sz="2667" b="1" i="1">
                <a:solidFill>
                  <a:srgbClr val="00B050"/>
                </a:solidFill>
                <a:latin typeface="Times New Roman" panose="02020603050405020304" pitchFamily="18" charset="0"/>
                <a:ea typeface="VNI-Swiss-Condense"/>
                <a:cs typeface="VNI-Swiss-Condense"/>
              </a:rPr>
              <a:t>0969 325 896 </a:t>
            </a:r>
            <a:r>
              <a:rPr lang="en-US" sz="2667" i="1">
                <a:solidFill>
                  <a:srgbClr val="00B050"/>
                </a:solidFill>
                <a:latin typeface="Times New Roman" panose="02020603050405020304" pitchFamily="18" charset="0"/>
                <a:ea typeface="VNI-Swiss-Condense"/>
                <a:cs typeface="VNI-Swiss-Condense"/>
              </a:rPr>
              <a:t>( có zalo ) </a:t>
            </a:r>
          </a:p>
          <a:p>
            <a:pPr algn="ctr" defTabSz="609660">
              <a:lnSpc>
                <a:spcPct val="150000"/>
              </a:lnSpc>
              <a:tabLst>
                <a:tab pos="1981398" algn="ctr"/>
                <a:tab pos="3962796" algn="r"/>
              </a:tabLst>
            </a:pPr>
            <a:r>
              <a:rPr lang="en-US" sz="2667" i="1">
                <a:solidFill>
                  <a:srgbClr val="00B050"/>
                </a:solidFill>
                <a:latin typeface="Times New Roman" panose="02020603050405020304" pitchFamily="18" charset="0"/>
                <a:ea typeface="VNI-Swiss-Condense"/>
                <a:cs typeface="VNI-Swiss-Condense"/>
              </a:rPr>
              <a:t>để có trọn bộ cả năm </a:t>
            </a:r>
            <a:r>
              <a:rPr lang="en-US" sz="2667" b="1" i="1">
                <a:solidFill>
                  <a:srgbClr val="00B050"/>
                </a:solidFill>
                <a:latin typeface="Times New Roman" panose="02020603050405020304" pitchFamily="18" charset="0"/>
                <a:ea typeface="VNI-Swiss-Condense"/>
                <a:cs typeface="VNI-Swiss-Condense"/>
              </a:rPr>
              <a:t>PowerPoint</a:t>
            </a:r>
            <a:r>
              <a:rPr lang="en-US" sz="2667" i="1">
                <a:solidFill>
                  <a:srgbClr val="00B050"/>
                </a:solidFill>
                <a:latin typeface="Times New Roman" panose="02020603050405020304" pitchFamily="18" charset="0"/>
                <a:ea typeface="VNI-Swiss-Condense"/>
                <a:cs typeface="VNI-Swiss-Condense"/>
              </a:rPr>
              <a:t> và </a:t>
            </a:r>
            <a:r>
              <a:rPr lang="en-US" sz="2667" b="1" i="1">
                <a:solidFill>
                  <a:srgbClr val="00B050"/>
                </a:solidFill>
                <a:latin typeface="Times New Roman" panose="02020603050405020304" pitchFamily="18" charset="0"/>
                <a:ea typeface="VNI-Swiss-Condense"/>
                <a:cs typeface="VNI-Swiss-Condense"/>
              </a:rPr>
              <a:t>Word</a:t>
            </a:r>
            <a:r>
              <a:rPr lang="en-US" sz="2667" i="1">
                <a:solidFill>
                  <a:srgbClr val="00B050"/>
                </a:solidFill>
                <a:latin typeface="Times New Roman" panose="02020603050405020304" pitchFamily="18" charset="0"/>
                <a:ea typeface="VNI-Swiss-Condense"/>
                <a:cs typeface="VNI-Swiss-Condense"/>
              </a:rPr>
              <a:t> bộ giáo án này.</a:t>
            </a:r>
          </a:p>
          <a:p>
            <a:pPr algn="ctr" defTabSz="609660">
              <a:lnSpc>
                <a:spcPct val="150000"/>
              </a:lnSpc>
              <a:tabLst>
                <a:tab pos="1981398" algn="ctr"/>
                <a:tab pos="3962796" algn="r"/>
              </a:tabLst>
            </a:pPr>
            <a:endParaRPr lang="vi-VN" sz="1400">
              <a:solidFill>
                <a:srgbClr val="FF0000"/>
              </a:solidFill>
              <a:latin typeface="VNI-Swiss-Condense"/>
              <a:ea typeface="VNI-Swiss-Condense"/>
              <a:cs typeface="VNI-Swiss-Condense"/>
            </a:endParaRPr>
          </a:p>
          <a:p>
            <a:pPr marL="11855" marR="175701" algn="ctr" defTabSz="609660" eaLnBrk="0">
              <a:lnSpc>
                <a:spcPct val="150000"/>
              </a:lnSpc>
            </a:pPr>
            <a:r>
              <a:rPr lang="en-US" sz="2667">
                <a:solidFill>
                  <a:srgbClr val="000000"/>
                </a:solidFill>
                <a:latin typeface="Times New Roman" panose="02020603050405020304" pitchFamily="18" charset="0"/>
                <a:ea typeface="VNI-Swiss-Condense"/>
                <a:cs typeface="VNI-Swiss-Condense"/>
              </a:rPr>
              <a:t>Cung cấp giáo án tất cả các môn học cho 3 bộ sách giáo khoa mới </a:t>
            </a:r>
            <a:endParaRPr lang="vi-VN" sz="2667">
              <a:solidFill>
                <a:prstClr val="black"/>
              </a:solidFill>
              <a:latin typeface="VNI-Swiss-Condense"/>
              <a:ea typeface="VNI-Swiss-Condense"/>
              <a:cs typeface="VNI-Swiss-Condense"/>
            </a:endParaRPr>
          </a:p>
          <a:p>
            <a:pPr marL="11855" marR="175701" algn="ctr" defTabSz="609660" eaLnBrk="0">
              <a:lnSpc>
                <a:spcPct val="150000"/>
              </a:lnSpc>
            </a:pPr>
            <a:r>
              <a:rPr lang="en-US" sz="2667" b="1">
                <a:solidFill>
                  <a:srgbClr val="00B050"/>
                </a:solidFill>
                <a:latin typeface="Times New Roman" panose="02020603050405020304" pitchFamily="18" charset="0"/>
                <a:ea typeface="VNI-Swiss-Condense"/>
                <a:cs typeface="VNI-Swiss-Condense"/>
              </a:rPr>
              <a:t>CÁNH DIỀU, </a:t>
            </a:r>
            <a:r>
              <a:rPr lang="en-US" sz="2667" b="1">
                <a:solidFill>
                  <a:srgbClr val="E36C0A"/>
                </a:solidFill>
                <a:latin typeface="Times New Roman" panose="02020603050405020304" pitchFamily="18" charset="0"/>
                <a:ea typeface="VNI-Swiss-Condense"/>
                <a:cs typeface="VNI-Swiss-Condense"/>
              </a:rPr>
              <a:t>KẾT NỐI TRI THỨC</a:t>
            </a:r>
            <a:r>
              <a:rPr lang="en-US" sz="2667" b="1">
                <a:solidFill>
                  <a:srgbClr val="7030A0"/>
                </a:solidFill>
                <a:latin typeface="Times New Roman" panose="02020603050405020304" pitchFamily="18" charset="0"/>
                <a:ea typeface="VNI-Swiss-Condense"/>
                <a:cs typeface="VNI-Swiss-Condense"/>
              </a:rPr>
              <a:t>, CHÂN TRỜI SÁNG TẠO</a:t>
            </a:r>
            <a:endParaRPr lang="vi-VN" sz="2667">
              <a:solidFill>
                <a:prstClr val="black"/>
              </a:solidFill>
              <a:latin typeface="VNI-Swiss-Condense"/>
              <a:ea typeface="VNI-Swiss-Condense"/>
              <a:cs typeface="VNI-Swiss-Condense"/>
            </a:endParaRPr>
          </a:p>
          <a:p>
            <a:pPr algn="ctr" defTabSz="609660">
              <a:lnSpc>
                <a:spcPct val="150000"/>
              </a:lnSpc>
              <a:tabLst>
                <a:tab pos="1981398" algn="ctr"/>
                <a:tab pos="3962796" algn="r"/>
              </a:tabLst>
            </a:pPr>
            <a:r>
              <a:rPr lang="en-US" sz="2667" i="1">
                <a:solidFill>
                  <a:prstClr val="black"/>
                </a:solidFill>
                <a:latin typeface="Times New Roman" panose="02020603050405020304" pitchFamily="18" charset="0"/>
                <a:ea typeface="VNI-Swiss-Condense"/>
                <a:cs typeface="VNI-Swiss-Condense"/>
              </a:rPr>
              <a:t>Thày cô xem và tải tài liệu tại website: </a:t>
            </a:r>
            <a:r>
              <a:rPr lang="en-US" sz="2667" b="1" i="1">
                <a:solidFill>
                  <a:prstClr val="black"/>
                </a:solidFill>
                <a:latin typeface="Times New Roman" panose="02020603050405020304" pitchFamily="18" charset="0"/>
                <a:ea typeface="VNI-Swiss-Condense"/>
                <a:cs typeface="VNI-Swiss-Condense"/>
              </a:rPr>
              <a:t>tailieugiaovien.edu.vn</a:t>
            </a:r>
            <a:endParaRPr lang="vi-VN" sz="2667">
              <a:solidFill>
                <a:prstClr val="black"/>
              </a:solidFill>
              <a:latin typeface="VNI-Swiss-Condense"/>
              <a:ea typeface="VNI-Swiss-Condense"/>
              <a:cs typeface="VNI-Swiss-Condense"/>
            </a:endParaRPr>
          </a:p>
        </p:txBody>
      </p:sp>
      <p:pic>
        <p:nvPicPr>
          <p:cNvPr id="5" name="Picture 4">
            <a:hlinkClick r:id="rId2"/>
            <a:extLst>
              <a:ext uri="{FF2B5EF4-FFF2-40B4-BE49-F238E27FC236}">
                <a16:creationId xmlns:a16="http://schemas.microsoft.com/office/drawing/2014/main" id="{087F4285-924E-2DD2-2217-979C98663AB0}"/>
              </a:ext>
            </a:extLst>
          </p:cNvPr>
          <p:cNvPicPr>
            <a:picLocks noChangeAspect="1"/>
          </p:cNvPicPr>
          <p:nvPr/>
        </p:nvPicPr>
        <p:blipFill>
          <a:blip r:embed="rId3"/>
          <a:stretch>
            <a:fillRect/>
          </a:stretch>
        </p:blipFill>
        <p:spPr>
          <a:xfrm>
            <a:off x="971883" y="114970"/>
            <a:ext cx="1879600" cy="1883367"/>
          </a:xfrm>
          <a:prstGeom prst="rect">
            <a:avLst/>
          </a:prstGeom>
        </p:spPr>
      </p:pic>
      <p:sp>
        <p:nvSpPr>
          <p:cNvPr id="6" name="TextBox 5">
            <a:extLst>
              <a:ext uri="{FF2B5EF4-FFF2-40B4-BE49-F238E27FC236}">
                <a16:creationId xmlns:a16="http://schemas.microsoft.com/office/drawing/2014/main" id="{23AE16D2-B273-38A6-F10A-8789E4324120}"/>
              </a:ext>
            </a:extLst>
          </p:cNvPr>
          <p:cNvSpPr txBox="1"/>
          <p:nvPr/>
        </p:nvSpPr>
        <p:spPr>
          <a:xfrm>
            <a:off x="3187032" y="559628"/>
            <a:ext cx="6248400" cy="769441"/>
          </a:xfrm>
          <a:prstGeom prst="rect">
            <a:avLst/>
          </a:prstGeom>
          <a:noFill/>
        </p:spPr>
        <p:txBody>
          <a:bodyPr wrap="square" rtlCol="0">
            <a:spAutoFit/>
          </a:bodyPr>
          <a:lstStyle/>
          <a:p>
            <a:pPr defTabSz="609660"/>
            <a:r>
              <a:rPr lang="en-US" sz="4400" b="1">
                <a:solidFill>
                  <a:srgbClr val="000099"/>
                </a:solidFill>
                <a:latin typeface="Times New Roman" panose="02020603050405020304" pitchFamily="18" charset="0"/>
                <a:cs typeface="Times New Roman" panose="02020603050405020304" pitchFamily="18" charset="0"/>
              </a:rPr>
              <a:t>KHO HỌC LIỆU SỐ 4.0</a:t>
            </a:r>
            <a:endParaRPr lang="vi-VN" sz="4400" b="1">
              <a:solidFill>
                <a:srgbClr val="000099"/>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916822-CC56-A46A-AC44-7895EE0DEB0C}"/>
              </a:ext>
            </a:extLst>
          </p:cNvPr>
          <p:cNvSpPr txBox="1"/>
          <p:nvPr/>
        </p:nvSpPr>
        <p:spPr>
          <a:xfrm>
            <a:off x="1479885" y="1068793"/>
            <a:ext cx="9442117" cy="752065"/>
          </a:xfrm>
          <a:prstGeom prst="rect">
            <a:avLst/>
          </a:prstGeom>
          <a:noFill/>
        </p:spPr>
        <p:txBody>
          <a:bodyPr wrap="square">
            <a:spAutoFit/>
          </a:bodyPr>
          <a:lstStyle/>
          <a:p>
            <a:pPr algn="ctr" defTabSz="609660">
              <a:lnSpc>
                <a:spcPct val="150000"/>
              </a:lnSpc>
              <a:tabLst>
                <a:tab pos="1981398" algn="ctr"/>
                <a:tab pos="3962796" algn="r"/>
              </a:tabLst>
            </a:pPr>
            <a:r>
              <a:rPr lang="en-US" sz="3200" u="sng">
                <a:solidFill>
                  <a:srgbClr val="0000FF"/>
                </a:solidFill>
                <a:latin typeface="Times New Roman" panose="02020603050405020304" pitchFamily="18" charset="0"/>
                <a:ea typeface="VNI-Swiss-Condense"/>
                <a:cs typeface="VNI-Swiss-Condense"/>
                <a:hlinkClick r:id="rId2">
                  <a:extLst>
                    <a:ext uri="{A12FA001-AC4F-418D-AE19-62706E023703}">
                      <ahyp:hlinkClr xmlns="" xmlns:ahyp="http://schemas.microsoft.com/office/drawing/2018/hyperlinkcolor" val="tx"/>
                    </a:ext>
                  </a:extLst>
                </a:hlinkClick>
              </a:rPr>
              <a:t>https://tailieugiaovien.edu.vn</a:t>
            </a:r>
            <a:endParaRPr lang="vi-VN" sz="3200">
              <a:solidFill>
                <a:srgbClr val="0000FF"/>
              </a:solidFill>
              <a:latin typeface="VNI-Swiss-Condense"/>
              <a:ea typeface="VNI-Swiss-Condense"/>
              <a:cs typeface="VNI-Swiss-Condense"/>
            </a:endParaRPr>
          </a:p>
        </p:txBody>
      </p:sp>
      <p:pic>
        <p:nvPicPr>
          <p:cNvPr id="9" name="Picture 8">
            <a:extLst>
              <a:ext uri="{FF2B5EF4-FFF2-40B4-BE49-F238E27FC236}">
                <a16:creationId xmlns:a16="http://schemas.microsoft.com/office/drawing/2014/main" id="{48B64911-CDA9-1BE7-8BBC-812E4BCE1100}"/>
              </a:ext>
            </a:extLst>
          </p:cNvPr>
          <p:cNvPicPr>
            <a:picLocks noChangeAspect="1"/>
          </p:cNvPicPr>
          <p:nvPr/>
        </p:nvPicPr>
        <p:blipFill>
          <a:blip r:embed="rId4"/>
          <a:stretch>
            <a:fillRect/>
          </a:stretch>
        </p:blipFill>
        <p:spPr>
          <a:xfrm>
            <a:off x="1758950" y="5687516"/>
            <a:ext cx="8674100" cy="1079500"/>
          </a:xfrm>
          <a:prstGeom prst="rect">
            <a:avLst/>
          </a:prstGeom>
        </p:spPr>
      </p:pic>
      <p:pic>
        <p:nvPicPr>
          <p:cNvPr id="2" name="Picture 1">
            <a:extLst>
              <a:ext uri="{FF2B5EF4-FFF2-40B4-BE49-F238E27FC236}">
                <a16:creationId xmlns:a16="http://schemas.microsoft.com/office/drawing/2014/main" id="{8B0220E1-5661-6787-4577-9FDD8AAE76B0}"/>
              </a:ext>
            </a:extLst>
          </p:cNvPr>
          <p:cNvPicPr>
            <a:picLocks noChangeAspect="1"/>
          </p:cNvPicPr>
          <p:nvPr/>
        </p:nvPicPr>
        <p:blipFill>
          <a:blip r:embed="rId5"/>
          <a:stretch>
            <a:fillRect/>
          </a:stretch>
        </p:blipFill>
        <p:spPr>
          <a:xfrm>
            <a:off x="-1" y="0"/>
            <a:ext cx="12030251" cy="6767016"/>
          </a:xfrm>
          <a:prstGeom prst="rect">
            <a:avLst/>
          </a:prstGeom>
        </p:spPr>
      </p:pic>
    </p:spTree>
    <p:extLst>
      <p:ext uri="{BB962C8B-B14F-4D97-AF65-F5344CB8AC3E}">
        <p14:creationId xmlns:p14="http://schemas.microsoft.com/office/powerpoint/2010/main" val="426571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4B2EFD-515F-11EE-F299-24C31C1B1053}"/>
              </a:ext>
            </a:extLst>
          </p:cNvPr>
          <p:cNvSpPr txBox="1"/>
          <p:nvPr/>
        </p:nvSpPr>
        <p:spPr>
          <a:xfrm>
            <a:off x="525516" y="335104"/>
            <a:ext cx="9932277" cy="454983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a:latin typeface="Calibri" panose="020F0502020204030204" pitchFamily="34" charset="0"/>
                <a:ea typeface="Calibri" panose="020F0502020204030204" pitchFamily="34" charset="0"/>
                <a:cs typeface="Calibri" panose="020F0502020204030204" pitchFamily="34" charset="0"/>
              </a:rPr>
              <a:t>Câu 3: Nội dung của “Quang Trung đại phá quân Thanh” là gì?</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A.	Thể hiện tấm lòng yêu nước của vua Quang Trung.</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B.	Tập trung phơi bày sự thối nát dẫn đến sụp đổ tất yếu của tập đoàn phong kiến Lê-Trịnh, đồng thời ca ngợi cuộc khởi nghĩa Tây Sơn do người anh hùng áo vải Nguyễn Huệ lãnh đạo.</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C.	Ghi chép lại những sự kiện lịch sử - xã hội có thực.</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D.	Tất cả các đáp án trên đều sai.</a:t>
            </a:r>
          </a:p>
        </p:txBody>
      </p:sp>
    </p:spTree>
    <p:extLst>
      <p:ext uri="{BB962C8B-B14F-4D97-AF65-F5344CB8AC3E}">
        <p14:creationId xmlns:p14="http://schemas.microsoft.com/office/powerpoint/2010/main" val="1280171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2" end="2"/>
                                            </p:txEl>
                                          </p:spTgt>
                                        </p:tgtEl>
                                        <p:attrNameLst>
                                          <p:attrName>style.color</p:attrName>
                                        </p:attrNameLst>
                                      </p:cBhvr>
                                      <p:to>
                                        <p:clrVal>
                                          <a:srgbClr val="C00000"/>
                                        </p:clrVal>
                                      </p:to>
                                    </p:set>
                                    <p:set>
                                      <p:cBhvr>
                                        <p:cTn id="7" dur="500" fill="hold"/>
                                        <p:tgtEl>
                                          <p:spTgt spid="11">
                                            <p:txEl>
                                              <p:pRg st="2" end="2"/>
                                            </p:txEl>
                                          </p:spTgt>
                                        </p:tgtEl>
                                        <p:attrNameLst>
                                          <p:attrName>fillcolor</p:attrName>
                                        </p:attrNameLst>
                                      </p:cBhvr>
                                      <p:to>
                                        <p:clrVal>
                                          <a:srgbClr val="C00000"/>
                                        </p:clrVal>
                                      </p:to>
                                    </p:set>
                                    <p:set>
                                      <p:cBhvr>
                                        <p:cTn id="8" dur="500" fill="hold"/>
                                        <p:tgtEl>
                                          <p:spTgt spid="1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4B2EFD-515F-11EE-F299-24C31C1B1053}"/>
              </a:ext>
            </a:extLst>
          </p:cNvPr>
          <p:cNvSpPr txBox="1"/>
          <p:nvPr/>
        </p:nvSpPr>
        <p:spPr>
          <a:xfrm>
            <a:off x="525516" y="335104"/>
            <a:ext cx="9932277" cy="3903504"/>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a:latin typeface="Calibri" panose="020F0502020204030204" pitchFamily="34" charset="0"/>
                <a:ea typeface="Calibri" panose="020F0502020204030204" pitchFamily="34" charset="0"/>
                <a:cs typeface="Calibri" panose="020F0502020204030204" pitchFamily="34" charset="0"/>
              </a:rPr>
              <a:t>Câu 4: Hoàng Lê nhất thống chí xây dựng hình ảnh vua Quang Trung như thế nào?</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A.	Hành động mạnh mẽ, quyết đoán.</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B.	Trí tuệ sáng suốt, mẫn cán, điều binh khiển tướng tài tình.</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C.	Tài thao lược, lãnh đạo tài tình, phi thường.</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D.	Tất cả các đáp án trên đều đúng.</a:t>
            </a:r>
          </a:p>
        </p:txBody>
      </p:sp>
    </p:spTree>
    <p:extLst>
      <p:ext uri="{BB962C8B-B14F-4D97-AF65-F5344CB8AC3E}">
        <p14:creationId xmlns:p14="http://schemas.microsoft.com/office/powerpoint/2010/main" val="318119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4" end="4"/>
                                            </p:txEl>
                                          </p:spTgt>
                                        </p:tgtEl>
                                        <p:attrNameLst>
                                          <p:attrName>style.color</p:attrName>
                                        </p:attrNameLst>
                                      </p:cBhvr>
                                      <p:to>
                                        <p:clrVal>
                                          <a:srgbClr val="C00000"/>
                                        </p:clrVal>
                                      </p:to>
                                    </p:set>
                                    <p:set>
                                      <p:cBhvr>
                                        <p:cTn id="7" dur="500" fill="hold"/>
                                        <p:tgtEl>
                                          <p:spTgt spid="11">
                                            <p:txEl>
                                              <p:pRg st="4" end="4"/>
                                            </p:txEl>
                                          </p:spTgt>
                                        </p:tgtEl>
                                        <p:attrNameLst>
                                          <p:attrName>fillcolor</p:attrName>
                                        </p:attrNameLst>
                                      </p:cBhvr>
                                      <p:to>
                                        <p:clrVal>
                                          <a:srgbClr val="C00000"/>
                                        </p:clrVal>
                                      </p:to>
                                    </p:set>
                                    <p:set>
                                      <p:cBhvr>
                                        <p:cTn id="8" dur="500" fill="hold"/>
                                        <p:tgtEl>
                                          <p:spTgt spid="11">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4B2EFD-515F-11EE-F299-24C31C1B1053}"/>
              </a:ext>
            </a:extLst>
          </p:cNvPr>
          <p:cNvSpPr txBox="1"/>
          <p:nvPr/>
        </p:nvSpPr>
        <p:spPr>
          <a:xfrm>
            <a:off x="525516" y="335104"/>
            <a:ext cx="9932277" cy="454983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a:latin typeface="Calibri" panose="020F0502020204030204" pitchFamily="34" charset="0"/>
                <a:ea typeface="Calibri" panose="020F0502020204030204" pitchFamily="34" charset="0"/>
                <a:cs typeface="Calibri" panose="020F0502020204030204" pitchFamily="34" charset="0"/>
              </a:rPr>
              <a:t>Câu 5; Trong những đoạn văn nói về cảnh bỏ chạy khốn cùng của vua Lê Chiêu Thống, tác giả vẫn gửi gắm cảm xúc trong đó, theo em, cảm xúc đó là gì?</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A.	Sự bênh vực.</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B.	Sự tiếc nuối.</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C.	Sự căm phẫn.</a:t>
            </a:r>
          </a:p>
          <a:p>
            <a:pPr marL="180340" marR="0" algn="just">
              <a:lnSpc>
                <a:spcPct val="150000"/>
              </a:lnSpc>
              <a:spcBef>
                <a:spcPts val="0"/>
              </a:spcBef>
              <a:spcAft>
                <a:spcPts val="0"/>
              </a:spcAft>
              <a:tabLst>
                <a:tab pos="90170" algn="l"/>
                <a:tab pos="180340" algn="l"/>
              </a:tabLst>
            </a:pPr>
            <a:r>
              <a:rPr lang="vi-VN" sz="2800">
                <a:latin typeface="Calibri" panose="020F0502020204030204" pitchFamily="34" charset="0"/>
                <a:ea typeface="Calibri" panose="020F0502020204030204" pitchFamily="34" charset="0"/>
                <a:cs typeface="Calibri" panose="020F0502020204030204" pitchFamily="34" charset="0"/>
              </a:rPr>
              <a:t>D.	Lòng thương cảm.</a:t>
            </a:r>
          </a:p>
        </p:txBody>
      </p:sp>
    </p:spTree>
    <p:extLst>
      <p:ext uri="{BB962C8B-B14F-4D97-AF65-F5344CB8AC3E}">
        <p14:creationId xmlns:p14="http://schemas.microsoft.com/office/powerpoint/2010/main" val="1953667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3" end="3"/>
                                            </p:txEl>
                                          </p:spTgt>
                                        </p:tgtEl>
                                        <p:attrNameLst>
                                          <p:attrName>style.color</p:attrName>
                                        </p:attrNameLst>
                                      </p:cBhvr>
                                      <p:to>
                                        <p:clrVal>
                                          <a:srgbClr val="C00000"/>
                                        </p:clrVal>
                                      </p:to>
                                    </p:set>
                                    <p:set>
                                      <p:cBhvr>
                                        <p:cTn id="7" dur="500" fill="hold"/>
                                        <p:tgtEl>
                                          <p:spTgt spid="11">
                                            <p:txEl>
                                              <p:pRg st="3" end="3"/>
                                            </p:txEl>
                                          </p:spTgt>
                                        </p:tgtEl>
                                        <p:attrNameLst>
                                          <p:attrName>fillcolor</p:attrName>
                                        </p:attrNameLst>
                                      </p:cBhvr>
                                      <p:to>
                                        <p:clrVal>
                                          <a:srgbClr val="C00000"/>
                                        </p:clrVal>
                                      </p:to>
                                    </p:set>
                                    <p:set>
                                      <p:cBhvr>
                                        <p:cTn id="8" dur="500" fill="hold"/>
                                        <p:tgtEl>
                                          <p:spTgt spid="11">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2158B-7EC2-81BD-9E25-94856593AF45}"/>
              </a:ext>
            </a:extLst>
          </p:cNvPr>
          <p:cNvSpPr txBox="1"/>
          <p:nvPr/>
        </p:nvSpPr>
        <p:spPr>
          <a:xfrm>
            <a:off x="2827282" y="2321004"/>
            <a:ext cx="7022885" cy="1107996"/>
          </a:xfrm>
          <a:prstGeom prst="rect">
            <a:avLst/>
          </a:prstGeom>
          <a:noFill/>
        </p:spPr>
        <p:txBody>
          <a:bodyPr wrap="none" rtlCol="0">
            <a:spAutoFit/>
          </a:bodyPr>
          <a:lstStyle/>
          <a:p>
            <a:r>
              <a:rPr lang="en-US" sz="6600">
                <a:latin typeface="Calibri" panose="020F0502020204030204" pitchFamily="34" charset="0"/>
                <a:ea typeface="Calibri" panose="020F0502020204030204" pitchFamily="34" charset="0"/>
                <a:cs typeface="Calibri" panose="020F0502020204030204" pitchFamily="34" charset="0"/>
              </a:rPr>
              <a:t>CHÚC EM HỌC TỐT!</a:t>
            </a:r>
          </a:p>
        </p:txBody>
      </p:sp>
    </p:spTree>
    <p:extLst>
      <p:ext uri="{BB962C8B-B14F-4D97-AF65-F5344CB8AC3E}">
        <p14:creationId xmlns:p14="http://schemas.microsoft.com/office/powerpoint/2010/main" val="2805799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69F29A-2E69-4BEA-987C-FEC7634A3CAE}"/>
              </a:ext>
            </a:extLst>
          </p:cNvPr>
          <p:cNvPicPr>
            <a:picLocks noChangeAspect="1"/>
          </p:cNvPicPr>
          <p:nvPr/>
        </p:nvPicPr>
        <p:blipFill>
          <a:blip r:embed="rId2"/>
          <a:stretch>
            <a:fillRect/>
          </a:stretch>
        </p:blipFill>
        <p:spPr>
          <a:xfrm>
            <a:off x="76202" y="103775"/>
            <a:ext cx="5300133" cy="3322587"/>
          </a:xfrm>
          <a:prstGeom prst="rect">
            <a:avLst/>
          </a:prstGeom>
        </p:spPr>
      </p:pic>
      <p:pic>
        <p:nvPicPr>
          <p:cNvPr id="3" name="Picture 2">
            <a:extLst>
              <a:ext uri="{FF2B5EF4-FFF2-40B4-BE49-F238E27FC236}">
                <a16:creationId xmlns:a16="http://schemas.microsoft.com/office/drawing/2014/main" id="{2CCADE9D-5AA8-4233-9BDF-45FF16658565}"/>
              </a:ext>
            </a:extLst>
          </p:cNvPr>
          <p:cNvPicPr>
            <a:picLocks noChangeAspect="1"/>
          </p:cNvPicPr>
          <p:nvPr/>
        </p:nvPicPr>
        <p:blipFill>
          <a:blip r:embed="rId3"/>
          <a:stretch>
            <a:fillRect/>
          </a:stretch>
        </p:blipFill>
        <p:spPr>
          <a:xfrm>
            <a:off x="6036731" y="1210734"/>
            <a:ext cx="6079067" cy="5503334"/>
          </a:xfrm>
          <a:prstGeom prst="rect">
            <a:avLst/>
          </a:prstGeom>
        </p:spPr>
      </p:pic>
      <p:pic>
        <p:nvPicPr>
          <p:cNvPr id="4" name="Picture 3">
            <a:extLst>
              <a:ext uri="{FF2B5EF4-FFF2-40B4-BE49-F238E27FC236}">
                <a16:creationId xmlns:a16="http://schemas.microsoft.com/office/drawing/2014/main" id="{2267C880-081A-4B37-89B9-CFB4240C3D18}"/>
              </a:ext>
            </a:extLst>
          </p:cNvPr>
          <p:cNvPicPr>
            <a:picLocks noChangeAspect="1"/>
          </p:cNvPicPr>
          <p:nvPr/>
        </p:nvPicPr>
        <p:blipFill>
          <a:blip r:embed="rId4"/>
          <a:stretch>
            <a:fillRect/>
          </a:stretch>
        </p:blipFill>
        <p:spPr>
          <a:xfrm>
            <a:off x="516467" y="3598334"/>
            <a:ext cx="5300133" cy="3259666"/>
          </a:xfrm>
          <a:prstGeom prst="rect">
            <a:avLst/>
          </a:prstGeom>
        </p:spPr>
      </p:pic>
      <p:sp>
        <p:nvSpPr>
          <p:cNvPr id="5" name="Rectangle: Rounded Corners 4">
            <a:extLst>
              <a:ext uri="{FF2B5EF4-FFF2-40B4-BE49-F238E27FC236}">
                <a16:creationId xmlns:a16="http://schemas.microsoft.com/office/drawing/2014/main" id="{51C234E3-3BCC-4E13-9548-CD2774A7FA19}"/>
              </a:ext>
            </a:extLst>
          </p:cNvPr>
          <p:cNvSpPr/>
          <p:nvPr/>
        </p:nvSpPr>
        <p:spPr>
          <a:xfrm rot="10800000" flipH="1" flipV="1">
            <a:off x="5452534" y="0"/>
            <a:ext cx="2269067" cy="4491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LÊ HOÀN</a:t>
            </a:r>
          </a:p>
        </p:txBody>
      </p:sp>
      <p:sp>
        <p:nvSpPr>
          <p:cNvPr id="6" name="Rectangle: Rounded Corners 5">
            <a:extLst>
              <a:ext uri="{FF2B5EF4-FFF2-40B4-BE49-F238E27FC236}">
                <a16:creationId xmlns:a16="http://schemas.microsoft.com/office/drawing/2014/main" id="{CCD1AD52-49FF-482A-B091-0BD6ED7F446F}"/>
              </a:ext>
            </a:extLst>
          </p:cNvPr>
          <p:cNvSpPr/>
          <p:nvPr/>
        </p:nvSpPr>
        <p:spPr>
          <a:xfrm rot="10800000" flipH="1" flipV="1">
            <a:off x="8652934" y="761539"/>
            <a:ext cx="2717800" cy="4491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LÝ CÔNG UẨN </a:t>
            </a:r>
          </a:p>
        </p:txBody>
      </p:sp>
      <p:sp>
        <p:nvSpPr>
          <p:cNvPr id="7" name="Rectangle: Rounded Corners 6">
            <a:extLst>
              <a:ext uri="{FF2B5EF4-FFF2-40B4-BE49-F238E27FC236}">
                <a16:creationId xmlns:a16="http://schemas.microsoft.com/office/drawing/2014/main" id="{B1587B6C-A15B-401A-9093-2DAE42890E4B}"/>
              </a:ext>
            </a:extLst>
          </p:cNvPr>
          <p:cNvSpPr/>
          <p:nvPr/>
        </p:nvSpPr>
        <p:spPr>
          <a:xfrm rot="10800000" flipH="1" flipV="1">
            <a:off x="2654300" y="3530602"/>
            <a:ext cx="3251199" cy="3026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LÊ LỢI (LÊ THÁI TỔ </a:t>
            </a:r>
          </a:p>
        </p:txBody>
      </p:sp>
    </p:spTree>
    <p:extLst>
      <p:ext uri="{BB962C8B-B14F-4D97-AF65-F5344CB8AC3E}">
        <p14:creationId xmlns:p14="http://schemas.microsoft.com/office/powerpoint/2010/main" val="93519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4412B-D6B2-47C7-A6EF-E0D4228D2F0B}"/>
              </a:ext>
            </a:extLst>
          </p:cNvPr>
          <p:cNvPicPr>
            <a:picLocks noChangeAspect="1"/>
          </p:cNvPicPr>
          <p:nvPr/>
        </p:nvPicPr>
        <p:blipFill>
          <a:blip r:embed="rId2"/>
          <a:stretch>
            <a:fillRect/>
          </a:stretch>
        </p:blipFill>
        <p:spPr>
          <a:xfrm>
            <a:off x="177799" y="499534"/>
            <a:ext cx="6213303" cy="5698066"/>
          </a:xfrm>
          <a:prstGeom prst="rect">
            <a:avLst/>
          </a:prstGeom>
        </p:spPr>
      </p:pic>
      <p:sp>
        <p:nvSpPr>
          <p:cNvPr id="4" name="Rectangle: Rounded Corners 3">
            <a:extLst>
              <a:ext uri="{FF2B5EF4-FFF2-40B4-BE49-F238E27FC236}">
                <a16:creationId xmlns:a16="http://schemas.microsoft.com/office/drawing/2014/main" id="{2E0FE6B6-0A8E-45A2-BD2C-86761A5760A5}"/>
              </a:ext>
            </a:extLst>
          </p:cNvPr>
          <p:cNvSpPr/>
          <p:nvPr/>
        </p:nvSpPr>
        <p:spPr>
          <a:xfrm rot="10800000" flipH="1" flipV="1">
            <a:off x="6544733" y="211205"/>
            <a:ext cx="2802467" cy="4491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QUANG TRUNG </a:t>
            </a:r>
          </a:p>
        </p:txBody>
      </p:sp>
    </p:spTree>
    <p:extLst>
      <p:ext uri="{BB962C8B-B14F-4D97-AF65-F5344CB8AC3E}">
        <p14:creationId xmlns:p14="http://schemas.microsoft.com/office/powerpoint/2010/main" val="2731901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54320" y="1988185"/>
            <a:ext cx="1476375" cy="1310005"/>
            <a:chOff x="8437" y="2498"/>
            <a:chExt cx="2325" cy="2063"/>
          </a:xfrm>
        </p:grpSpPr>
        <p:sp>
          <p:nvSpPr>
            <p:cNvPr id="6" name="文本框 5"/>
            <p:cNvSpPr txBox="1"/>
            <p:nvPr/>
          </p:nvSpPr>
          <p:spPr>
            <a:xfrm>
              <a:off x="8437" y="2696"/>
              <a:ext cx="2325" cy="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a:solidFill>
                    <a:prstClr val="black">
                      <a:lumMod val="85000"/>
                      <a:lumOff val="15000"/>
                    </a:prstClr>
                  </a:solidFill>
                  <a:latin typeface="字魂73号-江南手书" panose="020F0502020204030204"/>
                  <a:cs typeface="+mn-ea"/>
                  <a:sym typeface="+mn-lt"/>
                </a:rPr>
                <a:t>I.</a:t>
              </a: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3号-江南手书" panose="020F0502020204030204"/>
                <a:cs typeface="+mn-ea"/>
                <a:sym typeface="+mn-lt"/>
              </a:endParaRPr>
            </a:p>
          </p:txBody>
        </p:sp>
      </p:grpSp>
      <p:pic>
        <p:nvPicPr>
          <p:cNvPr id="9" name="图片 8" descr="109"/>
          <p:cNvPicPr>
            <a:picLocks noChangeAspect="1"/>
          </p:cNvPicPr>
          <p:nvPr/>
        </p:nvPicPr>
        <p:blipFill>
          <a:blip r:embed="rId3"/>
          <a:stretch>
            <a:fillRect/>
          </a:stretch>
        </p:blipFill>
        <p:spPr>
          <a:xfrm>
            <a:off x="9139101" y="797923"/>
            <a:ext cx="704850" cy="704850"/>
          </a:xfrm>
          <a:prstGeom prst="rect">
            <a:avLst/>
          </a:prstGeom>
        </p:spPr>
      </p:pic>
      <p:pic>
        <p:nvPicPr>
          <p:cNvPr id="10" name="图片 9" descr="110"/>
          <p:cNvPicPr>
            <a:picLocks noChangeAspect="1"/>
          </p:cNvPicPr>
          <p:nvPr/>
        </p:nvPicPr>
        <p:blipFill>
          <a:blip r:embed="rId4"/>
          <a:stretch>
            <a:fillRect/>
          </a:stretch>
        </p:blipFill>
        <p:spPr>
          <a:xfrm>
            <a:off x="6872151" y="1012553"/>
            <a:ext cx="3314700" cy="800100"/>
          </a:xfrm>
          <a:prstGeom prst="rect">
            <a:avLst/>
          </a:prstGeom>
        </p:spPr>
      </p:pic>
      <p:sp>
        <p:nvSpPr>
          <p:cNvPr id="2" name="TextBox 1">
            <a:extLst>
              <a:ext uri="{FF2B5EF4-FFF2-40B4-BE49-F238E27FC236}">
                <a16:creationId xmlns:a16="http://schemas.microsoft.com/office/drawing/2014/main" id="{E3CE7748-198A-7503-29A5-BC442135FBFF}"/>
              </a:ext>
            </a:extLst>
          </p:cNvPr>
          <p:cNvSpPr txBox="1"/>
          <p:nvPr/>
        </p:nvSpPr>
        <p:spPr>
          <a:xfrm>
            <a:off x="1142134" y="3164450"/>
            <a:ext cx="990074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9Slide03 SFU Salzburg" panose="00000500000000000000" pitchFamily="2" charset="0"/>
              </a:rPr>
              <a:t>ĐỌC- TÌM HIỂU CHUNG</a:t>
            </a:r>
            <a:endParaRPr kumimoji="0" lang="en-US" sz="9600" b="0" i="0" u="none" strike="noStrike" kern="1200" cap="none" spc="0" normalizeH="0" baseline="0" noProof="0" dirty="0">
              <a:ln>
                <a:noFill/>
              </a:ln>
              <a:solidFill>
                <a:prstClr val="black"/>
              </a:solidFill>
              <a:effectLst/>
              <a:uLnTx/>
              <a:uFillTx/>
              <a:latin typeface="#9Slide03 SFU Salzburg" panose="00000500000000000000" pitchFamily="2" charset="0"/>
              <a:cs typeface="+mn-cs"/>
            </a:endParaRPr>
          </a:p>
        </p:txBody>
      </p:sp>
    </p:spTree>
    <p:extLst>
      <p:ext uri="{BB962C8B-B14F-4D97-AF65-F5344CB8AC3E}">
        <p14:creationId xmlns:p14="http://schemas.microsoft.com/office/powerpoint/2010/main" val="3598893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E41BA-D9C2-71C2-A7DF-484DEA79B04D}"/>
              </a:ext>
            </a:extLst>
          </p:cNvPr>
          <p:cNvSpPr txBox="1"/>
          <p:nvPr/>
        </p:nvSpPr>
        <p:spPr>
          <a:xfrm>
            <a:off x="165830" y="123497"/>
            <a:ext cx="6728124" cy="923330"/>
          </a:xfrm>
          <a:prstGeom prst="rect">
            <a:avLst/>
          </a:prstGeom>
          <a:noFill/>
        </p:spPr>
        <p:txBody>
          <a:bodyPr wrap="none" rtlCol="0">
            <a:spAutoFit/>
          </a:bodyPr>
          <a:lstStyle/>
          <a:p>
            <a:r>
              <a:rPr lang="en-US" sz="5400" dirty="0">
                <a:latin typeface="#9Slide04 NewParis Headline" panose="02070500080000000003" pitchFamily="18" charset="0"/>
                <a:ea typeface="#9Slide02 Tieu de rat dai 01" panose="02000000000000000000" pitchFamily="2" charset="0"/>
              </a:rPr>
              <a:t>I/ TÌM HIỂU CHUNG</a:t>
            </a:r>
          </a:p>
        </p:txBody>
      </p:sp>
      <p:sp>
        <p:nvSpPr>
          <p:cNvPr id="3" name="TextBox 2">
            <a:extLst>
              <a:ext uri="{FF2B5EF4-FFF2-40B4-BE49-F238E27FC236}">
                <a16:creationId xmlns:a16="http://schemas.microsoft.com/office/drawing/2014/main" id="{09D788F3-CB2E-6E66-119E-A3F76192BE9A}"/>
              </a:ext>
            </a:extLst>
          </p:cNvPr>
          <p:cNvSpPr txBox="1"/>
          <p:nvPr/>
        </p:nvSpPr>
        <p:spPr>
          <a:xfrm>
            <a:off x="281736" y="585162"/>
            <a:ext cx="8108730" cy="1155316"/>
          </a:xfrm>
          <a:prstGeom prst="rect">
            <a:avLst/>
          </a:prstGeom>
          <a:noFill/>
        </p:spPr>
        <p:txBody>
          <a:bodyPr wrap="square" rtlCol="0">
            <a:spAutoFit/>
          </a:bodyPr>
          <a:lstStyle/>
          <a:p>
            <a:pPr>
              <a:lnSpc>
                <a:spcPct val="200000"/>
              </a:lnSpc>
            </a:pPr>
            <a:r>
              <a:rPr lang="en-US" sz="4000" b="1" dirty="0">
                <a:solidFill>
                  <a:srgbClr val="FF0000"/>
                </a:solidFill>
                <a:latin typeface="Times New Roman" panose="02020603050405020304" pitchFamily="18" charset="0"/>
                <a:cs typeface="Times New Roman" panose="02020603050405020304" pitchFamily="18" charset="0"/>
              </a:rPr>
              <a:t>1. ĐỌC- CHÚ THÍCH</a:t>
            </a:r>
          </a:p>
        </p:txBody>
      </p:sp>
      <p:sp>
        <p:nvSpPr>
          <p:cNvPr id="10" name="TextBox 9">
            <a:extLst>
              <a:ext uri="{FF2B5EF4-FFF2-40B4-BE49-F238E27FC236}">
                <a16:creationId xmlns:a16="http://schemas.microsoft.com/office/drawing/2014/main" id="{513BE980-4F0D-E7D8-068E-D3863575EF28}"/>
              </a:ext>
            </a:extLst>
          </p:cNvPr>
          <p:cNvSpPr txBox="1"/>
          <p:nvPr/>
        </p:nvSpPr>
        <p:spPr>
          <a:xfrm>
            <a:off x="365460" y="2082100"/>
            <a:ext cx="9318472" cy="954107"/>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Yêu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cầu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đọc</a:t>
            </a:r>
            <a:r>
              <a:rPr lang="en-US" sz="2800" b="1" i="1" dirty="0">
                <a:latin typeface="Times New Roman" panose="02020603050405020304" pitchFamily="18" charset="0"/>
                <a:cs typeface="Times New Roman" panose="02020603050405020304" pitchFamily="18" charset="0"/>
              </a:rPr>
              <a:t> to </a:t>
            </a:r>
            <a:r>
              <a:rPr lang="en-US" sz="2800" b="1" i="1" dirty="0" err="1">
                <a:latin typeface="Times New Roman" panose="02020603050405020304" pitchFamily="18" charset="0"/>
                <a:cs typeface="Times New Roman" panose="02020603050405020304" pitchFamily="18" charset="0"/>
              </a:rPr>
              <a:t>rõ</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chú</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lời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dẫn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chuyện</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chú</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thẻ</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dẫn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khó</a:t>
            </a:r>
            <a:r>
              <a:rPr lang="en-US" sz="2800" b="1"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C833E38-5D25-4D44-BEFC-ABE446675F63}"/>
              </a:ext>
            </a:extLst>
          </p:cNvPr>
          <p:cNvPicPr>
            <a:picLocks noChangeAspect="1"/>
          </p:cNvPicPr>
          <p:nvPr/>
        </p:nvPicPr>
        <p:blipFill>
          <a:blip r:embed="rId3"/>
          <a:stretch>
            <a:fillRect/>
          </a:stretch>
        </p:blipFill>
        <p:spPr>
          <a:xfrm>
            <a:off x="0" y="3429000"/>
            <a:ext cx="12192000" cy="3429000"/>
          </a:xfrm>
          <a:prstGeom prst="rect">
            <a:avLst/>
          </a:prstGeom>
        </p:spPr>
      </p:pic>
    </p:spTree>
    <p:extLst>
      <p:ext uri="{BB962C8B-B14F-4D97-AF65-F5344CB8AC3E}">
        <p14:creationId xmlns:p14="http://schemas.microsoft.com/office/powerpoint/2010/main" val="1978772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8B731D-3C6A-D304-70FC-20F7E4278D29}"/>
              </a:ext>
            </a:extLst>
          </p:cNvPr>
          <p:cNvSpPr txBox="1"/>
          <p:nvPr/>
        </p:nvSpPr>
        <p:spPr>
          <a:xfrm>
            <a:off x="126123" y="-325650"/>
            <a:ext cx="8486653" cy="2139496"/>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lang="en-US" sz="3600" b="1" dirty="0">
                <a:solidFill>
                  <a:srgbClr val="FF0000"/>
                </a:solidFill>
                <a:latin typeface="Times New Roman" panose="02020603050405020304" pitchFamily="18" charset="0"/>
                <a:cs typeface="Times New Roman" panose="02020603050405020304" pitchFamily="18" charset="0"/>
              </a:rPr>
              <a:t>2. TÌM HIỂU CHUNG </a:t>
            </a:r>
          </a:p>
          <a:p>
            <a:pPr marR="0" lvl="0" algn="l" defTabSz="914400" rtl="0" eaLnBrk="1" fontAlgn="auto" latinLnBrk="0" hangingPunct="1">
              <a:lnSpc>
                <a:spcPct val="200000"/>
              </a:lnSpc>
              <a:spcBef>
                <a:spcPts val="0"/>
              </a:spcBef>
              <a:spcAft>
                <a:spcPts val="0"/>
              </a:spcAft>
              <a:buClrTx/>
              <a:buSzTx/>
              <a:tabLst/>
              <a:defRPr/>
            </a:pPr>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3B1DED1-BAF1-005B-CC7C-F7A58ADA0839}"/>
              </a:ext>
            </a:extLst>
          </p:cNvPr>
          <p:cNvSpPr txBox="1"/>
          <p:nvPr/>
        </p:nvSpPr>
        <p:spPr>
          <a:xfrm>
            <a:off x="2595154" y="1492331"/>
            <a:ext cx="4856679" cy="973343"/>
          </a:xfrm>
          <a:prstGeom prst="rect">
            <a:avLst/>
          </a:prstGeom>
          <a:noFill/>
        </p:spPr>
        <p:txBody>
          <a:bodyPr wrap="square">
            <a:spAutoFit/>
          </a:bodyPr>
          <a:lstStyle/>
          <a:p>
            <a:pPr marL="0" marR="0" algn="just">
              <a:lnSpc>
                <a:spcPct val="150000"/>
              </a:lnSpc>
              <a:spcBef>
                <a:spcPts val="0"/>
              </a:spcBef>
              <a:spcAft>
                <a:spcPts val="0"/>
              </a:spcAft>
            </a:pPr>
            <a:r>
              <a:rPr lang="en-US" sz="4400" b="1" dirty="0" err="1">
                <a:effectLst/>
                <a:latin typeface="#9Slide04 Serifiqo4FFreeCapital" panose="02000506000000020004" pitchFamily="2" charset="0"/>
                <a:ea typeface="Times New Roman" panose="02020603050405020304" pitchFamily="18" charset="0"/>
                <a:cs typeface="Times New Roman" panose="02020603050405020304" pitchFamily="18" charset="0"/>
              </a:rPr>
              <a:t>Ngô</a:t>
            </a:r>
            <a:r>
              <a:rPr lang="en-US" sz="4400" b="1" dirty="0">
                <a:effectLst/>
                <a:latin typeface="#9Slide04 Serifiqo4FFreeCapital" panose="02000506000000020004" pitchFamily="2" charset="0"/>
                <a:ea typeface="Times New Roman" panose="02020603050405020304" pitchFamily="18" charset="0"/>
                <a:cs typeface="Times New Roman" panose="02020603050405020304" pitchFamily="18" charset="0"/>
              </a:rPr>
              <a:t> Gia </a:t>
            </a:r>
            <a:r>
              <a:rPr lang="en-US" sz="4400" b="1" dirty="0" err="1">
                <a:effectLst/>
                <a:latin typeface="#9Slide04 Serifiqo4FFreeCapital" panose="02000506000000020004" pitchFamily="2" charset="0"/>
                <a:ea typeface="Times New Roman" panose="02020603050405020304" pitchFamily="18" charset="0"/>
                <a:cs typeface="Times New Roman" panose="02020603050405020304" pitchFamily="18" charset="0"/>
              </a:rPr>
              <a:t>Văn</a:t>
            </a:r>
            <a:r>
              <a:rPr lang="en-US" sz="4400" b="1" dirty="0">
                <a:effectLst/>
                <a:latin typeface="#9Slide04 Serifiqo4FFreeCapital" panose="02000506000000020004" pitchFamily="2" charset="0"/>
                <a:ea typeface="Times New Roman" panose="02020603050405020304" pitchFamily="18" charset="0"/>
                <a:cs typeface="Times New Roman" panose="02020603050405020304" pitchFamily="18" charset="0"/>
              </a:rPr>
              <a:t> </a:t>
            </a:r>
            <a:r>
              <a:rPr lang="en-US" sz="4400" b="1" dirty="0" err="1">
                <a:effectLst/>
                <a:latin typeface="#9Slide04 Serifiqo4FFreeCapital" panose="02000506000000020004" pitchFamily="2" charset="0"/>
                <a:ea typeface="Times New Roman" panose="02020603050405020304" pitchFamily="18" charset="0"/>
                <a:cs typeface="Times New Roman" panose="02020603050405020304" pitchFamily="18" charset="0"/>
              </a:rPr>
              <a:t>Phái</a:t>
            </a:r>
            <a:endParaRPr lang="en-US" sz="3600" dirty="0">
              <a:effectLst/>
              <a:latin typeface="#9Slide04 Serifiqo4FFreeCapital" panose="02000506000000020004" pitchFamily="2" charset="0"/>
              <a:ea typeface="Calibri" panose="020F0502020204030204" pitchFamily="34" charset="0"/>
              <a:cs typeface="Times New Roman" panose="02020603050405020304" pitchFamily="18" charset="0"/>
            </a:endParaRPr>
          </a:p>
        </p:txBody>
      </p:sp>
      <p:pic>
        <p:nvPicPr>
          <p:cNvPr id="14" name="Picture 6" descr="Ngô gia văn phái&amp;#39; gồm những ai? - Tin tức xuất bản">
            <a:extLst>
              <a:ext uri="{FF2B5EF4-FFF2-40B4-BE49-F238E27FC236}">
                <a16:creationId xmlns:a16="http://schemas.microsoft.com/office/drawing/2014/main" id="{68032F81-C553-11CA-E5BA-1EC79B4EB8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50" b="99500" l="10000" r="90000">
                        <a14:foregroundMark x1="51061" y1="10750" x2="49091" y2="55750"/>
                        <a14:foregroundMark x1="49091" y1="55750" x2="41818" y2="87000"/>
                        <a14:foregroundMark x1="41818" y1="87000" x2="41515" y2="99500"/>
                        <a14:foregroundMark x1="41515" y1="99500" x2="51515" y2="99500"/>
                        <a14:foregroundMark x1="35455" y1="75000" x2="41818" y2="78750"/>
                        <a14:foregroundMark x1="58788" y1="14250" x2="54697" y2="35250"/>
                        <a14:foregroundMark x1="51667" y1="4250" x2="56818" y2="3250"/>
                        <a14:foregroundMark x1="42727" y1="71250" x2="39242" y2="86500"/>
                        <a14:foregroundMark x1="49697" y1="75750" x2="40606" y2="78750"/>
                        <a14:foregroundMark x1="40606" y1="78750" x2="40909"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7815610" y="1320800"/>
            <a:ext cx="4250267" cy="49452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CECB65D-734C-E4E7-D978-3E5381267EEE}"/>
              </a:ext>
            </a:extLst>
          </p:cNvPr>
          <p:cNvSpPr txBox="1"/>
          <p:nvPr/>
        </p:nvSpPr>
        <p:spPr>
          <a:xfrm>
            <a:off x="126123" y="2649571"/>
            <a:ext cx="7325710" cy="1964512"/>
          </a:xfrm>
          <a:prstGeom prst="rect">
            <a:avLst/>
          </a:prstGeom>
          <a:noFill/>
        </p:spPr>
        <p:txBody>
          <a:bodyPr wrap="square">
            <a:spAutoFit/>
          </a:bodyPr>
          <a:lstStyle/>
          <a:p>
            <a:pPr marL="0" marR="0" algn="just">
              <a:lnSpc>
                <a:spcPct val="150000"/>
              </a:lnSpc>
              <a:spcBef>
                <a:spcPts val="0"/>
              </a:spcBef>
              <a:spcAft>
                <a:spcPts val="0"/>
              </a:spcAft>
            </a:pPr>
            <a:r>
              <a:rPr lang="en-US" sz="2800" b="1" i="1" dirty="0" err="1">
                <a:effectLst/>
                <a:latin typeface="Calibri" panose="020F0502020204030204" pitchFamily="34" charset="0"/>
                <a:ea typeface="Calibri" panose="020F0502020204030204" pitchFamily="34" charset="0"/>
                <a:cs typeface="Calibri" panose="020F0502020204030204" pitchFamily="34" charset="0"/>
              </a:rPr>
              <a:t>Ngô</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gia</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văn</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phái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nhóm</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giả</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thuộc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dòng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họ</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Ngô</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Thì</a:t>
            </a:r>
            <a:r>
              <a:rPr lang="en-US" sz="2800" dirty="0">
                <a:effectLst/>
                <a:latin typeface="Calibri" panose="020F0502020204030204" pitchFamily="34" charset="0"/>
                <a:ea typeface="Calibri" panose="020F0502020204030204" pitchFamily="34" charset="0"/>
                <a:cs typeface="Calibri" panose="020F0502020204030204" pitchFamily="34" charset="0"/>
              </a:rPr>
              <a:t> ở </a:t>
            </a:r>
            <a:r>
              <a:rPr lang="en-US" sz="2800" dirty="0" err="1">
                <a:effectLst/>
                <a:latin typeface="Calibri" panose="020F0502020204030204" pitchFamily="34" charset="0"/>
                <a:ea typeface="Calibri" panose="020F0502020204030204" pitchFamily="34" charset="0"/>
                <a:cs typeface="Calibri" panose="020F0502020204030204" pitchFamily="34" charset="0"/>
              </a:rPr>
              <a:t>làng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Tả</a:t>
            </a:r>
            <a:r>
              <a:rPr lang="en-US" sz="2800" dirty="0">
                <a:effectLst/>
                <a:latin typeface="Calibri" panose="020F0502020204030204" pitchFamily="34" charset="0"/>
                <a:ea typeface="Calibri" panose="020F0502020204030204" pitchFamily="34" charset="0"/>
                <a:cs typeface="Calibri" panose="020F0502020204030204" pitchFamily="34" charset="0"/>
              </a:rPr>
              <a:t> Thanh </a:t>
            </a:r>
            <a:r>
              <a:rPr lang="en-US" sz="2800" dirty="0" err="1">
                <a:effectLst/>
                <a:latin typeface="Calibri" panose="020F0502020204030204" pitchFamily="34" charset="0"/>
                <a:ea typeface="Calibri" panose="020F0502020204030204" pitchFamily="34" charset="0"/>
                <a:cs typeface="Calibri" panose="020F0502020204030204" pitchFamily="34" charset="0"/>
              </a:rPr>
              <a:t>Oai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Hà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Nội</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ngày</a:t>
            </a:r>
            <a:r>
              <a:rPr lang="en-US" sz="2800" dirty="0">
                <a:effectLst/>
                <a:latin typeface="Calibri" panose="020F0502020204030204" pitchFamily="34" charset="0"/>
                <a:ea typeface="Calibri" panose="020F0502020204030204" pitchFamily="34" charset="0"/>
                <a:cs typeface="Calibri" panose="020F0502020204030204" pitchFamily="34" charset="0"/>
              </a:rPr>
              <a:t> nay.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4115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8B731D-3C6A-D304-70FC-20F7E4278D29}"/>
              </a:ext>
            </a:extLst>
          </p:cNvPr>
          <p:cNvSpPr txBox="1"/>
          <p:nvPr/>
        </p:nvSpPr>
        <p:spPr>
          <a:xfrm>
            <a:off x="126124" y="-309645"/>
            <a:ext cx="6096000" cy="1155316"/>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lang="en-US" sz="4000" dirty="0">
                <a:solidFill>
                  <a:prstClr val="black"/>
                </a:solidFill>
                <a:latin typeface="#9Slide04 NewParis Headline" panose="02070500080000000003" pitchFamily="18" charset="0"/>
              </a:rPr>
              <a:t>a, </a:t>
            </a:r>
            <a:r>
              <a:rPr lang="en-US" sz="4000" dirty="0" err="1">
                <a:solidFill>
                  <a:prstClr val="black"/>
                </a:solidFill>
                <a:latin typeface="#9Slide04 NewParis Headline" panose="02070500080000000003" pitchFamily="18" charset="0"/>
              </a:rPr>
              <a:t>Tác</a:t>
            </a:r>
            <a:r>
              <a:rPr lang="en-US" sz="4000" dirty="0">
                <a:solidFill>
                  <a:prstClr val="black"/>
                </a:solidFill>
                <a:latin typeface="#9Slide04 NewParis Headline" panose="02070500080000000003" pitchFamily="18" charset="0"/>
              </a:rPr>
              <a:t> </a:t>
            </a:r>
            <a:r>
              <a:rPr lang="en-US" sz="4000" dirty="0" err="1">
                <a:solidFill>
                  <a:prstClr val="black"/>
                </a:solidFill>
                <a:latin typeface="#9Slide04 NewParis Headline" panose="02070500080000000003" pitchFamily="18" charset="0"/>
              </a:rPr>
              <a:t>giả</a:t>
            </a:r>
            <a:endPar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endParaRPr>
          </a:p>
        </p:txBody>
      </p:sp>
      <p:cxnSp>
        <p:nvCxnSpPr>
          <p:cNvPr id="9" name="Straight Connector 8">
            <a:extLst>
              <a:ext uri="{FF2B5EF4-FFF2-40B4-BE49-F238E27FC236}">
                <a16:creationId xmlns:a16="http://schemas.microsoft.com/office/drawing/2014/main" id="{1118C9AF-362D-8BD5-3E20-5D9DFA10641B}"/>
              </a:ext>
            </a:extLst>
          </p:cNvPr>
          <p:cNvCxnSpPr>
            <a:cxnSpLocks/>
          </p:cNvCxnSpPr>
          <p:nvPr/>
        </p:nvCxnSpPr>
        <p:spPr>
          <a:xfrm>
            <a:off x="210206" y="919244"/>
            <a:ext cx="2690649"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3B1DED1-BAF1-005B-CC7C-F7A58ADA0839}"/>
              </a:ext>
            </a:extLst>
          </p:cNvPr>
          <p:cNvSpPr txBox="1"/>
          <p:nvPr/>
        </p:nvSpPr>
        <p:spPr>
          <a:xfrm>
            <a:off x="2785241" y="821771"/>
            <a:ext cx="6138040" cy="973343"/>
          </a:xfrm>
          <a:prstGeom prst="rect">
            <a:avLst/>
          </a:prstGeom>
          <a:noFill/>
        </p:spPr>
        <p:txBody>
          <a:bodyPr wrap="square">
            <a:spAutoFit/>
          </a:bodyPr>
          <a:lstStyle/>
          <a:p>
            <a:pPr marL="0" marR="0" algn="just">
              <a:lnSpc>
                <a:spcPct val="150000"/>
              </a:lnSpc>
              <a:spcBef>
                <a:spcPts val="0"/>
              </a:spcBef>
              <a:spcAft>
                <a:spcPts val="0"/>
              </a:spcAft>
            </a:pPr>
            <a:r>
              <a:rPr lang="en-US" sz="4400" b="1">
                <a:effectLst/>
                <a:latin typeface="#9Slide04 Serifiqo4FFreeCapital" panose="02000506000000020004" pitchFamily="2" charset="0"/>
                <a:ea typeface="Times New Roman" panose="02020603050405020304" pitchFamily="18" charset="0"/>
                <a:cs typeface="Times New Roman" panose="02020603050405020304" pitchFamily="18" charset="0"/>
              </a:rPr>
              <a:t>Ngô Gia Văn Phái</a:t>
            </a:r>
            <a:endParaRPr lang="en-US" sz="3600">
              <a:effectLst/>
              <a:latin typeface="#9Slide04 Serifiqo4FFreeCapital" panose="02000506000000020004" pitchFamily="2" charset="0"/>
              <a:ea typeface="Calibri" panose="020F0502020204030204" pitchFamily="34" charset="0"/>
              <a:cs typeface="Times New Roman" panose="02020603050405020304" pitchFamily="18" charset="0"/>
            </a:endParaRPr>
          </a:p>
        </p:txBody>
      </p:sp>
      <p:pic>
        <p:nvPicPr>
          <p:cNvPr id="14" name="Picture 6" descr="Ngô gia văn phái&amp;#39; gồm những ai? - Tin tức xuất bản">
            <a:extLst>
              <a:ext uri="{FF2B5EF4-FFF2-40B4-BE49-F238E27FC236}">
                <a16:creationId xmlns:a16="http://schemas.microsoft.com/office/drawing/2014/main" id="{68032F81-C553-11CA-E5BA-1EC79B4EB8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50" b="99500" l="10000" r="90000">
                        <a14:foregroundMark x1="51061" y1="10750" x2="49091" y2="55750"/>
                        <a14:foregroundMark x1="49091" y1="55750" x2="41818" y2="87000"/>
                        <a14:foregroundMark x1="41818" y1="87000" x2="41515" y2="99500"/>
                        <a14:foregroundMark x1="41515" y1="99500" x2="51515" y2="99500"/>
                        <a14:foregroundMark x1="35455" y1="75000" x2="41818" y2="78750"/>
                        <a14:foregroundMark x1="58788" y1="14250" x2="54697" y2="35250"/>
                        <a14:foregroundMark x1="51667" y1="4250" x2="56818" y2="3250"/>
                        <a14:foregroundMark x1="42727" y1="71250" x2="39242" y2="86500"/>
                        <a14:foregroundMark x1="49697" y1="75750" x2="40606" y2="78750"/>
                        <a14:foregroundMark x1="40606" y1="78750" x2="40909"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6222124" y="1308443"/>
            <a:ext cx="9156769" cy="5549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87026A-E382-5E75-CE1C-552E6326FE92}"/>
              </a:ext>
            </a:extLst>
          </p:cNvPr>
          <p:cNvSpPr txBox="1"/>
          <p:nvPr/>
        </p:nvSpPr>
        <p:spPr>
          <a:xfrm>
            <a:off x="388882" y="1977087"/>
            <a:ext cx="6448095" cy="3357137"/>
          </a:xfrm>
          <a:prstGeom prst="rect">
            <a:avLst/>
          </a:prstGeom>
          <a:noFill/>
        </p:spPr>
        <p:txBody>
          <a:bodyPr wrap="square">
            <a:spAutoFit/>
          </a:bodyPr>
          <a:lstStyle/>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Đây là một dòng họ lớn có </a:t>
            </a:r>
            <a:r>
              <a:rPr lang="en-US" sz="2400" b="1" i="1">
                <a:effectLst/>
                <a:latin typeface="Calibri" panose="020F0502020204030204" pitchFamily="34" charset="0"/>
                <a:ea typeface="Calibri" panose="020F0502020204030204" pitchFamily="34" charset="0"/>
                <a:cs typeface="Calibri" panose="020F0502020204030204" pitchFamily="34" charset="0"/>
              </a:rPr>
              <a:t>truyền thống nghiên cứu và sáng tác văn chương</a:t>
            </a:r>
            <a:r>
              <a:rPr lang="en-US" sz="2400">
                <a:effectLst/>
                <a:latin typeface="Calibri" panose="020F0502020204030204" pitchFamily="34" charset="0"/>
                <a:ea typeface="Calibri" panose="020F0502020204030204" pitchFamily="34" charset="0"/>
                <a:cs typeface="Calibri" panose="020F0502020204030204" pitchFamily="34" charset="0"/>
              </a:rPr>
              <a:t> với những tên tuổi tiêu biểu như: Ngô Thì Ức (1709 – 1736), Ngô Thì Sĩ (1726 – 1780), Ngô Thì Nhậm (1746 – 1803), Ngô Thì Chí (1753 – 1788), Ngô Thì Du (1772 – 1840), Ngô Thì Hương (1774 – 1821),...</a:t>
            </a:r>
            <a:endParaRPr lang="en-US">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9341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古代文学诗词赏析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szjh4wl">
      <a:majorFont>
        <a:latin typeface="字魂73号-江南手书" panose="020F0302020204030204"/>
        <a:ea typeface="字魂73号-江南手书"/>
        <a:cs typeface=""/>
      </a:majorFont>
      <a:minorFont>
        <a:latin typeface="字魂73号-江南手书" panose="020F0502020204030204"/>
        <a:ea typeface="字魂73号-江南手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1937</Words>
  <Application>Microsoft Office PowerPoint</Application>
  <PresentationFormat>Widescreen</PresentationFormat>
  <Paragraphs>166</Paragraphs>
  <Slides>36</Slides>
  <Notes>28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#9Slide03 Cabin Condensed SemiB</vt:lpstr>
      <vt:lpstr>字魂73号-江南手书</vt:lpstr>
      <vt:lpstr>#9Slide04 Serifiqo4FFreeCapital</vt:lpstr>
      <vt:lpstr>宋体</vt:lpstr>
      <vt:lpstr>#9Slide04 AdrianeSwash</vt:lpstr>
      <vt:lpstr>#9Slide02 Tieu de rat dai 01</vt:lpstr>
      <vt:lpstr>#9Slide03 SFU Salzburg</vt:lpstr>
      <vt:lpstr>#9Slide04 Abraham Lincoln</vt:lpstr>
      <vt:lpstr>Times New Roman</vt:lpstr>
      <vt:lpstr>Tahoma</vt:lpstr>
      <vt:lpstr>Calibri</vt:lpstr>
      <vt:lpstr>VNI-Swiss-Condense</vt:lpstr>
      <vt:lpstr>#9Slide05 Great Vibes</vt:lpstr>
      <vt:lpstr>#9Slide04 NewParis Headline</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HT</cp:lastModifiedBy>
  <cp:revision>28</cp:revision>
  <dcterms:created xsi:type="dcterms:W3CDTF">2020-07-23T09:25:54Z</dcterms:created>
  <dcterms:modified xsi:type="dcterms:W3CDTF">2024-09-18T16:01:05Z</dcterms:modified>
</cp:coreProperties>
</file>