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404" r:id="rId3"/>
    <p:sldId id="392" r:id="rId4"/>
    <p:sldId id="408" r:id="rId5"/>
    <p:sldId id="305" r:id="rId6"/>
    <p:sldId id="447" r:id="rId7"/>
    <p:sldId id="352" r:id="rId8"/>
    <p:sldId id="410" r:id="rId9"/>
    <p:sldId id="359" r:id="rId10"/>
    <p:sldId id="414" r:id="rId11"/>
    <p:sldId id="411" r:id="rId12"/>
    <p:sldId id="306" r:id="rId13"/>
    <p:sldId id="327" r:id="rId14"/>
    <p:sldId id="395" r:id="rId15"/>
    <p:sldId id="398" r:id="rId16"/>
    <p:sldId id="399" r:id="rId17"/>
    <p:sldId id="396" r:id="rId18"/>
    <p:sldId id="397" r:id="rId19"/>
    <p:sldId id="330" r:id="rId20"/>
    <p:sldId id="331" r:id="rId21"/>
    <p:sldId id="329" r:id="rId22"/>
    <p:sldId id="336" r:id="rId23"/>
    <p:sldId id="353" r:id="rId24"/>
    <p:sldId id="318" r:id="rId25"/>
    <p:sldId id="356" r:id="rId26"/>
    <p:sldId id="307" r:id="rId27"/>
    <p:sldId id="350" r:id="rId28"/>
    <p:sldId id="348" r:id="rId29"/>
    <p:sldId id="346" r:id="rId30"/>
    <p:sldId id="400" r:id="rId31"/>
    <p:sldId id="401" r:id="rId32"/>
    <p:sldId id="402" r:id="rId33"/>
    <p:sldId id="403" r:id="rId34"/>
    <p:sldId id="394" r:id="rId35"/>
    <p:sldId id="341" r:id="rId36"/>
    <p:sldId id="393" r:id="rId37"/>
    <p:sldId id="342" r:id="rId38"/>
    <p:sldId id="413" r:id="rId39"/>
    <p:sldId id="287" r:id="rId40"/>
  </p:sldIdLst>
  <p:sldSz cx="12192000" cy="6858000"/>
  <p:notesSz cx="6858000" cy="9144000"/>
  <p:custShowLst>
    <p:custShow name="Custom show 2" id="0">
      <p:sldLst>
        <p:sld r:id="rId4"/>
      </p:sldLst>
    </p:custShow>
  </p:custShow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59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4" autoAdjust="0"/>
    <p:restoredTop sz="94364" autoAdjust="0"/>
  </p:normalViewPr>
  <p:slideViewPr>
    <p:cSldViewPr showGuides="1">
      <p:cViewPr varScale="1">
        <p:scale>
          <a:sx n="73" d="100"/>
          <a:sy n="73" d="100"/>
        </p:scale>
        <p:origin x="588" y="72"/>
      </p:cViewPr>
      <p:guideLst>
        <p:guide orient="horz" pos="223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5CEDE-AF1C-4306-B70C-9207B37FEF6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35BD66-8B88-4408-A7EC-2DA1BA91563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64413-E037-46A2-B71D-30F3E0064E2A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22302F-1C7B-45C9-B0C2-775112AD911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64413-E037-46A2-B71D-30F3E0064E2A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22302F-1C7B-45C9-B0C2-775112AD911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64413-E037-46A2-B71D-30F3E0064E2A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22302F-1C7B-45C9-B0C2-775112AD911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ề và Bả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609600" y="1600203"/>
            <a:ext cx="10972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Bấm biểu tượng để thêm bảng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64413-E037-46A2-B71D-30F3E0064E2A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22302F-1C7B-45C9-B0C2-775112AD911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DBB750-E323-4FF6-90A6-3E0D01455C04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64413-E037-46A2-B71D-30F3E0064E2A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22302F-1C7B-45C9-B0C2-775112AD911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64413-E037-46A2-B71D-30F3E0064E2A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22302F-1C7B-45C9-B0C2-775112AD911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64413-E037-46A2-B71D-30F3E0064E2A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22302F-1C7B-45C9-B0C2-775112AD911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64413-E037-46A2-B71D-30F3E0064E2A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22302F-1C7B-45C9-B0C2-775112AD911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64413-E037-46A2-B71D-30F3E0064E2A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22302F-1C7B-45C9-B0C2-775112AD911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64413-E037-46A2-B71D-30F3E0064E2A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22302F-1C7B-45C9-B0C2-775112AD911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64413-E037-46A2-B71D-30F3E0064E2A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22302F-1C7B-45C9-B0C2-775112AD911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Bấm biểu tượng để thêm hình ảnh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64413-E037-46A2-B71D-30F3E0064E2A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22302F-1C7B-45C9-B0C2-775112AD911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vi-VN" altLang="vi-VN" dirty="0"/>
              <a:t>Bấm để sửa kiểu tiêu đề Bản cái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vi-VN" altLang="vi-VN" dirty="0"/>
              <a:t>Bấm để chỉnh sửa kiểu văn bản của Bản cái</a:t>
            </a:r>
            <a:endParaRPr lang="vi-VN" altLang="vi-VN" dirty="0"/>
          </a:p>
          <a:p>
            <a:pPr lvl="1"/>
            <a:r>
              <a:rPr lang="vi-VN" altLang="vi-VN" dirty="0"/>
              <a:t>Mức hai</a:t>
            </a:r>
            <a:endParaRPr lang="vi-VN" altLang="vi-VN" dirty="0"/>
          </a:p>
          <a:p>
            <a:pPr lvl="2"/>
            <a:r>
              <a:rPr lang="vi-VN" altLang="vi-VN" dirty="0"/>
              <a:t>Mức ba</a:t>
            </a:r>
            <a:endParaRPr lang="vi-VN" altLang="vi-VN" dirty="0"/>
          </a:p>
          <a:p>
            <a:pPr lvl="3"/>
            <a:r>
              <a:rPr lang="vi-VN" altLang="vi-VN" dirty="0"/>
              <a:t>Mức bốn</a:t>
            </a:r>
            <a:endParaRPr lang="vi-VN" altLang="vi-VN" dirty="0"/>
          </a:p>
          <a:p>
            <a:pPr lvl="4"/>
            <a:r>
              <a:rPr lang="vi-VN" altLang="vi-VN" dirty="0"/>
              <a:t>Mức năm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64413-E037-46A2-B71D-30F3E0064E2A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22302F-1C7B-45C9-B0C2-775112AD911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914400"/>
            <a:ext cx="10972800" cy="1630362"/>
          </a:xfrm>
        </p:spPr>
        <p:txBody>
          <a:bodyPr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THCS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2022 - 2023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332037"/>
            <a:ext cx="10972800" cy="3992563"/>
          </a:xfrm>
        </p:spPr>
        <p:txBody>
          <a:bodyPr/>
          <a:lstStyle/>
          <a:p>
            <a:pPr algn="ctr">
              <a:defRPr/>
            </a:pPr>
            <a:r>
              <a:rPr lang="en-SG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S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S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S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S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SG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S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SG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S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S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981200" y="37338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PHÁP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RÈN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KĨ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GIAO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TIẾP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CHO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THÔNG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QUA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NGỮ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VĂN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</a:t>
            </a:r>
            <a:endParaRPr lang="en-US" alt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alt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altLang="en-US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10896600" cy="1036638"/>
          </a:xfrm>
        </p:spPr>
        <p:txBody>
          <a:bodyPr/>
          <a:lstStyle/>
          <a:p>
            <a:br>
              <a:rPr lang="en-US" b="1" dirty="0" smtClean="0"/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tề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/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thảo luận nói trong nhóm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695700" y="1219200"/>
            <a:ext cx="4800600" cy="533463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/>
          <p:nvPr/>
        </p:nvSpPr>
        <p:spPr>
          <a:xfrm>
            <a:off x="9966325" y="61325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0243" name="Rectangle 1"/>
          <p:cNvSpPr/>
          <p:nvPr/>
        </p:nvSpPr>
        <p:spPr>
          <a:xfrm>
            <a:off x="1828800" y="457200"/>
            <a:ext cx="8763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it-IT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dirty="0">
              <a:latin typeface="VNI-Times" pitchFamily="2" charset="0"/>
              <a:ea typeface="Times New Roman" panose="02020603050405020304" pitchFamily="18" charset="0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2133600" y="533400"/>
            <a:ext cx="7924800" cy="990600"/>
          </a:xfrm>
        </p:spPr>
        <p:txBody>
          <a:bodyPr vert="horz" wrap="square" lIns="91440" tIns="45720" rIns="91440" bIns="45720" anchor="t" anchorCtr="0"/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/>
          </a:p>
        </p:txBody>
      </p:sp>
      <p:sp>
        <p:nvSpPr>
          <p:cNvPr id="10245" name="Content Placeholder 2"/>
          <p:cNvSpPr txBox="1"/>
          <p:nvPr/>
        </p:nvSpPr>
        <p:spPr>
          <a:xfrm>
            <a:off x="2286000" y="1676400"/>
            <a:ext cx="79248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24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dẫn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3380" y="1151626"/>
            <a:ext cx="4165104" cy="53475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C:\Users\Admin\Downloads\4785c5acdc941bca4285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2672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6" name="Picture 2" descr="C:\Users\Administrator.ADMINISTRATOR\Documents\ảnh bảo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619499" y="1143000"/>
            <a:ext cx="4838701" cy="5486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dirty="0"/>
          </a:p>
        </p:txBody>
      </p:sp>
      <p:pic>
        <p:nvPicPr>
          <p:cNvPr id="58370" name="Picture 2" descr="C:\Users\Administrator.ADMINISTRATOR\Documents\ảnh bảo2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657600" y="1219200"/>
            <a:ext cx="4495800" cy="4953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69" name="Picture 1" descr="C:\Users\Administrator.ADMINISTRATOR\Documents\ảnh trường 2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810000" y="1219200"/>
            <a:ext cx="4953000" cy="533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endParaRPr lang="en-US" dirty="0"/>
          </a:p>
        </p:txBody>
      </p:sp>
      <p:pic>
        <p:nvPicPr>
          <p:cNvPr id="31745" name="Picture 1" descr="C:\Users\Administrator.ADMINISTRATOR\Documents\ảnh 7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810000" y="1417638"/>
            <a:ext cx="4828558" cy="48609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en-US" dirty="0"/>
              <a:t>Video kể lại trải nghiệm của học sinh</a:t>
            </a:r>
            <a:endParaRPr lang="en-US" altLang="en-US" dirty="0"/>
          </a:p>
        </p:txBody>
      </p:sp>
      <p:pic>
        <p:nvPicPr>
          <p:cNvPr id="30721" name="Picture 1" descr="C:\Users\Administrator.ADMINISTRATOR\Documents\trâm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31381" y="1219200"/>
            <a:ext cx="5329237" cy="53366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en-US" dirty="0" err="1" smtClean="0"/>
              <a:t>Thực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hành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luyện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nói</a:t>
            </a:r>
            <a:endParaRPr lang="en-US" altLang="en-US" dirty="0"/>
          </a:p>
        </p:txBody>
      </p:sp>
      <p:pic>
        <p:nvPicPr>
          <p:cNvPr id="29697" name="Picture 1" descr="C:\Users\Administrator.ADMINISTRATOR\Documents\linh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038600" y="1219200"/>
            <a:ext cx="4349904" cy="510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/>
          <p:cNvSpPr/>
          <p:nvPr/>
        </p:nvSpPr>
        <p:spPr>
          <a:xfrm>
            <a:off x="1338854" y="3810635"/>
            <a:ext cx="2090057" cy="2220685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3428911" y="3540325"/>
            <a:ext cx="2299063" cy="1894115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5657759" y="3124312"/>
            <a:ext cx="1985555" cy="1946366"/>
          </a:xfrm>
          <a:prstGeom prst="halfFra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7696384" y="2860880"/>
            <a:ext cx="2037805" cy="1972491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219" y="4495985"/>
            <a:ext cx="1204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DO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4485" y="4363085"/>
            <a:ext cx="1193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2350" y="3540125"/>
            <a:ext cx="1243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76400" y="287020"/>
            <a:ext cx="9470390" cy="660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BIỆN PHÁP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1143000"/>
            <a:ext cx="10750550" cy="112100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 SỐ PHƯƠNG PHÁP RÈN LUYỆN  KĨ NĂNG GIAO TIẾP CHO HỌC SINH THÔNG QUA TIẾT LUYỆN NÓI MÔN NGỮ VĂN LỚP 6 </a:t>
            </a:r>
            <a:b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343650" y="3810635"/>
            <a:ext cx="1295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637908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9" grpId="1" animBg="1"/>
      <p:bldP spid="10" grpId="1" animBg="1"/>
      <p:bldP spid="12" grpId="1"/>
      <p:bldP spid="13" grpId="1"/>
      <p:bldP spid="16" grpId="0"/>
      <p:bldP spid="18" grpId="1" animBg="1"/>
      <p:bldP spid="18" grpId="2" animBg="1"/>
      <p:bldP spid="19" grpId="1" animBg="1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73" name="Picture 1" descr="C:\Users\Administrator.ADMINISTRATOR\Documents\ảnh 6a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91000" y="1219200"/>
            <a:ext cx="4368018" cy="5257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 tiêu chí 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9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990600" y="1064895"/>
            <a:ext cx="10168890" cy="530796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.ADMINISTRATOR\Documents\ảnh 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71800" y="609600"/>
            <a:ext cx="6248400" cy="541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/>
          <p:nvPr/>
        </p:nvSpPr>
        <p:spPr>
          <a:xfrm>
            <a:off x="2209800" y="457200"/>
            <a:ext cx="7848600" cy="563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6387" name="Table 16386"/>
          <p:cNvGraphicFramePr/>
          <p:nvPr/>
        </p:nvGraphicFramePr>
        <p:xfrm>
          <a:off x="1752600" y="1468755"/>
          <a:ext cx="9487535" cy="3943985"/>
        </p:xfrm>
        <a:graphic>
          <a:graphicData uri="http://schemas.openxmlformats.org/drawingml/2006/table">
            <a:tbl>
              <a:tblPr/>
              <a:tblGrid>
                <a:gridCol w="2371725"/>
                <a:gridCol w="2370455"/>
                <a:gridCol w="2373630"/>
                <a:gridCol w="2371725"/>
              </a:tblGrid>
              <a:tr h="8801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 </a:t>
                      </a:r>
                      <a:endParaRPr lang="en-US" altLang="x-none" sz="2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 điểm</a:t>
                      </a:r>
                      <a:endParaRPr lang="en-US" altLang="x-none" sz="2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 chế </a:t>
                      </a:r>
                      <a:endParaRPr lang="en-US" altLang="x-none" sz="2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vấn đề cần khắc phục </a:t>
                      </a:r>
                      <a:endParaRPr lang="en-US" altLang="x-none" sz="2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90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altLang="x-none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x-none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x-none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x-none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9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 ngữ, cử chỉ, điệu bộ </a:t>
                      </a:r>
                      <a:endParaRPr lang="en-US" altLang="x-none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x-none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x-none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x-none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96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đầu, kết thúc </a:t>
                      </a:r>
                      <a:endParaRPr lang="en-US" altLang="x-none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x-none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x-none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6858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x-none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4" name="Rectangle 3"/>
          <p:cNvSpPr/>
          <p:nvPr/>
        </p:nvSpPr>
        <p:spPr>
          <a:xfrm>
            <a:off x="3017837" y="762000"/>
            <a:ext cx="62325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 TỔNG HỢP ĐÁNH GIÁ  Ý KIẾN  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/>
          <p:cNvSpPr txBox="1"/>
          <p:nvPr/>
        </p:nvSpPr>
        <p:spPr>
          <a:xfrm>
            <a:off x="1168400" y="1483995"/>
            <a:ext cx="2443480" cy="397065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 2: ĐA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HÓA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GIAN TỔ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THỰC HIỆN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1733550"/>
            <a:ext cx="5833110" cy="76200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hangingPunct="1">
              <a:buNone/>
            </a:pPr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học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x-none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3097530"/>
            <a:ext cx="5875655" cy="60960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hangingPunct="1">
              <a:buNone/>
            </a:pP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Phòng thư viện </a:t>
            </a:r>
            <a:endParaRPr lang="en-US" altLang="x-none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4227830"/>
            <a:ext cx="5927090" cy="90043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hangingPunct="1">
              <a:buNone/>
            </a:pPr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Sân </a:t>
            </a:r>
            <a:r>
              <a:rPr lang="en-US" altLang="x-non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x-non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gian khác  </a:t>
            </a:r>
            <a:endParaRPr lang="en-US" altLang="x-none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57600" y="1872298"/>
            <a:ext cx="122713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81400" y="3216275"/>
            <a:ext cx="1310005" cy="484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612515" y="4421505"/>
            <a:ext cx="122713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20" grpId="0" bldLvl="0" animBg="1"/>
      <p:bldP spid="21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505200" y="457200"/>
            <a:ext cx="4724400" cy="58674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ẢNHTHỤC UYÊN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33600" y="1219200"/>
            <a:ext cx="7924800" cy="471646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dministrator.ADMINISTRATOR\Documents\ảnh câu lạc bộ.jpg"/>
          <p:cNvPicPr>
            <a:picLocks noChangeAspect="1" noChangeArrowheads="1"/>
          </p:cNvPicPr>
          <p:nvPr/>
        </p:nvPicPr>
        <p:blipFill rotWithShape="1">
          <a:blip r:embed="rId1"/>
          <a:srcRect t="12741"/>
          <a:stretch>
            <a:fillRect/>
          </a:stretch>
        </p:blipFill>
        <p:spPr bwMode="auto">
          <a:xfrm>
            <a:off x="1752600" y="685800"/>
            <a:ext cx="8534400" cy="55852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ảnh sân trường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28800" y="1295400"/>
            <a:ext cx="8534400" cy="490991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6D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28900" y="1400385"/>
            <a:ext cx="6934200" cy="49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10972800" cy="1112838"/>
          </a:xfrm>
        </p:spPr>
        <p:txBody>
          <a:bodyPr/>
          <a:lstStyle/>
          <a:p>
            <a:b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</a:b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mới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phương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pháp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triển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khai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cấp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công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đầu</a:t>
            </a:r>
            <a:b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</a:br>
            <a:endParaRPr lang="en-US" dirty="0"/>
          </a:p>
        </p:txBody>
      </p:sp>
      <p:pic>
        <p:nvPicPr>
          <p:cNvPr id="1026" name="Picture 2" descr="C:\Users\Administrator.ADMINISTRATOR\Documents\ẢNH BÌN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0600" y="1505729"/>
            <a:ext cx="4876800" cy="2185988"/>
          </a:xfrm>
          <a:prstGeom prst="rect">
            <a:avLst/>
          </a:prstGeom>
          <a:noFill/>
        </p:spPr>
      </p:pic>
      <p:pic>
        <p:nvPicPr>
          <p:cNvPr id="1027" name="Picture 3" descr="C:\Users\Administrator.ADMINISTRATOR\Documents\ẢNH BÌNH 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6350"/>
            <a:ext cx="4885336" cy="2743201"/>
          </a:xfrm>
          <a:prstGeom prst="rect">
            <a:avLst/>
          </a:prstGeom>
          <a:noFill/>
        </p:spPr>
      </p:pic>
      <p:pic>
        <p:nvPicPr>
          <p:cNvPr id="1028" name="Picture 4" descr="C:\Users\Administrator.ADMINISTRATOR\Documents\LOA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694" y="1524000"/>
            <a:ext cx="4572000" cy="2185988"/>
          </a:xfrm>
          <a:prstGeom prst="rect">
            <a:avLst/>
          </a:prstGeom>
          <a:noFill/>
        </p:spPr>
      </p:pic>
      <p:pic>
        <p:nvPicPr>
          <p:cNvPr id="1029" name="Picture 5" descr="C:\Users\Administrator.ADMINISTRATOR\Documents\ĐẠ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7694" y="3779316"/>
            <a:ext cx="4538932" cy="28172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Video </a:t>
            </a:r>
            <a:r>
              <a:rPr lang="en-US" altLang="en-US" dirty="0" err="1" smtClean="0"/>
              <a:t>học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giới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thiệu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sách</a:t>
            </a:r>
            <a:endParaRPr lang="en-US" dirty="0"/>
          </a:p>
        </p:txBody>
      </p:sp>
      <p:pic>
        <p:nvPicPr>
          <p:cNvPr id="4" name="Content Placeholder 5" descr="ảnh ht2.jpg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6117" b="15897"/>
          <a:stretch>
            <a:fillRect/>
          </a:stretch>
        </p:blipFill>
        <p:spPr>
          <a:xfrm>
            <a:off x="2988235" y="1219200"/>
            <a:ext cx="6701119" cy="5257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dirty="0"/>
          </a:p>
        </p:txBody>
      </p:sp>
      <p:pic>
        <p:nvPicPr>
          <p:cNvPr id="4" name="Content Placeholder 3" descr="C:\Users\Administrator.ADMINISTRATOR\Documents\ảnh ht1.jpg"/>
          <p:cNvPicPr>
            <a:picLocks noGrp="1"/>
          </p:cNvPicPr>
          <p:nvPr>
            <p:ph idx="1"/>
          </p:nvPr>
        </p:nvPicPr>
        <p:blipFill rotWithShape="1">
          <a:blip r:embed="rId1"/>
          <a:srcRect l="5436" r="19564"/>
          <a:stretch>
            <a:fillRect/>
          </a:stretch>
        </p:blipFill>
        <p:spPr bwMode="auto">
          <a:xfrm>
            <a:off x="3352800" y="1420513"/>
            <a:ext cx="5715000" cy="49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 descr="C:\Users\Administrator.ADMINISTRATOR\Documents\ảnh ht5.jpg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819400" y="1066800"/>
            <a:ext cx="7010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dirty="0" err="1" smtClean="0"/>
              <a:t>Các</a:t>
            </a:r>
            <a:r>
              <a:rPr lang="es-ES" dirty="0" smtClean="0"/>
              <a:t> </a:t>
            </a:r>
            <a:r>
              <a:rPr lang="es-ES" dirty="0" err="1" smtClean="0"/>
              <a:t>bạn</a:t>
            </a:r>
            <a:r>
              <a:rPr lang="es-ES" dirty="0" smtClean="0"/>
              <a:t> </a:t>
            </a:r>
            <a:r>
              <a:rPr lang="es-ES" dirty="0" err="1" smtClean="0"/>
              <a:t>học</a:t>
            </a:r>
            <a:r>
              <a:rPr lang="es-ES" dirty="0" smtClean="0"/>
              <a:t> </a:t>
            </a:r>
            <a:r>
              <a:rPr lang="es-ES" dirty="0" err="1" smtClean="0"/>
              <a:t>sinh</a:t>
            </a:r>
            <a:r>
              <a:rPr lang="es-ES" dirty="0" smtClean="0"/>
              <a:t> </a:t>
            </a:r>
            <a:r>
              <a:rPr lang="es-ES" dirty="0" err="1" smtClean="0"/>
              <a:t>trong</a:t>
            </a:r>
            <a:r>
              <a:rPr lang="es-ES" dirty="0" smtClean="0"/>
              <a:t> </a:t>
            </a:r>
            <a:r>
              <a:rPr lang="es-ES" dirty="0" err="1" smtClean="0"/>
              <a:t>giờ</a:t>
            </a:r>
            <a:r>
              <a:rPr lang="es-ES" dirty="0" smtClean="0"/>
              <a:t> </a:t>
            </a:r>
            <a:r>
              <a:rPr lang="es-ES" dirty="0" err="1" smtClean="0"/>
              <a:t>thực</a:t>
            </a:r>
            <a:r>
              <a:rPr lang="es-ES" dirty="0" smtClean="0"/>
              <a:t> </a:t>
            </a:r>
            <a:r>
              <a:rPr lang="es-ES" dirty="0" err="1" smtClean="0"/>
              <a:t>hành</a:t>
            </a:r>
            <a:r>
              <a:rPr lang="es-ES" dirty="0" smtClean="0"/>
              <a:t> </a:t>
            </a:r>
            <a:r>
              <a:rPr lang="es-ES" dirty="0" err="1" smtClean="0"/>
              <a:t>luyện</a:t>
            </a:r>
            <a:r>
              <a:rPr lang="es-ES" dirty="0" smtClean="0"/>
              <a:t> </a:t>
            </a:r>
            <a:r>
              <a:rPr lang="es-ES" dirty="0" err="1" smtClean="0"/>
              <a:t>nói</a:t>
            </a:r>
            <a:r>
              <a:rPr lang="es-ES" dirty="0" smtClean="0"/>
              <a:t>. </a:t>
            </a:r>
            <a:br>
              <a:rPr lang="en-US" dirty="0" smtClean="0"/>
            </a:br>
            <a:r>
              <a:rPr lang="es-ES" dirty="0" smtClean="0"/>
              <a:t> </a:t>
            </a:r>
            <a:endParaRPr lang="en-US" dirty="0"/>
          </a:p>
        </p:txBody>
      </p:sp>
      <p:pic>
        <p:nvPicPr>
          <p:cNvPr id="4" name="Content Placeholder 3" descr="C:\Users\Admin\Downloads\ccc14aac579490cac985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61722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685800" y="274638"/>
            <a:ext cx="10896600" cy="944562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Hiệu quả của việc áp dụng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2021-2022  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5" name="Rectangle 6"/>
          <p:cNvSpPr/>
          <p:nvPr/>
        </p:nvSpPr>
        <p:spPr>
          <a:xfrm flipV="1">
            <a:off x="2097088" y="2678113"/>
            <a:ext cx="9455150" cy="3698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2592" name="TextBox 1"/>
          <p:cNvSpPr txBox="1"/>
          <p:nvPr/>
        </p:nvSpPr>
        <p:spPr>
          <a:xfrm>
            <a:off x="1828800" y="3810000"/>
            <a:ext cx="7654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Sau khi áp dụng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17" name="TextBox 2"/>
          <p:cNvSpPr txBox="1"/>
          <p:nvPr/>
        </p:nvSpPr>
        <p:spPr>
          <a:xfrm>
            <a:off x="1803640" y="1261270"/>
            <a:ext cx="6781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*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chưa áp dụng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38401" y="1981200"/>
          <a:ext cx="7848599" cy="1676400"/>
        </p:xfrm>
        <a:graphic>
          <a:graphicData uri="http://schemas.openxmlformats.org/drawingml/2006/table">
            <a:tbl>
              <a:tblPr/>
              <a:tblGrid>
                <a:gridCol w="874362"/>
                <a:gridCol w="789266"/>
                <a:gridCol w="2367797"/>
                <a:gridCol w="1937287"/>
                <a:gridCol w="1879887"/>
              </a:tblGrid>
              <a:tr h="1257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Lớp</a:t>
                      </a:r>
                      <a:endParaRPr lang="en-US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Tổng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số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HS</a:t>
                      </a:r>
                      <a:endParaRPr lang="en-US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Nói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lưu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loát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mạch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lạc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rõ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ràng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và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biết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thể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hiện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cảm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xúc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. </a:t>
                      </a:r>
                      <a:endParaRPr lang="en-US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Nói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tương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đối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trôi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chảy,chưa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biết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thể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hiện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cảm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xúc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.</a:t>
                      </a:r>
                      <a:endParaRPr lang="en-US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Nói ấp úng, không biết thể hiện cảm xúc.</a:t>
                      </a:r>
                      <a:endParaRPr lang="en-US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6D</a:t>
                      </a:r>
                      <a:endParaRPr lang="en-US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32</a:t>
                      </a:r>
                      <a:endParaRPr lang="en-US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8</a:t>
                      </a:r>
                      <a:endParaRPr lang="en-US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20</a:t>
                      </a:r>
                      <a:endParaRPr lang="en-US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</a:t>
                      </a:r>
                      <a:endParaRPr lang="en-US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438401" y="4495800"/>
          <a:ext cx="8001000" cy="2057400"/>
        </p:xfrm>
        <a:graphic>
          <a:graphicData uri="http://schemas.openxmlformats.org/drawingml/2006/table">
            <a:tbl>
              <a:tblPr/>
              <a:tblGrid>
                <a:gridCol w="437041"/>
                <a:gridCol w="732099"/>
                <a:gridCol w="2196294"/>
                <a:gridCol w="1796968"/>
                <a:gridCol w="2838598"/>
              </a:tblGrid>
              <a:tr h="12001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Lớp</a:t>
                      </a:r>
                      <a:endParaRPr lang="en-US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Tổng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số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HS</a:t>
                      </a:r>
                      <a:endParaRPr lang="en-US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Nói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lưu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loát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mạch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lạc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rõ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ràng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và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biết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thể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hiện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cảm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xúc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.</a:t>
                      </a:r>
                      <a:endParaRPr lang="en-US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Nói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tương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đối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trôi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chảy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chưa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biết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thể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hiện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cảm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xúc</a:t>
                      </a: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.</a:t>
                      </a:r>
                      <a:endParaRPr lang="en-US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Nói ấp úng, không biết thể hiện cảm xúc.</a:t>
                      </a:r>
                      <a:endParaRPr lang="en-US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6D</a:t>
                      </a:r>
                      <a:endParaRPr lang="en-US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32</a:t>
                      </a:r>
                      <a:endParaRPr lang="en-US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15</a:t>
                      </a:r>
                      <a:endParaRPr lang="en-US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16</a:t>
                      </a:r>
                      <a:endParaRPr lang="en-US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endParaRPr lang="en-US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2592" grpId="0"/>
      <p:bldP spid="236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dirty="0" err="1" smtClean="0"/>
              <a:t>Đồng</a:t>
            </a:r>
            <a:r>
              <a:rPr lang="es-ES" dirty="0" smtClean="0"/>
              <a:t> </a:t>
            </a:r>
            <a:r>
              <a:rPr lang="es-ES" dirty="0" err="1" smtClean="0"/>
              <a:t>nghiệm</a:t>
            </a:r>
            <a:r>
              <a:rPr lang="es-ES" dirty="0" smtClean="0"/>
              <a:t> </a:t>
            </a:r>
            <a:r>
              <a:rPr lang="es-ES" dirty="0" err="1" smtClean="0"/>
              <a:t>dự</a:t>
            </a:r>
            <a:r>
              <a:rPr lang="es-ES" dirty="0" smtClean="0"/>
              <a:t> </a:t>
            </a:r>
            <a:r>
              <a:rPr lang="es-ES" dirty="0" err="1" smtClean="0"/>
              <a:t>giờ</a:t>
            </a:r>
            <a:r>
              <a:rPr lang="es-ES" dirty="0" smtClean="0"/>
              <a:t> </a:t>
            </a:r>
            <a:r>
              <a:rPr lang="es-ES" dirty="0" err="1" smtClean="0"/>
              <a:t>tiết</a:t>
            </a:r>
            <a:r>
              <a:rPr lang="es-ES" dirty="0" smtClean="0"/>
              <a:t> </a:t>
            </a:r>
            <a:r>
              <a:rPr lang="es-ES" dirty="0" err="1" smtClean="0"/>
              <a:t>luyện</a:t>
            </a:r>
            <a:r>
              <a:rPr lang="es-ES" dirty="0" smtClean="0"/>
              <a:t> </a:t>
            </a:r>
            <a:r>
              <a:rPr lang="es-ES" dirty="0" err="1" smtClean="0"/>
              <a:t>nói</a:t>
            </a:r>
            <a:r>
              <a:rPr lang="es-ES" dirty="0" smtClean="0"/>
              <a:t>. </a:t>
            </a:r>
            <a:endParaRPr lang="en-US" dirty="0"/>
          </a:p>
        </p:txBody>
      </p:sp>
      <p:pic>
        <p:nvPicPr>
          <p:cNvPr id="4" name="Content Placeholder 3" descr="ảnh đẹp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46512" y="1417638"/>
            <a:ext cx="8898975" cy="47545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Tăng cường rèn luyện kĩ năng tự tin trong giao tiếp thông qua các hoạt động luyện  nói cho học sinh lớp 6 l</a:t>
            </a:r>
            <a:r>
              <a:rPr lang="en-US" alt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  hết sức cần thiết phải được tiến h</a:t>
            </a:r>
            <a:r>
              <a:rPr lang="en-US" alt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nh ngay từ đầu cấp học. Bởi khi rèn luyện được kĩ năng nói tốt, tự tin  sẽ thuận lợi cho các em khi lên học ở các lớp trên.</a:t>
            </a: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Việc r</a:t>
            </a:r>
            <a:r>
              <a:rPr lang="en-US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èn kĩ năng tự tin trong giao tiếp cũng l</a:t>
            </a:r>
            <a:r>
              <a:rPr lang="en-US" alt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 chìa khóa dẫn lối cho mọi th</a:t>
            </a:r>
            <a:r>
              <a:rPr lang="en-US" alt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nh công . Để l</a:t>
            </a:r>
            <a:r>
              <a:rPr lang="en-US" alt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m được điều n</a:t>
            </a:r>
            <a:r>
              <a:rPr lang="en-US" alt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y đòi hỏi người giáo viên phải chủ động, sáng tạo v</a:t>
            </a:r>
            <a:r>
              <a:rPr lang="en-US" altLang="x-none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 tận tâm với công việc. Phải theo dõi,đánh giá học sinh thường xuyên hơn để nắm bắt kịp thời những tiến bộ của học sinh.</a:t>
            </a:r>
            <a:endParaRPr lang="en-US" altLang="x-non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/>
            <a:endParaRPr lang="en-US" altLang="x-none" dirty="0"/>
          </a:p>
        </p:txBody>
      </p:sp>
      <p:sp>
        <p:nvSpPr>
          <p:cNvPr id="4" name="Vertical Scroll 3"/>
          <p:cNvSpPr/>
          <p:nvPr/>
        </p:nvSpPr>
        <p:spPr>
          <a:xfrm>
            <a:off x="2133600" y="1905000"/>
            <a:ext cx="2362200" cy="4114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thời gian áp dụng 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giải 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pháp cho thấy 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có 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 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tin hơn trong giao tiếp </a:t>
            </a:r>
            <a:endParaRPr lang="en-US" altLang="x-none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4876800" y="1905000"/>
            <a:ext cx="2209800" cy="4038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x-none" sz="2400" b="1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Giáo</a:t>
            </a:r>
            <a:r>
              <a:rPr lang="en-US" altLang="x-none" sz="2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x-none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viên phải chủ động, sáng tạo v</a:t>
            </a:r>
            <a:r>
              <a:rPr lang="en-US" altLang="x-non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x-none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 tận tâm với công việc</a:t>
            </a:r>
            <a:r>
              <a:rPr lang="en-US" altLang="x-none" dirty="0">
                <a:solidFill>
                  <a:srgbClr val="FF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x-none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7315200" y="1981200"/>
            <a:ext cx="2252663" cy="3886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thực hiện, nghiên cứu v</a:t>
            </a:r>
            <a:r>
              <a:rPr lang="en-US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rút kinh nghiệm</a:t>
            </a:r>
            <a:endParaRPr lang="en-US" altLang="x-none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685483"/>
            <a:ext cx="10972800" cy="1143000"/>
          </a:xfr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>
            <a:solidFill>
              <a:srgbClr val="4BACC6">
                <a:shade val="95000"/>
                <a:satMod val="105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IV.Kết luận của biện pháp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LUẬN</a:t>
            </a:r>
            <a:br>
              <a:rPr lang="en-US" sz="36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động, sáng tạo, vận dụng linh hoạt các phương pháp dạy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điều kiện cho học sinh được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động, sáng tạo trong việ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NT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650" name="Picture 354" descr="DEN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10800000">
            <a:off x="1524000" y="6324600"/>
            <a:ext cx="9144000" cy="533400"/>
          </a:xfrm>
        </p:spPr>
      </p:pic>
      <p:grpSp>
        <p:nvGrpSpPr>
          <p:cNvPr id="2" name="Group 390"/>
          <p:cNvGrpSpPr/>
          <p:nvPr/>
        </p:nvGrpSpPr>
        <p:grpSpPr>
          <a:xfrm>
            <a:off x="5410200" y="1752600"/>
            <a:ext cx="833438" cy="762000"/>
            <a:chOff x="624" y="1632"/>
            <a:chExt cx="525" cy="480"/>
          </a:xfrm>
        </p:grpSpPr>
        <p:sp>
          <p:nvSpPr>
            <p:cNvPr id="25652" name="Freeform 391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392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393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394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95"/>
          <p:cNvGrpSpPr/>
          <p:nvPr/>
        </p:nvGrpSpPr>
        <p:grpSpPr>
          <a:xfrm>
            <a:off x="6019800" y="1752600"/>
            <a:ext cx="762000" cy="762000"/>
            <a:chOff x="672" y="624"/>
            <a:chExt cx="525" cy="480"/>
          </a:xfrm>
        </p:grpSpPr>
        <p:sp>
          <p:nvSpPr>
            <p:cNvPr id="25648" name="Freeform 396"/>
            <p:cNvSpPr/>
            <p:nvPr/>
          </p:nvSpPr>
          <p:spPr>
            <a:xfrm>
              <a:off x="672" y="624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397"/>
            <p:cNvSpPr/>
            <p:nvPr/>
          </p:nvSpPr>
          <p:spPr>
            <a:xfrm>
              <a:off x="744" y="689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9966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398"/>
            <p:cNvSpPr/>
            <p:nvPr/>
          </p:nvSpPr>
          <p:spPr>
            <a:xfrm>
              <a:off x="800" y="698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399"/>
            <p:cNvSpPr/>
            <p:nvPr/>
          </p:nvSpPr>
          <p:spPr>
            <a:xfrm>
              <a:off x="901" y="821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85"/>
          <p:cNvGrpSpPr/>
          <p:nvPr/>
        </p:nvGrpSpPr>
        <p:grpSpPr>
          <a:xfrm>
            <a:off x="5715000" y="1676400"/>
            <a:ext cx="833438" cy="762000"/>
            <a:chOff x="3312" y="1632"/>
            <a:chExt cx="525" cy="480"/>
          </a:xfrm>
        </p:grpSpPr>
        <p:sp>
          <p:nvSpPr>
            <p:cNvPr id="25644" name="Freeform 386"/>
            <p:cNvSpPr/>
            <p:nvPr/>
          </p:nvSpPr>
          <p:spPr>
            <a:xfrm>
              <a:off x="3312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387"/>
            <p:cNvSpPr/>
            <p:nvPr/>
          </p:nvSpPr>
          <p:spPr>
            <a:xfrm>
              <a:off x="3384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388"/>
            <p:cNvSpPr/>
            <p:nvPr/>
          </p:nvSpPr>
          <p:spPr>
            <a:xfrm>
              <a:off x="3440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389"/>
            <p:cNvSpPr/>
            <p:nvPr/>
          </p:nvSpPr>
          <p:spPr>
            <a:xfrm>
              <a:off x="3541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1"/>
          <p:cNvGrpSpPr/>
          <p:nvPr/>
        </p:nvGrpSpPr>
        <p:grpSpPr>
          <a:xfrm>
            <a:off x="2514600" y="990600"/>
            <a:ext cx="833438" cy="762000"/>
            <a:chOff x="624" y="1632"/>
            <a:chExt cx="525" cy="480"/>
          </a:xfrm>
        </p:grpSpPr>
        <p:sp>
          <p:nvSpPr>
            <p:cNvPr id="25640" name="Freeform 232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233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234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235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26"/>
          <p:cNvGrpSpPr/>
          <p:nvPr/>
        </p:nvGrpSpPr>
        <p:grpSpPr>
          <a:xfrm>
            <a:off x="9834563" y="82550"/>
            <a:ext cx="833437" cy="762000"/>
            <a:chOff x="2256" y="672"/>
            <a:chExt cx="525" cy="480"/>
          </a:xfrm>
        </p:grpSpPr>
        <p:sp>
          <p:nvSpPr>
            <p:cNvPr id="25636" name="Freeform 327"/>
            <p:cNvSpPr/>
            <p:nvPr/>
          </p:nvSpPr>
          <p:spPr>
            <a:xfrm>
              <a:off x="2256" y="67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328"/>
            <p:cNvSpPr/>
            <p:nvPr/>
          </p:nvSpPr>
          <p:spPr>
            <a:xfrm>
              <a:off x="2328" y="73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CC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Freeform 329"/>
            <p:cNvSpPr/>
            <p:nvPr/>
          </p:nvSpPr>
          <p:spPr>
            <a:xfrm>
              <a:off x="2384" y="74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66FF33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330"/>
            <p:cNvSpPr/>
            <p:nvPr/>
          </p:nvSpPr>
          <p:spPr>
            <a:xfrm>
              <a:off x="2485" y="86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CC33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36"/>
          <p:cNvGrpSpPr/>
          <p:nvPr/>
        </p:nvGrpSpPr>
        <p:grpSpPr>
          <a:xfrm>
            <a:off x="4343400" y="5029200"/>
            <a:ext cx="833438" cy="838200"/>
            <a:chOff x="3312" y="1632"/>
            <a:chExt cx="525" cy="480"/>
          </a:xfrm>
        </p:grpSpPr>
        <p:sp>
          <p:nvSpPr>
            <p:cNvPr id="25632" name="Freeform 237"/>
            <p:cNvSpPr/>
            <p:nvPr/>
          </p:nvSpPr>
          <p:spPr>
            <a:xfrm>
              <a:off x="3312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238"/>
            <p:cNvSpPr/>
            <p:nvPr/>
          </p:nvSpPr>
          <p:spPr>
            <a:xfrm>
              <a:off x="3384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239"/>
            <p:cNvSpPr/>
            <p:nvPr/>
          </p:nvSpPr>
          <p:spPr>
            <a:xfrm>
              <a:off x="3440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240"/>
            <p:cNvSpPr/>
            <p:nvPr/>
          </p:nvSpPr>
          <p:spPr>
            <a:xfrm>
              <a:off x="3541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96"/>
          <p:cNvGrpSpPr/>
          <p:nvPr/>
        </p:nvGrpSpPr>
        <p:grpSpPr>
          <a:xfrm>
            <a:off x="6934200" y="4876800"/>
            <a:ext cx="833438" cy="762000"/>
            <a:chOff x="2304" y="1632"/>
            <a:chExt cx="525" cy="480"/>
          </a:xfrm>
        </p:grpSpPr>
        <p:sp>
          <p:nvSpPr>
            <p:cNvPr id="25628" name="Freeform 197"/>
            <p:cNvSpPr/>
            <p:nvPr/>
          </p:nvSpPr>
          <p:spPr>
            <a:xfrm>
              <a:off x="230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198"/>
            <p:cNvSpPr/>
            <p:nvPr/>
          </p:nvSpPr>
          <p:spPr>
            <a:xfrm>
              <a:off x="237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Freeform 199"/>
            <p:cNvSpPr/>
            <p:nvPr/>
          </p:nvSpPr>
          <p:spPr>
            <a:xfrm>
              <a:off x="243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>
                    <a:alpha val="100000"/>
                  </a:srgbClr>
                </a:gs>
                <a:gs pos="25000">
                  <a:srgbClr val="01A78F">
                    <a:alpha val="100000"/>
                  </a:srgbClr>
                </a:gs>
                <a:gs pos="50000">
                  <a:srgbClr val="FFFF00">
                    <a:alpha val="100000"/>
                  </a:srgbClr>
                </a:gs>
                <a:gs pos="75000">
                  <a:srgbClr val="FF6633">
                    <a:alpha val="100000"/>
                  </a:srgbClr>
                </a:gs>
                <a:gs pos="100000">
                  <a:srgbClr val="FF3399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200"/>
            <p:cNvSpPr/>
            <p:nvPr/>
          </p:nvSpPr>
          <p:spPr>
            <a:xfrm>
              <a:off x="253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76"/>
          <p:cNvGrpSpPr/>
          <p:nvPr/>
        </p:nvGrpSpPr>
        <p:grpSpPr>
          <a:xfrm>
            <a:off x="9296400" y="5334000"/>
            <a:ext cx="833438" cy="762000"/>
            <a:chOff x="672" y="624"/>
            <a:chExt cx="525" cy="480"/>
          </a:xfrm>
        </p:grpSpPr>
        <p:sp>
          <p:nvSpPr>
            <p:cNvPr id="25624" name="Freeform 277"/>
            <p:cNvSpPr/>
            <p:nvPr/>
          </p:nvSpPr>
          <p:spPr>
            <a:xfrm>
              <a:off x="672" y="624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278"/>
            <p:cNvSpPr/>
            <p:nvPr/>
          </p:nvSpPr>
          <p:spPr>
            <a:xfrm>
              <a:off x="744" y="689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9966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279"/>
            <p:cNvSpPr/>
            <p:nvPr/>
          </p:nvSpPr>
          <p:spPr>
            <a:xfrm>
              <a:off x="800" y="698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280"/>
            <p:cNvSpPr/>
            <p:nvPr/>
          </p:nvSpPr>
          <p:spPr>
            <a:xfrm>
              <a:off x="901" y="821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26"/>
          <p:cNvGrpSpPr/>
          <p:nvPr/>
        </p:nvGrpSpPr>
        <p:grpSpPr>
          <a:xfrm>
            <a:off x="5638800" y="5486400"/>
            <a:ext cx="833438" cy="990600"/>
            <a:chOff x="624" y="1632"/>
            <a:chExt cx="525" cy="480"/>
          </a:xfrm>
        </p:grpSpPr>
        <p:sp>
          <p:nvSpPr>
            <p:cNvPr id="25620" name="Freeform 227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228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229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230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16"/>
          <p:cNvGrpSpPr/>
          <p:nvPr/>
        </p:nvGrpSpPr>
        <p:grpSpPr>
          <a:xfrm>
            <a:off x="2286000" y="5257800"/>
            <a:ext cx="833438" cy="762000"/>
            <a:chOff x="2256" y="672"/>
            <a:chExt cx="525" cy="480"/>
          </a:xfrm>
        </p:grpSpPr>
        <p:sp>
          <p:nvSpPr>
            <p:cNvPr id="25616" name="Freeform 317"/>
            <p:cNvSpPr/>
            <p:nvPr/>
          </p:nvSpPr>
          <p:spPr>
            <a:xfrm>
              <a:off x="2256" y="67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318"/>
            <p:cNvSpPr/>
            <p:nvPr/>
          </p:nvSpPr>
          <p:spPr>
            <a:xfrm>
              <a:off x="2328" y="73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CC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319"/>
            <p:cNvSpPr/>
            <p:nvPr/>
          </p:nvSpPr>
          <p:spPr>
            <a:xfrm>
              <a:off x="2384" y="74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66FF33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320"/>
            <p:cNvSpPr/>
            <p:nvPr/>
          </p:nvSpPr>
          <p:spPr>
            <a:xfrm>
              <a:off x="2485" y="86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CC33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142" name="Picture 62" descr="Fireworks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63" y="171450"/>
            <a:ext cx="1436687" cy="150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5" name="WordArt 375"/>
          <p:cNvSpPr>
            <a:spLocks noTextEdit="1"/>
          </p:cNvSpPr>
          <p:nvPr/>
        </p:nvSpPr>
        <p:spPr>
          <a:xfrm>
            <a:off x="1905000" y="2362200"/>
            <a:ext cx="8382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97"/>
              </a:avLst>
            </a:prstTxWarp>
            <a:normAutofit/>
          </a:bodyPr>
          <a:lstStyle/>
          <a:p>
            <a:pPr algn="ctr"/>
            <a:r>
              <a:rPr lang="en-US" sz="3600" b="1" dirty="0" err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3600" b="1" dirty="0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b="1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!</a:t>
            </a:r>
            <a:endParaRPr lang="en-US" sz="3600" b="1" dirty="0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9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6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562609"/>
            <a:ext cx="9880600" cy="5732145"/>
          </a:xfrm>
          <a:solidFill>
            <a:schemeClr val="bg1"/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/>
          <p:nvPr/>
        </p:nvSpPr>
        <p:spPr>
          <a:xfrm>
            <a:off x="2057400" y="1781175"/>
            <a:ext cx="1357313" cy="385762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biện pháp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29000" y="3241161"/>
            <a:ext cx="717550" cy="50038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645" y="2380011"/>
            <a:ext cx="6130027" cy="79502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hangingPunct="1">
              <a:buNone/>
            </a:pP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trạng kĩ 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giao tiếp 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học sinh 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nay </a:t>
            </a:r>
            <a:endParaRPr lang="en-US" altLang="x-none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3581" y="5304433"/>
            <a:ext cx="6112745" cy="77896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hangingPunct="1">
              <a:buNone/>
            </a:pP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 quan trọng của tiết thực h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nói nghe </a:t>
            </a:r>
            <a:endParaRPr lang="en-US" altLang="x-none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1091" y="3787472"/>
            <a:ext cx="6098277" cy="94742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hangingPunct="1">
              <a:buNone/>
            </a:pP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chương trình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Ngữ văn mới</a:t>
            </a:r>
            <a:endParaRPr lang="en-US" altLang="x-none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86300" y="662961"/>
            <a:ext cx="6130026" cy="1118214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eaLnBrk="1" hangingPunct="1">
              <a:buNone/>
            </a:pP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Tầm quan trọng của</a:t>
            </a:r>
            <a:r>
              <a:rPr lang="en-US" altLang="x-none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rèn luyện 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kĩ năng 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tự tin trong giao tiếp cho học sinh lớp 6</a:t>
            </a:r>
            <a:endParaRPr lang="en-US" altLang="x-none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91000" y="1092926"/>
            <a:ext cx="538662" cy="4685211"/>
            <a:chOff x="4191000" y="1092926"/>
            <a:chExt cx="538662" cy="4685211"/>
          </a:xfrm>
        </p:grpSpPr>
        <p:sp>
          <p:nvSpPr>
            <p:cNvPr id="25" name="Right Arrow 24"/>
            <p:cNvSpPr/>
            <p:nvPr/>
          </p:nvSpPr>
          <p:spPr>
            <a:xfrm flipV="1">
              <a:off x="4191000" y="5641661"/>
              <a:ext cx="495300" cy="136476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flipV="1">
              <a:off x="4234362" y="4240228"/>
              <a:ext cx="495300" cy="136476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flipV="1">
              <a:off x="4222750" y="2638444"/>
              <a:ext cx="495300" cy="136476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flipV="1">
              <a:off x="4191000" y="1092926"/>
              <a:ext cx="495300" cy="136476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191000" y="1143000"/>
              <a:ext cx="0" cy="4572000"/>
            </a:xfrm>
            <a:prstGeom prst="line">
              <a:avLst/>
            </a:prstGeom>
            <a:ln w="69850" cmpd="sng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11" grpId="0" animBg="1"/>
      <p:bldP spid="16" grpId="0" animBg="1"/>
      <p:bldP spid="13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b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990600"/>
            <a:ext cx="11049000" cy="513556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2021-2022)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2020-2021,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2022-2023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/>
          <p:cNvSpPr txBox="1"/>
          <p:nvPr/>
        </p:nvSpPr>
        <p:spPr>
          <a:xfrm>
            <a:off x="1838325" y="1687513"/>
            <a:ext cx="1295400" cy="342900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các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5788" y="1514951"/>
            <a:ext cx="6123305" cy="153860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hangingPunct="1">
              <a:buNone/>
            </a:pP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Đổi mới cách thức tổ </a:t>
            </a:r>
            <a:r>
              <a:rPr lang="en-US" alt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. </a:t>
            </a:r>
            <a:endParaRPr lang="en-US" altLang="x-none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00880" y="3896042"/>
            <a:ext cx="6173470" cy="153289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hangingPunct="1">
              <a:buNone/>
            </a:pP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gian  tổ </a:t>
            </a:r>
            <a:r>
              <a:rPr lang="en-US" alt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 </a:t>
            </a:r>
            <a:endParaRPr lang="en-US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68650" y="1878013"/>
            <a:ext cx="122713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33725" y="4419600"/>
            <a:ext cx="136715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animBg="1"/>
      <p:bldP spid="21" grpId="0" bldLvl="0" animBg="1"/>
      <p:bldP spid="3" grpId="1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môn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  <a:t>hơn</a:t>
            </a:r>
            <a:br>
              <a:rPr lang="en-US" sz="3600" b="1" dirty="0" smtClean="0">
                <a:solidFill>
                  <a:srgbClr val="FF0000"/>
                </a:solidFill>
                <a:uFill>
                  <a:solidFill>
                    <a:srgbClr val="C8C8C8"/>
                  </a:solidFill>
                </a:uFill>
                <a:latin typeface="Times New Roman" panose="02020603050405020304"/>
              </a:rPr>
            </a:br>
            <a:endParaRPr lang="en-US" dirty="0"/>
          </a:p>
        </p:txBody>
      </p:sp>
      <p:pic>
        <p:nvPicPr>
          <p:cNvPr id="11" name="Content Placeholder 10" descr="ẢNH HUYỀN 3.jpg"/>
          <p:cNvPicPr>
            <a:picLocks noGrp="1" noChangeAspect="1"/>
          </p:cNvPicPr>
          <p:nvPr>
            <p:ph sz="quarter" idx="2"/>
          </p:nvPr>
        </p:nvPicPr>
        <p:blipFill>
          <a:blip r:embed="rId1" cstate="print"/>
          <a:stretch>
            <a:fillRect/>
          </a:stretch>
        </p:blipFill>
        <p:spPr>
          <a:xfrm>
            <a:off x="6172200" y="1219200"/>
            <a:ext cx="3581400" cy="2468562"/>
          </a:xfrm>
        </p:spPr>
      </p:pic>
      <p:pic>
        <p:nvPicPr>
          <p:cNvPr id="10" name="Content Placeholder 9" descr="ẢNH HUYỀN2.jpg"/>
          <p:cNvPicPr>
            <a:picLocks noGrp="1" noChangeAspect="1"/>
          </p:cNvPicPr>
          <p:nvPr>
            <p:ph sz="quarter" idx="3"/>
          </p:nvPr>
        </p:nvPicPr>
        <p:blipFill rotWithShape="1">
          <a:blip r:embed="rId2"/>
          <a:srcRect t="11773"/>
          <a:stretch>
            <a:fillRect/>
          </a:stretch>
        </p:blipFill>
        <p:spPr>
          <a:xfrm>
            <a:off x="2362200" y="3831931"/>
            <a:ext cx="3073956" cy="2752558"/>
          </a:xfrm>
        </p:spPr>
      </p:pic>
      <p:pic>
        <p:nvPicPr>
          <p:cNvPr id="14" name="Content Placeholder 13" descr="ảnh 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3886200"/>
            <a:ext cx="3505200" cy="2698289"/>
          </a:xfrm>
        </p:spPr>
      </p:pic>
      <p:pic>
        <p:nvPicPr>
          <p:cNvPr id="2050" name="Picture 2" descr="C:\Users\Administrator.ADMINISTRATOR\Documents\ẢNH HUYỀ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219200"/>
            <a:ext cx="3032805" cy="24685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/>
          <p:cNvSpPr txBox="1"/>
          <p:nvPr/>
        </p:nvSpPr>
        <p:spPr>
          <a:xfrm>
            <a:off x="1008380" y="1533525"/>
            <a:ext cx="2160270" cy="4385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 1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buNone/>
            </a:pPr>
            <a:r>
              <a:rPr lang="en-US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ĐỔI MỚI CÁCH THỨC TỔ CHỨC </a:t>
            </a:r>
            <a:r>
              <a:rPr lang="en-US" alt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</a:t>
            </a:r>
            <a:r>
              <a:rPr lang="en-US" altLang="x-none" b="1" dirty="0" smtClean="0">
                <a:solidFill>
                  <a:srgbClr val="FF0000"/>
                </a:solidFill>
                <a:sym typeface="+mn-ea"/>
              </a:rPr>
              <a:t>.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045" y="1752600"/>
            <a:ext cx="6355715" cy="76200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hangingPunct="1">
              <a:buNone/>
            </a:pPr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Bước  1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chuẩn bị  </a:t>
            </a:r>
            <a:endParaRPr lang="en-US" altLang="x-none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96105" y="3097530"/>
            <a:ext cx="6337935" cy="60960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hangingPunct="1">
              <a:buNone/>
            </a:pP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  Thực h</a:t>
            </a:r>
            <a:r>
              <a:rPr lang="en-US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nói nghe </a:t>
            </a:r>
            <a:endParaRPr lang="en-US" altLang="x-none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2140" y="4211955"/>
            <a:ext cx="6311900" cy="90043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hangingPunct="1">
              <a:buNone/>
            </a:pP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 : Nhận xét, đánh giá </a:t>
            </a:r>
            <a:endParaRPr lang="en-US" altLang="x-none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216275" y="2030095"/>
            <a:ext cx="122713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167063" y="3222625"/>
            <a:ext cx="12763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66745" y="4415155"/>
            <a:ext cx="127698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735830" y="1165225"/>
            <a:ext cx="375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20" grpId="0" bldLvl="0" animBg="1"/>
      <p:bldP spid="21" grpId="0" bldLvl="0" animBg="1"/>
      <p:bldP spid="3" grpId="0" bldLvl="0" animBg="1"/>
      <p:bldP spid="4" grpId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 descr="ảnh bảo.jpg"/>
          <p:cNvPicPr>
            <a:picLocks noGrp="1" noChangeAspect="1"/>
          </p:cNvPicPr>
          <p:nvPr>
            <p:ph sz="quarter" idx="1"/>
          </p:nvPr>
        </p:nvPicPr>
        <p:blipFill rotWithShape="1">
          <a:blip r:embed="rId1"/>
          <a:srcRect l="11111" t="21212" r="13888" b="12121"/>
          <a:stretch>
            <a:fillRect/>
          </a:stretch>
        </p:blipFill>
        <p:spPr>
          <a:xfrm>
            <a:off x="3045843" y="1219200"/>
            <a:ext cx="2662055" cy="2553388"/>
          </a:xfrm>
        </p:spPr>
      </p:pic>
      <p:pic>
        <p:nvPicPr>
          <p:cNvPr id="10" name="Content Placeholder 9" descr="ảnh bảo2.jpg"/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3045842" y="3597150"/>
            <a:ext cx="2662055" cy="2735512"/>
          </a:xfrm>
        </p:spPr>
      </p:pic>
      <p:pic>
        <p:nvPicPr>
          <p:cNvPr id="12" name="Content Placeholder 11" descr="ảnh ht3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5000" r="10000" b="9581"/>
          <a:stretch>
            <a:fillRect/>
          </a:stretch>
        </p:blipFill>
        <p:spPr>
          <a:xfrm>
            <a:off x="6366294" y="3597150"/>
            <a:ext cx="2592278" cy="2735512"/>
          </a:xfrm>
        </p:spPr>
      </p:pic>
      <p:pic>
        <p:nvPicPr>
          <p:cNvPr id="15" name="Content Placeholder 14" descr="ảnh3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6405113" y="1219200"/>
            <a:ext cx="2510287" cy="232302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hủ đề7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5218</Words>
  <Application>WPS Presentation</Application>
  <PresentationFormat>Widescreen</PresentationFormat>
  <Paragraphs>266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  <vt:variant>
        <vt:lpstr>自定义放映</vt:lpstr>
      </vt:variant>
      <vt:variant>
        <vt:i4>1</vt:i4>
      </vt:variant>
    </vt:vector>
  </HeadingPairs>
  <TitlesOfParts>
    <vt:vector size="50" baseType="lpstr">
      <vt:lpstr>Arial</vt:lpstr>
      <vt:lpstr>SimSun</vt:lpstr>
      <vt:lpstr>Wingdings</vt:lpstr>
      <vt:lpstr>Calibri</vt:lpstr>
      <vt:lpstr>Times New Roman</vt:lpstr>
      <vt:lpstr>Times New Roman</vt:lpstr>
      <vt:lpstr>Calibri</vt:lpstr>
      <vt:lpstr>Microsoft YaHei</vt:lpstr>
      <vt:lpstr>Arial Unicode MS</vt:lpstr>
      <vt:lpstr>VNI-Times</vt:lpstr>
      <vt:lpstr>Chủ đề7</vt:lpstr>
      <vt:lpstr>PHÒNG GIÁO DỤC VÀ ĐÀO TẠO HƯƠNG KHÊ HỘI THI GIÁO VIÊN DẠY GIỎI THCS CẤP HUYỆN NĂM HỌC 2022 - 2023 </vt:lpstr>
      <vt:lpstr>PowerPoint 演示文稿</vt:lpstr>
      <vt:lpstr> Đổi mới phương pháp dạy học được triển khai ở các cấp học và đã đạt những thành công bước đầu </vt:lpstr>
      <vt:lpstr>PowerPoint 演示文稿</vt:lpstr>
      <vt:lpstr>LÝ DO CHỌN BIỆN  PHÁP </vt:lpstr>
      <vt:lpstr>PowerPoint 演示文稿</vt:lpstr>
      <vt:lpstr>Học sinh thích học môn Ngữ văn hơn </vt:lpstr>
      <vt:lpstr>PowerPoint 演示文稿</vt:lpstr>
      <vt:lpstr>Học sinh chuẩn bị nói ở nhà</vt:lpstr>
      <vt:lpstr> Giải pháp 1:  Đổi mới  cách thức tổ chức hoạt động nói, nghe </vt:lpstr>
      <vt:lpstr>Học sinh thảo luận nói trong nhóm </vt:lpstr>
      <vt:lpstr>Bạn dẫn chương trình điều hành hoạt động nói</vt:lpstr>
      <vt:lpstr> Trong lớp học</vt:lpstr>
      <vt:lpstr>Học sinh luyện nói ở nhà</vt:lpstr>
      <vt:lpstr>Học sinh luyện nói ở nhà</vt:lpstr>
      <vt:lpstr>Thảo luận giờ luyện nói</vt:lpstr>
      <vt:lpstr>Bài chuẩn bị trước khi nói</vt:lpstr>
      <vt:lpstr>Video kể lại trải nghiệm của học sinh</vt:lpstr>
      <vt:lpstr>Thực hành luyện nói</vt:lpstr>
      <vt:lpstr>Hoạt động nghe trong giờ luyện nói</vt:lpstr>
      <vt:lpstr>Phiếu đánh giá tiêu chí </vt:lpstr>
      <vt:lpstr>PowerPoint 演示文稿</vt:lpstr>
      <vt:lpstr>PowerPoint 演示文稿</vt:lpstr>
      <vt:lpstr>PowerPoint 演示文稿</vt:lpstr>
      <vt:lpstr>PowerPoint 演示文稿</vt:lpstr>
      <vt:lpstr>Thực hiện tiết thực hành luyện nói ở phòng thư viện</vt:lpstr>
      <vt:lpstr>PowerPoint 演示文稿</vt:lpstr>
      <vt:lpstr>Tổ chức thực hành nói nghe ở khuôn viên trường</vt:lpstr>
      <vt:lpstr>Hình ảnh học sinh lớp 6D đang diễn tiểu phẩm</vt:lpstr>
      <vt:lpstr>Video học sinh giới thiệu sách</vt:lpstr>
      <vt:lpstr>Học sinh làm video giới thiệu khu di tích  trường cấp hai Hương Phúc</vt:lpstr>
      <vt:lpstr>Học sinh giới thiệu về cây tre Việt nam </vt:lpstr>
      <vt:lpstr> Các bạn học sinh trong giờ thực hành luyện nói.   </vt:lpstr>
      <vt:lpstr>III. Hiệu quả của việc áp dụng biện pháp năm học 2021-2022  </vt:lpstr>
      <vt:lpstr> Đồng nghiệm dự giờ tiết luyện nói. </vt:lpstr>
      <vt:lpstr>IV.Kết luận của biện pháp</vt:lpstr>
      <vt:lpstr>. KẾT LUẬN </vt:lpstr>
      <vt:lpstr>PowerPoint 演示文稿</vt:lpstr>
      <vt:lpstr>Custom show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TUAN HUYEN</cp:lastModifiedBy>
  <cp:revision>76</cp:revision>
  <dcterms:created xsi:type="dcterms:W3CDTF">2018-10-31T07:43:00Z</dcterms:created>
  <dcterms:modified xsi:type="dcterms:W3CDTF">2022-11-13T16:20:10Z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2F11471E9E7447D6AD2ECB123B5829D7</vt:lpwstr>
  </property>
  <property fmtid="{D5CDD505-2E9C-101B-9397-08002B2CF9AE}" pid="3" name="KSOProductBuildVer">
    <vt:lpwstr>1033-11.2.0.11380</vt:lpwstr>
  </property>
</Properties>
</file>