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35"/>
  </p:notesMasterIdLst>
  <p:sldIdLst>
    <p:sldId id="256" r:id="rId5"/>
    <p:sldId id="324" r:id="rId6"/>
    <p:sldId id="343" r:id="rId7"/>
    <p:sldId id="369" r:id="rId8"/>
    <p:sldId id="297" r:id="rId9"/>
    <p:sldId id="298" r:id="rId10"/>
    <p:sldId id="293" r:id="rId11"/>
    <p:sldId id="302" r:id="rId12"/>
    <p:sldId id="303" r:id="rId13"/>
    <p:sldId id="344" r:id="rId14"/>
    <p:sldId id="326" r:id="rId15"/>
    <p:sldId id="370" r:id="rId16"/>
    <p:sldId id="304" r:id="rId17"/>
    <p:sldId id="317" r:id="rId18"/>
    <p:sldId id="305" r:id="rId19"/>
    <p:sldId id="327" r:id="rId20"/>
    <p:sldId id="328" r:id="rId21"/>
    <p:sldId id="276" r:id="rId22"/>
    <p:sldId id="309" r:id="rId23"/>
    <p:sldId id="310" r:id="rId24"/>
    <p:sldId id="329" r:id="rId25"/>
    <p:sldId id="312" r:id="rId26"/>
    <p:sldId id="313" r:id="rId27"/>
    <p:sldId id="315" r:id="rId28"/>
    <p:sldId id="330" r:id="rId29"/>
    <p:sldId id="341" r:id="rId30"/>
    <p:sldId id="334" r:id="rId31"/>
    <p:sldId id="336" r:id="rId32"/>
    <p:sldId id="340" r:id="rId33"/>
    <p:sldId id="337" r:id="rId34"/>
  </p:sldIdLst>
  <p:sldSz cx="12192000" cy="6858000"/>
  <p:notesSz cx="6858000" cy="9144000"/>
  <p:custDataLst>
    <p:tags r:id="rId3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6F3A"/>
    <a:srgbClr val="990033"/>
    <a:srgbClr val="EEA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91" autoAdjust="0"/>
    <p:restoredTop sz="94660"/>
  </p:normalViewPr>
  <p:slideViewPr>
    <p:cSldViewPr>
      <p:cViewPr varScale="1">
        <p:scale>
          <a:sx n="73" d="100"/>
          <a:sy n="73" d="100"/>
        </p:scale>
        <p:origin x="-552" y="-6"/>
      </p:cViewPr>
      <p:guideLst>
        <p:guide orient="horz" pos="217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9" Type="http://schemas.openxmlformats.org/officeDocument/2006/relationships/tags" Target="tags/tag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notesMaster" Target="notesMasters/notesMaster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87950D86-333F-4501-9D9A-30572D441F74}"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721C25AA-3B52-4EA9-9BE0-F57BE48D9CC9}"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C23895B-334A-4AEB-AC68-AAC2AADE63A2}"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p:txBody>
          <a:bodyPr/>
          <a:lstStyle>
            <a:lvl1pPr>
              <a:defRPr/>
            </a:lvl1pPr>
          </a:lstStyle>
          <a:p>
            <a:fld id="{5846FB26-CF04-41AF-884D-25967EDBF793}"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p:txBody>
          <a:bodyPr/>
          <a:lstStyle>
            <a:lvl1pPr>
              <a:defRPr/>
            </a:lvl1pPr>
          </a:lstStyle>
          <a:p>
            <a:fld id="{E0F352E7-247F-4C04-99E2-E5311145C530}"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p:txBody>
          <a:bodyPr/>
          <a:lstStyle>
            <a:lvl1pPr>
              <a:defRPr/>
            </a:lvl1pPr>
          </a:lstStyle>
          <a:p>
            <a:fld id="{220FC91F-817C-42FF-AFCA-90ECD8CB2B7C}"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7" name="Rectangle 6"/>
          <p:cNvSpPr>
            <a:spLocks noGrp="1" noChangeArrowheads="1"/>
          </p:cNvSpPr>
          <p:nvPr>
            <p:ph type="sldNum" sz="quarter" idx="12"/>
          </p:nvPr>
        </p:nvSpPr>
        <p:spPr/>
        <p:txBody>
          <a:bodyPr/>
          <a:lstStyle>
            <a:lvl1pPr>
              <a:defRPr/>
            </a:lvl1pPr>
          </a:lstStyle>
          <a:p>
            <a:fld id="{126C02C0-FBDC-4533-BE05-A71020A527AD}"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9" name="Rectangle 6"/>
          <p:cNvSpPr>
            <a:spLocks noGrp="1" noChangeArrowheads="1"/>
          </p:cNvSpPr>
          <p:nvPr>
            <p:ph type="sldNum" sz="quarter" idx="12"/>
          </p:nvPr>
        </p:nvSpPr>
        <p:spPr/>
        <p:txBody>
          <a:bodyPr/>
          <a:lstStyle>
            <a:lvl1pPr>
              <a:defRPr/>
            </a:lvl1pPr>
          </a:lstStyle>
          <a:p>
            <a:fld id="{9BCF1FA5-A92E-4F90-AEF1-840302F0337D}"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6"/>
          <p:cNvSpPr>
            <a:spLocks noGrp="1" noChangeArrowheads="1"/>
          </p:cNvSpPr>
          <p:nvPr>
            <p:ph type="sldNum" sz="quarter" idx="12"/>
          </p:nvPr>
        </p:nvSpPr>
        <p:spPr/>
        <p:txBody>
          <a:bodyPr/>
          <a:lstStyle>
            <a:lvl1pPr>
              <a:defRPr/>
            </a:lvl1pPr>
          </a:lstStyle>
          <a:p>
            <a:fld id="{57F9D68C-5B91-4C10-A831-491F95DA10A4}"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4" name="Rectangle 6"/>
          <p:cNvSpPr>
            <a:spLocks noGrp="1" noChangeArrowheads="1"/>
          </p:cNvSpPr>
          <p:nvPr>
            <p:ph type="sldNum" sz="quarter" idx="12"/>
          </p:nvPr>
        </p:nvSpPr>
        <p:spPr/>
        <p:txBody>
          <a:bodyPr/>
          <a:lstStyle>
            <a:lvl1pPr>
              <a:defRPr/>
            </a:lvl1pPr>
          </a:lstStyle>
          <a:p>
            <a:fld id="{219ACB54-3E6B-4407-A81A-CDB8430C666E}"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7" name="Rectangle 6"/>
          <p:cNvSpPr>
            <a:spLocks noGrp="1" noChangeArrowheads="1"/>
          </p:cNvSpPr>
          <p:nvPr>
            <p:ph type="sldNum" sz="quarter" idx="12"/>
          </p:nvPr>
        </p:nvSpPr>
        <p:spPr/>
        <p:txBody>
          <a:bodyPr/>
          <a:lstStyle>
            <a:lvl1pPr>
              <a:defRPr/>
            </a:lvl1pPr>
          </a:lstStyle>
          <a:p>
            <a:fld id="{DD748EE8-1188-4FE0-8603-5286A6D620EA}"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0B444EC-41DF-4FF0-AF6E-4CFC28A8A2E1}"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7" name="Rectangle 6"/>
          <p:cNvSpPr>
            <a:spLocks noGrp="1" noChangeArrowheads="1"/>
          </p:cNvSpPr>
          <p:nvPr>
            <p:ph type="sldNum" sz="quarter" idx="12"/>
          </p:nvPr>
        </p:nvSpPr>
        <p:spPr/>
        <p:txBody>
          <a:bodyPr/>
          <a:lstStyle>
            <a:lvl1pPr>
              <a:defRPr/>
            </a:lvl1pPr>
          </a:lstStyle>
          <a:p>
            <a:fld id="{7C7D2F96-815F-421E-A21E-887CC736BCB6}"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p:txBody>
          <a:bodyPr/>
          <a:lstStyle>
            <a:lvl1pPr>
              <a:defRPr/>
            </a:lvl1pPr>
          </a:lstStyle>
          <a:p>
            <a:fld id="{3CDCD26E-0E55-4202-B40E-5CCEE964B62C}"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p:txBody>
          <a:bodyPr/>
          <a:lstStyle>
            <a:lvl1pPr>
              <a:defRPr/>
            </a:lvl1pPr>
          </a:lstStyle>
          <a:p>
            <a:fld id="{40C984A8-D63F-4AB5-AAA1-99316F6B47CA}"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6"/>
          <p:cNvSpPr>
            <a:spLocks noGrp="1" noChangeArrowheads="1"/>
          </p:cNvSpPr>
          <p:nvPr>
            <p:ph type="sldNum" sz="quarter" idx="12"/>
          </p:nvPr>
        </p:nvSpPr>
        <p:spPr/>
        <p:txBody>
          <a:bodyPr/>
          <a:lstStyle>
            <a:lvl1pPr>
              <a:defRPr/>
            </a:lvl1pPr>
          </a:lstStyle>
          <a:p>
            <a:fld id="{AE5E5BA3-93D5-4EF1-A97E-F9BC457645AC}"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fld id="{3637D9C5-15BD-4DAE-819E-D31E399C6C8B}" type="slidenum">
              <a:rPr lang="en-US"/>
            </a:fld>
            <a:endParaRPr lang="en-US"/>
          </a:p>
        </p:txBody>
      </p:sp>
    </p:spTree>
  </p:cSld>
  <p:clrMapOvr>
    <a:masterClrMapping/>
  </p:clrMapOvr>
  <p:transition spd="slow">
    <p:split orient="vert"/>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a:defRPr/>
            </a:pPr>
            <a:endParaRPr lang="en-US"/>
          </a:p>
        </p:txBody>
      </p:sp>
      <p:sp>
        <p:nvSpPr>
          <p:cNvPr id="5" name="Footer Placeholder 4"/>
          <p:cNvSpPr>
            <a:spLocks noGrp="1"/>
          </p:cNvSpPr>
          <p:nvPr>
            <p:ph type="ftr" sz="quarter" idx="11"/>
          </p:nvPr>
        </p:nvSpPr>
        <p:spPr/>
        <p:txBody>
          <a:bodyPr/>
          <a:p>
            <a:pPr>
              <a:defRPr/>
            </a:pPr>
            <a:endParaRPr lang="en-US"/>
          </a:p>
        </p:txBody>
      </p:sp>
      <p:sp>
        <p:nvSpPr>
          <p:cNvPr id="6" name="Slide Number Placeholder 5"/>
          <p:cNvSpPr>
            <a:spLocks noGrp="1"/>
          </p:cNvSpPr>
          <p:nvPr>
            <p:ph type="sldNum" sz="quarter" idx="12"/>
          </p:nvPr>
        </p:nvSpPr>
        <p:spPr/>
        <p:txBody>
          <a:bodyPr/>
          <a:p>
            <a:pPr>
              <a:defRPr/>
            </a:pPr>
            <a:fld id="{4DDB05C0-D318-4F9A-BAEA-6783AEA22BE9}" type="slidenum">
              <a:rPr lang="en-US"/>
            </a:fld>
            <a:endParaRPr lang="en-US"/>
          </a:p>
        </p:txBody>
      </p:sp>
    </p:spTree>
  </p:cSld>
  <p:clrMapOvr>
    <a:masterClrMapping/>
  </p:clrMapOvr>
  <p:transition spd="slow">
    <p:split orient="vert"/>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a:defRPr/>
            </a:pPr>
            <a:endParaRPr lang="en-US"/>
          </a:p>
        </p:txBody>
      </p:sp>
      <p:sp>
        <p:nvSpPr>
          <p:cNvPr id="5" name="Footer Placeholder 4"/>
          <p:cNvSpPr>
            <a:spLocks noGrp="1"/>
          </p:cNvSpPr>
          <p:nvPr>
            <p:ph type="ftr" sz="quarter" idx="11"/>
          </p:nvPr>
        </p:nvSpPr>
        <p:spPr/>
        <p:txBody>
          <a:bodyPr/>
          <a:p>
            <a:pPr>
              <a:defRPr/>
            </a:pPr>
            <a:endParaRPr lang="en-US"/>
          </a:p>
        </p:txBody>
      </p:sp>
      <p:sp>
        <p:nvSpPr>
          <p:cNvPr id="6" name="Slide Number Placeholder 5"/>
          <p:cNvSpPr>
            <a:spLocks noGrp="1"/>
          </p:cNvSpPr>
          <p:nvPr>
            <p:ph type="sldNum" sz="quarter" idx="12"/>
          </p:nvPr>
        </p:nvSpPr>
        <p:spPr/>
        <p:txBody>
          <a:bodyPr/>
          <a:p>
            <a:pPr>
              <a:defRPr/>
            </a:pPr>
            <a:fld id="{837E83B0-1CB9-48F5-9CF4-05933D9795F3}" type="slidenum">
              <a:rPr lang="en-US"/>
            </a:fld>
            <a:endParaRPr lang="en-US"/>
          </a:p>
        </p:txBody>
      </p:sp>
    </p:spTree>
  </p:cSld>
  <p:clrMapOvr>
    <a:masterClrMapping/>
  </p:clrMapOvr>
  <p:transition spd="slow">
    <p:split orient="vert"/>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a:defRPr/>
            </a:pPr>
            <a:endParaRPr lang="en-US"/>
          </a:p>
        </p:txBody>
      </p:sp>
      <p:sp>
        <p:nvSpPr>
          <p:cNvPr id="6" name="Footer Placeholder 5"/>
          <p:cNvSpPr>
            <a:spLocks noGrp="1"/>
          </p:cNvSpPr>
          <p:nvPr>
            <p:ph type="ftr" sz="quarter" idx="11"/>
          </p:nvPr>
        </p:nvSpPr>
        <p:spPr/>
        <p:txBody>
          <a:bodyPr/>
          <a:p>
            <a:pPr>
              <a:defRPr/>
            </a:pPr>
            <a:endParaRPr lang="en-US"/>
          </a:p>
        </p:txBody>
      </p:sp>
      <p:sp>
        <p:nvSpPr>
          <p:cNvPr id="7" name="Slide Number Placeholder 6"/>
          <p:cNvSpPr>
            <a:spLocks noGrp="1"/>
          </p:cNvSpPr>
          <p:nvPr>
            <p:ph type="sldNum" sz="quarter" idx="12"/>
          </p:nvPr>
        </p:nvSpPr>
        <p:spPr/>
        <p:txBody>
          <a:bodyPr/>
          <a:p>
            <a:pPr>
              <a:defRPr/>
            </a:pPr>
            <a:fld id="{47536428-9675-40A2-9E62-49CA5D011053}" type="slidenum">
              <a:rPr lang="en-US"/>
            </a:fld>
            <a:endParaRPr lang="en-US"/>
          </a:p>
        </p:txBody>
      </p:sp>
    </p:spTree>
  </p:cSld>
  <p:clrMapOvr>
    <a:masterClrMapping/>
  </p:clrMapOvr>
  <p:transition spd="slow">
    <p:split orient="vert"/>
  </p:transition>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a:defRPr/>
            </a:pPr>
            <a:endParaRPr lang="en-US"/>
          </a:p>
        </p:txBody>
      </p:sp>
      <p:sp>
        <p:nvSpPr>
          <p:cNvPr id="8" name="Footer Placeholder 7"/>
          <p:cNvSpPr>
            <a:spLocks noGrp="1"/>
          </p:cNvSpPr>
          <p:nvPr>
            <p:ph type="ftr" sz="quarter" idx="11"/>
          </p:nvPr>
        </p:nvSpPr>
        <p:spPr/>
        <p:txBody>
          <a:bodyPr/>
          <a:p>
            <a:pPr>
              <a:defRPr/>
            </a:pPr>
            <a:endParaRPr lang="en-US"/>
          </a:p>
        </p:txBody>
      </p:sp>
      <p:sp>
        <p:nvSpPr>
          <p:cNvPr id="9" name="Slide Number Placeholder 8"/>
          <p:cNvSpPr>
            <a:spLocks noGrp="1"/>
          </p:cNvSpPr>
          <p:nvPr>
            <p:ph type="sldNum" sz="quarter" idx="12"/>
          </p:nvPr>
        </p:nvSpPr>
        <p:spPr/>
        <p:txBody>
          <a:bodyPr/>
          <a:p>
            <a:pPr>
              <a:defRPr/>
            </a:pPr>
            <a:fld id="{188F3F3C-CB19-4633-8AF7-DB07A98C91AE}" type="slidenum">
              <a:rPr lang="en-US"/>
            </a:fld>
            <a:endParaRPr lang="en-US"/>
          </a:p>
        </p:txBody>
      </p:sp>
    </p:spTree>
  </p:cSld>
  <p:clrMapOvr>
    <a:masterClrMapping/>
  </p:clrMapOvr>
  <p:transition spd="slow">
    <p:split orient="vert"/>
  </p:transition>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a:defRPr/>
            </a:pPr>
            <a:endParaRPr lang="en-US"/>
          </a:p>
        </p:txBody>
      </p:sp>
      <p:sp>
        <p:nvSpPr>
          <p:cNvPr id="4" name="Footer Placeholder 3"/>
          <p:cNvSpPr>
            <a:spLocks noGrp="1"/>
          </p:cNvSpPr>
          <p:nvPr>
            <p:ph type="ftr" sz="quarter" idx="11"/>
          </p:nvPr>
        </p:nvSpPr>
        <p:spPr/>
        <p:txBody>
          <a:bodyPr/>
          <a:p>
            <a:pPr>
              <a:defRPr/>
            </a:pPr>
            <a:endParaRPr lang="en-US"/>
          </a:p>
        </p:txBody>
      </p:sp>
      <p:sp>
        <p:nvSpPr>
          <p:cNvPr id="5" name="Slide Number Placeholder 4"/>
          <p:cNvSpPr>
            <a:spLocks noGrp="1"/>
          </p:cNvSpPr>
          <p:nvPr>
            <p:ph type="sldNum" sz="quarter" idx="12"/>
          </p:nvPr>
        </p:nvSpPr>
        <p:spPr/>
        <p:txBody>
          <a:bodyPr/>
          <a:p>
            <a:pPr>
              <a:defRPr/>
            </a:pPr>
            <a:fld id="{3037832A-7A94-4381-8957-726830F5073B}" type="slidenum">
              <a:rPr lang="en-US"/>
            </a:fld>
            <a:endParaRPr lang="en-US"/>
          </a:p>
        </p:txBody>
      </p:sp>
    </p:spTree>
  </p:cSld>
  <p:clrMapOvr>
    <a:masterClrMapping/>
  </p:clrMapOvr>
  <p:transition spd="slow">
    <p:split orient="vert"/>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16E2E8D3-7453-4899-9B82-1D24D54A4C70}"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a:defRPr/>
            </a:pPr>
            <a:endParaRPr lang="en-US"/>
          </a:p>
        </p:txBody>
      </p:sp>
      <p:sp>
        <p:nvSpPr>
          <p:cNvPr id="3" name="Footer Placeholder 2"/>
          <p:cNvSpPr>
            <a:spLocks noGrp="1"/>
          </p:cNvSpPr>
          <p:nvPr>
            <p:ph type="ftr" sz="quarter" idx="11"/>
          </p:nvPr>
        </p:nvSpPr>
        <p:spPr/>
        <p:txBody>
          <a:bodyPr/>
          <a:p>
            <a:pPr>
              <a:defRPr/>
            </a:pPr>
            <a:endParaRPr lang="en-US"/>
          </a:p>
        </p:txBody>
      </p:sp>
      <p:sp>
        <p:nvSpPr>
          <p:cNvPr id="4" name="Slide Number Placeholder 3"/>
          <p:cNvSpPr>
            <a:spLocks noGrp="1"/>
          </p:cNvSpPr>
          <p:nvPr>
            <p:ph type="sldNum" sz="quarter" idx="12"/>
          </p:nvPr>
        </p:nvSpPr>
        <p:spPr/>
        <p:txBody>
          <a:bodyPr/>
          <a:p>
            <a:pPr>
              <a:defRPr/>
            </a:pPr>
            <a:fld id="{3A38A2A4-AE79-4DFD-B6CC-E3E4506C7279}" type="slidenum">
              <a:rPr lang="en-US"/>
            </a:fld>
            <a:endParaRPr lang="en-US"/>
          </a:p>
        </p:txBody>
      </p:sp>
    </p:spTree>
  </p:cSld>
  <p:clrMapOvr>
    <a:masterClrMapping/>
  </p:clrMapOvr>
  <p:transition spd="slow">
    <p:split orient="vert"/>
  </p:transition>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a:defRPr/>
            </a:pPr>
            <a:endParaRPr lang="en-US"/>
          </a:p>
        </p:txBody>
      </p:sp>
      <p:sp>
        <p:nvSpPr>
          <p:cNvPr id="6" name="Footer Placeholder 5"/>
          <p:cNvSpPr>
            <a:spLocks noGrp="1"/>
          </p:cNvSpPr>
          <p:nvPr>
            <p:ph type="ftr" sz="quarter" idx="11"/>
          </p:nvPr>
        </p:nvSpPr>
        <p:spPr/>
        <p:txBody>
          <a:bodyPr/>
          <a:p>
            <a:pPr>
              <a:defRPr/>
            </a:pPr>
            <a:endParaRPr lang="en-US"/>
          </a:p>
        </p:txBody>
      </p:sp>
      <p:sp>
        <p:nvSpPr>
          <p:cNvPr id="7" name="Slide Number Placeholder 6"/>
          <p:cNvSpPr>
            <a:spLocks noGrp="1"/>
          </p:cNvSpPr>
          <p:nvPr>
            <p:ph type="sldNum" sz="quarter" idx="12"/>
          </p:nvPr>
        </p:nvSpPr>
        <p:spPr/>
        <p:txBody>
          <a:bodyPr/>
          <a:p>
            <a:pPr>
              <a:defRPr/>
            </a:pPr>
            <a:fld id="{9694C418-82D9-4FA9-B51B-3DBE527FC47F}" type="slidenum">
              <a:rPr lang="en-US"/>
            </a:fld>
            <a:endParaRPr lang="en-US"/>
          </a:p>
        </p:txBody>
      </p:sp>
    </p:spTree>
  </p:cSld>
  <p:clrMapOvr>
    <a:masterClrMapping/>
  </p:clrMapOvr>
  <p:transition spd="slow">
    <p:split orient="vert"/>
  </p:transition>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a:defRPr/>
            </a:pPr>
            <a:endParaRPr lang="en-US"/>
          </a:p>
        </p:txBody>
      </p:sp>
      <p:sp>
        <p:nvSpPr>
          <p:cNvPr id="6" name="Footer Placeholder 5"/>
          <p:cNvSpPr>
            <a:spLocks noGrp="1"/>
          </p:cNvSpPr>
          <p:nvPr>
            <p:ph type="ftr" sz="quarter" idx="11"/>
          </p:nvPr>
        </p:nvSpPr>
        <p:spPr/>
        <p:txBody>
          <a:bodyPr/>
          <a:p>
            <a:pPr>
              <a:defRPr/>
            </a:pPr>
            <a:endParaRPr lang="en-US"/>
          </a:p>
        </p:txBody>
      </p:sp>
      <p:sp>
        <p:nvSpPr>
          <p:cNvPr id="7" name="Slide Number Placeholder 6"/>
          <p:cNvSpPr>
            <a:spLocks noGrp="1"/>
          </p:cNvSpPr>
          <p:nvPr>
            <p:ph type="sldNum" sz="quarter" idx="12"/>
          </p:nvPr>
        </p:nvSpPr>
        <p:spPr/>
        <p:txBody>
          <a:bodyPr/>
          <a:p>
            <a:pPr>
              <a:defRPr/>
            </a:pPr>
            <a:fld id="{A75D1E5F-A60A-495F-8772-87EF56F1875E}" type="slidenum">
              <a:rPr lang="en-US"/>
            </a:fld>
            <a:endParaRPr lang="en-US"/>
          </a:p>
        </p:txBody>
      </p:sp>
    </p:spTree>
  </p:cSld>
  <p:clrMapOvr>
    <a:masterClrMapping/>
  </p:clrMapOvr>
  <p:transition spd="slow">
    <p:split orient="vert"/>
  </p:transition>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a:defRPr/>
            </a:pPr>
            <a:endParaRPr lang="en-US"/>
          </a:p>
        </p:txBody>
      </p:sp>
      <p:sp>
        <p:nvSpPr>
          <p:cNvPr id="5" name="Footer Placeholder 4"/>
          <p:cNvSpPr>
            <a:spLocks noGrp="1"/>
          </p:cNvSpPr>
          <p:nvPr>
            <p:ph type="ftr" sz="quarter" idx="11"/>
          </p:nvPr>
        </p:nvSpPr>
        <p:spPr/>
        <p:txBody>
          <a:bodyPr/>
          <a:p>
            <a:pPr>
              <a:defRPr/>
            </a:pPr>
            <a:endParaRPr lang="en-US"/>
          </a:p>
        </p:txBody>
      </p:sp>
      <p:sp>
        <p:nvSpPr>
          <p:cNvPr id="6" name="Slide Number Placeholder 5"/>
          <p:cNvSpPr>
            <a:spLocks noGrp="1"/>
          </p:cNvSpPr>
          <p:nvPr>
            <p:ph type="sldNum" sz="quarter" idx="12"/>
          </p:nvPr>
        </p:nvSpPr>
        <p:spPr/>
        <p:txBody>
          <a:bodyPr/>
          <a:p>
            <a:pPr>
              <a:defRPr/>
            </a:pPr>
            <a:fld id="{9B88B6D5-F85B-4DA3-8759-3A2C4B24D52E}" type="slidenum">
              <a:rPr lang="en-US"/>
            </a:fld>
            <a:endParaRPr lang="en-US"/>
          </a:p>
        </p:txBody>
      </p:sp>
    </p:spTree>
  </p:cSld>
  <p:clrMapOvr>
    <a:masterClrMapping/>
  </p:clrMapOvr>
  <p:transition spd="slow">
    <p:split orient="vert"/>
  </p:transition>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a:defRPr/>
            </a:pPr>
            <a:endParaRPr lang="en-US"/>
          </a:p>
        </p:txBody>
      </p:sp>
      <p:sp>
        <p:nvSpPr>
          <p:cNvPr id="5" name="Footer Placeholder 4"/>
          <p:cNvSpPr>
            <a:spLocks noGrp="1"/>
          </p:cNvSpPr>
          <p:nvPr>
            <p:ph type="ftr" sz="quarter" idx="11"/>
          </p:nvPr>
        </p:nvSpPr>
        <p:spPr/>
        <p:txBody>
          <a:bodyPr/>
          <a:p>
            <a:pPr>
              <a:defRPr/>
            </a:pPr>
            <a:endParaRPr lang="en-US"/>
          </a:p>
        </p:txBody>
      </p:sp>
      <p:sp>
        <p:nvSpPr>
          <p:cNvPr id="6" name="Slide Number Placeholder 5"/>
          <p:cNvSpPr>
            <a:spLocks noGrp="1"/>
          </p:cNvSpPr>
          <p:nvPr>
            <p:ph type="sldNum" sz="quarter" idx="12"/>
          </p:nvPr>
        </p:nvSpPr>
        <p:spPr/>
        <p:txBody>
          <a:bodyPr/>
          <a:p>
            <a:pPr>
              <a:defRPr/>
            </a:pPr>
            <a:fld id="{ED6E7DB4-80A5-4EE0-893A-967E932D1CB7}" type="slidenum">
              <a:rPr lang="en-US"/>
            </a:fld>
            <a:endParaRPr lang="en-US"/>
          </a:p>
        </p:txBody>
      </p:sp>
    </p:spTree>
  </p:cSld>
  <p:clrMapOvr>
    <a:masterClrMapping/>
  </p:clrMapOvr>
  <p:transition spd="slow">
    <p:split orient="vert"/>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9BCBBD33-A8BE-4C48-A8B3-E4FF6526C603}"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50EB59CD-0F62-42F8-8366-ABD43DEF466A}"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91C02666-EA16-42F9-8C28-3A768675AAE9}"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5B4BE02F-EADE-450D-87F4-D3CDE58CFEF4}"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978CF1E2-5876-49B2-AD3A-63599648884B}"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2C2169F5-8CD5-460E-987E-77884EC1A50F}" type="slidenum">
              <a:rPr lang="en-US" altLang="en-US" smtClean="0">
                <a:solidFill>
                  <a:srgbClr val="000000"/>
                </a:solidFill>
              </a:rPr>
            </a:fld>
            <a:endParaRPr lang="en-US" altLang="en-US" smtClean="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fld id="{F3771A00-CDBA-4479-A309-2179CC41A87F}" type="slidenum">
              <a:rPr lang="en-US" altLang="en-US" smtClean="0">
                <a:solidFill>
                  <a:srgbClr val="000000"/>
                </a:solidFill>
              </a:rPr>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b="0"/>
            </a:lvl1pPr>
          </a:lstStyle>
          <a:p>
            <a:pPr>
              <a:defRPr/>
            </a:pPr>
            <a:endParaRPr lang="en-US">
              <a:solidFill>
                <a:srgbClr val="000000"/>
              </a:solidFill>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0"/>
            </a:lvl1pPr>
          </a:lstStyle>
          <a:p>
            <a:pPr>
              <a:defRPr/>
            </a:pPr>
            <a:endParaRPr lang="en-US">
              <a:solidFill>
                <a:srgbClr val="0000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lvl1pPr>
          </a:lstStyle>
          <a:p>
            <a:fld id="{3559D762-AF81-4F12-9C0F-CFE9C7E44DD3}" type="slidenum">
              <a:rPr lang="en-US" altLang="en-US" smtClean="0">
                <a:solidFill>
                  <a:srgbClr val="000000"/>
                </a:solidFill>
                <a:latin typeface="Times New Roman" panose="02020603050405020304" pitchFamily="18" charset="0"/>
              </a:rPr>
            </a:fld>
            <a:endParaRPr lang="en-US" altLang="en-US" smtClean="0">
              <a:solidFill>
                <a:srgbClr val="000000"/>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a:defRPr/>
            </a:pPr>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a:defRPr/>
            </a:pPr>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a:defRPr/>
            </a:pPr>
            <a:fld id="{B313CF28-9C1D-4220-A6D6-291B11E74D26}" type="slidenum">
              <a:rPr lang="en-US"/>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split orient="vert"/>
  </p:transition>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image" Target="../media/image28.jpeg"/><Relationship Id="rId2" Type="http://schemas.openxmlformats.org/officeDocument/2006/relationships/slide" Target="slide9.xml"/><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30.GIF"/><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7.xml"/><Relationship Id="rId4" Type="http://schemas.openxmlformats.org/officeDocument/2006/relationships/slide" Target="slide9.xml"/><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34.jpeg"/><Relationship Id="rId1" Type="http://schemas.openxmlformats.org/officeDocument/2006/relationships/slide" Target="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38.jpeg"/><Relationship Id="rId1"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audio" Target="../media/audio1.wav"/><Relationship Id="rId2" Type="http://schemas.openxmlformats.org/officeDocument/2006/relationships/image" Target="../media/image40.wmf"/><Relationship Id="rId1" Type="http://schemas.openxmlformats.org/officeDocument/2006/relationships/image" Target="../media/image39.wmf"/></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44.GIF"/><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44.GIF"/><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6.jpe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1.xml"/><Relationship Id="rId2" Type="http://schemas.openxmlformats.org/officeDocument/2006/relationships/image" Target="../media/image46.png"/><Relationship Id="rId1"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30.xml"/><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30.xml"/><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 Target="slide18.xml"/><Relationship Id="rId7" Type="http://schemas.openxmlformats.org/officeDocument/2006/relationships/slide" Target="slide14.xml"/><Relationship Id="rId6" Type="http://schemas.openxmlformats.org/officeDocument/2006/relationships/image" Target="../media/image23.jpeg"/><Relationship Id="rId5" Type="http://schemas.openxmlformats.org/officeDocument/2006/relationships/slide" Target="slide9.xml"/><Relationship Id="rId4" Type="http://schemas.openxmlformats.org/officeDocument/2006/relationships/image" Target="../media/image22.jpeg"/><Relationship Id="rId3" Type="http://schemas.openxmlformats.org/officeDocument/2006/relationships/slide" Target="slide15.xml"/><Relationship Id="rId2" Type="http://schemas.openxmlformats.org/officeDocument/2006/relationships/image" Target="../media/image21.jpeg"/><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0.xml"/><Relationship Id="rId4" Type="http://schemas.openxmlformats.org/officeDocument/2006/relationships/slide" Target="slide9.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truyen thanh giong bang hinh a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52600"/>
            <a:ext cx="12192000" cy="5105400"/>
          </a:xfrm>
          <a:prstGeom prst="rect">
            <a:avLst/>
          </a:prstGeom>
          <a:noFill/>
          <a:extLst>
            <a:ext uri="{909E8E84-426E-40DD-AFC4-6F175D3DCCD1}">
              <a14:hiddenFill xmlns:a14="http://schemas.microsoft.com/office/drawing/2010/main">
                <a:solidFill>
                  <a:srgbClr val="FFFFFF"/>
                </a:solidFill>
              </a14:hiddenFill>
            </a:ext>
          </a:extLst>
        </p:spPr>
      </p:pic>
      <p:sp>
        <p:nvSpPr>
          <p:cNvPr id="2054" name="WordArt 6"/>
          <p:cNvSpPr>
            <a:spLocks noChangeArrowheads="1" noChangeShapeType="1" noTextEdit="1"/>
          </p:cNvSpPr>
          <p:nvPr/>
        </p:nvSpPr>
        <p:spPr bwMode="auto">
          <a:xfrm>
            <a:off x="2081048" y="0"/>
            <a:ext cx="7467600" cy="1752600"/>
          </a:xfrm>
          <a:prstGeom prst="rect">
            <a:avLst/>
          </a:prstGeom>
        </p:spPr>
        <p:txBody>
          <a:bodyPr wrap="none" fromWordArt="1">
            <a:prstTxWarp prst="textPlain">
              <a:avLst>
                <a:gd name="adj" fmla="val 50000"/>
              </a:avLst>
            </a:prstTxWarp>
          </a:bodyPr>
          <a:lstStyle/>
          <a:p>
            <a:pPr algn="ctr"/>
            <a:r>
              <a:rPr lang="en-US" sz="1600" kern="10" dirty="0" smtClean="0">
                <a:ln w="19050">
                  <a:solidFill>
                    <a:schemeClr val="tx1"/>
                  </a:solidFill>
                  <a:round/>
                </a:ln>
                <a:latin typeface="+mj-lt"/>
                <a:cs typeface="Times New Roman" panose="02020603050405020304"/>
              </a:rPr>
              <a:t>Bài 6 - Văn </a:t>
            </a:r>
            <a:r>
              <a:rPr lang="en-US" sz="1600" kern="10" dirty="0">
                <a:ln w="19050">
                  <a:solidFill>
                    <a:schemeClr val="tx1"/>
                  </a:solidFill>
                  <a:round/>
                </a:ln>
                <a:latin typeface="+mj-lt"/>
                <a:cs typeface="Times New Roman" panose="02020603050405020304"/>
              </a:rPr>
              <a:t>bản</a:t>
            </a:r>
            <a:endParaRPr lang="en-US" sz="1600" kern="10" dirty="0">
              <a:ln w="19050">
                <a:solidFill>
                  <a:schemeClr val="tx1"/>
                </a:solidFill>
                <a:round/>
              </a:ln>
              <a:latin typeface="+mj-lt"/>
              <a:cs typeface="Times New Roman" panose="02020603050405020304"/>
            </a:endParaRPr>
          </a:p>
          <a:p>
            <a:pPr algn="ctr"/>
            <a:r>
              <a:rPr lang="en-US" sz="3600" kern="10" dirty="0">
                <a:ln w="19050">
                  <a:solidFill>
                    <a:srgbClr val="FF0000"/>
                  </a:solidFill>
                  <a:round/>
                </a:ln>
                <a:solidFill>
                  <a:srgbClr val="FF0000"/>
                </a:solidFill>
                <a:latin typeface="+mj-lt"/>
                <a:cs typeface="Times New Roman" panose="02020603050405020304"/>
              </a:rPr>
              <a:t>THÁNH GIÓNG</a:t>
            </a:r>
            <a:endParaRPr lang="en-US" sz="4800" kern="10" dirty="0">
              <a:ln w="19050">
                <a:solidFill>
                  <a:srgbClr val="FF0000"/>
                </a:solidFill>
                <a:round/>
              </a:ln>
              <a:solidFill>
                <a:srgbClr val="FF0000"/>
              </a:solidFill>
              <a:latin typeface="+mj-lt"/>
              <a:cs typeface="Times New Roman" panose="02020603050405020304"/>
            </a:endParaRPr>
          </a:p>
          <a:p>
            <a:pPr algn="ctr"/>
            <a:r>
              <a:rPr lang="en-US" i="1" kern="10" dirty="0" smtClean="0">
                <a:ln w="19050">
                  <a:solidFill>
                    <a:schemeClr val="tx1"/>
                  </a:solidFill>
                  <a:round/>
                </a:ln>
                <a:latin typeface="+mj-lt"/>
                <a:cs typeface="Times New Roman" panose="02020603050405020304"/>
              </a:rPr>
              <a:t>(</a:t>
            </a:r>
            <a:r>
              <a:rPr lang="en-US" i="1" kern="10" dirty="0" err="1" smtClean="0">
                <a:ln w="19050">
                  <a:solidFill>
                    <a:schemeClr val="tx1"/>
                  </a:solidFill>
                  <a:round/>
                </a:ln>
                <a:latin typeface="+mj-lt"/>
                <a:cs typeface="Times New Roman" panose="02020603050405020304"/>
              </a:rPr>
              <a:t>Truyền</a:t>
            </a:r>
            <a:r>
              <a:rPr lang="en-US" i="1" kern="10" dirty="0" smtClean="0">
                <a:ln w="19050">
                  <a:solidFill>
                    <a:schemeClr val="tx1"/>
                  </a:solidFill>
                  <a:round/>
                </a:ln>
                <a:latin typeface="+mj-lt"/>
                <a:cs typeface="Times New Roman" panose="02020603050405020304"/>
              </a:rPr>
              <a:t> </a:t>
            </a:r>
            <a:r>
              <a:rPr lang="en-US" i="1" kern="10" dirty="0" err="1" smtClean="0">
                <a:ln w="19050">
                  <a:solidFill>
                    <a:schemeClr val="tx1"/>
                  </a:solidFill>
                  <a:round/>
                </a:ln>
                <a:latin typeface="+mj-lt"/>
                <a:cs typeface="Times New Roman" panose="02020603050405020304"/>
              </a:rPr>
              <a:t>thuyết</a:t>
            </a:r>
            <a:r>
              <a:rPr lang="en-US" i="1" kern="10" dirty="0" smtClean="0">
                <a:ln w="19050">
                  <a:solidFill>
                    <a:schemeClr val="tx1"/>
                  </a:solidFill>
                  <a:round/>
                </a:ln>
                <a:latin typeface="+mj-lt"/>
                <a:cs typeface="Times New Roman" panose="02020603050405020304"/>
              </a:rPr>
              <a:t> )</a:t>
            </a:r>
            <a:endParaRPr lang="en-US" sz="2000" i="1" kern="10" dirty="0">
              <a:ln w="19050">
                <a:solidFill>
                  <a:schemeClr val="tx1"/>
                </a:solidFill>
                <a:round/>
              </a:ln>
              <a:latin typeface="+mj-lt"/>
              <a:cs typeface="Times New Roman" panose="02020603050405020304"/>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4"/>
          <p:cNvSpPr>
            <a:spLocks noChangeShapeType="1"/>
          </p:cNvSpPr>
          <p:nvPr/>
        </p:nvSpPr>
        <p:spPr bwMode="auto">
          <a:xfrm>
            <a:off x="6248400" y="1066800"/>
            <a:ext cx="0" cy="5486400"/>
          </a:xfrm>
          <a:prstGeom prst="line">
            <a:avLst/>
          </a:prstGeom>
          <a:noFill/>
          <a:ln w="9525">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Text Box 6"/>
          <p:cNvSpPr txBox="1">
            <a:spLocks noChangeArrowheads="1"/>
          </p:cNvSpPr>
          <p:nvPr/>
        </p:nvSpPr>
        <p:spPr bwMode="auto">
          <a:xfrm>
            <a:off x="1524000" y="1447801"/>
            <a:ext cx="4495800" cy="52197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dirty="0">
                <a:solidFill>
                  <a:srgbClr val="C00000"/>
                </a:solidFill>
              </a:rPr>
              <a:t> </a:t>
            </a:r>
            <a:r>
              <a:rPr lang="en-US" altLang="en-US" sz="2800" b="1" dirty="0">
                <a:solidFill>
                  <a:srgbClr val="C00000"/>
                </a:solidFill>
              </a:rPr>
              <a:t>II. Khám phá văn bản </a:t>
            </a:r>
            <a:r>
              <a:rPr lang="en-US" altLang="en-US" sz="2800" b="1" dirty="0">
                <a:solidFill>
                  <a:schemeClr val="bg1"/>
                </a:solidFill>
              </a:rPr>
              <a:t>:</a:t>
            </a:r>
            <a:endParaRPr lang="en-US" altLang="en-US" sz="2800" b="1" dirty="0">
              <a:solidFill>
                <a:schemeClr val="bg1"/>
              </a:solidFill>
            </a:endParaRPr>
          </a:p>
        </p:txBody>
      </p:sp>
      <p:sp>
        <p:nvSpPr>
          <p:cNvPr id="17416" name="Oval 8"/>
          <p:cNvSpPr>
            <a:spLocks noChangeArrowheads="1"/>
          </p:cNvSpPr>
          <p:nvPr/>
        </p:nvSpPr>
        <p:spPr bwMode="auto">
          <a:xfrm>
            <a:off x="6477000" y="2590800"/>
            <a:ext cx="3886200" cy="1905000"/>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7417" name="Text Box 9"/>
          <p:cNvSpPr txBox="1">
            <a:spLocks noChangeArrowheads="1"/>
          </p:cNvSpPr>
          <p:nvPr/>
        </p:nvSpPr>
        <p:spPr bwMode="auto">
          <a:xfrm>
            <a:off x="6781800" y="2819400"/>
            <a:ext cx="32004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dirty="0"/>
              <a:t>  </a:t>
            </a:r>
            <a:r>
              <a:rPr lang="en-US" altLang="en-US" sz="2400" b="1" i="1" dirty="0" smtClean="0">
                <a:solidFill>
                  <a:srgbClr val="7030A0"/>
                </a:solidFill>
                <a:latin typeface="Times New Roman" panose="02020603050405020304" pitchFamily="18" charset="0"/>
                <a:cs typeface="Times New Roman" panose="02020603050405020304" pitchFamily="18" charset="0"/>
              </a:rPr>
              <a:t>tìm </a:t>
            </a:r>
            <a:r>
              <a:rPr lang="en-US" altLang="en-US" sz="2400" b="1" i="1" dirty="0" smtClean="0">
                <a:solidFill>
                  <a:srgbClr val="7030A0"/>
                </a:solidFill>
                <a:latin typeface=".VnTime" panose="020B7200000000000000" pitchFamily="34" charset="0"/>
              </a:rPr>
              <a:t>nh</a:t>
            </a:r>
            <a:r>
              <a:rPr lang="en-US" altLang="en-US" sz="2000" b="1" i="1" dirty="0" smtClean="0">
                <a:solidFill>
                  <a:srgbClr val="7030A0"/>
                </a:solidFill>
                <a:latin typeface=".VnTime" panose="020B7200000000000000" pitchFamily="34" charset="0"/>
              </a:rPr>
              <a:t>ữ</a:t>
            </a:r>
            <a:r>
              <a:rPr lang="en-US" altLang="en-US" sz="2400" b="1" i="1" dirty="0" smtClean="0">
                <a:solidFill>
                  <a:srgbClr val="7030A0"/>
                </a:solidFill>
                <a:latin typeface=".VnTime" panose="020B7200000000000000" pitchFamily="34" charset="0"/>
              </a:rPr>
              <a:t>ng</a:t>
            </a:r>
            <a:r>
              <a:rPr lang="en-US" altLang="en-US" sz="2000" b="1" i="1" dirty="0" smtClean="0">
                <a:solidFill>
                  <a:srgbClr val="7030A0"/>
                </a:solidFill>
              </a:rPr>
              <a:t> </a:t>
            </a:r>
            <a:r>
              <a:rPr lang="en-US" altLang="en-US" sz="2000" b="1" i="1" dirty="0">
                <a:solidFill>
                  <a:srgbClr val="7030A0"/>
                </a:solidFill>
              </a:rPr>
              <a:t>chi tiết kể về sự ra đời của Gióng? Nhận xét về sự ra đời đó?</a:t>
            </a:r>
            <a:endParaRPr lang="en-US" altLang="en-US" sz="2000" b="1" i="1" dirty="0">
              <a:solidFill>
                <a:srgbClr val="7030A0"/>
              </a:solidFill>
            </a:endParaRPr>
          </a:p>
        </p:txBody>
      </p:sp>
      <p:sp>
        <p:nvSpPr>
          <p:cNvPr id="17418" name="Oval 10"/>
          <p:cNvSpPr>
            <a:spLocks noChangeArrowheads="1"/>
          </p:cNvSpPr>
          <p:nvPr/>
        </p:nvSpPr>
        <p:spPr bwMode="auto">
          <a:xfrm>
            <a:off x="6324600" y="4343400"/>
            <a:ext cx="4114800" cy="2057400"/>
          </a:xfrm>
          <a:prstGeom prst="ellipse">
            <a:avLst/>
          </a:prstGeom>
          <a:solidFill>
            <a:schemeClr val="accent1"/>
          </a:solidFill>
          <a:ln w="9525">
            <a:solidFill>
              <a:schemeClr val="accent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7419" name="Text Box 11"/>
          <p:cNvSpPr txBox="1">
            <a:spLocks noChangeArrowheads="1"/>
          </p:cNvSpPr>
          <p:nvPr/>
        </p:nvSpPr>
        <p:spPr bwMode="auto">
          <a:xfrm>
            <a:off x="6934200" y="4724401"/>
            <a:ext cx="3429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dirty="0"/>
              <a:t>  </a:t>
            </a:r>
            <a:r>
              <a:rPr lang="en-US" altLang="en-US" sz="2000" b="1" dirty="0">
                <a:solidFill>
                  <a:srgbClr val="7030A0"/>
                </a:solidFill>
              </a:rPr>
              <a:t>CÂU HỎI THẢO LUẬN</a:t>
            </a:r>
            <a:endParaRPr lang="en-US" altLang="en-US" sz="2000" b="1" dirty="0">
              <a:solidFill>
                <a:srgbClr val="7030A0"/>
              </a:solidFill>
            </a:endParaRPr>
          </a:p>
          <a:p>
            <a:pPr eaLnBrk="1" hangingPunct="1">
              <a:spcBef>
                <a:spcPct val="50000"/>
              </a:spcBef>
              <a:buClrTx/>
              <a:buFontTx/>
              <a:buNone/>
            </a:pPr>
            <a:r>
              <a:rPr lang="en-US" altLang="en-US" sz="2000" b="1" dirty="0">
                <a:solidFill>
                  <a:srgbClr val="7030A0"/>
                </a:solidFill>
              </a:rPr>
              <a:t>Các em có suy nghĩ gì về nguồn gốc và sự ra đời kì lạ của Gióng?</a:t>
            </a:r>
            <a:endParaRPr lang="en-US" altLang="en-US" sz="2000" b="1" dirty="0">
              <a:solidFill>
                <a:srgbClr val="7030A0"/>
              </a:solidFill>
            </a:endParaRPr>
          </a:p>
        </p:txBody>
      </p:sp>
      <p:sp>
        <p:nvSpPr>
          <p:cNvPr id="17420" name="Oval 12"/>
          <p:cNvSpPr>
            <a:spLocks noChangeArrowheads="1"/>
          </p:cNvSpPr>
          <p:nvPr/>
        </p:nvSpPr>
        <p:spPr bwMode="auto">
          <a:xfrm>
            <a:off x="6400800" y="990600"/>
            <a:ext cx="3962400" cy="1733550"/>
          </a:xfrm>
          <a:prstGeom prst="ellipse">
            <a:avLst/>
          </a:prstGeom>
          <a:solidFill>
            <a:schemeClr val="accent1"/>
          </a:solidFill>
          <a:ln w="9525">
            <a:solidFill>
              <a:srgbClr val="FFFF99"/>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800"/>
          </a:p>
        </p:txBody>
      </p:sp>
      <p:sp>
        <p:nvSpPr>
          <p:cNvPr id="17421" name="Text Box 13"/>
          <p:cNvSpPr txBox="1">
            <a:spLocks noChangeArrowheads="1"/>
          </p:cNvSpPr>
          <p:nvPr/>
        </p:nvSpPr>
        <p:spPr bwMode="auto">
          <a:xfrm>
            <a:off x="6858000" y="1295401"/>
            <a:ext cx="3200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b="1" i="1" dirty="0">
                <a:solidFill>
                  <a:srgbClr val="CC3300"/>
                </a:solidFill>
              </a:rPr>
              <a:t>  </a:t>
            </a:r>
            <a:r>
              <a:rPr lang="en-US" altLang="en-US" sz="2000" b="1" i="1" dirty="0">
                <a:solidFill>
                  <a:srgbClr val="7030A0"/>
                </a:solidFill>
              </a:rPr>
              <a:t>Truyện “Thánh Gióng” có những nhân vật nào? Ai là nhân vật chính?</a:t>
            </a:r>
            <a:endParaRPr lang="en-US" altLang="en-US" sz="2000" b="1" i="1" dirty="0">
              <a:solidFill>
                <a:srgbClr val="7030A0"/>
              </a:solidFill>
            </a:endParaRPr>
          </a:p>
        </p:txBody>
      </p:sp>
      <p:sp>
        <p:nvSpPr>
          <p:cNvPr id="17423" name="Rectangle 15"/>
          <p:cNvSpPr>
            <a:spLocks noChangeArrowheads="1"/>
          </p:cNvSpPr>
          <p:nvPr/>
        </p:nvSpPr>
        <p:spPr bwMode="auto">
          <a:xfrm>
            <a:off x="1752600" y="3032126"/>
            <a:ext cx="45720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800" b="1" dirty="0"/>
              <a:t>   - Thụ thai từ một vết chân to, lạ</a:t>
            </a:r>
            <a:endParaRPr lang="en-US" altLang="en-US" sz="2800" b="1" dirty="0"/>
          </a:p>
          <a:p>
            <a:pPr eaLnBrk="1" hangingPunct="1">
              <a:spcBef>
                <a:spcPct val="0"/>
              </a:spcBef>
              <a:buClrTx/>
              <a:buFontTx/>
              <a:buNone/>
            </a:pPr>
            <a:r>
              <a:rPr lang="en-US" altLang="en-US" sz="2800" b="1" dirty="0"/>
              <a:t>   - Mang thai 12 tháng</a:t>
            </a:r>
            <a:endParaRPr lang="en-US" altLang="en-US" sz="2800" b="1" dirty="0"/>
          </a:p>
          <a:p>
            <a:pPr eaLnBrk="1" hangingPunct="1">
              <a:spcBef>
                <a:spcPct val="0"/>
              </a:spcBef>
              <a:buClrTx/>
              <a:buFontTx/>
              <a:buNone/>
            </a:pPr>
            <a:r>
              <a:rPr lang="en-US" altLang="en-US" sz="2800" b="1" dirty="0"/>
              <a:t>   - Ba tuổi chưa biết nói, cười, đi, đặt đâu nằm đấy.</a:t>
            </a:r>
            <a:endParaRPr lang="en-US" altLang="en-US" sz="2800" b="1" dirty="0"/>
          </a:p>
        </p:txBody>
      </p:sp>
      <p:sp>
        <p:nvSpPr>
          <p:cNvPr id="17424" name="Text Box 16"/>
          <p:cNvSpPr txBox="1">
            <a:spLocks noChangeArrowheads="1"/>
          </p:cNvSpPr>
          <p:nvPr/>
        </p:nvSpPr>
        <p:spPr bwMode="auto">
          <a:xfrm>
            <a:off x="2209800" y="0"/>
            <a:ext cx="845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50000"/>
              </a:spcBef>
              <a:buClrTx/>
              <a:buFontTx/>
              <a:buNone/>
            </a:pPr>
            <a:r>
              <a:rPr lang="en-US" altLang="en-US" b="1" i="1" dirty="0">
                <a:solidFill>
                  <a:srgbClr val="FFFF66"/>
                </a:solidFill>
              </a:rPr>
              <a:t>   </a:t>
            </a:r>
            <a:r>
              <a:rPr lang="en-US" altLang="en-US" b="1" i="1" dirty="0">
                <a:solidFill>
                  <a:srgbClr val="FF0000"/>
                </a:solidFill>
              </a:rPr>
              <a:t>Văn bản</a:t>
            </a:r>
            <a:r>
              <a:rPr lang="en-US" altLang="en-US" sz="2800" dirty="0">
                <a:solidFill>
                  <a:srgbClr val="FF0000"/>
                </a:solidFill>
              </a:rPr>
              <a:t>       </a:t>
            </a:r>
            <a:r>
              <a:rPr lang="en-US" altLang="en-US" b="1" dirty="0">
                <a:solidFill>
                  <a:srgbClr val="FF0000"/>
                </a:solidFill>
              </a:rPr>
              <a:t>THÁNH GIÓNG  </a:t>
            </a:r>
            <a:r>
              <a:rPr lang="en-US" altLang="en-US" b="1" dirty="0">
                <a:solidFill>
                  <a:srgbClr val="CC3300"/>
                </a:solidFill>
              </a:rPr>
              <a:t>  </a:t>
            </a:r>
            <a:r>
              <a:rPr lang="en-US" altLang="en-US" sz="2000" b="1" i="1" dirty="0">
                <a:solidFill>
                  <a:srgbClr val="D60093"/>
                </a:solidFill>
              </a:rPr>
              <a:t>Truyền thuyết</a:t>
            </a:r>
            <a:r>
              <a:rPr lang="en-US" altLang="en-US" b="1" dirty="0">
                <a:solidFill>
                  <a:srgbClr val="CC3300"/>
                </a:solidFill>
              </a:rPr>
              <a:t> </a:t>
            </a:r>
            <a:endParaRPr lang="en-US" altLang="en-US" b="1" dirty="0">
              <a:solidFill>
                <a:srgbClr val="CC3300"/>
              </a:solidFill>
            </a:endParaRPr>
          </a:p>
        </p:txBody>
      </p:sp>
      <p:sp>
        <p:nvSpPr>
          <p:cNvPr id="17427" name="Text Box 19"/>
          <p:cNvSpPr txBox="1">
            <a:spLocks noChangeArrowheads="1"/>
          </p:cNvSpPr>
          <p:nvPr/>
        </p:nvSpPr>
        <p:spPr bwMode="auto">
          <a:xfrm>
            <a:off x="1524000" y="838201"/>
            <a:ext cx="4495800" cy="52197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800">
                <a:solidFill>
                  <a:srgbClr val="FF0000"/>
                </a:solidFill>
              </a:rPr>
              <a:t> </a:t>
            </a:r>
            <a:r>
              <a:rPr lang="en-US" altLang="en-US" sz="2800" b="1">
                <a:solidFill>
                  <a:srgbClr val="C00000"/>
                </a:solidFill>
              </a:rPr>
              <a:t>I.</a:t>
            </a:r>
            <a:r>
              <a:rPr lang="en-US" altLang="en-US" sz="2800" b="1">
                <a:solidFill>
                  <a:srgbClr val="C00000"/>
                </a:solidFill>
                <a:latin typeface="Times New Roman" panose="02020603050405020304" pitchFamily="18" charset="0"/>
                <a:cs typeface="Times New Roman" panose="02020603050405020304" pitchFamily="18" charset="0"/>
              </a:rPr>
              <a:t>Đọc</a:t>
            </a:r>
            <a:r>
              <a:rPr lang="en-US" altLang="en-US" sz="2800" b="1">
                <a:solidFill>
                  <a:srgbClr val="CC3300"/>
                </a:solidFill>
                <a:latin typeface="Times New Roman" panose="02020603050405020304" pitchFamily="18" charset="0"/>
                <a:cs typeface="Times New Roman" panose="02020603050405020304" pitchFamily="18" charset="0"/>
              </a:rPr>
              <a:t>Tìm </a:t>
            </a:r>
            <a:r>
              <a:rPr lang="en-US" altLang="en-US" sz="2800" b="1">
                <a:solidFill>
                  <a:srgbClr val="CC3300"/>
                </a:solidFill>
              </a:rPr>
              <a:t>hiểu vă bản</a:t>
            </a:r>
            <a:r>
              <a:rPr lang="en-US" altLang="en-US" sz="2800" b="1">
                <a:solidFill>
                  <a:schemeClr val="bg1"/>
                </a:solidFill>
              </a:rPr>
              <a:t>:</a:t>
            </a:r>
            <a:endParaRPr lang="en-US" altLang="en-US" sz="2800" b="1">
              <a:solidFill>
                <a:schemeClr val="bg1"/>
              </a:solidFill>
            </a:endParaRPr>
          </a:p>
        </p:txBody>
      </p:sp>
      <p:sp>
        <p:nvSpPr>
          <p:cNvPr id="17428" name="Text Box 20"/>
          <p:cNvSpPr txBox="1">
            <a:spLocks noChangeArrowheads="1"/>
          </p:cNvSpPr>
          <p:nvPr/>
        </p:nvSpPr>
        <p:spPr bwMode="auto">
          <a:xfrm>
            <a:off x="1676400" y="2498726"/>
            <a:ext cx="267335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800" b="1" i="1" dirty="0"/>
              <a:t>1.. Sự ra đời  :</a:t>
            </a:r>
            <a:r>
              <a:rPr lang="en-US" altLang="en-US" sz="2800" dirty="0"/>
              <a:t> </a:t>
            </a:r>
            <a:endParaRPr lang="en-US" altLang="en-US" sz="2800" dirty="0"/>
          </a:p>
        </p:txBody>
      </p:sp>
      <p:sp>
        <p:nvSpPr>
          <p:cNvPr id="17429" name="Text Box 21"/>
          <p:cNvSpPr txBox="1">
            <a:spLocks noChangeArrowheads="1"/>
          </p:cNvSpPr>
          <p:nvPr/>
        </p:nvSpPr>
        <p:spPr bwMode="auto">
          <a:xfrm>
            <a:off x="1579245" y="5459095"/>
            <a:ext cx="3480435" cy="138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800" dirty="0"/>
              <a:t> </a:t>
            </a:r>
            <a:r>
              <a:rPr lang="en-US" altLang="en-US" sz="2800" b="1" dirty="0">
                <a:sym typeface="Wingdings" panose="05000000000000000000" pitchFamily="2" charset="2"/>
              </a:rPr>
              <a:t></a:t>
            </a:r>
            <a:r>
              <a:rPr lang="en-US" altLang="en-US" sz="2800" b="1" dirty="0"/>
              <a:t> Sự ra đời kì lạ,báo hiệu con người phi thường</a:t>
            </a:r>
            <a:endParaRPr lang="en-US" altLang="en-US" sz="2800" b="1" dirty="0"/>
          </a:p>
        </p:txBody>
      </p:sp>
      <p:sp>
        <p:nvSpPr>
          <p:cNvPr id="2" name="Text Box 1"/>
          <p:cNvSpPr txBox="1"/>
          <p:nvPr/>
        </p:nvSpPr>
        <p:spPr>
          <a:xfrm>
            <a:off x="169545" y="7086600"/>
            <a:ext cx="11109960" cy="706755"/>
          </a:xfrm>
          <a:prstGeom prst="rect">
            <a:avLst/>
          </a:prstGeom>
          <a:noFill/>
        </p:spPr>
        <p:txBody>
          <a:bodyPr wrap="square" rtlCol="0">
            <a:spAutoFit/>
          </a:bodyPr>
          <a:p>
            <a:pPr algn="l"/>
            <a:r>
              <a:rPr lang="en-US" altLang="pt-BR" sz="4000" i="1" u="sng" dirty="0">
                <a:solidFill>
                  <a:srgbClr val="FF0000"/>
                </a:solidFill>
                <a:latin typeface="Times New Roman" panose="02020603050405020304" pitchFamily="18" charset="0"/>
                <a:cs typeface="Times New Roman" panose="02020603050405020304" pitchFamily="18" charset="0"/>
                <a:sym typeface="+mn-ea"/>
              </a:rPr>
              <a:t>2. </a:t>
            </a:r>
            <a:r>
              <a:rPr lang="pt-BR" altLang="en-US" sz="4000" i="1" u="sng" dirty="0">
                <a:solidFill>
                  <a:srgbClr val="FF0000"/>
                </a:solidFill>
                <a:latin typeface="Times New Roman" panose="02020603050405020304" pitchFamily="18" charset="0"/>
                <a:cs typeface="Times New Roman" panose="02020603050405020304" pitchFamily="18" charset="0"/>
                <a:sym typeface="+mn-ea"/>
              </a:rPr>
              <a:t>Sự trưởng thành và tham gia đánh giặc của Gióng </a:t>
            </a:r>
            <a:r>
              <a:rPr lang="en-US" sz="4000"/>
              <a:t>.</a:t>
            </a:r>
            <a:endParaRPr lang="en-US" sz="400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fade">
                                      <p:cBhvr>
                                        <p:cTn id="7" dur="1000"/>
                                        <p:tgtEl>
                                          <p:spTgt spid="17424"/>
                                        </p:tgtEl>
                                      </p:cBhvr>
                                    </p:animEffect>
                                    <p:anim calcmode="lin" valueType="num">
                                      <p:cBhvr>
                                        <p:cTn id="8" dur="1000" fill="hold"/>
                                        <p:tgtEl>
                                          <p:spTgt spid="17424"/>
                                        </p:tgtEl>
                                        <p:attrNameLst>
                                          <p:attrName>ppt_x</p:attrName>
                                        </p:attrNameLst>
                                      </p:cBhvr>
                                      <p:tavLst>
                                        <p:tav tm="0">
                                          <p:val>
                                            <p:strVal val="#ppt_x"/>
                                          </p:val>
                                        </p:tav>
                                        <p:tav tm="100000">
                                          <p:val>
                                            <p:strVal val="#ppt_x"/>
                                          </p:val>
                                        </p:tav>
                                      </p:tavLst>
                                    </p:anim>
                                    <p:anim calcmode="lin" valueType="num">
                                      <p:cBhvr>
                                        <p:cTn id="9" dur="1000" fill="hold"/>
                                        <p:tgtEl>
                                          <p:spTgt spid="174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1000"/>
                                        <p:tgtEl>
                                          <p:spTgt spid="17427"/>
                                        </p:tgtEl>
                                      </p:cBhvr>
                                    </p:animEffect>
                                    <p:anim calcmode="lin" valueType="num">
                                      <p:cBhvr>
                                        <p:cTn id="13" dur="1000" fill="hold"/>
                                        <p:tgtEl>
                                          <p:spTgt spid="17427"/>
                                        </p:tgtEl>
                                        <p:attrNameLst>
                                          <p:attrName>ppt_x</p:attrName>
                                        </p:attrNameLst>
                                      </p:cBhvr>
                                      <p:tavLst>
                                        <p:tav tm="0">
                                          <p:val>
                                            <p:strVal val="#ppt_x"/>
                                          </p:val>
                                        </p:tav>
                                        <p:tav tm="100000">
                                          <p:val>
                                            <p:strVal val="#ppt_x"/>
                                          </p:val>
                                        </p:tav>
                                      </p:tavLst>
                                    </p:anim>
                                    <p:anim calcmode="lin" valueType="num">
                                      <p:cBhvr>
                                        <p:cTn id="14" dur="1000" fill="hold"/>
                                        <p:tgtEl>
                                          <p:spTgt spid="1742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fade">
                                      <p:cBhvr>
                                        <p:cTn id="17" dur="1000"/>
                                        <p:tgtEl>
                                          <p:spTgt spid="17414"/>
                                        </p:tgtEl>
                                      </p:cBhvr>
                                    </p:animEffect>
                                    <p:anim calcmode="lin" valueType="num">
                                      <p:cBhvr>
                                        <p:cTn id="18" dur="1000" fill="hold"/>
                                        <p:tgtEl>
                                          <p:spTgt spid="17414"/>
                                        </p:tgtEl>
                                        <p:attrNameLst>
                                          <p:attrName>ppt_x</p:attrName>
                                        </p:attrNameLst>
                                      </p:cBhvr>
                                      <p:tavLst>
                                        <p:tav tm="0">
                                          <p:val>
                                            <p:strVal val="#ppt_x"/>
                                          </p:val>
                                        </p:tav>
                                        <p:tav tm="100000">
                                          <p:val>
                                            <p:strVal val="#ppt_x"/>
                                          </p:val>
                                        </p:tav>
                                      </p:tavLst>
                                    </p:anim>
                                    <p:anim calcmode="lin" valueType="num">
                                      <p:cBhvr>
                                        <p:cTn id="19"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7420"/>
                                        </p:tgtEl>
                                        <p:attrNameLst>
                                          <p:attrName>style.visibility</p:attrName>
                                        </p:attrNameLst>
                                      </p:cBhvr>
                                      <p:to>
                                        <p:strVal val="visible"/>
                                      </p:to>
                                    </p:set>
                                    <p:animEffect transition="in" filter="fade">
                                      <p:cBhvr>
                                        <p:cTn id="24" dur="1000"/>
                                        <p:tgtEl>
                                          <p:spTgt spid="17420"/>
                                        </p:tgtEl>
                                      </p:cBhvr>
                                    </p:animEffect>
                                    <p:anim calcmode="lin" valueType="num">
                                      <p:cBhvr>
                                        <p:cTn id="25" dur="1000" fill="hold"/>
                                        <p:tgtEl>
                                          <p:spTgt spid="17420"/>
                                        </p:tgtEl>
                                        <p:attrNameLst>
                                          <p:attrName>ppt_x</p:attrName>
                                        </p:attrNameLst>
                                      </p:cBhvr>
                                      <p:tavLst>
                                        <p:tav tm="0">
                                          <p:val>
                                            <p:strVal val="#ppt_x"/>
                                          </p:val>
                                        </p:tav>
                                        <p:tav tm="100000">
                                          <p:val>
                                            <p:strVal val="#ppt_x"/>
                                          </p:val>
                                        </p:tav>
                                      </p:tavLst>
                                    </p:anim>
                                    <p:anim calcmode="lin" valueType="num">
                                      <p:cBhvr>
                                        <p:cTn id="26" dur="1000" fill="hold"/>
                                        <p:tgtEl>
                                          <p:spTgt spid="1742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7421"/>
                                        </p:tgtEl>
                                        <p:attrNameLst>
                                          <p:attrName>style.visibility</p:attrName>
                                        </p:attrNameLst>
                                      </p:cBhvr>
                                      <p:to>
                                        <p:strVal val="visible"/>
                                      </p:to>
                                    </p:set>
                                    <p:animEffect transition="in" filter="fade">
                                      <p:cBhvr>
                                        <p:cTn id="29" dur="500"/>
                                        <p:tgtEl>
                                          <p:spTgt spid="17421"/>
                                        </p:tgtEl>
                                      </p:cBhvr>
                                    </p:animEffect>
                                    <p:anim calcmode="lin" valueType="num">
                                      <p:cBhvr>
                                        <p:cTn id="30" dur="500" fill="hold"/>
                                        <p:tgtEl>
                                          <p:spTgt spid="17421"/>
                                        </p:tgtEl>
                                        <p:attrNameLst>
                                          <p:attrName>ppt_x</p:attrName>
                                        </p:attrNameLst>
                                      </p:cBhvr>
                                      <p:tavLst>
                                        <p:tav tm="0">
                                          <p:val>
                                            <p:strVal val="#ppt_x"/>
                                          </p:val>
                                        </p:tav>
                                        <p:tav tm="100000">
                                          <p:val>
                                            <p:strVal val="#ppt_x"/>
                                          </p:val>
                                        </p:tav>
                                      </p:tavLst>
                                    </p:anim>
                                    <p:anim calcmode="lin" valueType="num">
                                      <p:cBhvr>
                                        <p:cTn id="31" dur="500" fill="hold"/>
                                        <p:tgtEl>
                                          <p:spTgt spid="174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8" presetClass="exit" presetSubtype="16" fill="hold" grpId="1" nodeType="clickEffect">
                                  <p:stCondLst>
                                    <p:cond delay="0"/>
                                  </p:stCondLst>
                                  <p:childTnLst>
                                    <p:animEffect transition="out" filter="diamond(in)">
                                      <p:cBhvr>
                                        <p:cTn id="35" dur="500"/>
                                        <p:tgtEl>
                                          <p:spTgt spid="17421"/>
                                        </p:tgtEl>
                                      </p:cBhvr>
                                    </p:animEffect>
                                    <p:set>
                                      <p:cBhvr>
                                        <p:cTn id="36" dur="1" fill="hold">
                                          <p:stCondLst>
                                            <p:cond delay="499"/>
                                          </p:stCondLst>
                                        </p:cTn>
                                        <p:tgtEl>
                                          <p:spTgt spid="17421"/>
                                        </p:tgtEl>
                                        <p:attrNameLst>
                                          <p:attrName>style.visibility</p:attrName>
                                        </p:attrNameLst>
                                      </p:cBhvr>
                                      <p:to>
                                        <p:strVal val="hidden"/>
                                      </p:to>
                                    </p:set>
                                  </p:childTnLst>
                                </p:cTn>
                              </p:par>
                              <p:par>
                                <p:cTn id="37" presetID="8" presetClass="exit" presetSubtype="16" fill="hold" nodeType="withEffect">
                                  <p:stCondLst>
                                    <p:cond delay="0"/>
                                  </p:stCondLst>
                                  <p:childTnLst>
                                    <p:animEffect transition="out" filter="diamond(in)">
                                      <p:cBhvr>
                                        <p:cTn id="38" dur="2000"/>
                                        <p:tgtEl>
                                          <p:spTgt spid="17420"/>
                                        </p:tgtEl>
                                      </p:cBhvr>
                                    </p:animEffect>
                                    <p:set>
                                      <p:cBhvr>
                                        <p:cTn id="39" dur="1" fill="hold">
                                          <p:stCondLst>
                                            <p:cond delay="1999"/>
                                          </p:stCondLst>
                                        </p:cTn>
                                        <p:tgtEl>
                                          <p:spTgt spid="1742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7428"/>
                                        </p:tgtEl>
                                        <p:attrNameLst>
                                          <p:attrName>style.visibility</p:attrName>
                                        </p:attrNameLst>
                                      </p:cBhvr>
                                      <p:to>
                                        <p:strVal val="visible"/>
                                      </p:to>
                                    </p:set>
                                    <p:anim calcmode="lin" valueType="num">
                                      <p:cBhvr>
                                        <p:cTn id="44" dur="500" fill="hold"/>
                                        <p:tgtEl>
                                          <p:spTgt spid="17428"/>
                                        </p:tgtEl>
                                        <p:attrNameLst>
                                          <p:attrName>ppt_w</p:attrName>
                                        </p:attrNameLst>
                                      </p:cBhvr>
                                      <p:tavLst>
                                        <p:tav tm="0">
                                          <p:val>
                                            <p:fltVal val="0"/>
                                          </p:val>
                                        </p:tav>
                                        <p:tav tm="100000">
                                          <p:val>
                                            <p:strVal val="#ppt_w"/>
                                          </p:val>
                                        </p:tav>
                                      </p:tavLst>
                                    </p:anim>
                                    <p:anim calcmode="lin" valueType="num">
                                      <p:cBhvr>
                                        <p:cTn id="45" dur="500" fill="hold"/>
                                        <p:tgtEl>
                                          <p:spTgt spid="17428"/>
                                        </p:tgtEl>
                                        <p:attrNameLst>
                                          <p:attrName>ppt_h</p:attrName>
                                        </p:attrNameLst>
                                      </p:cBhvr>
                                      <p:tavLst>
                                        <p:tav tm="0">
                                          <p:val>
                                            <p:fltVal val="0"/>
                                          </p:val>
                                        </p:tav>
                                        <p:tav tm="100000">
                                          <p:val>
                                            <p:strVal val="#ppt_h"/>
                                          </p:val>
                                        </p:tav>
                                      </p:tavLst>
                                    </p:anim>
                                    <p:animEffect transition="in" filter="fade">
                                      <p:cBhvr>
                                        <p:cTn id="46" dur="500"/>
                                        <p:tgtEl>
                                          <p:spTgt spid="1742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7416"/>
                                        </p:tgtEl>
                                        <p:attrNameLst>
                                          <p:attrName>style.visibility</p:attrName>
                                        </p:attrNameLst>
                                      </p:cBhvr>
                                      <p:to>
                                        <p:strVal val="visible"/>
                                      </p:to>
                                    </p:set>
                                    <p:anim calcmode="lin" valueType="num">
                                      <p:cBhvr>
                                        <p:cTn id="51" dur="500" fill="hold"/>
                                        <p:tgtEl>
                                          <p:spTgt spid="17416"/>
                                        </p:tgtEl>
                                        <p:attrNameLst>
                                          <p:attrName>ppt_w</p:attrName>
                                        </p:attrNameLst>
                                      </p:cBhvr>
                                      <p:tavLst>
                                        <p:tav tm="0">
                                          <p:val>
                                            <p:fltVal val="0"/>
                                          </p:val>
                                        </p:tav>
                                        <p:tav tm="100000">
                                          <p:val>
                                            <p:strVal val="#ppt_w"/>
                                          </p:val>
                                        </p:tav>
                                      </p:tavLst>
                                    </p:anim>
                                    <p:anim calcmode="lin" valueType="num">
                                      <p:cBhvr>
                                        <p:cTn id="52" dur="500" fill="hold"/>
                                        <p:tgtEl>
                                          <p:spTgt spid="17416"/>
                                        </p:tgtEl>
                                        <p:attrNameLst>
                                          <p:attrName>ppt_h</p:attrName>
                                        </p:attrNameLst>
                                      </p:cBhvr>
                                      <p:tavLst>
                                        <p:tav tm="0">
                                          <p:val>
                                            <p:fltVal val="0"/>
                                          </p:val>
                                        </p:tav>
                                        <p:tav tm="100000">
                                          <p:val>
                                            <p:strVal val="#ppt_h"/>
                                          </p:val>
                                        </p:tav>
                                      </p:tavLst>
                                    </p:anim>
                                    <p:animEffect transition="in" filter="fade">
                                      <p:cBhvr>
                                        <p:cTn id="53" dur="500"/>
                                        <p:tgtEl>
                                          <p:spTgt spid="1741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7417"/>
                                        </p:tgtEl>
                                        <p:attrNameLst>
                                          <p:attrName>style.visibility</p:attrName>
                                        </p:attrNameLst>
                                      </p:cBhvr>
                                      <p:to>
                                        <p:strVal val="visible"/>
                                      </p:to>
                                    </p:set>
                                    <p:anim calcmode="lin" valueType="num">
                                      <p:cBhvr>
                                        <p:cTn id="56" dur="500" fill="hold"/>
                                        <p:tgtEl>
                                          <p:spTgt spid="17417"/>
                                        </p:tgtEl>
                                        <p:attrNameLst>
                                          <p:attrName>ppt_w</p:attrName>
                                        </p:attrNameLst>
                                      </p:cBhvr>
                                      <p:tavLst>
                                        <p:tav tm="0">
                                          <p:val>
                                            <p:fltVal val="0"/>
                                          </p:val>
                                        </p:tav>
                                        <p:tav tm="100000">
                                          <p:val>
                                            <p:strVal val="#ppt_w"/>
                                          </p:val>
                                        </p:tav>
                                      </p:tavLst>
                                    </p:anim>
                                    <p:anim calcmode="lin" valueType="num">
                                      <p:cBhvr>
                                        <p:cTn id="57" dur="500" fill="hold"/>
                                        <p:tgtEl>
                                          <p:spTgt spid="17417"/>
                                        </p:tgtEl>
                                        <p:attrNameLst>
                                          <p:attrName>ppt_h</p:attrName>
                                        </p:attrNameLst>
                                      </p:cBhvr>
                                      <p:tavLst>
                                        <p:tav tm="0">
                                          <p:val>
                                            <p:fltVal val="0"/>
                                          </p:val>
                                        </p:tav>
                                        <p:tav tm="100000">
                                          <p:val>
                                            <p:strVal val="#ppt_h"/>
                                          </p:val>
                                        </p:tav>
                                      </p:tavLst>
                                    </p:anim>
                                    <p:animEffect transition="in" filter="fade">
                                      <p:cBhvr>
                                        <p:cTn id="58" dur="500"/>
                                        <p:tgtEl>
                                          <p:spTgt spid="1741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423"/>
                                        </p:tgtEl>
                                        <p:attrNameLst>
                                          <p:attrName>style.visibility</p:attrName>
                                        </p:attrNameLst>
                                      </p:cBhvr>
                                      <p:to>
                                        <p:strVal val="visible"/>
                                      </p:to>
                                    </p:set>
                                    <p:anim calcmode="lin" valueType="num">
                                      <p:cBhvr>
                                        <p:cTn id="63" dur="500" fill="hold"/>
                                        <p:tgtEl>
                                          <p:spTgt spid="17423"/>
                                        </p:tgtEl>
                                        <p:attrNameLst>
                                          <p:attrName>ppt_w</p:attrName>
                                        </p:attrNameLst>
                                      </p:cBhvr>
                                      <p:tavLst>
                                        <p:tav tm="0">
                                          <p:val>
                                            <p:fltVal val="0"/>
                                          </p:val>
                                        </p:tav>
                                        <p:tav tm="100000">
                                          <p:val>
                                            <p:strVal val="#ppt_w"/>
                                          </p:val>
                                        </p:tav>
                                      </p:tavLst>
                                    </p:anim>
                                    <p:anim calcmode="lin" valueType="num">
                                      <p:cBhvr>
                                        <p:cTn id="64" dur="500" fill="hold"/>
                                        <p:tgtEl>
                                          <p:spTgt spid="17423"/>
                                        </p:tgtEl>
                                        <p:attrNameLst>
                                          <p:attrName>ppt_h</p:attrName>
                                        </p:attrNameLst>
                                      </p:cBhvr>
                                      <p:tavLst>
                                        <p:tav tm="0">
                                          <p:val>
                                            <p:fltVal val="0"/>
                                          </p:val>
                                        </p:tav>
                                        <p:tav tm="100000">
                                          <p:val>
                                            <p:strVal val="#ppt_h"/>
                                          </p:val>
                                        </p:tav>
                                      </p:tavLst>
                                    </p:anim>
                                    <p:animEffect transition="in" filter="fade">
                                      <p:cBhvr>
                                        <p:cTn id="65" dur="500"/>
                                        <p:tgtEl>
                                          <p:spTgt spid="17423"/>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xit" presetSubtype="16" fill="hold" grpId="1" nodeType="clickEffect">
                                  <p:stCondLst>
                                    <p:cond delay="0"/>
                                  </p:stCondLst>
                                  <p:childTnLst>
                                    <p:animEffect transition="out" filter="diamond(in)">
                                      <p:cBhvr>
                                        <p:cTn id="69" dur="2000"/>
                                        <p:tgtEl>
                                          <p:spTgt spid="17417"/>
                                        </p:tgtEl>
                                      </p:cBhvr>
                                    </p:animEffect>
                                    <p:set>
                                      <p:cBhvr>
                                        <p:cTn id="70" dur="1" fill="hold">
                                          <p:stCondLst>
                                            <p:cond delay="1999"/>
                                          </p:stCondLst>
                                        </p:cTn>
                                        <p:tgtEl>
                                          <p:spTgt spid="17417"/>
                                        </p:tgtEl>
                                        <p:attrNameLst>
                                          <p:attrName>style.visibility</p:attrName>
                                        </p:attrNameLst>
                                      </p:cBhvr>
                                      <p:to>
                                        <p:strVal val="hidden"/>
                                      </p:to>
                                    </p:set>
                                  </p:childTnLst>
                                </p:cTn>
                              </p:par>
                              <p:par>
                                <p:cTn id="71" presetID="8" presetClass="exit" presetSubtype="16" fill="hold" nodeType="withEffect">
                                  <p:stCondLst>
                                    <p:cond delay="0"/>
                                  </p:stCondLst>
                                  <p:childTnLst>
                                    <p:animEffect transition="out" filter="diamond(in)">
                                      <p:cBhvr>
                                        <p:cTn id="72" dur="2000"/>
                                        <p:tgtEl>
                                          <p:spTgt spid="17416"/>
                                        </p:tgtEl>
                                      </p:cBhvr>
                                    </p:animEffect>
                                    <p:set>
                                      <p:cBhvr>
                                        <p:cTn id="73" dur="1" fill="hold">
                                          <p:stCondLst>
                                            <p:cond delay="1999"/>
                                          </p:stCondLst>
                                        </p:cTn>
                                        <p:tgtEl>
                                          <p:spTgt spid="1741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7429"/>
                                        </p:tgtEl>
                                        <p:attrNameLst>
                                          <p:attrName>style.visibility</p:attrName>
                                        </p:attrNameLst>
                                      </p:cBhvr>
                                      <p:to>
                                        <p:strVal val="visible"/>
                                      </p:to>
                                    </p:set>
                                    <p:anim calcmode="lin" valueType="num">
                                      <p:cBhvr additive="base">
                                        <p:cTn id="78" dur="500" fill="hold"/>
                                        <p:tgtEl>
                                          <p:spTgt spid="17429"/>
                                        </p:tgtEl>
                                        <p:attrNameLst>
                                          <p:attrName>ppt_x</p:attrName>
                                        </p:attrNameLst>
                                      </p:cBhvr>
                                      <p:tavLst>
                                        <p:tav tm="0">
                                          <p:val>
                                            <p:strVal val="#ppt_x"/>
                                          </p:val>
                                        </p:tav>
                                        <p:tav tm="100000">
                                          <p:val>
                                            <p:strVal val="#ppt_x"/>
                                          </p:val>
                                        </p:tav>
                                      </p:tavLst>
                                    </p:anim>
                                    <p:anim calcmode="lin" valueType="num">
                                      <p:cBhvr additive="base">
                                        <p:cTn id="79"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7419"/>
                                        </p:tgtEl>
                                        <p:attrNameLst>
                                          <p:attrName>style.visibility</p:attrName>
                                        </p:attrNameLst>
                                      </p:cBhvr>
                                      <p:to>
                                        <p:strVal val="visible"/>
                                      </p:to>
                                    </p:set>
                                    <p:anim calcmode="lin" valueType="num">
                                      <p:cBhvr additive="base">
                                        <p:cTn id="84" dur="500" fill="hold"/>
                                        <p:tgtEl>
                                          <p:spTgt spid="17419"/>
                                        </p:tgtEl>
                                        <p:attrNameLst>
                                          <p:attrName>ppt_x</p:attrName>
                                        </p:attrNameLst>
                                      </p:cBhvr>
                                      <p:tavLst>
                                        <p:tav tm="0">
                                          <p:val>
                                            <p:strVal val="#ppt_x"/>
                                          </p:val>
                                        </p:tav>
                                        <p:tav tm="100000">
                                          <p:val>
                                            <p:strVal val="#ppt_x"/>
                                          </p:val>
                                        </p:tav>
                                      </p:tavLst>
                                    </p:anim>
                                    <p:anim calcmode="lin" valueType="num">
                                      <p:cBhvr additive="base">
                                        <p:cTn id="85" dur="500" fill="hold"/>
                                        <p:tgtEl>
                                          <p:spTgt spid="17419"/>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17418"/>
                                        </p:tgtEl>
                                        <p:attrNameLst>
                                          <p:attrName>style.visibility</p:attrName>
                                        </p:attrNameLst>
                                      </p:cBhvr>
                                      <p:to>
                                        <p:strVal val="visible"/>
                                      </p:to>
                                    </p:set>
                                    <p:anim calcmode="lin" valueType="num">
                                      <p:cBhvr additive="base">
                                        <p:cTn id="88" dur="500" fill="hold"/>
                                        <p:tgtEl>
                                          <p:spTgt spid="17418"/>
                                        </p:tgtEl>
                                        <p:attrNameLst>
                                          <p:attrName>ppt_x</p:attrName>
                                        </p:attrNameLst>
                                      </p:cBhvr>
                                      <p:tavLst>
                                        <p:tav tm="0">
                                          <p:val>
                                            <p:strVal val="#ppt_x"/>
                                          </p:val>
                                        </p:tav>
                                        <p:tav tm="100000">
                                          <p:val>
                                            <p:strVal val="#ppt_x"/>
                                          </p:val>
                                        </p:tav>
                                      </p:tavLst>
                                    </p:anim>
                                    <p:anim calcmode="lin" valueType="num">
                                      <p:cBhvr additive="base">
                                        <p:cTn id="89"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8" presetClass="exit" presetSubtype="16" fill="hold" nodeType="clickEffect">
                                  <p:stCondLst>
                                    <p:cond delay="0"/>
                                  </p:stCondLst>
                                  <p:childTnLst>
                                    <p:animEffect transition="out" filter="diamond(in)">
                                      <p:cBhvr>
                                        <p:cTn id="93" dur="2000"/>
                                        <p:tgtEl>
                                          <p:spTgt spid="17418"/>
                                        </p:tgtEl>
                                      </p:cBhvr>
                                    </p:animEffect>
                                    <p:set>
                                      <p:cBhvr>
                                        <p:cTn id="94" dur="1" fill="hold">
                                          <p:stCondLst>
                                            <p:cond delay="1999"/>
                                          </p:stCondLst>
                                        </p:cTn>
                                        <p:tgtEl>
                                          <p:spTgt spid="17418"/>
                                        </p:tgtEl>
                                        <p:attrNameLst>
                                          <p:attrName>style.visibility</p:attrName>
                                        </p:attrNameLst>
                                      </p:cBhvr>
                                      <p:to>
                                        <p:strVal val="hidden"/>
                                      </p:to>
                                    </p:set>
                                  </p:childTnLst>
                                </p:cTn>
                              </p:par>
                              <p:par>
                                <p:cTn id="95" presetID="8" presetClass="exit" presetSubtype="16" fill="hold" grpId="1" nodeType="withEffect">
                                  <p:stCondLst>
                                    <p:cond delay="0"/>
                                  </p:stCondLst>
                                  <p:childTnLst>
                                    <p:animEffect transition="out" filter="diamond(in)">
                                      <p:cBhvr>
                                        <p:cTn id="96" dur="2000"/>
                                        <p:tgtEl>
                                          <p:spTgt spid="17419"/>
                                        </p:tgtEl>
                                      </p:cBhvr>
                                    </p:animEffect>
                                    <p:set>
                                      <p:cBhvr>
                                        <p:cTn id="97" dur="1" fill="hold">
                                          <p:stCondLst>
                                            <p:cond delay="1999"/>
                                          </p:stCondLst>
                                        </p:cTn>
                                        <p:tgtEl>
                                          <p:spTgt spid="174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bldLvl="0" animBg="1"/>
      <p:bldP spid="17417" grpId="0" bldLvl="0" animBg="1"/>
      <p:bldP spid="17417" grpId="1" bldLvl="0" animBg="1"/>
      <p:bldP spid="17419" grpId="0"/>
      <p:bldP spid="17419" grpId="1"/>
      <p:bldP spid="17421" grpId="0"/>
      <p:bldP spid="17421" grpId="1"/>
      <p:bldP spid="17423" grpId="0"/>
      <p:bldP spid="17424" grpId="0"/>
      <p:bldP spid="17427" grpId="0" bldLvl="0" animBg="1"/>
      <p:bldP spid="17428" grpId="0" bldLvl="0" animBg="1"/>
      <p:bldP spid="1742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25562"/>
            <a:ext cx="10972800" cy="1112838"/>
          </a:xfrm>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Hoạt động nhóm (7 phút)- Phiếu học tập số 2</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    </a:t>
            </a:r>
            <a:endParaRPr lang="en-US" dirty="0"/>
          </a:p>
        </p:txBody>
      </p:sp>
      <p:sp>
        <p:nvSpPr>
          <p:cNvPr id="4" name="Title 1"/>
          <p:cNvSpPr txBox="1"/>
          <p:nvPr/>
        </p:nvSpPr>
        <p:spPr bwMode="auto">
          <a:xfrm>
            <a:off x="838200" y="2057400"/>
            <a:ext cx="10847705" cy="71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endParaRPr lang="en-US" b="1" kern="0" dirty="0">
              <a:solidFill>
                <a:srgbClr val="C00000"/>
              </a:solidFill>
              <a:latin typeface="Times New Roman" panose="02020603050405020304" pitchFamily="18" charset="0"/>
              <a:cs typeface="Times New Roman" panose="02020603050405020304" pitchFamily="18" charset="0"/>
            </a:endParaRPr>
          </a:p>
          <a:p>
            <a:endParaRPr lang="en-US" b="1" kern="0" dirty="0">
              <a:solidFill>
                <a:srgbClr val="C00000"/>
              </a:solidFill>
              <a:latin typeface="Times New Roman" panose="02020603050405020304" pitchFamily="18" charset="0"/>
              <a:cs typeface="Times New Roman" panose="02020603050405020304" pitchFamily="18" charset="0"/>
            </a:endParaRPr>
          </a:p>
          <a:p>
            <a:endParaRPr lang="en-US" b="1" kern="0"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457200" y="2849562"/>
          <a:ext cx="10969978" cy="4761632"/>
        </p:xfrm>
        <a:graphic>
          <a:graphicData uri="http://schemas.openxmlformats.org/drawingml/2006/table">
            <a:tbl>
              <a:tblPr firstRow="1" firstCol="1" bandRow="1" bandCol="1">
                <a:tableStyleId>{5C22544A-7EE6-4342-B048-85BDC9FD1C3A}</a:tableStyleId>
              </a:tblPr>
              <a:tblGrid>
                <a:gridCol w="3711023"/>
                <a:gridCol w="4248935"/>
                <a:gridCol w="3010020"/>
              </a:tblGrid>
              <a:tr h="381153">
                <a:tc>
                  <a:txBody>
                    <a:bodyPr/>
                    <a:lstStyle/>
                    <a:p>
                      <a:pPr marL="0" marR="0" indent="36195" algn="ctr">
                        <a:lnSpc>
                          <a:spcPct val="115000"/>
                        </a:lnSpc>
                        <a:spcBef>
                          <a:spcPts val="0"/>
                        </a:spcBef>
                        <a:spcAft>
                          <a:spcPts val="0"/>
                        </a:spcAft>
                      </a:pPr>
                      <a:r>
                        <a:rPr lang="en-US" sz="2400" dirty="0">
                          <a:solidFill>
                            <a:srgbClr val="7030A0"/>
                          </a:solidFill>
                          <a:latin typeface="Times New Roman" panose="02020603050405020304" pitchFamily="18" charset="0"/>
                          <a:cs typeface="Times New Roman" panose="02020603050405020304" pitchFamily="18" charset="0"/>
                        </a:rPr>
                        <a:t>Chi tiết</a:t>
                      </a:r>
                      <a:endParaRPr lang="en-US" sz="2400"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indent="36195" algn="ctr">
                        <a:lnSpc>
                          <a:spcPct val="115000"/>
                        </a:lnSpc>
                        <a:spcBef>
                          <a:spcPts val="0"/>
                        </a:spcBef>
                        <a:spcAft>
                          <a:spcPts val="0"/>
                        </a:spcAft>
                      </a:pPr>
                      <a:r>
                        <a:rPr lang="vi-VN" sz="2400" dirty="0">
                          <a:solidFill>
                            <a:srgbClr val="7030A0"/>
                          </a:solidFill>
                          <a:latin typeface="Times New Roman" panose="02020603050405020304" pitchFamily="18" charset="0"/>
                          <a:cs typeface="Times New Roman" panose="02020603050405020304" pitchFamily="18" charset="0"/>
                        </a:rPr>
                        <a:t>Cảm nhận về ý nghĩa chi tiết</a:t>
                      </a:r>
                      <a:endParaRPr lang="en-US" sz="2400"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algn="ctr">
                        <a:spcBef>
                          <a:spcPts val="0"/>
                        </a:spcBef>
                        <a:spcAft>
                          <a:spcPts val="0"/>
                        </a:spcAft>
                      </a:pPr>
                      <a:r>
                        <a:rPr lang="en-US" sz="2400" dirty="0">
                          <a:solidFill>
                            <a:srgbClr val="7030A0"/>
                          </a:solidFill>
                          <a:latin typeface="Times New Roman" panose="02020603050405020304" pitchFamily="18" charset="0"/>
                          <a:cs typeface="Times New Roman" panose="02020603050405020304" pitchFamily="18" charset="0"/>
                        </a:rPr>
                        <a:t> </a:t>
                      </a:r>
                      <a:r>
                        <a:rPr lang="en-US" sz="2400" dirty="0" smtClean="0">
                          <a:solidFill>
                            <a:srgbClr val="7030A0"/>
                          </a:solidFill>
                          <a:latin typeface="Times New Roman" panose="02020603050405020304" pitchFamily="18" charset="0"/>
                          <a:cs typeface="Times New Roman" panose="02020603050405020304" pitchFamily="18" charset="0"/>
                        </a:rPr>
                        <a:t> Nghệ</a:t>
                      </a:r>
                      <a:r>
                        <a:rPr lang="en-US" sz="2400" baseline="0" dirty="0" smtClean="0">
                          <a:solidFill>
                            <a:srgbClr val="7030A0"/>
                          </a:solidFill>
                          <a:latin typeface="Times New Roman" panose="02020603050405020304" pitchFamily="18" charset="0"/>
                          <a:cs typeface="Times New Roman" panose="02020603050405020304" pitchFamily="18" charset="0"/>
                        </a:rPr>
                        <a:t>  thuật xây dựng</a:t>
                      </a:r>
                      <a:endParaRPr lang="en-US" sz="2400" dirty="0">
                        <a:solidFill>
                          <a:srgbClr val="7030A0"/>
                        </a:solidFill>
                        <a:latin typeface="Times New Roman" panose="02020603050405020304" pitchFamily="18" charset="0"/>
                        <a:cs typeface="Times New Roman" panose="02020603050405020304" pitchFamily="18" charset="0"/>
                      </a:endParaRPr>
                    </a:p>
                  </a:txBody>
                  <a:tcPr marL="0" marR="0" marT="0" marB="0" anchor="ctr"/>
                </a:tc>
              </a:tr>
              <a:tr h="443514">
                <a:tc rowSpan="3">
                  <a:txBody>
                    <a:bodyPr/>
                    <a:lstStyle/>
                    <a:p>
                      <a:pPr marL="0" marR="0"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a:p>
                      <a:pPr marL="0" marR="0"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Tiếng nói đầu tiên  xin đi đánh giặc</a:t>
                      </a:r>
                      <a:endParaRPr lang="en-US" dirty="0">
                        <a:solidFill>
                          <a:srgbClr val="FF0000"/>
                        </a:solidFill>
                        <a:latin typeface="Times New Roman" panose="02020603050405020304" pitchFamily="18" charset="0"/>
                        <a:cs typeface="Times New Roman" panose="02020603050405020304" pitchFamily="18" charset="0"/>
                      </a:endParaRPr>
                    </a:p>
                  </a:txBody>
                  <a:tcPr marL="45121" marR="45121" marT="45121" marB="45121"/>
                </a:tc>
                <a:tc>
                  <a:txBody>
                    <a:bodyPr/>
                    <a:lstStyle/>
                    <a:p>
                      <a:endParaRPr lang="en-US" dirty="0"/>
                    </a:p>
                  </a:txBody>
                  <a:tcPr marL="45121" marR="45121" marT="45121" marB="45121"/>
                </a:tc>
                <a:tc rowSpan="9">
                  <a:txBody>
                    <a:bodyPr/>
                    <a:lstStyle/>
                    <a:p>
                      <a:pPr marL="0" marR="0">
                        <a:spcBef>
                          <a:spcPts val="0"/>
                        </a:spcBef>
                        <a:spcAft>
                          <a:spcPts val="0"/>
                        </a:spcAft>
                      </a:pPr>
                      <a:r>
                        <a:rPr lang="en-US" dirty="0">
                          <a:solidFill>
                            <a:srgbClr val="7030A0"/>
                          </a:solidFill>
                        </a:rPr>
                        <a:t>  </a:t>
                      </a:r>
                      <a:endParaRPr lang="en-US" dirty="0">
                        <a:solidFill>
                          <a:srgbClr val="7030A0"/>
                        </a:solidFill>
                      </a:endParaRPr>
                    </a:p>
                    <a:p>
                      <a:pPr marL="0" marR="0">
                        <a:spcBef>
                          <a:spcPts val="0"/>
                        </a:spcBef>
                        <a:spcAft>
                          <a:spcPts val="0"/>
                        </a:spcAft>
                      </a:pPr>
                      <a:r>
                        <a:rPr lang="en-US" dirty="0">
                          <a:solidFill>
                            <a:srgbClr val="7030A0"/>
                          </a:solidFill>
                        </a:rPr>
                        <a:t> </a:t>
                      </a:r>
                      <a:endParaRPr lang="en-US" dirty="0">
                        <a:solidFill>
                          <a:srgbClr val="7030A0"/>
                        </a:solidFill>
                      </a:endParaRPr>
                    </a:p>
                    <a:p>
                      <a:pPr marL="0" marR="0">
                        <a:spcBef>
                          <a:spcPts val="0"/>
                        </a:spcBef>
                        <a:spcAft>
                          <a:spcPts val="0"/>
                        </a:spcAft>
                      </a:pPr>
                      <a:r>
                        <a:rPr lang="en-US" dirty="0">
                          <a:solidFill>
                            <a:srgbClr val="7030A0"/>
                          </a:solidFill>
                        </a:rPr>
                        <a:t> </a:t>
                      </a:r>
                      <a:endParaRPr lang="en-US" dirty="0">
                        <a:solidFill>
                          <a:srgbClr val="7030A0"/>
                        </a:solidFill>
                      </a:endParaRPr>
                    </a:p>
                    <a:p>
                      <a:pPr marL="0" marR="0">
                        <a:spcBef>
                          <a:spcPts val="0"/>
                        </a:spcBef>
                        <a:spcAft>
                          <a:spcPts val="0"/>
                        </a:spcAft>
                      </a:pPr>
                      <a:r>
                        <a:rPr lang="en-US" dirty="0">
                          <a:solidFill>
                            <a:srgbClr val="7030A0"/>
                          </a:solidFill>
                        </a:rPr>
                        <a:t> </a:t>
                      </a:r>
                      <a:endParaRPr lang="en-US" dirty="0">
                        <a:solidFill>
                          <a:srgbClr val="7030A0"/>
                        </a:solidFill>
                      </a:endParaRPr>
                    </a:p>
                    <a:p>
                      <a:pPr marL="0" marR="0" indent="36195" algn="ctr">
                        <a:lnSpc>
                          <a:spcPct val="115000"/>
                        </a:lnSpc>
                        <a:spcBef>
                          <a:spcPts val="0"/>
                        </a:spcBef>
                        <a:spcAft>
                          <a:spcPts val="0"/>
                        </a:spcAft>
                      </a:pPr>
                      <a:r>
                        <a:rPr lang="vi-VN" dirty="0">
                          <a:solidFill>
                            <a:srgbClr val="7030A0"/>
                          </a:solidFill>
                        </a:rPr>
                        <a:t> </a:t>
                      </a:r>
                      <a:endParaRPr lang="en-US" dirty="0">
                        <a:solidFill>
                          <a:srgbClr val="7030A0"/>
                        </a:solidFill>
                      </a:endParaRPr>
                    </a:p>
                  </a:txBody>
                  <a:tcPr marL="0" marR="0" marT="0" marB="0" anchor="ctr"/>
                </a:tc>
              </a:tr>
              <a:tr h="811165">
                <a:tc vMerge="1">
                  <a:tcPr/>
                </a:tc>
                <a:tc>
                  <a:txBody>
                    <a:bodyPr/>
                    <a:lstStyle/>
                    <a:p>
                      <a:endParaRPr lang="en-US" dirty="0"/>
                    </a:p>
                  </a:txBody>
                  <a:tcPr marL="45121" marR="45121" marT="45121" marB="45121"/>
                </a:tc>
                <a:tc vMerge="1">
                  <a:tcPr marL="0" marR="0" marT="0" marB="0" anchor="ctr"/>
                </a:tc>
              </a:tr>
              <a:tr h="443514">
                <a:tc vMerge="1">
                  <a:tcPr/>
                </a:tc>
                <a:tc>
                  <a:txBody>
                    <a:bodyPr/>
                    <a:lstStyle/>
                    <a:p>
                      <a:endParaRPr lang="en-US" dirty="0"/>
                    </a:p>
                  </a:txBody>
                  <a:tcPr marL="45121" marR="45121" marT="45121" marB="45121"/>
                </a:tc>
                <a:tc vMerge="1">
                  <a:tcPr marL="0" marR="0" marT="0" marB="0" anchor="ctr"/>
                </a:tc>
              </a:tr>
              <a:tr h="320964">
                <a:tc rowSpan="3">
                  <a:txBody>
                    <a:bodyPr/>
                    <a:lstStyle/>
                    <a:p>
                      <a:pPr marL="0" marR="0" indent="36195"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Gióng đòi roi sắt, ngựa sắt, giáp sắt</a:t>
                      </a:r>
                      <a:endParaRPr lang="en-US" dirty="0">
                        <a:solidFill>
                          <a:srgbClr val="FF0000"/>
                        </a:solidFill>
                        <a:latin typeface="Times New Roman" panose="02020603050405020304" pitchFamily="18" charset="0"/>
                        <a:cs typeface="Times New Roman" panose="02020603050405020304" pitchFamily="18" charset="0"/>
                      </a:endParaRPr>
                    </a:p>
                    <a:p>
                      <a:pPr marL="0" marR="0" indent="36195"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Nhóm 2</a:t>
                      </a:r>
                      <a:endParaRPr lang="en-US" dirty="0">
                        <a:solidFill>
                          <a:srgbClr val="FF0000"/>
                        </a:solidFill>
                        <a:latin typeface="Times New Roman" panose="02020603050405020304" pitchFamily="18" charset="0"/>
                        <a:cs typeface="Times New Roman" panose="02020603050405020304" pitchFamily="18" charset="0"/>
                      </a:endParaRPr>
                    </a:p>
                  </a:txBody>
                  <a:tcPr marL="45121" marR="45121" marT="45121" marB="45121"/>
                </a:tc>
                <a:tc>
                  <a:txBody>
                    <a:bodyPr/>
                    <a:lstStyle/>
                    <a:p>
                      <a:endParaRPr lang="en-US" dirty="0"/>
                    </a:p>
                  </a:txBody>
                  <a:tcPr marL="45121" marR="45121" marT="45121" marB="45121"/>
                </a:tc>
                <a:tc vMerge="1">
                  <a:tcPr marL="0" marR="0" marT="0" marB="0" anchor="ctr"/>
                </a:tc>
              </a:tr>
              <a:tr h="271997">
                <a:tc vMerge="1">
                  <a:tcPr/>
                </a:tc>
                <a:tc>
                  <a:txBody>
                    <a:bodyPr/>
                    <a:lstStyle/>
                    <a:p>
                      <a:endParaRPr lang="en-US" dirty="0"/>
                    </a:p>
                  </a:txBody>
                  <a:tcPr marL="45121" marR="45121" marT="45121" marB="45121"/>
                </a:tc>
                <a:tc vMerge="1">
                  <a:tcPr marL="0" marR="0" marT="0" marB="0" anchor="ctr"/>
                </a:tc>
              </a:tr>
              <a:tr h="271997">
                <a:tc vMerge="1">
                  <a:tcPr/>
                </a:tc>
                <a:tc>
                  <a:txBody>
                    <a:bodyPr/>
                    <a:lstStyle/>
                    <a:p>
                      <a:endParaRPr lang="en-US"/>
                    </a:p>
                  </a:txBody>
                  <a:tcPr marL="45121" marR="45121" marT="45121" marB="45121"/>
                </a:tc>
                <a:tc vMerge="1">
                  <a:tcPr marL="0" marR="0" marT="0" marB="0" anchor="ctr"/>
                </a:tc>
              </a:tr>
              <a:tr h="688615">
                <a:tc rowSpan="3">
                  <a:txBody>
                    <a:bodyPr/>
                    <a:lstStyle/>
                    <a:p>
                      <a:pPr marL="0" marR="0" indent="36195"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Bà con góp gạo nuôi Gióng</a:t>
                      </a:r>
                      <a:endParaRPr lang="en-US" dirty="0">
                        <a:solidFill>
                          <a:srgbClr val="FF0000"/>
                        </a:solidFill>
                        <a:latin typeface="Times New Roman" panose="02020603050405020304" pitchFamily="18" charset="0"/>
                        <a:cs typeface="Times New Roman" panose="02020603050405020304" pitchFamily="18" charset="0"/>
                      </a:endParaRPr>
                    </a:p>
                    <a:p>
                      <a:pPr marL="0" marR="0" indent="36195"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Nhóm 3</a:t>
                      </a:r>
                      <a:endParaRPr lang="en-US" dirty="0">
                        <a:solidFill>
                          <a:srgbClr val="FF0000"/>
                        </a:solidFill>
                        <a:latin typeface="Times New Roman" panose="02020603050405020304" pitchFamily="18" charset="0"/>
                        <a:cs typeface="Times New Roman" panose="02020603050405020304" pitchFamily="18" charset="0"/>
                      </a:endParaRPr>
                    </a:p>
                  </a:txBody>
                  <a:tcPr marL="45121" marR="45121" marT="45121" marB="45121"/>
                </a:tc>
                <a:tc>
                  <a:txBody>
                    <a:bodyPr/>
                    <a:lstStyle/>
                    <a:p>
                      <a:endParaRPr lang="en-US" dirty="0"/>
                    </a:p>
                  </a:txBody>
                  <a:tcPr marL="45121" marR="45121" marT="45121" marB="45121"/>
                </a:tc>
                <a:tc vMerge="1">
                  <a:tcPr marL="0" marR="0" marT="0" marB="0" anchor="ctr"/>
                </a:tc>
              </a:tr>
              <a:tr h="271997">
                <a:tc vMerge="1">
                  <a:tcPr/>
                </a:tc>
                <a:tc>
                  <a:txBody>
                    <a:bodyPr/>
                    <a:lstStyle/>
                    <a:p>
                      <a:pPr marL="0" marR="0" algn="just">
                        <a:spcBef>
                          <a:spcPts val="0"/>
                        </a:spcBef>
                        <a:spcAft>
                          <a:spcPts val="0"/>
                        </a:spcAft>
                      </a:pPr>
                      <a:r>
                        <a:rPr lang="vi-VN" dirty="0">
                          <a:solidFill>
                            <a:srgbClr val="7030A0"/>
                          </a:solidFill>
                        </a:rPr>
                        <a:t> </a:t>
                      </a:r>
                      <a:endParaRPr lang="en-US" dirty="0">
                        <a:solidFill>
                          <a:srgbClr val="7030A0"/>
                        </a:solidFill>
                      </a:endParaRPr>
                    </a:p>
                  </a:txBody>
                  <a:tcPr marL="45121" marR="45121" marT="45121" marB="45121"/>
                </a:tc>
                <a:tc vMerge="1">
                  <a:tcPr marL="0" marR="0" marT="0" marB="0" anchor="ctr"/>
                </a:tc>
              </a:tr>
              <a:tr h="302697">
                <a:tc vMerge="1">
                  <a:tcPr/>
                </a:tc>
                <a:tc>
                  <a:txBody>
                    <a:bodyPr/>
                    <a:lstStyle/>
                    <a:p>
                      <a:pPr marL="0" marR="0">
                        <a:lnSpc>
                          <a:spcPct val="115000"/>
                        </a:lnSpc>
                        <a:spcBef>
                          <a:spcPts val="0"/>
                        </a:spcBef>
                        <a:spcAft>
                          <a:spcPts val="0"/>
                        </a:spcAft>
                      </a:pPr>
                      <a:r>
                        <a:rPr lang="vi-VN" dirty="0">
                          <a:solidFill>
                            <a:srgbClr val="7030A0"/>
                          </a:solidFill>
                        </a:rPr>
                        <a:t> </a:t>
                      </a:r>
                      <a:endParaRPr lang="en-US" dirty="0">
                        <a:solidFill>
                          <a:srgbClr val="7030A0"/>
                        </a:solidFill>
                      </a:endParaRPr>
                    </a:p>
                  </a:txBody>
                  <a:tcPr marL="45121" marR="45121" marT="45121" marB="45121"/>
                </a:tc>
                <a:tc vMerge="1">
                  <a:tcPr marL="45121" marR="45121" marT="45121" marB="45121"/>
                </a:tc>
              </a:tr>
            </a:tbl>
          </a:graphicData>
        </a:graphic>
      </p:graphicFrame>
      <p:pic>
        <p:nvPicPr>
          <p:cNvPr id="6"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1000" y="-97790"/>
            <a:ext cx="3755390" cy="1665605"/>
          </a:xfrm>
          <a:prstGeom prst="rect">
            <a:avLst/>
          </a:prstGeom>
          <a:noFill/>
          <a:ln w="9525">
            <a:noFill/>
          </a:ln>
        </p:spPr>
      </p:pic>
      <p:sp>
        <p:nvSpPr>
          <p:cNvPr id="8" name="Text Box 7"/>
          <p:cNvSpPr txBox="1"/>
          <p:nvPr/>
        </p:nvSpPr>
        <p:spPr>
          <a:xfrm>
            <a:off x="1724660" y="4102100"/>
            <a:ext cx="1318895" cy="36830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scene3d>
              <a:camera prst="orthographicFront"/>
              <a:lightRig rig="threePt" dir="t"/>
            </a:scene3d>
          </a:bodyPr>
          <a:p>
            <a:r>
              <a:rPr lang="en-US">
                <a:solidFill>
                  <a:srgbClr val="C00000"/>
                </a:solidFill>
                <a:effectLst>
                  <a:outerShdw blurRad="38100" dist="19050" dir="2700000" algn="tl" rotWithShape="0">
                    <a:schemeClr val="dk1">
                      <a:alpha val="40000"/>
                    </a:schemeClr>
                  </a:outerShdw>
                </a:effectLst>
              </a:rPr>
              <a:t>nhóm 1</a:t>
            </a:r>
            <a:endParaRPr lang="en-US">
              <a:solidFill>
                <a:srgbClr val="C00000"/>
              </a:solidFill>
              <a:effectLst>
                <a:outerShdw blurRad="38100" dist="19050" dir="2700000" algn="tl" rotWithShape="0">
                  <a:schemeClr val="dk1">
                    <a:alpha val="40000"/>
                  </a:schemeClr>
                </a:outerShdw>
              </a:effectLst>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a:graphicFrameLocks noGrp="1"/>
          </p:cNvGraphicFramePr>
          <p:nvPr>
            <p:ph idx="1"/>
          </p:nvPr>
        </p:nvGraphicFramePr>
        <p:xfrm>
          <a:off x="609600" y="1174750"/>
          <a:ext cx="10972800" cy="3775710"/>
        </p:xfrm>
        <a:graphic>
          <a:graphicData uri="http://schemas.openxmlformats.org/drawingml/2006/table">
            <a:tbl>
              <a:tblPr firstRow="1" firstCol="1" bandRow="1" bandCol="1">
                <a:tableStyleId>{5C22544A-7EE6-4342-B048-85BDC9FD1C3A}</a:tableStyleId>
              </a:tblPr>
              <a:tblGrid>
                <a:gridCol w="4070985"/>
                <a:gridCol w="4070350"/>
                <a:gridCol w="2831465"/>
              </a:tblGrid>
              <a:tr h="348839">
                <a:tc>
                  <a:txBody>
                    <a:bodyPr/>
                    <a:p>
                      <a:pPr marL="0" marR="0" indent="36195" algn="ctr">
                        <a:lnSpc>
                          <a:spcPct val="115000"/>
                        </a:lnSpc>
                        <a:spcBef>
                          <a:spcPts val="0"/>
                        </a:spcBef>
                        <a:spcAft>
                          <a:spcPts val="0"/>
                        </a:spcAft>
                      </a:pPr>
                      <a:r>
                        <a:rPr lang="en-US" sz="2000" dirty="0">
                          <a:solidFill>
                            <a:srgbClr val="FF0000"/>
                          </a:solidFill>
                          <a:effectLst/>
                        </a:rPr>
                        <a:t>Chi tiết</a:t>
                      </a: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p>
                      <a:pPr marL="0" marR="0" indent="36195" algn="ctr">
                        <a:lnSpc>
                          <a:spcPct val="115000"/>
                        </a:lnSpc>
                        <a:spcBef>
                          <a:spcPts val="0"/>
                        </a:spcBef>
                        <a:spcAft>
                          <a:spcPts val="0"/>
                        </a:spcAft>
                      </a:pPr>
                      <a:r>
                        <a:rPr lang="vi-VN" sz="2000" dirty="0">
                          <a:solidFill>
                            <a:srgbClr val="FF0000"/>
                          </a:solidFill>
                          <a:effectLst/>
                        </a:rPr>
                        <a:t>Cảm nhận về ý nghĩa chi tiết</a:t>
                      </a: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p>
                      <a:pPr marL="0" marR="0" indent="0" algn="l" defTabSz="914400" rtl="0" eaLnBrk="1" fontAlgn="auto" latinLnBrk="0" hangingPunct="1">
                        <a:lnSpc>
                          <a:spcPct val="100000"/>
                        </a:lnSpc>
                        <a:spcBef>
                          <a:spcPts val="0"/>
                        </a:spcBef>
                        <a:spcAft>
                          <a:spcPts val="0"/>
                        </a:spcAft>
                        <a:buClrTx/>
                        <a:buSzTx/>
                        <a:buFontTx/>
                        <a:buNone/>
                        <a:defRPr/>
                      </a:pPr>
                      <a:r>
                        <a:rPr lang="en-US" sz="2000" dirty="0">
                          <a:solidFill>
                            <a:srgbClr val="FF0000"/>
                          </a:solidFill>
                          <a:effectLst/>
                        </a:rPr>
                        <a:t> </a:t>
                      </a:r>
                      <a:r>
                        <a:rPr lang="en-US" sz="2000" dirty="0" smtClean="0">
                          <a:solidFill>
                            <a:srgbClr val="FF0000"/>
                          </a:solidFill>
                          <a:effectLst/>
                        </a:rPr>
                        <a:t> </a:t>
                      </a:r>
                      <a:r>
                        <a:rPr lang="en-US" sz="2000" dirty="0" smtClean="0">
                          <a:solidFill>
                            <a:srgbClr val="FF0000"/>
                          </a:solidFill>
                          <a:latin typeface="Times New Roman" panose="02020603050405020304" pitchFamily="18" charset="0"/>
                          <a:cs typeface="Times New Roman" panose="02020603050405020304" pitchFamily="18" charset="0"/>
                        </a:rPr>
                        <a:t>Nghệ</a:t>
                      </a:r>
                      <a:r>
                        <a:rPr lang="en-US" sz="2000" baseline="0" dirty="0" smtClean="0">
                          <a:solidFill>
                            <a:srgbClr val="FF0000"/>
                          </a:solidFill>
                          <a:latin typeface="Times New Roman" panose="02020603050405020304" pitchFamily="18" charset="0"/>
                          <a:cs typeface="Times New Roman" panose="02020603050405020304" pitchFamily="18" charset="0"/>
                        </a:rPr>
                        <a:t>  thuật xây dựng</a:t>
                      </a:r>
                      <a:endParaRPr lang="en-US" sz="2000" dirty="0" smtClean="0">
                        <a:solidFill>
                          <a:srgbClr val="FF0000"/>
                        </a:solidFill>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0" marR="0" marT="0" marB="0" anchor="ctr"/>
                </a:tc>
              </a:tr>
              <a:tr h="133155">
                <a:tc rowSpan="2">
                  <a:txBody>
                    <a:bodyPr/>
                    <a:p>
                      <a:pPr marL="0" marR="0" algn="just">
                        <a:lnSpc>
                          <a:spcPct val="115000"/>
                        </a:lnSpc>
                        <a:spcBef>
                          <a:spcPts val="0"/>
                        </a:spcBef>
                        <a:spcAft>
                          <a:spcPts val="0"/>
                        </a:spcAft>
                      </a:pPr>
                      <a:r>
                        <a:rPr lang="en-US" sz="1800" dirty="0">
                          <a:solidFill>
                            <a:srgbClr val="FF0000"/>
                          </a:solidFill>
                          <a:effectLst/>
                        </a:rPr>
                        <a:t>Gióng vươn vai trở thành tráng sĩ</a:t>
                      </a:r>
                      <a:endParaRPr lang="en-US" sz="1800" dirty="0">
                        <a:solidFill>
                          <a:srgbClr val="FF0000"/>
                        </a:solidFill>
                        <a:effectLst/>
                      </a:endParaRPr>
                    </a:p>
                    <a:p>
                      <a:pPr marL="0" marR="0" algn="just">
                        <a:lnSpc>
                          <a:spcPct val="115000"/>
                        </a:lnSpc>
                        <a:spcBef>
                          <a:spcPts val="0"/>
                        </a:spcBef>
                        <a:spcAft>
                          <a:spcPts val="0"/>
                        </a:spcAft>
                      </a:pPr>
                      <a:r>
                        <a:rPr lang="en-US" sz="1800" dirty="0">
                          <a:solidFill>
                            <a:srgbClr val="FF0000"/>
                          </a:solidFill>
                          <a:effectLst/>
                          <a:latin typeface="Times New Roman" panose="02020603050405020304" pitchFamily="18" charset="0"/>
                          <a:ea typeface="Times New Roman" panose="02020603050405020304" pitchFamily="18" charset="0"/>
                        </a:rPr>
                        <a:t>nhóm4</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p>
                      <a:pPr marL="0" marR="0" indent="36195" algn="just">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tr>
              <a:tr h="528471">
                <a:tc vMerge="1">
                  <a:tcPr/>
                </a:tc>
                <a:tc>
                  <a:txBody>
                    <a:bodyPr/>
                    <a:p>
                      <a:endParaRPr lang="en-US" dirty="0"/>
                    </a:p>
                  </a:txBody>
                  <a:tcPr marL="39635" marR="39635" marT="39635" marB="39635"/>
                </a:tc>
                <a:tc>
                  <a:txBody>
                    <a:bodyPr/>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txBody>
                  <a:tcPr marL="0" marR="0" marT="0" marB="0" anchor="ctr"/>
                </a:tc>
              </a:tr>
              <a:tr h="202339">
                <a:tc rowSpan="2">
                  <a:txBody>
                    <a:bodyPr/>
                    <a:p>
                      <a:pPr marL="0" marR="0" indent="36195" algn="just">
                        <a:lnSpc>
                          <a:spcPct val="115000"/>
                        </a:lnSpc>
                        <a:spcBef>
                          <a:spcPts val="0"/>
                        </a:spcBef>
                        <a:spcAft>
                          <a:spcPts val="0"/>
                        </a:spcAft>
                      </a:pPr>
                      <a:r>
                        <a:rPr lang="en-US" sz="1800">
                          <a:solidFill>
                            <a:srgbClr val="FF0000"/>
                          </a:solidFill>
                          <a:effectLst/>
                        </a:rPr>
                        <a:t>Gióng nhổ tre bên đường đánh giặc</a:t>
                      </a:r>
                      <a:endParaRPr lang="en-US" sz="1800">
                        <a:solidFill>
                          <a:srgbClr val="FF0000"/>
                        </a:solidFill>
                        <a:effectLst/>
                      </a:endParaRPr>
                    </a:p>
                    <a:p>
                      <a:pPr marL="0" marR="0" indent="36195" algn="just">
                        <a:lnSpc>
                          <a:spcPct val="115000"/>
                        </a:lnSpc>
                        <a:spcBef>
                          <a:spcPts val="0"/>
                        </a:spcBef>
                        <a:spcAft>
                          <a:spcPts val="0"/>
                        </a:spcAft>
                      </a:pPr>
                      <a:r>
                        <a:rPr lang="en-US" sz="1800">
                          <a:solidFill>
                            <a:srgbClr val="FF0000"/>
                          </a:solidFill>
                          <a:effectLst/>
                          <a:latin typeface="Times New Roman" panose="02020603050405020304" pitchFamily="18" charset="0"/>
                          <a:ea typeface="Times New Roman" panose="02020603050405020304" pitchFamily="18" charset="0"/>
                        </a:rPr>
                        <a:t>Nhóm 5</a:t>
                      </a:r>
                      <a:endParaRPr lang="en-US" sz="180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p>
                      <a:endParaRPr lang="en-US"/>
                    </a:p>
                  </a:txBody>
                  <a:tcPr marL="39635" marR="39635" marT="39635" marB="39635"/>
                </a:tc>
                <a:tc>
                  <a:txBody>
                    <a:bodyPr/>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tr>
              <a:tr h="770826">
                <a:tc vMerge="1">
                  <a:tcPr/>
                </a:tc>
                <a:tc>
                  <a:txBody>
                    <a:bodyPr/>
                    <a:p>
                      <a:endParaRPr lang="en-US" dirty="0"/>
                    </a:p>
                  </a:txBody>
                  <a:tcPr marL="39635" marR="39635" marT="39635" marB="39635"/>
                </a:tc>
                <a:tc>
                  <a:txBody>
                    <a:bodyPr/>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tr>
              <a:tr h="910156">
                <a:tc rowSpan="3">
                  <a:txBody>
                    <a:bodyPr/>
                    <a:p>
                      <a:pPr marL="0" marR="0" indent="36195" algn="just">
                        <a:lnSpc>
                          <a:spcPct val="115000"/>
                        </a:lnSpc>
                        <a:spcBef>
                          <a:spcPts val="0"/>
                        </a:spcBef>
                        <a:spcAft>
                          <a:spcPts val="0"/>
                        </a:spcAft>
                      </a:pPr>
                      <a:r>
                        <a:rPr lang="en-US" sz="1800" dirty="0">
                          <a:solidFill>
                            <a:srgbClr val="FF0000"/>
                          </a:solidFill>
                          <a:effectLst/>
                        </a:rPr>
                        <a:t>Giặc tan, Gióng cởi bỏ giáp sắt rồi bay về trời</a:t>
                      </a:r>
                      <a:endParaRPr lang="en-US" sz="1800" dirty="0">
                        <a:solidFill>
                          <a:srgbClr val="FF0000"/>
                        </a:solidFill>
                        <a:effectLst/>
                      </a:endParaRPr>
                    </a:p>
                    <a:p>
                      <a:pPr marL="0" marR="0" indent="36195" algn="just">
                        <a:lnSpc>
                          <a:spcPct val="115000"/>
                        </a:lnSpc>
                        <a:spcBef>
                          <a:spcPts val="0"/>
                        </a:spcBef>
                        <a:spcAft>
                          <a:spcPts val="0"/>
                        </a:spcAft>
                      </a:pPr>
                      <a:r>
                        <a:rPr lang="en-US" sz="1800" dirty="0">
                          <a:solidFill>
                            <a:srgbClr val="FF0000"/>
                          </a:solidFill>
                          <a:effectLst/>
                          <a:latin typeface="Times New Roman" panose="02020603050405020304" pitchFamily="18" charset="0"/>
                          <a:ea typeface="Times New Roman" panose="02020603050405020304" pitchFamily="18" charset="0"/>
                        </a:rPr>
                        <a:t>Nhóm 6</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p>
                      <a:endParaRPr lang="en-US" dirty="0"/>
                    </a:p>
                  </a:txBody>
                  <a:tcPr marL="39635" marR="39635" marT="39635" marB="39635"/>
                </a:tc>
                <a:tc>
                  <a:txBody>
                    <a:bodyPr/>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tr>
              <a:tr h="133155">
                <a:tc vMerge="1">
                  <a:tcPr/>
                </a:tc>
                <a:tc>
                  <a:txBody>
                    <a:bodyPr/>
                    <a:p>
                      <a:pPr marL="0" marR="0">
                        <a:lnSpc>
                          <a:spcPct val="115000"/>
                        </a:lnSpc>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p>
                      <a:pPr marL="0" marR="0" indent="36195" algn="ctr">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r>
              <a:tr h="133155">
                <a:tc vMerge="1">
                  <a:tcPr/>
                </a:tc>
                <a:tc>
                  <a:txBody>
                    <a:bodyPr/>
                    <a:p>
                      <a:pPr marL="0" marR="0">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p>
                      <a:pPr marL="0" marR="0" indent="36195" algn="ctr">
                        <a:lnSpc>
                          <a:spcPct val="115000"/>
                        </a:lnSpc>
                        <a:spcBef>
                          <a:spcPts val="0"/>
                        </a:spcBef>
                        <a:spcAft>
                          <a:spcPts val="0"/>
                        </a:spcAft>
                      </a:pPr>
                      <a:r>
                        <a:rPr lang="vi-VN" sz="700" dirty="0">
                          <a:effectLst/>
                        </a:rPr>
                        <a:t> </a:t>
                      </a:r>
                      <a:endParaRPr lang="en-US" sz="700" dirty="0">
                        <a:effectLst/>
                        <a:latin typeface="Times New Roman" panose="02020603050405020304" pitchFamily="18" charset="0"/>
                        <a:ea typeface="Times New Roman" panose="02020603050405020304" pitchFamily="18" charset="0"/>
                      </a:endParaRPr>
                    </a:p>
                  </a:txBody>
                  <a:tcPr marL="39635" marR="39635" marT="39635" marB="39635"/>
                </a:tc>
              </a:tr>
            </a:tbl>
          </a:graphicData>
        </a:graphic>
      </p:graphicFrame>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36700" y="609600"/>
            <a:ext cx="4572000" cy="3889526"/>
          </a:xfrm>
          <a:prstGeom prst="rect">
            <a:avLst/>
          </a:prstGeom>
          <a:ln w="28575">
            <a:solidFill>
              <a:schemeClr val="tx1"/>
            </a:solidFill>
          </a:ln>
        </p:spPr>
      </p:pic>
      <p:sp>
        <p:nvSpPr>
          <p:cNvPr id="3" name="TextBox 2"/>
          <p:cNvSpPr txBox="1"/>
          <p:nvPr/>
        </p:nvSpPr>
        <p:spPr>
          <a:xfrm>
            <a:off x="1524000" y="-76200"/>
            <a:ext cx="9144000" cy="553998"/>
          </a:xfrm>
          <a:prstGeom prst="rect">
            <a:avLst/>
          </a:prstGeom>
          <a:solidFill>
            <a:srgbClr val="00B050"/>
          </a:solidFill>
        </p:spPr>
        <p:txBody>
          <a:bodyPr wrap="square" rtlCol="0">
            <a:spAutoFit/>
          </a:bodyPr>
          <a:lstStyle/>
          <a:p>
            <a:pPr algn="ctr"/>
            <a:r>
              <a:rPr lang="en-US" sz="3000" b="1" dirty="0" smtClean="0">
                <a:solidFill>
                  <a:schemeClr val="bg1"/>
                </a:solidFill>
              </a:rPr>
              <a:t>Tiếng nói đầu tiên</a:t>
            </a:r>
            <a:endParaRPr lang="en-US" sz="3000" b="1" dirty="0">
              <a:solidFill>
                <a:schemeClr val="bg1"/>
              </a:solidFill>
            </a:endParaRPr>
          </a:p>
        </p:txBody>
      </p:sp>
      <p:sp>
        <p:nvSpPr>
          <p:cNvPr id="4" name="Cloud Callout 3"/>
          <p:cNvSpPr/>
          <p:nvPr/>
        </p:nvSpPr>
        <p:spPr>
          <a:xfrm>
            <a:off x="6108700" y="533400"/>
            <a:ext cx="4559300" cy="1828800"/>
          </a:xfrm>
          <a:prstGeom prst="cloudCallout">
            <a:avLst>
              <a:gd name="adj1" fmla="val -105217"/>
              <a:gd name="adj2" fmla="val 10729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Gióng</a:t>
            </a:r>
            <a:r>
              <a:rPr lang="en-US" sz="3200" b="1" dirty="0">
                <a:solidFill>
                  <a:schemeClr val="tx1"/>
                </a:solidFill>
              </a:rPr>
              <a:t>: </a:t>
            </a:r>
            <a:r>
              <a:rPr lang="en-US" sz="3600" dirty="0">
                <a:solidFill>
                  <a:schemeClr val="tx1"/>
                </a:solidFill>
              </a:rPr>
              <a:t>“</a:t>
            </a:r>
            <a:r>
              <a:rPr lang="en-US" sz="3600" dirty="0" err="1">
                <a:solidFill>
                  <a:schemeClr val="tx1"/>
                </a:solidFill>
              </a:rPr>
              <a:t>Mẹ</a:t>
            </a:r>
            <a:r>
              <a:rPr lang="en-US" sz="3600" dirty="0">
                <a:solidFill>
                  <a:schemeClr val="tx1"/>
                </a:solidFill>
              </a:rPr>
              <a:t> </a:t>
            </a:r>
            <a:r>
              <a:rPr lang="en-US" sz="3600" dirty="0" err="1">
                <a:solidFill>
                  <a:schemeClr val="tx1"/>
                </a:solidFill>
              </a:rPr>
              <a:t>ra</a:t>
            </a:r>
            <a:r>
              <a:rPr lang="en-US" sz="3600" dirty="0">
                <a:solidFill>
                  <a:schemeClr val="tx1"/>
                </a:solidFill>
              </a:rPr>
              <a:t> </a:t>
            </a:r>
            <a:r>
              <a:rPr lang="en-US" sz="3600" dirty="0" err="1">
                <a:solidFill>
                  <a:schemeClr val="tx1"/>
                </a:solidFill>
              </a:rPr>
              <a:t>mời</a:t>
            </a:r>
            <a:r>
              <a:rPr lang="en-US" sz="3600" dirty="0">
                <a:solidFill>
                  <a:schemeClr val="tx1"/>
                </a:solidFill>
              </a:rPr>
              <a:t> </a:t>
            </a:r>
            <a:r>
              <a:rPr lang="en-US" sz="3600" dirty="0" err="1">
                <a:solidFill>
                  <a:schemeClr val="tx1"/>
                </a:solidFill>
              </a:rPr>
              <a:t>sứ</a:t>
            </a:r>
            <a:r>
              <a:rPr lang="en-US" sz="3600" dirty="0">
                <a:solidFill>
                  <a:schemeClr val="tx1"/>
                </a:solidFill>
              </a:rPr>
              <a:t> </a:t>
            </a:r>
            <a:r>
              <a:rPr lang="en-US" sz="3600" dirty="0" err="1">
                <a:solidFill>
                  <a:schemeClr val="tx1"/>
                </a:solidFill>
              </a:rPr>
              <a:t>giả</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đây</a:t>
            </a:r>
            <a:r>
              <a:rPr lang="en-US" sz="3600" dirty="0">
                <a:solidFill>
                  <a:schemeClr val="tx1"/>
                </a:solidFill>
              </a:rPr>
              <a:t>”</a:t>
            </a:r>
            <a:endParaRPr lang="en-US" sz="3600" dirty="0">
              <a:solidFill>
                <a:schemeClr val="tx1"/>
              </a:solidFill>
            </a:endParaRPr>
          </a:p>
        </p:txBody>
      </p:sp>
      <p:sp>
        <p:nvSpPr>
          <p:cNvPr id="10" name="Oval 9"/>
          <p:cNvSpPr/>
          <p:nvPr/>
        </p:nvSpPr>
        <p:spPr>
          <a:xfrm>
            <a:off x="6575176" y="2819400"/>
            <a:ext cx="4092825" cy="155348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err="1">
                <a:solidFill>
                  <a:srgbClr val="FFFF00"/>
                </a:solidFill>
              </a:rPr>
              <a:t>Tiếng</a:t>
            </a:r>
            <a:r>
              <a:rPr lang="en-US" sz="3100" dirty="0">
                <a:solidFill>
                  <a:srgbClr val="FFFF00"/>
                </a:solidFill>
              </a:rPr>
              <a:t> </a:t>
            </a:r>
            <a:r>
              <a:rPr lang="en-US" sz="3100" dirty="0" err="1">
                <a:solidFill>
                  <a:srgbClr val="FFFF00"/>
                </a:solidFill>
              </a:rPr>
              <a:t>nói</a:t>
            </a:r>
            <a:r>
              <a:rPr lang="en-US" sz="3100" dirty="0">
                <a:solidFill>
                  <a:srgbClr val="FFFF00"/>
                </a:solidFill>
              </a:rPr>
              <a:t> </a:t>
            </a:r>
            <a:r>
              <a:rPr lang="en-US" sz="3100" dirty="0" err="1">
                <a:solidFill>
                  <a:srgbClr val="FFFF00"/>
                </a:solidFill>
              </a:rPr>
              <a:t>đầu</a:t>
            </a:r>
            <a:r>
              <a:rPr lang="en-US" sz="3100" dirty="0">
                <a:solidFill>
                  <a:srgbClr val="FFFF00"/>
                </a:solidFill>
              </a:rPr>
              <a:t> </a:t>
            </a:r>
            <a:r>
              <a:rPr lang="en-US" sz="3100" dirty="0" err="1">
                <a:solidFill>
                  <a:srgbClr val="FFFF00"/>
                </a:solidFill>
              </a:rPr>
              <a:t>tiên</a:t>
            </a:r>
            <a:r>
              <a:rPr lang="en-US" sz="3100" dirty="0">
                <a:solidFill>
                  <a:srgbClr val="FFFF00"/>
                </a:solidFill>
              </a:rPr>
              <a:t>: </a:t>
            </a:r>
            <a:r>
              <a:rPr lang="en-US" sz="3100" dirty="0" err="1">
                <a:solidFill>
                  <a:srgbClr val="FFFF00"/>
                </a:solidFill>
              </a:rPr>
              <a:t>đòi</a:t>
            </a:r>
            <a:r>
              <a:rPr lang="en-US" sz="3100" dirty="0">
                <a:solidFill>
                  <a:srgbClr val="FFFF00"/>
                </a:solidFill>
              </a:rPr>
              <a:t> </a:t>
            </a:r>
            <a:r>
              <a:rPr lang="en-US" sz="3100" dirty="0" err="1">
                <a:solidFill>
                  <a:srgbClr val="FFFF00"/>
                </a:solidFill>
              </a:rPr>
              <a:t>đi</a:t>
            </a:r>
            <a:r>
              <a:rPr lang="en-US" sz="3100" dirty="0">
                <a:solidFill>
                  <a:srgbClr val="FFFF00"/>
                </a:solidFill>
              </a:rPr>
              <a:t> </a:t>
            </a:r>
            <a:r>
              <a:rPr lang="en-US" sz="3100" dirty="0" err="1">
                <a:solidFill>
                  <a:srgbClr val="FFFF00"/>
                </a:solidFill>
              </a:rPr>
              <a:t>đánh</a:t>
            </a:r>
            <a:r>
              <a:rPr lang="en-US" sz="3100" dirty="0">
                <a:solidFill>
                  <a:srgbClr val="FFFF00"/>
                </a:solidFill>
              </a:rPr>
              <a:t> </a:t>
            </a:r>
            <a:r>
              <a:rPr lang="en-US" sz="3100" dirty="0" err="1">
                <a:solidFill>
                  <a:srgbClr val="FFFF00"/>
                </a:solidFill>
              </a:rPr>
              <a:t>giặc</a:t>
            </a:r>
            <a:endParaRPr lang="en-US" sz="3100" dirty="0">
              <a:solidFill>
                <a:srgbClr val="FFFF00"/>
              </a:solidFill>
            </a:endParaRPr>
          </a:p>
        </p:txBody>
      </p:sp>
      <p:sp>
        <p:nvSpPr>
          <p:cNvPr id="11" name="Rectangle 10"/>
          <p:cNvSpPr/>
          <p:nvPr/>
        </p:nvSpPr>
        <p:spPr>
          <a:xfrm>
            <a:off x="990600" y="4724400"/>
            <a:ext cx="9677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sz="2400" dirty="0" smtClean="0">
                <a:solidFill>
                  <a:schemeClr val="tx1"/>
                </a:solidFill>
              </a:rPr>
              <a:t> Gióng nhờ mẹ ra gọi sứ giả vào để nói chuyện.</a:t>
            </a:r>
            <a:endParaRPr lang="en-US" sz="2400" dirty="0" smtClean="0">
              <a:solidFill>
                <a:schemeClr val="tx1"/>
              </a:solidFill>
            </a:endParaRPr>
          </a:p>
          <a:p>
            <a:pPr>
              <a:buFontTx/>
              <a:buChar char="-"/>
            </a:pP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nói</a:t>
            </a:r>
            <a:r>
              <a:rPr lang="en-US" sz="2400" dirty="0" smtClean="0">
                <a:solidFill>
                  <a:schemeClr val="tx1"/>
                </a:solidFill>
              </a:rPr>
              <a:t> </a:t>
            </a:r>
            <a:r>
              <a:rPr lang="en-US" sz="2400" dirty="0" err="1" smtClean="0">
                <a:solidFill>
                  <a:schemeClr val="tx1"/>
                </a:solidFill>
              </a:rPr>
              <a:t>đầu</a:t>
            </a:r>
            <a:r>
              <a:rPr lang="en-US" sz="2400" dirty="0" smtClean="0">
                <a:solidFill>
                  <a:schemeClr val="tx1"/>
                </a:solidFill>
              </a:rPr>
              <a:t> </a:t>
            </a:r>
            <a:r>
              <a:rPr lang="en-US" sz="2400" dirty="0" err="1" smtClean="0">
                <a:solidFill>
                  <a:schemeClr val="tx1"/>
                </a:solidFill>
              </a:rPr>
              <a:t>tiên</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lời</a:t>
            </a:r>
            <a:r>
              <a:rPr lang="en-US" sz="2400" dirty="0" smtClean="0">
                <a:solidFill>
                  <a:schemeClr val="tx1"/>
                </a:solidFill>
              </a:rPr>
              <a:t> </a:t>
            </a:r>
            <a:r>
              <a:rPr lang="en-US" sz="2400" dirty="0" err="1" smtClean="0">
                <a:solidFill>
                  <a:schemeClr val="tx1"/>
                </a:solidFill>
              </a:rPr>
              <a:t>yêu</a:t>
            </a:r>
            <a:r>
              <a:rPr lang="en-US" sz="2400" dirty="0" smtClean="0">
                <a:solidFill>
                  <a:schemeClr val="tx1"/>
                </a:solidFill>
              </a:rPr>
              <a:t> </a:t>
            </a:r>
            <a:r>
              <a:rPr lang="en-US" sz="2400" dirty="0" err="1" smtClean="0">
                <a:solidFill>
                  <a:schemeClr val="tx1"/>
                </a:solidFill>
              </a:rPr>
              <a:t>cầu</a:t>
            </a:r>
            <a:r>
              <a:rPr lang="en-US" sz="2400" dirty="0" smtClean="0">
                <a:solidFill>
                  <a:schemeClr val="tx1"/>
                </a:solidFill>
              </a:rPr>
              <a:t> </a:t>
            </a:r>
            <a:r>
              <a:rPr lang="en-US" sz="2400" dirty="0" err="1" smtClean="0">
                <a:solidFill>
                  <a:schemeClr val="tx1"/>
                </a:solidFill>
              </a:rPr>
              <a:t>cứu</a:t>
            </a:r>
            <a:r>
              <a:rPr lang="en-US" sz="2400" dirty="0" smtClean="0">
                <a:solidFill>
                  <a:schemeClr val="tx1"/>
                </a:solidFill>
              </a:rPr>
              <a:t> </a:t>
            </a:r>
            <a:r>
              <a:rPr lang="en-US" sz="2400" dirty="0" err="1" smtClean="0">
                <a:solidFill>
                  <a:schemeClr val="tx1"/>
                </a:solidFill>
              </a:rPr>
              <a:t>nước</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niềm</a:t>
            </a:r>
            <a:r>
              <a:rPr lang="en-US" sz="2400" dirty="0" smtClean="0">
                <a:solidFill>
                  <a:schemeClr val="tx1"/>
                </a:solidFill>
              </a:rPr>
              <a:t> tin </a:t>
            </a:r>
            <a:r>
              <a:rPr lang="en-US" sz="2400" dirty="0" err="1" smtClean="0">
                <a:solidFill>
                  <a:schemeClr val="tx1"/>
                </a:solidFill>
              </a:rPr>
              <a:t>chiến</a:t>
            </a:r>
            <a:r>
              <a:rPr lang="en-US" sz="2400" dirty="0" smtClean="0">
                <a:solidFill>
                  <a:schemeClr val="tx1"/>
                </a:solidFill>
              </a:rPr>
              <a:t> </a:t>
            </a:r>
            <a:r>
              <a:rPr lang="en-US" sz="2400" dirty="0" err="1" smtClean="0">
                <a:solidFill>
                  <a:schemeClr val="tx1"/>
                </a:solidFill>
              </a:rPr>
              <a:t>thắng</a:t>
            </a:r>
            <a:r>
              <a:rPr lang="en-US" sz="2400" dirty="0" smtClean="0">
                <a:solidFill>
                  <a:schemeClr val="tx1"/>
                </a:solidFill>
              </a:rPr>
              <a:t> </a:t>
            </a:r>
            <a:r>
              <a:rPr lang="en-US" sz="2400" dirty="0" err="1" smtClean="0">
                <a:solidFill>
                  <a:schemeClr val="tx1"/>
                </a:solidFill>
              </a:rPr>
              <a:t>giặc</a:t>
            </a:r>
            <a:r>
              <a:rPr lang="en-US" sz="2400" dirty="0" smtClean="0">
                <a:solidFill>
                  <a:schemeClr val="tx1"/>
                </a:solidFill>
              </a:rPr>
              <a:t> </a:t>
            </a:r>
            <a:r>
              <a:rPr lang="en-US" sz="2400" dirty="0" err="1" smtClean="0">
                <a:solidFill>
                  <a:schemeClr val="tx1"/>
                </a:solidFill>
              </a:rPr>
              <a:t>ngoại</a:t>
            </a:r>
            <a:r>
              <a:rPr lang="en-US" sz="2400" dirty="0" smtClean="0">
                <a:solidFill>
                  <a:schemeClr val="tx1"/>
                </a:solidFill>
              </a:rPr>
              <a:t> </a:t>
            </a:r>
            <a:r>
              <a:rPr lang="en-US" sz="2400" dirty="0" err="1" smtClean="0">
                <a:solidFill>
                  <a:schemeClr val="tx1"/>
                </a:solidFill>
              </a:rPr>
              <a:t>xâm</a:t>
            </a:r>
            <a:r>
              <a:rPr lang="en-US" sz="2400" dirty="0" smtClean="0">
                <a:solidFill>
                  <a:schemeClr val="tx1"/>
                </a:solidFill>
              </a:rPr>
              <a:t>.</a:t>
            </a:r>
            <a:endParaRPr lang="en-US" sz="2400" dirty="0" smtClean="0">
              <a:solidFill>
                <a:schemeClr val="tx1"/>
              </a:solidFill>
            </a:endParaRPr>
          </a:p>
          <a:p>
            <a:r>
              <a:rPr lang="en-US" sz="2400" dirty="0" smtClean="0">
                <a:solidFill>
                  <a:schemeClr val="tx1"/>
                </a:solidFill>
              </a:rPr>
              <a:t>=&gt; Ý </a:t>
            </a:r>
            <a:r>
              <a:rPr lang="en-US" sz="2400" dirty="0" err="1" smtClean="0">
                <a:solidFill>
                  <a:schemeClr val="tx1"/>
                </a:solidFill>
              </a:rPr>
              <a:t>thức</a:t>
            </a:r>
            <a:r>
              <a:rPr lang="en-US" sz="2400" dirty="0" smtClean="0">
                <a:solidFill>
                  <a:schemeClr val="tx1"/>
                </a:solidFill>
              </a:rPr>
              <a:t> </a:t>
            </a:r>
            <a:r>
              <a:rPr lang="en-US" sz="2400" dirty="0" err="1" smtClean="0">
                <a:solidFill>
                  <a:schemeClr val="tx1"/>
                </a:solidFill>
              </a:rPr>
              <a:t>đánh</a:t>
            </a:r>
            <a:r>
              <a:rPr lang="en-US" sz="2400" dirty="0" smtClean="0">
                <a:solidFill>
                  <a:schemeClr val="tx1"/>
                </a:solidFill>
              </a:rPr>
              <a:t> </a:t>
            </a:r>
            <a:r>
              <a:rPr lang="en-US" sz="2400" dirty="0" err="1" smtClean="0">
                <a:solidFill>
                  <a:schemeClr val="tx1"/>
                </a:solidFill>
              </a:rPr>
              <a:t>giặc</a:t>
            </a:r>
            <a:r>
              <a:rPr lang="en-US" sz="2400" dirty="0" smtClean="0">
                <a:solidFill>
                  <a:schemeClr val="tx1"/>
                </a:solidFill>
              </a:rPr>
              <a:t> </a:t>
            </a:r>
            <a:r>
              <a:rPr lang="en-US" sz="2400" dirty="0" err="1" smtClean="0">
                <a:solidFill>
                  <a:schemeClr val="tx1"/>
                </a:solidFill>
              </a:rPr>
              <a:t>cứu</a:t>
            </a:r>
            <a:r>
              <a:rPr lang="en-US" sz="2400" dirty="0" smtClean="0">
                <a:solidFill>
                  <a:schemeClr val="tx1"/>
                </a:solidFill>
              </a:rPr>
              <a:t> </a:t>
            </a:r>
            <a:r>
              <a:rPr lang="en-US" sz="2400" dirty="0" err="1" smtClean="0">
                <a:solidFill>
                  <a:schemeClr val="tx1"/>
                </a:solidFill>
              </a:rPr>
              <a:t>nước</a:t>
            </a:r>
            <a:r>
              <a:rPr lang="en-US" sz="2400" dirty="0" smtClean="0">
                <a:solidFill>
                  <a:schemeClr val="tx1"/>
                </a:solidFill>
              </a:rPr>
              <a:t> </a:t>
            </a:r>
            <a:r>
              <a:rPr lang="en-US" sz="2400" dirty="0" err="1" smtClean="0">
                <a:solidFill>
                  <a:schemeClr val="tx1"/>
                </a:solidFill>
              </a:rPr>
              <a:t>được</a:t>
            </a:r>
            <a:r>
              <a:rPr lang="en-US" sz="2400" dirty="0" smtClean="0">
                <a:solidFill>
                  <a:schemeClr val="tx1"/>
                </a:solidFill>
              </a:rPr>
              <a:t> </a:t>
            </a:r>
            <a:r>
              <a:rPr lang="en-US" sz="2400" dirty="0" err="1" smtClean="0">
                <a:solidFill>
                  <a:schemeClr val="tx1"/>
                </a:solidFill>
              </a:rPr>
              <a:t>đặt</a:t>
            </a:r>
            <a:r>
              <a:rPr lang="en-US" sz="2400" dirty="0" smtClean="0">
                <a:solidFill>
                  <a:schemeClr val="tx1"/>
                </a:solidFill>
              </a:rPr>
              <a:t> </a:t>
            </a:r>
            <a:r>
              <a:rPr lang="en-US" sz="2400" dirty="0" err="1" smtClean="0">
                <a:solidFill>
                  <a:schemeClr val="tx1"/>
                </a:solidFill>
              </a:rPr>
              <a:t>lên</a:t>
            </a:r>
            <a:r>
              <a:rPr lang="en-US" sz="2400" dirty="0" smtClean="0">
                <a:solidFill>
                  <a:schemeClr val="tx1"/>
                </a:solidFill>
              </a:rPr>
              <a:t> </a:t>
            </a:r>
            <a:r>
              <a:rPr lang="en-US" sz="2400" dirty="0" err="1" smtClean="0">
                <a:solidFill>
                  <a:schemeClr val="tx1"/>
                </a:solidFill>
              </a:rPr>
              <a:t>hàng</a:t>
            </a:r>
            <a:r>
              <a:rPr lang="en-US" sz="2400" dirty="0" smtClean="0">
                <a:solidFill>
                  <a:schemeClr val="tx1"/>
                </a:solidFill>
              </a:rPr>
              <a:t> </a:t>
            </a:r>
            <a:r>
              <a:rPr lang="en-US" sz="2400" dirty="0" err="1" smtClean="0">
                <a:solidFill>
                  <a:schemeClr val="tx1"/>
                </a:solidFill>
              </a:rPr>
              <a:t>đầu</a:t>
            </a:r>
            <a:r>
              <a:rPr lang="en-US" sz="2400" dirty="0" smtClean="0">
                <a:solidFill>
                  <a:schemeClr val="tx1"/>
                </a:solidFill>
              </a:rPr>
              <a:t>.</a:t>
            </a:r>
            <a:endParaRPr lang="en-US" sz="2400" dirty="0">
              <a:solidFill>
                <a:schemeClr val="tx1"/>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bg/>
                                          </p:spTgt>
                                        </p:tgtEl>
                                        <p:attrNameLst>
                                          <p:attrName>style.visibility</p:attrName>
                                        </p:attrNameLst>
                                      </p:cBhvr>
                                      <p:to>
                                        <p:strVal val="visible"/>
                                      </p:to>
                                    </p:set>
                                    <p:animEffect transition="in" filter="wipe(down)">
                                      <p:cBhvr>
                                        <p:cTn id="22" dur="500"/>
                                        <p:tgtEl>
                                          <p:spTgt spid="10">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down)">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bg/>
                                          </p:spTgt>
                                        </p:tgtEl>
                                        <p:attrNameLst>
                                          <p:attrName>style.visibility</p:attrName>
                                        </p:attrNameLst>
                                      </p:cBhvr>
                                      <p:to>
                                        <p:strVal val="visible"/>
                                      </p:to>
                                    </p:set>
                                    <p:animEffect transition="in" filter="wipe(down)">
                                      <p:cBhvr>
                                        <p:cTn id="32" dur="500"/>
                                        <p:tgtEl>
                                          <p:spTgt spid="11">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down)">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down)">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wipe(down)">
                                      <p:cBhvr>
                                        <p:cTn id="4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P spid="10" grpId="0" animBg="1" build="p"/>
      <p:bldP spid="11"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nt Arrow 6"/>
          <p:cNvSpPr/>
          <p:nvPr/>
        </p:nvSpPr>
        <p:spPr>
          <a:xfrm>
            <a:off x="5222072" y="5592410"/>
            <a:ext cx="1254929" cy="503590"/>
          </a:xfrm>
          <a:prstGeom prst="bentArrow">
            <a:avLst>
              <a:gd name="adj1" fmla="val 20000"/>
              <a:gd name="adj2" fmla="val 25000"/>
              <a:gd name="adj3" fmla="val 25000"/>
              <a:gd name="adj4"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rot="5400000">
            <a:off x="7658102" y="1943100"/>
            <a:ext cx="1142999" cy="609600"/>
          </a:xfrm>
          <a:prstGeom prst="bentArrow">
            <a:avLst>
              <a:gd name="adj1" fmla="val 20000"/>
              <a:gd name="adj2" fmla="val 18543"/>
              <a:gd name="adj3" fmla="val 50000"/>
              <a:gd name="adj4"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36700" y="609600"/>
            <a:ext cx="4572000" cy="3889526"/>
          </a:xfrm>
          <a:prstGeom prst="rect">
            <a:avLst/>
          </a:prstGeom>
          <a:ln w="28575">
            <a:solidFill>
              <a:schemeClr val="tx1"/>
            </a:solidFill>
          </a:ln>
        </p:spPr>
      </p:pic>
      <p:sp>
        <p:nvSpPr>
          <p:cNvPr id="3" name="TextBox 2"/>
          <p:cNvSpPr txBox="1"/>
          <p:nvPr/>
        </p:nvSpPr>
        <p:spPr>
          <a:xfrm>
            <a:off x="1524000" y="-76200"/>
            <a:ext cx="9144000" cy="553998"/>
          </a:xfrm>
          <a:prstGeom prst="rect">
            <a:avLst/>
          </a:prstGeom>
          <a:solidFill>
            <a:srgbClr val="00B050"/>
          </a:solidFill>
        </p:spPr>
        <p:txBody>
          <a:bodyPr wrap="square" rtlCol="0">
            <a:spAutoFit/>
          </a:bodyPr>
          <a:lstStyle/>
          <a:p>
            <a:pPr algn="ctr"/>
            <a:r>
              <a:rPr lang="en-US" sz="3000" b="1" dirty="0" smtClean="0">
                <a:solidFill>
                  <a:schemeClr val="bg1"/>
                </a:solidFill>
              </a:rPr>
              <a:t>Đòi vũ khí đánh giặc</a:t>
            </a:r>
            <a:endParaRPr lang="en-US" sz="3000" b="1" dirty="0">
              <a:solidFill>
                <a:schemeClr val="bg1"/>
              </a:solidFill>
            </a:endParaRPr>
          </a:p>
        </p:txBody>
      </p:sp>
      <p:sp>
        <p:nvSpPr>
          <p:cNvPr id="4" name="Cloud Callout 3"/>
          <p:cNvSpPr/>
          <p:nvPr/>
        </p:nvSpPr>
        <p:spPr>
          <a:xfrm>
            <a:off x="6108700" y="533400"/>
            <a:ext cx="4559300" cy="1828800"/>
          </a:xfrm>
          <a:prstGeom prst="cloudCallout">
            <a:avLst>
              <a:gd name="adj1" fmla="val -105217"/>
              <a:gd name="adj2" fmla="val 10729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Gióng</a:t>
            </a:r>
            <a:r>
              <a:rPr lang="en-US" sz="3200" b="1" dirty="0">
                <a:solidFill>
                  <a:schemeClr val="tx1"/>
                </a:solidFill>
              </a:rPr>
              <a:t>: </a:t>
            </a:r>
            <a:r>
              <a:rPr lang="en-US" sz="3600" dirty="0">
                <a:solidFill>
                  <a:schemeClr val="tx1"/>
                </a:solidFill>
              </a:rPr>
              <a:t>“</a:t>
            </a:r>
            <a:r>
              <a:rPr lang="en-US" sz="3600" dirty="0" err="1">
                <a:solidFill>
                  <a:schemeClr val="tx1"/>
                </a:solidFill>
              </a:rPr>
              <a:t>Mẹ</a:t>
            </a:r>
            <a:r>
              <a:rPr lang="en-US" sz="3600" dirty="0">
                <a:solidFill>
                  <a:schemeClr val="tx1"/>
                </a:solidFill>
              </a:rPr>
              <a:t> </a:t>
            </a:r>
            <a:r>
              <a:rPr lang="en-US" sz="3600" dirty="0" err="1">
                <a:solidFill>
                  <a:schemeClr val="tx1"/>
                </a:solidFill>
              </a:rPr>
              <a:t>ra</a:t>
            </a:r>
            <a:r>
              <a:rPr lang="en-US" sz="3600" dirty="0">
                <a:solidFill>
                  <a:schemeClr val="tx1"/>
                </a:solidFill>
              </a:rPr>
              <a:t> </a:t>
            </a:r>
            <a:r>
              <a:rPr lang="en-US" sz="3600" dirty="0" err="1">
                <a:solidFill>
                  <a:schemeClr val="tx1"/>
                </a:solidFill>
              </a:rPr>
              <a:t>mời</a:t>
            </a:r>
            <a:r>
              <a:rPr lang="en-US" sz="3600" dirty="0">
                <a:solidFill>
                  <a:schemeClr val="tx1"/>
                </a:solidFill>
              </a:rPr>
              <a:t> </a:t>
            </a:r>
            <a:r>
              <a:rPr lang="en-US" sz="3600" dirty="0" err="1">
                <a:solidFill>
                  <a:schemeClr val="tx1"/>
                </a:solidFill>
              </a:rPr>
              <a:t>sứ</a:t>
            </a:r>
            <a:r>
              <a:rPr lang="en-US" sz="3600" dirty="0">
                <a:solidFill>
                  <a:schemeClr val="tx1"/>
                </a:solidFill>
              </a:rPr>
              <a:t> </a:t>
            </a:r>
            <a:r>
              <a:rPr lang="en-US" sz="3600" dirty="0" err="1">
                <a:solidFill>
                  <a:schemeClr val="tx1"/>
                </a:solidFill>
              </a:rPr>
              <a:t>giả</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đây</a:t>
            </a:r>
            <a:r>
              <a:rPr lang="en-US" sz="3600" dirty="0">
                <a:solidFill>
                  <a:schemeClr val="tx1"/>
                </a:solidFill>
              </a:rPr>
              <a:t>”</a:t>
            </a:r>
            <a:endParaRPr lang="en-US" sz="3600" dirty="0">
              <a:solidFill>
                <a:schemeClr val="tx1"/>
              </a:solidFill>
            </a:endParaRPr>
          </a:p>
        </p:txBody>
      </p:sp>
      <p:sp>
        <p:nvSpPr>
          <p:cNvPr id="5" name="Cloud Callout 4"/>
          <p:cNvSpPr/>
          <p:nvPr/>
        </p:nvSpPr>
        <p:spPr>
          <a:xfrm>
            <a:off x="1524000" y="4721322"/>
            <a:ext cx="4419600" cy="2006322"/>
          </a:xfrm>
          <a:prstGeom prst="cloudCallout">
            <a:avLst>
              <a:gd name="adj1" fmla="val -11445"/>
              <a:gd name="adj2" fmla="val -114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ysClr val="windowText" lastClr="000000"/>
                </a:solidFill>
              </a:rPr>
              <a:t>Gióng</a:t>
            </a:r>
            <a:r>
              <a:rPr lang="en-US" sz="3200" b="1" dirty="0">
                <a:solidFill>
                  <a:sysClr val="windowText" lastClr="000000"/>
                </a:solidFill>
              </a:rPr>
              <a:t>: “</a:t>
            </a:r>
            <a:r>
              <a:rPr lang="en-US" sz="2800" dirty="0">
                <a:solidFill>
                  <a:sysClr val="windowText" lastClr="000000"/>
                </a:solidFill>
              </a:rPr>
              <a:t>…</a:t>
            </a:r>
            <a:r>
              <a:rPr lang="en-US" sz="2800" dirty="0" err="1">
                <a:solidFill>
                  <a:sysClr val="windowText" lastClr="000000"/>
                </a:solidFill>
              </a:rPr>
              <a:t>sắm</a:t>
            </a:r>
            <a:r>
              <a:rPr lang="en-US" sz="2800" dirty="0">
                <a:solidFill>
                  <a:sysClr val="windowText" lastClr="000000"/>
                </a:solidFill>
              </a:rPr>
              <a:t> </a:t>
            </a:r>
            <a:r>
              <a:rPr lang="en-US" sz="2800" dirty="0" err="1">
                <a:solidFill>
                  <a:sysClr val="windowText" lastClr="000000"/>
                </a:solidFill>
              </a:rPr>
              <a:t>cho</a:t>
            </a:r>
            <a:r>
              <a:rPr lang="en-US" sz="2800" dirty="0">
                <a:solidFill>
                  <a:sysClr val="windowText" lastClr="000000"/>
                </a:solidFill>
              </a:rPr>
              <a:t> ta </a:t>
            </a:r>
            <a:r>
              <a:rPr lang="en-US" sz="2800" b="1" u="sng" dirty="0">
                <a:solidFill>
                  <a:sysClr val="windowText" lastClr="000000"/>
                </a:solidFill>
              </a:rPr>
              <a:t>con </a:t>
            </a:r>
            <a:r>
              <a:rPr lang="en-US" sz="2800" b="1" u="sng" dirty="0" err="1">
                <a:solidFill>
                  <a:sysClr val="windowText" lastClr="000000"/>
                </a:solidFill>
              </a:rPr>
              <a:t>ngựa</a:t>
            </a:r>
            <a:r>
              <a:rPr lang="en-US" sz="2800" b="1" u="sng" dirty="0">
                <a:solidFill>
                  <a:sysClr val="windowText" lastClr="000000"/>
                </a:solidFill>
              </a:rPr>
              <a:t> </a:t>
            </a:r>
            <a:r>
              <a:rPr lang="en-US" sz="2800" b="1" u="sng" dirty="0" err="1">
                <a:solidFill>
                  <a:sysClr val="windowText" lastClr="000000"/>
                </a:solidFill>
              </a:rPr>
              <a:t>sắt</a:t>
            </a:r>
            <a:r>
              <a:rPr lang="en-US" sz="2800" b="1" u="sng" dirty="0">
                <a:solidFill>
                  <a:sysClr val="windowText" lastClr="000000"/>
                </a:solidFill>
              </a:rPr>
              <a:t>;</a:t>
            </a:r>
            <a:r>
              <a:rPr lang="en-US" sz="2800" dirty="0">
                <a:solidFill>
                  <a:sysClr val="windowText" lastClr="000000"/>
                </a:solidFill>
              </a:rPr>
              <a:t> </a:t>
            </a:r>
            <a:r>
              <a:rPr lang="en-US" sz="2800" b="1" u="sng" dirty="0" err="1">
                <a:solidFill>
                  <a:sysClr val="windowText" lastClr="000000"/>
                </a:solidFill>
              </a:rPr>
              <a:t>áo</a:t>
            </a:r>
            <a:r>
              <a:rPr lang="en-US" sz="2800" b="1" u="sng" dirty="0">
                <a:solidFill>
                  <a:sysClr val="windowText" lastClr="000000"/>
                </a:solidFill>
              </a:rPr>
              <a:t> </a:t>
            </a:r>
            <a:r>
              <a:rPr lang="en-US" sz="2800" b="1" u="sng" dirty="0" err="1">
                <a:solidFill>
                  <a:sysClr val="windowText" lastClr="000000"/>
                </a:solidFill>
              </a:rPr>
              <a:t>giáp</a:t>
            </a:r>
            <a:r>
              <a:rPr lang="en-US" sz="2800" b="1" u="sng" dirty="0">
                <a:solidFill>
                  <a:sysClr val="windowText" lastClr="000000"/>
                </a:solidFill>
              </a:rPr>
              <a:t> </a:t>
            </a:r>
            <a:r>
              <a:rPr lang="en-US" sz="2800" b="1" u="sng" dirty="0" err="1">
                <a:solidFill>
                  <a:sysClr val="windowText" lastClr="000000"/>
                </a:solidFill>
              </a:rPr>
              <a:t>sắt</a:t>
            </a:r>
            <a:r>
              <a:rPr lang="en-US" sz="2800" dirty="0">
                <a:solidFill>
                  <a:sysClr val="windowText" lastClr="000000"/>
                </a:solidFill>
              </a:rPr>
              <a:t> </a:t>
            </a:r>
            <a:r>
              <a:rPr lang="en-US" sz="2800" dirty="0" err="1">
                <a:solidFill>
                  <a:sysClr val="windowText" lastClr="000000"/>
                </a:solidFill>
              </a:rPr>
              <a:t>và</a:t>
            </a:r>
            <a:r>
              <a:rPr lang="en-US" sz="2800" dirty="0">
                <a:solidFill>
                  <a:sysClr val="windowText" lastClr="000000"/>
                </a:solidFill>
              </a:rPr>
              <a:t> </a:t>
            </a:r>
            <a:r>
              <a:rPr lang="en-US" sz="2800" b="1" u="sng" dirty="0" err="1">
                <a:solidFill>
                  <a:sysClr val="windowText" lastClr="000000"/>
                </a:solidFill>
              </a:rPr>
              <a:t>roi</a:t>
            </a:r>
            <a:r>
              <a:rPr lang="en-US" sz="2800" b="1" u="sng" dirty="0">
                <a:solidFill>
                  <a:sysClr val="windowText" lastClr="000000"/>
                </a:solidFill>
              </a:rPr>
              <a:t> </a:t>
            </a:r>
            <a:r>
              <a:rPr lang="en-US" sz="2800" b="1" u="sng" dirty="0" err="1">
                <a:solidFill>
                  <a:sysClr val="windowText" lastClr="000000"/>
                </a:solidFill>
              </a:rPr>
              <a:t>sắt</a:t>
            </a:r>
            <a:r>
              <a:rPr lang="en-US" sz="2800" dirty="0">
                <a:solidFill>
                  <a:sysClr val="windowText" lastClr="000000"/>
                </a:solidFill>
              </a:rPr>
              <a:t>…..</a:t>
            </a:r>
            <a:endParaRPr lang="en-US" sz="3200" dirty="0">
              <a:solidFill>
                <a:sysClr val="windowText" lastClr="000000"/>
              </a:solidFill>
            </a:endParaRPr>
          </a:p>
        </p:txBody>
      </p:sp>
      <p:sp>
        <p:nvSpPr>
          <p:cNvPr id="10" name="Oval 9"/>
          <p:cNvSpPr/>
          <p:nvPr/>
        </p:nvSpPr>
        <p:spPr>
          <a:xfrm>
            <a:off x="6575176" y="2819400"/>
            <a:ext cx="4092825" cy="155348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err="1">
                <a:solidFill>
                  <a:srgbClr val="FFFF00"/>
                </a:solidFill>
              </a:rPr>
              <a:t>Tiếng</a:t>
            </a:r>
            <a:r>
              <a:rPr lang="en-US" sz="3100" dirty="0">
                <a:solidFill>
                  <a:srgbClr val="FFFF00"/>
                </a:solidFill>
              </a:rPr>
              <a:t> </a:t>
            </a:r>
            <a:r>
              <a:rPr lang="en-US" sz="3100" dirty="0" err="1">
                <a:solidFill>
                  <a:srgbClr val="FFFF00"/>
                </a:solidFill>
              </a:rPr>
              <a:t>nói</a:t>
            </a:r>
            <a:r>
              <a:rPr lang="en-US" sz="3100" dirty="0">
                <a:solidFill>
                  <a:srgbClr val="FFFF00"/>
                </a:solidFill>
              </a:rPr>
              <a:t> </a:t>
            </a:r>
            <a:r>
              <a:rPr lang="en-US" sz="3100" dirty="0" err="1">
                <a:solidFill>
                  <a:srgbClr val="FFFF00"/>
                </a:solidFill>
              </a:rPr>
              <a:t>đầu</a:t>
            </a:r>
            <a:r>
              <a:rPr lang="en-US" sz="3100" dirty="0">
                <a:solidFill>
                  <a:srgbClr val="FFFF00"/>
                </a:solidFill>
              </a:rPr>
              <a:t> </a:t>
            </a:r>
            <a:r>
              <a:rPr lang="en-US" sz="3100" dirty="0" err="1">
                <a:solidFill>
                  <a:srgbClr val="FFFF00"/>
                </a:solidFill>
              </a:rPr>
              <a:t>tiên</a:t>
            </a:r>
            <a:r>
              <a:rPr lang="en-US" sz="3100" dirty="0">
                <a:solidFill>
                  <a:srgbClr val="FFFF00"/>
                </a:solidFill>
              </a:rPr>
              <a:t>: </a:t>
            </a:r>
            <a:r>
              <a:rPr lang="en-US" sz="3100" dirty="0" err="1">
                <a:solidFill>
                  <a:srgbClr val="FFFF00"/>
                </a:solidFill>
              </a:rPr>
              <a:t>đòi</a:t>
            </a:r>
            <a:r>
              <a:rPr lang="en-US" sz="3100" dirty="0">
                <a:solidFill>
                  <a:srgbClr val="FFFF00"/>
                </a:solidFill>
              </a:rPr>
              <a:t> </a:t>
            </a:r>
            <a:r>
              <a:rPr lang="en-US" sz="3100" dirty="0" err="1">
                <a:solidFill>
                  <a:srgbClr val="FFFF00"/>
                </a:solidFill>
              </a:rPr>
              <a:t>đi</a:t>
            </a:r>
            <a:r>
              <a:rPr lang="en-US" sz="3100" dirty="0">
                <a:solidFill>
                  <a:srgbClr val="FFFF00"/>
                </a:solidFill>
              </a:rPr>
              <a:t> </a:t>
            </a:r>
            <a:r>
              <a:rPr lang="en-US" sz="3100" dirty="0" err="1">
                <a:solidFill>
                  <a:srgbClr val="FFFF00"/>
                </a:solidFill>
              </a:rPr>
              <a:t>đánh</a:t>
            </a:r>
            <a:r>
              <a:rPr lang="en-US" sz="3100" dirty="0">
                <a:solidFill>
                  <a:srgbClr val="FFFF00"/>
                </a:solidFill>
              </a:rPr>
              <a:t> </a:t>
            </a:r>
            <a:r>
              <a:rPr lang="en-US" sz="3100" dirty="0" err="1">
                <a:solidFill>
                  <a:srgbClr val="FFFF00"/>
                </a:solidFill>
              </a:rPr>
              <a:t>giặc</a:t>
            </a:r>
            <a:endParaRPr lang="en-US" sz="3100" dirty="0">
              <a:solidFill>
                <a:srgbClr val="FFFF00"/>
              </a:solidFill>
            </a:endParaRPr>
          </a:p>
        </p:txBody>
      </p:sp>
      <p:sp>
        <p:nvSpPr>
          <p:cNvPr id="6" name="Oval 5">
            <a:hlinkClick r:id="" action="ppaction://hlinkshowjump?jump=nextslide"/>
          </p:cNvPr>
          <p:cNvSpPr/>
          <p:nvPr/>
        </p:nvSpPr>
        <p:spPr>
          <a:xfrm>
            <a:off x="6521450" y="4800600"/>
            <a:ext cx="4146550" cy="1774644"/>
          </a:xfrm>
          <a:prstGeom prst="ellipse">
            <a:avLst/>
          </a:prstGeom>
          <a:solidFill>
            <a:srgbClr val="EEA9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err="1">
                <a:solidFill>
                  <a:srgbClr val="990033"/>
                </a:solidFill>
              </a:rPr>
              <a:t>Đòi</a:t>
            </a:r>
            <a:r>
              <a:rPr lang="en-US" sz="3400" dirty="0">
                <a:solidFill>
                  <a:srgbClr val="990033"/>
                </a:solidFill>
              </a:rPr>
              <a:t> </a:t>
            </a:r>
            <a:r>
              <a:rPr lang="en-US" sz="3400" dirty="0" err="1">
                <a:solidFill>
                  <a:srgbClr val="990033"/>
                </a:solidFill>
              </a:rPr>
              <a:t>vũ</a:t>
            </a:r>
            <a:r>
              <a:rPr lang="en-US" sz="3400" dirty="0">
                <a:solidFill>
                  <a:srgbClr val="990033"/>
                </a:solidFill>
              </a:rPr>
              <a:t> </a:t>
            </a:r>
            <a:r>
              <a:rPr lang="en-US" sz="3400" dirty="0" err="1">
                <a:solidFill>
                  <a:srgbClr val="990033"/>
                </a:solidFill>
              </a:rPr>
              <a:t>khí</a:t>
            </a:r>
            <a:r>
              <a:rPr lang="en-US" sz="3400" dirty="0">
                <a:solidFill>
                  <a:srgbClr val="990033"/>
                </a:solidFill>
              </a:rPr>
              <a:t> </a:t>
            </a:r>
            <a:r>
              <a:rPr lang="en-US" sz="3400" dirty="0" err="1">
                <a:solidFill>
                  <a:srgbClr val="990033"/>
                </a:solidFill>
              </a:rPr>
              <a:t>để</a:t>
            </a:r>
            <a:r>
              <a:rPr lang="en-US" sz="3400" dirty="0">
                <a:solidFill>
                  <a:srgbClr val="990033"/>
                </a:solidFill>
              </a:rPr>
              <a:t> </a:t>
            </a:r>
            <a:r>
              <a:rPr lang="en-US" sz="3400" dirty="0" err="1">
                <a:solidFill>
                  <a:srgbClr val="990033"/>
                </a:solidFill>
              </a:rPr>
              <a:t>đi</a:t>
            </a:r>
            <a:r>
              <a:rPr lang="en-US" sz="3400" dirty="0">
                <a:solidFill>
                  <a:srgbClr val="990033"/>
                </a:solidFill>
              </a:rPr>
              <a:t> </a:t>
            </a:r>
            <a:r>
              <a:rPr lang="en-US" sz="3400" dirty="0" err="1">
                <a:solidFill>
                  <a:srgbClr val="990033"/>
                </a:solidFill>
              </a:rPr>
              <a:t>đánh</a:t>
            </a:r>
            <a:r>
              <a:rPr lang="en-US" sz="3400" dirty="0">
                <a:solidFill>
                  <a:srgbClr val="990033"/>
                </a:solidFill>
              </a:rPr>
              <a:t> </a:t>
            </a:r>
            <a:r>
              <a:rPr lang="en-US" sz="3400" dirty="0" err="1">
                <a:solidFill>
                  <a:srgbClr val="990033"/>
                </a:solidFill>
              </a:rPr>
              <a:t>giặc</a:t>
            </a:r>
            <a:endParaRPr lang="en-US" sz="3400" dirty="0">
              <a:solidFill>
                <a:srgbClr val="990033"/>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4" grpId="0" animBg="1"/>
      <p:bldP spid="5" grpId="0" animBg="1"/>
      <p:bldP spid="10"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ent-Up Arrow 11"/>
          <p:cNvSpPr/>
          <p:nvPr/>
        </p:nvSpPr>
        <p:spPr>
          <a:xfrm rot="10800000">
            <a:off x="5791200" y="4495800"/>
            <a:ext cx="1219200" cy="838200"/>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76200"/>
            <a:ext cx="9144000" cy="584775"/>
          </a:xfrm>
          <a:prstGeom prst="rect">
            <a:avLst/>
          </a:prstGeom>
          <a:solidFill>
            <a:srgbClr val="C00000"/>
          </a:solidFill>
        </p:spPr>
        <p:txBody>
          <a:bodyPr wrap="square" rtlCol="0">
            <a:spAutoFit/>
          </a:bodyPr>
          <a:lstStyle/>
          <a:p>
            <a:pPr algn="ctr"/>
            <a:r>
              <a:rPr lang="en-US" sz="3200" dirty="0" smtClean="0">
                <a:solidFill>
                  <a:srgbClr val="FFFF00"/>
                </a:solidFill>
              </a:rPr>
              <a:t>Sự đoàn kết, đùm bọc</a:t>
            </a:r>
            <a:endParaRPr lang="en-US" sz="3200" dirty="0">
              <a:solidFill>
                <a:srgbClr val="FFFF00"/>
              </a:solidFill>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0" y="477798"/>
            <a:ext cx="4267198" cy="2951202"/>
          </a:xfrm>
          <a:prstGeom prst="rect">
            <a:avLst/>
          </a:prstGeom>
          <a:ln w="28575">
            <a:solidFill>
              <a:schemeClr val="tx1"/>
            </a:solidFill>
          </a:ln>
        </p:spPr>
      </p:pic>
      <p:sp>
        <p:nvSpPr>
          <p:cNvPr id="7" name="Up Arrow Callout 6"/>
          <p:cNvSpPr/>
          <p:nvPr/>
        </p:nvSpPr>
        <p:spPr>
          <a:xfrm>
            <a:off x="1524000" y="3429000"/>
            <a:ext cx="3733800" cy="1295400"/>
          </a:xfrm>
          <a:prstGeom prst="upArrowCallout">
            <a:avLst>
              <a:gd name="adj1" fmla="val 0"/>
              <a:gd name="adj2" fmla="val 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rPr>
              <a:t>Gióng</a:t>
            </a:r>
            <a:r>
              <a:rPr lang="en-US" sz="3000" dirty="0">
                <a:solidFill>
                  <a:schemeClr val="tx1"/>
                </a:solidFill>
              </a:rPr>
              <a:t> </a:t>
            </a:r>
            <a:r>
              <a:rPr lang="en-US" sz="3000" dirty="0" err="1">
                <a:solidFill>
                  <a:schemeClr val="tx1"/>
                </a:solidFill>
              </a:rPr>
              <a:t>lớn</a:t>
            </a:r>
            <a:r>
              <a:rPr lang="en-US" sz="3000" dirty="0">
                <a:solidFill>
                  <a:schemeClr val="tx1"/>
                </a:solidFill>
              </a:rPr>
              <a:t> </a:t>
            </a:r>
            <a:r>
              <a:rPr lang="en-US" sz="3000" dirty="0" err="1">
                <a:solidFill>
                  <a:schemeClr val="tx1"/>
                </a:solidFill>
              </a:rPr>
              <a:t>nhanh</a:t>
            </a:r>
            <a:r>
              <a:rPr lang="en-US" sz="3000" dirty="0">
                <a:solidFill>
                  <a:schemeClr val="tx1"/>
                </a:solidFill>
              </a:rPr>
              <a:t> </a:t>
            </a:r>
            <a:r>
              <a:rPr lang="en-US" sz="3000" dirty="0" err="1">
                <a:solidFill>
                  <a:schemeClr val="tx1"/>
                </a:solidFill>
              </a:rPr>
              <a:t>như</a:t>
            </a:r>
            <a:r>
              <a:rPr lang="en-US" sz="3000" dirty="0">
                <a:solidFill>
                  <a:schemeClr val="tx1"/>
                </a:solidFill>
              </a:rPr>
              <a:t> </a:t>
            </a:r>
            <a:r>
              <a:rPr lang="en-US" sz="3000" dirty="0" err="1">
                <a:solidFill>
                  <a:schemeClr val="tx1"/>
                </a:solidFill>
              </a:rPr>
              <a:t>thổi</a:t>
            </a:r>
            <a:endParaRPr lang="en-US" sz="3000" dirty="0">
              <a:solidFill>
                <a:schemeClr val="tx1"/>
              </a:solidFill>
            </a:endParaRPr>
          </a:p>
        </p:txBody>
      </p:sp>
      <p:sp>
        <p:nvSpPr>
          <p:cNvPr id="8" name="Up Arrow Callout 7"/>
          <p:cNvSpPr/>
          <p:nvPr/>
        </p:nvSpPr>
        <p:spPr>
          <a:xfrm>
            <a:off x="5257800" y="3429000"/>
            <a:ext cx="5410200" cy="1295400"/>
          </a:xfrm>
          <a:prstGeom prst="upArrowCallout">
            <a:avLst>
              <a:gd name="adj1" fmla="val 25000"/>
              <a:gd name="adj2" fmla="val 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 Cơm </a:t>
            </a:r>
            <a:r>
              <a:rPr lang="en-US" sz="3000" dirty="0">
                <a:solidFill>
                  <a:schemeClr val="tx1"/>
                </a:solidFill>
              </a:rPr>
              <a:t>ăn mấy cũng không no</a:t>
            </a:r>
            <a:endParaRPr lang="en-US" sz="3000" dirty="0">
              <a:solidFill>
                <a:schemeClr val="tx1"/>
              </a:solidFill>
            </a:endParaRPr>
          </a:p>
          <a:p>
            <a:pPr algn="ctr"/>
            <a:r>
              <a:rPr lang="en-US" sz="3000" dirty="0" smtClean="0">
                <a:solidFill>
                  <a:schemeClr val="tx1"/>
                </a:solidFill>
              </a:rPr>
              <a:t>- Áo </a:t>
            </a:r>
            <a:r>
              <a:rPr lang="en-US" sz="3000" dirty="0">
                <a:solidFill>
                  <a:schemeClr val="tx1"/>
                </a:solidFill>
              </a:rPr>
              <a:t>căng đứt chỉ</a:t>
            </a:r>
            <a:endParaRPr lang="en-US" sz="3000" dirty="0">
              <a:solidFill>
                <a:schemeClr val="tx1"/>
              </a:solidFill>
            </a:endParaRPr>
          </a:p>
        </p:txBody>
      </p:sp>
      <p:sp>
        <p:nvSpPr>
          <p:cNvPr id="11" name="Rounded Rectangle 10">
            <a:hlinkClick r:id="rId2" action="ppaction://hlinksldjump"/>
          </p:cNvPr>
          <p:cNvSpPr/>
          <p:nvPr/>
        </p:nvSpPr>
        <p:spPr>
          <a:xfrm>
            <a:off x="3421380" y="5334001"/>
            <a:ext cx="5440680" cy="1066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FF00"/>
                </a:solidFill>
              </a:rPr>
              <a:t>Bà</a:t>
            </a:r>
            <a:r>
              <a:rPr lang="en-US" sz="3200" dirty="0">
                <a:solidFill>
                  <a:srgbClr val="FFFF00"/>
                </a:solidFill>
              </a:rPr>
              <a:t> con </a:t>
            </a:r>
            <a:r>
              <a:rPr lang="en-US" sz="3200" dirty="0" err="1">
                <a:solidFill>
                  <a:srgbClr val="FFFF00"/>
                </a:solidFill>
              </a:rPr>
              <a:t>làng</a:t>
            </a:r>
            <a:r>
              <a:rPr lang="en-US" sz="3200" dirty="0">
                <a:solidFill>
                  <a:srgbClr val="FFFF00"/>
                </a:solidFill>
              </a:rPr>
              <a:t> </a:t>
            </a:r>
            <a:r>
              <a:rPr lang="en-US" sz="3200" dirty="0" err="1">
                <a:solidFill>
                  <a:srgbClr val="FFFF00"/>
                </a:solidFill>
              </a:rPr>
              <a:t>xóm</a:t>
            </a:r>
            <a:r>
              <a:rPr lang="en-US" sz="3200" dirty="0">
                <a:solidFill>
                  <a:srgbClr val="FFFF00"/>
                </a:solidFill>
              </a:rPr>
              <a:t> </a:t>
            </a:r>
            <a:r>
              <a:rPr lang="en-US" sz="3200" dirty="0" err="1">
                <a:solidFill>
                  <a:srgbClr val="FFFF00"/>
                </a:solidFill>
              </a:rPr>
              <a:t>vui</a:t>
            </a:r>
            <a:r>
              <a:rPr lang="en-US" sz="3200" dirty="0">
                <a:solidFill>
                  <a:srgbClr val="FFFF00"/>
                </a:solidFill>
              </a:rPr>
              <a:t> </a:t>
            </a:r>
            <a:r>
              <a:rPr lang="en-US" sz="3200" dirty="0" err="1">
                <a:solidFill>
                  <a:srgbClr val="FFFF00"/>
                </a:solidFill>
              </a:rPr>
              <a:t>lòng</a:t>
            </a:r>
            <a:r>
              <a:rPr lang="en-US" sz="3200" dirty="0">
                <a:solidFill>
                  <a:srgbClr val="FFFF00"/>
                </a:solidFill>
              </a:rPr>
              <a:t> </a:t>
            </a:r>
            <a:r>
              <a:rPr lang="en-US" sz="3200" dirty="0" err="1">
                <a:solidFill>
                  <a:srgbClr val="FFFF00"/>
                </a:solidFill>
              </a:rPr>
              <a:t>góp</a:t>
            </a:r>
            <a:r>
              <a:rPr lang="en-US" sz="3200" dirty="0">
                <a:solidFill>
                  <a:srgbClr val="FFFF00"/>
                </a:solidFill>
              </a:rPr>
              <a:t> </a:t>
            </a:r>
            <a:r>
              <a:rPr lang="en-US" sz="3200" dirty="0" err="1">
                <a:solidFill>
                  <a:srgbClr val="FFFF00"/>
                </a:solidFill>
              </a:rPr>
              <a:t>gạo</a:t>
            </a:r>
            <a:r>
              <a:rPr lang="en-US" sz="3200" dirty="0">
                <a:solidFill>
                  <a:srgbClr val="FFFF00"/>
                </a:solidFill>
              </a:rPr>
              <a:t> </a:t>
            </a:r>
            <a:r>
              <a:rPr lang="en-US" sz="3200" dirty="0" err="1">
                <a:solidFill>
                  <a:srgbClr val="FFFF00"/>
                </a:solidFill>
              </a:rPr>
              <a:t>nuôi</a:t>
            </a:r>
            <a:r>
              <a:rPr lang="en-US" sz="3200" dirty="0">
                <a:solidFill>
                  <a:srgbClr val="FFFF00"/>
                </a:solidFill>
              </a:rPr>
              <a:t> </a:t>
            </a:r>
            <a:r>
              <a:rPr lang="en-US" sz="3200" dirty="0" err="1">
                <a:solidFill>
                  <a:srgbClr val="FFFF00"/>
                </a:solidFill>
              </a:rPr>
              <a:t>cậu</a:t>
            </a:r>
            <a:r>
              <a:rPr lang="en-US" sz="3200" dirty="0">
                <a:solidFill>
                  <a:srgbClr val="FFFF00"/>
                </a:solidFill>
              </a:rPr>
              <a:t> </a:t>
            </a:r>
            <a:r>
              <a:rPr lang="en-US" sz="3200" dirty="0" err="1">
                <a:solidFill>
                  <a:srgbClr val="FFFF00"/>
                </a:solidFill>
              </a:rPr>
              <a:t>bé</a:t>
            </a:r>
            <a:r>
              <a:rPr lang="en-US" sz="3200" dirty="0">
                <a:solidFill>
                  <a:srgbClr val="FFFF00"/>
                </a:solidFill>
              </a:rPr>
              <a:t>.</a:t>
            </a:r>
            <a:endParaRPr lang="en-US" sz="3200" dirty="0">
              <a:solidFill>
                <a:srgbClr val="FFFF00"/>
              </a:solidFill>
            </a:endParaRPr>
          </a:p>
        </p:txBody>
      </p:sp>
      <p:pic>
        <p:nvPicPr>
          <p:cNvPr id="1026" name="Picture 2" descr="Káº¿t quáº£ hÃ¬nh áº£nh cho truyen tranh thÃ¡nh giÃ³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199" y="508575"/>
            <a:ext cx="4876801" cy="2920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Hoạt động nhóm (7 phút)- Phiếu học tập số 1</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dirty="0" smtClean="0">
                <a:latin typeface="Times New Roman" panose="02020603050405020304" pitchFamily="18" charset="0"/>
                <a:cs typeface="Times New Roman" panose="02020603050405020304" pitchFamily="18" charset="0"/>
              </a:rPr>
              <a:t>    </a:t>
            </a:r>
            <a:endParaRPr lang="en-US" dirty="0"/>
          </a:p>
        </p:txBody>
      </p:sp>
      <p:sp>
        <p:nvSpPr>
          <p:cNvPr id="4" name="Title 1"/>
          <p:cNvSpPr txBox="1"/>
          <p:nvPr/>
        </p:nvSpPr>
        <p:spPr bwMode="auto">
          <a:xfrm>
            <a:off x="762000" y="15240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endParaRPr lang="en-US" b="1" kern="0"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606778" y="1417638"/>
          <a:ext cx="10820400" cy="5652576"/>
        </p:xfrm>
        <a:graphic>
          <a:graphicData uri="http://schemas.openxmlformats.org/drawingml/2006/table">
            <a:tbl>
              <a:tblPr firstRow="1" firstCol="1" bandRow="1" bandCol="1">
                <a:tableStyleId>{5C22544A-7EE6-4342-B048-85BDC9FD1C3A}</a:tableStyleId>
              </a:tblPr>
              <a:tblGrid>
                <a:gridCol w="4014019"/>
                <a:gridCol w="4014019"/>
                <a:gridCol w="2792362"/>
              </a:tblGrid>
              <a:tr h="479472">
                <a:tc>
                  <a:txBody>
                    <a:bodyPr/>
                    <a:lstStyle/>
                    <a:p>
                      <a:pPr marL="0" marR="0" indent="36195" algn="ctr">
                        <a:lnSpc>
                          <a:spcPct val="115000"/>
                        </a:lnSpc>
                        <a:spcBef>
                          <a:spcPts val="0"/>
                        </a:spcBef>
                        <a:spcAft>
                          <a:spcPts val="0"/>
                        </a:spcAft>
                      </a:pPr>
                      <a:r>
                        <a:rPr lang="en-US" dirty="0">
                          <a:solidFill>
                            <a:srgbClr val="7030A0"/>
                          </a:solidFill>
                          <a:latin typeface="Times New Roman" panose="02020603050405020304" pitchFamily="18" charset="0"/>
                          <a:cs typeface="Times New Roman" panose="02020603050405020304" pitchFamily="18" charset="0"/>
                        </a:rPr>
                        <a:t>Chi tiết</a:t>
                      </a:r>
                      <a:endParaRPr lang="en-US"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indent="36195" algn="ctr">
                        <a:lnSpc>
                          <a:spcPct val="115000"/>
                        </a:lnSpc>
                        <a:spcBef>
                          <a:spcPts val="0"/>
                        </a:spcBef>
                        <a:spcAft>
                          <a:spcPts val="0"/>
                        </a:spcAft>
                      </a:pPr>
                      <a:r>
                        <a:rPr lang="vi-VN" dirty="0">
                          <a:solidFill>
                            <a:srgbClr val="7030A0"/>
                          </a:solidFill>
                          <a:latin typeface="Times New Roman" panose="02020603050405020304" pitchFamily="18" charset="0"/>
                          <a:cs typeface="Times New Roman" panose="02020603050405020304" pitchFamily="18" charset="0"/>
                        </a:rPr>
                        <a:t>Cảm nhận về ý nghĩa chi tiết</a:t>
                      </a:r>
                      <a:endParaRPr lang="en-US"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a:spcBef>
                          <a:spcPts val="0"/>
                        </a:spcBef>
                        <a:spcAft>
                          <a:spcPts val="0"/>
                        </a:spcAft>
                      </a:pPr>
                      <a:r>
                        <a:rPr lang="en-US" dirty="0">
                          <a:solidFill>
                            <a:srgbClr val="7030A0"/>
                          </a:solidFill>
                          <a:latin typeface="Times New Roman" panose="02020603050405020304" pitchFamily="18" charset="0"/>
                          <a:cs typeface="Times New Roman" panose="02020603050405020304" pitchFamily="18" charset="0"/>
                        </a:rPr>
                        <a:t> </a:t>
                      </a:r>
                      <a:r>
                        <a:rPr lang="en-US" dirty="0" smtClean="0">
                          <a:solidFill>
                            <a:srgbClr val="7030A0"/>
                          </a:solidFill>
                          <a:latin typeface="Times New Roman" panose="02020603050405020304" pitchFamily="18" charset="0"/>
                          <a:cs typeface="Times New Roman" panose="02020603050405020304" pitchFamily="18" charset="0"/>
                        </a:rPr>
                        <a:t> Nghệ</a:t>
                      </a:r>
                      <a:r>
                        <a:rPr lang="en-US" baseline="0" dirty="0" smtClean="0">
                          <a:solidFill>
                            <a:srgbClr val="7030A0"/>
                          </a:solidFill>
                          <a:latin typeface="Times New Roman" panose="02020603050405020304" pitchFamily="18" charset="0"/>
                          <a:cs typeface="Times New Roman" panose="02020603050405020304" pitchFamily="18" charset="0"/>
                        </a:rPr>
                        <a:t>  thuật xây dựng</a:t>
                      </a:r>
                      <a:endParaRPr lang="en-US" dirty="0">
                        <a:solidFill>
                          <a:srgbClr val="7030A0"/>
                        </a:solidFill>
                        <a:latin typeface="Times New Roman" panose="02020603050405020304" pitchFamily="18" charset="0"/>
                        <a:cs typeface="Times New Roman" panose="02020603050405020304" pitchFamily="18" charset="0"/>
                      </a:endParaRPr>
                    </a:p>
                  </a:txBody>
                  <a:tcPr marL="0" marR="0" marT="0" marB="0" anchor="ctr"/>
                </a:tc>
              </a:tr>
              <a:tr h="594450">
                <a:tc rowSpan="3">
                  <a:txBody>
                    <a:bodyPr/>
                    <a:lstStyle/>
                    <a:p>
                      <a:pPr marL="0" marR="0"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a:p>
                      <a:pPr marL="0" marR="0"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Tiếng nói đầu tiên  xin đi đánh giặc</a:t>
                      </a:r>
                      <a:endParaRPr lang="en-US" dirty="0">
                        <a:solidFill>
                          <a:srgbClr val="FF000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indent="36195" algn="just">
                        <a:spcBef>
                          <a:spcPts val="0"/>
                        </a:spcBef>
                        <a:spcAft>
                          <a:spcPts val="0"/>
                        </a:spcAft>
                      </a:pPr>
                      <a:r>
                        <a:rPr lang="en-US" dirty="0">
                          <a:solidFill>
                            <a:schemeClr val="tx1"/>
                          </a:solidFill>
                          <a:latin typeface="Times New Roman" panose="02020603050405020304" pitchFamily="18" charset="0"/>
                          <a:cs typeface="Times New Roman" panose="02020603050405020304" pitchFamily="18" charset="0"/>
                        </a:rPr>
                        <a:t>-&gt; Ca ngợi  lòng yêu nước tiềm ẩn...</a:t>
                      </a:r>
                      <a:endParaRPr lang="en-US" dirty="0">
                        <a:solidFill>
                          <a:schemeClr val="tx1"/>
                        </a:solidFill>
                        <a:latin typeface="Times New Roman" panose="02020603050405020304" pitchFamily="18" charset="0"/>
                        <a:cs typeface="Times New Roman" panose="02020603050405020304" pitchFamily="18" charset="0"/>
                      </a:endParaRPr>
                    </a:p>
                  </a:txBody>
                  <a:tcPr marL="45121" marR="45121" marT="45121" marB="45121"/>
                </a:tc>
                <a:tc rowSpan="9">
                  <a:txBody>
                    <a:bodyPr/>
                    <a:lstStyle/>
                    <a:p>
                      <a:pPr marL="0" marR="0">
                        <a:spcBef>
                          <a:spcPts val="0"/>
                        </a:spcBef>
                        <a:spcAft>
                          <a:spcPts val="0"/>
                        </a:spcAft>
                      </a:pPr>
                      <a:r>
                        <a:rPr lang="en-US" dirty="0">
                          <a:solidFill>
                            <a:srgbClr val="7030A0"/>
                          </a:solidFill>
                        </a:rPr>
                        <a:t> </a:t>
                      </a:r>
                      <a:r>
                        <a:rPr lang="en-US" dirty="0" smtClean="0">
                          <a:solidFill>
                            <a:srgbClr val="7030A0"/>
                          </a:solidFill>
                        </a:rPr>
                        <a:t>-&gt; </a:t>
                      </a:r>
                      <a:r>
                        <a:rPr lang="en-US" dirty="0" smtClean="0">
                          <a:solidFill>
                            <a:schemeClr val="tx1"/>
                          </a:solidFill>
                          <a:latin typeface="Times New Roman" panose="02020603050405020304" pitchFamily="18" charset="0"/>
                          <a:cs typeface="Times New Roman" panose="02020603050405020304" pitchFamily="18" charset="0"/>
                        </a:rPr>
                        <a:t>Tưởng</a:t>
                      </a:r>
                      <a:r>
                        <a:rPr lang="en-US" baseline="0" dirty="0" smtClean="0">
                          <a:solidFill>
                            <a:schemeClr val="tx1"/>
                          </a:solidFill>
                          <a:latin typeface="Times New Roman" panose="02020603050405020304" pitchFamily="18" charset="0"/>
                          <a:cs typeface="Times New Roman" panose="02020603050405020304" pitchFamily="18" charset="0"/>
                        </a:rPr>
                        <a:t> tưởng, kì ảo đan xen chi tiết đời thường.</a:t>
                      </a:r>
                      <a:endParaRPr lang="en-US" dirty="0">
                        <a:solidFill>
                          <a:schemeClr val="tx1"/>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dirty="0">
                          <a:solidFill>
                            <a:srgbClr val="7030A0"/>
                          </a:solidFill>
                        </a:rPr>
                        <a:t> </a:t>
                      </a:r>
                      <a:endParaRPr lang="en-US" dirty="0">
                        <a:solidFill>
                          <a:srgbClr val="7030A0"/>
                        </a:solidFill>
                      </a:endParaRPr>
                    </a:p>
                    <a:p>
                      <a:pPr marL="0" marR="0">
                        <a:spcBef>
                          <a:spcPts val="0"/>
                        </a:spcBef>
                        <a:spcAft>
                          <a:spcPts val="0"/>
                        </a:spcAft>
                      </a:pPr>
                      <a:r>
                        <a:rPr lang="en-US" dirty="0">
                          <a:solidFill>
                            <a:srgbClr val="7030A0"/>
                          </a:solidFill>
                        </a:rPr>
                        <a:t> </a:t>
                      </a:r>
                      <a:endParaRPr lang="en-US" dirty="0">
                        <a:solidFill>
                          <a:srgbClr val="7030A0"/>
                        </a:solidFill>
                      </a:endParaRPr>
                    </a:p>
                    <a:p>
                      <a:pPr marL="0" marR="0">
                        <a:spcBef>
                          <a:spcPts val="0"/>
                        </a:spcBef>
                        <a:spcAft>
                          <a:spcPts val="0"/>
                        </a:spcAft>
                      </a:pPr>
                      <a:r>
                        <a:rPr lang="en-US" dirty="0">
                          <a:solidFill>
                            <a:srgbClr val="7030A0"/>
                          </a:solidFill>
                        </a:rPr>
                        <a:t> </a:t>
                      </a:r>
                      <a:endParaRPr lang="en-US" dirty="0">
                        <a:solidFill>
                          <a:srgbClr val="7030A0"/>
                        </a:solidFill>
                      </a:endParaRPr>
                    </a:p>
                    <a:p>
                      <a:pPr marL="0" marR="0">
                        <a:spcBef>
                          <a:spcPts val="0"/>
                        </a:spcBef>
                        <a:spcAft>
                          <a:spcPts val="0"/>
                        </a:spcAft>
                      </a:pPr>
                      <a:r>
                        <a:rPr lang="en-US" dirty="0">
                          <a:solidFill>
                            <a:srgbClr val="7030A0"/>
                          </a:solidFill>
                        </a:rPr>
                        <a:t> </a:t>
                      </a:r>
                      <a:endParaRPr lang="en-US" dirty="0">
                        <a:solidFill>
                          <a:srgbClr val="7030A0"/>
                        </a:solidFill>
                      </a:endParaRPr>
                    </a:p>
                    <a:p>
                      <a:pPr marL="0" marR="0">
                        <a:spcBef>
                          <a:spcPts val="0"/>
                        </a:spcBef>
                        <a:spcAft>
                          <a:spcPts val="0"/>
                        </a:spcAft>
                      </a:pPr>
                      <a:r>
                        <a:rPr lang="en-US" dirty="0">
                          <a:solidFill>
                            <a:srgbClr val="7030A0"/>
                          </a:solidFill>
                        </a:rPr>
                        <a:t> </a:t>
                      </a:r>
                      <a:endParaRPr lang="en-US" dirty="0">
                        <a:solidFill>
                          <a:srgbClr val="7030A0"/>
                        </a:solidFill>
                      </a:endParaRPr>
                    </a:p>
                    <a:p>
                      <a:pPr marL="0" marR="0" indent="36195" algn="ctr">
                        <a:lnSpc>
                          <a:spcPct val="115000"/>
                        </a:lnSpc>
                        <a:spcBef>
                          <a:spcPts val="0"/>
                        </a:spcBef>
                        <a:spcAft>
                          <a:spcPts val="0"/>
                        </a:spcAft>
                      </a:pPr>
                      <a:r>
                        <a:rPr lang="vi-VN" dirty="0">
                          <a:solidFill>
                            <a:srgbClr val="7030A0"/>
                          </a:solidFill>
                        </a:rPr>
                        <a:t> </a:t>
                      </a:r>
                      <a:endParaRPr lang="en-US" dirty="0">
                        <a:solidFill>
                          <a:srgbClr val="7030A0"/>
                        </a:solidFill>
                      </a:endParaRPr>
                    </a:p>
                  </a:txBody>
                  <a:tcPr marL="0" marR="0" marT="0" marB="0" anchor="ctr"/>
                </a:tc>
              </a:tr>
              <a:tr h="1087219">
                <a:tc vMerge="1">
                  <a:tcPr/>
                </a:tc>
                <a:tc>
                  <a:txBody>
                    <a:bodyPr/>
                    <a:lstStyle/>
                    <a:p>
                      <a:pPr marL="0" marR="0" algn="just">
                        <a:spcBef>
                          <a:spcPts val="0"/>
                        </a:spcBef>
                        <a:spcAft>
                          <a:spcPts val="0"/>
                        </a:spcAft>
                      </a:pPr>
                      <a:r>
                        <a:rPr lang="en-US" dirty="0">
                          <a:solidFill>
                            <a:schemeClr val="tx1"/>
                          </a:solidFill>
                          <a:latin typeface="Times New Roman" panose="02020603050405020304" pitchFamily="18" charset="0"/>
                          <a:cs typeface="Times New Roman" panose="02020603050405020304" pitchFamily="18" charset="0"/>
                        </a:rPr>
                        <a:t>+  Nguyện vọng, ý thức tự nguyện đánh giặc cứu nước, yêu nước tạo khả năng kì lạ.</a:t>
                      </a:r>
                      <a:endParaRPr lang="en-US" dirty="0">
                        <a:solidFill>
                          <a:schemeClr val="tx1"/>
                        </a:solidFill>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594450">
                <a:tc vMerge="1">
                  <a:tcPr/>
                </a:tc>
                <a:tc>
                  <a:txBody>
                    <a:bodyPr/>
                    <a:lstStyle/>
                    <a:p>
                      <a:pPr marL="0" marR="0" algn="just">
                        <a:spcBef>
                          <a:spcPts val="0"/>
                        </a:spcBef>
                        <a:spcAft>
                          <a:spcPts val="0"/>
                        </a:spcAft>
                      </a:pPr>
                      <a:r>
                        <a:rPr lang="en-US" dirty="0">
                          <a:solidFill>
                            <a:schemeClr val="tx1"/>
                          </a:solidFill>
                          <a:latin typeface="Times New Roman" panose="02020603050405020304" pitchFamily="18" charset="0"/>
                          <a:cs typeface="Times New Roman" panose="02020603050405020304" pitchFamily="18" charset="0"/>
                        </a:rPr>
                        <a:t>+ S</a:t>
                      </a:r>
                      <a:r>
                        <a:rPr lang="vi-VN" dirty="0">
                          <a:solidFill>
                            <a:schemeClr val="tx1"/>
                          </a:solidFill>
                          <a:latin typeface="Times New Roman" panose="02020603050405020304" pitchFamily="18" charset="0"/>
                          <a:cs typeface="Times New Roman" panose="02020603050405020304" pitchFamily="18" charset="0"/>
                        </a:rPr>
                        <a:t>ức mạnh tự cường </a:t>
                      </a:r>
                      <a:r>
                        <a:rPr lang="en-US" dirty="0">
                          <a:solidFill>
                            <a:schemeClr val="tx1"/>
                          </a:solidFill>
                          <a:latin typeface="Times New Roman" panose="02020603050405020304" pitchFamily="18" charset="0"/>
                          <a:cs typeface="Times New Roman" panose="02020603050405020304" pitchFamily="18" charset="0"/>
                        </a:rPr>
                        <a:t>và niềm</a:t>
                      </a:r>
                      <a:r>
                        <a:rPr lang="vi-VN" dirty="0">
                          <a:solidFill>
                            <a:schemeClr val="tx1"/>
                          </a:solidFill>
                          <a:latin typeface="Times New Roman" panose="02020603050405020304" pitchFamily="18" charset="0"/>
                          <a:cs typeface="Times New Roman" panose="02020603050405020304" pitchFamily="18" charset="0"/>
                        </a:rPr>
                        <a:t> tin chiến thắng</a:t>
                      </a:r>
                      <a:r>
                        <a:rPr lang="en-US"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430194">
                <a:tc rowSpan="3">
                  <a:txBody>
                    <a:bodyPr/>
                    <a:lstStyle/>
                    <a:p>
                      <a:pPr marL="0" marR="0" indent="36195"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Gióng đòi roi sắt, ngựa sắt, giáp sắt</a:t>
                      </a:r>
                      <a:endParaRPr lang="en-US" dirty="0">
                        <a:solidFill>
                          <a:srgbClr val="FF000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algn="just">
                        <a:spcBef>
                          <a:spcPts val="0"/>
                        </a:spcBef>
                        <a:spcAft>
                          <a:spcPts val="0"/>
                        </a:spcAft>
                      </a:pPr>
                      <a:r>
                        <a:rPr lang="en-US" dirty="0">
                          <a:solidFill>
                            <a:schemeClr val="tx1"/>
                          </a:solidFill>
                          <a:latin typeface="Times New Roman" panose="02020603050405020304" pitchFamily="18" charset="0"/>
                          <a:cs typeface="Times New Roman" panose="02020603050405020304" pitchFamily="18" charset="0"/>
                        </a:rPr>
                        <a:t>-&gt; Vũ khí hiện đại. </a:t>
                      </a:r>
                      <a:endParaRPr lang="en-US" dirty="0">
                        <a:solidFill>
                          <a:schemeClr val="tx1"/>
                        </a:solidFill>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242473">
                <a:tc vMerge="1">
                  <a:tcPr/>
                </a:tc>
                <a:tc>
                  <a:txBody>
                    <a:bodyPr/>
                    <a:lstStyle/>
                    <a:p>
                      <a:pPr marL="0" marR="0" algn="just">
                        <a:spcBef>
                          <a:spcPts val="0"/>
                        </a:spcBef>
                        <a:spcAft>
                          <a:spcPts val="0"/>
                        </a:spcAft>
                      </a:pPr>
                      <a:r>
                        <a:rPr lang="en-US"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242473">
                <a:tc vMerge="1">
                  <a:tcPr/>
                </a:tc>
                <a:tc>
                  <a:txBody>
                    <a:bodyPr/>
                    <a:lstStyle/>
                    <a:p>
                      <a:pPr marL="0" marR="0" algn="just">
                        <a:spcBef>
                          <a:spcPts val="0"/>
                        </a:spcBef>
                        <a:spcAft>
                          <a:spcPts val="0"/>
                        </a:spcAft>
                      </a:pPr>
                      <a:r>
                        <a:rPr lang="vi-VN"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922963">
                <a:tc rowSpan="3">
                  <a:txBody>
                    <a:bodyPr/>
                    <a:lstStyle/>
                    <a:p>
                      <a:pPr marL="0" marR="0" indent="36195" algn="just">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Bà con góp gạo nuôi Gióng</a:t>
                      </a:r>
                      <a:endParaRPr lang="en-US" dirty="0">
                        <a:solidFill>
                          <a:srgbClr val="FF000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algn="just">
                        <a:spcBef>
                          <a:spcPts val="0"/>
                        </a:spcBef>
                        <a:spcAft>
                          <a:spcPts val="0"/>
                        </a:spcAft>
                      </a:pPr>
                      <a:r>
                        <a:rPr lang="en-US" dirty="0" smtClean="0">
                          <a:solidFill>
                            <a:schemeClr val="tx1"/>
                          </a:solidFill>
                          <a:latin typeface="Times New Roman" panose="02020603050405020304" pitchFamily="18" charset="0"/>
                          <a:cs typeface="Times New Roman" panose="02020603050405020304" pitchFamily="18" charset="0"/>
                        </a:rPr>
                        <a:t>-&gt; Tinh </a:t>
                      </a:r>
                      <a:r>
                        <a:rPr lang="en-US" dirty="0">
                          <a:solidFill>
                            <a:schemeClr val="tx1"/>
                          </a:solidFill>
                          <a:latin typeface="Times New Roman" panose="02020603050405020304" pitchFamily="18" charset="0"/>
                          <a:cs typeface="Times New Roman" panose="02020603050405020304" pitchFamily="18" charset="0"/>
                        </a:rPr>
                        <a:t>thần đoàn kết cộng đồng. Đánh giặc cứu nước là ý chí, sức mạnh toàn dân.</a:t>
                      </a:r>
                      <a:endParaRPr lang="en-US" dirty="0">
                        <a:solidFill>
                          <a:schemeClr val="tx1"/>
                        </a:solidFill>
                        <a:latin typeface="Times New Roman" panose="02020603050405020304" pitchFamily="18" charset="0"/>
                        <a:cs typeface="Times New Roman" panose="02020603050405020304" pitchFamily="18" charset="0"/>
                      </a:endParaRPr>
                    </a:p>
                  </a:txBody>
                  <a:tcPr marL="45121" marR="45121" marT="45121" marB="45121"/>
                </a:tc>
                <a:tc vMerge="1">
                  <a:tcPr marL="0" marR="0" marT="0" marB="0" anchor="ctr"/>
                </a:tc>
              </a:tr>
              <a:tr h="242473">
                <a:tc vMerge="1">
                  <a:tcPr/>
                </a:tc>
                <a:tc>
                  <a:txBody>
                    <a:bodyPr/>
                    <a:lstStyle/>
                    <a:p>
                      <a:pPr marL="0" marR="0" algn="just">
                        <a:spcBef>
                          <a:spcPts val="0"/>
                        </a:spcBef>
                        <a:spcAft>
                          <a:spcPts val="0"/>
                        </a:spcAft>
                      </a:pPr>
                      <a:r>
                        <a:rPr lang="vi-VN" dirty="0">
                          <a:solidFill>
                            <a:srgbClr val="7030A0"/>
                          </a:solidFill>
                        </a:rPr>
                        <a:t> </a:t>
                      </a:r>
                      <a:endParaRPr lang="en-US" dirty="0">
                        <a:solidFill>
                          <a:srgbClr val="7030A0"/>
                        </a:solidFill>
                      </a:endParaRPr>
                    </a:p>
                  </a:txBody>
                  <a:tcPr marL="45121" marR="45121" marT="45121" marB="45121"/>
                </a:tc>
                <a:tc vMerge="1">
                  <a:tcPr marL="0" marR="0" marT="0" marB="0" anchor="ctr"/>
                </a:tc>
              </a:tr>
              <a:tr h="263592">
                <a:tc vMerge="1">
                  <a:tcPr/>
                </a:tc>
                <a:tc>
                  <a:txBody>
                    <a:bodyPr/>
                    <a:lstStyle/>
                    <a:p>
                      <a:pPr marL="0" marR="0">
                        <a:lnSpc>
                          <a:spcPct val="115000"/>
                        </a:lnSpc>
                        <a:spcBef>
                          <a:spcPts val="0"/>
                        </a:spcBef>
                        <a:spcAft>
                          <a:spcPts val="0"/>
                        </a:spcAft>
                      </a:pPr>
                      <a:r>
                        <a:rPr lang="vi-VN" dirty="0">
                          <a:solidFill>
                            <a:srgbClr val="7030A0"/>
                          </a:solidFill>
                        </a:rPr>
                        <a:t> </a:t>
                      </a:r>
                      <a:endParaRPr lang="en-US" dirty="0">
                        <a:solidFill>
                          <a:srgbClr val="7030A0"/>
                        </a:solidFill>
                      </a:endParaRPr>
                    </a:p>
                  </a:txBody>
                  <a:tcPr marL="45121" marR="45121" marT="45121" marB="45121"/>
                </a:tc>
                <a:tc vMerge="1">
                  <a:tcPr marL="45121" marR="45121" marT="45121" marB="45121"/>
                </a:tc>
              </a:tr>
            </a:tbl>
          </a:graphicData>
        </a:graphic>
      </p:graphicFrame>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2764305"/>
          <a:ext cx="10896600" cy="3778499"/>
        </p:xfrm>
        <a:graphic>
          <a:graphicData uri="http://schemas.openxmlformats.org/drawingml/2006/table">
            <a:tbl>
              <a:tblPr firstRow="1" firstCol="1" bandRow="1" bandCol="1">
                <a:tableStyleId>{5C22544A-7EE6-4342-B048-85BDC9FD1C3A}</a:tableStyleId>
              </a:tblPr>
              <a:tblGrid>
                <a:gridCol w="4042410"/>
                <a:gridCol w="4042168"/>
                <a:gridCol w="2812022"/>
              </a:tblGrid>
              <a:tr h="348839">
                <a:tc>
                  <a:txBody>
                    <a:bodyPr/>
                    <a:lstStyle/>
                    <a:p>
                      <a:pPr marL="0" marR="0" indent="36195" algn="ctr">
                        <a:lnSpc>
                          <a:spcPct val="115000"/>
                        </a:lnSpc>
                        <a:spcBef>
                          <a:spcPts val="0"/>
                        </a:spcBef>
                        <a:spcAft>
                          <a:spcPts val="0"/>
                        </a:spcAft>
                      </a:pPr>
                      <a:r>
                        <a:rPr lang="en-US" sz="2000" dirty="0">
                          <a:solidFill>
                            <a:srgbClr val="FF0000"/>
                          </a:solidFill>
                          <a:effectLst/>
                        </a:rPr>
                        <a:t>Chi tiết</a:t>
                      </a: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2000" dirty="0">
                          <a:solidFill>
                            <a:srgbClr val="FF0000"/>
                          </a:solidFill>
                          <a:effectLst/>
                        </a:rPr>
                        <a:t>Cảm nhận về ý nghĩa chi tiết</a:t>
                      </a: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000" dirty="0">
                          <a:solidFill>
                            <a:srgbClr val="FF0000"/>
                          </a:solidFill>
                          <a:effectLst/>
                        </a:rPr>
                        <a:t> </a:t>
                      </a:r>
                      <a:r>
                        <a:rPr lang="en-US" sz="2000" dirty="0" smtClean="0">
                          <a:solidFill>
                            <a:srgbClr val="FF0000"/>
                          </a:solidFill>
                          <a:effectLst/>
                        </a:rPr>
                        <a:t> </a:t>
                      </a:r>
                      <a:r>
                        <a:rPr lang="en-US" sz="2000" dirty="0" smtClean="0">
                          <a:solidFill>
                            <a:srgbClr val="FF0000"/>
                          </a:solidFill>
                          <a:latin typeface="Times New Roman" panose="02020603050405020304" pitchFamily="18" charset="0"/>
                          <a:cs typeface="Times New Roman" panose="02020603050405020304" pitchFamily="18" charset="0"/>
                        </a:rPr>
                        <a:t>Nghệ</a:t>
                      </a:r>
                      <a:r>
                        <a:rPr lang="en-US" sz="2000" baseline="0" dirty="0" smtClean="0">
                          <a:solidFill>
                            <a:srgbClr val="FF0000"/>
                          </a:solidFill>
                          <a:latin typeface="Times New Roman" panose="02020603050405020304" pitchFamily="18" charset="0"/>
                          <a:cs typeface="Times New Roman" panose="02020603050405020304" pitchFamily="18" charset="0"/>
                        </a:rPr>
                        <a:t>  thuật xây dựng</a:t>
                      </a:r>
                      <a:endParaRPr lang="en-US" sz="2000" dirty="0" smtClean="0">
                        <a:solidFill>
                          <a:srgbClr val="FF0000"/>
                        </a:solidFill>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0" marR="0" marT="0" marB="0" anchor="ctr"/>
                </a:tc>
              </a:tr>
              <a:tr h="133155">
                <a:tc rowSpan="2">
                  <a:txBody>
                    <a:bodyPr/>
                    <a:lstStyle/>
                    <a:p>
                      <a:pPr marL="0" marR="0" algn="just">
                        <a:lnSpc>
                          <a:spcPct val="115000"/>
                        </a:lnSpc>
                        <a:spcBef>
                          <a:spcPts val="0"/>
                        </a:spcBef>
                        <a:spcAft>
                          <a:spcPts val="0"/>
                        </a:spcAft>
                      </a:pPr>
                      <a:r>
                        <a:rPr lang="en-US" sz="1800" dirty="0">
                          <a:solidFill>
                            <a:srgbClr val="FF0000"/>
                          </a:solidFill>
                          <a:effectLst/>
                        </a:rPr>
                        <a:t>Gióng vươn vai trở thành tráng sĩ</a:t>
                      </a:r>
                      <a:endParaRPr lang="en-US" sz="1800" dirty="0">
                        <a:solidFill>
                          <a:srgbClr val="FF0000"/>
                        </a:solidFill>
                        <a:effectLst/>
                      </a:endParaRPr>
                    </a:p>
                    <a:p>
                      <a:pPr marL="0" marR="0" algn="just">
                        <a:lnSpc>
                          <a:spcPct val="115000"/>
                        </a:lnSpc>
                        <a:spcBef>
                          <a:spcPts val="0"/>
                        </a:spcBef>
                        <a:spcAft>
                          <a:spcPts val="0"/>
                        </a:spcAft>
                      </a:pPr>
                      <a:r>
                        <a:rPr lang="en-US" sz="1800" dirty="0">
                          <a:solidFill>
                            <a:srgbClr val="FF0000"/>
                          </a:solidFill>
                          <a:effectLst/>
                          <a:latin typeface="Times New Roman" panose="02020603050405020304" pitchFamily="18" charset="0"/>
                          <a:ea typeface="Times New Roman" panose="02020603050405020304" pitchFamily="18" charset="0"/>
                        </a:rPr>
                        <a:t>nhóm4</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just">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tr>
              <a:tr h="528471">
                <a:tc vMerge="1">
                  <a:tcPr/>
                </a:tc>
                <a:tc>
                  <a:txBody>
                    <a:bodyPr/>
                    <a:lstStyle/>
                    <a:p>
                      <a:endParaRPr lang="en-US" dirty="0"/>
                    </a:p>
                  </a:txBody>
                  <a:tcPr marL="39635" marR="39635" marT="39635" marB="39635"/>
                </a:tc>
                <a:tc>
                  <a:txBody>
                    <a:bodyPr/>
                    <a:lstStyle/>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txBody>
                  <a:tcPr marL="0" marR="0" marT="0" marB="0" anchor="ctr"/>
                </a:tc>
              </a:tr>
              <a:tr h="202339">
                <a:tc rowSpan="2">
                  <a:txBody>
                    <a:bodyPr/>
                    <a:lstStyle/>
                    <a:p>
                      <a:pPr marL="0" marR="0" indent="36195" algn="just">
                        <a:lnSpc>
                          <a:spcPct val="115000"/>
                        </a:lnSpc>
                        <a:spcBef>
                          <a:spcPts val="0"/>
                        </a:spcBef>
                        <a:spcAft>
                          <a:spcPts val="0"/>
                        </a:spcAft>
                      </a:pPr>
                      <a:r>
                        <a:rPr lang="en-US" sz="1800">
                          <a:solidFill>
                            <a:srgbClr val="FF0000"/>
                          </a:solidFill>
                          <a:effectLst/>
                        </a:rPr>
                        <a:t>Gióng nhổ tre bên đường đánh giặc</a:t>
                      </a:r>
                      <a:endParaRPr lang="en-US" sz="1800">
                        <a:solidFill>
                          <a:srgbClr val="FF0000"/>
                        </a:solidFill>
                        <a:effectLst/>
                      </a:endParaRPr>
                    </a:p>
                    <a:p>
                      <a:pPr marL="0" marR="0" indent="36195" algn="just">
                        <a:lnSpc>
                          <a:spcPct val="115000"/>
                        </a:lnSpc>
                        <a:spcBef>
                          <a:spcPts val="0"/>
                        </a:spcBef>
                        <a:spcAft>
                          <a:spcPts val="0"/>
                        </a:spcAft>
                      </a:pPr>
                      <a:r>
                        <a:rPr lang="en-US" sz="1800">
                          <a:solidFill>
                            <a:srgbClr val="FF0000"/>
                          </a:solidFill>
                          <a:effectLst/>
                          <a:latin typeface="Times New Roman" panose="02020603050405020304" pitchFamily="18" charset="0"/>
                          <a:ea typeface="Times New Roman" panose="02020603050405020304" pitchFamily="18" charset="0"/>
                        </a:rPr>
                        <a:t>Nhóm 5</a:t>
                      </a:r>
                      <a:endParaRPr lang="en-US" sz="180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endParaRPr lang="en-US"/>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tr>
              <a:tr h="770826">
                <a:tc vMerge="1">
                  <a:tcPr/>
                </a:tc>
                <a:tc>
                  <a:txBody>
                    <a:bodyPr/>
                    <a:lstStyle/>
                    <a:p>
                      <a:endParaRPr lang="en-US" dirty="0"/>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tr>
              <a:tr h="910156">
                <a:tc rowSpan="3">
                  <a:txBody>
                    <a:bodyPr/>
                    <a:lstStyle/>
                    <a:p>
                      <a:pPr marL="0" marR="0" indent="36195" algn="just">
                        <a:lnSpc>
                          <a:spcPct val="115000"/>
                        </a:lnSpc>
                        <a:spcBef>
                          <a:spcPts val="0"/>
                        </a:spcBef>
                        <a:spcAft>
                          <a:spcPts val="0"/>
                        </a:spcAft>
                      </a:pPr>
                      <a:r>
                        <a:rPr lang="en-US" sz="1800" dirty="0">
                          <a:solidFill>
                            <a:srgbClr val="FF0000"/>
                          </a:solidFill>
                          <a:effectLst/>
                        </a:rPr>
                        <a:t>Giặc tan, Gióng cởi bỏ giáp sắt rồi bay về trời</a:t>
                      </a:r>
                      <a:endParaRPr lang="en-US" sz="1800" dirty="0">
                        <a:solidFill>
                          <a:srgbClr val="FF0000"/>
                        </a:solidFill>
                        <a:effectLst/>
                      </a:endParaRPr>
                    </a:p>
                    <a:p>
                      <a:pPr marL="0" marR="0" indent="36195" algn="just">
                        <a:lnSpc>
                          <a:spcPct val="115000"/>
                        </a:lnSpc>
                        <a:spcBef>
                          <a:spcPts val="0"/>
                        </a:spcBef>
                        <a:spcAft>
                          <a:spcPts val="0"/>
                        </a:spcAft>
                      </a:pPr>
                      <a:r>
                        <a:rPr lang="en-US" sz="1800" dirty="0">
                          <a:solidFill>
                            <a:srgbClr val="FF0000"/>
                          </a:solidFill>
                          <a:effectLst/>
                          <a:latin typeface="Times New Roman" panose="02020603050405020304" pitchFamily="18" charset="0"/>
                          <a:ea typeface="Times New Roman" panose="02020603050405020304" pitchFamily="18" charset="0"/>
                        </a:rPr>
                        <a:t>Nhóm 6</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endParaRPr lang="en-US" dirty="0"/>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tr>
              <a:tr h="133155">
                <a:tc vMerge="1">
                  <a:tcPr/>
                </a:tc>
                <a:tc>
                  <a:txBody>
                    <a:bodyPr/>
                    <a:lstStyle/>
                    <a:p>
                      <a:pPr marL="0" marR="0">
                        <a:lnSpc>
                          <a:spcPct val="115000"/>
                        </a:lnSpc>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r>
              <a:tr h="133155">
                <a:tc vMerge="1">
                  <a:tcPr/>
                </a:tc>
                <a:tc>
                  <a:txBody>
                    <a:bodyPr/>
                    <a:lstStyle/>
                    <a:p>
                      <a:pPr marL="0" marR="0">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700" dirty="0">
                          <a:effectLst/>
                        </a:rPr>
                        <a:t> </a:t>
                      </a:r>
                      <a:endParaRPr lang="en-US" sz="700" dirty="0">
                        <a:effectLst/>
                        <a:latin typeface="Times New Roman" panose="02020603050405020304" pitchFamily="18" charset="0"/>
                        <a:ea typeface="Times New Roman" panose="02020603050405020304" pitchFamily="18" charset="0"/>
                      </a:endParaRPr>
                    </a:p>
                  </a:txBody>
                  <a:tcPr marL="39635" marR="39635" marT="39635" marB="39635"/>
                </a:tc>
              </a:tr>
            </a:tbl>
          </a:graphicData>
        </a:graphic>
      </p:graphicFrame>
      <p:sp>
        <p:nvSpPr>
          <p:cNvPr id="5" name="Title 1"/>
          <p:cNvSpPr>
            <a:spLocks noGrp="1"/>
          </p:cNvSpPr>
          <p:nvPr>
            <p:ph type="title"/>
          </p:nvPr>
        </p:nvSpPr>
        <p:spPr>
          <a:xfrm>
            <a:off x="762000" y="1752600"/>
            <a:ext cx="10972800" cy="639762"/>
          </a:xfrm>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Hoạt động nhóm (7 phút)- Phiếu học tập số 2</a:t>
            </a:r>
            <a:endParaRPr lang="en-US" b="1" dirty="0">
              <a:solidFill>
                <a:srgbClr val="C00000"/>
              </a:solidFill>
              <a:latin typeface="Times New Roman" panose="02020603050405020304" pitchFamily="18" charset="0"/>
              <a:cs typeface="Times New Roman" panose="02020603050405020304" pitchFamily="18" charset="0"/>
            </a:endParaRPr>
          </a:p>
        </p:txBody>
      </p:sp>
      <p:pic>
        <p:nvPicPr>
          <p:cNvPr id="6"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3682" y="175686"/>
            <a:ext cx="3187717" cy="1415623"/>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76200"/>
            <a:ext cx="9144000" cy="553998"/>
          </a:xfrm>
          <a:prstGeom prst="rect">
            <a:avLst/>
          </a:prstGeom>
          <a:solidFill>
            <a:srgbClr val="C00000"/>
          </a:solidFill>
        </p:spPr>
        <p:txBody>
          <a:bodyPr wrap="square" rtlCol="0">
            <a:spAutoFit/>
          </a:bodyPr>
          <a:lstStyle/>
          <a:p>
            <a:pPr algn="ctr"/>
            <a:r>
              <a:rPr lang="en-US" sz="3000" dirty="0" smtClean="0">
                <a:solidFill>
                  <a:srgbClr val="FFFF00"/>
                </a:solidFill>
              </a:rPr>
              <a:t> Sự thần kỳ của người anh hùng</a:t>
            </a:r>
            <a:endParaRPr lang="en-US" sz="3000" dirty="0">
              <a:solidFill>
                <a:srgbClr val="FFFF00"/>
              </a:solidFill>
            </a:endParaRPr>
          </a:p>
        </p:txBody>
      </p:sp>
      <p:pic>
        <p:nvPicPr>
          <p:cNvPr id="2" name="Picture 1" descr="Screen Clippi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90800" y="477798"/>
            <a:ext cx="7086600" cy="3484602"/>
          </a:xfrm>
          <a:prstGeom prst="rect">
            <a:avLst/>
          </a:prstGeom>
        </p:spPr>
      </p:pic>
      <p:sp>
        <p:nvSpPr>
          <p:cNvPr id="4" name="Up Arrow Callout 3"/>
          <p:cNvSpPr/>
          <p:nvPr/>
        </p:nvSpPr>
        <p:spPr>
          <a:xfrm>
            <a:off x="1752600" y="4038600"/>
            <a:ext cx="8610600" cy="1295400"/>
          </a:xfrm>
          <a:prstGeom prst="upArrowCallout">
            <a:avLst>
              <a:gd name="adj1" fmla="val 22044"/>
              <a:gd name="adj2" fmla="val 25000"/>
              <a:gd name="adj3" fmla="val 11700"/>
              <a:gd name="adj4" fmla="val 7827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100" dirty="0" err="1">
                <a:latin typeface="Arail"/>
                <a:cs typeface="Times New Roman" panose="02020603050405020304" pitchFamily="18" charset="0"/>
              </a:rPr>
              <a:t>Gióng</a:t>
            </a:r>
            <a:r>
              <a:rPr lang="en-US" altLang="en-US" sz="3100" dirty="0">
                <a:latin typeface="Arail"/>
                <a:cs typeface="Times New Roman" panose="02020603050405020304" pitchFamily="18" charset="0"/>
              </a:rPr>
              <a:t> </a:t>
            </a:r>
            <a:r>
              <a:rPr lang="en-US" altLang="en-US" sz="3100" dirty="0" err="1">
                <a:latin typeface="Arail"/>
                <a:cs typeface="Times New Roman" panose="02020603050405020304" pitchFamily="18" charset="0"/>
              </a:rPr>
              <a:t>vươn</a:t>
            </a:r>
            <a:r>
              <a:rPr lang="en-US" altLang="en-US" sz="3100" dirty="0">
                <a:latin typeface="Arail"/>
                <a:cs typeface="Times New Roman" panose="02020603050405020304" pitchFamily="18" charset="0"/>
              </a:rPr>
              <a:t> </a:t>
            </a:r>
            <a:r>
              <a:rPr lang="en-US" altLang="en-US" sz="3100" dirty="0" err="1">
                <a:latin typeface="Arail"/>
                <a:cs typeface="Times New Roman" panose="02020603050405020304" pitchFamily="18" charset="0"/>
              </a:rPr>
              <a:t>vai</a:t>
            </a:r>
            <a:r>
              <a:rPr lang="en-US" altLang="en-US" sz="3100" dirty="0">
                <a:latin typeface="Arail"/>
                <a:cs typeface="Times New Roman" panose="02020603050405020304" pitchFamily="18" charset="0"/>
              </a:rPr>
              <a:t> </a:t>
            </a:r>
            <a:r>
              <a:rPr lang="en-US" altLang="en-US" sz="3100" dirty="0" err="1">
                <a:latin typeface="Arail"/>
                <a:cs typeface="Times New Roman" panose="02020603050405020304" pitchFamily="18" charset="0"/>
              </a:rPr>
              <a:t>đứng</a:t>
            </a:r>
            <a:r>
              <a:rPr lang="en-US" altLang="en-US" sz="3100" dirty="0">
                <a:latin typeface="Arail"/>
                <a:cs typeface="Times New Roman" panose="02020603050405020304" pitchFamily="18" charset="0"/>
              </a:rPr>
              <a:t> </a:t>
            </a:r>
            <a:r>
              <a:rPr lang="en-US" altLang="en-US" sz="3100" dirty="0" err="1">
                <a:latin typeface="Arail"/>
                <a:cs typeface="Times New Roman" panose="02020603050405020304" pitchFamily="18" charset="0"/>
              </a:rPr>
              <a:t>dậy</a:t>
            </a:r>
            <a:r>
              <a:rPr lang="en-US" altLang="en-US" sz="3100" dirty="0">
                <a:latin typeface="Arail"/>
                <a:cs typeface="Times New Roman" panose="02020603050405020304" pitchFamily="18" charset="0"/>
              </a:rPr>
              <a:t>, </a:t>
            </a:r>
            <a:r>
              <a:rPr lang="en-US" altLang="en-US" sz="3100" dirty="0" err="1">
                <a:latin typeface="Arail"/>
                <a:cs typeface="Times New Roman" panose="02020603050405020304" pitchFamily="18" charset="0"/>
              </a:rPr>
              <a:t>biến</a:t>
            </a:r>
            <a:r>
              <a:rPr lang="en-US" altLang="en-US" sz="3100" dirty="0">
                <a:latin typeface="Arail"/>
                <a:cs typeface="Times New Roman" panose="02020603050405020304" pitchFamily="18" charset="0"/>
              </a:rPr>
              <a:t> </a:t>
            </a:r>
            <a:r>
              <a:rPr lang="en-US" altLang="en-US" sz="3100" dirty="0" err="1">
                <a:latin typeface="Arail"/>
                <a:cs typeface="Times New Roman" panose="02020603050405020304" pitchFamily="18" charset="0"/>
              </a:rPr>
              <a:t>thành</a:t>
            </a:r>
            <a:r>
              <a:rPr lang="en-US" altLang="en-US" sz="3100" dirty="0">
                <a:latin typeface="Arail"/>
                <a:cs typeface="Times New Roman" panose="02020603050405020304" pitchFamily="18" charset="0"/>
              </a:rPr>
              <a:t> </a:t>
            </a:r>
            <a:r>
              <a:rPr lang="en-US" altLang="en-US" sz="3100" dirty="0" err="1">
                <a:latin typeface="Arail"/>
                <a:cs typeface="Times New Roman" panose="02020603050405020304" pitchFamily="18" charset="0"/>
              </a:rPr>
              <a:t>tráng</a:t>
            </a:r>
            <a:r>
              <a:rPr lang="en-US" altLang="en-US" sz="3100" dirty="0">
                <a:latin typeface="Arail"/>
                <a:cs typeface="Times New Roman" panose="02020603050405020304" pitchFamily="18" charset="0"/>
              </a:rPr>
              <a:t> </a:t>
            </a:r>
            <a:r>
              <a:rPr lang="en-US" altLang="en-US" sz="3100" dirty="0" err="1">
                <a:latin typeface="Arail"/>
                <a:cs typeface="Times New Roman" panose="02020603050405020304" pitchFamily="18" charset="0"/>
              </a:rPr>
              <a:t>sĩ</a:t>
            </a:r>
            <a:r>
              <a:rPr lang="en-US" altLang="en-US" sz="3100" dirty="0">
                <a:latin typeface="Arail"/>
                <a:cs typeface="Times New Roman" panose="02020603050405020304" pitchFamily="18" charset="0"/>
              </a:rPr>
              <a:t>, </a:t>
            </a:r>
            <a:r>
              <a:rPr lang="en-US" altLang="en-US" sz="3100" dirty="0" err="1">
                <a:latin typeface="Arail"/>
                <a:cs typeface="Times New Roman" panose="02020603050405020304" pitchFamily="18" charset="0"/>
              </a:rPr>
              <a:t>mình</a:t>
            </a:r>
            <a:r>
              <a:rPr lang="en-US" altLang="en-US" sz="3100" dirty="0">
                <a:latin typeface="Arail"/>
                <a:cs typeface="Times New Roman" panose="02020603050405020304" pitchFamily="18" charset="0"/>
              </a:rPr>
              <a:t> </a:t>
            </a:r>
            <a:r>
              <a:rPr lang="en-US" altLang="en-US" sz="3100" dirty="0" err="1">
                <a:latin typeface="Arail"/>
                <a:cs typeface="Times New Roman" panose="02020603050405020304" pitchFamily="18" charset="0"/>
              </a:rPr>
              <a:t>cao</a:t>
            </a:r>
            <a:r>
              <a:rPr lang="en-US" altLang="en-US" sz="3100" dirty="0">
                <a:latin typeface="Arail"/>
                <a:cs typeface="Times New Roman" panose="02020603050405020304" pitchFamily="18" charset="0"/>
              </a:rPr>
              <a:t> </a:t>
            </a:r>
            <a:r>
              <a:rPr lang="en-US" altLang="en-US" sz="3100" dirty="0" err="1">
                <a:latin typeface="Arail"/>
                <a:cs typeface="Times New Roman" panose="02020603050405020304" pitchFamily="18" charset="0"/>
              </a:rPr>
              <a:t>hơn</a:t>
            </a:r>
            <a:r>
              <a:rPr lang="en-US" altLang="en-US" sz="3100" dirty="0">
                <a:latin typeface="Arail"/>
                <a:cs typeface="Times New Roman" panose="02020603050405020304" pitchFamily="18" charset="0"/>
              </a:rPr>
              <a:t> </a:t>
            </a:r>
            <a:r>
              <a:rPr lang="en-US" altLang="en-US" sz="3100" dirty="0" err="1">
                <a:latin typeface="Arail"/>
                <a:cs typeface="Times New Roman" panose="02020603050405020304" pitchFamily="18" charset="0"/>
              </a:rPr>
              <a:t>trượng</a:t>
            </a:r>
            <a:r>
              <a:rPr lang="en-US" altLang="en-US" sz="3100" dirty="0">
                <a:latin typeface="Arail"/>
                <a:cs typeface="Times New Roman" panose="02020603050405020304" pitchFamily="18" charset="0"/>
              </a:rPr>
              <a:t>, </a:t>
            </a:r>
            <a:r>
              <a:rPr lang="en-US" altLang="en-US" sz="3100" dirty="0" err="1">
                <a:latin typeface="Arail"/>
                <a:cs typeface="Times New Roman" panose="02020603050405020304" pitchFamily="18" charset="0"/>
              </a:rPr>
              <a:t>oai</a:t>
            </a:r>
            <a:r>
              <a:rPr lang="en-US" altLang="en-US" sz="3100" dirty="0">
                <a:latin typeface="Arail"/>
                <a:cs typeface="Times New Roman" panose="02020603050405020304" pitchFamily="18" charset="0"/>
              </a:rPr>
              <a:t> </a:t>
            </a:r>
            <a:r>
              <a:rPr lang="en-US" altLang="en-US" sz="3100" dirty="0" err="1">
                <a:latin typeface="Arail"/>
                <a:cs typeface="Times New Roman" panose="02020603050405020304" pitchFamily="18" charset="0"/>
              </a:rPr>
              <a:t>phong</a:t>
            </a:r>
            <a:r>
              <a:rPr lang="en-US" altLang="en-US" sz="3100" dirty="0">
                <a:latin typeface="Arail"/>
                <a:cs typeface="Times New Roman" panose="02020603050405020304" pitchFamily="18" charset="0"/>
              </a:rPr>
              <a:t>, </a:t>
            </a:r>
            <a:r>
              <a:rPr lang="en-US" altLang="en-US" sz="3100" dirty="0" err="1">
                <a:latin typeface="Arail"/>
                <a:cs typeface="Times New Roman" panose="02020603050405020304" pitchFamily="18" charset="0"/>
              </a:rPr>
              <a:t>lẫm</a:t>
            </a:r>
            <a:r>
              <a:rPr lang="en-US" altLang="en-US" sz="3100" dirty="0">
                <a:latin typeface="Arail"/>
                <a:cs typeface="Times New Roman" panose="02020603050405020304" pitchFamily="18" charset="0"/>
              </a:rPr>
              <a:t> </a:t>
            </a:r>
            <a:r>
              <a:rPr lang="en-US" altLang="en-US" sz="3100" dirty="0" err="1">
                <a:latin typeface="Arail"/>
                <a:cs typeface="Times New Roman" panose="02020603050405020304" pitchFamily="18" charset="0"/>
              </a:rPr>
              <a:t>liệt</a:t>
            </a:r>
            <a:endParaRPr lang="en-US" sz="3100" dirty="0"/>
          </a:p>
        </p:txBody>
      </p:sp>
      <p:pic>
        <p:nvPicPr>
          <p:cNvPr id="1028" name="Picture 4" descr="hÃ¬nh ná»n Äá»ng hoa lÃ¡ Äáº¹p 1 (115)"/>
          <p:cNvPicPr>
            <a:picLocks noChangeAspect="1" noChangeArrowheads="1" noCrop="1"/>
          </p:cNvPicPr>
          <p:nvPr/>
        </p:nvPicPr>
        <p:blipFill>
          <a:blip r:embed="rId2"/>
          <a:srcRect/>
          <a:stretch>
            <a:fillRect/>
          </a:stretch>
        </p:blipFill>
        <p:spPr bwMode="auto">
          <a:xfrm>
            <a:off x="3505200" y="5715000"/>
            <a:ext cx="52578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76200"/>
            <a:ext cx="9144000" cy="553998"/>
          </a:xfrm>
          <a:prstGeom prst="rect">
            <a:avLst/>
          </a:prstGeom>
          <a:solidFill>
            <a:srgbClr val="C00000"/>
          </a:solidFill>
        </p:spPr>
        <p:txBody>
          <a:bodyPr wrap="square" rtlCol="0">
            <a:spAutoFit/>
          </a:bodyPr>
          <a:lstStyle/>
          <a:p>
            <a:pPr algn="ctr"/>
            <a:r>
              <a:rPr lang="en-US" sz="3000" dirty="0" smtClean="0">
                <a:solidFill>
                  <a:srgbClr val="FFFF00"/>
                </a:solidFill>
              </a:rPr>
              <a:t>Sức mạnh phi thường cây tre cũng là vũ khí</a:t>
            </a:r>
            <a:endParaRPr lang="en-US" sz="3000" dirty="0">
              <a:solidFill>
                <a:srgbClr val="FFFF00"/>
              </a:solidFill>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533400"/>
            <a:ext cx="4343400" cy="35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33400"/>
            <a:ext cx="4191000" cy="35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www.gif.ovh/vietnamese-gif/M%C5%A9i%20t%C3%AAn%20Gif/M%C5%A9i%20t%C3%AAn%20Gif%20(90).gif"/>
          <p:cNvPicPr>
            <a:picLocks noChangeAspect="1" noChangeArrowheads="1" noCrop="1"/>
          </p:cNvPicPr>
          <p:nvPr/>
        </p:nvPicPr>
        <p:blipFill>
          <a:blip r:embed="rId3"/>
          <a:srcRect/>
          <a:stretch>
            <a:fillRect/>
          </a:stretch>
        </p:blipFill>
        <p:spPr bwMode="auto">
          <a:xfrm>
            <a:off x="5921102" y="2276474"/>
            <a:ext cx="555898" cy="466726"/>
          </a:xfrm>
          <a:prstGeom prst="rect">
            <a:avLst/>
          </a:prstGeom>
          <a:noFill/>
          <a:extLst>
            <a:ext uri="{909E8E84-426E-40DD-AFC4-6F175D3DCCD1}">
              <a14:hiddenFill xmlns:a14="http://schemas.microsoft.com/office/drawing/2010/main">
                <a:solidFill>
                  <a:srgbClr val="FFFFFF"/>
                </a:solidFill>
              </a14:hiddenFill>
            </a:ext>
          </a:extLst>
        </p:spPr>
      </p:pic>
      <p:sp>
        <p:nvSpPr>
          <p:cNvPr id="5" name="Up Arrow Callout 4"/>
          <p:cNvSpPr/>
          <p:nvPr/>
        </p:nvSpPr>
        <p:spPr>
          <a:xfrm>
            <a:off x="6199052" y="4046483"/>
            <a:ext cx="4521501" cy="1310342"/>
          </a:xfrm>
          <a:prstGeom prst="upArrowCallout">
            <a:avLst>
              <a:gd name="adj1" fmla="val 25000"/>
              <a:gd name="adj2" fmla="val 25000"/>
              <a:gd name="adj3" fmla="val 16894"/>
              <a:gd name="adj4" fmla="val 77136"/>
            </a:avLst>
          </a:prstGeom>
          <a:solidFill>
            <a:srgbClr val="00B050"/>
          </a:solidFill>
        </p:spPr>
        <p:txBody>
          <a:bodyPr wrap="square">
            <a:spAutoFit/>
          </a:bodyPr>
          <a:lstStyle/>
          <a:p>
            <a:pPr algn="ctr"/>
            <a:r>
              <a:rPr lang="vi-VN" sz="3000" dirty="0">
                <a:solidFill>
                  <a:schemeClr val="bg1"/>
                </a:solidFill>
              </a:rPr>
              <a:t>Gậy sắt gãy, Gióng nhổ tre bên đường đánh giặc</a:t>
            </a:r>
            <a:endParaRPr lang="en-US" sz="3000" dirty="0">
              <a:solidFill>
                <a:schemeClr val="bg1"/>
              </a:solidFill>
            </a:endParaRPr>
          </a:p>
        </p:txBody>
      </p:sp>
      <p:sp>
        <p:nvSpPr>
          <p:cNvPr id="11" name="Up Arrow Callout 10"/>
          <p:cNvSpPr/>
          <p:nvPr/>
        </p:nvSpPr>
        <p:spPr>
          <a:xfrm>
            <a:off x="1516118" y="4046483"/>
            <a:ext cx="4521501" cy="1310342"/>
          </a:xfrm>
          <a:prstGeom prst="upArrowCallout">
            <a:avLst>
              <a:gd name="adj1" fmla="val 25000"/>
              <a:gd name="adj2" fmla="val 25000"/>
              <a:gd name="adj3" fmla="val 16894"/>
              <a:gd name="adj4" fmla="val 77136"/>
            </a:avLst>
          </a:prstGeom>
          <a:solidFill>
            <a:srgbClr val="00B050"/>
          </a:solidFill>
        </p:spPr>
        <p:txBody>
          <a:bodyPr wrap="square">
            <a:spAutoFit/>
          </a:bodyPr>
          <a:lstStyle/>
          <a:p>
            <a:pPr algn="ctr"/>
            <a:r>
              <a:rPr lang="en-US" sz="3000" dirty="0" err="1">
                <a:solidFill>
                  <a:schemeClr val="bg1"/>
                </a:solidFill>
              </a:rPr>
              <a:t>Xông</a:t>
            </a:r>
            <a:r>
              <a:rPr lang="en-US" sz="3000" dirty="0">
                <a:solidFill>
                  <a:schemeClr val="bg1"/>
                </a:solidFill>
              </a:rPr>
              <a:t> </a:t>
            </a:r>
            <a:r>
              <a:rPr lang="en-US" sz="3000" dirty="0" err="1">
                <a:solidFill>
                  <a:schemeClr val="bg1"/>
                </a:solidFill>
              </a:rPr>
              <a:t>thẳng</a:t>
            </a:r>
            <a:r>
              <a:rPr lang="en-US" sz="3000" dirty="0">
                <a:solidFill>
                  <a:schemeClr val="bg1"/>
                </a:solidFill>
              </a:rPr>
              <a:t> </a:t>
            </a:r>
            <a:r>
              <a:rPr lang="en-US" sz="3000" dirty="0" err="1">
                <a:solidFill>
                  <a:schemeClr val="bg1"/>
                </a:solidFill>
              </a:rPr>
              <a:t>vào</a:t>
            </a:r>
            <a:r>
              <a:rPr lang="en-US" sz="3000" dirty="0">
                <a:solidFill>
                  <a:schemeClr val="bg1"/>
                </a:solidFill>
              </a:rPr>
              <a:t> </a:t>
            </a:r>
            <a:endParaRPr lang="en-US" sz="3000" dirty="0">
              <a:solidFill>
                <a:schemeClr val="bg1"/>
              </a:solidFill>
            </a:endParaRPr>
          </a:p>
          <a:p>
            <a:pPr algn="ctr"/>
            <a:r>
              <a:rPr lang="en-US" sz="3000" dirty="0" err="1">
                <a:solidFill>
                  <a:schemeClr val="bg1"/>
                </a:solidFill>
              </a:rPr>
              <a:t>quân</a:t>
            </a:r>
            <a:r>
              <a:rPr lang="en-US" sz="3000" dirty="0">
                <a:solidFill>
                  <a:schemeClr val="bg1"/>
                </a:solidFill>
              </a:rPr>
              <a:t> </a:t>
            </a:r>
            <a:r>
              <a:rPr lang="en-US" sz="3000" dirty="0" err="1">
                <a:solidFill>
                  <a:schemeClr val="bg1"/>
                </a:solidFill>
              </a:rPr>
              <a:t>giặc</a:t>
            </a:r>
            <a:endParaRPr lang="en-US" sz="3000" dirty="0">
              <a:solidFill>
                <a:schemeClr val="bg1"/>
              </a:solidFill>
            </a:endParaRPr>
          </a:p>
        </p:txBody>
      </p:sp>
      <p:sp>
        <p:nvSpPr>
          <p:cNvPr id="18" name="Chevron 17">
            <a:hlinkClick r:id="rId4" action="ppaction://hlinksldjump"/>
          </p:cNvPr>
          <p:cNvSpPr/>
          <p:nvPr/>
        </p:nvSpPr>
        <p:spPr>
          <a:xfrm>
            <a:off x="2133600" y="5791200"/>
            <a:ext cx="8001000" cy="76200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FF00"/>
                </a:solidFill>
              </a:rPr>
              <a:t>Gióng</a:t>
            </a:r>
            <a:r>
              <a:rPr lang="en-US" sz="3200" dirty="0">
                <a:solidFill>
                  <a:srgbClr val="FFFF00"/>
                </a:solidFill>
              </a:rPr>
              <a:t> </a:t>
            </a:r>
            <a:r>
              <a:rPr lang="en-US" sz="3200" dirty="0" err="1">
                <a:solidFill>
                  <a:srgbClr val="FFFF00"/>
                </a:solidFill>
              </a:rPr>
              <a:t>đánh</a:t>
            </a:r>
            <a:r>
              <a:rPr lang="en-US" sz="3200" dirty="0">
                <a:solidFill>
                  <a:srgbClr val="FFFF00"/>
                </a:solidFill>
              </a:rPr>
              <a:t> tan </a:t>
            </a:r>
            <a:r>
              <a:rPr lang="en-US" sz="3200" dirty="0" err="1">
                <a:solidFill>
                  <a:srgbClr val="FFFF00"/>
                </a:solidFill>
              </a:rPr>
              <a:t>tác</a:t>
            </a:r>
            <a:r>
              <a:rPr lang="en-US" sz="3200" dirty="0">
                <a:solidFill>
                  <a:srgbClr val="FFFF00"/>
                </a:solidFill>
              </a:rPr>
              <a:t> </a:t>
            </a:r>
            <a:r>
              <a:rPr lang="en-US" sz="3200" dirty="0" err="1">
                <a:solidFill>
                  <a:srgbClr val="FFFF00"/>
                </a:solidFill>
              </a:rPr>
              <a:t>bọn</a:t>
            </a:r>
            <a:r>
              <a:rPr lang="en-US" sz="3200" dirty="0">
                <a:solidFill>
                  <a:srgbClr val="FFFF00"/>
                </a:solidFill>
              </a:rPr>
              <a:t> </a:t>
            </a:r>
            <a:r>
              <a:rPr lang="en-US" sz="3200" dirty="0" err="1">
                <a:solidFill>
                  <a:srgbClr val="FFFF00"/>
                </a:solidFill>
              </a:rPr>
              <a:t>giặc</a:t>
            </a:r>
            <a:r>
              <a:rPr lang="en-US" sz="3200" dirty="0">
                <a:solidFill>
                  <a:srgbClr val="FFFF00"/>
                </a:solidFill>
              </a:rPr>
              <a:t> </a:t>
            </a:r>
            <a:r>
              <a:rPr lang="en-US" sz="3200" dirty="0" err="1">
                <a:solidFill>
                  <a:srgbClr val="FFFF00"/>
                </a:solidFill>
              </a:rPr>
              <a:t>xâm</a:t>
            </a:r>
            <a:r>
              <a:rPr lang="en-US" sz="3200" dirty="0">
                <a:solidFill>
                  <a:srgbClr val="FFFF00"/>
                </a:solidFill>
              </a:rPr>
              <a:t> </a:t>
            </a:r>
            <a:r>
              <a:rPr lang="en-US" sz="3200" dirty="0" err="1">
                <a:solidFill>
                  <a:srgbClr val="FFFF00"/>
                </a:solidFill>
              </a:rPr>
              <a:t>lược</a:t>
            </a:r>
            <a:endParaRPr lang="en-US" sz="3200" dirty="0">
              <a:solidFill>
                <a:srgbClr val="FFFF0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7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500"/>
                                        <p:tgtEl>
                                          <p:spTgt spid="307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447800"/>
          </a:xfrm>
        </p:spPr>
        <p:txBody>
          <a:bodyPr/>
          <a:lstStyle/>
          <a:p>
            <a:r>
              <a:rPr lang="en-US" sz="3600" i="1" dirty="0">
                <a:latin typeface="Times New Roman" panose="02020603050405020304" pitchFamily="18" charset="0"/>
                <a:cs typeface="Times New Roman" panose="02020603050405020304" pitchFamily="18" charset="0"/>
              </a:rPr>
              <a:t>I.Đọc hiểu văn bản</a:t>
            </a:r>
            <a:br>
              <a:rPr lang="en-US" sz="3600" i="1" dirty="0">
                <a:latin typeface="Times New Roman" panose="02020603050405020304" pitchFamily="18" charset="0"/>
                <a:cs typeface="Times New Roman" panose="02020603050405020304" pitchFamily="18" charset="0"/>
              </a:rPr>
            </a:br>
            <a:r>
              <a:rPr lang="en-US" sz="3600" i="1" dirty="0">
                <a:latin typeface="Times New Roman" panose="02020603050405020304" pitchFamily="18" charset="0"/>
                <a:cs typeface="Times New Roman" panose="02020603050405020304" pitchFamily="18" charset="0"/>
              </a:rPr>
              <a:t>1.Đọc</a:t>
            </a:r>
            <a:br>
              <a:rPr lang="en-US" sz="3600" i="1" dirty="0">
                <a:latin typeface="Times New Roman" panose="02020603050405020304" pitchFamily="18" charset="0"/>
                <a:cs typeface="Times New Roman" panose="02020603050405020304" pitchFamily="18" charset="0"/>
              </a:rPr>
            </a:br>
            <a:r>
              <a:rPr lang="en-US" sz="3600" i="1" dirty="0">
                <a:latin typeface="Times New Roman" panose="02020603050405020304" pitchFamily="18" charset="0"/>
                <a:cs typeface="Times New Roman" panose="02020603050405020304" pitchFamily="18" charset="0"/>
              </a:rPr>
              <a:t>2.Tìm hiểu văn bản</a:t>
            </a:r>
            <a:endParaRPr lang="en-US" sz="3600" i="1" dirty="0">
              <a:latin typeface="Times New Roman" panose="02020603050405020304" pitchFamily="18" charset="0"/>
              <a:cs typeface="Times New Roman" panose="02020603050405020304" pitchFamily="18" charset="0"/>
            </a:endParaRPr>
          </a:p>
        </p:txBody>
      </p:sp>
      <p:pic>
        <p:nvPicPr>
          <p:cNvPr id="5"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1242" y="152401"/>
            <a:ext cx="1683757" cy="1371600"/>
          </a:xfrm>
          <a:prstGeom prst="rect">
            <a:avLst/>
          </a:prstGeom>
        </p:spPr>
      </p:pic>
      <p:sp>
        <p:nvSpPr>
          <p:cNvPr id="3" name="Content Placeholder 2"/>
          <p:cNvSpPr/>
          <p:nvPr>
            <p:ph idx="1"/>
          </p:nvPr>
        </p:nvSpPr>
        <p:spPr>
          <a:xfrm>
            <a:off x="755650" y="2362200"/>
            <a:ext cx="10826750" cy="4158615"/>
          </a:xfrm>
        </p:spPr>
        <p:style>
          <a:lnRef idx="2">
            <a:schemeClr val="accent2"/>
          </a:lnRef>
          <a:fillRef idx="1">
            <a:schemeClr val="lt1"/>
          </a:fillRef>
          <a:effectRef idx="0">
            <a:schemeClr val="accent2"/>
          </a:effectRef>
          <a:fontRef idx="minor">
            <a:schemeClr val="dk1"/>
          </a:fontRef>
        </p:style>
        <p:txBody>
          <a:bodyPr/>
          <a:p>
            <a:r>
              <a:rPr lang="en-US"/>
              <a:t>             </a:t>
            </a:r>
            <a:r>
              <a:rPr lang="en-US">
                <a:solidFill>
                  <a:srgbClr val="FF0000"/>
                </a:solidFill>
              </a:rPr>
              <a:t>THẢO LUẬN NHÓM  (CẶP ĐÔI)</a:t>
            </a:r>
            <a:endParaRPr lang="en-US">
              <a:solidFill>
                <a:srgbClr val="FF0000"/>
              </a:solidFill>
            </a:endParaRPr>
          </a:p>
          <a:p>
            <a:r>
              <a:rPr lang="en-US">
                <a:solidFill>
                  <a:srgbClr val="FF0000"/>
                </a:solidFill>
              </a:rPr>
              <a:t>-Thể loại:</a:t>
            </a:r>
            <a:endParaRPr lang="en-US">
              <a:solidFill>
                <a:srgbClr val="FF0000"/>
              </a:solidFill>
            </a:endParaRPr>
          </a:p>
          <a:p>
            <a:r>
              <a:rPr lang="en-US">
                <a:solidFill>
                  <a:srgbClr val="FF0000"/>
                </a:solidFill>
              </a:rPr>
              <a:t>-PTBĐ:</a:t>
            </a:r>
            <a:endParaRPr lang="en-US">
              <a:solidFill>
                <a:srgbClr val="FF0000"/>
              </a:solidFill>
            </a:endParaRPr>
          </a:p>
          <a:p>
            <a:r>
              <a:rPr lang="en-US">
                <a:solidFill>
                  <a:srgbClr val="FF0000"/>
                </a:solidFill>
              </a:rPr>
              <a:t>-Nhân vật chính:</a:t>
            </a:r>
            <a:endParaRPr lang="en-US">
              <a:solidFill>
                <a:srgbClr val="FF0000"/>
              </a:solidFill>
            </a:endParaRPr>
          </a:p>
          <a:p>
            <a:r>
              <a:rPr lang="en-US">
                <a:solidFill>
                  <a:srgbClr val="FF0000"/>
                </a:solidFill>
              </a:rPr>
              <a:t>-Bố cục:-</a:t>
            </a:r>
            <a:endParaRPr lang="en-US">
              <a:solidFill>
                <a:srgbClr val="FF0000"/>
              </a:solidFill>
            </a:endParaRPr>
          </a:p>
          <a:p>
            <a:r>
              <a:rPr lang="en-US">
                <a:solidFill>
                  <a:srgbClr val="FF0000"/>
                </a:solidFill>
              </a:rPr>
              <a:t>-Thời gian ra đời:</a:t>
            </a:r>
            <a:endParaRPr lang="en-US">
              <a:solidFill>
                <a:srgbClr val="FF0000"/>
              </a:solidFill>
            </a:endParaRPr>
          </a:p>
          <a:p>
            <a:r>
              <a:rPr lang="en-US">
                <a:solidFill>
                  <a:srgbClr val="FF0000"/>
                </a:solidFill>
              </a:rPr>
              <a:t>-Đề tài:</a:t>
            </a:r>
            <a:endParaRPr 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newsflash/>
      </p:transition>
    </mc:Choice>
    <mc:Fallback>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8746"/>
            <a:ext cx="9144000" cy="553998"/>
          </a:xfrm>
          <a:prstGeom prst="rect">
            <a:avLst/>
          </a:prstGeom>
          <a:solidFill>
            <a:srgbClr val="C00000"/>
          </a:solidFill>
        </p:spPr>
        <p:txBody>
          <a:bodyPr wrap="square" rtlCol="0">
            <a:spAutoFit/>
          </a:bodyPr>
          <a:lstStyle/>
          <a:p>
            <a:pPr algn="ctr"/>
            <a:r>
              <a:rPr lang="en-US" sz="3000" dirty="0" err="1">
                <a:solidFill>
                  <a:srgbClr val="FFFF00"/>
                </a:solidFill>
              </a:rPr>
              <a:t>Bức</a:t>
            </a:r>
            <a:r>
              <a:rPr lang="en-US" sz="3000" dirty="0">
                <a:solidFill>
                  <a:srgbClr val="FFFF00"/>
                </a:solidFill>
              </a:rPr>
              <a:t> </a:t>
            </a:r>
            <a:r>
              <a:rPr lang="en-US" sz="3000" dirty="0" err="1">
                <a:solidFill>
                  <a:srgbClr val="FFFF00"/>
                </a:solidFill>
              </a:rPr>
              <a:t>tranh</a:t>
            </a:r>
            <a:r>
              <a:rPr lang="en-US" sz="3000" dirty="0">
                <a:solidFill>
                  <a:srgbClr val="FFFF00"/>
                </a:solidFill>
              </a:rPr>
              <a:t> </a:t>
            </a:r>
            <a:r>
              <a:rPr lang="en-US" sz="3000" dirty="0" err="1">
                <a:solidFill>
                  <a:srgbClr val="FFFF00"/>
                </a:solidFill>
              </a:rPr>
              <a:t>miêu</a:t>
            </a:r>
            <a:r>
              <a:rPr lang="en-US" sz="3000" dirty="0">
                <a:solidFill>
                  <a:srgbClr val="FFFF00"/>
                </a:solidFill>
              </a:rPr>
              <a:t> </a:t>
            </a:r>
            <a:r>
              <a:rPr lang="en-US" sz="3000" dirty="0" err="1">
                <a:solidFill>
                  <a:srgbClr val="FFFF00"/>
                </a:solidFill>
              </a:rPr>
              <a:t>tả</a:t>
            </a:r>
            <a:r>
              <a:rPr lang="en-US" sz="3000" dirty="0">
                <a:solidFill>
                  <a:srgbClr val="FFFF00"/>
                </a:solidFill>
              </a:rPr>
              <a:t> </a:t>
            </a:r>
            <a:r>
              <a:rPr lang="en-US" sz="3000" dirty="0" err="1">
                <a:solidFill>
                  <a:srgbClr val="FFFF00"/>
                </a:solidFill>
              </a:rPr>
              <a:t>sự</a:t>
            </a:r>
            <a:r>
              <a:rPr lang="en-US" sz="3000" dirty="0">
                <a:solidFill>
                  <a:srgbClr val="FFFF00"/>
                </a:solidFill>
              </a:rPr>
              <a:t> </a:t>
            </a:r>
            <a:r>
              <a:rPr lang="en-US" sz="3000" dirty="0" err="1">
                <a:solidFill>
                  <a:srgbClr val="FFFF00"/>
                </a:solidFill>
              </a:rPr>
              <a:t>việc</a:t>
            </a:r>
            <a:r>
              <a:rPr lang="en-US" sz="3000" dirty="0">
                <a:solidFill>
                  <a:srgbClr val="FFFF00"/>
                </a:solidFill>
              </a:rPr>
              <a:t> </a:t>
            </a:r>
            <a:r>
              <a:rPr lang="en-US" sz="3000" dirty="0" err="1">
                <a:solidFill>
                  <a:srgbClr val="FFFF00"/>
                </a:solidFill>
              </a:rPr>
              <a:t>gì</a:t>
            </a:r>
            <a:r>
              <a:rPr lang="en-US" sz="3000" dirty="0">
                <a:solidFill>
                  <a:srgbClr val="FFFF00"/>
                </a:solidFill>
              </a:rPr>
              <a:t>?</a:t>
            </a:r>
            <a:endParaRPr lang="en-US" sz="3000" dirty="0">
              <a:solidFill>
                <a:srgbClr val="FFFF00"/>
              </a:solidFill>
            </a:endParaRPr>
          </a:p>
        </p:txBody>
      </p:sp>
      <p:sp>
        <p:nvSpPr>
          <p:cNvPr id="8" name="Cloud Callout 7"/>
          <p:cNvSpPr/>
          <p:nvPr/>
        </p:nvSpPr>
        <p:spPr>
          <a:xfrm>
            <a:off x="6629400" y="838200"/>
            <a:ext cx="3932242" cy="2133600"/>
          </a:xfrm>
          <a:prstGeom prst="cloudCallout">
            <a:avLst>
              <a:gd name="adj1" fmla="val -90353"/>
              <a:gd name="adj2" fmla="val 580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rPr>
              <a:t>Gióng</a:t>
            </a:r>
            <a:r>
              <a:rPr lang="en-US" sz="3600" dirty="0">
                <a:solidFill>
                  <a:schemeClr val="tx1"/>
                </a:solidFill>
              </a:rPr>
              <a:t> bay </a:t>
            </a:r>
            <a:r>
              <a:rPr lang="en-US" sz="3600" dirty="0" err="1">
                <a:solidFill>
                  <a:schemeClr val="tx1"/>
                </a:solidFill>
              </a:rPr>
              <a:t>về</a:t>
            </a:r>
            <a:r>
              <a:rPr lang="en-US" sz="3600" dirty="0">
                <a:solidFill>
                  <a:schemeClr val="tx1"/>
                </a:solidFill>
              </a:rPr>
              <a:t> </a:t>
            </a:r>
            <a:r>
              <a:rPr lang="en-US" sz="3600" dirty="0" err="1">
                <a:solidFill>
                  <a:schemeClr val="tx1"/>
                </a:solidFill>
              </a:rPr>
              <a:t>trời</a:t>
            </a:r>
            <a:endParaRPr lang="en-US" sz="3600" dirty="0">
              <a:solidFill>
                <a:schemeClr val="tx1"/>
              </a:solidFill>
            </a:endParaRPr>
          </a:p>
        </p:txBody>
      </p:sp>
      <p:sp>
        <p:nvSpPr>
          <p:cNvPr id="10" name="Chevron 9">
            <a:hlinkClick r:id="rId1" action="ppaction://hlinksldjump"/>
          </p:cNvPr>
          <p:cNvSpPr/>
          <p:nvPr/>
        </p:nvSpPr>
        <p:spPr>
          <a:xfrm>
            <a:off x="914400" y="4419600"/>
            <a:ext cx="10439400" cy="2057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FFFF00"/>
                </a:solidFill>
              </a:rPr>
              <a:t>e. </a:t>
            </a:r>
            <a:r>
              <a:rPr lang="en-US" sz="3200" dirty="0" err="1" smtClean="0">
                <a:solidFill>
                  <a:srgbClr val="FFFF00"/>
                </a:solidFill>
              </a:rPr>
              <a:t>Gióng</a:t>
            </a:r>
            <a:r>
              <a:rPr lang="en-US" sz="3200" dirty="0" smtClean="0">
                <a:solidFill>
                  <a:srgbClr val="FFFF00"/>
                </a:solidFill>
              </a:rPr>
              <a:t> </a:t>
            </a:r>
            <a:r>
              <a:rPr lang="en-US" sz="3200" dirty="0" err="1" smtClean="0">
                <a:solidFill>
                  <a:srgbClr val="FFFF00"/>
                </a:solidFill>
              </a:rPr>
              <a:t>hoàn</a:t>
            </a:r>
            <a:r>
              <a:rPr lang="en-US" sz="3200" dirty="0" smtClean="0">
                <a:solidFill>
                  <a:srgbClr val="FFFF00"/>
                </a:solidFill>
              </a:rPr>
              <a:t> </a:t>
            </a:r>
            <a:r>
              <a:rPr lang="en-US" sz="3200" dirty="0" err="1" smtClean="0">
                <a:solidFill>
                  <a:srgbClr val="FFFF00"/>
                </a:solidFill>
              </a:rPr>
              <a:t>thành</a:t>
            </a:r>
            <a:r>
              <a:rPr lang="en-US" sz="3200" dirty="0" smtClean="0">
                <a:solidFill>
                  <a:srgbClr val="FFFF00"/>
                </a:solidFill>
              </a:rPr>
              <a:t> </a:t>
            </a:r>
            <a:r>
              <a:rPr lang="en-US" sz="3200" dirty="0" err="1" smtClean="0">
                <a:solidFill>
                  <a:srgbClr val="FFFF00"/>
                </a:solidFill>
              </a:rPr>
              <a:t>nhiệm</a:t>
            </a:r>
            <a:r>
              <a:rPr lang="en-US" sz="3200" dirty="0" smtClean="0">
                <a:solidFill>
                  <a:srgbClr val="FFFF00"/>
                </a:solidFill>
              </a:rPr>
              <a:t> </a:t>
            </a:r>
            <a:r>
              <a:rPr lang="en-US" sz="3200" dirty="0" err="1" smtClean="0">
                <a:solidFill>
                  <a:srgbClr val="FFFF00"/>
                </a:solidFill>
              </a:rPr>
              <a:t>vụ</a:t>
            </a:r>
            <a:r>
              <a:rPr lang="en-US" sz="3200" dirty="0" smtClean="0">
                <a:solidFill>
                  <a:srgbClr val="FFFF00"/>
                </a:solidFill>
              </a:rPr>
              <a:t> </a:t>
            </a:r>
            <a:r>
              <a:rPr lang="en-US" sz="3200" dirty="0" err="1" smtClean="0">
                <a:solidFill>
                  <a:srgbClr val="FFFF00"/>
                </a:solidFill>
              </a:rPr>
              <a:t>cao</a:t>
            </a:r>
            <a:r>
              <a:rPr lang="en-US" sz="3200" dirty="0" smtClean="0">
                <a:solidFill>
                  <a:srgbClr val="FFFF00"/>
                </a:solidFill>
              </a:rPr>
              <a:t> </a:t>
            </a:r>
            <a:r>
              <a:rPr lang="en-US" sz="3200" dirty="0" err="1" smtClean="0">
                <a:solidFill>
                  <a:srgbClr val="FFFF00"/>
                </a:solidFill>
              </a:rPr>
              <a:t>cả</a:t>
            </a:r>
            <a:r>
              <a:rPr lang="en-US" sz="3200" dirty="0" smtClean="0">
                <a:solidFill>
                  <a:srgbClr val="FFFF00"/>
                </a:solidFill>
              </a:rPr>
              <a:t> </a:t>
            </a:r>
            <a:r>
              <a:rPr lang="en-US" sz="3200" dirty="0" err="1" smtClean="0">
                <a:solidFill>
                  <a:srgbClr val="FFFF00"/>
                </a:solidFill>
              </a:rPr>
              <a:t>không</a:t>
            </a:r>
            <a:r>
              <a:rPr lang="en-US" sz="3200" dirty="0" smtClean="0">
                <a:solidFill>
                  <a:srgbClr val="FFFF00"/>
                </a:solidFill>
              </a:rPr>
              <a:t> </a:t>
            </a:r>
            <a:r>
              <a:rPr lang="en-US" sz="3200" dirty="0" err="1" smtClean="0">
                <a:solidFill>
                  <a:srgbClr val="FFFF00"/>
                </a:solidFill>
              </a:rPr>
              <a:t>đòi</a:t>
            </a:r>
            <a:r>
              <a:rPr lang="en-US" sz="3200" dirty="0" smtClean="0">
                <a:solidFill>
                  <a:srgbClr val="FFFF00"/>
                </a:solidFill>
              </a:rPr>
              <a:t> </a:t>
            </a:r>
            <a:r>
              <a:rPr lang="en-US" sz="3200" dirty="0" err="1" smtClean="0">
                <a:solidFill>
                  <a:srgbClr val="FFFF00"/>
                </a:solidFill>
              </a:rPr>
              <a:t>hỏi</a:t>
            </a:r>
            <a:r>
              <a:rPr lang="en-US" sz="3200" dirty="0" smtClean="0">
                <a:solidFill>
                  <a:srgbClr val="FFFF00"/>
                </a:solidFill>
              </a:rPr>
              <a:t> </a:t>
            </a:r>
            <a:r>
              <a:rPr lang="en-US" sz="3200" dirty="0" err="1" smtClean="0">
                <a:solidFill>
                  <a:srgbClr val="FFFF00"/>
                </a:solidFill>
              </a:rPr>
              <a:t>công</a:t>
            </a:r>
            <a:r>
              <a:rPr lang="en-US" sz="3200" dirty="0" smtClean="0">
                <a:solidFill>
                  <a:srgbClr val="FFFF00"/>
                </a:solidFill>
              </a:rPr>
              <a:t> </a:t>
            </a:r>
            <a:r>
              <a:rPr lang="en-US" sz="3200" dirty="0" err="1" smtClean="0">
                <a:solidFill>
                  <a:srgbClr val="FFFF00"/>
                </a:solidFill>
              </a:rPr>
              <a:t>danh</a:t>
            </a:r>
            <a:r>
              <a:rPr lang="en-US" sz="3200" dirty="0" smtClean="0">
                <a:solidFill>
                  <a:srgbClr val="FFFF00"/>
                </a:solidFill>
              </a:rPr>
              <a:t>. </a:t>
            </a:r>
            <a:endParaRPr lang="en-US" sz="3200" dirty="0" smtClean="0">
              <a:solidFill>
                <a:srgbClr val="FFFF00"/>
              </a:solidFill>
            </a:endParaRPr>
          </a:p>
          <a:p>
            <a:r>
              <a:rPr lang="en-US" sz="3200" dirty="0" smtClean="0">
                <a:solidFill>
                  <a:srgbClr val="FFFF00"/>
                </a:solidFill>
              </a:rPr>
              <a:t>- </a:t>
            </a:r>
            <a:r>
              <a:rPr lang="en-US" sz="3200" dirty="0" err="1" smtClean="0">
                <a:solidFill>
                  <a:srgbClr val="FFFF00"/>
                </a:solidFill>
              </a:rPr>
              <a:t>Đánh</a:t>
            </a:r>
            <a:r>
              <a:rPr lang="en-US" sz="3200" dirty="0" smtClean="0">
                <a:solidFill>
                  <a:srgbClr val="FFFF00"/>
                </a:solidFill>
              </a:rPr>
              <a:t> </a:t>
            </a:r>
            <a:r>
              <a:rPr lang="en-US" sz="3200" dirty="0" err="1">
                <a:solidFill>
                  <a:srgbClr val="FFFF00"/>
                </a:solidFill>
              </a:rPr>
              <a:t>giặc</a:t>
            </a:r>
            <a:r>
              <a:rPr lang="en-US" sz="3200" dirty="0">
                <a:solidFill>
                  <a:srgbClr val="FFFF00"/>
                </a:solidFill>
              </a:rPr>
              <a:t> </a:t>
            </a:r>
            <a:r>
              <a:rPr lang="en-US" sz="3200" dirty="0" err="1">
                <a:solidFill>
                  <a:srgbClr val="FFFF00"/>
                </a:solidFill>
              </a:rPr>
              <a:t>vì</a:t>
            </a:r>
            <a:r>
              <a:rPr lang="en-US" sz="3200" dirty="0">
                <a:solidFill>
                  <a:srgbClr val="FFFF00"/>
                </a:solidFill>
              </a:rPr>
              <a:t> </a:t>
            </a:r>
            <a:r>
              <a:rPr lang="en-US" sz="3200" dirty="0" err="1">
                <a:solidFill>
                  <a:srgbClr val="FFFF00"/>
                </a:solidFill>
              </a:rPr>
              <a:t>trách</a:t>
            </a:r>
            <a:r>
              <a:rPr lang="en-US" sz="3200" dirty="0">
                <a:solidFill>
                  <a:srgbClr val="FFFF00"/>
                </a:solidFill>
              </a:rPr>
              <a:t> </a:t>
            </a:r>
            <a:r>
              <a:rPr lang="en-US" sz="3200" dirty="0" err="1">
                <a:solidFill>
                  <a:srgbClr val="FFFF00"/>
                </a:solidFill>
              </a:rPr>
              <a:t>nhiệm</a:t>
            </a:r>
            <a:r>
              <a:rPr lang="en-US" sz="3200" dirty="0">
                <a:solidFill>
                  <a:srgbClr val="FFFF00"/>
                </a:solidFill>
              </a:rPr>
              <a:t> </a:t>
            </a:r>
            <a:r>
              <a:rPr lang="en-US" sz="3200" dirty="0" err="1">
                <a:solidFill>
                  <a:srgbClr val="FFFF00"/>
                </a:solidFill>
              </a:rPr>
              <a:t>và</a:t>
            </a:r>
            <a:r>
              <a:rPr lang="en-US" sz="3200" dirty="0">
                <a:solidFill>
                  <a:srgbClr val="FFFF00"/>
                </a:solidFill>
              </a:rPr>
              <a:t> </a:t>
            </a:r>
            <a:r>
              <a:rPr lang="en-US" sz="3200" dirty="0" err="1">
                <a:solidFill>
                  <a:srgbClr val="FFFF00"/>
                </a:solidFill>
              </a:rPr>
              <a:t>tự</a:t>
            </a:r>
            <a:r>
              <a:rPr lang="en-US" sz="3200" dirty="0">
                <a:solidFill>
                  <a:srgbClr val="FFFF00"/>
                </a:solidFill>
              </a:rPr>
              <a:t> </a:t>
            </a:r>
            <a:r>
              <a:rPr lang="en-US" sz="3200" dirty="0" err="1">
                <a:solidFill>
                  <a:srgbClr val="FFFF00"/>
                </a:solidFill>
              </a:rPr>
              <a:t>nguyện</a:t>
            </a:r>
            <a:r>
              <a:rPr lang="en-US" sz="3200" dirty="0">
                <a:solidFill>
                  <a:srgbClr val="FFFF00"/>
                </a:solidFill>
              </a:rPr>
              <a:t> </a:t>
            </a:r>
            <a:r>
              <a:rPr lang="en-US" sz="3200" dirty="0" err="1">
                <a:solidFill>
                  <a:srgbClr val="FFFF00"/>
                </a:solidFill>
              </a:rPr>
              <a:t>nên</a:t>
            </a:r>
            <a:r>
              <a:rPr lang="en-US" sz="3200" dirty="0">
                <a:solidFill>
                  <a:srgbClr val="FFFF00"/>
                </a:solidFill>
              </a:rPr>
              <a:t> </a:t>
            </a:r>
            <a:r>
              <a:rPr lang="en-US" sz="3200" dirty="0" err="1">
                <a:solidFill>
                  <a:srgbClr val="FFFF00"/>
                </a:solidFill>
              </a:rPr>
              <a:t>không</a:t>
            </a:r>
            <a:r>
              <a:rPr lang="en-US" sz="3200" dirty="0">
                <a:solidFill>
                  <a:srgbClr val="FFFF00"/>
                </a:solidFill>
              </a:rPr>
              <a:t> </a:t>
            </a:r>
            <a:r>
              <a:rPr lang="en-US" sz="3200" dirty="0" err="1">
                <a:solidFill>
                  <a:srgbClr val="FFFF00"/>
                </a:solidFill>
              </a:rPr>
              <a:t>màn</a:t>
            </a:r>
            <a:r>
              <a:rPr lang="en-US" sz="3200" dirty="0">
                <a:solidFill>
                  <a:srgbClr val="FFFF00"/>
                </a:solidFill>
              </a:rPr>
              <a:t> </a:t>
            </a:r>
            <a:r>
              <a:rPr lang="en-US" sz="3200" dirty="0" err="1">
                <a:solidFill>
                  <a:srgbClr val="FFFF00"/>
                </a:solidFill>
              </a:rPr>
              <a:t>danh</a:t>
            </a:r>
            <a:r>
              <a:rPr lang="en-US" sz="3200" dirty="0">
                <a:solidFill>
                  <a:srgbClr val="FFFF00"/>
                </a:solidFill>
              </a:rPr>
              <a:t> </a:t>
            </a:r>
            <a:r>
              <a:rPr lang="en-US" sz="3200" dirty="0" err="1">
                <a:solidFill>
                  <a:srgbClr val="FFFF00"/>
                </a:solidFill>
              </a:rPr>
              <a:t>lợi</a:t>
            </a:r>
            <a:r>
              <a:rPr lang="en-US" sz="3200" dirty="0">
                <a:solidFill>
                  <a:srgbClr val="FFFF00"/>
                </a:solidFill>
              </a:rPr>
              <a:t> </a:t>
            </a:r>
            <a:endParaRPr lang="en-US" sz="3200" dirty="0">
              <a:solidFill>
                <a:srgbClr val="FFFF00"/>
              </a:solidFill>
            </a:endParaRPr>
          </a:p>
        </p:txBody>
      </p:sp>
      <p:pic>
        <p:nvPicPr>
          <p:cNvPr id="9" name="Picture 8" descr="Mẫu bài phân tích truyện thánh gióng chi tiết và hay nhất"/>
          <p:cNvPicPr/>
          <p:nvPr/>
        </p:nvPicPr>
        <p:blipFill>
          <a:blip r:embed="rId2">
            <a:extLst>
              <a:ext uri="{28A0092B-C50C-407E-A947-70E740481C1C}">
                <a14:useLocalDpi xmlns:a14="http://schemas.microsoft.com/office/drawing/2010/main" val="0"/>
              </a:ext>
            </a:extLst>
          </a:blip>
          <a:srcRect/>
          <a:stretch>
            <a:fillRect/>
          </a:stretch>
        </p:blipFill>
        <p:spPr bwMode="auto">
          <a:xfrm>
            <a:off x="914400" y="820271"/>
            <a:ext cx="4800600" cy="34290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990598"/>
          <a:ext cx="10896600" cy="5563447"/>
        </p:xfrm>
        <a:graphic>
          <a:graphicData uri="http://schemas.openxmlformats.org/drawingml/2006/table">
            <a:tbl>
              <a:tblPr firstRow="1" firstCol="1" bandRow="1" bandCol="1">
                <a:tableStyleId>{5C22544A-7EE6-4342-B048-85BDC9FD1C3A}</a:tableStyleId>
              </a:tblPr>
              <a:tblGrid>
                <a:gridCol w="4042289"/>
                <a:gridCol w="4042289"/>
                <a:gridCol w="2812022"/>
              </a:tblGrid>
              <a:tr h="423260">
                <a:tc>
                  <a:txBody>
                    <a:bodyPr/>
                    <a:lstStyle/>
                    <a:p>
                      <a:pPr marL="0" marR="0" indent="36195" algn="ctr">
                        <a:lnSpc>
                          <a:spcPct val="115000"/>
                        </a:lnSpc>
                        <a:spcBef>
                          <a:spcPts val="0"/>
                        </a:spcBef>
                        <a:spcAft>
                          <a:spcPts val="0"/>
                        </a:spcAft>
                      </a:pPr>
                      <a:r>
                        <a:rPr lang="en-US" sz="2000" dirty="0">
                          <a:solidFill>
                            <a:srgbClr val="FF0000"/>
                          </a:solidFill>
                          <a:effectLst/>
                        </a:rPr>
                        <a:t>Chi tiết</a:t>
                      </a: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2000" dirty="0">
                          <a:solidFill>
                            <a:srgbClr val="FF0000"/>
                          </a:solidFill>
                          <a:effectLst/>
                        </a:rPr>
                        <a:t>Cảm nhận về ý nghĩa chi tiết</a:t>
                      </a: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000" dirty="0">
                          <a:solidFill>
                            <a:srgbClr val="FF0000"/>
                          </a:solidFill>
                          <a:effectLst/>
                        </a:rPr>
                        <a:t> </a:t>
                      </a:r>
                      <a:r>
                        <a:rPr lang="en-US" sz="2000" dirty="0" smtClean="0">
                          <a:solidFill>
                            <a:srgbClr val="FF0000"/>
                          </a:solidFill>
                          <a:latin typeface="Times New Roman" panose="02020603050405020304" pitchFamily="18" charset="0"/>
                          <a:cs typeface="Times New Roman" panose="02020603050405020304" pitchFamily="18" charset="0"/>
                        </a:rPr>
                        <a:t>Nghệ</a:t>
                      </a:r>
                      <a:r>
                        <a:rPr lang="en-US" sz="2000" baseline="0" dirty="0" smtClean="0">
                          <a:solidFill>
                            <a:srgbClr val="FF0000"/>
                          </a:solidFill>
                          <a:latin typeface="Times New Roman" panose="02020603050405020304" pitchFamily="18" charset="0"/>
                          <a:cs typeface="Times New Roman" panose="02020603050405020304" pitchFamily="18" charset="0"/>
                        </a:rPr>
                        <a:t>  thuật xây dựng</a:t>
                      </a:r>
                      <a:endParaRPr lang="en-US" sz="2000" dirty="0" smtClean="0">
                        <a:solidFill>
                          <a:srgbClr val="FF0000"/>
                        </a:solidFill>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0" marR="0" marT="0" marB="0" anchor="ctr"/>
                </a:tc>
              </a:tr>
              <a:tr h="232690">
                <a:tc rowSpan="2">
                  <a:txBody>
                    <a:bodyPr/>
                    <a:lstStyle/>
                    <a:p>
                      <a:pPr marL="0" marR="0" algn="just">
                        <a:lnSpc>
                          <a:spcPct val="115000"/>
                        </a:lnSpc>
                        <a:spcBef>
                          <a:spcPts val="0"/>
                        </a:spcBef>
                        <a:spcAft>
                          <a:spcPts val="0"/>
                        </a:spcAft>
                      </a:pPr>
                      <a:r>
                        <a:rPr lang="en-US" sz="1800" dirty="0">
                          <a:solidFill>
                            <a:srgbClr val="FF0000"/>
                          </a:solidFill>
                          <a:effectLst/>
                        </a:rPr>
                        <a:t>Gióng vươn vai trở thành tráng sĩ</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just">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tr>
              <a:tr h="923508">
                <a:tc vMerge="1">
                  <a:tcPr/>
                </a:tc>
                <a:tc>
                  <a:txBody>
                    <a:bodyPr/>
                    <a:lstStyle/>
                    <a:p>
                      <a:pPr marL="0" marR="0" algn="just">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-&gt; sự lớn dậy phi thường về thể lực của Gióng để đáp ứng yêu cầu cứu nước.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rowSpan="5">
                  <a:txBody>
                    <a:bodyPr/>
                    <a:lstStyle/>
                    <a:p>
                      <a:pPr marL="0" marR="0">
                        <a:spcBef>
                          <a:spcPts val="0"/>
                        </a:spcBef>
                        <a:spcAft>
                          <a:spcPts val="0"/>
                        </a:spcAft>
                      </a:pPr>
                      <a:r>
                        <a:rPr lang="en-US" sz="700" dirty="0">
                          <a:effectLst/>
                        </a:rPr>
                        <a:t> </a:t>
                      </a:r>
                      <a:r>
                        <a:rPr lang="en-US" sz="800" dirty="0" smtClean="0">
                          <a:solidFill>
                            <a:srgbClr val="7030A0"/>
                          </a:solidFill>
                        </a:rPr>
                        <a:t> </a:t>
                      </a:r>
                      <a:r>
                        <a:rPr lang="en-US" sz="1800" dirty="0" smtClean="0">
                          <a:solidFill>
                            <a:srgbClr val="7030A0"/>
                          </a:solidFill>
                          <a:latin typeface="Times New Roman" panose="02020603050405020304" pitchFamily="18" charset="0"/>
                          <a:cs typeface="Times New Roman" panose="02020603050405020304" pitchFamily="18" charset="0"/>
                        </a:rPr>
                        <a:t>-&gt; </a:t>
                      </a:r>
                      <a:r>
                        <a:rPr lang="en-US" sz="1800" dirty="0" smtClean="0">
                          <a:solidFill>
                            <a:schemeClr val="tx1"/>
                          </a:solidFill>
                          <a:latin typeface="Times New Roman" panose="02020603050405020304" pitchFamily="18" charset="0"/>
                          <a:cs typeface="Times New Roman" panose="02020603050405020304" pitchFamily="18" charset="0"/>
                        </a:rPr>
                        <a:t>Tưởng</a:t>
                      </a:r>
                      <a:r>
                        <a:rPr lang="en-US" sz="1800" baseline="0" dirty="0" smtClean="0">
                          <a:solidFill>
                            <a:schemeClr val="tx1"/>
                          </a:solidFill>
                          <a:latin typeface="Times New Roman" panose="02020603050405020304" pitchFamily="18" charset="0"/>
                          <a:cs typeface="Times New Roman" panose="02020603050405020304" pitchFamily="18" charset="0"/>
                        </a:rPr>
                        <a:t> tưởng, kì ảo đan xen chi tiết đời thường.</a:t>
                      </a:r>
                      <a:endParaRPr lang="en-US" sz="1800" dirty="0" smtClean="0">
                        <a:solidFill>
                          <a:schemeClr val="tx1"/>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smtClean="0">
                          <a:solidFill>
                            <a:schemeClr val="tx1"/>
                          </a:solidFill>
                          <a:latin typeface="Times New Roman" panose="02020603050405020304" pitchFamily="18" charset="0"/>
                          <a:cs typeface="Times New Roman" panose="02020603050405020304" pitchFamily="18" charset="0"/>
                        </a:rPr>
                        <a:t> </a:t>
                      </a:r>
                      <a:endParaRPr lang="en-US" sz="800" dirty="0" smtClean="0">
                        <a:solidFill>
                          <a:schemeClr val="tx1"/>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smtClean="0">
                          <a:solidFill>
                            <a:schemeClr val="tx1"/>
                          </a:solidFill>
                          <a:latin typeface="Times New Roman" panose="02020603050405020304" pitchFamily="18" charset="0"/>
                          <a:cs typeface="Times New Roman" panose="02020603050405020304" pitchFamily="18" charset="0"/>
                        </a:rPr>
                        <a:t> </a:t>
                      </a:r>
                      <a:endParaRPr lang="en-US" sz="800" dirty="0" smtClean="0">
                        <a:solidFill>
                          <a:schemeClr val="tx1"/>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smtClean="0">
                          <a:solidFill>
                            <a:srgbClr val="7030A0"/>
                          </a:solidFill>
                        </a:rPr>
                        <a:t> </a:t>
                      </a:r>
                      <a:endParaRPr lang="en-US" sz="800" dirty="0" smtClean="0">
                        <a:solidFill>
                          <a:srgbClr val="7030A0"/>
                        </a:solidFill>
                      </a:endParaRPr>
                    </a:p>
                    <a:p>
                      <a:pPr marL="0" marR="0">
                        <a:spcBef>
                          <a:spcPts val="0"/>
                        </a:spcBef>
                        <a:spcAft>
                          <a:spcPts val="0"/>
                        </a:spcAft>
                      </a:pPr>
                      <a:r>
                        <a:rPr lang="en-US" sz="800" dirty="0" smtClean="0">
                          <a:solidFill>
                            <a:srgbClr val="7030A0"/>
                          </a:solidFill>
                        </a:rPr>
                        <a:t> </a:t>
                      </a:r>
                      <a:endParaRPr lang="en-US" sz="800" dirty="0" smtClean="0">
                        <a:solidFill>
                          <a:srgbClr val="7030A0"/>
                        </a:solidFill>
                      </a:endParaRPr>
                    </a:p>
                    <a:p>
                      <a:pPr marL="0" marR="0">
                        <a:spcBef>
                          <a:spcPts val="0"/>
                        </a:spcBef>
                        <a:spcAft>
                          <a:spcPts val="0"/>
                        </a:spcAft>
                      </a:pPr>
                      <a:r>
                        <a:rPr lang="en-US" sz="800" dirty="0" smtClean="0">
                          <a:solidFill>
                            <a:srgbClr val="7030A0"/>
                          </a:solidFill>
                        </a:rPr>
                        <a:t> </a:t>
                      </a:r>
                      <a:endParaRPr lang="en-US" sz="800" dirty="0" smtClean="0">
                        <a:solidFill>
                          <a:srgbClr val="7030A0"/>
                        </a:solidFill>
                      </a:endParaRPr>
                    </a:p>
                    <a:p>
                      <a:pPr marL="0" marR="0">
                        <a:spcBef>
                          <a:spcPts val="0"/>
                        </a:spcBef>
                        <a:spcAft>
                          <a:spcPts val="0"/>
                        </a:spcAft>
                      </a:pPr>
                      <a:r>
                        <a:rPr lang="en-US" sz="800" dirty="0" smtClean="0">
                          <a:solidFill>
                            <a:srgbClr val="7030A0"/>
                          </a:solidFill>
                        </a:rPr>
                        <a:t> </a:t>
                      </a:r>
                      <a:endParaRPr lang="en-US" sz="800" dirty="0" smtClean="0">
                        <a:solidFill>
                          <a:srgbClr val="7030A0"/>
                        </a:solidFill>
                      </a:endParaRPr>
                    </a:p>
                    <a:p>
                      <a:pPr marL="0" marR="0">
                        <a:spcBef>
                          <a:spcPts val="0"/>
                        </a:spcBef>
                        <a:spcAft>
                          <a:spcPts val="0"/>
                        </a:spcAft>
                      </a:pPr>
                      <a:r>
                        <a:rPr lang="en-US" sz="800" dirty="0" smtClean="0">
                          <a:solidFill>
                            <a:srgbClr val="7030A0"/>
                          </a:solidFill>
                        </a:rPr>
                        <a:t> </a:t>
                      </a:r>
                      <a:endParaRPr lang="en-US" sz="800" dirty="0" smtClean="0">
                        <a:solidFill>
                          <a:srgbClr val="7030A0"/>
                        </a:solidFill>
                      </a:endParaRPr>
                    </a:p>
                    <a:p>
                      <a:pPr marL="0" marR="0" indent="36195" algn="ctr">
                        <a:lnSpc>
                          <a:spcPct val="115000"/>
                        </a:lnSpc>
                        <a:spcBef>
                          <a:spcPts val="0"/>
                        </a:spcBef>
                        <a:spcAft>
                          <a:spcPts val="0"/>
                        </a:spcAft>
                      </a:pPr>
                      <a:r>
                        <a:rPr lang="vi-VN" sz="800" dirty="0" smtClean="0">
                          <a:solidFill>
                            <a:srgbClr val="7030A0"/>
                          </a:solidFill>
                        </a:rPr>
                        <a:t> </a:t>
                      </a:r>
                      <a:endParaRPr lang="en-US" sz="800" dirty="0" smtClean="0">
                        <a:solidFill>
                          <a:srgbClr val="7030A0"/>
                        </a:solidFill>
                      </a:endParaRPr>
                    </a:p>
                    <a:p>
                      <a:pPr marL="0" marR="0">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p>
                      <a:pPr marL="0" marR="0" indent="36195" algn="ctr">
                        <a:lnSpc>
                          <a:spcPct val="115000"/>
                        </a:lnSpc>
                        <a:spcBef>
                          <a:spcPts val="0"/>
                        </a:spcBef>
                        <a:spcAft>
                          <a:spcPts val="0"/>
                        </a:spcAft>
                      </a:pPr>
                      <a:r>
                        <a:rPr lang="vi-VN" sz="700" dirty="0">
                          <a:effectLst/>
                        </a:rPr>
                        <a:t> </a:t>
                      </a:r>
                      <a:endParaRPr lang="en-US" sz="700" dirty="0">
                        <a:effectLst/>
                        <a:latin typeface="Times New Roman" panose="02020603050405020304" pitchFamily="18" charset="0"/>
                        <a:ea typeface="Times New Roman" panose="02020603050405020304" pitchFamily="18" charset="0"/>
                      </a:endParaRPr>
                    </a:p>
                  </a:txBody>
                  <a:tcPr marL="0" marR="0" marT="0" marB="0" anchor="ctr"/>
                </a:tc>
              </a:tr>
              <a:tr h="232690">
                <a:tc rowSpan="2">
                  <a:txBody>
                    <a:bodyPr/>
                    <a:lstStyle/>
                    <a:p>
                      <a:pPr marL="0" marR="0" indent="36195" algn="just">
                        <a:lnSpc>
                          <a:spcPct val="115000"/>
                        </a:lnSpc>
                        <a:spcBef>
                          <a:spcPts val="0"/>
                        </a:spcBef>
                        <a:spcAft>
                          <a:spcPts val="0"/>
                        </a:spcAft>
                      </a:pPr>
                      <a:r>
                        <a:rPr lang="en-US" sz="1800">
                          <a:solidFill>
                            <a:srgbClr val="FF0000"/>
                          </a:solidFill>
                          <a:effectLst/>
                        </a:rPr>
                        <a:t>Gióng nhổ tre bên đường đánh giặc</a:t>
                      </a:r>
                      <a:endParaRPr lang="en-US" sz="180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just">
                        <a:lnSpc>
                          <a:spcPct val="115000"/>
                        </a:lnSpc>
                        <a:spcBef>
                          <a:spcPts val="0"/>
                        </a:spcBef>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vMerge="1">
                  <a:tcPr marL="0" marR="0" marT="0" marB="0" anchor="ctr"/>
                </a:tc>
              </a:tr>
              <a:tr h="1347025">
                <a:tc vMerge="1">
                  <a:tcPr/>
                </a:tc>
                <a:tc>
                  <a:txBody>
                    <a:bodyPr/>
                    <a:lstStyle/>
                    <a:p>
                      <a:pPr marL="0" marR="0" algn="just">
                        <a:lnSpc>
                          <a:spcPct val="115000"/>
                        </a:lnSpc>
                        <a:spcBef>
                          <a:spcPts val="0"/>
                        </a:spcBef>
                        <a:spcAft>
                          <a:spcPts val="0"/>
                        </a:spcAft>
                      </a:pPr>
                      <a:r>
                        <a:rPr lang="pt-BR" sz="1800">
                          <a:effectLst/>
                          <a:latin typeface="Times New Roman" panose="02020603050405020304" pitchFamily="18" charset="0"/>
                          <a:cs typeface="Times New Roman" panose="02020603050405020304" pitchFamily="18" charset="0"/>
                        </a:rPr>
                        <a:t>-&gt;</a:t>
                      </a:r>
                      <a:r>
                        <a:rPr lang="en-US" sz="1800">
                          <a:effectLst/>
                          <a:latin typeface="Times New Roman" panose="02020603050405020304" pitchFamily="18" charset="0"/>
                          <a:cs typeface="Times New Roman" panose="02020603050405020304" pitchFamily="18" charset="0"/>
                        </a:rPr>
                        <a:t>Gióng không chỉ đánh giặc bằng vũ khí hiện đại (sắt)  mà bằng cả vũ khí thô sơ, bằng cỏ cây, hoa lá của đất nước.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vMerge="1">
                  <a:tcPr marL="0" marR="0" marT="0" marB="0" anchor="ctr"/>
                </a:tc>
              </a:tr>
              <a:tr h="1590506">
                <a:tc rowSpan="3">
                  <a:txBody>
                    <a:bodyPr/>
                    <a:lstStyle/>
                    <a:p>
                      <a:pPr marL="0" marR="0" indent="36195" algn="just">
                        <a:lnSpc>
                          <a:spcPct val="115000"/>
                        </a:lnSpc>
                        <a:spcBef>
                          <a:spcPts val="0"/>
                        </a:spcBef>
                        <a:spcAft>
                          <a:spcPts val="0"/>
                        </a:spcAft>
                      </a:pPr>
                      <a:r>
                        <a:rPr lang="en-US" sz="1800" dirty="0">
                          <a:solidFill>
                            <a:srgbClr val="FF0000"/>
                          </a:solidFill>
                          <a:effectLst/>
                        </a:rPr>
                        <a:t>Giặc tan, Gióng cởi bỏ giáp sắt rồi bay về trời</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algn="just">
                        <a:lnSpc>
                          <a:spcPct val="115000"/>
                        </a:lnSpc>
                        <a:spcBef>
                          <a:spcPts val="0"/>
                        </a:spcBef>
                        <a:spcAft>
                          <a:spcPts val="0"/>
                        </a:spcAft>
                      </a:pPr>
                      <a:r>
                        <a:rPr lang="pt-BR" sz="1800" dirty="0">
                          <a:effectLst/>
                          <a:latin typeface="Times New Roman" panose="02020603050405020304" pitchFamily="18" charset="0"/>
                          <a:cs typeface="Times New Roman" panose="02020603050405020304" pitchFamily="18" charset="0"/>
                        </a:rPr>
                        <a:t>-&gt; Người anh hùng vô tư, trong sáng, không màng địa vị, công danh.</a:t>
                      </a:r>
                      <a:endParaRPr lang="en-US" sz="1800" dirty="0">
                        <a:effectLst/>
                        <a:latin typeface="Times New Roman" panose="02020603050405020304" pitchFamily="18" charset="0"/>
                        <a:cs typeface="Times New Roman" panose="02020603050405020304" pitchFamily="18" charset="0"/>
                      </a:endParaRPr>
                    </a:p>
                    <a:p>
                      <a:pPr marL="0" marR="0" indent="36195" algn="just">
                        <a:lnSpc>
                          <a:spcPct val="115000"/>
                        </a:lnSpc>
                        <a:spcBef>
                          <a:spcPts val="0"/>
                        </a:spcBef>
                        <a:spcAft>
                          <a:spcPts val="0"/>
                        </a:spcAft>
                      </a:pPr>
                      <a:r>
                        <a:rPr lang="pt-BR" sz="1800" dirty="0">
                          <a:effectLst/>
                          <a:latin typeface="Times New Roman" panose="02020603050405020304" pitchFamily="18" charset="0"/>
                          <a:cs typeface="Times New Roman" panose="02020603050405020304" pitchFamily="18" charset="0"/>
                        </a:rPr>
                        <a:t>- Sự ra đi phi thường là ước muốn b</a:t>
                      </a:r>
                      <a:r>
                        <a:rPr lang="vi-VN" sz="1800" dirty="0">
                          <a:effectLst/>
                          <a:latin typeface="Times New Roman" panose="02020603050405020304" pitchFamily="18" charset="0"/>
                          <a:cs typeface="Times New Roman" panose="02020603050405020304" pitchFamily="18" charset="0"/>
                        </a:rPr>
                        <a:t>ất</a:t>
                      </a:r>
                      <a:r>
                        <a:rPr lang="pt-BR" sz="1800" dirty="0">
                          <a:effectLst/>
                          <a:latin typeface="Times New Roman" panose="02020603050405020304" pitchFamily="18" charset="0"/>
                          <a:cs typeface="Times New Roman" panose="02020603050405020304" pitchFamily="18" charset="0"/>
                        </a:rPr>
                        <a:t> tử ho</a:t>
                      </a:r>
                      <a:r>
                        <a:rPr lang="vi-VN" sz="1800" dirty="0">
                          <a:effectLst/>
                          <a:latin typeface="Times New Roman" panose="02020603050405020304" pitchFamily="18" charset="0"/>
                          <a:cs typeface="Times New Roman" panose="02020603050405020304" pitchFamily="18" charset="0"/>
                        </a:rPr>
                        <a:t>á</a:t>
                      </a:r>
                      <a:r>
                        <a:rPr lang="pt-BR" sz="1800" dirty="0">
                          <a:effectLst/>
                          <a:latin typeface="Times New Roman" panose="02020603050405020304" pitchFamily="18" charset="0"/>
                          <a:cs typeface="Times New Roman" panose="02020603050405020304" pitchFamily="18" charset="0"/>
                        </a:rPr>
                        <a:t> Th</a:t>
                      </a:r>
                      <a:r>
                        <a:rPr lang="vi-VN" sz="1800" dirty="0">
                          <a:effectLst/>
                          <a:latin typeface="Times New Roman" panose="02020603050405020304" pitchFamily="18" charset="0"/>
                          <a:cs typeface="Times New Roman" panose="02020603050405020304" pitchFamily="18" charset="0"/>
                        </a:rPr>
                        <a:t>ánh</a:t>
                      </a:r>
                      <a:r>
                        <a:rPr lang="pt-BR" sz="1800" dirty="0">
                          <a:effectLst/>
                          <a:latin typeface="Times New Roman" panose="02020603050405020304" pitchFamily="18" charset="0"/>
                          <a:cs typeface="Times New Roman" panose="02020603050405020304" pitchFamily="18" charset="0"/>
                        </a:rPr>
                        <a:t> Gi</a:t>
                      </a:r>
                      <a:r>
                        <a:rPr lang="vi-VN" sz="1800" dirty="0">
                          <a:effectLst/>
                          <a:latin typeface="Times New Roman" panose="02020603050405020304" pitchFamily="18" charset="0"/>
                          <a:cs typeface="Times New Roman" panose="02020603050405020304" pitchFamily="18" charset="0"/>
                        </a:rPr>
                        <a:t>óng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vMerge="1">
                  <a:tcPr marL="0" marR="0" marT="0" marB="0" anchor="ctr"/>
                </a:tc>
              </a:tr>
              <a:tr h="232690">
                <a:tc vMerge="1">
                  <a:tcPr/>
                </a:tc>
                <a:tc>
                  <a:txBody>
                    <a:bodyPr/>
                    <a:lstStyle/>
                    <a:p>
                      <a:pPr marL="0" marR="0">
                        <a:lnSpc>
                          <a:spcPct val="115000"/>
                        </a:lnSpc>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vMerge="1">
                  <a:tcPr marL="39635" marR="39635" marT="39635" marB="39635"/>
                </a:tc>
              </a:tr>
              <a:tr h="232690">
                <a:tc vMerge="1">
                  <a:tcPr/>
                </a:tc>
                <a:tc>
                  <a:txBody>
                    <a:bodyPr/>
                    <a:lstStyle/>
                    <a:p>
                      <a:pPr marL="0" marR="0">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700" dirty="0">
                          <a:effectLst/>
                        </a:rPr>
                        <a:t> </a:t>
                      </a:r>
                      <a:endParaRPr lang="en-US" sz="700" dirty="0">
                        <a:effectLst/>
                        <a:latin typeface="Times New Roman" panose="02020603050405020304" pitchFamily="18" charset="0"/>
                        <a:ea typeface="Times New Roman" panose="02020603050405020304" pitchFamily="18" charset="0"/>
                      </a:endParaRPr>
                    </a:p>
                  </a:txBody>
                  <a:tcPr marL="39635" marR="39635" marT="39635" marB="39635"/>
                </a:tc>
              </a:tr>
            </a:tbl>
          </a:graphicData>
        </a:graphic>
      </p:graphicFrame>
      <p:sp>
        <p:nvSpPr>
          <p:cNvPr id="5" name="Title 1"/>
          <p:cNvSpPr>
            <a:spLocks noGrp="1"/>
          </p:cNvSpPr>
          <p:nvPr>
            <p:ph type="title"/>
          </p:nvPr>
        </p:nvSpPr>
        <p:spPr>
          <a:xfrm>
            <a:off x="609600" y="274638"/>
            <a:ext cx="10972800" cy="639762"/>
          </a:xfrm>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Hoạt động nhóm (7 phút)- Phiếu học tập số 2</a:t>
            </a:r>
            <a:endParaRPr lang="en-US"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8746"/>
            <a:ext cx="9144000" cy="553998"/>
          </a:xfrm>
          <a:prstGeom prst="rect">
            <a:avLst/>
          </a:prstGeom>
          <a:solidFill>
            <a:srgbClr val="C00000"/>
          </a:solidFill>
        </p:spPr>
        <p:txBody>
          <a:bodyPr wrap="square" rtlCol="0">
            <a:spAutoFit/>
          </a:bodyPr>
          <a:lstStyle/>
          <a:p>
            <a:pPr algn="ctr"/>
            <a:r>
              <a:rPr lang="en-US" sz="3000" dirty="0" err="1">
                <a:solidFill>
                  <a:srgbClr val="FFFF00"/>
                </a:solidFill>
              </a:rPr>
              <a:t>Thánh</a:t>
            </a:r>
            <a:r>
              <a:rPr lang="en-US" sz="3000" dirty="0">
                <a:solidFill>
                  <a:srgbClr val="FFFF00"/>
                </a:solidFill>
              </a:rPr>
              <a:t> </a:t>
            </a:r>
            <a:r>
              <a:rPr lang="en-US" sz="3000" dirty="0" err="1">
                <a:solidFill>
                  <a:srgbClr val="FFFF00"/>
                </a:solidFill>
              </a:rPr>
              <a:t>Gióng</a:t>
            </a:r>
            <a:endParaRPr lang="en-US" sz="3000" dirty="0">
              <a:solidFill>
                <a:srgbClr val="FFFF00"/>
              </a:solidFill>
            </a:endParaRPr>
          </a:p>
        </p:txBody>
      </p:sp>
      <p:pic>
        <p:nvPicPr>
          <p:cNvPr id="5122" name="Picture 2" descr="https://upload.wikimedia.org/wikipedia/commons/3/3d/PhuDong_gat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3000" y="609600"/>
            <a:ext cx="9753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43000" y="5562600"/>
            <a:ext cx="9753599" cy="49244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600" dirty="0" err="1"/>
              <a:t>Cổng</a:t>
            </a:r>
            <a:r>
              <a:rPr lang="en-US" sz="2600" dirty="0"/>
              <a:t> tam </a:t>
            </a:r>
            <a:r>
              <a:rPr lang="en-US" sz="2600" dirty="0" err="1"/>
              <a:t>quan</a:t>
            </a:r>
            <a:r>
              <a:rPr lang="vi-VN" sz="2600" dirty="0"/>
              <a:t> đền </a:t>
            </a:r>
            <a:r>
              <a:rPr lang="vi-VN" sz="2600" b="1" dirty="0"/>
              <a:t>Thánh Gióng</a:t>
            </a:r>
            <a:r>
              <a:rPr lang="en-US" sz="2600" b="1" dirty="0"/>
              <a:t> </a:t>
            </a:r>
            <a:r>
              <a:rPr lang="vi-VN" sz="2600" dirty="0"/>
              <a:t>ở làng Phù Đổng.</a:t>
            </a:r>
            <a:endParaRPr lang="en-US" sz="26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8746"/>
            <a:ext cx="9144000" cy="553998"/>
          </a:xfrm>
          <a:prstGeom prst="rect">
            <a:avLst/>
          </a:prstGeom>
          <a:solidFill>
            <a:srgbClr val="C00000"/>
          </a:solidFill>
        </p:spPr>
        <p:txBody>
          <a:bodyPr wrap="square" rtlCol="0">
            <a:spAutoFit/>
          </a:bodyPr>
          <a:lstStyle/>
          <a:p>
            <a:pPr algn="ctr"/>
            <a:r>
              <a:rPr lang="en-US" sz="3000" dirty="0" err="1">
                <a:solidFill>
                  <a:srgbClr val="FFFF00"/>
                </a:solidFill>
              </a:rPr>
              <a:t>Thánh</a:t>
            </a:r>
            <a:r>
              <a:rPr lang="en-US" sz="3000" dirty="0">
                <a:solidFill>
                  <a:srgbClr val="FFFF00"/>
                </a:solidFill>
              </a:rPr>
              <a:t> </a:t>
            </a:r>
            <a:r>
              <a:rPr lang="en-US" sz="3000" dirty="0" err="1">
                <a:solidFill>
                  <a:srgbClr val="FFFF00"/>
                </a:solidFill>
              </a:rPr>
              <a:t>Gióng</a:t>
            </a:r>
            <a:endParaRPr lang="en-US" sz="3000" dirty="0">
              <a:solidFill>
                <a:srgbClr val="FFFF00"/>
              </a:solidFill>
            </a:endParaRPr>
          </a:p>
        </p:txBody>
      </p:sp>
      <p:sp>
        <p:nvSpPr>
          <p:cNvPr id="2" name="Rectangle 1"/>
          <p:cNvSpPr/>
          <p:nvPr/>
        </p:nvSpPr>
        <p:spPr>
          <a:xfrm>
            <a:off x="457201" y="6044625"/>
            <a:ext cx="11506199"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vi-VN" sz="3200" dirty="0"/>
              <a:t>Tượng Thánh Gióng trên đỉnh núi Sóc, Sóc Sơn, </a:t>
            </a:r>
            <a:r>
              <a:rPr lang="en-US" sz="3200" dirty="0" err="1"/>
              <a:t>Hà</a:t>
            </a:r>
            <a:r>
              <a:rPr lang="en-US" sz="3200" dirty="0"/>
              <a:t> </a:t>
            </a:r>
            <a:r>
              <a:rPr lang="en-US" sz="3200" dirty="0" err="1"/>
              <a:t>Nội</a:t>
            </a:r>
            <a:endParaRPr lang="en-US" sz="2800" dirty="0"/>
          </a:p>
        </p:txBody>
      </p:sp>
      <p:pic>
        <p:nvPicPr>
          <p:cNvPr id="6148" name="Picture 4" descr="Káº¿t quáº£ hÃ¬nh áº£nh cho vá» trÃ­ Äá»a lÃ­ lÃ ng chÃ¡y á» thanh hÃ³a trong truyen thÃ¡nh giÃ³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1" y="492443"/>
            <a:ext cx="11506200" cy="5527357"/>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8746"/>
            <a:ext cx="9144000" cy="553998"/>
          </a:xfrm>
          <a:prstGeom prst="rect">
            <a:avLst/>
          </a:prstGeom>
          <a:solidFill>
            <a:srgbClr val="C00000"/>
          </a:solidFill>
        </p:spPr>
        <p:txBody>
          <a:bodyPr wrap="square" rtlCol="0">
            <a:spAutoFit/>
          </a:bodyPr>
          <a:lstStyle/>
          <a:p>
            <a:pPr algn="ctr"/>
            <a:r>
              <a:rPr lang="en-US" sz="3000" dirty="0" err="1">
                <a:solidFill>
                  <a:srgbClr val="FFFF00"/>
                </a:solidFill>
              </a:rPr>
              <a:t>Thánh</a:t>
            </a:r>
            <a:r>
              <a:rPr lang="en-US" sz="3000" dirty="0">
                <a:solidFill>
                  <a:srgbClr val="FFFF00"/>
                </a:solidFill>
              </a:rPr>
              <a:t> </a:t>
            </a:r>
            <a:r>
              <a:rPr lang="en-US" sz="3000" dirty="0" err="1">
                <a:solidFill>
                  <a:srgbClr val="FFFF00"/>
                </a:solidFill>
              </a:rPr>
              <a:t>Gióng</a:t>
            </a:r>
            <a:endParaRPr lang="en-US" sz="3000" dirty="0">
              <a:solidFill>
                <a:srgbClr val="FFFF00"/>
              </a:solidFill>
            </a:endParaRPr>
          </a:p>
        </p:txBody>
      </p:sp>
      <p:sp>
        <p:nvSpPr>
          <p:cNvPr id="2" name="Rectangle 1"/>
          <p:cNvSpPr/>
          <p:nvPr/>
        </p:nvSpPr>
        <p:spPr>
          <a:xfrm>
            <a:off x="1257301" y="5795428"/>
            <a:ext cx="998220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200" dirty="0">
                <a:latin typeface="Times New Roman" panose="02020603050405020304" pitchFamily="18" charset="0"/>
                <a:cs typeface="Times New Roman" panose="02020603050405020304" pitchFamily="18" charset="0"/>
              </a:rPr>
              <a:t>Lễ hội Gióng vào </a:t>
            </a:r>
            <a:r>
              <a:rPr lang="en-US" sz="3200" dirty="0" smtClean="0">
                <a:latin typeface="Times New Roman" panose="02020603050405020304" pitchFamily="18" charset="0"/>
                <a:cs typeface="Times New Roman" panose="02020603050405020304" pitchFamily="18" charset="0"/>
              </a:rPr>
              <a:t>mồng 9 tháng </a:t>
            </a:r>
            <a:r>
              <a:rPr lang="en-US" sz="3200" dirty="0">
                <a:latin typeface="Times New Roman" panose="02020603050405020304" pitchFamily="18" charset="0"/>
                <a:cs typeface="Times New Roman" panose="02020603050405020304" pitchFamily="18" charset="0"/>
              </a:rPr>
              <a:t>4 </a:t>
            </a:r>
            <a:r>
              <a:rPr lang="en-US" sz="3200" dirty="0" smtClean="0">
                <a:latin typeface="Times New Roman" panose="02020603050405020304" pitchFamily="18" charset="0"/>
                <a:cs typeface="Times New Roman" panose="02020603050405020304" pitchFamily="18" charset="0"/>
              </a:rPr>
              <a:t>Âm lịch</a:t>
            </a:r>
            <a:endParaRPr lang="en-US" sz="2800" dirty="0">
              <a:latin typeface="Times New Roman" panose="02020603050405020304" pitchFamily="18" charset="0"/>
              <a:cs typeface="Times New Roman" panose="02020603050405020304" pitchFamily="18" charset="0"/>
            </a:endParaRPr>
          </a:p>
        </p:txBody>
      </p:sp>
      <p:pic>
        <p:nvPicPr>
          <p:cNvPr id="7169"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48401" y="500969"/>
            <a:ext cx="5943599" cy="524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3" descr="Káº¿t quáº£ hÃ¬nh áº£nh cho le hoi giong vao thang 4 am lá»ch"/>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 name="AutoShape 5" descr="Káº¿t quáº£ hÃ¬nh áº£nh cho le hoi giong vao thang 4 am lá»ch"/>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7175" name="Picture 7" descr="http://alodulich.vn/wp-content/uploads/2018/11/L%E1%BB%85-H%E1%BB%99i-Ph%C3%B9-%C4%90%E1%BB%95ng-h%C3%A0-n%E1%BB%99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00969"/>
            <a:ext cx="6172201" cy="52487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solidFill>
                  <a:srgbClr val="FF0000"/>
                </a:solidFill>
                <a:latin typeface="Times New Roman" panose="02020603050405020304" pitchFamily="18" charset="0"/>
                <a:cs typeface="Times New Roman" panose="02020603050405020304" pitchFamily="18" charset="0"/>
                <a:sym typeface="+mn-ea"/>
              </a:rPr>
              <a:t>3. Ý </a:t>
            </a:r>
            <a:r>
              <a:rPr lang="en-US" altLang="en-US" b="1" u="sng" dirty="0" err="1">
                <a:solidFill>
                  <a:srgbClr val="FF0000"/>
                </a:solidFill>
                <a:latin typeface="Times New Roman" panose="02020603050405020304" pitchFamily="18" charset="0"/>
                <a:cs typeface="Times New Roman" panose="02020603050405020304" pitchFamily="18" charset="0"/>
                <a:sym typeface="+mn-ea"/>
              </a:rPr>
              <a:t>nghĩa</a:t>
            </a:r>
            <a:r>
              <a:rPr lang="en-US" altLang="en-US" b="1" u="sng" dirty="0">
                <a:solidFill>
                  <a:srgbClr val="FF0000"/>
                </a:solidFill>
                <a:latin typeface="Times New Roman" panose="02020603050405020304" pitchFamily="18" charset="0"/>
                <a:cs typeface="Times New Roman" panose="02020603050405020304" pitchFamily="18" charset="0"/>
                <a:sym typeface="+mn-ea"/>
              </a:rPr>
              <a:t> </a:t>
            </a:r>
            <a:r>
              <a:rPr lang="en-US" altLang="en-US" b="1" u="sng" dirty="0" err="1">
                <a:solidFill>
                  <a:srgbClr val="FF0000"/>
                </a:solidFill>
                <a:latin typeface="Times New Roman" panose="02020603050405020304" pitchFamily="18" charset="0"/>
                <a:cs typeface="Times New Roman" panose="02020603050405020304" pitchFamily="18" charset="0"/>
                <a:sym typeface="+mn-ea"/>
              </a:rPr>
              <a:t>của</a:t>
            </a:r>
            <a:r>
              <a:rPr lang="en-US" altLang="en-US" b="1" u="sng" dirty="0">
                <a:solidFill>
                  <a:srgbClr val="FF0000"/>
                </a:solidFill>
                <a:latin typeface="Times New Roman" panose="02020603050405020304" pitchFamily="18" charset="0"/>
                <a:cs typeface="Times New Roman" panose="02020603050405020304" pitchFamily="18" charset="0"/>
                <a:sym typeface="+mn-ea"/>
              </a:rPr>
              <a:t> </a:t>
            </a:r>
            <a:r>
              <a:rPr lang="en-US" altLang="en-US" b="1" u="sng" dirty="0" err="1">
                <a:solidFill>
                  <a:srgbClr val="FF0000"/>
                </a:solidFill>
                <a:latin typeface="Times New Roman" panose="02020603050405020304" pitchFamily="18" charset="0"/>
                <a:cs typeface="Times New Roman" panose="02020603050405020304" pitchFamily="18" charset="0"/>
                <a:sym typeface="+mn-ea"/>
              </a:rPr>
              <a:t>hình</a:t>
            </a:r>
            <a:r>
              <a:rPr lang="en-US" altLang="en-US" b="1" u="sng" dirty="0">
                <a:solidFill>
                  <a:srgbClr val="FF0000"/>
                </a:solidFill>
                <a:latin typeface="Times New Roman" panose="02020603050405020304" pitchFamily="18" charset="0"/>
                <a:cs typeface="Times New Roman" panose="02020603050405020304" pitchFamily="18" charset="0"/>
                <a:sym typeface="+mn-ea"/>
              </a:rPr>
              <a:t> </a:t>
            </a:r>
            <a:r>
              <a:rPr lang="en-US" altLang="en-US" b="1" u="sng" dirty="0" err="1">
                <a:solidFill>
                  <a:srgbClr val="FF0000"/>
                </a:solidFill>
                <a:latin typeface="Times New Roman" panose="02020603050405020304" pitchFamily="18" charset="0"/>
                <a:cs typeface="Times New Roman" panose="02020603050405020304" pitchFamily="18" charset="0"/>
                <a:sym typeface="+mn-ea"/>
              </a:rPr>
              <a:t>tượng</a:t>
            </a:r>
            <a:r>
              <a:rPr lang="en-US" altLang="en-US" b="1" u="sng" dirty="0">
                <a:solidFill>
                  <a:srgbClr val="FF0000"/>
                </a:solidFill>
                <a:latin typeface="Times New Roman" panose="02020603050405020304" pitchFamily="18" charset="0"/>
                <a:cs typeface="Times New Roman" panose="02020603050405020304" pitchFamily="18" charset="0"/>
                <a:sym typeface="+mn-ea"/>
              </a:rPr>
              <a:t> </a:t>
            </a:r>
            <a:r>
              <a:rPr lang="en-US" altLang="en-US" b="1" u="sng" dirty="0" err="1">
                <a:solidFill>
                  <a:srgbClr val="FF0000"/>
                </a:solidFill>
                <a:latin typeface="Times New Roman" panose="02020603050405020304" pitchFamily="18" charset="0"/>
                <a:cs typeface="Times New Roman" panose="02020603050405020304" pitchFamily="18" charset="0"/>
                <a:sym typeface="+mn-ea"/>
              </a:rPr>
              <a:t>Thánh</a:t>
            </a:r>
            <a:r>
              <a:rPr lang="en-US" altLang="en-US" b="1" u="sng" dirty="0">
                <a:solidFill>
                  <a:srgbClr val="FF0000"/>
                </a:solidFill>
                <a:latin typeface="Times New Roman" panose="02020603050405020304" pitchFamily="18" charset="0"/>
                <a:cs typeface="Times New Roman" panose="02020603050405020304" pitchFamily="18" charset="0"/>
                <a:sym typeface="+mn-ea"/>
              </a:rPr>
              <a:t> </a:t>
            </a:r>
            <a:r>
              <a:rPr lang="en-US" altLang="en-US" b="1" u="sng" dirty="0" err="1">
                <a:solidFill>
                  <a:srgbClr val="FF0000"/>
                </a:solidFill>
                <a:latin typeface="Times New Roman" panose="02020603050405020304" pitchFamily="18" charset="0"/>
                <a:cs typeface="Times New Roman" panose="02020603050405020304" pitchFamily="18" charset="0"/>
                <a:sym typeface="+mn-ea"/>
              </a:rPr>
              <a:t>Gióng</a:t>
            </a:r>
            <a:r>
              <a:rPr lang="en-US" altLang="en-US" b="1" u="sng" dirty="0">
                <a:solidFill>
                  <a:srgbClr val="FF0000"/>
                </a:solidFill>
                <a:latin typeface="Times New Roman" panose="02020603050405020304" pitchFamily="18" charset="0"/>
                <a:cs typeface="Times New Roman" panose="02020603050405020304" pitchFamily="18" charset="0"/>
                <a:sym typeface="+mn-ea"/>
              </a:rPr>
              <a:t>:</a:t>
            </a:r>
            <a:br>
              <a:rPr lang="en-US" altLang="en-US" b="1" dirty="0">
                <a:solidFill>
                  <a:srgbClr val="FF0000"/>
                </a:solidFill>
                <a:latin typeface="Times New Roman" panose="02020603050405020304" pitchFamily="18" charset="0"/>
                <a:cs typeface="Times New Roman" panose="02020603050405020304" pitchFamily="18" charset="0"/>
              </a:rPr>
            </a:br>
            <a:endParaRPr lang="en-US" dirty="0">
              <a:solidFill>
                <a:srgbClr val="C00000"/>
              </a:solidFill>
            </a:endParaRPr>
          </a:p>
        </p:txBody>
      </p:sp>
      <p:sp>
        <p:nvSpPr>
          <p:cNvPr id="3" name="Content Placeholder 2"/>
          <p:cNvSpPr/>
          <p:nvPr>
            <p:ph idx="1"/>
          </p:nvPr>
        </p:nvSpPr>
        <p:spPr/>
        <p:txBody>
          <a:bodyPr/>
          <a:p>
            <a:pPr eaLnBrk="1" hangingPunct="1"/>
            <a:r>
              <a:rPr lang="en-US" altLang="en-US" b="1" dirty="0">
                <a:sym typeface="+mn-ea"/>
              </a:rPr>
              <a:t>- </a:t>
            </a:r>
            <a:r>
              <a:rPr lang="en-US" altLang="en-US" b="1" dirty="0" err="1">
                <a:sym typeface="+mn-ea"/>
              </a:rPr>
              <a:t>Thánh</a:t>
            </a:r>
            <a:r>
              <a:rPr lang="en-US" altLang="en-US" b="1" dirty="0">
                <a:sym typeface="+mn-ea"/>
              </a:rPr>
              <a:t> </a:t>
            </a:r>
            <a:r>
              <a:rPr lang="en-US" altLang="en-US" b="1" dirty="0" err="1">
                <a:sym typeface="+mn-ea"/>
              </a:rPr>
              <a:t>Gióng</a:t>
            </a:r>
            <a:r>
              <a:rPr lang="en-US" altLang="en-US" b="1" dirty="0">
                <a:sym typeface="+mn-ea"/>
              </a:rPr>
              <a:t> </a:t>
            </a:r>
            <a:r>
              <a:rPr lang="en-US" altLang="en-US" b="1" dirty="0" err="1">
                <a:sym typeface="+mn-ea"/>
              </a:rPr>
              <a:t>là</a:t>
            </a:r>
            <a:r>
              <a:rPr lang="en-US" altLang="en-US" b="1" dirty="0">
                <a:sym typeface="+mn-ea"/>
              </a:rPr>
              <a:t> </a:t>
            </a:r>
            <a:r>
              <a:rPr lang="en-US" altLang="en-US" b="1" dirty="0" err="1">
                <a:sym typeface="+mn-ea"/>
              </a:rPr>
              <a:t>hình</a:t>
            </a:r>
            <a:r>
              <a:rPr lang="en-US" altLang="en-US" b="1" dirty="0">
                <a:sym typeface="+mn-ea"/>
              </a:rPr>
              <a:t> </a:t>
            </a:r>
            <a:r>
              <a:rPr lang="en-US" altLang="en-US" b="1" dirty="0" err="1">
                <a:sym typeface="+mn-ea"/>
              </a:rPr>
              <a:t>ảnh</a:t>
            </a:r>
            <a:r>
              <a:rPr lang="en-US" altLang="en-US" b="1" dirty="0">
                <a:sym typeface="+mn-ea"/>
              </a:rPr>
              <a:t> </a:t>
            </a:r>
            <a:r>
              <a:rPr lang="en-US" altLang="en-US" b="1" dirty="0" err="1">
                <a:sym typeface="+mn-ea"/>
              </a:rPr>
              <a:t>cao</a:t>
            </a:r>
            <a:r>
              <a:rPr lang="en-US" altLang="en-US" b="1" dirty="0">
                <a:sym typeface="+mn-ea"/>
              </a:rPr>
              <a:t> </a:t>
            </a:r>
            <a:r>
              <a:rPr lang="en-US" altLang="en-US" b="1" dirty="0" err="1">
                <a:sym typeface="+mn-ea"/>
              </a:rPr>
              <a:t>đẹp</a:t>
            </a:r>
            <a:r>
              <a:rPr lang="en-US" altLang="en-US" b="1" dirty="0">
                <a:sym typeface="+mn-ea"/>
              </a:rPr>
              <a:t> </a:t>
            </a:r>
            <a:r>
              <a:rPr lang="en-US" altLang="en-US" b="1" dirty="0" err="1">
                <a:sym typeface="+mn-ea"/>
              </a:rPr>
              <a:t>của</a:t>
            </a:r>
            <a:r>
              <a:rPr lang="en-US" altLang="en-US" b="1" dirty="0">
                <a:sym typeface="+mn-ea"/>
              </a:rPr>
              <a:t> </a:t>
            </a:r>
            <a:r>
              <a:rPr lang="en-US" altLang="en-US" b="1" dirty="0" err="1">
                <a:sym typeface="+mn-ea"/>
              </a:rPr>
              <a:t>người</a:t>
            </a:r>
            <a:r>
              <a:rPr lang="en-US" altLang="en-US" b="1" dirty="0">
                <a:sym typeface="+mn-ea"/>
              </a:rPr>
              <a:t> </a:t>
            </a:r>
            <a:r>
              <a:rPr lang="en-US" altLang="en-US" b="1" dirty="0" err="1">
                <a:sym typeface="+mn-ea"/>
              </a:rPr>
              <a:t>anh</a:t>
            </a:r>
            <a:r>
              <a:rPr lang="en-US" altLang="en-US" b="1" dirty="0">
                <a:sym typeface="+mn-ea"/>
              </a:rPr>
              <a:t> </a:t>
            </a:r>
            <a:r>
              <a:rPr lang="en-US" altLang="en-US" b="1" dirty="0" err="1">
                <a:sym typeface="+mn-ea"/>
              </a:rPr>
              <a:t>hùng</a:t>
            </a:r>
            <a:r>
              <a:rPr lang="en-US" altLang="en-US" b="1" dirty="0">
                <a:sym typeface="+mn-ea"/>
              </a:rPr>
              <a:t> </a:t>
            </a:r>
            <a:r>
              <a:rPr lang="en-US" altLang="en-US" b="1" dirty="0" err="1">
                <a:sym typeface="+mn-ea"/>
              </a:rPr>
              <a:t>đánh</a:t>
            </a:r>
            <a:r>
              <a:rPr lang="en-US" altLang="en-US" b="1" dirty="0">
                <a:sym typeface="+mn-ea"/>
              </a:rPr>
              <a:t> </a:t>
            </a:r>
            <a:r>
              <a:rPr lang="en-US" altLang="en-US" b="1" dirty="0" err="1">
                <a:sym typeface="+mn-ea"/>
              </a:rPr>
              <a:t>giặc</a:t>
            </a:r>
            <a:r>
              <a:rPr lang="en-US" altLang="en-US" b="1" dirty="0">
                <a:sym typeface="+mn-ea"/>
              </a:rPr>
              <a:t> </a:t>
            </a:r>
            <a:r>
              <a:rPr lang="en-US" altLang="en-US" b="1" dirty="0" err="1">
                <a:sym typeface="+mn-ea"/>
              </a:rPr>
              <a:t>theo</a:t>
            </a:r>
            <a:r>
              <a:rPr lang="en-US" altLang="en-US" b="1" dirty="0">
                <a:sym typeface="+mn-ea"/>
              </a:rPr>
              <a:t> </a:t>
            </a:r>
            <a:r>
              <a:rPr lang="en-US" altLang="en-US" b="1" dirty="0" err="1">
                <a:sym typeface="+mn-ea"/>
              </a:rPr>
              <a:t>quan</a:t>
            </a:r>
            <a:r>
              <a:rPr lang="en-US" altLang="en-US" b="1" dirty="0">
                <a:sym typeface="+mn-ea"/>
              </a:rPr>
              <a:t> </a:t>
            </a:r>
            <a:r>
              <a:rPr lang="en-US" altLang="en-US" b="1" dirty="0" err="1">
                <a:sym typeface="+mn-ea"/>
              </a:rPr>
              <a:t>niệm</a:t>
            </a:r>
            <a:r>
              <a:rPr lang="en-US" altLang="en-US" b="1" dirty="0">
                <a:sym typeface="+mn-ea"/>
              </a:rPr>
              <a:t> </a:t>
            </a:r>
            <a:r>
              <a:rPr lang="en-US" altLang="en-US" b="1" dirty="0" err="1">
                <a:sym typeface="+mn-ea"/>
              </a:rPr>
              <a:t>của</a:t>
            </a:r>
            <a:r>
              <a:rPr lang="en-US" altLang="en-US" b="1" dirty="0">
                <a:sym typeface="+mn-ea"/>
              </a:rPr>
              <a:t> </a:t>
            </a:r>
            <a:r>
              <a:rPr lang="en-US" altLang="en-US" b="1" dirty="0" err="1">
                <a:sym typeface="+mn-ea"/>
              </a:rPr>
              <a:t>nhân</a:t>
            </a:r>
            <a:r>
              <a:rPr lang="en-US" altLang="en-US" b="1" dirty="0">
                <a:sym typeface="+mn-ea"/>
              </a:rPr>
              <a:t> </a:t>
            </a:r>
            <a:r>
              <a:rPr lang="en-US" altLang="en-US" b="1" dirty="0" err="1">
                <a:sym typeface="+mn-ea"/>
              </a:rPr>
              <a:t>dân</a:t>
            </a:r>
            <a:r>
              <a:rPr lang="en-US" altLang="en-US" b="1" dirty="0">
                <a:sym typeface="+mn-ea"/>
              </a:rPr>
              <a:t>.</a:t>
            </a:r>
            <a:endParaRPr lang="en-US" altLang="en-US" b="1" dirty="0">
              <a:sym typeface="+mn-ea"/>
            </a:endParaRPr>
          </a:p>
          <a:p>
            <a:pPr eaLnBrk="1" hangingPunct="1"/>
            <a:r>
              <a:rPr lang="en-US" altLang="en-US" b="1" dirty="0">
                <a:sym typeface="+mn-ea"/>
              </a:rPr>
              <a:t>   - </a:t>
            </a:r>
            <a:r>
              <a:rPr lang="en-US" altLang="en-US" b="1" dirty="0" err="1">
                <a:sym typeface="+mn-ea"/>
              </a:rPr>
              <a:t>Thánh</a:t>
            </a:r>
            <a:r>
              <a:rPr lang="en-US" altLang="en-US" b="1" dirty="0">
                <a:sym typeface="+mn-ea"/>
              </a:rPr>
              <a:t> </a:t>
            </a:r>
            <a:r>
              <a:rPr lang="en-US" altLang="en-US" b="1" dirty="0" err="1">
                <a:sym typeface="+mn-ea"/>
              </a:rPr>
              <a:t>Gióng</a:t>
            </a:r>
            <a:r>
              <a:rPr lang="en-US" altLang="en-US" b="1" dirty="0">
                <a:sym typeface="+mn-ea"/>
              </a:rPr>
              <a:t> </a:t>
            </a:r>
            <a:r>
              <a:rPr lang="en-US" altLang="en-US" b="1" dirty="0" err="1">
                <a:sym typeface="+mn-ea"/>
              </a:rPr>
              <a:t>là</a:t>
            </a:r>
            <a:r>
              <a:rPr lang="en-US" altLang="en-US" b="1" dirty="0">
                <a:sym typeface="+mn-ea"/>
              </a:rPr>
              <a:t> </a:t>
            </a:r>
            <a:r>
              <a:rPr lang="en-US" altLang="en-US" b="1" dirty="0" err="1">
                <a:sym typeface="+mn-ea"/>
              </a:rPr>
              <a:t>ước</a:t>
            </a:r>
            <a:r>
              <a:rPr lang="en-US" altLang="en-US" b="1" dirty="0">
                <a:sym typeface="+mn-ea"/>
              </a:rPr>
              <a:t> </a:t>
            </a:r>
            <a:r>
              <a:rPr lang="en-US" altLang="en-US" b="1" dirty="0" err="1">
                <a:sym typeface="+mn-ea"/>
              </a:rPr>
              <a:t>mơ</a:t>
            </a:r>
            <a:r>
              <a:rPr lang="en-US" altLang="en-US" b="1" dirty="0">
                <a:sym typeface="+mn-ea"/>
              </a:rPr>
              <a:t> </a:t>
            </a:r>
            <a:r>
              <a:rPr lang="en-US" altLang="en-US" b="1" dirty="0" err="1">
                <a:sym typeface="+mn-ea"/>
              </a:rPr>
              <a:t>của</a:t>
            </a:r>
            <a:r>
              <a:rPr lang="en-US" altLang="en-US" b="1" dirty="0">
                <a:sym typeface="+mn-ea"/>
              </a:rPr>
              <a:t> </a:t>
            </a:r>
            <a:r>
              <a:rPr lang="en-US" altLang="en-US" b="1" dirty="0" err="1">
                <a:sym typeface="+mn-ea"/>
              </a:rPr>
              <a:t>nhân</a:t>
            </a:r>
            <a:r>
              <a:rPr lang="en-US" altLang="en-US" b="1" dirty="0">
                <a:sym typeface="+mn-ea"/>
              </a:rPr>
              <a:t> </a:t>
            </a:r>
            <a:r>
              <a:rPr lang="en-US" altLang="en-US" b="1" dirty="0" err="1">
                <a:sym typeface="+mn-ea"/>
              </a:rPr>
              <a:t>dân</a:t>
            </a:r>
            <a:r>
              <a:rPr lang="en-US" altLang="en-US" b="1" dirty="0">
                <a:sym typeface="+mn-ea"/>
              </a:rPr>
              <a:t> </a:t>
            </a:r>
            <a:r>
              <a:rPr lang="en-US" altLang="en-US" b="1" dirty="0" err="1">
                <a:sym typeface="+mn-ea"/>
              </a:rPr>
              <a:t>về</a:t>
            </a:r>
            <a:r>
              <a:rPr lang="en-US" altLang="en-US" b="1" dirty="0">
                <a:sym typeface="+mn-ea"/>
              </a:rPr>
              <a:t> </a:t>
            </a:r>
            <a:r>
              <a:rPr lang="en-US" altLang="en-US" b="1" dirty="0" err="1">
                <a:sym typeface="+mn-ea"/>
              </a:rPr>
              <a:t>sức</a:t>
            </a:r>
            <a:r>
              <a:rPr lang="en-US" altLang="en-US" b="1" dirty="0">
                <a:sym typeface="+mn-ea"/>
              </a:rPr>
              <a:t> </a:t>
            </a:r>
            <a:r>
              <a:rPr lang="en-US" altLang="en-US" b="1" dirty="0" err="1">
                <a:sym typeface="+mn-ea"/>
              </a:rPr>
              <a:t>mạnh</a:t>
            </a:r>
            <a:r>
              <a:rPr lang="en-US" altLang="en-US" b="1" dirty="0">
                <a:sym typeface="+mn-ea"/>
              </a:rPr>
              <a:t> </a:t>
            </a:r>
            <a:r>
              <a:rPr lang="en-US" altLang="en-US" b="1" dirty="0" err="1">
                <a:sym typeface="+mn-ea"/>
              </a:rPr>
              <a:t>tự</a:t>
            </a:r>
            <a:r>
              <a:rPr lang="en-US" altLang="en-US" b="1" dirty="0">
                <a:sym typeface="+mn-ea"/>
              </a:rPr>
              <a:t> </a:t>
            </a:r>
            <a:r>
              <a:rPr lang="en-US" altLang="en-US" b="1" dirty="0" err="1">
                <a:sym typeface="+mn-ea"/>
              </a:rPr>
              <a:t>cường</a:t>
            </a:r>
            <a:r>
              <a:rPr lang="en-US" altLang="en-US" b="1" dirty="0">
                <a:sym typeface="+mn-ea"/>
              </a:rPr>
              <a:t> </a:t>
            </a:r>
            <a:r>
              <a:rPr lang="en-US" altLang="en-US" b="1" dirty="0" err="1">
                <a:sym typeface="+mn-ea"/>
              </a:rPr>
              <a:t>của</a:t>
            </a:r>
            <a:r>
              <a:rPr lang="en-US" altLang="en-US" b="1" dirty="0">
                <a:sym typeface="+mn-ea"/>
              </a:rPr>
              <a:t> </a:t>
            </a:r>
            <a:r>
              <a:rPr lang="en-US" altLang="en-US" b="1" dirty="0" err="1">
                <a:sym typeface="+mn-ea"/>
              </a:rPr>
              <a:t>dân</a:t>
            </a:r>
            <a:r>
              <a:rPr lang="en-US" altLang="en-US" b="1" dirty="0">
                <a:sym typeface="+mn-ea"/>
              </a:rPr>
              <a:t> </a:t>
            </a:r>
            <a:r>
              <a:rPr lang="en-US" altLang="en-US" b="1" dirty="0" err="1">
                <a:sym typeface="+mn-ea"/>
              </a:rPr>
              <a:t>tộc</a:t>
            </a:r>
            <a:r>
              <a:rPr lang="en-US" altLang="en-US" b="1" dirty="0">
                <a:sym typeface="+mn-ea"/>
              </a:rPr>
              <a:t>.</a:t>
            </a:r>
            <a:endParaRPr lang="en-US" altLang="en-US" b="1" dirty="0">
              <a:sym typeface="+mn-ea"/>
            </a:endParaRPr>
          </a:p>
          <a:p>
            <a:pPr eaLnBrk="1" hangingPunct="1"/>
            <a:r>
              <a:rPr lang="en-US" altLang="en-US" b="1" dirty="0">
                <a:sym typeface="+mn-ea"/>
              </a:rPr>
              <a:t>   - </a:t>
            </a:r>
            <a:r>
              <a:rPr lang="en-US" altLang="en-US" b="1" dirty="0" err="1">
                <a:sym typeface="+mn-ea"/>
              </a:rPr>
              <a:t>Truyện</a:t>
            </a:r>
            <a:r>
              <a:rPr lang="en-US" altLang="en-US" b="1" dirty="0">
                <a:sym typeface="+mn-ea"/>
              </a:rPr>
              <a:t> </a:t>
            </a:r>
            <a:r>
              <a:rPr lang="en-US" altLang="en-US" b="1" dirty="0" err="1">
                <a:sym typeface="+mn-ea"/>
              </a:rPr>
              <a:t>phản</a:t>
            </a:r>
            <a:r>
              <a:rPr lang="en-US" altLang="en-US" b="1" dirty="0">
                <a:sym typeface="+mn-ea"/>
              </a:rPr>
              <a:t> </a:t>
            </a:r>
            <a:r>
              <a:rPr lang="en-US" altLang="en-US" b="1" dirty="0" err="1">
                <a:sym typeface="+mn-ea"/>
              </a:rPr>
              <a:t>ánh</a:t>
            </a:r>
            <a:r>
              <a:rPr lang="en-US" altLang="en-US" b="1" dirty="0">
                <a:sym typeface="+mn-ea"/>
              </a:rPr>
              <a:t> </a:t>
            </a:r>
            <a:r>
              <a:rPr lang="en-US" altLang="en-US" b="1" dirty="0" err="1">
                <a:sym typeface="+mn-ea"/>
              </a:rPr>
              <a:t>lịch</a:t>
            </a:r>
            <a:r>
              <a:rPr lang="en-US" altLang="en-US" b="1" dirty="0">
                <a:sym typeface="+mn-ea"/>
              </a:rPr>
              <a:t> </a:t>
            </a:r>
            <a:r>
              <a:rPr lang="en-US" altLang="en-US" b="1" dirty="0" err="1">
                <a:sym typeface="+mn-ea"/>
              </a:rPr>
              <a:t>sử</a:t>
            </a:r>
            <a:r>
              <a:rPr lang="en-US" altLang="en-US" b="1" dirty="0">
                <a:sym typeface="+mn-ea"/>
              </a:rPr>
              <a:t> </a:t>
            </a:r>
            <a:r>
              <a:rPr lang="en-US" altLang="en-US" b="1" dirty="0" err="1">
                <a:sym typeface="+mn-ea"/>
              </a:rPr>
              <a:t>chống</a:t>
            </a:r>
            <a:r>
              <a:rPr lang="en-US" altLang="en-US" b="1" dirty="0">
                <a:sym typeface="+mn-ea"/>
              </a:rPr>
              <a:t> </a:t>
            </a:r>
            <a:r>
              <a:rPr lang="en-US" altLang="en-US" b="1" dirty="0" err="1">
                <a:sym typeface="+mn-ea"/>
              </a:rPr>
              <a:t>ngoại</a:t>
            </a:r>
            <a:r>
              <a:rPr lang="en-US" altLang="en-US" b="1" dirty="0">
                <a:sym typeface="+mn-ea"/>
              </a:rPr>
              <a:t> </a:t>
            </a:r>
            <a:r>
              <a:rPr lang="en-US" altLang="en-US" b="1" dirty="0" err="1">
                <a:sym typeface="+mn-ea"/>
              </a:rPr>
              <a:t>xâm</a:t>
            </a:r>
            <a:r>
              <a:rPr lang="en-US" altLang="en-US" b="1" dirty="0">
                <a:sym typeface="+mn-ea"/>
              </a:rPr>
              <a:t> </a:t>
            </a:r>
            <a:r>
              <a:rPr lang="en-US" altLang="en-US" b="1" dirty="0" err="1">
                <a:sym typeface="+mn-ea"/>
              </a:rPr>
              <a:t>của</a:t>
            </a:r>
            <a:r>
              <a:rPr lang="en-US" altLang="en-US" b="1" dirty="0">
                <a:sym typeface="+mn-ea"/>
              </a:rPr>
              <a:t> </a:t>
            </a:r>
            <a:r>
              <a:rPr lang="en-US" altLang="en-US" b="1" dirty="0" err="1">
                <a:sym typeface="+mn-ea"/>
              </a:rPr>
              <a:t>ông</a:t>
            </a:r>
            <a:r>
              <a:rPr lang="en-US" altLang="en-US" b="1" dirty="0">
                <a:sym typeface="+mn-ea"/>
              </a:rPr>
              <a:t> cha </a:t>
            </a:r>
            <a:r>
              <a:rPr lang="en-US" altLang="en-US" b="1" dirty="0" err="1">
                <a:sym typeface="+mn-ea"/>
              </a:rPr>
              <a:t>ta</a:t>
            </a:r>
            <a:r>
              <a:rPr lang="en-US" altLang="en-US" b="1" dirty="0">
                <a:sym typeface="+mn-ea"/>
              </a:rPr>
              <a:t> </a:t>
            </a:r>
            <a:r>
              <a:rPr lang="en-US" altLang="en-US" b="1" dirty="0" err="1">
                <a:sym typeface="+mn-ea"/>
              </a:rPr>
              <a:t>thời</a:t>
            </a:r>
            <a:r>
              <a:rPr lang="en-US" altLang="en-US" b="1" dirty="0">
                <a:sym typeface="+mn-ea"/>
              </a:rPr>
              <a:t> </a:t>
            </a:r>
            <a:r>
              <a:rPr lang="en-US" altLang="en-US" b="1" dirty="0" err="1">
                <a:sym typeface="+mn-ea"/>
              </a:rPr>
              <a:t>xa</a:t>
            </a:r>
            <a:r>
              <a:rPr lang="en-US" altLang="en-US" b="1" dirty="0">
                <a:sym typeface="+mn-ea"/>
              </a:rPr>
              <a:t> </a:t>
            </a:r>
            <a:r>
              <a:rPr lang="en-US" altLang="en-US" b="1" dirty="0" err="1">
                <a:sym typeface="+mn-ea"/>
              </a:rPr>
              <a:t>xưa</a:t>
            </a:r>
            <a:r>
              <a:rPr lang="en-US" altLang="en-US" b="1" dirty="0">
                <a:sym typeface="+mn-ea"/>
              </a:rPr>
              <a:t> : </a:t>
            </a:r>
            <a:r>
              <a:rPr lang="en-US" altLang="en-US" b="1" dirty="0" err="1">
                <a:sym typeface="+mn-ea"/>
              </a:rPr>
              <a:t>thời</a:t>
            </a:r>
            <a:r>
              <a:rPr lang="en-US" altLang="en-US" b="1" dirty="0">
                <a:sym typeface="+mn-ea"/>
              </a:rPr>
              <a:t> </a:t>
            </a:r>
            <a:r>
              <a:rPr lang="en-US" altLang="en-US" b="1" dirty="0" err="1">
                <a:sym typeface="+mn-ea"/>
              </a:rPr>
              <a:t>đại</a:t>
            </a:r>
            <a:r>
              <a:rPr lang="en-US" altLang="en-US" b="1" dirty="0">
                <a:sym typeface="+mn-ea"/>
              </a:rPr>
              <a:t> </a:t>
            </a:r>
            <a:r>
              <a:rPr lang="en-US" altLang="en-US" b="1" dirty="0" err="1">
                <a:sym typeface="+mn-ea"/>
              </a:rPr>
              <a:t>Hùng</a:t>
            </a:r>
            <a:r>
              <a:rPr lang="en-US" altLang="en-US" b="1" dirty="0">
                <a:sym typeface="+mn-ea"/>
              </a:rPr>
              <a:t> </a:t>
            </a:r>
            <a:r>
              <a:rPr lang="en-US" altLang="en-US" b="1" dirty="0" err="1">
                <a:sym typeface="+mn-ea"/>
              </a:rPr>
              <a:t>Vương</a:t>
            </a:r>
            <a:r>
              <a:rPr lang="en-US" altLang="en-US" b="1" dirty="0">
                <a:sym typeface="+mn-ea"/>
              </a:rPr>
              <a:t>.</a:t>
            </a:r>
            <a:endParaRPr lang="en-US" altLang="en-US" b="1" dirty="0">
              <a:sym typeface="+mn-ea"/>
            </a:endParaRPr>
          </a:p>
          <a:p>
            <a:pPr eaLnBrk="1" hangingPunct="1"/>
            <a:r>
              <a:rPr lang="en-US" altLang="en-US" b="1" dirty="0">
                <a:sym typeface="+mn-ea"/>
              </a:rPr>
              <a:t>   - </a:t>
            </a:r>
            <a:r>
              <a:rPr lang="en-US" altLang="en-US" b="1" dirty="0" err="1">
                <a:sym typeface="+mn-ea"/>
              </a:rPr>
              <a:t>Hiện</a:t>
            </a:r>
            <a:r>
              <a:rPr lang="en-US" altLang="en-US" b="1" dirty="0">
                <a:sym typeface="+mn-ea"/>
              </a:rPr>
              <a:t> </a:t>
            </a:r>
            <a:r>
              <a:rPr lang="en-US" altLang="en-US" b="1" dirty="0" err="1">
                <a:sym typeface="+mn-ea"/>
              </a:rPr>
              <a:t>còn</a:t>
            </a:r>
            <a:r>
              <a:rPr lang="en-US" altLang="en-US" b="1" dirty="0">
                <a:sym typeface="+mn-ea"/>
              </a:rPr>
              <a:t> </a:t>
            </a:r>
            <a:r>
              <a:rPr lang="en-US" altLang="en-US" b="1" dirty="0" err="1">
                <a:sym typeface="+mn-ea"/>
              </a:rPr>
              <a:t>đền</a:t>
            </a:r>
            <a:r>
              <a:rPr lang="en-US" altLang="en-US" b="1" dirty="0">
                <a:sym typeface="+mn-ea"/>
              </a:rPr>
              <a:t> </a:t>
            </a:r>
            <a:r>
              <a:rPr lang="en-US" altLang="en-US" b="1" dirty="0" err="1">
                <a:sym typeface="+mn-ea"/>
              </a:rPr>
              <a:t>thờ</a:t>
            </a:r>
            <a:r>
              <a:rPr lang="en-US" altLang="en-US" b="1" dirty="0">
                <a:sym typeface="+mn-ea"/>
              </a:rPr>
              <a:t> </a:t>
            </a:r>
            <a:r>
              <a:rPr lang="en-US" altLang="en-US" b="1" dirty="0" err="1">
                <a:sym typeface="+mn-ea"/>
              </a:rPr>
              <a:t>Thánh</a:t>
            </a:r>
            <a:r>
              <a:rPr lang="en-US" altLang="en-US" b="1" dirty="0">
                <a:sym typeface="+mn-ea"/>
              </a:rPr>
              <a:t> </a:t>
            </a:r>
            <a:r>
              <a:rPr lang="en-US" altLang="en-US" b="1" dirty="0" err="1">
                <a:sym typeface="+mn-ea"/>
              </a:rPr>
              <a:t>Gióng</a:t>
            </a:r>
            <a:r>
              <a:rPr lang="en-US" altLang="en-US" b="1" dirty="0">
                <a:sym typeface="+mn-ea"/>
              </a:rPr>
              <a:t> </a:t>
            </a:r>
            <a:r>
              <a:rPr lang="en-US" altLang="en-US" b="1" dirty="0" err="1">
                <a:sym typeface="+mn-ea"/>
              </a:rPr>
              <a:t>tại</a:t>
            </a:r>
            <a:r>
              <a:rPr lang="en-US" altLang="en-US" b="1" dirty="0">
                <a:sym typeface="+mn-ea"/>
              </a:rPr>
              <a:t> </a:t>
            </a:r>
            <a:r>
              <a:rPr lang="en-US" altLang="en-US" b="1" dirty="0" err="1">
                <a:sym typeface="+mn-ea"/>
              </a:rPr>
              <a:t>Gia</a:t>
            </a:r>
            <a:r>
              <a:rPr lang="en-US" altLang="en-US" b="1" dirty="0">
                <a:sym typeface="+mn-ea"/>
              </a:rPr>
              <a:t> </a:t>
            </a:r>
            <a:r>
              <a:rPr lang="en-US" altLang="en-US" b="1" dirty="0" err="1">
                <a:sym typeface="+mn-ea"/>
              </a:rPr>
              <a:t>Lâm</a:t>
            </a:r>
            <a:r>
              <a:rPr lang="en-US" altLang="en-US" b="1" dirty="0">
                <a:sym typeface="+mn-ea"/>
              </a:rPr>
              <a:t>, </a:t>
            </a:r>
            <a:r>
              <a:rPr lang="en-US" altLang="en-US" b="1" dirty="0" err="1">
                <a:sym typeface="+mn-ea"/>
              </a:rPr>
              <a:t>Hà</a:t>
            </a:r>
            <a:r>
              <a:rPr lang="en-US" altLang="en-US" b="1" dirty="0">
                <a:sym typeface="+mn-ea"/>
              </a:rPr>
              <a:t> </a:t>
            </a:r>
            <a:r>
              <a:rPr lang="en-US" altLang="en-US" b="1" dirty="0" err="1">
                <a:sym typeface="+mn-ea"/>
              </a:rPr>
              <a:t>Nội</a:t>
            </a:r>
            <a:r>
              <a:rPr lang="en-US" altLang="en-US" b="1" dirty="0">
                <a:sym typeface="+mn-ea"/>
              </a:rPr>
              <a:t>, </a:t>
            </a:r>
            <a:r>
              <a:rPr lang="en-US" altLang="en-US" b="1" dirty="0" err="1">
                <a:sym typeface="+mn-ea"/>
              </a:rPr>
              <a:t>hàng</a:t>
            </a:r>
            <a:r>
              <a:rPr lang="en-US" altLang="en-US" b="1" dirty="0">
                <a:sym typeface="+mn-ea"/>
              </a:rPr>
              <a:t> </a:t>
            </a:r>
            <a:r>
              <a:rPr lang="en-US" altLang="en-US" b="1" dirty="0" err="1">
                <a:sym typeface="+mn-ea"/>
              </a:rPr>
              <a:t>năm</a:t>
            </a:r>
            <a:r>
              <a:rPr lang="en-US" altLang="en-US" b="1" dirty="0">
                <a:sym typeface="+mn-ea"/>
              </a:rPr>
              <a:t> </a:t>
            </a:r>
            <a:r>
              <a:rPr lang="en-US" altLang="en-US" b="1" dirty="0" err="1">
                <a:sym typeface="+mn-ea"/>
              </a:rPr>
              <a:t>có</a:t>
            </a:r>
            <a:r>
              <a:rPr lang="en-US" altLang="en-US" b="1" dirty="0">
                <a:sym typeface="+mn-ea"/>
              </a:rPr>
              <a:t> </a:t>
            </a:r>
            <a:r>
              <a:rPr lang="en-US" altLang="en-US" b="1" dirty="0" err="1">
                <a:sym typeface="+mn-ea"/>
              </a:rPr>
              <a:t>lễ</a:t>
            </a:r>
            <a:r>
              <a:rPr lang="en-US" altLang="en-US" b="1" dirty="0">
                <a:sym typeface="+mn-ea"/>
              </a:rPr>
              <a:t> </a:t>
            </a:r>
            <a:r>
              <a:rPr lang="en-US" altLang="en-US" b="1" dirty="0" err="1">
                <a:sym typeface="+mn-ea"/>
              </a:rPr>
              <a:t>hội</a:t>
            </a:r>
            <a:r>
              <a:rPr lang="en-US" altLang="en-US" b="1" dirty="0">
                <a:sym typeface="+mn-ea"/>
              </a:rPr>
              <a:t> </a:t>
            </a:r>
            <a:r>
              <a:rPr lang="en-US" altLang="en-US" b="1" dirty="0" err="1">
                <a:sym typeface="+mn-ea"/>
              </a:rPr>
              <a:t>Gióng</a:t>
            </a:r>
            <a:r>
              <a:rPr lang="en-US" altLang="en-US" b="1" dirty="0">
                <a:sym typeface="+mn-ea"/>
              </a:rPr>
              <a:t>.</a:t>
            </a:r>
            <a:endParaRPr lang="en-US" altLang="en-US" b="1" dirty="0">
              <a:sym typeface="+mn-ea"/>
            </a:endParaRPr>
          </a:p>
          <a:p>
            <a:pPr eaLnBrk="1" hangingPunct="1"/>
            <a:r>
              <a:rPr lang="en-US" altLang="en-US" b="1" dirty="0">
                <a:sym typeface="+mn-ea"/>
              </a:rPr>
              <a:t>- </a:t>
            </a:r>
            <a:r>
              <a:rPr lang="en-US" altLang="en-US" b="1" dirty="0" err="1">
                <a:sym typeface="+mn-ea"/>
              </a:rPr>
              <a:t>Giải</a:t>
            </a:r>
            <a:r>
              <a:rPr lang="en-US" altLang="en-US" b="1" dirty="0">
                <a:sym typeface="+mn-ea"/>
              </a:rPr>
              <a:t> </a:t>
            </a:r>
            <a:r>
              <a:rPr lang="en-US" altLang="en-US" b="1" dirty="0" err="1">
                <a:sym typeface="+mn-ea"/>
              </a:rPr>
              <a:t>thích</a:t>
            </a:r>
            <a:r>
              <a:rPr lang="en-US" altLang="en-US" b="1" dirty="0">
                <a:sym typeface="+mn-ea"/>
              </a:rPr>
              <a:t> </a:t>
            </a:r>
            <a:r>
              <a:rPr lang="en-US" altLang="en-US" b="1" dirty="0" err="1">
                <a:sym typeface="+mn-ea"/>
              </a:rPr>
              <a:t>một</a:t>
            </a:r>
            <a:r>
              <a:rPr lang="en-US" altLang="en-US" b="1" dirty="0">
                <a:sym typeface="+mn-ea"/>
              </a:rPr>
              <a:t> </a:t>
            </a:r>
            <a:r>
              <a:rPr lang="en-US" altLang="en-US" b="1" dirty="0" err="1">
                <a:sym typeface="+mn-ea"/>
              </a:rPr>
              <a:t>số</a:t>
            </a:r>
            <a:r>
              <a:rPr lang="en-US" altLang="en-US" b="1" dirty="0">
                <a:sym typeface="+mn-ea"/>
              </a:rPr>
              <a:t> </a:t>
            </a:r>
            <a:r>
              <a:rPr lang="en-US" altLang="en-US" b="1" dirty="0" err="1">
                <a:sym typeface="+mn-ea"/>
              </a:rPr>
              <a:t>hiện</a:t>
            </a:r>
            <a:r>
              <a:rPr lang="en-US" altLang="en-US" b="1" dirty="0">
                <a:sym typeface="+mn-ea"/>
              </a:rPr>
              <a:t> </a:t>
            </a:r>
            <a:r>
              <a:rPr lang="en-US" altLang="en-US" b="1" dirty="0" err="1">
                <a:sym typeface="+mn-ea"/>
              </a:rPr>
              <a:t>tượng</a:t>
            </a:r>
            <a:r>
              <a:rPr lang="en-US" altLang="en-US" b="1" dirty="0">
                <a:sym typeface="+mn-ea"/>
              </a:rPr>
              <a:t> </a:t>
            </a:r>
            <a:r>
              <a:rPr lang="en-US" altLang="en-US" b="1" dirty="0" err="1">
                <a:sym typeface="+mn-ea"/>
              </a:rPr>
              <a:t>tự</a:t>
            </a:r>
            <a:r>
              <a:rPr lang="en-US" altLang="en-US" b="1" dirty="0">
                <a:sym typeface="+mn-ea"/>
              </a:rPr>
              <a:t> </a:t>
            </a:r>
            <a:r>
              <a:rPr lang="en-US" altLang="en-US" b="1" dirty="0" err="1">
                <a:sym typeface="+mn-ea"/>
              </a:rPr>
              <a:t>nhiên</a:t>
            </a:r>
            <a:r>
              <a:rPr lang="en-US" altLang="en-US" b="1" dirty="0">
                <a:sym typeface="+mn-ea"/>
              </a:rPr>
              <a:t>…</a:t>
            </a:r>
            <a:endParaRPr lang="en-US" altLang="en-US" b="1" dirty="0">
              <a:sym typeface="+mn-ea"/>
            </a:endParaRPr>
          </a:p>
          <a:p>
            <a:endParaRPr lang="en-US"/>
          </a:p>
        </p:txBody>
      </p:sp>
    </p:spTree>
  </p:cSld>
  <p:clrMapOvr>
    <a:masterClrMapping/>
  </p:clrMapOvr>
  <p:transition spd="slow">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a:off x="24221" y="0"/>
            <a:ext cx="0" cy="6858000"/>
          </a:xfrm>
          <a:prstGeom prst="line">
            <a:avLst/>
          </a:prstGeom>
          <a:noFill/>
          <a:ln w="38100" cmpd="dbl">
            <a:solidFill>
              <a:srgbClr val="0000FF"/>
            </a:solidFill>
            <a:prstDash val="lgDash"/>
            <a:round/>
          </a:ln>
          <a:extLst>
            <a:ext uri="{909E8E84-426E-40DD-AFC4-6F175D3DCCD1}">
              <a14:hiddenFill xmlns:a14="http://schemas.microsoft.com/office/drawing/2010/main">
                <a:noFill/>
              </a14:hiddenFill>
            </a:ext>
          </a:extLst>
        </p:spPr>
        <p:txBody>
          <a:bodyPr/>
          <a:lstStyle/>
          <a:p>
            <a:pPr eaLnBrk="0" hangingPunct="0"/>
            <a:endParaRPr lang="en-US" sz="3200" b="1">
              <a:solidFill>
                <a:srgbClr val="000000"/>
              </a:solidFill>
              <a:latin typeface="Times New Roman" panose="02020603050405020304" pitchFamily="18" charset="0"/>
            </a:endParaRPr>
          </a:p>
        </p:txBody>
      </p:sp>
      <p:sp>
        <p:nvSpPr>
          <p:cNvPr id="6147" name="Line 3"/>
          <p:cNvSpPr>
            <a:spLocks noChangeShapeType="1"/>
          </p:cNvSpPr>
          <p:nvPr/>
        </p:nvSpPr>
        <p:spPr bwMode="auto">
          <a:xfrm>
            <a:off x="11887200" y="213632"/>
            <a:ext cx="0" cy="6858000"/>
          </a:xfrm>
          <a:prstGeom prst="line">
            <a:avLst/>
          </a:prstGeom>
          <a:noFill/>
          <a:ln w="38100" cmpd="dbl">
            <a:solidFill>
              <a:srgbClr val="0000FF"/>
            </a:solidFill>
            <a:prstDash val="lgDash"/>
            <a:round/>
          </a:ln>
          <a:extLst>
            <a:ext uri="{909E8E84-426E-40DD-AFC4-6F175D3DCCD1}">
              <a14:hiddenFill xmlns:a14="http://schemas.microsoft.com/office/drawing/2010/main">
                <a:noFill/>
              </a14:hiddenFill>
            </a:ext>
          </a:extLst>
        </p:spPr>
        <p:txBody>
          <a:bodyPr/>
          <a:lstStyle/>
          <a:p>
            <a:pPr eaLnBrk="0" hangingPunct="0"/>
            <a:endParaRPr lang="en-US" sz="3200" b="1">
              <a:solidFill>
                <a:srgbClr val="000000"/>
              </a:solidFill>
              <a:latin typeface="Times New Roman" panose="02020603050405020304" pitchFamily="18" charset="0"/>
            </a:endParaRPr>
          </a:p>
        </p:txBody>
      </p:sp>
      <p:sp>
        <p:nvSpPr>
          <p:cNvPr id="6148" name="Line 4"/>
          <p:cNvSpPr>
            <a:spLocks noChangeShapeType="1"/>
          </p:cNvSpPr>
          <p:nvPr/>
        </p:nvSpPr>
        <p:spPr bwMode="auto">
          <a:xfrm>
            <a:off x="1524000" y="28575"/>
            <a:ext cx="9144000" cy="0"/>
          </a:xfrm>
          <a:prstGeom prst="line">
            <a:avLst/>
          </a:prstGeom>
          <a:noFill/>
          <a:ln w="38100" cmpd="dbl">
            <a:solidFill>
              <a:srgbClr val="0000FF"/>
            </a:solidFill>
            <a:prstDash val="lgDash"/>
            <a:round/>
          </a:ln>
          <a:extLst>
            <a:ext uri="{909E8E84-426E-40DD-AFC4-6F175D3DCCD1}">
              <a14:hiddenFill xmlns:a14="http://schemas.microsoft.com/office/drawing/2010/main">
                <a:noFill/>
              </a14:hiddenFill>
            </a:ext>
          </a:extLst>
        </p:spPr>
        <p:txBody>
          <a:bodyPr/>
          <a:lstStyle/>
          <a:p>
            <a:pPr eaLnBrk="0" hangingPunct="0"/>
            <a:endParaRPr lang="en-US" sz="3200" b="1">
              <a:solidFill>
                <a:srgbClr val="000000"/>
              </a:solidFill>
              <a:latin typeface="Times New Roman" panose="02020603050405020304" pitchFamily="18" charset="0"/>
            </a:endParaRPr>
          </a:p>
        </p:txBody>
      </p:sp>
      <p:sp>
        <p:nvSpPr>
          <p:cNvPr id="6149" name="Line 5"/>
          <p:cNvSpPr>
            <a:spLocks noChangeShapeType="1"/>
          </p:cNvSpPr>
          <p:nvPr/>
        </p:nvSpPr>
        <p:spPr bwMode="auto">
          <a:xfrm>
            <a:off x="1524000" y="6829425"/>
            <a:ext cx="9144000" cy="0"/>
          </a:xfrm>
          <a:prstGeom prst="line">
            <a:avLst/>
          </a:prstGeom>
          <a:noFill/>
          <a:ln w="38100" cmpd="dbl">
            <a:solidFill>
              <a:srgbClr val="0000FF"/>
            </a:solidFill>
            <a:prstDash val="lgDash"/>
            <a:round/>
          </a:ln>
          <a:extLst>
            <a:ext uri="{909E8E84-426E-40DD-AFC4-6F175D3DCCD1}">
              <a14:hiddenFill xmlns:a14="http://schemas.microsoft.com/office/drawing/2010/main">
                <a:noFill/>
              </a14:hiddenFill>
            </a:ext>
          </a:extLst>
        </p:spPr>
        <p:txBody>
          <a:bodyPr/>
          <a:lstStyle/>
          <a:p>
            <a:pPr eaLnBrk="0" hangingPunct="0"/>
            <a:endParaRPr lang="en-US" sz="3200" b="1">
              <a:solidFill>
                <a:srgbClr val="000000"/>
              </a:solidFill>
              <a:latin typeface="Times New Roman" panose="02020603050405020304" pitchFamily="18" charset="0"/>
            </a:endParaRPr>
          </a:p>
        </p:txBody>
      </p:sp>
      <p:pic>
        <p:nvPicPr>
          <p:cNvPr id="6150" name="Picture 7" descr="POINSET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6397047">
            <a:off x="311150" y="5054552"/>
            <a:ext cx="1668463"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7987" y="5157379"/>
            <a:ext cx="18684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3"/>
          <p:cNvSpPr>
            <a:spLocks noChangeArrowheads="1"/>
          </p:cNvSpPr>
          <p:nvPr/>
        </p:nvSpPr>
        <p:spPr bwMode="auto">
          <a:xfrm>
            <a:off x="1524000" y="409575"/>
            <a:ext cx="9144000" cy="88582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marL="0" indent="0" algn="ctr">
              <a:buNone/>
            </a:pPr>
            <a:r>
              <a:rPr lang="en-US" sz="6000" dirty="0">
                <a:solidFill>
                  <a:srgbClr val="C00000"/>
                </a:solidFill>
              </a:rPr>
              <a:t>Luyện tập</a:t>
            </a:r>
            <a:endParaRPr lang="en-US" sz="6000" dirty="0">
              <a:solidFill>
                <a:srgbClr val="C00000"/>
              </a:solidFill>
            </a:endParaRPr>
          </a:p>
        </p:txBody>
      </p:sp>
      <p:sp>
        <p:nvSpPr>
          <p:cNvPr id="6153" name="Rectangle 11"/>
          <p:cNvSpPr>
            <a:spLocks noChangeArrowheads="1"/>
          </p:cNvSpPr>
          <p:nvPr/>
        </p:nvSpPr>
        <p:spPr bwMode="auto">
          <a:xfrm>
            <a:off x="8077200" y="0"/>
            <a:ext cx="243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eaLnBrk="0" hangingPunct="0"/>
            <a:endParaRPr lang="en-US" altLang="en-US" sz="1800">
              <a:solidFill>
                <a:srgbClr val="333399"/>
              </a:solidFill>
            </a:endParaRPr>
          </a:p>
        </p:txBody>
      </p:sp>
      <p:pic>
        <p:nvPicPr>
          <p:cNvPr id="6154" name="Picture 7" descr="POINSET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5400000">
            <a:off x="10011727" y="59645"/>
            <a:ext cx="1668463"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7" descr="POINSET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1295" y="148363"/>
            <a:ext cx="1668463"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65"/>
          <p:cNvSpPr>
            <a:spLocks noChangeArrowheads="1"/>
          </p:cNvSpPr>
          <p:nvPr/>
        </p:nvSpPr>
        <p:spPr bwMode="auto">
          <a:xfrm>
            <a:off x="609600" y="1323975"/>
            <a:ext cx="10957589" cy="4591049"/>
          </a:xfrm>
          <a:prstGeom prst="rect">
            <a:avLst/>
          </a:prstGeom>
          <a:solidFill>
            <a:schemeClr val="accent1"/>
          </a:solidFill>
          <a:ln w="9525">
            <a:solidFill>
              <a:schemeClr val="tx1"/>
            </a:solidFill>
            <a:miter lim="800000"/>
          </a:ln>
        </p:spPr>
        <p:txBody>
          <a:bodyPr wrap="none"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a:r>
              <a:rPr lang="pt-BR" sz="4000" i="1" dirty="0" smtClean="0"/>
              <a:t>Truyền </a:t>
            </a:r>
            <a:r>
              <a:rPr lang="pt-BR" sz="4000" i="1" dirty="0"/>
              <a:t>thuyết Thánh Gióng không </a:t>
            </a:r>
            <a:r>
              <a:rPr lang="pt-BR" sz="4000" i="1" dirty="0" smtClean="0"/>
              <a:t>nhằm</a:t>
            </a:r>
            <a:endParaRPr lang="pt-BR" sz="4000" i="1" dirty="0" smtClean="0"/>
          </a:p>
          <a:p>
            <a:pPr algn="ctr"/>
            <a:r>
              <a:rPr lang="pt-BR" sz="4000" i="1" dirty="0" smtClean="0"/>
              <a:t> </a:t>
            </a:r>
            <a:r>
              <a:rPr lang="pt-BR" sz="4000" i="1" dirty="0"/>
              <a:t>giải thích hiện tượng nào sau đây?</a:t>
            </a:r>
            <a:endParaRPr lang="en-US" sz="4000" dirty="0"/>
          </a:p>
          <a:p>
            <a:pPr marL="0" indent="0">
              <a:buNone/>
            </a:pPr>
            <a:r>
              <a:rPr lang="pt-BR" sz="4000" dirty="0"/>
              <a:t>   </a:t>
            </a:r>
            <a:r>
              <a:rPr lang="pt-BR" sz="4000" dirty="0" smtClean="0"/>
              <a:t>    </a:t>
            </a:r>
            <a:r>
              <a:rPr lang="pt-BR" sz="4000" dirty="0"/>
              <a:t>A. Tre đàng ngà có màu vàng óng                </a:t>
            </a:r>
            <a:endParaRPr lang="pt-BR" sz="4000" dirty="0"/>
          </a:p>
          <a:p>
            <a:pPr marL="0" indent="0">
              <a:buNone/>
            </a:pPr>
            <a:r>
              <a:rPr lang="pt-BR" sz="4000" dirty="0"/>
              <a:t>    </a:t>
            </a:r>
            <a:r>
              <a:rPr lang="pt-BR" sz="4000" dirty="0" smtClean="0"/>
              <a:t>   B</a:t>
            </a:r>
            <a:r>
              <a:rPr lang="pt-BR" sz="4000" dirty="0"/>
              <a:t>. Có nhiều hồ ao để lại</a:t>
            </a:r>
            <a:endParaRPr lang="en-US" sz="4000" dirty="0"/>
          </a:p>
          <a:p>
            <a:pPr marL="0" indent="0">
              <a:buNone/>
            </a:pPr>
            <a:r>
              <a:rPr lang="pt-BR" sz="4000" dirty="0"/>
              <a:t>    </a:t>
            </a:r>
            <a:r>
              <a:rPr lang="pt-BR" sz="4000" dirty="0" smtClean="0"/>
              <a:t>   C</a:t>
            </a:r>
            <a:r>
              <a:rPr lang="pt-BR" sz="4000" dirty="0"/>
              <a:t>. Thánh Gióng bay về trời                           </a:t>
            </a:r>
            <a:endParaRPr lang="pt-BR" sz="4000" dirty="0"/>
          </a:p>
          <a:p>
            <a:pPr marL="0" indent="0">
              <a:buNone/>
            </a:pPr>
            <a:r>
              <a:rPr lang="pt-BR" sz="4000" dirty="0"/>
              <a:t>    </a:t>
            </a:r>
            <a:r>
              <a:rPr lang="pt-BR" sz="4000" dirty="0" smtClean="0"/>
              <a:t>   D</a:t>
            </a:r>
            <a:r>
              <a:rPr lang="pt-BR" sz="4000" dirty="0"/>
              <a:t>. Có một làng được gọi là làng </a:t>
            </a:r>
            <a:r>
              <a:rPr lang="pt-BR" sz="4000" dirty="0" smtClean="0"/>
              <a:t>Cháy</a:t>
            </a:r>
            <a:endParaRPr lang="pt-BR" sz="4000" dirty="0"/>
          </a:p>
        </p:txBody>
      </p:sp>
      <p:sp>
        <p:nvSpPr>
          <p:cNvPr id="13" name="Rectangle 65"/>
          <p:cNvSpPr>
            <a:spLocks noChangeArrowheads="1"/>
          </p:cNvSpPr>
          <p:nvPr/>
        </p:nvSpPr>
        <p:spPr bwMode="auto">
          <a:xfrm>
            <a:off x="4495800" y="6019800"/>
            <a:ext cx="2667000" cy="685800"/>
          </a:xfrm>
          <a:prstGeom prst="rect">
            <a:avLst/>
          </a:prstGeom>
          <a:solidFill>
            <a:schemeClr val="accent1"/>
          </a:solidFill>
          <a:ln w="9525">
            <a:solidFill>
              <a:schemeClr val="tx1"/>
            </a:solidFill>
            <a:miter lim="800000"/>
          </a:ln>
        </p:spPr>
        <p:txBody>
          <a:bodyPr wrap="none"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eaLnBrk="0" hangingPunct="0"/>
            <a:r>
              <a:rPr lang="en-US" altLang="en-US" sz="4000" dirty="0">
                <a:solidFill>
                  <a:srgbClr val="FF0000"/>
                </a:solidFill>
              </a:rPr>
              <a:t>Đáp án: C</a:t>
            </a:r>
            <a:endParaRPr lang="en-US" altLang="en-US" sz="4000" dirty="0">
              <a:solidFill>
                <a:srgbClr val="FF0000"/>
              </a:solidFill>
            </a:endParaRPr>
          </a:p>
        </p:txBody>
      </p:sp>
    </p:spTree>
  </p:cSld>
  <p:clrMapOvr>
    <a:masterClrMapping/>
  </p:clrMapOvr>
  <p:transition>
    <p:comb/>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1000"/>
                                        <p:tgtEl>
                                          <p:spTgt spid="4099">
                                            <p:txEl>
                                              <p:pRg st="0" end="0"/>
                                            </p:txEl>
                                          </p:spTgt>
                                        </p:tgtEl>
                                      </p:cBhvr>
                                    </p:animEffect>
                                    <p:anim calcmode="lin" valueType="num">
                                      <p:cBhvr>
                                        <p:cTn id="13"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156">
                                            <p:txEl>
                                              <p:pRg st="0" end="0"/>
                                            </p:txEl>
                                          </p:spTgt>
                                        </p:tgtEl>
                                        <p:attrNameLst>
                                          <p:attrName>style.visibility</p:attrName>
                                        </p:attrNameLst>
                                      </p:cBhvr>
                                      <p:to>
                                        <p:strVal val="visible"/>
                                      </p:to>
                                    </p:set>
                                    <p:animEffect transition="in" filter="fade">
                                      <p:cBhvr>
                                        <p:cTn id="19" dur="1000"/>
                                        <p:tgtEl>
                                          <p:spTgt spid="6156">
                                            <p:txEl>
                                              <p:pRg st="0" end="0"/>
                                            </p:txEl>
                                          </p:spTgt>
                                        </p:tgtEl>
                                      </p:cBhvr>
                                    </p:animEffect>
                                    <p:anim calcmode="lin" valueType="num">
                                      <p:cBhvr>
                                        <p:cTn id="20" dur="1000" fill="hold"/>
                                        <p:tgtEl>
                                          <p:spTgt spid="615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15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56">
                                            <p:txEl>
                                              <p:pRg st="1" end="1"/>
                                            </p:txEl>
                                          </p:spTgt>
                                        </p:tgtEl>
                                        <p:attrNameLst>
                                          <p:attrName>style.visibility</p:attrName>
                                        </p:attrNameLst>
                                      </p:cBhvr>
                                      <p:to>
                                        <p:strVal val="visible"/>
                                      </p:to>
                                    </p:set>
                                    <p:animEffect transition="in" filter="fade">
                                      <p:cBhvr>
                                        <p:cTn id="24" dur="1000"/>
                                        <p:tgtEl>
                                          <p:spTgt spid="6156">
                                            <p:txEl>
                                              <p:pRg st="1" end="1"/>
                                            </p:txEl>
                                          </p:spTgt>
                                        </p:tgtEl>
                                      </p:cBhvr>
                                    </p:animEffect>
                                    <p:anim calcmode="lin" valueType="num">
                                      <p:cBhvr>
                                        <p:cTn id="25" dur="1000" fill="hold"/>
                                        <p:tgtEl>
                                          <p:spTgt spid="615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156">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156">
                                            <p:txEl>
                                              <p:pRg st="2" end="2"/>
                                            </p:txEl>
                                          </p:spTgt>
                                        </p:tgtEl>
                                        <p:attrNameLst>
                                          <p:attrName>style.visibility</p:attrName>
                                        </p:attrNameLst>
                                      </p:cBhvr>
                                      <p:to>
                                        <p:strVal val="visible"/>
                                      </p:to>
                                    </p:set>
                                    <p:animEffect transition="in" filter="fade">
                                      <p:cBhvr>
                                        <p:cTn id="29" dur="1000"/>
                                        <p:tgtEl>
                                          <p:spTgt spid="6156">
                                            <p:txEl>
                                              <p:pRg st="2" end="2"/>
                                            </p:txEl>
                                          </p:spTgt>
                                        </p:tgtEl>
                                      </p:cBhvr>
                                    </p:animEffect>
                                    <p:anim calcmode="lin" valueType="num">
                                      <p:cBhvr>
                                        <p:cTn id="30" dur="1000" fill="hold"/>
                                        <p:tgtEl>
                                          <p:spTgt spid="615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156">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156">
                                            <p:txEl>
                                              <p:pRg st="3" end="3"/>
                                            </p:txEl>
                                          </p:spTgt>
                                        </p:tgtEl>
                                        <p:attrNameLst>
                                          <p:attrName>style.visibility</p:attrName>
                                        </p:attrNameLst>
                                      </p:cBhvr>
                                      <p:to>
                                        <p:strVal val="visible"/>
                                      </p:to>
                                    </p:set>
                                    <p:animEffect transition="in" filter="fade">
                                      <p:cBhvr>
                                        <p:cTn id="34" dur="1000"/>
                                        <p:tgtEl>
                                          <p:spTgt spid="6156">
                                            <p:txEl>
                                              <p:pRg st="3" end="3"/>
                                            </p:txEl>
                                          </p:spTgt>
                                        </p:tgtEl>
                                      </p:cBhvr>
                                    </p:animEffect>
                                    <p:anim calcmode="lin" valueType="num">
                                      <p:cBhvr>
                                        <p:cTn id="35" dur="1000" fill="hold"/>
                                        <p:tgtEl>
                                          <p:spTgt spid="615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6156">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156">
                                            <p:txEl>
                                              <p:pRg st="4" end="4"/>
                                            </p:txEl>
                                          </p:spTgt>
                                        </p:tgtEl>
                                        <p:attrNameLst>
                                          <p:attrName>style.visibility</p:attrName>
                                        </p:attrNameLst>
                                      </p:cBhvr>
                                      <p:to>
                                        <p:strVal val="visible"/>
                                      </p:to>
                                    </p:set>
                                    <p:animEffect transition="in" filter="fade">
                                      <p:cBhvr>
                                        <p:cTn id="39" dur="1000"/>
                                        <p:tgtEl>
                                          <p:spTgt spid="6156">
                                            <p:txEl>
                                              <p:pRg st="4" end="4"/>
                                            </p:txEl>
                                          </p:spTgt>
                                        </p:tgtEl>
                                      </p:cBhvr>
                                    </p:animEffect>
                                    <p:anim calcmode="lin" valueType="num">
                                      <p:cBhvr>
                                        <p:cTn id="40" dur="1000" fill="hold"/>
                                        <p:tgtEl>
                                          <p:spTgt spid="6156">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6156">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156">
                                            <p:txEl>
                                              <p:pRg st="5" end="5"/>
                                            </p:txEl>
                                          </p:spTgt>
                                        </p:tgtEl>
                                        <p:attrNameLst>
                                          <p:attrName>style.visibility</p:attrName>
                                        </p:attrNameLst>
                                      </p:cBhvr>
                                      <p:to>
                                        <p:strVal val="visible"/>
                                      </p:to>
                                    </p:set>
                                    <p:animEffect transition="in" filter="fade">
                                      <p:cBhvr>
                                        <p:cTn id="44" dur="1000"/>
                                        <p:tgtEl>
                                          <p:spTgt spid="6156">
                                            <p:txEl>
                                              <p:pRg st="5" end="5"/>
                                            </p:txEl>
                                          </p:spTgt>
                                        </p:tgtEl>
                                      </p:cBhvr>
                                    </p:animEffect>
                                    <p:anim calcmode="lin" valueType="num">
                                      <p:cBhvr>
                                        <p:cTn id="45" dur="1000" fill="hold"/>
                                        <p:tgtEl>
                                          <p:spTgt spid="6156">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615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barn(inVertical)">
                                      <p:cBhvr>
                                        <p:cTn id="5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x-none"/>
          </a:p>
        </p:txBody>
      </p:sp>
      <p:sp>
        <p:nvSpPr>
          <p:cNvPr id="3" name="Subtitle 2"/>
          <p:cNvSpPr>
            <a:spLocks noGrp="1"/>
          </p:cNvSpPr>
          <p:nvPr>
            <p:ph type="subTitle" idx="1"/>
          </p:nvPr>
        </p:nvSpPr>
        <p:spPr/>
        <p:txBody>
          <a:bodyPr/>
          <a:lstStyle/>
          <a:p>
            <a:endParaRPr lang="x-none"/>
          </a:p>
        </p:txBody>
      </p:sp>
      <p:pic>
        <p:nvPicPr>
          <p:cNvPr id="5" name="Picture 4"/>
          <p:cNvPicPr>
            <a:picLocks noChangeAspect="1"/>
          </p:cNvPicPr>
          <p:nvPr/>
        </p:nvPicPr>
        <p:blipFill>
          <a:blip r:embed="rId1"/>
          <a:stretch>
            <a:fillRect/>
          </a:stretch>
        </p:blipFill>
        <p:spPr>
          <a:xfrm>
            <a:off x="228600" y="0"/>
            <a:ext cx="11887200" cy="6858000"/>
          </a:xfrm>
          <a:prstGeom prst="rect">
            <a:avLst/>
          </a:prstGeom>
        </p:spPr>
      </p:pic>
      <p:sp>
        <p:nvSpPr>
          <p:cNvPr id="7" name="矩形 17"/>
          <p:cNvSpPr/>
          <p:nvPr/>
        </p:nvSpPr>
        <p:spPr bwMode="auto">
          <a:xfrm>
            <a:off x="1819275" y="224694"/>
            <a:ext cx="8099426" cy="4347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pt-BR" sz="3200" b="1" i="1" dirty="0" smtClean="0"/>
              <a:t>2</a:t>
            </a:r>
            <a:r>
              <a:rPr lang="pt-BR" sz="3200" b="1" i="1" dirty="0">
                <a:solidFill>
                  <a:srgbClr val="C00000"/>
                </a:solidFill>
              </a:rPr>
              <a:t> </a:t>
            </a:r>
            <a:r>
              <a:rPr lang="pt-BR" sz="3200" b="1" i="1" dirty="0" smtClean="0">
                <a:solidFill>
                  <a:srgbClr val="C00000"/>
                </a:solidFill>
                <a:latin typeface="Times New Roman" panose="02020603050405020304" pitchFamily="18" charset="0"/>
                <a:cs typeface="Times New Roman" panose="02020603050405020304" pitchFamily="18" charset="0"/>
              </a:rPr>
              <a:t>Truyện </a:t>
            </a:r>
            <a:r>
              <a:rPr lang="pt-BR" sz="3200" b="1" i="1" dirty="0">
                <a:solidFill>
                  <a:srgbClr val="C00000"/>
                </a:solidFill>
                <a:latin typeface="Times New Roman" panose="02020603050405020304" pitchFamily="18" charset="0"/>
                <a:cs typeface="Times New Roman" panose="02020603050405020304" pitchFamily="18" charset="0"/>
              </a:rPr>
              <a:t>phản ánh rõ nhất quan niệm và ước mơ gì của nhân dân </a:t>
            </a:r>
            <a:r>
              <a:rPr lang="pt-BR" sz="3200" b="1" i="1" dirty="0" smtClean="0">
                <a:solidFill>
                  <a:srgbClr val="C00000"/>
                </a:solidFill>
                <a:latin typeface="Times New Roman" panose="02020603050405020304" pitchFamily="18" charset="0"/>
                <a:cs typeface="Times New Roman" panose="02020603050405020304" pitchFamily="18" charset="0"/>
              </a:rPr>
              <a:t>ta?</a:t>
            </a:r>
            <a:endParaRPr lang="en-US" sz="3200" dirty="0" smtClean="0">
              <a:solidFill>
                <a:srgbClr val="C00000"/>
              </a:solidFill>
              <a:latin typeface="Times New Roman" panose="02020603050405020304" pitchFamily="18" charset="0"/>
              <a:cs typeface="Times New Roman" panose="02020603050405020304" pitchFamily="18" charset="0"/>
            </a:endParaRPr>
          </a:p>
          <a:p>
            <a:r>
              <a:rPr lang="pt-BR" sz="3200" dirty="0" smtClean="0">
                <a:solidFill>
                  <a:srgbClr val="C00000"/>
                </a:solidFill>
                <a:latin typeface="Times New Roman" panose="02020603050405020304" pitchFamily="18" charset="0"/>
                <a:cs typeface="Times New Roman" panose="02020603050405020304" pitchFamily="18" charset="0"/>
              </a:rPr>
              <a:t>A</a:t>
            </a:r>
            <a:r>
              <a:rPr lang="pt-BR" sz="3200" dirty="0">
                <a:solidFill>
                  <a:srgbClr val="C00000"/>
                </a:solidFill>
                <a:latin typeface="Times New Roman" panose="02020603050405020304" pitchFamily="18" charset="0"/>
                <a:cs typeface="Times New Roman" panose="02020603050405020304" pitchFamily="18" charset="0"/>
              </a:rPr>
              <a:t>. Vũ khí hiện đại để giết giặc                    </a:t>
            </a:r>
            <a:r>
              <a:rPr lang="pt-BR" sz="3200" dirty="0" smtClean="0">
                <a:solidFill>
                  <a:srgbClr val="C00000"/>
                </a:solidFill>
                <a:latin typeface="Times New Roman" panose="02020603050405020304" pitchFamily="18" charset="0"/>
                <a:cs typeface="Times New Roman" panose="02020603050405020304" pitchFamily="18" charset="0"/>
              </a:rPr>
              <a:t>         B</a:t>
            </a:r>
            <a:r>
              <a:rPr lang="pt-BR" sz="3200" dirty="0">
                <a:solidFill>
                  <a:srgbClr val="C00000"/>
                </a:solidFill>
                <a:latin typeface="Times New Roman" panose="02020603050405020304" pitchFamily="18" charset="0"/>
                <a:cs typeface="Times New Roman" panose="02020603050405020304" pitchFamily="18" charset="0"/>
              </a:rPr>
              <a:t>. Người anh hùng đánh giặc cứu nước</a:t>
            </a:r>
            <a:endParaRPr lang="en-US" sz="3200" dirty="0">
              <a:solidFill>
                <a:srgbClr val="C00000"/>
              </a:solidFill>
              <a:latin typeface="Times New Roman" panose="02020603050405020304" pitchFamily="18" charset="0"/>
              <a:cs typeface="Times New Roman" panose="02020603050405020304" pitchFamily="18" charset="0"/>
            </a:endParaRPr>
          </a:p>
          <a:p>
            <a:r>
              <a:rPr lang="pt-BR" sz="3200" dirty="0">
                <a:solidFill>
                  <a:srgbClr val="C00000"/>
                </a:solidFill>
                <a:latin typeface="Times New Roman" panose="02020603050405020304" pitchFamily="18" charset="0"/>
                <a:cs typeface="Times New Roman" panose="02020603050405020304" pitchFamily="18" charset="0"/>
              </a:rPr>
              <a:t>C. Tinh thần đoàn kết chống ngoại xâm      </a:t>
            </a:r>
            <a:endParaRPr lang="pt-BR" sz="3200" dirty="0" smtClean="0">
              <a:solidFill>
                <a:srgbClr val="C00000"/>
              </a:solidFill>
              <a:latin typeface="Times New Roman" panose="02020603050405020304" pitchFamily="18" charset="0"/>
              <a:cs typeface="Times New Roman" panose="02020603050405020304" pitchFamily="18" charset="0"/>
            </a:endParaRPr>
          </a:p>
          <a:p>
            <a:r>
              <a:rPr lang="pt-BR" sz="3200" dirty="0" smtClean="0">
                <a:solidFill>
                  <a:srgbClr val="C00000"/>
                </a:solidFill>
                <a:latin typeface="Times New Roman" panose="02020603050405020304" pitchFamily="18" charset="0"/>
                <a:cs typeface="Times New Roman" panose="02020603050405020304" pitchFamily="18" charset="0"/>
              </a:rPr>
              <a:t>D</a:t>
            </a:r>
            <a:r>
              <a:rPr lang="pt-BR" sz="3200" dirty="0">
                <a:solidFill>
                  <a:srgbClr val="C00000"/>
                </a:solidFill>
                <a:latin typeface="Times New Roman" panose="02020603050405020304" pitchFamily="18" charset="0"/>
                <a:cs typeface="Times New Roman" panose="02020603050405020304" pitchFamily="18" charset="0"/>
              </a:rPr>
              <a:t>. </a:t>
            </a:r>
            <a:r>
              <a:rPr lang="pt-BR" sz="3200" dirty="0" smtClean="0">
                <a:solidFill>
                  <a:srgbClr val="C00000"/>
                </a:solidFill>
                <a:latin typeface="Times New Roman" panose="02020603050405020304" pitchFamily="18" charset="0"/>
                <a:cs typeface="Times New Roman" panose="02020603050405020304" pitchFamily="18" charset="0"/>
              </a:rPr>
              <a:t>Tình l</a:t>
            </a:r>
            <a:r>
              <a:rPr lang="pt-BR" sz="3200" dirty="0">
                <a:solidFill>
                  <a:srgbClr val="C00000"/>
                </a:solidFill>
                <a:latin typeface="Times New Roman" panose="02020603050405020304" pitchFamily="18" charset="0"/>
                <a:cs typeface="Times New Roman" panose="02020603050405020304" pitchFamily="18" charset="0"/>
              </a:rPr>
              <a:t>g</a:t>
            </a:r>
            <a:r>
              <a:rPr lang="pt-BR" sz="3200" dirty="0" smtClean="0">
                <a:solidFill>
                  <a:srgbClr val="C00000"/>
                </a:solidFill>
                <a:latin typeface="Times New Roman" panose="02020603050405020304" pitchFamily="18" charset="0"/>
                <a:cs typeface="Times New Roman" panose="02020603050405020304" pitchFamily="18" charset="0"/>
              </a:rPr>
              <a:t>àn </a:t>
            </a:r>
            <a:r>
              <a:rPr lang="pt-BR" sz="3200" dirty="0">
                <a:solidFill>
                  <a:srgbClr val="C00000"/>
                </a:solidFill>
                <a:latin typeface="Times New Roman" panose="02020603050405020304" pitchFamily="18" charset="0"/>
                <a:cs typeface="Times New Roman" panose="02020603050405020304" pitchFamily="18" charset="0"/>
              </a:rPr>
              <a:t>nghĩa </a:t>
            </a:r>
            <a:r>
              <a:rPr lang="pt-BR" sz="3200" dirty="0" smtClean="0">
                <a:solidFill>
                  <a:srgbClr val="C00000"/>
                </a:solidFill>
                <a:latin typeface="Times New Roman" panose="02020603050405020304" pitchFamily="18" charset="0"/>
                <a:cs typeface="Times New Roman" panose="02020603050405020304" pitchFamily="18" charset="0"/>
              </a:rPr>
              <a:t>xóm</a:t>
            </a:r>
            <a:r>
              <a:rPr lang="pt-BR" sz="3200" dirty="0" smtClean="0">
                <a:latin typeface="Times New Roman" panose="02020603050405020304" pitchFamily="18" charset="0"/>
                <a:cs typeface="Times New Roman" panose="02020603050405020304" pitchFamily="18" charset="0"/>
              </a:rPr>
              <a:t>làng </a:t>
            </a:r>
            <a:r>
              <a:rPr lang="pt-BR" sz="3200" dirty="0"/>
              <a:t>nghĩa xóm</a:t>
            </a:r>
            <a:endParaRPr lang="en-US" sz="3200" dirty="0"/>
          </a:p>
        </p:txBody>
      </p:sp>
      <p:pic>
        <p:nvPicPr>
          <p:cNvPr id="8" name="图片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9600" y="40522"/>
            <a:ext cx="1209675" cy="12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287000" y="85371"/>
            <a:ext cx="1167166" cy="116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685925" y="4683072"/>
            <a:ext cx="8232775" cy="1234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dirty="0">
                <a:solidFill>
                  <a:srgbClr val="FF0000"/>
                </a:solidFill>
                <a:latin typeface="Times New Roman" panose="02020603050405020304" pitchFamily="18" charset="0"/>
                <a:cs typeface="Times New Roman" panose="02020603050405020304" pitchFamily="18" charset="0"/>
              </a:rPr>
              <a:t>Đáp án: B</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2" name="Picture 11"/>
          <p:cNvPicPr>
            <a:picLocks noChangeAspect="1" noChangeArrowheads="1"/>
          </p:cNvPicPr>
          <p:nvPr/>
        </p:nvPicPr>
        <p:blipFill>
          <a:blip r:embed="rId4"/>
          <a:srcRect/>
          <a:stretch>
            <a:fillRect/>
          </a:stretch>
        </p:blipFill>
        <p:spPr bwMode="auto">
          <a:xfrm rot="5400000">
            <a:off x="-1580919" y="3035437"/>
            <a:ext cx="4381037"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4"/>
          <a:srcRect/>
          <a:stretch>
            <a:fillRect/>
          </a:stretch>
        </p:blipFill>
        <p:spPr bwMode="auto">
          <a:xfrm rot="16200000">
            <a:off x="9075814" y="2719367"/>
            <a:ext cx="4273399"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4"/>
          <a:srcRect/>
          <a:stretch>
            <a:fillRect/>
          </a:stretch>
        </p:blipFill>
        <p:spPr bwMode="auto">
          <a:xfrm>
            <a:off x="2293938" y="6084888"/>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par>
                                <p:cTn id="21" presetID="21" presetClass="entr" presetSubtype="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x-none"/>
          </a:p>
        </p:txBody>
      </p:sp>
      <p:sp>
        <p:nvSpPr>
          <p:cNvPr id="3" name="Subtitle 2"/>
          <p:cNvSpPr>
            <a:spLocks noGrp="1"/>
          </p:cNvSpPr>
          <p:nvPr>
            <p:ph type="subTitle" idx="1"/>
          </p:nvPr>
        </p:nvSpPr>
        <p:spPr/>
        <p:txBody>
          <a:bodyPr/>
          <a:lstStyle/>
          <a:p>
            <a:endParaRPr lang="x-none"/>
          </a:p>
        </p:txBody>
      </p:sp>
      <p:pic>
        <p:nvPicPr>
          <p:cNvPr id="5" name="Picture 4"/>
          <p:cNvPicPr>
            <a:picLocks noChangeAspect="1"/>
          </p:cNvPicPr>
          <p:nvPr/>
        </p:nvPicPr>
        <p:blipFill>
          <a:blip r:embed="rId1"/>
          <a:stretch>
            <a:fillRect/>
          </a:stretch>
        </p:blipFill>
        <p:spPr>
          <a:xfrm>
            <a:off x="216694" y="85371"/>
            <a:ext cx="11887200" cy="6858000"/>
          </a:xfrm>
          <a:prstGeom prst="rect">
            <a:avLst/>
          </a:prstGeom>
        </p:spPr>
      </p:pic>
      <p:sp>
        <p:nvSpPr>
          <p:cNvPr id="7" name="矩形 17"/>
          <p:cNvSpPr/>
          <p:nvPr/>
        </p:nvSpPr>
        <p:spPr bwMode="auto">
          <a:xfrm>
            <a:off x="1524000" y="224693"/>
            <a:ext cx="8394701" cy="2007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just">
              <a:buNone/>
            </a:pPr>
            <a:r>
              <a:rPr lang="pt-BR" sz="2800" b="1" dirty="0">
                <a:solidFill>
                  <a:srgbClr val="C00000"/>
                </a:solidFill>
                <a:latin typeface="Times New Roman" panose="02020603050405020304" pitchFamily="18" charset="0"/>
                <a:cs typeface="Times New Roman" panose="02020603050405020304" pitchFamily="18" charset="0"/>
              </a:rPr>
              <a:t> </a:t>
            </a:r>
            <a:r>
              <a:rPr lang="pt-BR" sz="2800" b="1" dirty="0" smtClean="0">
                <a:solidFill>
                  <a:srgbClr val="C00000"/>
                </a:solidFill>
                <a:latin typeface="Times New Roman" panose="02020603050405020304" pitchFamily="18" charset="0"/>
                <a:cs typeface="Times New Roman" panose="02020603050405020304" pitchFamily="18" charset="0"/>
              </a:rPr>
              <a:t>  (</a:t>
            </a:r>
            <a:r>
              <a:rPr lang="pt-BR" sz="2800" b="1" dirty="0">
                <a:solidFill>
                  <a:srgbClr val="C00000"/>
                </a:solidFill>
                <a:latin typeface="Times New Roman" panose="02020603050405020304" pitchFamily="18" charset="0"/>
                <a:cs typeface="Times New Roman" panose="02020603050405020304" pitchFamily="18" charset="0"/>
              </a:rPr>
              <a:t>1) Tại sao hội thi thể thao trong nhà trường mang tên “</a:t>
            </a:r>
            <a:r>
              <a:rPr lang="pt-BR" sz="2800" b="1" i="1" dirty="0">
                <a:solidFill>
                  <a:srgbClr val="C00000"/>
                </a:solidFill>
                <a:latin typeface="Times New Roman" panose="02020603050405020304" pitchFamily="18" charset="0"/>
                <a:cs typeface="Times New Roman" panose="02020603050405020304" pitchFamily="18" charset="0"/>
              </a:rPr>
              <a:t>Hội khỏe Phù Đổng”?</a:t>
            </a:r>
            <a:endParaRPr lang="en-US" sz="2800" b="1" dirty="0">
              <a:solidFill>
                <a:srgbClr val="C00000"/>
              </a:solidFill>
              <a:latin typeface="Times New Roman" panose="02020603050405020304" pitchFamily="18" charset="0"/>
              <a:cs typeface="Times New Roman" panose="02020603050405020304" pitchFamily="18" charset="0"/>
            </a:endParaRPr>
          </a:p>
          <a:p>
            <a:pPr marL="0" indent="0" algn="just">
              <a:buNone/>
            </a:pPr>
            <a:r>
              <a:rPr lang="en-US" sz="2800" b="1" dirty="0">
                <a:solidFill>
                  <a:srgbClr val="C00000"/>
                </a:solidFill>
                <a:latin typeface="Times New Roman" panose="02020603050405020304" pitchFamily="18" charset="0"/>
                <a:cs typeface="Times New Roman" panose="02020603050405020304" pitchFamily="18" charset="0"/>
              </a:rPr>
              <a:t>   (2) </a:t>
            </a:r>
            <a:r>
              <a:rPr lang="pt-BR" sz="2800" b="1" dirty="0">
                <a:solidFill>
                  <a:srgbClr val="C00000"/>
                </a:solidFill>
                <a:latin typeface="Times New Roman" panose="02020603050405020304" pitchFamily="18" charset="0"/>
                <a:cs typeface="Times New Roman" panose="02020603050405020304" pitchFamily="18" charset="0"/>
              </a:rPr>
              <a:t>Nếu đóng vai sứ giả kể ngắn gọn truyện Thánh Gióng thì em sẽ kể như thế nào?</a:t>
            </a:r>
            <a:endParaRPr lang="en-US" sz="2800" dirty="0"/>
          </a:p>
        </p:txBody>
      </p:sp>
      <p:pic>
        <p:nvPicPr>
          <p:cNvPr id="8" name="图片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8600" y="40522"/>
            <a:ext cx="1209675" cy="12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287000" y="85371"/>
            <a:ext cx="1167166" cy="116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438276" y="2232073"/>
            <a:ext cx="8510905" cy="4321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buNone/>
            </a:pPr>
            <a:r>
              <a:rPr lang="pt-BR" sz="2000" dirty="0" smtClean="0">
                <a:solidFill>
                  <a:schemeClr val="tx1"/>
                </a:solidFill>
                <a:latin typeface="Times New Roman" panose="02020603050405020304" pitchFamily="18" charset="0"/>
                <a:cs typeface="Times New Roman" panose="02020603050405020304" pitchFamily="18" charset="0"/>
              </a:rPr>
              <a:t>   </a:t>
            </a:r>
            <a:r>
              <a:rPr lang="pt-BR" sz="2800" dirty="0" smtClean="0">
                <a:solidFill>
                  <a:schemeClr val="tx1"/>
                </a:solidFill>
                <a:latin typeface="Times New Roman" panose="02020603050405020304" pitchFamily="18" charset="0"/>
                <a:cs typeface="Times New Roman" panose="02020603050405020304" pitchFamily="18" charset="0"/>
              </a:rPr>
              <a:t>- Thi </a:t>
            </a:r>
            <a:r>
              <a:rPr lang="pt-BR" sz="2800" dirty="0">
                <a:solidFill>
                  <a:schemeClr val="tx1"/>
                </a:solidFill>
                <a:latin typeface="Times New Roman" panose="02020603050405020304" pitchFamily="18" charset="0"/>
                <a:cs typeface="Times New Roman" panose="02020603050405020304" pitchFamily="18" charset="0"/>
              </a:rPr>
              <a:t>những hoạt động thể thao nhằm nâng cao thể lực để học tập và lao động tốt.</a:t>
            </a: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r>
              <a:rPr lang="pt-BR" sz="2800" dirty="0">
                <a:solidFill>
                  <a:schemeClr val="tx1"/>
                </a:solidFill>
                <a:latin typeface="Times New Roman" panose="02020603050405020304" pitchFamily="18" charset="0"/>
                <a:cs typeface="Times New Roman" panose="02020603050405020304" pitchFamily="18" charset="0"/>
              </a:rPr>
              <a:t> </a:t>
            </a:r>
            <a:r>
              <a:rPr lang="pt-BR" sz="2800" dirty="0" smtClean="0">
                <a:solidFill>
                  <a:schemeClr val="tx1"/>
                </a:solidFill>
                <a:latin typeface="Times New Roman" panose="02020603050405020304" pitchFamily="18" charset="0"/>
                <a:cs typeface="Times New Roman" panose="02020603050405020304" pitchFamily="18" charset="0"/>
              </a:rPr>
              <a:t>  + </a:t>
            </a:r>
            <a:r>
              <a:rPr lang="pt-BR" sz="2800" dirty="0">
                <a:solidFill>
                  <a:schemeClr val="tx1"/>
                </a:solidFill>
                <a:latin typeface="Times New Roman" panose="02020603050405020304" pitchFamily="18" charset="0"/>
                <a:cs typeface="Times New Roman" panose="02020603050405020304" pitchFamily="18" charset="0"/>
              </a:rPr>
              <a:t>Hoạt động thể thao dành cho tuổi học trò để khích lệ tinh thần rèn luyện, tác phong thi đấu, ươm những hạt giống tài năng thể chất  cho đất nước. </a:t>
            </a: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r>
              <a:rPr lang="en-US" sz="2800" dirty="0">
                <a:solidFill>
                  <a:schemeClr val="tx1"/>
                </a:solidFill>
                <a:latin typeface="Times New Roman" panose="02020603050405020304" pitchFamily="18" charset="0"/>
                <a:cs typeface="Times New Roman" panose="02020603050405020304" pitchFamily="18" charset="0"/>
              </a:rPr>
              <a:t>  - Kể theo ngôi thứ nhất. Đảm bảo những sự việc chính.</a:t>
            </a: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r>
              <a:rPr lang="en-US" sz="2800" dirty="0">
                <a:solidFill>
                  <a:schemeClr val="tx1"/>
                </a:solidFill>
                <a:latin typeface="Times New Roman" panose="02020603050405020304" pitchFamily="18" charset="0"/>
                <a:cs typeface="Times New Roman" panose="02020603050405020304" pitchFamily="18" charset="0"/>
              </a:rPr>
              <a:t>  + Giọng kể truyền cảm, thay đổi phù hợp</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noChangeArrowheads="1"/>
          </p:cNvPicPr>
          <p:nvPr/>
        </p:nvPicPr>
        <p:blipFill>
          <a:blip r:embed="rId4"/>
          <a:srcRect/>
          <a:stretch>
            <a:fillRect/>
          </a:stretch>
        </p:blipFill>
        <p:spPr bwMode="auto">
          <a:xfrm rot="5400000">
            <a:off x="-1733319" y="3035435"/>
            <a:ext cx="4381037"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4"/>
          <a:srcRect/>
          <a:stretch>
            <a:fillRect/>
          </a:stretch>
        </p:blipFill>
        <p:spPr bwMode="auto">
          <a:xfrm rot="16200000">
            <a:off x="9075814" y="2719367"/>
            <a:ext cx="4273399"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4"/>
          <a:srcRect/>
          <a:stretch>
            <a:fillRect/>
          </a:stretch>
        </p:blipFill>
        <p:spPr bwMode="auto">
          <a:xfrm>
            <a:off x="2216469" y="6530104"/>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par>
                                <p:cTn id="21" presetID="21" presetClass="entr" presetSubtype="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1981109" y="838200"/>
            <a:ext cx="65532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600" b="1" dirty="0">
                <a:solidFill>
                  <a:srgbClr val="FF0000"/>
                </a:solidFill>
                <a:cs typeface="Times New Roman" panose="02020603050405020304" pitchFamily="18" charset="0"/>
              </a:rPr>
              <a:t>Đọc kết nối viết</a:t>
            </a:r>
            <a:endParaRPr lang="en-US" sz="3600" b="1" dirty="0">
              <a:solidFill>
                <a:srgbClr val="FF0000"/>
              </a:solidFill>
              <a:cs typeface="Times New Roman" panose="02020603050405020304" pitchFamily="18" charset="0"/>
            </a:endParaRPr>
          </a:p>
        </p:txBody>
      </p:sp>
      <p:sp>
        <p:nvSpPr>
          <p:cNvPr id="5124" name="Text Box 5"/>
          <p:cNvSpPr txBox="1">
            <a:spLocks noChangeArrowheads="1"/>
          </p:cNvSpPr>
          <p:nvPr/>
        </p:nvSpPr>
        <p:spPr bwMode="auto">
          <a:xfrm>
            <a:off x="2514600" y="1981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solidFill>
                <a:srgbClr val="000000"/>
              </a:solidFill>
            </a:endParaRPr>
          </a:p>
        </p:txBody>
      </p:sp>
      <p:sp>
        <p:nvSpPr>
          <p:cNvPr id="8200" name="Text Box 8"/>
          <p:cNvSpPr txBox="1">
            <a:spLocks noChangeArrowheads="1"/>
          </p:cNvSpPr>
          <p:nvPr/>
        </p:nvSpPr>
        <p:spPr bwMode="auto">
          <a:xfrm>
            <a:off x="1447800" y="1752600"/>
            <a:ext cx="9448800" cy="470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buNone/>
            </a:pPr>
            <a:r>
              <a:rPr lang="en-US" altLang="en-US" dirty="0">
                <a:solidFill>
                  <a:srgbClr val="000000"/>
                </a:solidFill>
              </a:rPr>
              <a:t> </a:t>
            </a:r>
            <a:r>
              <a:rPr lang="en-US" altLang="en-US" dirty="0" smtClean="0">
                <a:solidFill>
                  <a:srgbClr val="000000"/>
                </a:solidFill>
              </a:rPr>
              <a:t> Viết đoạn văn nêu cảm nghĩ về nhân vật Thánh Gióng</a:t>
            </a:r>
            <a:endParaRPr lang="en-US" altLang="en-US" dirty="0" smtClean="0">
              <a:solidFill>
                <a:srgbClr val="000000"/>
              </a:solidFill>
            </a:endParaRPr>
          </a:p>
          <a:p>
            <a:pPr marL="0" indent="0">
              <a:buNone/>
            </a:pPr>
            <a:r>
              <a:rPr lang="vi-VN" sz="2800" dirty="0" smtClean="0">
                <a:cs typeface="Times New Roman" panose="02020603050405020304" pitchFamily="18" charset="0"/>
              </a:rPr>
              <a:t>? </a:t>
            </a:r>
            <a:r>
              <a:rPr lang="vi-VN" sz="2800" dirty="0">
                <a:cs typeface="Times New Roman" panose="02020603050405020304" pitchFamily="18" charset="0"/>
              </a:rPr>
              <a:t>Hãy tìm ví dụ về một truyện </a:t>
            </a:r>
            <a:r>
              <a:rPr lang="en-US" sz="2800" dirty="0">
                <a:cs typeface="Times New Roman" panose="02020603050405020304" pitchFamily="18" charset="0"/>
              </a:rPr>
              <a:t>truyền thuyết</a:t>
            </a:r>
            <a:r>
              <a:rPr lang="vi-VN" sz="2800" dirty="0">
                <a:cs typeface="Times New Roman" panose="02020603050405020304" pitchFamily="18" charset="0"/>
              </a:rPr>
              <a:t> và chỉ ra các yếu tố của truyện </a:t>
            </a:r>
            <a:r>
              <a:rPr lang="en-US" sz="2800" dirty="0">
                <a:cs typeface="Times New Roman" panose="02020603050405020304" pitchFamily="18" charset="0"/>
              </a:rPr>
              <a:t>truyền thuyết </a:t>
            </a:r>
            <a:r>
              <a:rPr lang="vi-VN" sz="2800" dirty="0">
                <a:cs typeface="Times New Roman" panose="02020603050405020304" pitchFamily="18" charset="0"/>
              </a:rPr>
              <a:t>trong văn bản đó? </a:t>
            </a:r>
            <a:endParaRPr lang="en-US" sz="2800" dirty="0">
              <a:cs typeface="Times New Roman" panose="02020603050405020304" pitchFamily="18" charset="0"/>
            </a:endParaRPr>
          </a:p>
          <a:p>
            <a:pPr marL="0" indent="0">
              <a:buNone/>
            </a:pPr>
            <a:r>
              <a:rPr lang="en-US" sz="2800" dirty="0">
                <a:cs typeface="Times New Roman" panose="02020603050405020304" pitchFamily="18" charset="0"/>
              </a:rPr>
              <a:t>   ? Sưu tầm thêm các dị bản về truyền thuyết Thánh gióng?</a:t>
            </a:r>
            <a:endParaRPr lang="en-US" sz="2800" dirty="0">
              <a:cs typeface="Times New Roman" panose="02020603050405020304" pitchFamily="18" charset="0"/>
            </a:endParaRPr>
          </a:p>
          <a:p>
            <a:pPr marL="0" indent="0">
              <a:buNone/>
            </a:pPr>
            <a:r>
              <a:rPr lang="en-US" sz="2800" dirty="0">
                <a:cs typeface="Times New Roman" panose="02020603050405020304" pitchFamily="18" charset="0"/>
              </a:rPr>
              <a:t>   ? Tìm hiểu về gương anh hùng trong cuộc sống đời thường? (gần đây)</a:t>
            </a:r>
            <a:endParaRPr lang="en-US" sz="2800" dirty="0">
              <a:cs typeface="Times New Roman" panose="02020603050405020304" pitchFamily="18" charset="0"/>
            </a:endParaRPr>
          </a:p>
          <a:p>
            <a:pPr marL="0" indent="0">
              <a:buNone/>
            </a:pPr>
            <a:r>
              <a:rPr lang="en-US" sz="2800" dirty="0">
                <a:cs typeface="Times New Roman" panose="02020603050405020304" pitchFamily="18" charset="0"/>
              </a:rPr>
              <a:t>   </a:t>
            </a:r>
            <a:r>
              <a:rPr lang="pt-BR" sz="2800" dirty="0">
                <a:cs typeface="Times New Roman" panose="02020603050405020304" pitchFamily="18" charset="0"/>
              </a:rPr>
              <a:t>? Vẽ tranh minh hoạ cho truyện - Nhóm có thể tạo thành tập truyện tranh.</a:t>
            </a:r>
            <a:endParaRPr lang="en-US" sz="2800" dirty="0">
              <a:cs typeface="Times New Roman" panose="02020603050405020304" pitchFamily="18" charset="0"/>
            </a:endParaRPr>
          </a:p>
          <a:p>
            <a:pPr marL="0" indent="0">
              <a:buNone/>
            </a:pPr>
            <a:r>
              <a:rPr lang="en-US" sz="2800" b="1" dirty="0">
                <a:cs typeface="Times New Roman" panose="02020603050405020304" pitchFamily="18" charset="0"/>
              </a:rPr>
              <a:t>   </a:t>
            </a:r>
            <a:r>
              <a:rPr lang="vi-VN" sz="2800" b="1" dirty="0">
                <a:solidFill>
                  <a:srgbClr val="C00000"/>
                </a:solidFill>
                <a:cs typeface="Times New Roman" panose="02020603050405020304" pitchFamily="18" charset="0"/>
              </a:rPr>
              <a:t>- </a:t>
            </a:r>
            <a:r>
              <a:rPr lang="en-US" sz="2800" b="1" dirty="0">
                <a:solidFill>
                  <a:srgbClr val="C00000"/>
                </a:solidFill>
                <a:cs typeface="Times New Roman" panose="02020603050405020304" pitchFamily="18" charset="0"/>
              </a:rPr>
              <a:t>HS chọn 2 trong 4 nội dung trên làm và n</a:t>
            </a:r>
            <a:r>
              <a:rPr lang="vi-VN" sz="2800" b="1" dirty="0">
                <a:solidFill>
                  <a:srgbClr val="C00000"/>
                </a:solidFill>
                <a:cs typeface="Times New Roman" panose="02020603050405020304" pitchFamily="18" charset="0"/>
              </a:rPr>
              <a:t>ộp sản phẩm về </a:t>
            </a:r>
            <a:r>
              <a:rPr lang="en-US" sz="2800" b="1" dirty="0">
                <a:solidFill>
                  <a:srgbClr val="C00000"/>
                </a:solidFill>
                <a:cs typeface="Times New Roman" panose="02020603050405020304" pitchFamily="18" charset="0"/>
              </a:rPr>
              <a:t>gmail</a:t>
            </a:r>
            <a:r>
              <a:rPr lang="vi-VN" sz="2800" b="1" dirty="0">
                <a:solidFill>
                  <a:srgbClr val="C00000"/>
                </a:solidFill>
                <a:cs typeface="Times New Roman" panose="02020603050405020304" pitchFamily="18" charset="0"/>
              </a:rPr>
              <a:t> của GV hoặc chụp lại gửi qua zalo nhóm lớp.</a:t>
            </a:r>
            <a:endParaRPr lang="en-US" sz="2800" b="1" dirty="0">
              <a:solidFill>
                <a:srgbClr val="C00000"/>
              </a:solidFill>
              <a:cs typeface="Times New Roman" panose="02020603050405020304" pitchFamily="18" charset="0"/>
            </a:endParaRPr>
          </a:p>
          <a:p>
            <a:pPr marL="0" indent="0">
              <a:buNone/>
            </a:pPr>
            <a:endParaRPr lang="en-US" dirty="0">
              <a:cs typeface="Times New Roman" panose="02020603050405020304" pitchFamily="18"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additive="base">
                                        <p:cTn id="7" dur="500" fill="hold"/>
                                        <p:tgtEl>
                                          <p:spTgt spid="8200"/>
                                        </p:tgtEl>
                                        <p:attrNameLst>
                                          <p:attrName>ppt_x</p:attrName>
                                        </p:attrNameLst>
                                      </p:cBhvr>
                                      <p:tavLst>
                                        <p:tav tm="0">
                                          <p:val>
                                            <p:strVal val="#ppt_x"/>
                                          </p:val>
                                        </p:tav>
                                        <p:tav tm="100000">
                                          <p:val>
                                            <p:strVal val="#ppt_x"/>
                                          </p:val>
                                        </p:tav>
                                      </p:tavLst>
                                    </p:anim>
                                    <p:anim calcmode="lin" valueType="num">
                                      <p:cBhvr additive="base">
                                        <p:cTn id="8"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7"/>
          <p:cNvSpPr txBox="1">
            <a:spLocks noChangeArrowheads="1"/>
          </p:cNvSpPr>
          <p:nvPr/>
        </p:nvSpPr>
        <p:spPr bwMode="auto">
          <a:xfrm>
            <a:off x="1524000" y="2754540"/>
            <a:ext cx="34813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Nhân</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vật</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chính</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37896" name="Text Box 8"/>
          <p:cNvSpPr txBox="1">
            <a:spLocks noChangeArrowheads="1"/>
          </p:cNvSpPr>
          <p:nvPr/>
        </p:nvSpPr>
        <p:spPr bwMode="auto">
          <a:xfrm>
            <a:off x="5298204" y="894962"/>
            <a:ext cx="544599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sz="3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Thời</a:t>
            </a:r>
            <a:r>
              <a:rPr kumimoji="0" lang="en-US" sz="3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Hùng</a:t>
            </a:r>
            <a:r>
              <a:rPr kumimoji="0" lang="en-US" sz="3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Vương</a:t>
            </a:r>
            <a:r>
              <a:rPr kumimoji="0" lang="en-US" sz="3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thứ</a:t>
            </a:r>
            <a:r>
              <a:rPr kumimoji="0" lang="en-US" sz="3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a:t>
            </a:r>
            <a:endParaRPr kumimoji="0" lang="en-US" sz="3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7897" name="Text Box 9"/>
          <p:cNvSpPr txBox="1">
            <a:spLocks noChangeArrowheads="1"/>
          </p:cNvSpPr>
          <p:nvPr/>
        </p:nvSpPr>
        <p:spPr bwMode="auto">
          <a:xfrm>
            <a:off x="3310759" y="1753689"/>
            <a:ext cx="61722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sz="3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chống</a:t>
            </a:r>
            <a:r>
              <a:rPr kumimoji="0" lang="en-US" sz="3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giặc</a:t>
            </a:r>
            <a:r>
              <a:rPr kumimoji="0" lang="en-US" sz="3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ngoại</a:t>
            </a:r>
            <a:r>
              <a:rPr kumimoji="0" lang="en-US" sz="3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xâm</a:t>
            </a:r>
            <a:endParaRPr kumimoji="0" lang="en-US" sz="3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7898" name="Text Box 10"/>
          <p:cNvSpPr txBox="1">
            <a:spLocks noChangeArrowheads="1"/>
          </p:cNvSpPr>
          <p:nvPr/>
        </p:nvSpPr>
        <p:spPr bwMode="auto">
          <a:xfrm>
            <a:off x="5005389" y="2723762"/>
            <a:ext cx="333057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sz="3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Thánh</a:t>
            </a:r>
            <a:r>
              <a:rPr kumimoji="0" lang="en-US" sz="3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3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Gióng</a:t>
            </a:r>
            <a:endParaRPr kumimoji="0" lang="en-US" sz="3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151" name="Picture 24" descr="ỷttetẻye"/>
          <p:cNvPicPr>
            <a:picLocks noChangeAspect="1" noChangeArrowheads="1"/>
          </p:cNvPicPr>
          <p:nvPr/>
        </p:nvPicPr>
        <p:blipFill>
          <a:blip r:embed="rId2">
            <a:clrChange>
              <a:clrFrom>
                <a:srgbClr val="FE0000"/>
              </a:clrFrom>
              <a:clrTo>
                <a:srgbClr val="FE0000">
                  <a:alpha val="0"/>
                </a:srgbClr>
              </a:clrTo>
            </a:clrChange>
            <a:extLst>
              <a:ext uri="{28A0092B-C50C-407E-A947-70E740481C1C}">
                <a14:useLocalDpi xmlns:a14="http://schemas.microsoft.com/office/drawing/2010/main" val="0"/>
              </a:ext>
            </a:extLst>
          </a:blip>
          <a:srcRect l="3404" t="1842" r="2979" b="50253"/>
          <a:stretch>
            <a:fillRect/>
          </a:stretch>
        </p:blipFill>
        <p:spPr bwMode="auto">
          <a:xfrm>
            <a:off x="6819900" y="4156076"/>
            <a:ext cx="3848100" cy="2701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537138" y="900915"/>
            <a:ext cx="3703258"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Thời</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gian</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ra</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đời</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3" name="Rectangle 2"/>
          <p:cNvSpPr/>
          <p:nvPr/>
        </p:nvSpPr>
        <p:spPr>
          <a:xfrm>
            <a:off x="1589920" y="1815315"/>
            <a:ext cx="1686680"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Đề</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tài</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4" name="TextBox 3"/>
          <p:cNvSpPr txBox="1"/>
          <p:nvPr/>
        </p:nvSpPr>
        <p:spPr>
          <a:xfrm>
            <a:off x="1913890" y="3919855"/>
            <a:ext cx="8601710" cy="61404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400" b="0" i="1" u="none" strike="noStrike" kern="1200" cap="none" spc="0" normalizeH="0" baseline="0" noProof="0" dirty="0">
                <a:ln>
                  <a:noFill/>
                </a:ln>
                <a:solidFill>
                  <a:srgbClr val="333399"/>
                </a:solidFill>
                <a:effectLst/>
                <a:uLnTx/>
                <a:uFillTx/>
                <a:latin typeface="Arial" panose="020B0604020202020204" pitchFamily="34" charset="0"/>
                <a:ea typeface="+mn-ea"/>
                <a:cs typeface="+mn-cs"/>
              </a:rPr>
              <a:t>=&gt; </a:t>
            </a:r>
            <a:r>
              <a:rPr kumimoji="0" lang="en-US" sz="3400" b="0" i="1" u="none" strike="noStrike" kern="1200" cap="none" spc="0" normalizeH="0" baseline="0" noProof="0" dirty="0" err="1">
                <a:ln>
                  <a:noFill/>
                </a:ln>
                <a:solidFill>
                  <a:srgbClr val="333399"/>
                </a:solidFill>
                <a:effectLst/>
                <a:uLnTx/>
                <a:uFillTx/>
                <a:latin typeface="Arial" panose="020B0604020202020204" pitchFamily="34" charset="0"/>
                <a:ea typeface="+mn-ea"/>
                <a:cs typeface="+mn-cs"/>
              </a:rPr>
              <a:t>Người</a:t>
            </a:r>
            <a:r>
              <a:rPr kumimoji="0" lang="en-US" sz="3400" b="0" i="1" u="none" strike="noStrike" kern="1200" cap="none" spc="0" normalizeH="0" baseline="0" noProof="0" dirty="0">
                <a:ln>
                  <a:noFill/>
                </a:ln>
                <a:solidFill>
                  <a:srgbClr val="333399"/>
                </a:solidFill>
                <a:effectLst/>
                <a:uLnTx/>
                <a:uFillTx/>
                <a:latin typeface="Arial" panose="020B0604020202020204" pitchFamily="34" charset="0"/>
                <a:ea typeface="+mn-ea"/>
                <a:cs typeface="+mn-cs"/>
              </a:rPr>
              <a:t> </a:t>
            </a:r>
            <a:r>
              <a:rPr kumimoji="0" lang="en-US" sz="3400" b="0" i="1" u="none" strike="noStrike" kern="1200" cap="none" spc="0" normalizeH="0" baseline="0" noProof="0" dirty="0" err="1">
                <a:ln>
                  <a:noFill/>
                </a:ln>
                <a:solidFill>
                  <a:srgbClr val="333399"/>
                </a:solidFill>
                <a:effectLst/>
                <a:uLnTx/>
                <a:uFillTx/>
                <a:latin typeface="Arial" panose="020B0604020202020204" pitchFamily="34" charset="0"/>
                <a:ea typeface="+mn-ea"/>
                <a:cs typeface="+mn-cs"/>
              </a:rPr>
              <a:t>anh</a:t>
            </a:r>
            <a:r>
              <a:rPr kumimoji="0" lang="en-US" sz="3400" b="0" i="1" u="none" strike="noStrike" kern="1200" cap="none" spc="0" normalizeH="0" baseline="0" noProof="0" dirty="0">
                <a:ln>
                  <a:noFill/>
                </a:ln>
                <a:solidFill>
                  <a:srgbClr val="333399"/>
                </a:solidFill>
                <a:effectLst/>
                <a:uLnTx/>
                <a:uFillTx/>
                <a:latin typeface="Arial" panose="020B0604020202020204" pitchFamily="34" charset="0"/>
                <a:ea typeface="+mn-ea"/>
                <a:cs typeface="+mn-cs"/>
              </a:rPr>
              <a:t> </a:t>
            </a:r>
            <a:r>
              <a:rPr kumimoji="0" lang="en-US" sz="3400" b="0" i="1" u="none" strike="noStrike" kern="1200" cap="none" spc="0" normalizeH="0" baseline="0" noProof="0" dirty="0" err="1">
                <a:ln>
                  <a:noFill/>
                </a:ln>
                <a:solidFill>
                  <a:srgbClr val="333399"/>
                </a:solidFill>
                <a:effectLst/>
                <a:uLnTx/>
                <a:uFillTx/>
                <a:latin typeface="Arial" panose="020B0604020202020204" pitchFamily="34" charset="0"/>
                <a:ea typeface="+mn-ea"/>
                <a:cs typeface="+mn-cs"/>
              </a:rPr>
              <a:t>hùng</a:t>
            </a:r>
            <a:r>
              <a:rPr kumimoji="0" lang="en-US" sz="3400" b="0" i="1" u="none" strike="noStrike" kern="1200" cap="none" spc="0" normalizeH="0" baseline="0" noProof="0" dirty="0">
                <a:ln>
                  <a:noFill/>
                </a:ln>
                <a:solidFill>
                  <a:srgbClr val="333399"/>
                </a:solidFill>
                <a:effectLst/>
                <a:uLnTx/>
                <a:uFillTx/>
                <a:latin typeface="Arial" panose="020B0604020202020204" pitchFamily="34" charset="0"/>
                <a:ea typeface="+mn-ea"/>
                <a:cs typeface="+mn-cs"/>
              </a:rPr>
              <a:t> </a:t>
            </a:r>
            <a:r>
              <a:rPr kumimoji="0" lang="en-US" sz="3400" b="0" i="1" u="none" strike="noStrike" kern="1200" cap="none" spc="0" normalizeH="0" baseline="0" noProof="0" dirty="0" err="1">
                <a:ln>
                  <a:noFill/>
                </a:ln>
                <a:solidFill>
                  <a:srgbClr val="333399"/>
                </a:solidFill>
                <a:effectLst/>
                <a:uLnTx/>
                <a:uFillTx/>
                <a:latin typeface="Arial" panose="020B0604020202020204" pitchFamily="34" charset="0"/>
                <a:ea typeface="+mn-ea"/>
                <a:cs typeface="+mn-cs"/>
              </a:rPr>
              <a:t>đánh</a:t>
            </a:r>
            <a:r>
              <a:rPr kumimoji="0" lang="en-US" sz="3400" b="0" i="1" u="none" strike="noStrike" kern="1200" cap="none" spc="0" normalizeH="0" baseline="0" noProof="0" dirty="0">
                <a:ln>
                  <a:noFill/>
                </a:ln>
                <a:solidFill>
                  <a:srgbClr val="333399"/>
                </a:solidFill>
                <a:effectLst/>
                <a:uLnTx/>
                <a:uFillTx/>
                <a:latin typeface="Arial" panose="020B0604020202020204" pitchFamily="34" charset="0"/>
                <a:ea typeface="+mn-ea"/>
                <a:cs typeface="+mn-cs"/>
              </a:rPr>
              <a:t> </a:t>
            </a:r>
            <a:r>
              <a:rPr kumimoji="0" lang="en-US" sz="3400" b="0" i="1" u="none" strike="noStrike" kern="1200" cap="none" spc="0" normalizeH="0" baseline="0" noProof="0" dirty="0" err="1">
                <a:ln>
                  <a:noFill/>
                </a:ln>
                <a:solidFill>
                  <a:srgbClr val="333399"/>
                </a:solidFill>
                <a:effectLst/>
                <a:uLnTx/>
                <a:uFillTx/>
                <a:latin typeface="Arial" panose="020B0604020202020204" pitchFamily="34" charset="0"/>
                <a:ea typeface="+mn-ea"/>
                <a:cs typeface="+mn-cs"/>
              </a:rPr>
              <a:t>giặc</a:t>
            </a:r>
            <a:r>
              <a:rPr kumimoji="0" lang="en-US" sz="3400" b="0" i="1" u="none" strike="noStrike" kern="1200" cap="none" spc="0" normalizeH="0" baseline="0" noProof="0" dirty="0">
                <a:ln>
                  <a:noFill/>
                </a:ln>
                <a:solidFill>
                  <a:srgbClr val="333399"/>
                </a:solidFill>
                <a:effectLst/>
                <a:uLnTx/>
                <a:uFillTx/>
                <a:latin typeface="Arial" panose="020B0604020202020204" pitchFamily="34" charset="0"/>
                <a:ea typeface="+mn-ea"/>
                <a:cs typeface="+mn-cs"/>
              </a:rPr>
              <a:t> </a:t>
            </a:r>
            <a:r>
              <a:rPr kumimoji="0" lang="en-US" sz="3400" b="0" i="1" u="none" strike="noStrike" kern="1200" cap="none" spc="0" normalizeH="0" baseline="0" noProof="0" dirty="0" err="1">
                <a:ln>
                  <a:noFill/>
                </a:ln>
                <a:solidFill>
                  <a:srgbClr val="333399"/>
                </a:solidFill>
                <a:effectLst/>
                <a:uLnTx/>
                <a:uFillTx/>
                <a:latin typeface="Arial" panose="020B0604020202020204" pitchFamily="34" charset="0"/>
                <a:ea typeface="+mn-ea"/>
                <a:cs typeface="+mn-cs"/>
              </a:rPr>
              <a:t>giữ</a:t>
            </a:r>
            <a:r>
              <a:rPr kumimoji="0" lang="en-US" sz="3400" b="0" i="1" u="none" strike="noStrike" kern="1200" cap="none" spc="0" normalizeH="0" baseline="0" noProof="0" dirty="0">
                <a:ln>
                  <a:noFill/>
                </a:ln>
                <a:solidFill>
                  <a:srgbClr val="333399"/>
                </a:solidFill>
                <a:effectLst/>
                <a:uLnTx/>
                <a:uFillTx/>
                <a:latin typeface="Arial" panose="020B0604020202020204" pitchFamily="34" charset="0"/>
                <a:ea typeface="+mn-ea"/>
                <a:cs typeface="+mn-cs"/>
              </a:rPr>
              <a:t> </a:t>
            </a:r>
            <a:r>
              <a:rPr kumimoji="0" lang="en-US" sz="3400" b="0" i="1" u="none" strike="noStrike" kern="1200" cap="none" spc="0" normalizeH="0" baseline="0" noProof="0" dirty="0" err="1">
                <a:ln>
                  <a:noFill/>
                </a:ln>
                <a:solidFill>
                  <a:srgbClr val="333399"/>
                </a:solidFill>
                <a:effectLst/>
                <a:uLnTx/>
                <a:uFillTx/>
                <a:latin typeface="Arial" panose="020B0604020202020204" pitchFamily="34" charset="0"/>
                <a:ea typeface="+mn-ea"/>
                <a:cs typeface="+mn-cs"/>
              </a:rPr>
              <a:t>nước</a:t>
            </a:r>
            <a:endParaRPr kumimoji="0" lang="en-US" sz="3400" b="0" i="1" u="none" strike="noStrike" kern="1200" cap="none" spc="0" normalizeH="0" baseline="0" noProof="0" dirty="0">
              <a:ln>
                <a:noFill/>
              </a:ln>
              <a:solidFill>
                <a:srgbClr val="333399"/>
              </a:solidFill>
              <a:effectLst/>
              <a:uLnTx/>
              <a:uFillTx/>
              <a:latin typeface="Arial" panose="020B0604020202020204" pitchFamily="34" charset="0"/>
              <a:ea typeface="+mn-ea"/>
              <a:cs typeface="+mn-cs"/>
            </a:endParaRPr>
          </a:p>
        </p:txBody>
      </p:sp>
      <p:sp>
        <p:nvSpPr>
          <p:cNvPr id="6" name="Text Box 5"/>
          <p:cNvSpPr txBox="1"/>
          <p:nvPr/>
        </p:nvSpPr>
        <p:spPr>
          <a:xfrm>
            <a:off x="2133600" y="3397885"/>
            <a:ext cx="2631440" cy="521970"/>
          </a:xfrm>
          <a:prstGeom prst="rect">
            <a:avLst/>
          </a:prstGeom>
          <a:noFill/>
        </p:spPr>
        <p:txBody>
          <a:bodyPr wrap="square" rtlCol="0">
            <a:spAutoFit/>
          </a:bodyPr>
          <a:p>
            <a:r>
              <a:rPr lang="en-US"/>
              <a:t>- </a:t>
            </a:r>
            <a:r>
              <a:rPr lang="en-US" sz="2800" b="1">
                <a:solidFill>
                  <a:srgbClr val="FF0000"/>
                </a:solidFill>
                <a:effectLst>
                  <a:outerShdw blurRad="38100" dist="19050" dir="2700000" algn="tl" rotWithShape="0">
                    <a:schemeClr val="dk1">
                      <a:alpha val="40000"/>
                    </a:schemeClr>
                  </a:outerShdw>
                </a:effectLst>
              </a:rPr>
              <a:t>PTBĐ: Tự Sự </a:t>
            </a:r>
            <a:endParaRPr lang="en-US" sz="2800" b="1">
              <a:solidFill>
                <a:srgbClr val="FF0000"/>
              </a:solidFill>
              <a:effectLst>
                <a:outerShdw blurRad="38100" dist="19050" dir="2700000" algn="tl" rotWithShape="0">
                  <a:schemeClr val="dk1">
                    <a:alpha val="40000"/>
                  </a:schemeClr>
                </a:outerShdw>
              </a:effectLs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6"/>
                                        </p:tgtEl>
                                        <p:attrNameLst>
                                          <p:attrName>style.visibility</p:attrName>
                                        </p:attrNameLst>
                                      </p:cBhvr>
                                      <p:to>
                                        <p:strVal val="visible"/>
                                      </p:to>
                                    </p:set>
                                    <p:animEffect transition="in" filter="fade">
                                      <p:cBhvr>
                                        <p:cTn id="12" dur="500"/>
                                        <p:tgtEl>
                                          <p:spTgt spid="3789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7"/>
                                        </p:tgtEl>
                                        <p:attrNameLst>
                                          <p:attrName>style.visibility</p:attrName>
                                        </p:attrNameLst>
                                      </p:cBhvr>
                                      <p:to>
                                        <p:strVal val="visible"/>
                                      </p:to>
                                    </p:set>
                                    <p:animEffect transition="in" filter="fade">
                                      <p:cBhvr>
                                        <p:cTn id="22" dur="500"/>
                                        <p:tgtEl>
                                          <p:spTgt spid="378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barn(inVertical)">
                                      <p:cBhvr>
                                        <p:cTn id="27" dur="500"/>
                                        <p:tgtEl>
                                          <p:spTgt spid="614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7898"/>
                                        </p:tgtEl>
                                        <p:attrNameLst>
                                          <p:attrName>style.visibility</p:attrName>
                                        </p:attrNameLst>
                                      </p:cBhvr>
                                      <p:to>
                                        <p:strVal val="visible"/>
                                      </p:to>
                                    </p:set>
                                    <p:animEffect transition="in" filter="fade">
                                      <p:cBhvr>
                                        <p:cTn id="32" dur="1000"/>
                                        <p:tgtEl>
                                          <p:spTgt spid="37898"/>
                                        </p:tgtEl>
                                      </p:cBhvr>
                                    </p:animEffect>
                                    <p:anim calcmode="lin" valueType="num">
                                      <p:cBhvr>
                                        <p:cTn id="33" dur="1000" fill="hold"/>
                                        <p:tgtEl>
                                          <p:spTgt spid="37898"/>
                                        </p:tgtEl>
                                        <p:attrNameLst>
                                          <p:attrName>ppt_x</p:attrName>
                                        </p:attrNameLst>
                                      </p:cBhvr>
                                      <p:tavLst>
                                        <p:tav tm="0">
                                          <p:val>
                                            <p:strVal val="#ppt_x"/>
                                          </p:val>
                                        </p:tav>
                                        <p:tav tm="100000">
                                          <p:val>
                                            <p:strVal val="#ppt_x"/>
                                          </p:val>
                                        </p:tav>
                                      </p:tavLst>
                                    </p:anim>
                                    <p:anim calcmode="lin" valueType="num">
                                      <p:cBhvr>
                                        <p:cTn id="34" dur="1000" fill="hold"/>
                                        <p:tgtEl>
                                          <p:spTgt spid="3789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37896" grpId="0"/>
      <p:bldP spid="37897" grpId="0"/>
      <p:bldP spid="37898" grpId="0"/>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x-none"/>
          </a:p>
        </p:txBody>
      </p:sp>
      <p:sp>
        <p:nvSpPr>
          <p:cNvPr id="3" name="Subtitle 2"/>
          <p:cNvSpPr>
            <a:spLocks noGrp="1"/>
          </p:cNvSpPr>
          <p:nvPr>
            <p:ph type="subTitle" idx="1"/>
          </p:nvPr>
        </p:nvSpPr>
        <p:spPr/>
        <p:txBody>
          <a:bodyPr/>
          <a:lstStyle/>
          <a:p>
            <a:endParaRPr lang="x-none"/>
          </a:p>
        </p:txBody>
      </p:sp>
      <p:pic>
        <p:nvPicPr>
          <p:cNvPr id="5" name="Picture 4"/>
          <p:cNvPicPr>
            <a:picLocks noChangeAspect="1"/>
          </p:cNvPicPr>
          <p:nvPr/>
        </p:nvPicPr>
        <p:blipFill>
          <a:blip r:embed="rId1"/>
          <a:stretch>
            <a:fillRect/>
          </a:stretch>
        </p:blipFill>
        <p:spPr>
          <a:xfrm>
            <a:off x="0" y="0"/>
            <a:ext cx="11993417" cy="6858000"/>
          </a:xfrm>
          <a:prstGeom prst="rect">
            <a:avLst/>
          </a:prstGeom>
        </p:spPr>
      </p:pic>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l="6453" t="2155" r="6544" b="13266"/>
          <a:stretch>
            <a:fillRect/>
          </a:stretch>
        </p:blipFill>
        <p:spPr bwMode="auto">
          <a:xfrm>
            <a:off x="198583" y="-990600"/>
            <a:ext cx="10164617" cy="830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A_库_文本框 7"/>
          <p:cNvSpPr txBox="1"/>
          <p:nvPr>
            <p:custDataLst>
              <p:tags r:id="rId3"/>
            </p:custDataLst>
          </p:nvPr>
        </p:nvSpPr>
        <p:spPr>
          <a:xfrm>
            <a:off x="3170383" y="1524000"/>
            <a:ext cx="5745017" cy="2677656"/>
          </a:xfrm>
          <a:prstGeom prst="rect">
            <a:avLst/>
          </a:prstGeom>
          <a:noFill/>
          <a:effectLst>
            <a:glow rad="127000">
              <a:srgbClr val="0070C0"/>
            </a:glow>
            <a:outerShdw blurRad="50800" dist="38100" dir="10800000" algn="r" rotWithShape="0">
              <a:prstClr val="black">
                <a:alpha val="40000"/>
              </a:prstClr>
            </a:outerShdw>
          </a:effectLst>
          <a:scene3d>
            <a:camera prst="orthographicFront"/>
            <a:lightRig rig="threePt" dir="t"/>
          </a:scene3d>
          <a:sp3d extrusionH="76200">
            <a:bevelT w="165100" prst="coolSlant"/>
            <a:extrusionClr>
              <a:srgbClr val="0070C0"/>
            </a:extrusionClr>
          </a:sp3d>
        </p:spPr>
        <p:txBody>
          <a:bodyPr>
            <a:spAutoFit/>
          </a:bodyPr>
          <a:lstStyle/>
          <a:p>
            <a:pPr algn="ctr"/>
            <a:r>
              <a:rPr lang="en-US" sz="4000" dirty="0" smtClean="0">
                <a:solidFill>
                  <a:srgbClr val="FF0000"/>
                </a:solidFill>
                <a:latin typeface="Times New Roman" panose="02020603050405020304" pitchFamily="18" charset="0"/>
                <a:cs typeface="Times New Roman" panose="02020603050405020304" pitchFamily="18" charset="0"/>
              </a:rPr>
              <a:t>Dặn dò</a:t>
            </a:r>
            <a:endParaRPr lang="en-US" sz="4000" dirty="0" smtClean="0">
              <a:solidFill>
                <a:srgbClr val="FF0000"/>
              </a:solidFill>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Học bài theo hướng dẫn;</a:t>
            </a:r>
            <a:endParaRPr lang="en-US" sz="3200" dirty="0">
              <a:latin typeface="Times New Roman" panose="02020603050405020304" pitchFamily="18" charset="0"/>
              <a:cs typeface="Times New Roman" panose="02020603050405020304" pitchFamily="18" charset="0"/>
            </a:endParaRPr>
          </a:p>
          <a:p>
            <a:pPr>
              <a:buFontTx/>
              <a:buChar char="-"/>
            </a:pPr>
            <a:r>
              <a:rPr lang="en-US" sz="3200" dirty="0" smtClean="0">
                <a:latin typeface="Times New Roman" panose="02020603050405020304" pitchFamily="18" charset="0"/>
                <a:cs typeface="Times New Roman" panose="02020603050405020304" pitchFamily="18" charset="0"/>
              </a:rPr>
              <a:t>Tìm </a:t>
            </a:r>
            <a:r>
              <a:rPr lang="en-US" sz="3200" dirty="0">
                <a:latin typeface="Times New Roman" panose="02020603050405020304" pitchFamily="18" charset="0"/>
                <a:cs typeface="Times New Roman" panose="02020603050405020304" pitchFamily="18" charset="0"/>
              </a:rPr>
              <a:t>hiểu thêm về lễ hội Thánh Gióng, thực hành Tiếng Việt</a:t>
            </a:r>
            <a:r>
              <a:rPr lang="en-US"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Soạn bài tiếp theo.</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53" presetClass="entr" presetSubtype="16" fill="hold" nodeType="withEffect">
                                  <p:stCondLst>
                                    <p:cond delay="1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6" presetClass="emph" presetSubtype="0" accel="30000" decel="26000" autoRev="1" fill="hold" nodeType="withEffect">
                                  <p:stCondLst>
                                    <p:cond delay="1900"/>
                                  </p:stCondLst>
                                  <p:childTnLst>
                                    <p:animScale>
                                      <p:cBhvr>
                                        <p:cTn id="14" dur="50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solidFill>
            <a:srgbClr val="FFFF00"/>
          </a:solidFill>
          <a:ln>
            <a:gradFill>
              <a:gsLst>
                <a:gs pos="0">
                  <a:srgbClr val="E30000"/>
                </a:gs>
                <a:gs pos="100000">
                  <a:srgbClr val="760303"/>
                </a:gs>
              </a:gsLst>
            </a:gradFill>
          </a:ln>
        </p:spPr>
        <p:txBody>
          <a:bodyPr/>
          <a:p>
            <a:r>
              <a:rPr lang="en-US"/>
              <a:t>Hoạt động cá nhân</a:t>
            </a:r>
            <a:endParaRPr lang="en-US"/>
          </a:p>
        </p:txBody>
      </p:sp>
      <p:sp>
        <p:nvSpPr>
          <p:cNvPr id="3" name="Content Placeholder 2"/>
          <p:cNvSpPr>
            <a:spLocks noGrp="1"/>
          </p:cNvSpPr>
          <p:nvPr>
            <p:ph idx="1"/>
          </p:nvPr>
        </p:nvSpPr>
        <p:spPr>
          <a:xfrm>
            <a:off x="643890" y="1417955"/>
            <a:ext cx="10938510" cy="5165725"/>
          </a:xfrm>
          <a:solidFill>
            <a:srgbClr val="00B0F0"/>
          </a:solidFill>
          <a:ln>
            <a:solidFill>
              <a:srgbClr val="C00000"/>
            </a:solidFill>
          </a:ln>
        </p:spPr>
        <p:style>
          <a:lnRef idx="2">
            <a:schemeClr val="accent2"/>
          </a:lnRef>
          <a:fillRef idx="1">
            <a:schemeClr val="lt1"/>
          </a:fillRef>
          <a:effectRef idx="0">
            <a:schemeClr val="accent2"/>
          </a:effectRef>
          <a:fontRef idx="minor">
            <a:schemeClr val="dk1"/>
          </a:fontRef>
        </p:style>
        <p:txBody>
          <a:bodyPr/>
          <a:p>
            <a:r>
              <a:rPr lang="en-US"/>
              <a:t>Kể tóm tắt văn bản:</a:t>
            </a:r>
            <a:endParaRPr lang="en-US"/>
          </a:p>
          <a:p>
            <a:r>
              <a:rPr lang="en-US"/>
              <a:t>Dựa vào tranh để thực hiện</a:t>
            </a:r>
            <a:endParaRPr lang="en-US"/>
          </a:p>
          <a:p>
            <a:pPr eaLnBrk="1" hangingPunct="1"/>
            <a:r>
              <a:rPr lang="en-US" altLang="en-US" b="1" dirty="0">
                <a:latin typeface="Times New Roman" panose="02020603050405020304" pitchFamily="18" charset="0"/>
                <a:cs typeface="Times New Roman" panose="02020603050405020304" pitchFamily="18" charset="0"/>
                <a:sym typeface="+mn-ea"/>
              </a:rPr>
              <a:t>     b. </a:t>
            </a:r>
            <a:r>
              <a:rPr lang="en-US" altLang="en-US" b="1" dirty="0" err="1">
                <a:latin typeface="Times New Roman" panose="02020603050405020304" pitchFamily="18" charset="0"/>
                <a:cs typeface="Times New Roman" panose="02020603050405020304" pitchFamily="18" charset="0"/>
                <a:sym typeface="+mn-ea"/>
              </a:rPr>
              <a:t>Tóm</a:t>
            </a:r>
            <a:r>
              <a:rPr lang="en-US" altLang="en-US" b="1" dirty="0">
                <a:latin typeface="Times New Roman" panose="02020603050405020304" pitchFamily="18" charset="0"/>
                <a:cs typeface="Times New Roman" panose="02020603050405020304" pitchFamily="18" charset="0"/>
                <a:sym typeface="+mn-ea"/>
              </a:rPr>
              <a:t> </a:t>
            </a:r>
            <a:r>
              <a:rPr lang="en-US" altLang="en-US" b="1" dirty="0" err="1">
                <a:latin typeface="Times New Roman" panose="02020603050405020304" pitchFamily="18" charset="0"/>
                <a:cs typeface="Times New Roman" panose="02020603050405020304" pitchFamily="18" charset="0"/>
                <a:sym typeface="+mn-ea"/>
              </a:rPr>
              <a:t>tắt</a:t>
            </a:r>
            <a:endParaRPr lang="en-US" altLang="en-US" b="1" dirty="0">
              <a:latin typeface="Times New Roman" panose="02020603050405020304" pitchFamily="18" charset="0"/>
              <a:cs typeface="Times New Roman" panose="02020603050405020304" pitchFamily="18" charset="0"/>
            </a:endParaRPr>
          </a:p>
          <a:p>
            <a:pPr eaLnBrk="1" hangingPunct="1"/>
            <a:r>
              <a:rPr lang="en-US" altLang="en-US" b="1" dirty="0">
                <a:latin typeface="Times New Roman" panose="02020603050405020304" pitchFamily="18" charset="0"/>
                <a:cs typeface="Times New Roman" panose="02020603050405020304" pitchFamily="18" charset="0"/>
                <a:sym typeface="+mn-ea"/>
              </a:rPr>
              <a:t>	</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Sự</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ra</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đời</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của</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Gióng</a:t>
            </a:r>
            <a:r>
              <a:rPr lang="en-US" altLang="en-US" dirty="0">
                <a:latin typeface="Times New Roman" panose="02020603050405020304" pitchFamily="18" charset="0"/>
                <a:cs typeface="Times New Roman" panose="02020603050405020304" pitchFamily="18" charset="0"/>
                <a:sym typeface="+mn-ea"/>
              </a:rPr>
              <a:t>.</a:t>
            </a:r>
            <a:endParaRPr lang="en-US" altLang="en-US" dirty="0">
              <a:latin typeface="Times New Roman" panose="02020603050405020304" pitchFamily="18" charset="0"/>
              <a:cs typeface="Times New Roman" panose="02020603050405020304" pitchFamily="18" charset="0"/>
              <a:sym typeface="+mn-ea"/>
            </a:endParaRPr>
          </a:p>
          <a:p>
            <a:pPr eaLnBrk="1" hangingPunct="1"/>
            <a:r>
              <a:rPr lang="en-US" altLang="en-US" dirty="0">
                <a:latin typeface="Times New Roman" panose="02020603050405020304" pitchFamily="18" charset="0"/>
                <a:cs typeface="Times New Roman" panose="02020603050405020304" pitchFamily="18" charset="0"/>
                <a:sym typeface="+mn-ea"/>
              </a:rPr>
              <a:t>	- </a:t>
            </a:r>
            <a:r>
              <a:rPr lang="en-US" altLang="en-US" dirty="0" err="1">
                <a:latin typeface="Times New Roman" panose="02020603050405020304" pitchFamily="18" charset="0"/>
                <a:cs typeface="Times New Roman" panose="02020603050405020304" pitchFamily="18" charset="0"/>
                <a:sym typeface="+mn-ea"/>
              </a:rPr>
              <a:t>Gióng</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biết</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nói</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và</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nhận</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trách</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nhiệm</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đánh</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giặc</a:t>
            </a:r>
            <a:r>
              <a:rPr lang="en-US" altLang="en-US" dirty="0">
                <a:latin typeface="Times New Roman" panose="02020603050405020304" pitchFamily="18" charset="0"/>
                <a:cs typeface="Times New Roman" panose="02020603050405020304" pitchFamily="18" charset="0"/>
                <a:sym typeface="+mn-ea"/>
              </a:rPr>
              <a:t>. </a:t>
            </a:r>
            <a:endParaRPr lang="en-US" altLang="en-US" dirty="0">
              <a:latin typeface="Times New Roman" panose="02020603050405020304" pitchFamily="18" charset="0"/>
              <a:cs typeface="Times New Roman" panose="02020603050405020304" pitchFamily="18" charset="0"/>
              <a:sym typeface="+mn-ea"/>
            </a:endParaRPr>
          </a:p>
          <a:p>
            <a:pPr eaLnBrk="1" hangingPunct="1"/>
            <a:r>
              <a:rPr lang="en-US" altLang="en-US" dirty="0">
                <a:latin typeface="Times New Roman" panose="02020603050405020304" pitchFamily="18" charset="0"/>
                <a:cs typeface="Times New Roman" panose="02020603050405020304" pitchFamily="18" charset="0"/>
                <a:sym typeface="+mn-ea"/>
              </a:rPr>
              <a:t>	- </a:t>
            </a:r>
            <a:r>
              <a:rPr lang="en-US" altLang="en-US" dirty="0" err="1">
                <a:latin typeface="Times New Roman" panose="02020603050405020304" pitchFamily="18" charset="0"/>
                <a:cs typeface="Times New Roman" panose="02020603050405020304" pitchFamily="18" charset="0"/>
                <a:sym typeface="+mn-ea"/>
              </a:rPr>
              <a:t>Gióng</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lớn</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nhanh</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vươn</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vai</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thành</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tráng</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sĩ</a:t>
            </a:r>
            <a:r>
              <a:rPr lang="en-US" altLang="en-US" dirty="0">
                <a:latin typeface="Times New Roman" panose="02020603050405020304" pitchFamily="18" charset="0"/>
                <a:cs typeface="Times New Roman" panose="02020603050405020304" pitchFamily="18" charset="0"/>
                <a:sym typeface="+mn-ea"/>
              </a:rPr>
              <a:t>.</a:t>
            </a:r>
            <a:endParaRPr lang="en-US" altLang="en-US" dirty="0">
              <a:latin typeface="Times New Roman" panose="02020603050405020304" pitchFamily="18" charset="0"/>
              <a:cs typeface="Times New Roman" panose="02020603050405020304" pitchFamily="18" charset="0"/>
              <a:sym typeface="+mn-ea"/>
            </a:endParaRPr>
          </a:p>
          <a:p>
            <a:pPr eaLnBrk="1" hangingPunct="1"/>
            <a:r>
              <a:rPr lang="en-US" altLang="en-US" dirty="0">
                <a:latin typeface="Times New Roman" panose="02020603050405020304" pitchFamily="18" charset="0"/>
                <a:cs typeface="Times New Roman" panose="02020603050405020304" pitchFamily="18" charset="0"/>
                <a:sym typeface="+mn-ea"/>
              </a:rPr>
              <a:t>	- </a:t>
            </a:r>
            <a:r>
              <a:rPr lang="en-US" altLang="en-US" dirty="0" err="1">
                <a:latin typeface="Times New Roman" panose="02020603050405020304" pitchFamily="18" charset="0"/>
                <a:cs typeface="Times New Roman" panose="02020603050405020304" pitchFamily="18" charset="0"/>
                <a:sym typeface="+mn-ea"/>
              </a:rPr>
              <a:t>Gióng</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đánh</a:t>
            </a:r>
            <a:r>
              <a:rPr lang="en-US" altLang="en-US" dirty="0">
                <a:latin typeface="Times New Roman" panose="02020603050405020304" pitchFamily="18" charset="0"/>
                <a:cs typeface="Times New Roman" panose="02020603050405020304" pitchFamily="18" charset="0"/>
                <a:sym typeface="+mn-ea"/>
              </a:rPr>
              <a:t> tan </a:t>
            </a:r>
            <a:r>
              <a:rPr lang="en-US" altLang="en-US" dirty="0" err="1">
                <a:latin typeface="Times New Roman" panose="02020603050405020304" pitchFamily="18" charset="0"/>
                <a:cs typeface="Times New Roman" panose="02020603050405020304" pitchFamily="18" charset="0"/>
                <a:sym typeface="+mn-ea"/>
              </a:rPr>
              <a:t>giặc</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và</a:t>
            </a:r>
            <a:r>
              <a:rPr lang="en-US" altLang="en-US" dirty="0">
                <a:latin typeface="Times New Roman" panose="02020603050405020304" pitchFamily="18" charset="0"/>
                <a:cs typeface="Times New Roman" panose="02020603050405020304" pitchFamily="18" charset="0"/>
                <a:sym typeface="+mn-ea"/>
              </a:rPr>
              <a:t> bay </a:t>
            </a:r>
            <a:r>
              <a:rPr lang="en-US" altLang="en-US" dirty="0" err="1">
                <a:latin typeface="Times New Roman" panose="02020603050405020304" pitchFamily="18" charset="0"/>
                <a:cs typeface="Times New Roman" panose="02020603050405020304" pitchFamily="18" charset="0"/>
                <a:sym typeface="+mn-ea"/>
              </a:rPr>
              <a:t>về</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trời</a:t>
            </a:r>
            <a:r>
              <a:rPr lang="en-US" altLang="en-US" dirty="0">
                <a:latin typeface="Times New Roman" panose="02020603050405020304" pitchFamily="18" charset="0"/>
                <a:cs typeface="Times New Roman" panose="02020603050405020304" pitchFamily="18" charset="0"/>
                <a:sym typeface="+mn-ea"/>
              </a:rPr>
              <a:t>.</a:t>
            </a:r>
            <a:endParaRPr lang="en-US" altLang="en-US" dirty="0">
              <a:latin typeface="Times New Roman" panose="02020603050405020304" pitchFamily="18" charset="0"/>
              <a:cs typeface="Times New Roman" panose="02020603050405020304" pitchFamily="18" charset="0"/>
              <a:sym typeface="+mn-ea"/>
            </a:endParaRPr>
          </a:p>
          <a:p>
            <a:pPr eaLnBrk="1" hangingPunct="1"/>
            <a:r>
              <a:rPr lang="en-US" altLang="en-US" dirty="0">
                <a:latin typeface="Times New Roman" panose="02020603050405020304" pitchFamily="18" charset="0"/>
                <a:cs typeface="Times New Roman" panose="02020603050405020304" pitchFamily="18" charset="0"/>
                <a:sym typeface="+mn-ea"/>
              </a:rPr>
              <a:t>	- </a:t>
            </a:r>
            <a:r>
              <a:rPr lang="en-US" altLang="en-US" dirty="0" err="1">
                <a:latin typeface="Times New Roman" panose="02020603050405020304" pitchFamily="18" charset="0"/>
                <a:cs typeface="Times New Roman" panose="02020603050405020304" pitchFamily="18" charset="0"/>
                <a:sym typeface="+mn-ea"/>
              </a:rPr>
              <a:t>Vua</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phong</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Gióng</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là</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Phù</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Đổng</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Thiên</a:t>
            </a:r>
            <a:r>
              <a:rPr lang="en-US" altLang="en-US" dirty="0">
                <a:latin typeface="Times New Roman" panose="02020603050405020304" pitchFamily="18" charset="0"/>
                <a:cs typeface="Times New Roman" panose="02020603050405020304" pitchFamily="18" charset="0"/>
                <a:sym typeface="+mn-ea"/>
              </a:rPr>
              <a:t> </a:t>
            </a:r>
            <a:r>
              <a:rPr lang="en-US" altLang="en-US" dirty="0" err="1">
                <a:latin typeface="Times New Roman" panose="02020603050405020304" pitchFamily="18" charset="0"/>
                <a:cs typeface="Times New Roman" panose="02020603050405020304" pitchFamily="18" charset="0"/>
                <a:sym typeface="+mn-ea"/>
              </a:rPr>
              <a:t>Vương</a:t>
            </a:r>
            <a:r>
              <a:rPr lang="en-US" altLang="en-US" dirty="0">
                <a:latin typeface="Times New Roman" panose="02020603050405020304" pitchFamily="18" charset="0"/>
                <a:cs typeface="Times New Roman" panose="02020603050405020304" pitchFamily="18" charset="0"/>
                <a:sym typeface="+mn-ea"/>
              </a:rPr>
              <a:t>.</a:t>
            </a:r>
            <a:endParaRPr lang="en-US" altLang="en-US" dirty="0">
              <a:latin typeface="Times New Roman" panose="02020603050405020304" pitchFamily="18" charset="0"/>
              <a:cs typeface="Times New Roman" panose="02020603050405020304" pitchFamily="18" charset="0"/>
              <a:sym typeface="+mn-ea"/>
            </a:endParaRPr>
          </a:p>
          <a:p>
            <a:pPr eaLnBrk="1" hangingPunct="1"/>
            <a:endParaRPr lang="en-US" altLang="en-US" b="1" dirty="0">
              <a:latin typeface="Times New Roman" panose="02020603050405020304" pitchFamily="18" charset="0"/>
              <a:cs typeface="Times New Roman" panose="02020603050405020304" pitchFamily="18" charset="0"/>
            </a:endParaRPr>
          </a:p>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wheel spokes="8"/>
      </p:transition>
    </mc:Choice>
    <mc:Fallback>
      <p:transition spd="slow">
        <p:wheel spokes="8"/>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4"/>
          <p:cNvGrpSpPr/>
          <p:nvPr/>
        </p:nvGrpSpPr>
        <p:grpSpPr bwMode="auto">
          <a:xfrm>
            <a:off x="3672304" y="4510349"/>
            <a:ext cx="5938186" cy="2585323"/>
            <a:chOff x="4946994" y="1235657"/>
            <a:chExt cx="3019081" cy="2580508"/>
          </a:xfrm>
        </p:grpSpPr>
        <p:pic>
          <p:nvPicPr>
            <p:cNvPr id="6164" name="Picture 25" descr="D:\VĂN 6( 18-19)\Thánh Gióng\Thánh Gióng\Truyện tranh thánh gióng\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29200" y="1371600"/>
              <a:ext cx="2936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 name="TextBox 26"/>
            <p:cNvSpPr txBox="1">
              <a:spLocks noChangeArrowheads="1"/>
            </p:cNvSpPr>
            <p:nvPr/>
          </p:nvSpPr>
          <p:spPr bwMode="auto">
            <a:xfrm>
              <a:off x="4946994" y="1235657"/>
              <a:ext cx="1303137" cy="25805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grpSp>
      <p:grpSp>
        <p:nvGrpSpPr>
          <p:cNvPr id="6147" name="Group 21"/>
          <p:cNvGrpSpPr/>
          <p:nvPr/>
        </p:nvGrpSpPr>
        <p:grpSpPr bwMode="auto">
          <a:xfrm>
            <a:off x="1676400" y="2133600"/>
            <a:ext cx="5562600" cy="2585323"/>
            <a:chOff x="609600" y="1072277"/>
            <a:chExt cx="2971800" cy="2436532"/>
          </a:xfrm>
        </p:grpSpPr>
        <p:pic>
          <p:nvPicPr>
            <p:cNvPr id="6162" name="Picture 2" descr="D:\VĂN 6( 18-19)\Thánh Gióng\Thánh Gióng\Truyện tranh thánh gióng\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1219200"/>
              <a:ext cx="2936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Box 23"/>
            <p:cNvSpPr txBox="1">
              <a:spLocks noChangeArrowheads="1"/>
            </p:cNvSpPr>
            <p:nvPr/>
          </p:nvSpPr>
          <p:spPr bwMode="auto">
            <a:xfrm>
              <a:off x="2057400" y="1072277"/>
              <a:ext cx="1524000" cy="24365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grpSp>
      <p:pic>
        <p:nvPicPr>
          <p:cNvPr id="614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281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286000"/>
            <a:ext cx="2895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descr="D:\VĂN 6( 18-19)\Thánh Gióng\Thánh Gióng\Truyện tranh thánh gióng\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119" y="4773142"/>
            <a:ext cx="338480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28575"/>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0"/>
            <a:ext cx="30480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3962400" y="1557338"/>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1</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6934200" y="16002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2</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10058400" y="16002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3</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3767138" y="414337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4</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6934200" y="40862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5</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10058400" y="40862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6</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4648200" y="6357938"/>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7</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8" name="Rounded Rectangle 27"/>
          <p:cNvSpPr/>
          <p:nvPr/>
        </p:nvSpPr>
        <p:spPr>
          <a:xfrm>
            <a:off x="8839200" y="6357938"/>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8</a:t>
            </a:r>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32"/>
          <p:cNvGrpSpPr/>
          <p:nvPr/>
        </p:nvGrpSpPr>
        <p:grpSpPr bwMode="auto">
          <a:xfrm>
            <a:off x="-1295400" y="4495801"/>
            <a:ext cx="6096000" cy="2586037"/>
            <a:chOff x="4191000" y="1295400"/>
            <a:chExt cx="3304476" cy="2585323"/>
          </a:xfrm>
        </p:grpSpPr>
        <p:pic>
          <p:nvPicPr>
            <p:cNvPr id="7196" name="Picture 33" descr="D:\VĂN 6( 18-19)\Thánh Gióng\Thánh Gióng\Truyện tranh thánh gióng\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81488" y="1752600"/>
              <a:ext cx="26139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7" name="TextBox 34"/>
            <p:cNvSpPr txBox="1">
              <a:spLocks noChangeArrowheads="1"/>
            </p:cNvSpPr>
            <p:nvPr/>
          </p:nvSpPr>
          <p:spPr bwMode="auto">
            <a:xfrm>
              <a:off x="4191000" y="1295400"/>
              <a:ext cx="1981200" cy="25853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grpSp>
      <p:grpSp>
        <p:nvGrpSpPr>
          <p:cNvPr id="7171" name="Group 29"/>
          <p:cNvGrpSpPr/>
          <p:nvPr/>
        </p:nvGrpSpPr>
        <p:grpSpPr bwMode="auto">
          <a:xfrm>
            <a:off x="7786688" y="2310825"/>
            <a:ext cx="6286500" cy="2308324"/>
            <a:chOff x="609600" y="1072277"/>
            <a:chExt cx="3429000" cy="2526358"/>
          </a:xfrm>
        </p:grpSpPr>
        <p:pic>
          <p:nvPicPr>
            <p:cNvPr id="7194" name="Picture 2" descr="D:\VĂN 6( 18-19)\Thánh Gióng\Thánh Gióng\Truyện tranh thánh gióng\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1219200"/>
              <a:ext cx="2936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5" name="TextBox 31"/>
            <p:cNvSpPr txBox="1">
              <a:spLocks noChangeArrowheads="1"/>
            </p:cNvSpPr>
            <p:nvPr/>
          </p:nvSpPr>
          <p:spPr bwMode="auto">
            <a:xfrm>
              <a:off x="2057400" y="1072277"/>
              <a:ext cx="1981200" cy="25263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p:txBody>
        </p:sp>
      </p:grpSp>
      <p:pic>
        <p:nvPicPr>
          <p:cNvPr id="71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953000"/>
            <a:ext cx="2590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48925"/>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2387025"/>
            <a:ext cx="28194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 descr="D:\VĂN 6( 18-19)\Thánh Gióng\Thánh Gióng\Truyện tranh thánh gióng\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564" y="0"/>
            <a:ext cx="29924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0"/>
            <a:ext cx="304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7224713" y="61722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2</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10058400" y="14478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7</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6858000" y="39110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5</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9796463" y="38348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4</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6934200" y="14478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3</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3962400" y="14478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1</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3810000" y="39110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6</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7185" name="Rectangle 15"/>
          <p:cNvSpPr>
            <a:spLocks noChangeArrowheads="1"/>
          </p:cNvSpPr>
          <p:nvPr/>
        </p:nvSpPr>
        <p:spPr bwMode="auto">
          <a:xfrm>
            <a:off x="1778000" y="1846263"/>
            <a:ext cx="2412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b="1" dirty="0" err="1">
                <a:latin typeface="Arail"/>
                <a:cs typeface="Times New Roman" panose="02020603050405020304" pitchFamily="18" charset="0"/>
              </a:rPr>
              <a:t>Sự</a:t>
            </a:r>
            <a:r>
              <a:rPr lang="en-US" altLang="en-US" b="1" dirty="0">
                <a:latin typeface="Arail"/>
                <a:cs typeface="Times New Roman" panose="02020603050405020304" pitchFamily="18" charset="0"/>
              </a:rPr>
              <a:t> </a:t>
            </a:r>
            <a:r>
              <a:rPr lang="en-US" altLang="en-US" b="1" dirty="0" err="1">
                <a:latin typeface="Arail"/>
                <a:cs typeface="Times New Roman" panose="02020603050405020304" pitchFamily="18" charset="0"/>
              </a:rPr>
              <a:t>ra</a:t>
            </a:r>
            <a:r>
              <a:rPr lang="en-US" altLang="en-US" b="1" dirty="0">
                <a:latin typeface="Arail"/>
                <a:cs typeface="Times New Roman" panose="02020603050405020304" pitchFamily="18" charset="0"/>
              </a:rPr>
              <a:t> </a:t>
            </a:r>
            <a:r>
              <a:rPr lang="en-US" altLang="en-US" b="1" dirty="0" err="1">
                <a:latin typeface="Arail"/>
                <a:cs typeface="Times New Roman" panose="02020603050405020304" pitchFamily="18" charset="0"/>
              </a:rPr>
              <a:t>đời</a:t>
            </a:r>
            <a:r>
              <a:rPr lang="en-US" altLang="en-US" b="1" dirty="0">
                <a:latin typeface="Arail"/>
                <a:cs typeface="Times New Roman" panose="02020603050405020304" pitchFamily="18" charset="0"/>
              </a:rPr>
              <a:t> </a:t>
            </a:r>
            <a:r>
              <a:rPr lang="en-US" altLang="en-US" b="1" dirty="0" err="1">
                <a:latin typeface="Arail"/>
                <a:cs typeface="Times New Roman" panose="02020603050405020304" pitchFamily="18" charset="0"/>
              </a:rPr>
              <a:t>của</a:t>
            </a:r>
            <a:r>
              <a:rPr lang="en-US" altLang="en-US" b="1" dirty="0">
                <a:latin typeface="Arail"/>
                <a:cs typeface="Times New Roman" panose="02020603050405020304" pitchFamily="18" charset="0"/>
              </a:rPr>
              <a:t> </a:t>
            </a:r>
            <a:r>
              <a:rPr lang="en-US" altLang="en-US" b="1" dirty="0" err="1">
                <a:latin typeface="Arail"/>
                <a:cs typeface="Times New Roman" panose="02020603050405020304" pitchFamily="18" charset="0"/>
              </a:rPr>
              <a:t>Gióng</a:t>
            </a:r>
            <a:endParaRPr lang="en-US" altLang="en-US" dirty="0">
              <a:latin typeface="Arail"/>
            </a:endParaRPr>
          </a:p>
        </p:txBody>
      </p:sp>
      <p:sp>
        <p:nvSpPr>
          <p:cNvPr id="7186" name="Rectangle 16"/>
          <p:cNvSpPr>
            <a:spLocks noChangeArrowheads="1"/>
          </p:cNvSpPr>
          <p:nvPr/>
        </p:nvSpPr>
        <p:spPr bwMode="auto">
          <a:xfrm>
            <a:off x="4724400" y="1828801"/>
            <a:ext cx="2932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1600" b="1" dirty="0" err="1">
                <a:latin typeface="Arail"/>
                <a:cs typeface="Times New Roman" panose="02020603050405020304" pitchFamily="18" charset="0"/>
              </a:rPr>
              <a:t>Gióng</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biết</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nói</a:t>
            </a:r>
            <a:r>
              <a:rPr lang="en-US" altLang="en-US" sz="1600" b="1" dirty="0">
                <a:latin typeface="Arail"/>
                <a:cs typeface="Times New Roman" panose="02020603050405020304" pitchFamily="18" charset="0"/>
              </a:rPr>
              <a:t> </a:t>
            </a:r>
            <a:r>
              <a:rPr lang="en-US" altLang="en-US" sz="1600" b="1" err="1">
                <a:latin typeface="Arail"/>
                <a:cs typeface="Times New Roman" panose="02020603050405020304" pitchFamily="18" charset="0"/>
              </a:rPr>
              <a:t>và</a:t>
            </a:r>
            <a:r>
              <a:rPr lang="en-US" altLang="en-US" sz="1600" b="1">
                <a:latin typeface="Arail"/>
                <a:cs typeface="Times New Roman" panose="02020603050405020304" pitchFamily="18" charset="0"/>
              </a:rPr>
              <a:t> đòi đi đánh </a:t>
            </a:r>
            <a:r>
              <a:rPr lang="en-US" altLang="en-US" sz="1600" b="1" dirty="0" err="1">
                <a:latin typeface="Arail"/>
                <a:cs typeface="Times New Roman" panose="02020603050405020304" pitchFamily="18" charset="0"/>
              </a:rPr>
              <a:t>giặc</a:t>
            </a:r>
            <a:endParaRPr lang="en-US" altLang="en-US" sz="1600" dirty="0">
              <a:latin typeface="Arail"/>
            </a:endParaRPr>
          </a:p>
        </p:txBody>
      </p:sp>
      <p:sp>
        <p:nvSpPr>
          <p:cNvPr id="7187" name="Rectangle 23"/>
          <p:cNvSpPr>
            <a:spLocks noChangeArrowheads="1"/>
          </p:cNvSpPr>
          <p:nvPr/>
        </p:nvSpPr>
        <p:spPr bwMode="auto">
          <a:xfrm>
            <a:off x="7786688" y="1884363"/>
            <a:ext cx="29102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1600" b="1" dirty="0" err="1">
                <a:latin typeface="Arail"/>
                <a:cs typeface="Times New Roman" panose="02020603050405020304" pitchFamily="18" charset="0"/>
              </a:rPr>
              <a:t>Gióng</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lớn</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nhanh</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như</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thổi</a:t>
            </a:r>
            <a:r>
              <a:rPr lang="en-US" altLang="en-US" sz="1600" b="1">
                <a:latin typeface="Arail"/>
                <a:cs typeface="Times New Roman" panose="02020603050405020304" pitchFamily="18" charset="0"/>
              </a:rPr>
              <a:t>, </a:t>
            </a:r>
            <a:endParaRPr lang="en-US" altLang="en-US" sz="1600" dirty="0">
              <a:latin typeface="Arail"/>
            </a:endParaRPr>
          </a:p>
        </p:txBody>
      </p:sp>
      <p:sp>
        <p:nvSpPr>
          <p:cNvPr id="7188" name="Rectangle 26"/>
          <p:cNvSpPr>
            <a:spLocks noChangeArrowheads="1"/>
          </p:cNvSpPr>
          <p:nvPr/>
        </p:nvSpPr>
        <p:spPr bwMode="auto">
          <a:xfrm>
            <a:off x="4631053" y="4368226"/>
            <a:ext cx="28664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600" b="1">
                <a:latin typeface="Arail"/>
                <a:cs typeface="Times New Roman" panose="02020603050405020304" pitchFamily="18" charset="0"/>
              </a:rPr>
              <a:t>Gióng nhổ bụi tre, đánh tan</a:t>
            </a:r>
            <a:endParaRPr lang="en-US" altLang="en-US" sz="1600" b="1">
              <a:latin typeface="Arail"/>
              <a:cs typeface="Times New Roman" panose="02020603050405020304" pitchFamily="18" charset="0"/>
            </a:endParaRPr>
          </a:p>
          <a:p>
            <a:pPr eaLnBrk="1" hangingPunct="1"/>
            <a:r>
              <a:rPr lang="en-US" altLang="en-US" sz="1600" b="1">
                <a:latin typeface="Arail"/>
                <a:cs typeface="Times New Roman" panose="02020603050405020304" pitchFamily="18" charset="0"/>
              </a:rPr>
              <a:t> quân giặc.</a:t>
            </a:r>
            <a:endParaRPr lang="en-US" altLang="en-US" sz="1600" dirty="0">
              <a:latin typeface="Arail"/>
            </a:endParaRPr>
          </a:p>
        </p:txBody>
      </p:sp>
      <p:sp>
        <p:nvSpPr>
          <p:cNvPr id="7189" name="Rectangle 25"/>
          <p:cNvSpPr>
            <a:spLocks noChangeArrowheads="1"/>
          </p:cNvSpPr>
          <p:nvPr/>
        </p:nvSpPr>
        <p:spPr bwMode="auto">
          <a:xfrm>
            <a:off x="1524000" y="4368226"/>
            <a:ext cx="304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1600" b="1">
                <a:latin typeface="Arail"/>
                <a:cs typeface="Times New Roman" panose="02020603050405020304" pitchFamily="18" charset="0"/>
              </a:rPr>
              <a:t>Gióng vươn vai thành tráng sĩ  và đi </a:t>
            </a:r>
            <a:r>
              <a:rPr lang="en-US" altLang="en-US" sz="1600" b="1" dirty="0" err="1">
                <a:latin typeface="Arail"/>
                <a:cs typeface="Times New Roman" panose="02020603050405020304" pitchFamily="18" charset="0"/>
              </a:rPr>
              <a:t>đánh</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giặc</a:t>
            </a:r>
            <a:r>
              <a:rPr lang="en-US" altLang="en-US" sz="1600" b="1" dirty="0">
                <a:latin typeface="Arail"/>
                <a:cs typeface="Times New Roman" panose="02020603050405020304" pitchFamily="18" charset="0"/>
              </a:rPr>
              <a:t>.</a:t>
            </a:r>
            <a:endParaRPr lang="en-US" altLang="en-US" sz="1600" dirty="0">
              <a:latin typeface="Arail"/>
            </a:endParaRPr>
          </a:p>
        </p:txBody>
      </p:sp>
      <p:sp>
        <p:nvSpPr>
          <p:cNvPr id="7190" name="Rectangle 27"/>
          <p:cNvSpPr>
            <a:spLocks noChangeArrowheads="1"/>
          </p:cNvSpPr>
          <p:nvPr/>
        </p:nvSpPr>
        <p:spPr bwMode="auto">
          <a:xfrm>
            <a:off x="8077200" y="4444426"/>
            <a:ext cx="274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1600" b="1">
                <a:latin typeface="Arail"/>
                <a:cs typeface="Times New Roman" panose="02020603050405020304" pitchFamily="18" charset="0"/>
              </a:rPr>
              <a:t>Gióng đánh thắng giặc, bay về trời.</a:t>
            </a:r>
            <a:endParaRPr lang="en-US" altLang="en-US" sz="1600" b="1" dirty="0">
              <a:latin typeface="Arail"/>
            </a:endParaRPr>
          </a:p>
        </p:txBody>
      </p:sp>
      <p:sp>
        <p:nvSpPr>
          <p:cNvPr id="7191" name="Rectangle 28"/>
          <p:cNvSpPr>
            <a:spLocks noChangeArrowheads="1"/>
          </p:cNvSpPr>
          <p:nvPr/>
        </p:nvSpPr>
        <p:spPr bwMode="auto">
          <a:xfrm>
            <a:off x="5686058" y="6460123"/>
            <a:ext cx="24673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600" b="1" dirty="0" err="1">
                <a:latin typeface="Arail"/>
                <a:cs typeface="Times New Roman" panose="02020603050405020304" pitchFamily="18" charset="0"/>
              </a:rPr>
              <a:t>Những</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dấu</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tích</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còn</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lại</a:t>
            </a:r>
            <a:r>
              <a:rPr lang="en-US" altLang="en-US" sz="1600" b="1" dirty="0">
                <a:latin typeface="Arail"/>
                <a:cs typeface="Times New Roman" panose="02020603050405020304" pitchFamily="18" charset="0"/>
              </a:rPr>
              <a:t>.</a:t>
            </a:r>
            <a:endParaRPr lang="en-US" altLang="en-US" sz="1600" dirty="0">
              <a:latin typeface="Arail"/>
            </a:endParaRPr>
          </a:p>
        </p:txBody>
      </p:sp>
      <p:sp>
        <p:nvSpPr>
          <p:cNvPr id="7192" name="Rectangle 35"/>
          <p:cNvSpPr>
            <a:spLocks noChangeArrowheads="1"/>
          </p:cNvSpPr>
          <p:nvPr/>
        </p:nvSpPr>
        <p:spPr bwMode="auto">
          <a:xfrm>
            <a:off x="1492251" y="6443246"/>
            <a:ext cx="37732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600" b="1" dirty="0" err="1">
                <a:latin typeface="Arail"/>
                <a:cs typeface="Times New Roman" panose="02020603050405020304" pitchFamily="18" charset="0"/>
              </a:rPr>
              <a:t>Vua</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phong</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danh</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hiệu</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và</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lập</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đền</a:t>
            </a:r>
            <a:r>
              <a:rPr lang="en-US" altLang="en-US" sz="1600" b="1" dirty="0">
                <a:latin typeface="Arail"/>
                <a:cs typeface="Times New Roman" panose="02020603050405020304" pitchFamily="18" charset="0"/>
              </a:rPr>
              <a:t> </a:t>
            </a:r>
            <a:r>
              <a:rPr lang="en-US" altLang="en-US" sz="1600" b="1" dirty="0" err="1">
                <a:latin typeface="Arail"/>
                <a:cs typeface="Times New Roman" panose="02020603050405020304" pitchFamily="18" charset="0"/>
              </a:rPr>
              <a:t>thờ</a:t>
            </a:r>
            <a:r>
              <a:rPr lang="en-US" altLang="en-US" sz="1600" b="1" dirty="0">
                <a:latin typeface="Arail"/>
                <a:cs typeface="Times New Roman" panose="02020603050405020304" pitchFamily="18" charset="0"/>
              </a:rPr>
              <a:t> </a:t>
            </a:r>
            <a:endParaRPr lang="en-US" altLang="en-US" sz="1600" dirty="0">
              <a:latin typeface="Arail"/>
            </a:endParaRPr>
          </a:p>
        </p:txBody>
      </p:sp>
      <p:sp>
        <p:nvSpPr>
          <p:cNvPr id="37" name="Rounded Rectangle 36"/>
          <p:cNvSpPr/>
          <p:nvPr/>
        </p:nvSpPr>
        <p:spPr>
          <a:xfrm>
            <a:off x="3429000" y="59436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8</a:t>
            </a:r>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185"/>
                                        </p:tgtEl>
                                        <p:attrNameLst>
                                          <p:attrName>style.visibility</p:attrName>
                                        </p:attrNameLst>
                                      </p:cBhvr>
                                      <p:to>
                                        <p:strVal val="visible"/>
                                      </p:to>
                                    </p:set>
                                    <p:animEffect transition="in" filter="fade">
                                      <p:cBhvr>
                                        <p:cTn id="13" dur="500"/>
                                        <p:tgtEl>
                                          <p:spTgt spid="718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76"/>
                                        </p:tgtEl>
                                        <p:attrNameLst>
                                          <p:attrName>style.visibility</p:attrName>
                                        </p:attrNameLst>
                                      </p:cBhvr>
                                      <p:to>
                                        <p:strVal val="visible"/>
                                      </p:to>
                                    </p:set>
                                    <p:animEffect transition="in" filter="fade">
                                      <p:cBhvr>
                                        <p:cTn id="18" dur="500"/>
                                        <p:tgtEl>
                                          <p:spTgt spid="71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186"/>
                                        </p:tgtEl>
                                        <p:attrNameLst>
                                          <p:attrName>style.visibility</p:attrName>
                                        </p:attrNameLst>
                                      </p:cBhvr>
                                      <p:to>
                                        <p:strVal val="visible"/>
                                      </p:to>
                                    </p:set>
                                    <p:animEffect transition="in" filter="barn(inVertical)">
                                      <p:cBhvr>
                                        <p:cTn id="26" dur="500"/>
                                        <p:tgtEl>
                                          <p:spTgt spid="718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75"/>
                                        </p:tgtEl>
                                        <p:attrNameLst>
                                          <p:attrName>style.visibility</p:attrName>
                                        </p:attrNameLst>
                                      </p:cBhvr>
                                      <p:to>
                                        <p:strVal val="visible"/>
                                      </p:to>
                                    </p:set>
                                    <p:animEffect transition="in" filter="fade">
                                      <p:cBhvr>
                                        <p:cTn id="31" dur="500"/>
                                        <p:tgtEl>
                                          <p:spTgt spid="71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187"/>
                                        </p:tgtEl>
                                        <p:attrNameLst>
                                          <p:attrName>style.visibility</p:attrName>
                                        </p:attrNameLst>
                                      </p:cBhvr>
                                      <p:to>
                                        <p:strVal val="visible"/>
                                      </p:to>
                                    </p:set>
                                    <p:animEffect transition="in" filter="barn(inVertical)">
                                      <p:cBhvr>
                                        <p:cTn id="39" dur="500"/>
                                        <p:tgtEl>
                                          <p:spTgt spid="718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173"/>
                                        </p:tgtEl>
                                        <p:attrNameLst>
                                          <p:attrName>style.visibility</p:attrName>
                                        </p:attrNameLst>
                                      </p:cBhvr>
                                      <p:to>
                                        <p:strVal val="visible"/>
                                      </p:to>
                                    </p:set>
                                    <p:animEffect transition="in" filter="fade">
                                      <p:cBhvr>
                                        <p:cTn id="44" dur="500"/>
                                        <p:tgtEl>
                                          <p:spTgt spid="717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189"/>
                                        </p:tgtEl>
                                        <p:attrNameLst>
                                          <p:attrName>style.visibility</p:attrName>
                                        </p:attrNameLst>
                                      </p:cBhvr>
                                      <p:to>
                                        <p:strVal val="visible"/>
                                      </p:to>
                                    </p:set>
                                    <p:animEffect transition="in" filter="barn(inVertical)">
                                      <p:cBhvr>
                                        <p:cTn id="52" dur="500"/>
                                        <p:tgtEl>
                                          <p:spTgt spid="718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4"/>
                                        </p:tgtEl>
                                        <p:attrNameLst>
                                          <p:attrName>style.visibility</p:attrName>
                                        </p:attrNameLst>
                                      </p:cBhvr>
                                      <p:to>
                                        <p:strVal val="visible"/>
                                      </p:to>
                                    </p:set>
                                    <p:animEffect transition="in" filter="fade">
                                      <p:cBhvr>
                                        <p:cTn id="57" dur="500"/>
                                        <p:tgtEl>
                                          <p:spTgt spid="717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7188"/>
                                        </p:tgtEl>
                                        <p:attrNameLst>
                                          <p:attrName>style.visibility</p:attrName>
                                        </p:attrNameLst>
                                      </p:cBhvr>
                                      <p:to>
                                        <p:strVal val="visible"/>
                                      </p:to>
                                    </p:set>
                                    <p:animEffect transition="in" filter="barn(inVertical)">
                                      <p:cBhvr>
                                        <p:cTn id="65" dur="500"/>
                                        <p:tgtEl>
                                          <p:spTgt spid="718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171"/>
                                        </p:tgtEl>
                                        <p:attrNameLst>
                                          <p:attrName>style.visibility</p:attrName>
                                        </p:attrNameLst>
                                      </p:cBhvr>
                                      <p:to>
                                        <p:strVal val="visible"/>
                                      </p:to>
                                    </p:set>
                                    <p:animEffect transition="in" filter="fade">
                                      <p:cBhvr>
                                        <p:cTn id="70" dur="500"/>
                                        <p:tgtEl>
                                          <p:spTgt spid="717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7190"/>
                                        </p:tgtEl>
                                        <p:attrNameLst>
                                          <p:attrName>style.visibility</p:attrName>
                                        </p:attrNameLst>
                                      </p:cBhvr>
                                      <p:to>
                                        <p:strVal val="visible"/>
                                      </p:to>
                                    </p:set>
                                    <p:animEffect transition="in" filter="barn(inVertical)">
                                      <p:cBhvr>
                                        <p:cTn id="78" dur="500"/>
                                        <p:tgtEl>
                                          <p:spTgt spid="719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7170"/>
                                        </p:tgtEl>
                                        <p:attrNameLst>
                                          <p:attrName>style.visibility</p:attrName>
                                        </p:attrNameLst>
                                      </p:cBhvr>
                                      <p:to>
                                        <p:strVal val="visible"/>
                                      </p:to>
                                    </p:set>
                                    <p:animEffect transition="in" filter="fade">
                                      <p:cBhvr>
                                        <p:cTn id="83" dur="500"/>
                                        <p:tgtEl>
                                          <p:spTgt spid="717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7192"/>
                                        </p:tgtEl>
                                        <p:attrNameLst>
                                          <p:attrName>style.visibility</p:attrName>
                                        </p:attrNameLst>
                                      </p:cBhvr>
                                      <p:to>
                                        <p:strVal val="visible"/>
                                      </p:to>
                                    </p:set>
                                    <p:animEffect transition="in" filter="barn(inVertical)">
                                      <p:cBhvr>
                                        <p:cTn id="91" dur="500"/>
                                        <p:tgtEl>
                                          <p:spTgt spid="719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7172"/>
                                        </p:tgtEl>
                                        <p:attrNameLst>
                                          <p:attrName>style.visibility</p:attrName>
                                        </p:attrNameLst>
                                      </p:cBhvr>
                                      <p:to>
                                        <p:strVal val="visible"/>
                                      </p:to>
                                    </p:set>
                                    <p:animEffect transition="in" filter="fade">
                                      <p:cBhvr>
                                        <p:cTn id="96" dur="500"/>
                                        <p:tgtEl>
                                          <p:spTgt spid="717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500"/>
                                        <p:tgtEl>
                                          <p:spTgt spid="18"/>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7191"/>
                                        </p:tgtEl>
                                        <p:attrNameLst>
                                          <p:attrName>style.visibility</p:attrName>
                                        </p:attrNameLst>
                                      </p:cBhvr>
                                      <p:to>
                                        <p:strVal val="visible"/>
                                      </p:to>
                                    </p:set>
                                    <p:animEffect transition="in" filter="barn(inVertical)">
                                      <p:cBhvr>
                                        <p:cTn id="104" dur="500"/>
                                        <p:tgtEl>
                                          <p:spTgt spid="7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5" grpId="0" animBg="1"/>
      <p:bldP spid="7185" grpId="0"/>
      <p:bldP spid="7186" grpId="0"/>
      <p:bldP spid="7187" grpId="0"/>
      <p:bldP spid="7188" grpId="0"/>
      <p:bldP spid="7189" grpId="0"/>
      <p:bldP spid="7190" grpId="0"/>
      <p:bldP spid="7191" grpId="0"/>
      <p:bldP spid="7192" grpId="0"/>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0" y="32217"/>
            <a:ext cx="9144000" cy="6825783"/>
          </a:xfrm>
          <a:prstGeom prst="rect">
            <a:avLst/>
          </a:prstGeom>
        </p:spPr>
      </p:pic>
      <p:pic>
        <p:nvPicPr>
          <p:cNvPr id="54279" name="Picture 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960" y="2819401"/>
            <a:ext cx="8318006" cy="342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364" y="2819400"/>
            <a:ext cx="807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9"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363" y="1832646"/>
            <a:ext cx="8077200" cy="212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228600"/>
            <a:ext cx="79111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286000"/>
            <a:ext cx="20447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5" name="Text Box 13"/>
          <p:cNvSpPr txBox="1">
            <a:spLocks noChangeArrowheads="1"/>
          </p:cNvSpPr>
          <p:nvPr/>
        </p:nvSpPr>
        <p:spPr bwMode="auto">
          <a:xfrm>
            <a:off x="1981200" y="3505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solidFill>
                  <a:srgbClr val="FF0000"/>
                </a:solidFill>
                <a:latin typeface="Times New Roman" panose="02020603050405020304" pitchFamily="18" charset="0"/>
              </a:rPr>
              <a:t>4 </a:t>
            </a:r>
            <a:r>
              <a:rPr lang="en-US" altLang="en-US" sz="2400" b="1" dirty="0" err="1">
                <a:solidFill>
                  <a:srgbClr val="FF0000"/>
                </a:solidFill>
                <a:latin typeface="Times New Roman" panose="02020603050405020304" pitchFamily="18" charset="0"/>
              </a:rPr>
              <a:t>phần</a:t>
            </a:r>
            <a:endParaRPr lang="en-US" altLang="en-US" sz="2400" b="1" dirty="0">
              <a:solidFill>
                <a:srgbClr val="FF0000"/>
              </a:solidFill>
              <a:latin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box(out)">
                                      <p:cBhvr>
                                        <p:cTn id="7" dur="500"/>
                                        <p:tgtEl>
                                          <p:spTgt spid="542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285"/>
                                        </p:tgtEl>
                                        <p:attrNameLst>
                                          <p:attrName>style.visibility</p:attrName>
                                        </p:attrNameLst>
                                      </p:cBhvr>
                                      <p:to>
                                        <p:strVal val="visible"/>
                                      </p:to>
                                    </p:set>
                                    <p:animEffect transition="in" filter="barn(inVertical)">
                                      <p:cBhvr>
                                        <p:cTn id="12" dur="500"/>
                                        <p:tgtEl>
                                          <p:spTgt spid="542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282"/>
                                        </p:tgtEl>
                                        <p:attrNameLst>
                                          <p:attrName>style.visibility</p:attrName>
                                        </p:attrNameLst>
                                      </p:cBhvr>
                                      <p:to>
                                        <p:strVal val="visible"/>
                                      </p:to>
                                    </p:set>
                                    <p:animEffect transition="in" filter="wipe(left)">
                                      <p:cBhvr>
                                        <p:cTn id="17" dur="500"/>
                                        <p:tgtEl>
                                          <p:spTgt spid="5428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281"/>
                                        </p:tgtEl>
                                        <p:attrNameLst>
                                          <p:attrName>style.visibility</p:attrName>
                                        </p:attrNameLst>
                                      </p:cBhvr>
                                      <p:to>
                                        <p:strVal val="visible"/>
                                      </p:to>
                                    </p:set>
                                    <p:animEffect transition="in" filter="wipe(left)">
                                      <p:cBhvr>
                                        <p:cTn id="22" dur="500"/>
                                        <p:tgtEl>
                                          <p:spTgt spid="542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280"/>
                                        </p:tgtEl>
                                        <p:attrNameLst>
                                          <p:attrName>style.visibility</p:attrName>
                                        </p:attrNameLst>
                                      </p:cBhvr>
                                      <p:to>
                                        <p:strVal val="visible"/>
                                      </p:to>
                                    </p:set>
                                    <p:animEffect transition="in" filter="wipe(left)">
                                      <p:cBhvr>
                                        <p:cTn id="27" dur="500"/>
                                        <p:tgtEl>
                                          <p:spTgt spid="5428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4279"/>
                                        </p:tgtEl>
                                        <p:attrNameLst>
                                          <p:attrName>style.visibility</p:attrName>
                                        </p:attrNameLst>
                                      </p:cBhvr>
                                      <p:to>
                                        <p:strVal val="visible"/>
                                      </p:to>
                                    </p:set>
                                    <p:animEffect transition="in" filter="wipe(left)">
                                      <p:cBhvr>
                                        <p:cTn id="32" dur="5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Káº¿t quáº£ hÃ¬nh áº£nh cho giÃ³ng ÄÃ¡nh giáº¡c bay ve tro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4468" y="3429000"/>
            <a:ext cx="4641632" cy="35147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124200"/>
            <a:ext cx="4540468" cy="3733800"/>
          </a:xfrm>
          <a:prstGeom prst="rect">
            <a:avLst/>
          </a:prstGeom>
          <a:ln w="28575">
            <a:solidFill>
              <a:schemeClr val="tx1"/>
            </a:solidFill>
          </a:ln>
        </p:spPr>
      </p:pic>
      <p:sp>
        <p:nvSpPr>
          <p:cNvPr id="16" name="TextBox 15">
            <a:hlinkClick r:id="rId3" action="ppaction://hlinksldjump"/>
          </p:cNvPr>
          <p:cNvSpPr txBox="1"/>
          <p:nvPr/>
        </p:nvSpPr>
        <p:spPr>
          <a:xfrm>
            <a:off x="1524001" y="6324601"/>
            <a:ext cx="4403833" cy="538609"/>
          </a:xfrm>
          <a:prstGeom prst="rect">
            <a:avLst/>
          </a:prstGeom>
          <a:solidFill>
            <a:srgbClr val="7030A0"/>
          </a:solidFill>
          <a:ln w="28575">
            <a:solidFill>
              <a:schemeClr val="bg1"/>
            </a:solidFill>
          </a:ln>
        </p:spPr>
        <p:txBody>
          <a:bodyPr wrap="square" rtlCol="0">
            <a:spAutoFit/>
          </a:bodyPr>
          <a:lstStyle/>
          <a:p>
            <a:pPr algn="ctr"/>
            <a:r>
              <a:rPr lang="en-US" sz="2900" dirty="0" err="1">
                <a:solidFill>
                  <a:srgbClr val="FFFF00"/>
                </a:solidFill>
              </a:rPr>
              <a:t>Gióng</a:t>
            </a:r>
            <a:r>
              <a:rPr lang="en-US" sz="2900" dirty="0">
                <a:solidFill>
                  <a:srgbClr val="FFFF00"/>
                </a:solidFill>
              </a:rPr>
              <a:t> </a:t>
            </a:r>
            <a:r>
              <a:rPr lang="en-US" sz="2900" dirty="0" err="1">
                <a:solidFill>
                  <a:srgbClr val="FFFF00"/>
                </a:solidFill>
              </a:rPr>
              <a:t>được</a:t>
            </a:r>
            <a:r>
              <a:rPr lang="en-US" sz="2900" dirty="0">
                <a:solidFill>
                  <a:srgbClr val="FFFF00"/>
                </a:solidFill>
              </a:rPr>
              <a:t> </a:t>
            </a:r>
            <a:r>
              <a:rPr lang="en-US" sz="2900" dirty="0" err="1">
                <a:solidFill>
                  <a:srgbClr val="FFFF00"/>
                </a:solidFill>
              </a:rPr>
              <a:t>nuôi</a:t>
            </a:r>
            <a:r>
              <a:rPr lang="en-US" sz="2900" dirty="0">
                <a:solidFill>
                  <a:srgbClr val="FFFF00"/>
                </a:solidFill>
              </a:rPr>
              <a:t> </a:t>
            </a:r>
            <a:r>
              <a:rPr lang="en-US" sz="2900" dirty="0" err="1">
                <a:solidFill>
                  <a:srgbClr val="FFFF00"/>
                </a:solidFill>
              </a:rPr>
              <a:t>lớn</a:t>
            </a:r>
            <a:endParaRPr lang="en-US" sz="2900" dirty="0">
              <a:solidFill>
                <a:srgbClr val="FFFF00"/>
              </a:solidFill>
            </a:endParaRPr>
          </a:p>
        </p:txBody>
      </p:sp>
      <p:pic>
        <p:nvPicPr>
          <p:cNvPr id="10" name="Content Placeholder 3" descr="C:\Users\Administrator\Desktop\Anh thanh giong\20160921_101739.jpg"/>
          <p:cNvPicPr/>
          <p:nvPr/>
        </p:nvPicPr>
        <p:blipFill>
          <a:blip r:embed="rId4" cstate="print">
            <a:extLst>
              <a:ext uri="{28A0092B-C50C-407E-A947-70E740481C1C}">
                <a14:useLocalDpi xmlns:a14="http://schemas.microsoft.com/office/drawing/2010/main" val="0"/>
              </a:ext>
            </a:extLst>
          </a:blip>
          <a:srcRect/>
          <a:stretch>
            <a:fillRect/>
          </a:stretch>
        </p:blipFill>
        <p:spPr>
          <a:xfrm>
            <a:off x="1524000" y="-5209"/>
            <a:ext cx="4572000" cy="3429000"/>
          </a:xfrm>
          <a:prstGeom prst="rect">
            <a:avLst/>
          </a:prstGeom>
        </p:spPr>
      </p:pic>
      <p:sp>
        <p:nvSpPr>
          <p:cNvPr id="13" name="TextBox 12">
            <a:hlinkClick r:id="rId5" action="ppaction://hlinksldjump"/>
          </p:cNvPr>
          <p:cNvSpPr txBox="1"/>
          <p:nvPr/>
        </p:nvSpPr>
        <p:spPr>
          <a:xfrm>
            <a:off x="1592318" y="3042792"/>
            <a:ext cx="4403833" cy="538609"/>
          </a:xfrm>
          <a:prstGeom prst="rect">
            <a:avLst/>
          </a:prstGeom>
          <a:solidFill>
            <a:schemeClr val="accent2"/>
          </a:solidFill>
          <a:ln w="28575">
            <a:solidFill>
              <a:schemeClr val="bg2">
                <a:lumMod val="20000"/>
                <a:lumOff val="80000"/>
              </a:schemeClr>
            </a:solidFill>
          </a:ln>
        </p:spPr>
        <p:txBody>
          <a:bodyPr wrap="square" rtlCol="0">
            <a:spAutoFit/>
          </a:bodyPr>
          <a:lstStyle/>
          <a:p>
            <a:pPr algn="ctr"/>
            <a:r>
              <a:rPr lang="en-US" sz="2900" dirty="0" err="1">
                <a:solidFill>
                  <a:srgbClr val="FFFF00"/>
                </a:solidFill>
              </a:rPr>
              <a:t>Sự</a:t>
            </a:r>
            <a:r>
              <a:rPr lang="en-US" sz="2900" dirty="0">
                <a:solidFill>
                  <a:srgbClr val="FFFF00"/>
                </a:solidFill>
              </a:rPr>
              <a:t> </a:t>
            </a:r>
            <a:r>
              <a:rPr lang="en-US" sz="2900" dirty="0" err="1">
                <a:solidFill>
                  <a:srgbClr val="FFFF00"/>
                </a:solidFill>
              </a:rPr>
              <a:t>ra</a:t>
            </a:r>
            <a:r>
              <a:rPr lang="en-US" sz="2900" dirty="0">
                <a:solidFill>
                  <a:srgbClr val="FFFF00"/>
                </a:solidFill>
              </a:rPr>
              <a:t> </a:t>
            </a:r>
            <a:r>
              <a:rPr lang="en-US" sz="2900" dirty="0" err="1">
                <a:solidFill>
                  <a:srgbClr val="FFFF00"/>
                </a:solidFill>
              </a:rPr>
              <a:t>đời</a:t>
            </a:r>
            <a:r>
              <a:rPr lang="en-US" sz="2900" dirty="0">
                <a:solidFill>
                  <a:srgbClr val="FFFF00"/>
                </a:solidFill>
              </a:rPr>
              <a:t> </a:t>
            </a:r>
            <a:r>
              <a:rPr lang="en-US" sz="2900" dirty="0" err="1">
                <a:solidFill>
                  <a:srgbClr val="FFFF00"/>
                </a:solidFill>
              </a:rPr>
              <a:t>của</a:t>
            </a:r>
            <a:r>
              <a:rPr lang="en-US" sz="2900" dirty="0">
                <a:solidFill>
                  <a:srgbClr val="FFFF00"/>
                </a:solidFill>
              </a:rPr>
              <a:t> </a:t>
            </a:r>
            <a:r>
              <a:rPr lang="en-US" sz="2900" dirty="0" err="1">
                <a:solidFill>
                  <a:srgbClr val="FFFF00"/>
                </a:solidFill>
              </a:rPr>
              <a:t>Gióng</a:t>
            </a:r>
            <a:endParaRPr lang="en-US" sz="2900" dirty="0">
              <a:solidFill>
                <a:srgbClr val="FFFF00"/>
              </a:solidFill>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57200"/>
            <a:ext cx="4572000" cy="2971800"/>
          </a:xfrm>
          <a:prstGeom prst="rect">
            <a:avLst/>
          </a:prstGeom>
          <a:ln w="28575">
            <a:solidFill>
              <a:schemeClr val="tx1"/>
            </a:solidFill>
          </a:ln>
        </p:spPr>
      </p:pic>
      <p:sp>
        <p:nvSpPr>
          <p:cNvPr id="15" name="TextBox 14">
            <a:hlinkClick r:id="rId7" action="ppaction://hlinksldjump"/>
          </p:cNvPr>
          <p:cNvSpPr txBox="1"/>
          <p:nvPr/>
        </p:nvSpPr>
        <p:spPr>
          <a:xfrm>
            <a:off x="6261540" y="3042792"/>
            <a:ext cx="4403833" cy="538609"/>
          </a:xfrm>
          <a:prstGeom prst="rect">
            <a:avLst/>
          </a:prstGeom>
          <a:solidFill>
            <a:srgbClr val="C00000"/>
          </a:solidFill>
          <a:ln w="28575">
            <a:solidFill>
              <a:schemeClr val="bg1"/>
            </a:solidFill>
          </a:ln>
        </p:spPr>
        <p:txBody>
          <a:bodyPr wrap="square" rtlCol="0">
            <a:spAutoFit/>
          </a:bodyPr>
          <a:lstStyle/>
          <a:p>
            <a:pPr algn="ctr"/>
            <a:r>
              <a:rPr lang="en-US" sz="2900" dirty="0" err="1">
                <a:solidFill>
                  <a:srgbClr val="FFFF00"/>
                </a:solidFill>
              </a:rPr>
              <a:t>Gióng</a:t>
            </a:r>
            <a:r>
              <a:rPr lang="en-US" sz="2900" dirty="0">
                <a:solidFill>
                  <a:srgbClr val="FFFF00"/>
                </a:solidFill>
              </a:rPr>
              <a:t> </a:t>
            </a:r>
            <a:r>
              <a:rPr lang="en-US" sz="2900" dirty="0" err="1">
                <a:solidFill>
                  <a:srgbClr val="FFFF00"/>
                </a:solidFill>
              </a:rPr>
              <a:t>đòi</a:t>
            </a:r>
            <a:r>
              <a:rPr lang="en-US" sz="2900" dirty="0">
                <a:solidFill>
                  <a:srgbClr val="FFFF00"/>
                </a:solidFill>
              </a:rPr>
              <a:t> </a:t>
            </a:r>
            <a:r>
              <a:rPr lang="en-US" sz="2900" dirty="0" err="1">
                <a:solidFill>
                  <a:srgbClr val="FFFF00"/>
                </a:solidFill>
              </a:rPr>
              <a:t>đi</a:t>
            </a:r>
            <a:r>
              <a:rPr lang="en-US" sz="2900" dirty="0">
                <a:solidFill>
                  <a:srgbClr val="FFFF00"/>
                </a:solidFill>
              </a:rPr>
              <a:t> </a:t>
            </a:r>
            <a:r>
              <a:rPr lang="en-US" sz="2900" dirty="0" err="1">
                <a:solidFill>
                  <a:srgbClr val="FFFF00"/>
                </a:solidFill>
              </a:rPr>
              <a:t>đánh</a:t>
            </a:r>
            <a:r>
              <a:rPr lang="en-US" sz="2900" dirty="0">
                <a:solidFill>
                  <a:srgbClr val="FFFF00"/>
                </a:solidFill>
              </a:rPr>
              <a:t> </a:t>
            </a:r>
            <a:r>
              <a:rPr lang="en-US" sz="2900" dirty="0" err="1">
                <a:solidFill>
                  <a:srgbClr val="FFFF00"/>
                </a:solidFill>
              </a:rPr>
              <a:t>giặc</a:t>
            </a:r>
            <a:endParaRPr lang="en-US" sz="2900" dirty="0">
              <a:solidFill>
                <a:srgbClr val="FFFF00"/>
              </a:solidFill>
            </a:endParaRPr>
          </a:p>
        </p:txBody>
      </p:sp>
      <p:sp>
        <p:nvSpPr>
          <p:cNvPr id="17" name="TextBox 16">
            <a:hlinkClick r:id="rId8" action="ppaction://hlinksldjump"/>
          </p:cNvPr>
          <p:cNvSpPr txBox="1"/>
          <p:nvPr/>
        </p:nvSpPr>
        <p:spPr>
          <a:xfrm>
            <a:off x="6183368" y="6324601"/>
            <a:ext cx="4403833" cy="546303"/>
          </a:xfrm>
          <a:prstGeom prst="rect">
            <a:avLst/>
          </a:prstGeom>
          <a:solidFill>
            <a:srgbClr val="00B050"/>
          </a:solidFill>
          <a:ln w="28575">
            <a:solidFill>
              <a:schemeClr val="bg1"/>
            </a:solidFill>
          </a:ln>
        </p:spPr>
        <p:txBody>
          <a:bodyPr wrap="square" rtlCol="0">
            <a:spAutoFit/>
          </a:bodyPr>
          <a:lstStyle/>
          <a:p>
            <a:pPr algn="ctr"/>
            <a:r>
              <a:rPr lang="en-US" sz="2900" dirty="0" err="1">
                <a:solidFill>
                  <a:srgbClr val="FFFF00"/>
                </a:solidFill>
              </a:rPr>
              <a:t>Gióng</a:t>
            </a:r>
            <a:r>
              <a:rPr lang="en-US" sz="2900" dirty="0">
                <a:solidFill>
                  <a:srgbClr val="FFFF00"/>
                </a:solidFill>
              </a:rPr>
              <a:t> </a:t>
            </a:r>
            <a:r>
              <a:rPr lang="en-US" sz="2900" dirty="0" err="1">
                <a:solidFill>
                  <a:srgbClr val="FFFF00"/>
                </a:solidFill>
              </a:rPr>
              <a:t>đánh</a:t>
            </a:r>
            <a:r>
              <a:rPr lang="en-US" sz="2900" dirty="0">
                <a:solidFill>
                  <a:srgbClr val="FFFF00"/>
                </a:solidFill>
              </a:rPr>
              <a:t> </a:t>
            </a:r>
            <a:r>
              <a:rPr lang="en-US" sz="2900" dirty="0" err="1">
                <a:solidFill>
                  <a:srgbClr val="FFFF00"/>
                </a:solidFill>
              </a:rPr>
              <a:t>giặc</a:t>
            </a:r>
            <a:r>
              <a:rPr lang="en-US" sz="2900" dirty="0">
                <a:solidFill>
                  <a:srgbClr val="FFFF00"/>
                </a:solidFill>
              </a:rPr>
              <a:t>, </a:t>
            </a:r>
            <a:r>
              <a:rPr lang="en-US" sz="2900" dirty="0" err="1">
                <a:solidFill>
                  <a:srgbClr val="FFFF00"/>
                </a:solidFill>
              </a:rPr>
              <a:t>về</a:t>
            </a:r>
            <a:r>
              <a:rPr lang="en-US" sz="2900" dirty="0">
                <a:solidFill>
                  <a:srgbClr val="FFFF00"/>
                </a:solidFill>
              </a:rPr>
              <a:t> </a:t>
            </a:r>
            <a:r>
              <a:rPr lang="en-US" sz="2900" dirty="0" err="1">
                <a:solidFill>
                  <a:srgbClr val="FFFF00"/>
                </a:solidFill>
              </a:rPr>
              <a:t>trời</a:t>
            </a:r>
            <a:endParaRPr lang="en-US" sz="2900" dirty="0">
              <a:solidFill>
                <a:srgbClr val="FFFF00"/>
              </a:solidFill>
            </a:endParaRPr>
          </a:p>
        </p:txBody>
      </p:sp>
      <p:sp>
        <p:nvSpPr>
          <p:cNvPr id="2" name="TextBox 1"/>
          <p:cNvSpPr txBox="1"/>
          <p:nvPr/>
        </p:nvSpPr>
        <p:spPr>
          <a:xfrm>
            <a:off x="1524000" y="-76200"/>
            <a:ext cx="9144000" cy="553998"/>
          </a:xfrm>
          <a:prstGeom prst="rect">
            <a:avLst/>
          </a:prstGeom>
          <a:solidFill>
            <a:srgbClr val="C00000"/>
          </a:solidFill>
        </p:spPr>
        <p:txBody>
          <a:bodyPr wrap="square" rtlCol="0">
            <a:spAutoFit/>
          </a:bodyPr>
          <a:lstStyle/>
          <a:p>
            <a:pPr algn="ctr"/>
            <a:r>
              <a:rPr lang="en-US" sz="3000" dirty="0" err="1">
                <a:solidFill>
                  <a:srgbClr val="FFFF00"/>
                </a:solidFill>
              </a:rPr>
              <a:t>Tìm</a:t>
            </a:r>
            <a:r>
              <a:rPr lang="en-US" sz="3000" dirty="0">
                <a:solidFill>
                  <a:srgbClr val="FFFF00"/>
                </a:solidFill>
              </a:rPr>
              <a:t> </a:t>
            </a:r>
            <a:r>
              <a:rPr lang="en-US" sz="3000" dirty="0" err="1">
                <a:solidFill>
                  <a:srgbClr val="FFFF00"/>
                </a:solidFill>
              </a:rPr>
              <a:t>những</a:t>
            </a:r>
            <a:r>
              <a:rPr lang="en-US" sz="3000" dirty="0">
                <a:solidFill>
                  <a:srgbClr val="FFFF00"/>
                </a:solidFill>
              </a:rPr>
              <a:t> chi </a:t>
            </a:r>
            <a:r>
              <a:rPr lang="en-US" sz="3000" dirty="0" err="1">
                <a:solidFill>
                  <a:srgbClr val="FFFF00"/>
                </a:solidFill>
              </a:rPr>
              <a:t>tiết</a:t>
            </a:r>
            <a:r>
              <a:rPr lang="en-US" sz="3000" dirty="0">
                <a:solidFill>
                  <a:srgbClr val="FFFF00"/>
                </a:solidFill>
              </a:rPr>
              <a:t> </a:t>
            </a:r>
            <a:r>
              <a:rPr lang="en-US" sz="3000" dirty="0" err="1">
                <a:solidFill>
                  <a:srgbClr val="FFFF00"/>
                </a:solidFill>
              </a:rPr>
              <a:t>tưởng</a:t>
            </a:r>
            <a:r>
              <a:rPr lang="en-US" sz="3000" dirty="0">
                <a:solidFill>
                  <a:srgbClr val="FFFF00"/>
                </a:solidFill>
              </a:rPr>
              <a:t> </a:t>
            </a:r>
            <a:r>
              <a:rPr lang="en-US" sz="3000" dirty="0" err="1">
                <a:solidFill>
                  <a:srgbClr val="FFFF00"/>
                </a:solidFill>
              </a:rPr>
              <a:t>tượng</a:t>
            </a:r>
            <a:r>
              <a:rPr lang="en-US" sz="3000" dirty="0">
                <a:solidFill>
                  <a:srgbClr val="FFFF00"/>
                </a:solidFill>
              </a:rPr>
              <a:t> </a:t>
            </a:r>
            <a:r>
              <a:rPr lang="en-US" sz="3000" dirty="0" err="1">
                <a:solidFill>
                  <a:srgbClr val="FFFF00"/>
                </a:solidFill>
              </a:rPr>
              <a:t>kì</a:t>
            </a:r>
            <a:r>
              <a:rPr lang="en-US" sz="3000" dirty="0">
                <a:solidFill>
                  <a:srgbClr val="FFFF00"/>
                </a:solidFill>
              </a:rPr>
              <a:t> </a:t>
            </a:r>
            <a:r>
              <a:rPr lang="en-US" sz="3000" dirty="0" err="1">
                <a:solidFill>
                  <a:srgbClr val="FFFF00"/>
                </a:solidFill>
              </a:rPr>
              <a:t>ảo</a:t>
            </a:r>
            <a:r>
              <a:rPr lang="en-US" sz="3000" dirty="0">
                <a:solidFill>
                  <a:srgbClr val="FFFF00"/>
                </a:solidFill>
              </a:rPr>
              <a:t> qua </a:t>
            </a:r>
            <a:r>
              <a:rPr lang="en-US" sz="3000" dirty="0" err="1">
                <a:solidFill>
                  <a:srgbClr val="FFFF00"/>
                </a:solidFill>
              </a:rPr>
              <a:t>các</a:t>
            </a:r>
            <a:r>
              <a:rPr lang="en-US" sz="3000" dirty="0">
                <a:solidFill>
                  <a:srgbClr val="FFFF00"/>
                </a:solidFill>
              </a:rPr>
              <a:t> </a:t>
            </a:r>
            <a:r>
              <a:rPr lang="en-US" sz="3000" dirty="0" err="1">
                <a:solidFill>
                  <a:srgbClr val="FFFF00"/>
                </a:solidFill>
              </a:rPr>
              <a:t>phần</a:t>
            </a:r>
            <a:r>
              <a:rPr lang="en-US" sz="3000" dirty="0">
                <a:solidFill>
                  <a:srgbClr val="FFFF00"/>
                </a:solidFill>
              </a:rPr>
              <a:t>?</a:t>
            </a:r>
            <a:endParaRPr lang="en-US" sz="3000"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p14:dur="1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Clippi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00352" y="3276600"/>
            <a:ext cx="4443249" cy="2895600"/>
          </a:xfrm>
          <a:prstGeom prst="rect">
            <a:avLst/>
          </a:prstGeom>
        </p:spPr>
      </p:pic>
      <p:sp>
        <p:nvSpPr>
          <p:cNvPr id="8" name="Rectangle 7"/>
          <p:cNvSpPr/>
          <p:nvPr/>
        </p:nvSpPr>
        <p:spPr>
          <a:xfrm>
            <a:off x="6096000" y="2971800"/>
            <a:ext cx="4572000" cy="523220"/>
          </a:xfrm>
          <a:prstGeom prst="rect">
            <a:avLst/>
          </a:prstGeom>
          <a:ln w="28575">
            <a:solidFill>
              <a:schemeClr val="tx1"/>
            </a:solidFill>
          </a:ln>
        </p:spPr>
        <p:txBody>
          <a:bodyPr wrap="square">
            <a:spAutoFit/>
          </a:bodyPr>
          <a:lstStyle/>
          <a:p>
            <a:pPr algn="ctr"/>
            <a:r>
              <a:rPr lang="en-US" sz="2700" dirty="0" err="1"/>
              <a:t>Mang</a:t>
            </a:r>
            <a:r>
              <a:rPr lang="en-US" sz="2700" dirty="0"/>
              <a:t> </a:t>
            </a:r>
            <a:r>
              <a:rPr lang="en-US" sz="2700" dirty="0" err="1"/>
              <a:t>thai</a:t>
            </a:r>
            <a:r>
              <a:rPr lang="en-US" sz="2700" dirty="0"/>
              <a:t> 12 </a:t>
            </a:r>
            <a:r>
              <a:rPr lang="en-US" sz="2700" dirty="0" err="1"/>
              <a:t>tháng</a:t>
            </a:r>
            <a:r>
              <a:rPr lang="en-US" sz="2700" dirty="0"/>
              <a:t> </a:t>
            </a:r>
            <a:r>
              <a:rPr lang="en-US" sz="2700" dirty="0" err="1"/>
              <a:t>mới</a:t>
            </a:r>
            <a:r>
              <a:rPr lang="en-US" sz="2700" dirty="0"/>
              <a:t> </a:t>
            </a:r>
            <a:r>
              <a:rPr lang="en-US" sz="2700" dirty="0" err="1"/>
              <a:t>sinh</a:t>
            </a:r>
            <a:endParaRPr lang="en-US" sz="2700" dirty="0"/>
          </a:p>
        </p:txBody>
      </p:sp>
      <p:sp>
        <p:nvSpPr>
          <p:cNvPr id="4" name="Rectangle 3"/>
          <p:cNvSpPr/>
          <p:nvPr/>
        </p:nvSpPr>
        <p:spPr>
          <a:xfrm>
            <a:off x="1524001" y="2971800"/>
            <a:ext cx="4456669" cy="523220"/>
          </a:xfrm>
          <a:prstGeom prst="rect">
            <a:avLst/>
          </a:prstGeom>
          <a:solidFill>
            <a:schemeClr val="bg1"/>
          </a:solidFill>
          <a:ln w="28575">
            <a:solidFill>
              <a:schemeClr val="tx1"/>
            </a:solidFill>
          </a:ln>
        </p:spPr>
        <p:txBody>
          <a:bodyPr wrap="none">
            <a:spAutoFit/>
          </a:bodyPr>
          <a:lstStyle/>
          <a:p>
            <a:pPr algn="ctr"/>
            <a:r>
              <a:rPr lang="en-US" sz="2800" dirty="0" err="1"/>
              <a:t>Bà</a:t>
            </a:r>
            <a:r>
              <a:rPr lang="en-US" sz="2800" dirty="0"/>
              <a:t> </a:t>
            </a:r>
            <a:r>
              <a:rPr lang="en-US" sz="2800" dirty="0" err="1"/>
              <a:t>mẹ</a:t>
            </a:r>
            <a:r>
              <a:rPr lang="en-US" sz="2800" dirty="0"/>
              <a:t> </a:t>
            </a:r>
            <a:r>
              <a:rPr lang="en-US" sz="2800" dirty="0" err="1"/>
              <a:t>ướm</a:t>
            </a:r>
            <a:r>
              <a:rPr lang="en-US" sz="2800" dirty="0"/>
              <a:t> </a:t>
            </a:r>
            <a:r>
              <a:rPr lang="en-US" sz="2800" dirty="0" err="1"/>
              <a:t>chân</a:t>
            </a:r>
            <a:r>
              <a:rPr lang="en-US" sz="2800" dirty="0"/>
              <a:t>, </a:t>
            </a:r>
            <a:r>
              <a:rPr lang="en-US" sz="2800" dirty="0" err="1"/>
              <a:t>thụ</a:t>
            </a:r>
            <a:r>
              <a:rPr lang="en-US" sz="2800" dirty="0"/>
              <a:t> </a:t>
            </a:r>
            <a:r>
              <a:rPr lang="en-US" sz="2800" dirty="0" err="1"/>
              <a:t>thai</a:t>
            </a:r>
            <a:r>
              <a:rPr lang="en-US" sz="2800" dirty="0"/>
              <a:t> </a:t>
            </a:r>
            <a:endParaRPr lang="en-US" sz="2800" dirty="0"/>
          </a:p>
        </p:txBody>
      </p:sp>
      <p:sp>
        <p:nvSpPr>
          <p:cNvPr id="2" name="TextBox 1"/>
          <p:cNvSpPr txBox="1"/>
          <p:nvPr/>
        </p:nvSpPr>
        <p:spPr>
          <a:xfrm>
            <a:off x="1524000" y="-76200"/>
            <a:ext cx="9144000" cy="584775"/>
          </a:xfrm>
          <a:prstGeom prst="rect">
            <a:avLst/>
          </a:prstGeom>
          <a:solidFill>
            <a:srgbClr val="C00000"/>
          </a:solidFill>
        </p:spPr>
        <p:txBody>
          <a:bodyPr wrap="square" rtlCol="0">
            <a:spAutoFit/>
          </a:bodyPr>
          <a:lstStyle/>
          <a:p>
            <a:pPr algn="ctr"/>
            <a:r>
              <a:rPr lang="en-US" sz="3100" dirty="0" err="1">
                <a:solidFill>
                  <a:srgbClr val="FFFF00"/>
                </a:solidFill>
              </a:rPr>
              <a:t>Sự</a:t>
            </a:r>
            <a:r>
              <a:rPr lang="en-US" sz="3100" dirty="0">
                <a:solidFill>
                  <a:srgbClr val="FFFF00"/>
                </a:solidFill>
              </a:rPr>
              <a:t> </a:t>
            </a:r>
            <a:r>
              <a:rPr lang="en-US" sz="3100" dirty="0" err="1">
                <a:solidFill>
                  <a:srgbClr val="FFFF00"/>
                </a:solidFill>
              </a:rPr>
              <a:t>ra</a:t>
            </a:r>
            <a:r>
              <a:rPr lang="en-US" sz="3100" dirty="0">
                <a:solidFill>
                  <a:srgbClr val="FFFF00"/>
                </a:solidFill>
              </a:rPr>
              <a:t> </a:t>
            </a:r>
            <a:r>
              <a:rPr lang="en-US" sz="3100" dirty="0" err="1">
                <a:solidFill>
                  <a:srgbClr val="FFFF00"/>
                </a:solidFill>
              </a:rPr>
              <a:t>đời</a:t>
            </a:r>
            <a:r>
              <a:rPr lang="en-US" sz="3100" dirty="0">
                <a:solidFill>
                  <a:srgbClr val="FFFF00"/>
                </a:solidFill>
              </a:rPr>
              <a:t> </a:t>
            </a:r>
            <a:r>
              <a:rPr lang="en-US" sz="3100" dirty="0" err="1">
                <a:solidFill>
                  <a:srgbClr val="FFFF00"/>
                </a:solidFill>
              </a:rPr>
              <a:t>của</a:t>
            </a:r>
            <a:r>
              <a:rPr lang="en-US" sz="3100" dirty="0">
                <a:solidFill>
                  <a:srgbClr val="FFFF00"/>
                </a:solidFill>
              </a:rPr>
              <a:t> </a:t>
            </a:r>
            <a:r>
              <a:rPr lang="en-US" sz="3100" dirty="0" err="1">
                <a:solidFill>
                  <a:srgbClr val="FFFF00"/>
                </a:solidFill>
              </a:rPr>
              <a:t>Gióng</a:t>
            </a:r>
            <a:endParaRPr lang="en-US" sz="3100" dirty="0">
              <a:solidFill>
                <a:srgbClr val="FFFF00"/>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08576"/>
            <a:ext cx="4572000" cy="2539425"/>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08576"/>
            <a:ext cx="4419601" cy="2539425"/>
          </a:xfrm>
          <a:prstGeom prst="rect">
            <a:avLst/>
          </a:prstGeom>
        </p:spPr>
      </p:pic>
      <p:sp>
        <p:nvSpPr>
          <p:cNvPr id="10" name="Rectangle 9"/>
          <p:cNvSpPr/>
          <p:nvPr/>
        </p:nvSpPr>
        <p:spPr>
          <a:xfrm>
            <a:off x="1523999" y="6019800"/>
            <a:ext cx="4456670" cy="892552"/>
          </a:xfrm>
          <a:prstGeom prst="rect">
            <a:avLst/>
          </a:prstGeom>
          <a:solidFill>
            <a:schemeClr val="bg1"/>
          </a:solidFill>
          <a:ln w="28575">
            <a:solidFill>
              <a:schemeClr val="tx1"/>
            </a:solidFill>
          </a:ln>
        </p:spPr>
        <p:txBody>
          <a:bodyPr wrap="square">
            <a:spAutoFit/>
          </a:bodyPr>
          <a:lstStyle/>
          <a:p>
            <a:pPr algn="ctr"/>
            <a:r>
              <a:rPr lang="en-US" sz="2500" dirty="0" err="1"/>
              <a:t>Lên</a:t>
            </a:r>
            <a:r>
              <a:rPr lang="en-US" sz="2500" dirty="0"/>
              <a:t> 3 </a:t>
            </a:r>
            <a:r>
              <a:rPr lang="en-US" sz="2500" dirty="0" err="1"/>
              <a:t>không</a:t>
            </a:r>
            <a:r>
              <a:rPr lang="en-US" sz="2500" dirty="0"/>
              <a:t> </a:t>
            </a:r>
            <a:r>
              <a:rPr lang="en-US" sz="2500" dirty="0" err="1"/>
              <a:t>nói,cười</a:t>
            </a:r>
            <a:r>
              <a:rPr lang="en-US" sz="2500" dirty="0"/>
              <a:t>,            </a:t>
            </a:r>
            <a:r>
              <a:rPr lang="en-US" sz="2500" dirty="0" err="1"/>
              <a:t>đặt</a:t>
            </a:r>
            <a:r>
              <a:rPr lang="en-US" sz="2500" dirty="0"/>
              <a:t> </a:t>
            </a:r>
            <a:r>
              <a:rPr lang="en-US" sz="2500" dirty="0" err="1"/>
              <a:t>đâu</a:t>
            </a:r>
            <a:r>
              <a:rPr lang="en-US" sz="2500" dirty="0"/>
              <a:t> </a:t>
            </a:r>
            <a:r>
              <a:rPr lang="en-US" sz="2500" dirty="0" err="1"/>
              <a:t>nằm</a:t>
            </a:r>
            <a:r>
              <a:rPr lang="en-US" sz="2500" dirty="0"/>
              <a:t> </a:t>
            </a:r>
            <a:r>
              <a:rPr lang="en-US" sz="2500" dirty="0" err="1"/>
              <a:t>đó</a:t>
            </a:r>
            <a:endParaRPr lang="en-US" sz="2500" dirty="0"/>
          </a:p>
        </p:txBody>
      </p:sp>
      <p:sp>
        <p:nvSpPr>
          <p:cNvPr id="14" name="Oval Callout 13">
            <a:hlinkClick r:id="rId4" action="ppaction://hlinksldjump"/>
          </p:cNvPr>
          <p:cNvSpPr/>
          <p:nvPr/>
        </p:nvSpPr>
        <p:spPr>
          <a:xfrm>
            <a:off x="6248400" y="4099034"/>
            <a:ext cx="4419600" cy="1066800"/>
          </a:xfrm>
          <a:prstGeom prst="wedgeEllipseCallout">
            <a:avLst>
              <a:gd name="adj1" fmla="val -54115"/>
              <a:gd name="adj2" fmla="val -9858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=&gt;Ra </a:t>
            </a:r>
            <a:r>
              <a:rPr lang="en-US" sz="3000" b="1" dirty="0" err="1">
                <a:solidFill>
                  <a:schemeClr val="bg1"/>
                </a:solidFill>
              </a:rPr>
              <a:t>đời</a:t>
            </a:r>
            <a:r>
              <a:rPr lang="en-US" sz="3000" b="1" dirty="0">
                <a:solidFill>
                  <a:schemeClr val="bg1"/>
                </a:solidFill>
              </a:rPr>
              <a:t> </a:t>
            </a:r>
            <a:r>
              <a:rPr lang="en-US" sz="3000" b="1" dirty="0" err="1">
                <a:solidFill>
                  <a:schemeClr val="bg1"/>
                </a:solidFill>
              </a:rPr>
              <a:t>kì</a:t>
            </a:r>
            <a:r>
              <a:rPr lang="en-US" sz="3000" b="1" dirty="0">
                <a:solidFill>
                  <a:schemeClr val="bg1"/>
                </a:solidFill>
              </a:rPr>
              <a:t> </a:t>
            </a:r>
            <a:r>
              <a:rPr lang="en-US" sz="3000" b="1" dirty="0" err="1">
                <a:solidFill>
                  <a:schemeClr val="bg1"/>
                </a:solidFill>
              </a:rPr>
              <a:t>lạ</a:t>
            </a:r>
            <a:r>
              <a:rPr lang="en-US" sz="3000" b="1" dirty="0">
                <a:solidFill>
                  <a:schemeClr val="bg1"/>
                </a:solidFill>
              </a:rPr>
              <a:t>, </a:t>
            </a:r>
            <a:r>
              <a:rPr lang="en-US" sz="3000" b="1" dirty="0" err="1">
                <a:solidFill>
                  <a:schemeClr val="bg1"/>
                </a:solidFill>
              </a:rPr>
              <a:t>khác</a:t>
            </a:r>
            <a:r>
              <a:rPr lang="en-US" sz="3000" b="1" dirty="0">
                <a:solidFill>
                  <a:schemeClr val="bg1"/>
                </a:solidFill>
              </a:rPr>
              <a:t> </a:t>
            </a:r>
            <a:r>
              <a:rPr lang="en-US" sz="3000" b="1" dirty="0" err="1">
                <a:solidFill>
                  <a:schemeClr val="bg1"/>
                </a:solidFill>
              </a:rPr>
              <a:t>thường</a:t>
            </a:r>
            <a:endParaRPr lang="en-US" sz="3000" b="1" dirty="0">
              <a:solidFill>
                <a:schemeClr val="bg1"/>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0" grpId="0" animBg="1"/>
      <p:bldP spid="14" grpId="0" animBg="1"/>
    </p:bld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MMPROD_UIDATA" val="&lt;database version=&quot;10.0&quot;&gt;&lt;object type=&quot;1&quot; unique_id=&quot;10001&quot;&gt;&lt;object type=&quot;2&quot; unique_id=&quot;10260&quot;&gt;&lt;object type=&quot;3&quot; unique_id=&quot;10261&quot;&gt;&lt;property id=&quot;20148&quot; value=&quot;5&quot;/&gt;&lt;property id=&quot;20300&quot; value=&quot;Slide 1&quot;/&gt;&lt;property id=&quot;20307&quot; value=&quot;256&quot;/&gt;&lt;/object&gt;&lt;object type=&quot;3&quot; unique_id=&quot;10262&quot;&gt;&lt;property id=&quot;20148&quot; value=&quot;5&quot;/&gt;&lt;property id=&quot;20300&quot; value=&quot;Slide 2 - &amp;quot;Xem video và chia sẻ ý kiến cá nhân H: Cho biết nội dung của bài hát? Bài hát gợi cho em cảm xúc gì?           &amp;quot;&quot;/&gt;&lt;property id=&quot;20307&quot; value=&quot;324&quot;/&gt;&lt;/object&gt;&lt;object type=&quot;3&quot; unique_id=&quot;10263&quot;&gt;&lt;property id=&quot;20148&quot; value=&quot;5&quot;/&gt;&lt;property id=&quot;20300&quot; value=&quot;Slide 3&quot;/&gt;&lt;property id=&quot;20307&quot; value=&quot;343&quot;/&gt;&lt;/object&gt;&lt;object type=&quot;3&quot; unique_id=&quot;10264&quot;&gt;&lt;property id=&quot;20148&quot; value=&quot;5&quot;/&gt;&lt;property id=&quot;20300&quot; value=&quot;Slide 4&quot;/&gt;&lt;property id=&quot;20307&quot; value=&quot;297&quot;/&gt;&lt;/object&gt;&lt;object type=&quot;3&quot; unique_id=&quot;10265&quot;&gt;&lt;property id=&quot;20148&quot; value=&quot;5&quot;/&gt;&lt;property id=&quot;20300&quot; value=&quot;Slide 5&quot;/&gt;&lt;property id=&quot;20307&quot; value=&quot;298&quot;/&gt;&lt;/object&gt;&lt;object type=&quot;3&quot; unique_id=&quot;10266&quot;&gt;&lt;property id=&quot;20148&quot; value=&quot;5&quot;/&gt;&lt;property id=&quot;20300&quot; value=&quot;Slide 6&quot;/&gt;&lt;property id=&quot;20307&quot; value=&quot;293&quot;/&gt;&lt;/object&gt;&lt;object type=&quot;3&quot; unique_id=&quot;10267&quot;&gt;&lt;property id=&quot;20148&quot; value=&quot;5&quot;/&gt;&lt;property id=&quot;20300&quot; value=&quot;Slide 7&quot;/&gt;&lt;property id=&quot;20307&quot; value=&quot;302&quot;/&gt;&lt;/object&gt;&lt;object type=&quot;3&quot; unique_id=&quot;10268&quot;&gt;&lt;property id=&quot;20148&quot; value=&quot;5&quot;/&gt;&lt;property id=&quot;20300&quot; value=&quot;Slide 8&quot;/&gt;&lt;property id=&quot;20307&quot; value=&quot;303&quot;/&gt;&lt;/object&gt;&lt;object type=&quot;3&quot; unique_id=&quot;10269&quot;&gt;&lt;property id=&quot;20148&quot; value=&quot;5&quot;/&gt;&lt;property id=&quot;20300&quot; value=&quot;Slide 9&quot;/&gt;&lt;property id=&quot;20307&quot; value=&quot;344&quot;/&gt;&lt;/object&gt;&lt;object type=&quot;3&quot; unique_id=&quot;10270&quot;&gt;&lt;property id=&quot;20148&quot; value=&quot;5&quot;/&gt;&lt;property id=&quot;20300&quot; value=&quot;Slide 10 - &amp;quot;Hoạt động nhóm (7 phút)- Phiếu học tập số 1&amp;quot;&quot;/&gt;&lt;property id=&quot;20307&quot; value=&quot;326&quot;/&gt;&lt;/object&gt;&lt;object type=&quot;3&quot; unique_id=&quot;10271&quot;&gt;&lt;property id=&quot;20148&quot; value=&quot;5&quot;/&gt;&lt;property id=&quot;20300&quot; value=&quot;Slide 11&quot;/&gt;&lt;property id=&quot;20307&quot; value=&quot;304&quot;/&gt;&lt;/object&gt;&lt;object type=&quot;3&quot; unique_id=&quot;10272&quot;&gt;&lt;property id=&quot;20148&quot; value=&quot;5&quot;/&gt;&lt;property id=&quot;20300&quot; value=&quot;Slide 12&quot;/&gt;&lt;property id=&quot;20307&quot; value=&quot;317&quot;/&gt;&lt;/object&gt;&lt;object type=&quot;3&quot; unique_id=&quot;10273&quot;&gt;&lt;property id=&quot;20148&quot; value=&quot;5&quot;/&gt;&lt;property id=&quot;20300&quot; value=&quot;Slide 13&quot;/&gt;&lt;property id=&quot;20307&quot; value=&quot;305&quot;/&gt;&lt;/object&gt;&lt;object type=&quot;3&quot; unique_id=&quot;10274&quot;&gt;&lt;property id=&quot;20148&quot; value=&quot;5&quot;/&gt;&lt;property id=&quot;20300&quot; value=&quot;Slide 14 - &amp;quot;Hoạt động nhóm (7 phút)- Phiếu học tập số 1&amp;quot;&quot;/&gt;&lt;property id=&quot;20307&quot; value=&quot;327&quot;/&gt;&lt;/object&gt;&lt;object type=&quot;3&quot; unique_id=&quot;10275&quot;&gt;&lt;property id=&quot;20148&quot; value=&quot;5&quot;/&gt;&lt;property id=&quot;20300&quot; value=&quot;Slide 15 - &amp;quot;Hoạt động nhóm (7 phút)- Phiếu học tập số 2&amp;quot;&quot;/&gt;&lt;property id=&quot;20307&quot; value=&quot;328&quot;/&gt;&lt;/object&gt;&lt;object type=&quot;3&quot; unique_id=&quot;10276&quot;&gt;&lt;property id=&quot;20148&quot; value=&quot;5&quot;/&gt;&lt;property id=&quot;20300&quot; value=&quot;Slide 16&quot;/&gt;&lt;property id=&quot;20307&quot; value=&quot;276&quot;/&gt;&lt;/object&gt;&lt;object type=&quot;3&quot; unique_id=&quot;10277&quot;&gt;&lt;property id=&quot;20148&quot; value=&quot;5&quot;/&gt;&lt;property id=&quot;20300&quot; value=&quot;Slide 17&quot;/&gt;&lt;property id=&quot;20307&quot; value=&quot;309&quot;/&gt;&lt;/object&gt;&lt;object type=&quot;3&quot; unique_id=&quot;10278&quot;&gt;&lt;property id=&quot;20148&quot; value=&quot;5&quot;/&gt;&lt;property id=&quot;20300&quot; value=&quot;Slide 18&quot;/&gt;&lt;property id=&quot;20307&quot; value=&quot;310&quot;/&gt;&lt;/object&gt;&lt;object type=&quot;3&quot; unique_id=&quot;10279&quot;&gt;&lt;property id=&quot;20148&quot; value=&quot;5&quot;/&gt;&lt;property id=&quot;20300&quot; value=&quot;Slide 19 - &amp;quot;Hoạt động nhóm (7 phút)- Phiếu học tập số 2&amp;quot;&quot;/&gt;&lt;property id=&quot;20307&quot; value=&quot;329&quot;/&gt;&lt;/object&gt;&lt;object type=&quot;3&quot; unique_id=&quot;10280&quot;&gt;&lt;property id=&quot;20148&quot; value=&quot;5&quot;/&gt;&lt;property id=&quot;20300&quot; value=&quot;Slide 20&quot;/&gt;&lt;property id=&quot;20307&quot; value=&quot;312&quot;/&gt;&lt;/object&gt;&lt;object type=&quot;3&quot; unique_id=&quot;10281&quot;&gt;&lt;property id=&quot;20148&quot; value=&quot;5&quot;/&gt;&lt;property id=&quot;20300&quot; value=&quot;Slide 21&quot;/&gt;&lt;property id=&quot;20307&quot; value=&quot;313&quot;/&gt;&lt;/object&gt;&lt;object type=&quot;3&quot; unique_id=&quot;10282&quot;&gt;&lt;property id=&quot;20148&quot; value=&quot;5&quot;/&gt;&lt;property id=&quot;20300&quot; value=&quot;Slide 22&quot;/&gt;&lt;property id=&quot;20307&quot; value=&quot;315&quot;/&gt;&lt;/object&gt;&lt;object type=&quot;3&quot; unique_id=&quot;10283&quot;&gt;&lt;property id=&quot;20148&quot; value=&quot;5&quot;/&gt;&lt;property id=&quot;20300&quot; value=&quot;Slide 23 - &amp;quot;Bài tập 1/SGK/Tr 9 – Hoạt động cặp đôi&amp;quot;&quot;/&gt;&lt;property id=&quot;20307&quot; value=&quot;330&quot;/&gt;&lt;/object&gt;&lt;object type=&quot;3&quot; unique_id=&quot;10284&quot;&gt;&lt;property id=&quot;20148&quot; value=&quot;5&quot;/&gt;&lt;property id=&quot;20300&quot; value=&quot;Slide 24&quot;/&gt;&lt;property id=&quot;20307&quot; value=&quot;341&quot;/&gt;&lt;/object&gt;&lt;object type=&quot;3&quot; unique_id=&quot;10285&quot;&gt;&lt;property id=&quot;20148&quot; value=&quot;5&quot;/&gt;&lt;property id=&quot;20300&quot; value=&quot;Slide 25&quot;/&gt;&lt;property id=&quot;20307&quot; value=&quot;334&quot;/&gt;&lt;/object&gt;&lt;object type=&quot;3&quot; unique_id=&quot;10286&quot;&gt;&lt;property id=&quot;20148&quot; value=&quot;5&quot;/&gt;&lt;property id=&quot;20300&quot; value=&quot;Slide 26&quot;/&gt;&lt;property id=&quot;20307&quot; value=&quot;336&quot;/&gt;&lt;/object&gt;&lt;object type=&quot;3&quot; unique_id=&quot;10287&quot;&gt;&lt;property id=&quot;20148&quot; value=&quot;5&quot;/&gt;&lt;property id=&quot;20300&quot; value=&quot;Slide 27&quot;/&gt;&lt;property id=&quot;20307&quot; value=&quot;340&quot;/&gt;&lt;/object&gt;&lt;object type=&quot;3&quot; unique_id=&quot;10288&quot;&gt;&lt;property id=&quot;20148&quot; value=&quot;5&quot;/&gt;&lt;property id=&quot;20300&quot; value=&quot;Slide 28&quot;/&gt;&lt;property id=&quot;20307&quot; value=&quot;337&quot;/&gt;&lt;/object&gt;&lt;/object&gt;&lt;object type=&quot;8&quot; unique_id=&quot;10318&quot;&gt;&lt;/object&gt;&lt;/object&gt;&lt;/database&gt;"/>
  <p:tag name="MMPROD_NEXTUNIQUEID" val="10012"/>
  <p:tag name="SECTOMILLISECCONVERTED"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32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32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8441</Words>
  <Application>WPS Presentation</Application>
  <PresentationFormat>Custom</PresentationFormat>
  <Paragraphs>742</Paragraphs>
  <Slides>30</Slides>
  <Notes>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30</vt:i4>
      </vt:variant>
    </vt:vector>
  </HeadingPairs>
  <TitlesOfParts>
    <vt:vector size="44" baseType="lpstr">
      <vt:lpstr>Arial</vt:lpstr>
      <vt:lpstr>SimSun</vt:lpstr>
      <vt:lpstr>Wingdings</vt:lpstr>
      <vt:lpstr>Times New Roman</vt:lpstr>
      <vt:lpstr>Times New Roman</vt:lpstr>
      <vt:lpstr>Arail</vt:lpstr>
      <vt:lpstr>Segoe Print</vt:lpstr>
      <vt:lpstr>.VnTime</vt:lpstr>
      <vt:lpstr>Microsoft YaHei</vt:lpstr>
      <vt:lpstr>Arial Unicode MS</vt:lpstr>
      <vt:lpstr>Calibri</vt:lpstr>
      <vt:lpstr>1_Default Design</vt:lpstr>
      <vt:lpstr>2_Default Design</vt:lpstr>
      <vt:lpstr>Blue Waves</vt:lpstr>
      <vt:lpstr>PowerPoint 演示文稿</vt:lpstr>
      <vt:lpstr>I.Đọc hiểu văn bản 1.Đọc 2.Tìm hiểu văn bản</vt:lpstr>
      <vt:lpstr>PowerPoint 演示文稿</vt:lpstr>
      <vt:lpstr>Hoạt động cá nhân</vt:lpstr>
      <vt:lpstr>PowerPoint 演示文稿</vt:lpstr>
      <vt:lpstr>PowerPoint 演示文稿</vt:lpstr>
      <vt:lpstr>PowerPoint 演示文稿</vt:lpstr>
      <vt:lpstr>PowerPoint 演示文稿</vt:lpstr>
      <vt:lpstr>PowerPoint 演示文稿</vt:lpstr>
      <vt:lpstr>PowerPoint 演示文稿</vt:lpstr>
      <vt:lpstr>Hoạt động nhóm (7 phút)- Phiếu học tập số 2</vt:lpstr>
      <vt:lpstr>PowerPoint 演示文稿</vt:lpstr>
      <vt:lpstr>PowerPoint 演示文稿</vt:lpstr>
      <vt:lpstr>PowerPoint 演示文稿</vt:lpstr>
      <vt:lpstr>PowerPoint 演示文稿</vt:lpstr>
      <vt:lpstr>Hoạt động nhóm (7 phút)- Phiếu học tập số 1</vt:lpstr>
      <vt:lpstr>Hoạt động nhóm (7 phút)- Phiếu học tập số 2</vt:lpstr>
      <vt:lpstr>PowerPoint 演示文稿</vt:lpstr>
      <vt:lpstr>PowerPoint 演示文稿</vt:lpstr>
      <vt:lpstr>PowerPoint 演示文稿</vt:lpstr>
      <vt:lpstr>Hoạt động nhóm (7 phút)- Phiếu học tập số 2</vt:lpstr>
      <vt:lpstr>PowerPoint 演示文稿</vt:lpstr>
      <vt:lpstr>PowerPoint 演示文稿</vt:lpstr>
      <vt:lpstr>PowerPoint 演示文稿</vt:lpstr>
      <vt:lpstr>3. Ý nghĩa của hình tượng Thánh Gióng: </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QUOC KHOI</dc:creator>
  <cp:lastModifiedBy>TUAN HUYEN</cp:lastModifiedBy>
  <cp:revision>229</cp:revision>
  <dcterms:created xsi:type="dcterms:W3CDTF">2011-07-24T03:56:00Z</dcterms:created>
  <dcterms:modified xsi:type="dcterms:W3CDTF">2021-11-29T09:23:32Z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DF0281C1C5AB4182BF5954789BA48221</vt:lpwstr>
  </property>
  <property fmtid="{D5CDD505-2E9C-101B-9397-08002B2CF9AE}" pid="3" name="KSOProductBuildVer">
    <vt:lpwstr>1033-11.2.0.10382</vt:lpwstr>
  </property>
</Properties>
</file>