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76" r:id="rId7"/>
    <p:sldId id="277" r:id="rId8"/>
    <p:sldId id="278" r:id="rId9"/>
    <p:sldId id="258" r:id="rId10"/>
    <p:sldId id="279" r:id="rId11"/>
    <p:sldId id="280" r:id="rId12"/>
    <p:sldId id="281" r:id="rId13"/>
    <p:sldId id="259" r:id="rId14"/>
    <p:sldId id="261" r:id="rId15"/>
    <p:sldId id="282" r:id="rId16"/>
    <p:sldId id="268" r:id="rId17"/>
    <p:sldId id="270" r:id="rId18"/>
    <p:sldId id="271"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4" d="100"/>
          <a:sy n="44" d="100"/>
        </p:scale>
        <p:origin x="46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1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5.svg"/><Relationship Id="rId12" Type="http://schemas.openxmlformats.org/officeDocument/2006/relationships/image" Target="../media/image6.png"/><Relationship Id="rId17" Type="http://schemas.openxmlformats.org/officeDocument/2006/relationships/image" Target="../media/image21.svg"/><Relationship Id="rId2" Type="http://schemas.openxmlformats.org/officeDocument/2006/relationships/image" Target="../media/image1.jpe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7.svg"/><Relationship Id="rId10" Type="http://schemas.openxmlformats.org/officeDocument/2006/relationships/image" Target="../media/image5.png"/><Relationship Id="rId19" Type="http://schemas.openxmlformats.org/officeDocument/2006/relationships/image" Target="../media/image2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57843" y="-90919"/>
            <a:ext cx="17068800" cy="8381999"/>
          </a:xfrm>
          <a:custGeom>
            <a:avLst/>
            <a:gdLst/>
            <a:ahLst/>
            <a:cxnLst/>
            <a:rect l="l" t="t" r="r" b="b"/>
            <a:pathLst>
              <a:path w="11548194" h="6568035">
                <a:moveTo>
                  <a:pt x="0" y="0"/>
                </a:moveTo>
                <a:lnTo>
                  <a:pt x="11548193" y="0"/>
                </a:lnTo>
                <a:lnTo>
                  <a:pt x="11548193" y="6568035"/>
                </a:lnTo>
                <a:lnTo>
                  <a:pt x="0" y="65680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437430" y="6634961"/>
            <a:ext cx="3499647" cy="3016987"/>
          </a:xfrm>
          <a:custGeom>
            <a:avLst/>
            <a:gdLst/>
            <a:ahLst/>
            <a:cxnLst/>
            <a:rect l="l" t="t" r="r" b="b"/>
            <a:pathLst>
              <a:path w="3499647" h="3016987">
                <a:moveTo>
                  <a:pt x="0" y="0"/>
                </a:moveTo>
                <a:lnTo>
                  <a:pt x="3499647" y="0"/>
                </a:lnTo>
                <a:lnTo>
                  <a:pt x="3499647" y="3016987"/>
                </a:lnTo>
                <a:lnTo>
                  <a:pt x="0" y="301698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562423" y="7942299"/>
            <a:ext cx="2633693" cy="2004899"/>
          </a:xfrm>
          <a:custGeom>
            <a:avLst/>
            <a:gdLst/>
            <a:ahLst/>
            <a:cxnLst/>
            <a:rect l="l" t="t" r="r" b="b"/>
            <a:pathLst>
              <a:path w="2633693" h="2004899">
                <a:moveTo>
                  <a:pt x="0" y="0"/>
                </a:moveTo>
                <a:lnTo>
                  <a:pt x="2633693" y="0"/>
                </a:lnTo>
                <a:lnTo>
                  <a:pt x="2633693" y="2004899"/>
                </a:lnTo>
                <a:lnTo>
                  <a:pt x="0" y="200489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a:off x="7236270" y="8944749"/>
            <a:ext cx="3815460" cy="3033291"/>
          </a:xfrm>
          <a:custGeom>
            <a:avLst/>
            <a:gdLst/>
            <a:ahLst/>
            <a:cxnLst/>
            <a:rect l="l" t="t" r="r" b="b"/>
            <a:pathLst>
              <a:path w="3815460" h="3033291">
                <a:moveTo>
                  <a:pt x="0" y="0"/>
                </a:moveTo>
                <a:lnTo>
                  <a:pt x="3815460" y="0"/>
                </a:lnTo>
                <a:lnTo>
                  <a:pt x="3815460" y="3033291"/>
                </a:lnTo>
                <a:lnTo>
                  <a:pt x="0" y="303329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7" name="Freeform 7"/>
          <p:cNvSpPr/>
          <p:nvPr/>
        </p:nvSpPr>
        <p:spPr>
          <a:xfrm>
            <a:off x="14754415" y="5611266"/>
            <a:ext cx="3533585" cy="4114800"/>
          </a:xfrm>
          <a:custGeom>
            <a:avLst/>
            <a:gdLst/>
            <a:ahLst/>
            <a:cxnLst/>
            <a:rect l="l" t="t" r="r" b="b"/>
            <a:pathLst>
              <a:path w="3533585" h="4114800">
                <a:moveTo>
                  <a:pt x="0" y="0"/>
                </a:moveTo>
                <a:lnTo>
                  <a:pt x="3533585" y="0"/>
                </a:lnTo>
                <a:lnTo>
                  <a:pt x="3533585" y="4114800"/>
                </a:lnTo>
                <a:lnTo>
                  <a:pt x="0" y="41148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8" name="TextBox 8"/>
          <p:cNvSpPr txBox="1"/>
          <p:nvPr/>
        </p:nvSpPr>
        <p:spPr>
          <a:xfrm>
            <a:off x="4196116" y="2572310"/>
            <a:ext cx="12382500" cy="406265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0" tIns="0" rIns="0" bIns="0" rtlCol="0" anchor="t">
            <a:spAutoFit/>
          </a:bodyPr>
          <a:lstStyle/>
          <a:p>
            <a:pPr algn="ctr"/>
            <a:r>
              <a:rPr lang="de-DE" sz="8800" b="1">
                <a:solidFill>
                  <a:srgbClr val="FF0000"/>
                </a:solidFill>
                <a:latin typeface="Times New Roman" panose="02020603050405020304" pitchFamily="18" charset="0"/>
                <a:cs typeface="Times New Roman" panose="02020603050405020304" pitchFamily="18" charset="0"/>
              </a:rPr>
              <a:t>SẮC THÁI NGHĨA CỦA TỪ NGỮ VÀ VIỆC LỰA CHỌN TỪ NGỮ</a:t>
            </a:r>
            <a:endParaRPr lang="en-GB" sz="8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118931" y="6222136"/>
            <a:ext cx="18406931" cy="4064864"/>
          </a:xfrm>
          <a:custGeom>
            <a:avLst/>
            <a:gdLst/>
            <a:ahLst/>
            <a:cxnLst/>
            <a:rect l="l" t="t" r="r" b="b"/>
            <a:pathLst>
              <a:path w="18406931" h="4064864">
                <a:moveTo>
                  <a:pt x="0" y="0"/>
                </a:moveTo>
                <a:lnTo>
                  <a:pt x="18406931" y="0"/>
                </a:lnTo>
                <a:lnTo>
                  <a:pt x="18406931" y="4064864"/>
                </a:lnTo>
                <a:lnTo>
                  <a:pt x="0" y="4064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346684" y="21854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23540" y="952500"/>
            <a:ext cx="15040921" cy="9067800"/>
            <a:chOff x="0" y="0"/>
            <a:chExt cx="5420212" cy="2229061"/>
          </a:xfrm>
        </p:grpSpPr>
        <p:sp>
          <p:nvSpPr>
            <p:cNvPr id="5" name="Freeform 5"/>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287F67"/>
            </a:solidFill>
          </p:spPr>
        </p:sp>
      </p:grpSp>
      <p:grpSp>
        <p:nvGrpSpPr>
          <p:cNvPr id="6" name="Group 6"/>
          <p:cNvGrpSpPr/>
          <p:nvPr/>
        </p:nvGrpSpPr>
        <p:grpSpPr>
          <a:xfrm>
            <a:off x="1832718" y="1257300"/>
            <a:ext cx="14622564" cy="8458199"/>
            <a:chOff x="0" y="0"/>
            <a:chExt cx="5354616" cy="2109055"/>
          </a:xfrm>
        </p:grpSpPr>
        <p:sp>
          <p:nvSpPr>
            <p:cNvPr id="7" name="Freeform 7"/>
            <p:cNvSpPr/>
            <p:nvPr/>
          </p:nvSpPr>
          <p:spPr>
            <a:xfrm>
              <a:off x="0" y="0"/>
              <a:ext cx="5354616" cy="2109056"/>
            </a:xfrm>
            <a:custGeom>
              <a:avLst/>
              <a:gdLst/>
              <a:ahLst/>
              <a:cxnLst/>
              <a:rect l="l" t="t" r="r" b="b"/>
              <a:pathLst>
                <a:path w="5354616" h="2109056">
                  <a:moveTo>
                    <a:pt x="5230156" y="2109055"/>
                  </a:moveTo>
                  <a:lnTo>
                    <a:pt x="124460" y="2109055"/>
                  </a:lnTo>
                  <a:cubicBezTo>
                    <a:pt x="55880" y="2109055"/>
                    <a:pt x="0" y="2053175"/>
                    <a:pt x="0" y="1984595"/>
                  </a:cubicBezTo>
                  <a:lnTo>
                    <a:pt x="0" y="124460"/>
                  </a:lnTo>
                  <a:cubicBezTo>
                    <a:pt x="0" y="55880"/>
                    <a:pt x="55880" y="0"/>
                    <a:pt x="124460" y="0"/>
                  </a:cubicBezTo>
                  <a:lnTo>
                    <a:pt x="5230156" y="0"/>
                  </a:lnTo>
                  <a:cubicBezTo>
                    <a:pt x="5298736" y="0"/>
                    <a:pt x="5354616" y="55880"/>
                    <a:pt x="5354616" y="124460"/>
                  </a:cubicBezTo>
                  <a:lnTo>
                    <a:pt x="5354616" y="1984596"/>
                  </a:lnTo>
                  <a:cubicBezTo>
                    <a:pt x="5354616" y="2053175"/>
                    <a:pt x="5298736" y="2109056"/>
                    <a:pt x="5230156" y="2109056"/>
                  </a:cubicBezTo>
                  <a:close/>
                </a:path>
              </a:pathLst>
            </a:custGeom>
            <a:solidFill>
              <a:srgbClr val="FFFBE1"/>
            </a:solidFill>
          </p:spPr>
        </p:sp>
      </p:grpSp>
      <p:sp>
        <p:nvSpPr>
          <p:cNvPr id="9" name="Freeform 9"/>
          <p:cNvSpPr/>
          <p:nvPr/>
        </p:nvSpPr>
        <p:spPr>
          <a:xfrm>
            <a:off x="-1277032" y="6799197"/>
            <a:ext cx="5405320" cy="4114800"/>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flipH="1">
            <a:off x="14474357" y="7324441"/>
            <a:ext cx="3787561" cy="2883281"/>
          </a:xfrm>
          <a:custGeom>
            <a:avLst/>
            <a:gdLst/>
            <a:ahLst/>
            <a:cxnLst/>
            <a:rect l="l" t="t" r="r" b="b"/>
            <a:pathLst>
              <a:path w="3787561" h="2883281">
                <a:moveTo>
                  <a:pt x="3787561" y="0"/>
                </a:moveTo>
                <a:lnTo>
                  <a:pt x="0" y="0"/>
                </a:lnTo>
                <a:lnTo>
                  <a:pt x="0" y="2883281"/>
                </a:lnTo>
                <a:lnTo>
                  <a:pt x="3787561" y="2883281"/>
                </a:lnTo>
                <a:lnTo>
                  <a:pt x="378756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1353167" y="0"/>
            <a:ext cx="4763733" cy="2709373"/>
          </a:xfrm>
          <a:custGeom>
            <a:avLst/>
            <a:gdLst/>
            <a:ahLst/>
            <a:cxnLst/>
            <a:rect l="l" t="t" r="r" b="b"/>
            <a:pathLst>
              <a:path w="4763733" h="2709373">
                <a:moveTo>
                  <a:pt x="0" y="0"/>
                </a:moveTo>
                <a:lnTo>
                  <a:pt x="4763734" y="0"/>
                </a:lnTo>
                <a:lnTo>
                  <a:pt x="4763734"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aphicFrame>
        <p:nvGraphicFramePr>
          <p:cNvPr id="13" name="Table 12"/>
          <p:cNvGraphicFramePr>
            <a:graphicFrameLocks noGrp="1"/>
          </p:cNvGraphicFramePr>
          <p:nvPr>
            <p:extLst>
              <p:ext uri="{D42A27DB-BD31-4B8C-83A1-F6EECF244321}">
                <p14:modId xmlns:p14="http://schemas.microsoft.com/office/powerpoint/2010/main" val="2407590962"/>
              </p:ext>
            </p:extLst>
          </p:nvPr>
        </p:nvGraphicFramePr>
        <p:xfrm>
          <a:off x="2362200" y="1638301"/>
          <a:ext cx="13562332" cy="8006926"/>
        </p:xfrm>
        <a:graphic>
          <a:graphicData uri="http://schemas.openxmlformats.org/drawingml/2006/table">
            <a:tbl>
              <a:tblPr firstRow="1" firstCol="1" bandRow="1"/>
              <a:tblGrid>
                <a:gridCol w="4409135">
                  <a:extLst>
                    <a:ext uri="{9D8B030D-6E8A-4147-A177-3AD203B41FA5}">
                      <a16:colId xmlns:a16="http://schemas.microsoft.com/office/drawing/2014/main" val="20000"/>
                    </a:ext>
                  </a:extLst>
                </a:gridCol>
                <a:gridCol w="9153197">
                  <a:extLst>
                    <a:ext uri="{9D8B030D-6E8A-4147-A177-3AD203B41FA5}">
                      <a16:colId xmlns:a16="http://schemas.microsoft.com/office/drawing/2014/main" val="20001"/>
                    </a:ext>
                  </a:extLst>
                </a:gridCol>
              </a:tblGrid>
              <a:tr h="954298">
                <a:tc>
                  <a:txBody>
                    <a:bodyPr/>
                    <a:lstStyle/>
                    <a:p>
                      <a:pPr indent="12700" algn="ctr">
                        <a:lnSpc>
                          <a:spcPct val="130000"/>
                        </a:lnSpc>
                        <a:spcAft>
                          <a:spcPts val="0"/>
                        </a:spcAft>
                        <a:tabLst>
                          <a:tab pos="540385" algn="l"/>
                        </a:tabLst>
                      </a:pPr>
                      <a:r>
                        <a:rPr lang="en-GB"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Sắc thái trung tính</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40385" algn="l"/>
                        </a:tabLst>
                      </a:pPr>
                      <a:r>
                        <a:rPr lang="en-GB" sz="4000" b="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Sắc thái tiêu cực</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7149">
                <a:tc>
                  <a:txBody>
                    <a:bodyPr/>
                    <a:lstStyle/>
                    <a:p>
                      <a:pPr indent="12700" algn="just">
                        <a:lnSpc>
                          <a:spcPct val="130000"/>
                        </a:lnSpc>
                        <a:spcAft>
                          <a:spcPts val="0"/>
                        </a:spcAft>
                        <a:tabLst>
                          <a:tab pos="540385" algn="l"/>
                        </a:tabLst>
                      </a:pPr>
                      <a:r>
                        <a:rPr lang="en-GB" sz="40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ngắn</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30000"/>
                        </a:lnSpc>
                        <a:spcAft>
                          <a:spcPts val="0"/>
                        </a:spcAft>
                        <a:tabLst>
                          <a:tab pos="540385" algn="l"/>
                        </a:tabLst>
                      </a:pPr>
                      <a:r>
                        <a:rPr lang="vi-VN" sz="40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Cụt lủn</a:t>
                      </a:r>
                      <a:r>
                        <a:rPr lang="vi-VN"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ngắn đến mức đáng ngại.</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7149">
                <a:tc>
                  <a:txBody>
                    <a:bodyPr/>
                    <a:lstStyle/>
                    <a:p>
                      <a:pPr indent="12700" algn="just">
                        <a:lnSpc>
                          <a:spcPct val="130000"/>
                        </a:lnSpc>
                        <a:spcAft>
                          <a:spcPts val="0"/>
                        </a:spcAft>
                        <a:tabLst>
                          <a:tab pos="540385" algn="l"/>
                        </a:tabLst>
                      </a:pPr>
                      <a:r>
                        <a:rPr lang="en-GB" sz="40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cao</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30000"/>
                        </a:lnSpc>
                        <a:spcAft>
                          <a:spcPts val="0"/>
                        </a:spcAft>
                        <a:tabLst>
                          <a:tab pos="540385" algn="l"/>
                        </a:tabLst>
                      </a:pPr>
                      <a:r>
                        <a:rPr lang="vi-VN" sz="40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lêu nghêu</a:t>
                      </a:r>
                      <a:r>
                        <a:rPr lang="vi-VN"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cao quá cỡ</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4298">
                <a:tc>
                  <a:txBody>
                    <a:bodyPr/>
                    <a:lstStyle/>
                    <a:p>
                      <a:pPr indent="12700" algn="just">
                        <a:lnSpc>
                          <a:spcPct val="130000"/>
                        </a:lnSpc>
                        <a:spcAft>
                          <a:spcPts val="0"/>
                        </a:spcAft>
                        <a:tabLst>
                          <a:tab pos="540385" algn="l"/>
                        </a:tabLst>
                      </a:pPr>
                      <a:r>
                        <a:rPr lang="en-GB" sz="40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lên tiếng</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30000"/>
                        </a:lnSpc>
                        <a:spcAft>
                          <a:spcPts val="0"/>
                        </a:spcAft>
                        <a:tabLst>
                          <a:tab pos="540385" algn="l"/>
                        </a:tabLst>
                      </a:pPr>
                      <a:r>
                        <a:rPr lang="vi-VN" sz="40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cao giọng</a:t>
                      </a:r>
                      <a:r>
                        <a:rPr lang="vi-VN"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thể hiện thái độ </a:t>
                      </a:r>
                      <a:r>
                        <a:rPr lang="vi-VN" sz="400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bề trên</a:t>
                      </a:r>
                      <a:r>
                        <a:rPr lang="vi-VN" sz="4000" baseline="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trịch thượng.</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62895">
                <a:tc>
                  <a:txBody>
                    <a:bodyPr/>
                    <a:lstStyle/>
                    <a:p>
                      <a:pPr indent="12700" algn="just">
                        <a:lnSpc>
                          <a:spcPct val="130000"/>
                        </a:lnSpc>
                        <a:spcAft>
                          <a:spcPts val="0"/>
                        </a:spcAft>
                        <a:tabLst>
                          <a:tab pos="540385" algn="l"/>
                        </a:tabLst>
                      </a:pPr>
                      <a:r>
                        <a:rPr lang="en-GB" sz="40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chậm rãi</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30000"/>
                        </a:lnSpc>
                        <a:spcAft>
                          <a:spcPts val="0"/>
                        </a:spcAft>
                        <a:tabLst>
                          <a:tab pos="540385" algn="l"/>
                        </a:tabLst>
                      </a:pPr>
                      <a:r>
                        <a:rPr lang="vi-VN" sz="4000" i="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chậm chạp</a:t>
                      </a:r>
                      <a:r>
                        <a:rPr lang="vi-VN" sz="4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chỉ tốc độ, nhịp độ dưới mức bình thường rất nhiều (quá chậm) hoặc không được nhanh nhẹn, thiếu linh hoạt, thể hiện đánh giá tiêu cực của người khác về đối tượng.</a:t>
                      </a:r>
                      <a:endParaRPr lang="en-GB" sz="2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74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118931" y="6222136"/>
            <a:ext cx="18406931" cy="4064864"/>
          </a:xfrm>
          <a:custGeom>
            <a:avLst/>
            <a:gdLst/>
            <a:ahLst/>
            <a:cxnLst/>
            <a:rect l="l" t="t" r="r" b="b"/>
            <a:pathLst>
              <a:path w="18406931" h="4064864">
                <a:moveTo>
                  <a:pt x="0" y="0"/>
                </a:moveTo>
                <a:lnTo>
                  <a:pt x="18406931" y="0"/>
                </a:lnTo>
                <a:lnTo>
                  <a:pt x="18406931" y="4064864"/>
                </a:lnTo>
                <a:lnTo>
                  <a:pt x="0" y="4064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346684" y="21854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23540" y="2805506"/>
            <a:ext cx="15040921" cy="6185574"/>
            <a:chOff x="0" y="0"/>
            <a:chExt cx="5420212" cy="2229061"/>
          </a:xfrm>
        </p:grpSpPr>
        <p:sp>
          <p:nvSpPr>
            <p:cNvPr id="5" name="Freeform 5"/>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287F67"/>
            </a:solidFill>
          </p:spPr>
        </p:sp>
      </p:grpSp>
      <p:grpSp>
        <p:nvGrpSpPr>
          <p:cNvPr id="6" name="Group 6"/>
          <p:cNvGrpSpPr/>
          <p:nvPr/>
        </p:nvGrpSpPr>
        <p:grpSpPr>
          <a:xfrm>
            <a:off x="1832718" y="3006603"/>
            <a:ext cx="14622564" cy="5759479"/>
            <a:chOff x="0" y="0"/>
            <a:chExt cx="5354616" cy="2109055"/>
          </a:xfrm>
        </p:grpSpPr>
        <p:sp>
          <p:nvSpPr>
            <p:cNvPr id="7" name="Freeform 7"/>
            <p:cNvSpPr/>
            <p:nvPr/>
          </p:nvSpPr>
          <p:spPr>
            <a:xfrm>
              <a:off x="0" y="0"/>
              <a:ext cx="5354616" cy="2109056"/>
            </a:xfrm>
            <a:custGeom>
              <a:avLst/>
              <a:gdLst/>
              <a:ahLst/>
              <a:cxnLst/>
              <a:rect l="l" t="t" r="r" b="b"/>
              <a:pathLst>
                <a:path w="5354616" h="2109056">
                  <a:moveTo>
                    <a:pt x="5230156" y="2109055"/>
                  </a:moveTo>
                  <a:lnTo>
                    <a:pt x="124460" y="2109055"/>
                  </a:lnTo>
                  <a:cubicBezTo>
                    <a:pt x="55880" y="2109055"/>
                    <a:pt x="0" y="2053175"/>
                    <a:pt x="0" y="1984595"/>
                  </a:cubicBezTo>
                  <a:lnTo>
                    <a:pt x="0" y="124460"/>
                  </a:lnTo>
                  <a:cubicBezTo>
                    <a:pt x="0" y="55880"/>
                    <a:pt x="55880" y="0"/>
                    <a:pt x="124460" y="0"/>
                  </a:cubicBezTo>
                  <a:lnTo>
                    <a:pt x="5230156" y="0"/>
                  </a:lnTo>
                  <a:cubicBezTo>
                    <a:pt x="5298736" y="0"/>
                    <a:pt x="5354616" y="55880"/>
                    <a:pt x="5354616" y="124460"/>
                  </a:cubicBezTo>
                  <a:lnTo>
                    <a:pt x="5354616" y="1984596"/>
                  </a:lnTo>
                  <a:cubicBezTo>
                    <a:pt x="5354616" y="2053175"/>
                    <a:pt x="5298736" y="2109056"/>
                    <a:pt x="5230156" y="2109056"/>
                  </a:cubicBezTo>
                  <a:close/>
                </a:path>
              </a:pathLst>
            </a:custGeom>
            <a:solidFill>
              <a:srgbClr val="FFFBE1"/>
            </a:solidFill>
          </p:spPr>
        </p:sp>
      </p:grpSp>
      <p:sp>
        <p:nvSpPr>
          <p:cNvPr id="9" name="Freeform 9"/>
          <p:cNvSpPr/>
          <p:nvPr/>
        </p:nvSpPr>
        <p:spPr>
          <a:xfrm>
            <a:off x="-1277032" y="6799197"/>
            <a:ext cx="5405320" cy="4114800"/>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flipH="1">
            <a:off x="14474357" y="7324441"/>
            <a:ext cx="3787561" cy="2883281"/>
          </a:xfrm>
          <a:custGeom>
            <a:avLst/>
            <a:gdLst/>
            <a:ahLst/>
            <a:cxnLst/>
            <a:rect l="l" t="t" r="r" b="b"/>
            <a:pathLst>
              <a:path w="3787561" h="2883281">
                <a:moveTo>
                  <a:pt x="3787561" y="0"/>
                </a:moveTo>
                <a:lnTo>
                  <a:pt x="0" y="0"/>
                </a:lnTo>
                <a:lnTo>
                  <a:pt x="0" y="2883281"/>
                </a:lnTo>
                <a:lnTo>
                  <a:pt x="3787561" y="2883281"/>
                </a:lnTo>
                <a:lnTo>
                  <a:pt x="378756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1353167" y="0"/>
            <a:ext cx="4763733" cy="2709373"/>
          </a:xfrm>
          <a:custGeom>
            <a:avLst/>
            <a:gdLst/>
            <a:ahLst/>
            <a:cxnLst/>
            <a:rect l="l" t="t" r="r" b="b"/>
            <a:pathLst>
              <a:path w="4763733" h="2709373">
                <a:moveTo>
                  <a:pt x="0" y="0"/>
                </a:moveTo>
                <a:lnTo>
                  <a:pt x="4763734" y="0"/>
                </a:lnTo>
                <a:lnTo>
                  <a:pt x="4763734"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Rectangle 7"/>
          <p:cNvSpPr/>
          <p:nvPr/>
        </p:nvSpPr>
        <p:spPr>
          <a:xfrm>
            <a:off x="5827916" y="587842"/>
            <a:ext cx="5602046" cy="769441"/>
          </a:xfrm>
          <a:prstGeom prst="rect">
            <a:avLst/>
          </a:prstGeom>
        </p:spPr>
        <p:txBody>
          <a:bodyPr wrap="none">
            <a:spAutoFit/>
          </a:bodyPr>
          <a:lstStyle/>
          <a:p>
            <a:r>
              <a:rPr lang="en-US" sz="4400" b="1">
                <a:latin typeface="Calibri" panose="020F0502020204030204" pitchFamily="34" charset="0"/>
                <a:ea typeface="Calibri" panose="020F0502020204030204" pitchFamily="34" charset="0"/>
                <a:cs typeface="Times New Roman" panose="02020603050405020304" pitchFamily="18" charset="0"/>
              </a:rPr>
              <a:t>2. Bài tập 2 (Tr 87/SGK)</a:t>
            </a:r>
            <a:endParaRPr lang="en-GB" sz="4400"/>
          </a:p>
        </p:txBody>
      </p:sp>
      <p:sp>
        <p:nvSpPr>
          <p:cNvPr id="11" name="Rectangle 10"/>
          <p:cNvSpPr/>
          <p:nvPr/>
        </p:nvSpPr>
        <p:spPr>
          <a:xfrm>
            <a:off x="5230199" y="1501189"/>
            <a:ext cx="8091446" cy="769441"/>
          </a:xfrm>
          <a:prstGeom prst="rect">
            <a:avLst/>
          </a:prstGeom>
        </p:spPr>
        <p:txBody>
          <a:bodyPr wrap="none">
            <a:spAutoFit/>
          </a:bodyPr>
          <a:lstStyle/>
          <a:p>
            <a:r>
              <a:rPr lang="en-US" sz="4400">
                <a:latin typeface="Times New Roman" panose="02020603050405020304" pitchFamily="18" charset="0"/>
                <a:ea typeface="Calibri" panose="020F0502020204030204" pitchFamily="34" charset="0"/>
              </a:rPr>
              <a:t>a. Các từ Hán Việt trong đoạn trích</a:t>
            </a:r>
            <a:endParaRPr lang="en-GB" sz="4400"/>
          </a:p>
        </p:txBody>
      </p:sp>
      <p:graphicFrame>
        <p:nvGraphicFramePr>
          <p:cNvPr id="14" name="Table 13"/>
          <p:cNvGraphicFramePr>
            <a:graphicFrameLocks noGrp="1"/>
          </p:cNvGraphicFramePr>
          <p:nvPr>
            <p:extLst>
              <p:ext uri="{D42A27DB-BD31-4B8C-83A1-F6EECF244321}">
                <p14:modId xmlns:p14="http://schemas.microsoft.com/office/powerpoint/2010/main" val="1785019185"/>
              </p:ext>
            </p:extLst>
          </p:nvPr>
        </p:nvGraphicFramePr>
        <p:xfrm>
          <a:off x="2133600" y="3372935"/>
          <a:ext cx="14173200" cy="5071872"/>
        </p:xfrm>
        <a:graphic>
          <a:graphicData uri="http://schemas.openxmlformats.org/drawingml/2006/table">
            <a:tbl>
              <a:tblPr firstRow="1" firstCol="1" bandRow="1"/>
              <a:tblGrid>
                <a:gridCol w="2590800">
                  <a:extLst>
                    <a:ext uri="{9D8B030D-6E8A-4147-A177-3AD203B41FA5}">
                      <a16:colId xmlns:a16="http://schemas.microsoft.com/office/drawing/2014/main" val="20000"/>
                    </a:ext>
                  </a:extLst>
                </a:gridCol>
                <a:gridCol w="11582400">
                  <a:extLst>
                    <a:ext uri="{9D8B030D-6E8A-4147-A177-3AD203B41FA5}">
                      <a16:colId xmlns:a16="http://schemas.microsoft.com/office/drawing/2014/main" val="20001"/>
                    </a:ext>
                  </a:extLst>
                </a:gridCol>
              </a:tblGrid>
              <a:tr h="286852">
                <a:tc>
                  <a:txBody>
                    <a:bodyPr/>
                    <a:lstStyle/>
                    <a:p>
                      <a:pPr indent="12700" algn="ctr">
                        <a:lnSpc>
                          <a:spcPct val="130000"/>
                        </a:lnSpc>
                        <a:spcAft>
                          <a:spcPts val="0"/>
                        </a:spcAft>
                        <a:tabLst>
                          <a:tab pos="518160" algn="l"/>
                        </a:tabLst>
                      </a:pPr>
                      <a:r>
                        <a:rPr lang="en-GB" sz="3200" b="1">
                          <a:effectLst/>
                          <a:latin typeface="Times New Roman" panose="02020603050405020304" pitchFamily="18" charset="0"/>
                          <a:ea typeface="Arial" panose="020B0604020202020204" pitchFamily="34" charset="0"/>
                          <a:cs typeface="Times New Roman" panose="02020603050405020304" pitchFamily="18" charset="0"/>
                        </a:rPr>
                        <a:t>Từ Hán Việt</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30000"/>
                        </a:lnSpc>
                        <a:spcAft>
                          <a:spcPts val="0"/>
                        </a:spcAft>
                        <a:tabLst>
                          <a:tab pos="518160" algn="l"/>
                        </a:tabLst>
                      </a:pPr>
                      <a:r>
                        <a:rPr lang="en-GB" sz="3200" b="1">
                          <a:effectLst/>
                          <a:latin typeface="Times New Roman" panose="02020603050405020304" pitchFamily="18" charset="0"/>
                          <a:ea typeface="Arial" panose="020B0604020202020204" pitchFamily="34" charset="0"/>
                          <a:cs typeface="Times New Roman" panose="02020603050405020304" pitchFamily="18" charset="0"/>
                        </a:rPr>
                        <a:t>Giải thích nghĩa</a:t>
                      </a:r>
                      <a:endParaRPr lang="en-GB"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3705">
                <a:tc>
                  <a:txBody>
                    <a:bodyPr/>
                    <a:lstStyle/>
                    <a:p>
                      <a:pPr indent="254000" algn="ctr">
                        <a:lnSpc>
                          <a:spcPct val="130000"/>
                        </a:lnSpc>
                        <a:spcAft>
                          <a:spcPts val="0"/>
                        </a:spcAft>
                      </a:pP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 lạc</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0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trạng xã hội lộn xộn, không có trật tự, an ninh do có loạn</a:t>
                      </a:r>
                      <a:r>
                        <a:rPr lang="en-GB"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3705">
                <a:tc>
                  <a:txBody>
                    <a:bodyPr/>
                    <a:lstStyle/>
                    <a:p>
                      <a:pPr indent="254000" algn="ctr">
                        <a:lnSpc>
                          <a:spcPct val="130000"/>
                        </a:lnSpc>
                        <a:spcAft>
                          <a:spcPts val="0"/>
                        </a:spcAft>
                      </a:pP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 nan</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0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nhiểu khó khăn, gian khổ phải vượt qua</a:t>
                      </a:r>
                      <a:r>
                        <a:rPr lang="en-GB"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47409">
                <a:tc>
                  <a:txBody>
                    <a:bodyPr/>
                    <a:lstStyle/>
                    <a:p>
                      <a:pPr indent="254000" algn="ctr">
                        <a:lnSpc>
                          <a:spcPct val="130000"/>
                        </a:lnSpc>
                        <a:spcAft>
                          <a:spcPts val="0"/>
                        </a:spcAft>
                      </a:pP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triều đình</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0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 các quan vào chầu vua và bàn việc nước; thường dùng để chỉ cơ quan trung ương của nhà nước quân chủ, do vua trực tiếp đứng đầu</a:t>
                      </a:r>
                      <a:r>
                        <a:rPr lang="en-GB"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0557">
                <a:tc>
                  <a:txBody>
                    <a:bodyPr/>
                    <a:lstStyle/>
                    <a:p>
                      <a:pPr indent="254000" algn="ctr">
                        <a:lnSpc>
                          <a:spcPct val="130000"/>
                        </a:lnSpc>
                        <a:spcAft>
                          <a:spcPts val="0"/>
                        </a:spcAft>
                      </a:pP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tể phụ</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0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 quan hàng đầu triều đình giúp vua trị nước, thông thường chỉ Tể tướng</a:t>
                      </a:r>
                      <a:r>
                        <a:rPr lang="en-GB"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6852">
                <a:tc>
                  <a:txBody>
                    <a:bodyPr/>
                    <a:lstStyle/>
                    <a:p>
                      <a:pPr indent="254000" algn="ctr">
                        <a:lnSpc>
                          <a:spcPct val="130000"/>
                        </a:lnSpc>
                        <a:spcAft>
                          <a:spcPts val="0"/>
                        </a:spcAft>
                      </a:pP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 mệnh</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nSpc>
                          <a:spcPct val="130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mượn nhờ mệnh lệnh</a:t>
                      </a:r>
                      <a:r>
                        <a:rPr lang="en-GB"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378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0" y="5651335"/>
            <a:ext cx="18288000" cy="6652260"/>
          </a:xfrm>
          <a:custGeom>
            <a:avLst/>
            <a:gdLst/>
            <a:ahLst/>
            <a:cxnLst/>
            <a:rect l="l" t="t" r="r" b="b"/>
            <a:pathLst>
              <a:path w="18288000" h="6652260">
                <a:moveTo>
                  <a:pt x="0" y="0"/>
                </a:moveTo>
                <a:lnTo>
                  <a:pt x="18288000" y="0"/>
                </a:lnTo>
                <a:lnTo>
                  <a:pt x="18288000" y="6652260"/>
                </a:lnTo>
                <a:lnTo>
                  <a:pt x="0" y="665226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587564" y="1272161"/>
            <a:ext cx="7234813" cy="4114800"/>
          </a:xfrm>
          <a:custGeom>
            <a:avLst/>
            <a:gdLst/>
            <a:ahLst/>
            <a:cxnLst/>
            <a:rect l="l" t="t" r="r" b="b"/>
            <a:pathLst>
              <a:path w="7234813" h="4114800">
                <a:moveTo>
                  <a:pt x="0" y="0"/>
                </a:moveTo>
                <a:lnTo>
                  <a:pt x="7234813" y="0"/>
                </a:lnTo>
                <a:lnTo>
                  <a:pt x="7234813"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991337" y="-1174831"/>
            <a:ext cx="6040073" cy="41148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a:off x="1623540" y="1365242"/>
            <a:ext cx="15040921" cy="8655058"/>
            <a:chOff x="0" y="0"/>
            <a:chExt cx="5420212" cy="2229061"/>
          </a:xfrm>
        </p:grpSpPr>
        <p:sp>
          <p:nvSpPr>
            <p:cNvPr id="6" name="Freeform 6"/>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D87214"/>
            </a:solidFill>
          </p:spPr>
        </p:sp>
      </p:grpSp>
      <p:grpSp>
        <p:nvGrpSpPr>
          <p:cNvPr id="7" name="Group 7"/>
          <p:cNvGrpSpPr/>
          <p:nvPr/>
        </p:nvGrpSpPr>
        <p:grpSpPr>
          <a:xfrm>
            <a:off x="1845858" y="1621225"/>
            <a:ext cx="14609424" cy="8246675"/>
            <a:chOff x="0" y="0"/>
            <a:chExt cx="5349804" cy="2512528"/>
          </a:xfrm>
        </p:grpSpPr>
        <p:sp>
          <p:nvSpPr>
            <p:cNvPr id="8" name="Freeform 8"/>
            <p:cNvSpPr/>
            <p:nvPr/>
          </p:nvSpPr>
          <p:spPr>
            <a:xfrm>
              <a:off x="0" y="0"/>
              <a:ext cx="5349804" cy="2512528"/>
            </a:xfrm>
            <a:custGeom>
              <a:avLst/>
              <a:gdLst/>
              <a:ahLst/>
              <a:cxnLst/>
              <a:rect l="l" t="t" r="r" b="b"/>
              <a:pathLst>
                <a:path w="5349804" h="2109056">
                  <a:moveTo>
                    <a:pt x="5225344" y="2109055"/>
                  </a:moveTo>
                  <a:lnTo>
                    <a:pt x="124460" y="2109055"/>
                  </a:lnTo>
                  <a:cubicBezTo>
                    <a:pt x="55880" y="2109055"/>
                    <a:pt x="0" y="2053175"/>
                    <a:pt x="0" y="1984595"/>
                  </a:cubicBezTo>
                  <a:lnTo>
                    <a:pt x="0" y="124460"/>
                  </a:lnTo>
                  <a:cubicBezTo>
                    <a:pt x="0" y="55880"/>
                    <a:pt x="55880" y="0"/>
                    <a:pt x="124460" y="0"/>
                  </a:cubicBezTo>
                  <a:lnTo>
                    <a:pt x="5225344" y="0"/>
                  </a:lnTo>
                  <a:cubicBezTo>
                    <a:pt x="5293924" y="0"/>
                    <a:pt x="5349804" y="55880"/>
                    <a:pt x="5349804" y="124460"/>
                  </a:cubicBezTo>
                  <a:lnTo>
                    <a:pt x="5349804" y="1984596"/>
                  </a:lnTo>
                  <a:cubicBezTo>
                    <a:pt x="5349804" y="2053175"/>
                    <a:pt x="5293924" y="2109056"/>
                    <a:pt x="5225344" y="2109056"/>
                  </a:cubicBezTo>
                  <a:close/>
                </a:path>
              </a:pathLst>
            </a:custGeom>
            <a:solidFill>
              <a:srgbClr val="FFFBE1"/>
            </a:solidFill>
          </p:spPr>
        </p:sp>
      </p:grpSp>
      <p:sp>
        <p:nvSpPr>
          <p:cNvPr id="9" name="Freeform 9"/>
          <p:cNvSpPr/>
          <p:nvPr/>
        </p:nvSpPr>
        <p:spPr>
          <a:xfrm>
            <a:off x="12642413" y="8163997"/>
            <a:ext cx="6222760" cy="4114800"/>
          </a:xfrm>
          <a:custGeom>
            <a:avLst/>
            <a:gdLst/>
            <a:ahLst/>
            <a:cxnLst/>
            <a:rect l="l" t="t" r="r" b="b"/>
            <a:pathLst>
              <a:path w="6222760" h="4114800">
                <a:moveTo>
                  <a:pt x="0" y="0"/>
                </a:moveTo>
                <a:lnTo>
                  <a:pt x="6222760" y="0"/>
                </a:lnTo>
                <a:lnTo>
                  <a:pt x="622276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3464315" y="1960739"/>
            <a:ext cx="12497661" cy="1180580"/>
          </a:xfrm>
          <a:prstGeom prst="rect">
            <a:avLst/>
          </a:prstGeom>
        </p:spPr>
        <p:txBody>
          <a:bodyPr wrap="square" lIns="0" tIns="0" rIns="0" bIns="0" rtlCol="0" anchor="t">
            <a:spAutoFit/>
          </a:bodyPr>
          <a:lstStyle/>
          <a:p>
            <a:pPr algn="just">
              <a:lnSpc>
                <a:spcPts val="4620"/>
              </a:lnSpc>
              <a:spcBef>
                <a:spcPct val="0"/>
              </a:spcBef>
            </a:pPr>
            <a:r>
              <a:rPr lang="vi-VN" sz="4000">
                <a:latin typeface="Times New Roman" panose="02020603050405020304" pitchFamily="18" charset="0"/>
                <a:cs typeface="Times New Roman" panose="02020603050405020304" pitchFamily="18" charset="0"/>
              </a:rPr>
              <a:t>T</a:t>
            </a:r>
            <a:r>
              <a:rPr lang="en-US" sz="4000">
                <a:latin typeface="Times New Roman" panose="02020603050405020304" pitchFamily="18" charset="0"/>
                <a:cs typeface="Times New Roman" panose="02020603050405020304" pitchFamily="18" charset="0"/>
              </a:rPr>
              <a:t>rong t</a:t>
            </a:r>
            <a:r>
              <a:rPr lang="vi-VN" sz="4000">
                <a:latin typeface="Times New Roman" panose="02020603050405020304" pitchFamily="18" charset="0"/>
                <a:cs typeface="Times New Roman" panose="02020603050405020304" pitchFamily="18" charset="0"/>
              </a:rPr>
              <a:t>hời buổi </a:t>
            </a:r>
            <a:r>
              <a:rPr lang="vi-VN" sz="4000" i="1" u="sng">
                <a:latin typeface="Times New Roman" panose="02020603050405020304" pitchFamily="18" charset="0"/>
                <a:cs typeface="Times New Roman" panose="02020603050405020304" pitchFamily="18" charset="0"/>
              </a:rPr>
              <a:t>loạn lạc</a:t>
            </a:r>
            <a:r>
              <a:rPr lang="vi-VN" sz="4000" i="1">
                <a:latin typeface="Times New Roman" panose="02020603050405020304" pitchFamily="18" charset="0"/>
                <a:cs typeface="Times New Roman" panose="02020603050405020304" pitchFamily="18" charset="0"/>
              </a:rPr>
              <a:t>,</a:t>
            </a:r>
            <a:r>
              <a:rPr lang="vi-VN" sz="400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những giây phút gặp gỡ bạn bè, đồng đội thật đáng quý biết bao!</a:t>
            </a:r>
            <a:endParaRPr lang="en-US" sz="4000" spc="-84">
              <a:solidFill>
                <a:srgbClr val="000000"/>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1014185" y="-169208"/>
            <a:ext cx="16230600" cy="1526059"/>
          </a:xfrm>
          <a:prstGeom prst="rect">
            <a:avLst/>
          </a:prstGeom>
        </p:spPr>
        <p:txBody>
          <a:bodyPr lIns="0" tIns="0" rIns="0" bIns="0" rtlCol="0" anchor="t">
            <a:spAutoFit/>
          </a:bodyPr>
          <a:lstStyle/>
          <a:p>
            <a:pPr algn="ctr">
              <a:lnSpc>
                <a:spcPts val="11899"/>
              </a:lnSpc>
              <a:spcBef>
                <a:spcPct val="0"/>
              </a:spcBef>
            </a:pP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Đặt câu với các từ Hán Việt tìm được</a:t>
            </a:r>
          </a:p>
        </p:txBody>
      </p:sp>
      <p:grpSp>
        <p:nvGrpSpPr>
          <p:cNvPr id="12" name="Group 12"/>
          <p:cNvGrpSpPr/>
          <p:nvPr/>
        </p:nvGrpSpPr>
        <p:grpSpPr>
          <a:xfrm>
            <a:off x="2195057" y="1947618"/>
            <a:ext cx="1059114" cy="1059114"/>
            <a:chOff x="0" y="0"/>
            <a:chExt cx="1412153" cy="1412153"/>
          </a:xfrm>
        </p:grpSpPr>
        <p:grpSp>
          <p:nvGrpSpPr>
            <p:cNvPr id="13" name="Group 13"/>
            <p:cNvGrpSpPr/>
            <p:nvPr/>
          </p:nvGrpSpPr>
          <p:grpSpPr>
            <a:xfrm>
              <a:off x="0" y="0"/>
              <a:ext cx="1412153" cy="14121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7F67"/>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6" name="TextBox 16"/>
            <p:cNvSpPr txBox="1"/>
            <p:nvPr/>
          </p:nvSpPr>
          <p:spPr>
            <a:xfrm>
              <a:off x="135238" y="-27957"/>
              <a:ext cx="1141676" cy="1344241"/>
            </a:xfrm>
            <a:prstGeom prst="rect">
              <a:avLst/>
            </a:prstGeom>
          </p:spPr>
          <p:txBody>
            <a:bodyPr lIns="0" tIns="0" rIns="0" bIns="0" rtlCol="0" anchor="t">
              <a:spAutoFit/>
            </a:bodyPr>
            <a:lstStyle/>
            <a:p>
              <a:pPr algn="ctr">
                <a:lnSpc>
                  <a:spcPts val="8436"/>
                </a:lnSpc>
                <a:spcBef>
                  <a:spcPct val="0"/>
                </a:spcBef>
              </a:pPr>
              <a:r>
                <a:rPr lang="en-US" sz="6026">
                  <a:solidFill>
                    <a:srgbClr val="FFFBE1"/>
                  </a:solidFill>
                  <a:latin typeface="Londrina Solid"/>
                </a:rPr>
                <a:t>1</a:t>
              </a:r>
            </a:p>
          </p:txBody>
        </p:sp>
      </p:grpSp>
      <p:grpSp>
        <p:nvGrpSpPr>
          <p:cNvPr id="17" name="Group 17"/>
          <p:cNvGrpSpPr/>
          <p:nvPr/>
        </p:nvGrpSpPr>
        <p:grpSpPr>
          <a:xfrm>
            <a:off x="2264449" y="3551604"/>
            <a:ext cx="1059114" cy="1059114"/>
            <a:chOff x="0" y="0"/>
            <a:chExt cx="1412153" cy="1412153"/>
          </a:xfrm>
        </p:grpSpPr>
        <p:grpSp>
          <p:nvGrpSpPr>
            <p:cNvPr id="18" name="Group 18"/>
            <p:cNvGrpSpPr/>
            <p:nvPr/>
          </p:nvGrpSpPr>
          <p:grpSpPr>
            <a:xfrm>
              <a:off x="0" y="0"/>
              <a:ext cx="1412153" cy="141215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7F67"/>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TextBox 21"/>
            <p:cNvSpPr txBox="1"/>
            <p:nvPr/>
          </p:nvSpPr>
          <p:spPr>
            <a:xfrm>
              <a:off x="135238" y="-27957"/>
              <a:ext cx="1141676" cy="1344241"/>
            </a:xfrm>
            <a:prstGeom prst="rect">
              <a:avLst/>
            </a:prstGeom>
          </p:spPr>
          <p:txBody>
            <a:bodyPr lIns="0" tIns="0" rIns="0" bIns="0" rtlCol="0" anchor="t">
              <a:spAutoFit/>
            </a:bodyPr>
            <a:lstStyle/>
            <a:p>
              <a:pPr algn="ctr">
                <a:lnSpc>
                  <a:spcPts val="8436"/>
                </a:lnSpc>
                <a:spcBef>
                  <a:spcPct val="0"/>
                </a:spcBef>
              </a:pPr>
              <a:r>
                <a:rPr lang="en-US" sz="6026">
                  <a:solidFill>
                    <a:srgbClr val="FFFBE1"/>
                  </a:solidFill>
                  <a:latin typeface="Londrina Solid"/>
                </a:rPr>
                <a:t>2</a:t>
              </a:r>
            </a:p>
          </p:txBody>
        </p:sp>
      </p:grpSp>
      <p:sp>
        <p:nvSpPr>
          <p:cNvPr id="22" name="TextBox 22"/>
          <p:cNvSpPr txBox="1"/>
          <p:nvPr/>
        </p:nvSpPr>
        <p:spPr>
          <a:xfrm>
            <a:off x="3545881" y="3511250"/>
            <a:ext cx="12416096" cy="1180580"/>
          </a:xfrm>
          <a:prstGeom prst="rect">
            <a:avLst/>
          </a:prstGeom>
        </p:spPr>
        <p:txBody>
          <a:bodyPr lIns="0" tIns="0" rIns="0" bIns="0" rtlCol="0" anchor="t">
            <a:spAutoFit/>
          </a:bodyPr>
          <a:lstStyle/>
          <a:p>
            <a:pPr algn="just">
              <a:lnSpc>
                <a:spcPts val="4620"/>
              </a:lnSpc>
              <a:spcBef>
                <a:spcPct val="0"/>
              </a:spcBef>
            </a:pPr>
            <a:r>
              <a:rPr lang="en-US" sz="4000">
                <a:latin typeface="Times New Roman" panose="02020603050405020304" pitchFamily="18" charset="0"/>
                <a:cs typeface="Times New Roman" panose="02020603050405020304" pitchFamily="18" charset="0"/>
              </a:rPr>
              <a:t>Để đạt được thành công ngày hôm nay, anh ấy đã phải tự mình vượt qua bao </a:t>
            </a:r>
            <a:r>
              <a:rPr lang="en-US" sz="4000" i="1" u="sng">
                <a:latin typeface="Times New Roman" panose="02020603050405020304" pitchFamily="18" charset="0"/>
                <a:cs typeface="Times New Roman" panose="02020603050405020304" pitchFamily="18" charset="0"/>
              </a:rPr>
              <a:t>gian nan</a:t>
            </a:r>
            <a:r>
              <a:rPr lang="en-US" sz="4000">
                <a:latin typeface="Times New Roman" panose="02020603050405020304" pitchFamily="18" charset="0"/>
                <a:cs typeface="Times New Roman" panose="02020603050405020304" pitchFamily="18" charset="0"/>
              </a:rPr>
              <a:t>, thử thách.</a:t>
            </a:r>
            <a:endParaRPr lang="en-US" sz="4000" spc="-84">
              <a:solidFill>
                <a:srgbClr val="000000"/>
              </a:solidFill>
              <a:latin typeface="Times New Roman" panose="02020603050405020304" pitchFamily="18" charset="0"/>
              <a:cs typeface="Times New Roman" panose="02020603050405020304" pitchFamily="18" charset="0"/>
            </a:endParaRPr>
          </a:p>
        </p:txBody>
      </p:sp>
      <p:grpSp>
        <p:nvGrpSpPr>
          <p:cNvPr id="23" name="Group 23"/>
          <p:cNvGrpSpPr/>
          <p:nvPr/>
        </p:nvGrpSpPr>
        <p:grpSpPr>
          <a:xfrm>
            <a:off x="2276206" y="5214359"/>
            <a:ext cx="1059114" cy="1080082"/>
            <a:chOff x="0" y="-27957"/>
            <a:chExt cx="1412153" cy="1440110"/>
          </a:xfrm>
        </p:grpSpPr>
        <p:grpSp>
          <p:nvGrpSpPr>
            <p:cNvPr id="24" name="Group 24"/>
            <p:cNvGrpSpPr/>
            <p:nvPr/>
          </p:nvGrpSpPr>
          <p:grpSpPr>
            <a:xfrm>
              <a:off x="0" y="0"/>
              <a:ext cx="1412153" cy="141215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7F67"/>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TextBox 27"/>
            <p:cNvSpPr txBox="1"/>
            <p:nvPr/>
          </p:nvSpPr>
          <p:spPr>
            <a:xfrm>
              <a:off x="135237" y="-27957"/>
              <a:ext cx="1141675" cy="1344241"/>
            </a:xfrm>
            <a:prstGeom prst="rect">
              <a:avLst/>
            </a:prstGeom>
          </p:spPr>
          <p:txBody>
            <a:bodyPr lIns="0" tIns="0" rIns="0" bIns="0" rtlCol="0" anchor="t">
              <a:spAutoFit/>
            </a:bodyPr>
            <a:lstStyle/>
            <a:p>
              <a:pPr algn="ctr">
                <a:lnSpc>
                  <a:spcPts val="8436"/>
                </a:lnSpc>
                <a:spcBef>
                  <a:spcPct val="0"/>
                </a:spcBef>
              </a:pPr>
              <a:r>
                <a:rPr lang="en-US" sz="6026" smtClean="0">
                  <a:solidFill>
                    <a:srgbClr val="FFFBE1"/>
                  </a:solidFill>
                  <a:latin typeface="Londrina Solid"/>
                </a:rPr>
                <a:t>3</a:t>
              </a:r>
              <a:endParaRPr lang="en-US" sz="6026">
                <a:solidFill>
                  <a:srgbClr val="FFFBE1"/>
                </a:solidFill>
                <a:latin typeface="Londrina Solid"/>
              </a:endParaRPr>
            </a:p>
          </p:txBody>
        </p:sp>
      </p:grpSp>
      <p:sp>
        <p:nvSpPr>
          <p:cNvPr id="28" name="TextBox 28"/>
          <p:cNvSpPr txBox="1"/>
          <p:nvPr/>
        </p:nvSpPr>
        <p:spPr>
          <a:xfrm>
            <a:off x="3545881" y="5253443"/>
            <a:ext cx="12416096" cy="1180580"/>
          </a:xfrm>
          <a:prstGeom prst="rect">
            <a:avLst/>
          </a:prstGeom>
        </p:spPr>
        <p:txBody>
          <a:bodyPr lIns="0" tIns="0" rIns="0" bIns="0" rtlCol="0" anchor="t">
            <a:spAutoFit/>
          </a:bodyPr>
          <a:lstStyle/>
          <a:p>
            <a:pPr algn="just">
              <a:lnSpc>
                <a:spcPts val="4620"/>
              </a:lnSpc>
              <a:spcBef>
                <a:spcPct val="0"/>
              </a:spcBef>
            </a:pPr>
            <a:r>
              <a:rPr lang="en-US" sz="4000">
                <a:latin typeface="Times New Roman" panose="02020603050405020304" pitchFamily="18" charset="0"/>
                <a:cs typeface="Times New Roman" panose="02020603050405020304" pitchFamily="18" charset="0"/>
              </a:rPr>
              <a:t>Khi thực dân Pháp sang xâm lược, </a:t>
            </a:r>
            <a:r>
              <a:rPr lang="en-US" sz="4000" i="1" u="sng">
                <a:latin typeface="Times New Roman" panose="02020603050405020304" pitchFamily="18" charset="0"/>
                <a:cs typeface="Times New Roman" panose="02020603050405020304" pitchFamily="18" charset="0"/>
              </a:rPr>
              <a:t>triều đình</a:t>
            </a:r>
            <a:r>
              <a:rPr lang="en-US" sz="4000">
                <a:latin typeface="Times New Roman" panose="02020603050405020304" pitchFamily="18" charset="0"/>
                <a:cs typeface="Times New Roman" panose="02020603050405020304" pitchFamily="18" charset="0"/>
              </a:rPr>
              <a:t> nhà Nguyễn tỏ ra bạc nhược, hèn yếu.</a:t>
            </a:r>
            <a:endParaRPr lang="en-US" sz="4000" spc="-84">
              <a:solidFill>
                <a:srgbClr val="000000"/>
              </a:solidFill>
              <a:latin typeface="Times New Roman" panose="02020603050405020304" pitchFamily="18" charset="0"/>
              <a:cs typeface="Times New Roman" panose="02020603050405020304" pitchFamily="18" charset="0"/>
            </a:endParaRPr>
          </a:p>
        </p:txBody>
      </p:sp>
      <p:sp>
        <p:nvSpPr>
          <p:cNvPr id="31" name="TextBox 27"/>
          <p:cNvSpPr txBox="1"/>
          <p:nvPr/>
        </p:nvSpPr>
        <p:spPr>
          <a:xfrm>
            <a:off x="2234788" y="7614916"/>
            <a:ext cx="856256" cy="1008180"/>
          </a:xfrm>
          <a:prstGeom prst="rect">
            <a:avLst/>
          </a:prstGeom>
        </p:spPr>
        <p:txBody>
          <a:bodyPr lIns="0" tIns="0" rIns="0" bIns="0" rtlCol="0" anchor="t">
            <a:spAutoFit/>
          </a:bodyPr>
          <a:lstStyle/>
          <a:p>
            <a:pPr algn="ctr">
              <a:lnSpc>
                <a:spcPts val="8436"/>
              </a:lnSpc>
              <a:spcBef>
                <a:spcPct val="0"/>
              </a:spcBef>
            </a:pPr>
            <a:r>
              <a:rPr lang="en-US" sz="6026" smtClean="0">
                <a:solidFill>
                  <a:srgbClr val="FFFBE1"/>
                </a:solidFill>
                <a:latin typeface="Londrina Solid"/>
              </a:rPr>
              <a:t>3</a:t>
            </a:r>
            <a:endParaRPr lang="en-US" sz="6026">
              <a:solidFill>
                <a:srgbClr val="FFFBE1"/>
              </a:solidFill>
              <a:latin typeface="Londrina Solid"/>
            </a:endParaRPr>
          </a:p>
        </p:txBody>
      </p:sp>
      <p:grpSp>
        <p:nvGrpSpPr>
          <p:cNvPr id="32" name="Group 23"/>
          <p:cNvGrpSpPr/>
          <p:nvPr/>
        </p:nvGrpSpPr>
        <p:grpSpPr>
          <a:xfrm>
            <a:off x="2323480" y="6764030"/>
            <a:ext cx="1059114" cy="1080082"/>
            <a:chOff x="0" y="-27957"/>
            <a:chExt cx="1412153" cy="1440110"/>
          </a:xfrm>
        </p:grpSpPr>
        <p:grpSp>
          <p:nvGrpSpPr>
            <p:cNvPr id="33" name="Group 24"/>
            <p:cNvGrpSpPr/>
            <p:nvPr/>
          </p:nvGrpSpPr>
          <p:grpSpPr>
            <a:xfrm>
              <a:off x="0" y="0"/>
              <a:ext cx="1412153" cy="1412153"/>
              <a:chOff x="0" y="0"/>
              <a:chExt cx="812800" cy="812800"/>
            </a:xfrm>
          </p:grpSpPr>
          <p:sp>
            <p:nvSpPr>
              <p:cNvPr id="3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7F67"/>
              </a:solidFill>
            </p:spPr>
          </p:sp>
          <p:sp>
            <p:nvSpPr>
              <p:cNvPr id="3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4" name="TextBox 27"/>
            <p:cNvSpPr txBox="1"/>
            <p:nvPr/>
          </p:nvSpPr>
          <p:spPr>
            <a:xfrm>
              <a:off x="135237" y="-27957"/>
              <a:ext cx="1141675" cy="1325919"/>
            </a:xfrm>
            <a:prstGeom prst="rect">
              <a:avLst/>
            </a:prstGeom>
          </p:spPr>
          <p:txBody>
            <a:bodyPr lIns="0" tIns="0" rIns="0" bIns="0" rtlCol="0" anchor="t">
              <a:spAutoFit/>
            </a:bodyPr>
            <a:lstStyle/>
            <a:p>
              <a:pPr algn="ctr">
                <a:lnSpc>
                  <a:spcPts val="8436"/>
                </a:lnSpc>
                <a:spcBef>
                  <a:spcPct val="0"/>
                </a:spcBef>
              </a:pPr>
              <a:r>
                <a:rPr lang="vi-VN" sz="6026">
                  <a:solidFill>
                    <a:srgbClr val="FFFBE1"/>
                  </a:solidFill>
                  <a:latin typeface="Londrina Solid"/>
                </a:rPr>
                <a:t>4</a:t>
              </a:r>
              <a:endParaRPr lang="en-US" sz="6026">
                <a:solidFill>
                  <a:srgbClr val="FFFBE1"/>
                </a:solidFill>
                <a:latin typeface="Londrina Solid"/>
              </a:endParaRPr>
            </a:p>
          </p:txBody>
        </p:sp>
      </p:grpSp>
      <p:grpSp>
        <p:nvGrpSpPr>
          <p:cNvPr id="37" name="Group 23"/>
          <p:cNvGrpSpPr/>
          <p:nvPr/>
        </p:nvGrpSpPr>
        <p:grpSpPr>
          <a:xfrm>
            <a:off x="2357586" y="8499063"/>
            <a:ext cx="1059114" cy="1080082"/>
            <a:chOff x="0" y="-27957"/>
            <a:chExt cx="1412153" cy="1440110"/>
          </a:xfrm>
        </p:grpSpPr>
        <p:grpSp>
          <p:nvGrpSpPr>
            <p:cNvPr id="38" name="Group 24"/>
            <p:cNvGrpSpPr/>
            <p:nvPr/>
          </p:nvGrpSpPr>
          <p:grpSpPr>
            <a:xfrm>
              <a:off x="0" y="0"/>
              <a:ext cx="1412153" cy="1412153"/>
              <a:chOff x="0" y="0"/>
              <a:chExt cx="812800" cy="812800"/>
            </a:xfrm>
          </p:grpSpPr>
          <p:sp>
            <p:nvSpPr>
              <p:cNvPr id="40"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7F67"/>
              </a:solidFill>
            </p:spPr>
          </p:sp>
          <p:sp>
            <p:nvSpPr>
              <p:cNvPr id="41" name="TextBox 2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9" name="TextBox 27"/>
            <p:cNvSpPr txBox="1"/>
            <p:nvPr/>
          </p:nvSpPr>
          <p:spPr>
            <a:xfrm>
              <a:off x="135237" y="-27957"/>
              <a:ext cx="1141675" cy="1325919"/>
            </a:xfrm>
            <a:prstGeom prst="rect">
              <a:avLst/>
            </a:prstGeom>
          </p:spPr>
          <p:txBody>
            <a:bodyPr lIns="0" tIns="0" rIns="0" bIns="0" rtlCol="0" anchor="t">
              <a:spAutoFit/>
            </a:bodyPr>
            <a:lstStyle/>
            <a:p>
              <a:pPr algn="ctr">
                <a:lnSpc>
                  <a:spcPts val="8436"/>
                </a:lnSpc>
                <a:spcBef>
                  <a:spcPct val="0"/>
                </a:spcBef>
              </a:pPr>
              <a:r>
                <a:rPr lang="vi-VN" sz="6026">
                  <a:solidFill>
                    <a:srgbClr val="FFFBE1"/>
                  </a:solidFill>
                  <a:latin typeface="Londrina Solid"/>
                </a:rPr>
                <a:t>5</a:t>
              </a:r>
              <a:endParaRPr lang="en-US" sz="6026">
                <a:solidFill>
                  <a:srgbClr val="FFFBE1"/>
                </a:solidFill>
                <a:latin typeface="Londrina Solid"/>
              </a:endParaRPr>
            </a:p>
          </p:txBody>
        </p:sp>
      </p:grpSp>
      <p:sp>
        <p:nvSpPr>
          <p:cNvPr id="42" name="Rectangle 41"/>
          <p:cNvSpPr/>
          <p:nvPr/>
        </p:nvSpPr>
        <p:spPr>
          <a:xfrm>
            <a:off x="3464316" y="6784998"/>
            <a:ext cx="12497661" cy="1323439"/>
          </a:xfrm>
          <a:prstGeom prst="rect">
            <a:avLst/>
          </a:prstGeom>
        </p:spPr>
        <p:txBody>
          <a:bodyPr wrap="square">
            <a:spAutoFit/>
          </a:bodyPr>
          <a:lstStyle/>
          <a:p>
            <a:pPr algn="just"/>
            <a:r>
              <a:rPr lang="vi-VN" sz="4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quan đều chăm chú lắng nghe khi quan </a:t>
            </a:r>
            <a:r>
              <a:rPr lang="vi-VN" sz="4000" i="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tể phụ</a:t>
            </a:r>
            <a:r>
              <a:rPr lang="vi-VN" sz="4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dâng tấu lên nhà vua</a:t>
            </a:r>
            <a:r>
              <a:rPr lang="en-US" sz="4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p:txBody>
      </p:sp>
      <p:sp>
        <p:nvSpPr>
          <p:cNvPr id="43" name="Rectangle 42"/>
          <p:cNvSpPr/>
          <p:nvPr/>
        </p:nvSpPr>
        <p:spPr>
          <a:xfrm>
            <a:off x="3573874" y="8529799"/>
            <a:ext cx="11352788" cy="707886"/>
          </a:xfrm>
          <a:prstGeom prst="rect">
            <a:avLst/>
          </a:prstGeom>
        </p:spPr>
        <p:txBody>
          <a:bodyPr wrap="none">
            <a:spAutoFit/>
          </a:bodyPr>
          <a:lstStyle/>
          <a:p>
            <a:pPr algn="just"/>
            <a:r>
              <a:rPr lang="vi-VN" sz="4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Hắn </a:t>
            </a:r>
            <a:r>
              <a:rPr lang="vi-VN" sz="40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thác mệnh</a:t>
            </a:r>
            <a:r>
              <a:rPr lang="vi-VN" sz="4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nhà vua để ra oai với bà con bách tính.</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7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2" grpId="0"/>
      <p:bldP spid="28"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33717" y="7110380"/>
            <a:ext cx="18321717" cy="4504089"/>
          </a:xfrm>
          <a:custGeom>
            <a:avLst/>
            <a:gdLst/>
            <a:ahLst/>
            <a:cxnLst/>
            <a:rect l="l" t="t" r="r" b="b"/>
            <a:pathLst>
              <a:path w="18321717" h="4504089">
                <a:moveTo>
                  <a:pt x="0" y="0"/>
                </a:moveTo>
                <a:lnTo>
                  <a:pt x="18321717" y="0"/>
                </a:lnTo>
                <a:lnTo>
                  <a:pt x="18321717" y="4504089"/>
                </a:lnTo>
                <a:lnTo>
                  <a:pt x="0" y="45040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4620996" y="385080"/>
            <a:ext cx="16230600" cy="923330"/>
          </a:xfrm>
          <a:prstGeom prst="rect">
            <a:avLst/>
          </a:prstGeom>
        </p:spPr>
        <p:txBody>
          <a:bodyPr lIns="0" tIns="0" rIns="0" bIns="0" rtlCol="0" anchor="t">
            <a:spAutoFit/>
          </a:bodyPr>
          <a:lstStyle/>
          <a:p>
            <a:r>
              <a:rPr lang="en-US" sz="6000" b="1">
                <a:latin typeface="Times New Roman" panose="02020603050405020304" pitchFamily="18" charset="0"/>
                <a:cs typeface="Times New Roman" panose="02020603050405020304" pitchFamily="18" charset="0"/>
              </a:rPr>
              <a:t>3. Bài tập 3 (Tr 87/ SGK)</a:t>
            </a:r>
            <a:endParaRPr lang="en-GB" sz="6000">
              <a:latin typeface="Times New Roman" panose="02020603050405020304" pitchFamily="18" charset="0"/>
              <a:cs typeface="Times New Roman" panose="02020603050405020304" pitchFamily="18" charset="0"/>
            </a:endParaRPr>
          </a:p>
        </p:txBody>
      </p:sp>
      <p:grpSp>
        <p:nvGrpSpPr>
          <p:cNvPr id="4" name="Group 4"/>
          <p:cNvGrpSpPr/>
          <p:nvPr/>
        </p:nvGrpSpPr>
        <p:grpSpPr>
          <a:xfrm>
            <a:off x="7315200" y="2255584"/>
            <a:ext cx="9052938" cy="6918108"/>
            <a:chOff x="0" y="0"/>
            <a:chExt cx="5420212" cy="4789172"/>
          </a:xfrm>
        </p:grpSpPr>
        <p:sp>
          <p:nvSpPr>
            <p:cNvPr id="5" name="Freeform 5"/>
            <p:cNvSpPr/>
            <p:nvPr/>
          </p:nvSpPr>
          <p:spPr>
            <a:xfrm>
              <a:off x="0" y="0"/>
              <a:ext cx="5420212" cy="4789172"/>
            </a:xfrm>
            <a:custGeom>
              <a:avLst/>
              <a:gdLst/>
              <a:ahLst/>
              <a:cxnLst/>
              <a:rect l="l" t="t" r="r" b="b"/>
              <a:pathLst>
                <a:path w="5420212" h="4789172">
                  <a:moveTo>
                    <a:pt x="5295752" y="4789172"/>
                  </a:moveTo>
                  <a:lnTo>
                    <a:pt x="124460" y="4789172"/>
                  </a:lnTo>
                  <a:cubicBezTo>
                    <a:pt x="55880" y="4789172"/>
                    <a:pt x="0" y="4733292"/>
                    <a:pt x="0" y="4664712"/>
                  </a:cubicBezTo>
                  <a:lnTo>
                    <a:pt x="0" y="124460"/>
                  </a:lnTo>
                  <a:cubicBezTo>
                    <a:pt x="0" y="55880"/>
                    <a:pt x="55880" y="0"/>
                    <a:pt x="124460" y="0"/>
                  </a:cubicBezTo>
                  <a:lnTo>
                    <a:pt x="5295752" y="0"/>
                  </a:lnTo>
                  <a:cubicBezTo>
                    <a:pt x="5364332" y="0"/>
                    <a:pt x="5420212" y="55880"/>
                    <a:pt x="5420212" y="124460"/>
                  </a:cubicBezTo>
                  <a:lnTo>
                    <a:pt x="5420212" y="4664712"/>
                  </a:lnTo>
                  <a:cubicBezTo>
                    <a:pt x="5420212" y="4733292"/>
                    <a:pt x="5364332" y="4789172"/>
                    <a:pt x="5295752" y="4789172"/>
                  </a:cubicBezTo>
                  <a:close/>
                </a:path>
              </a:pathLst>
            </a:custGeom>
            <a:solidFill>
              <a:srgbClr val="287F67"/>
            </a:solidFill>
          </p:spPr>
        </p:sp>
      </p:grpSp>
      <p:sp>
        <p:nvSpPr>
          <p:cNvPr id="6" name="TextBox 6"/>
          <p:cNvSpPr txBox="1"/>
          <p:nvPr/>
        </p:nvSpPr>
        <p:spPr>
          <a:xfrm>
            <a:off x="8534400" y="2617129"/>
            <a:ext cx="6066387" cy="456856"/>
          </a:xfrm>
          <a:prstGeom prst="rect">
            <a:avLst/>
          </a:prstGeom>
        </p:spPr>
        <p:txBody>
          <a:bodyPr lIns="0" tIns="0" rIns="0" bIns="0" rtlCol="0" anchor="t">
            <a:spAutoFit/>
          </a:bodyPr>
          <a:lstStyle/>
          <a:p>
            <a:pPr lvl="0" algn="ctr">
              <a:lnSpc>
                <a:spcPts val="3520"/>
              </a:lnSpc>
              <a:spcBef>
                <a:spcPct val="0"/>
              </a:spcBef>
            </a:pPr>
            <a:r>
              <a:rPr lang="en-US" sz="4000" b="1">
                <a:solidFill>
                  <a:schemeClr val="bg1"/>
                </a:solidFill>
                <a:latin typeface="Times New Roman" panose="02020603050405020304" pitchFamily="18" charset="0"/>
                <a:cs typeface="Times New Roman" panose="02020603050405020304" pitchFamily="18" charset="0"/>
              </a:rPr>
              <a:t>Cụ thể</a:t>
            </a:r>
            <a:endParaRPr lang="en-US" sz="4000" b="1" u="none" spc="-64">
              <a:solidFill>
                <a:schemeClr val="bg1"/>
              </a:solidFill>
              <a:latin typeface="Times New Roman" panose="02020603050405020304" pitchFamily="18" charset="0"/>
              <a:cs typeface="Times New Roman" panose="02020603050405020304" pitchFamily="18" charset="0"/>
            </a:endParaRPr>
          </a:p>
        </p:txBody>
      </p:sp>
      <p:sp>
        <p:nvSpPr>
          <p:cNvPr id="7" name="Freeform 7"/>
          <p:cNvSpPr/>
          <p:nvPr/>
        </p:nvSpPr>
        <p:spPr>
          <a:xfrm>
            <a:off x="15363191" y="7283644"/>
            <a:ext cx="3410432" cy="2498142"/>
          </a:xfrm>
          <a:custGeom>
            <a:avLst/>
            <a:gdLst/>
            <a:ahLst/>
            <a:cxnLst/>
            <a:rect l="l" t="t" r="r" b="b"/>
            <a:pathLst>
              <a:path w="3410432" h="2498142">
                <a:moveTo>
                  <a:pt x="0" y="0"/>
                </a:moveTo>
                <a:lnTo>
                  <a:pt x="3410433" y="0"/>
                </a:lnTo>
                <a:lnTo>
                  <a:pt x="3410433" y="2498142"/>
                </a:lnTo>
                <a:lnTo>
                  <a:pt x="0" y="24981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879078" y="2937783"/>
            <a:ext cx="5700153" cy="4952999"/>
            <a:chOff x="0" y="0"/>
            <a:chExt cx="5420212" cy="2214311"/>
          </a:xfrm>
        </p:grpSpPr>
        <p:sp>
          <p:nvSpPr>
            <p:cNvPr id="9" name="Freeform 9"/>
            <p:cNvSpPr/>
            <p:nvPr/>
          </p:nvSpPr>
          <p:spPr>
            <a:xfrm>
              <a:off x="0" y="0"/>
              <a:ext cx="5420212" cy="2214311"/>
            </a:xfrm>
            <a:custGeom>
              <a:avLst/>
              <a:gdLst/>
              <a:ahLst/>
              <a:cxnLst/>
              <a:rect l="l" t="t" r="r" b="b"/>
              <a:pathLst>
                <a:path w="5420212" h="2214311">
                  <a:moveTo>
                    <a:pt x="5295752" y="2214311"/>
                  </a:moveTo>
                  <a:lnTo>
                    <a:pt x="124460" y="2214311"/>
                  </a:lnTo>
                  <a:cubicBezTo>
                    <a:pt x="55880" y="2214311"/>
                    <a:pt x="0" y="2158431"/>
                    <a:pt x="0" y="2089851"/>
                  </a:cubicBezTo>
                  <a:lnTo>
                    <a:pt x="0" y="124460"/>
                  </a:lnTo>
                  <a:cubicBezTo>
                    <a:pt x="0" y="55880"/>
                    <a:pt x="55880" y="0"/>
                    <a:pt x="124460" y="0"/>
                  </a:cubicBezTo>
                  <a:lnTo>
                    <a:pt x="5295752" y="0"/>
                  </a:lnTo>
                  <a:cubicBezTo>
                    <a:pt x="5364332" y="0"/>
                    <a:pt x="5420212" y="55880"/>
                    <a:pt x="5420212" y="124460"/>
                  </a:cubicBezTo>
                  <a:lnTo>
                    <a:pt x="5420212" y="2089851"/>
                  </a:lnTo>
                  <a:cubicBezTo>
                    <a:pt x="5420212" y="2158431"/>
                    <a:pt x="5364332" y="2214311"/>
                    <a:pt x="5295752" y="2214311"/>
                  </a:cubicBezTo>
                  <a:close/>
                </a:path>
              </a:pathLst>
            </a:custGeom>
            <a:solidFill>
              <a:srgbClr val="D87214"/>
            </a:solidFill>
          </p:spPr>
        </p:sp>
      </p:grpSp>
      <p:sp>
        <p:nvSpPr>
          <p:cNvPr id="10" name="TextBox 10"/>
          <p:cNvSpPr txBox="1"/>
          <p:nvPr/>
        </p:nvSpPr>
        <p:spPr>
          <a:xfrm>
            <a:off x="1044493" y="3984591"/>
            <a:ext cx="5369322" cy="2949525"/>
          </a:xfrm>
          <a:prstGeom prst="rect">
            <a:avLst/>
          </a:prstGeom>
        </p:spPr>
        <p:txBody>
          <a:bodyPr wrap="square" lIns="0" tIns="0" rIns="0" bIns="0" rtlCol="0" anchor="t">
            <a:spAutoFit/>
          </a:bodyPr>
          <a:lstStyle/>
          <a:p>
            <a:pPr lvl="0" algn="just">
              <a:lnSpc>
                <a:spcPts val="4620"/>
              </a:lnSpc>
              <a:spcBef>
                <a:spcPct val="0"/>
              </a:spcBef>
            </a:pPr>
            <a:r>
              <a:rPr lang="en-US" sz="4000">
                <a:solidFill>
                  <a:schemeClr val="bg1"/>
                </a:solidFill>
                <a:latin typeface="Times New Roman" panose="02020603050405020304" pitchFamily="18" charset="0"/>
                <a:cs typeface="Times New Roman" panose="02020603050405020304" pitchFamily="18" charset="0"/>
              </a:rPr>
              <a:t>Các từ ngữ in đậm trong từng nhóm câu khác nhau về sắc thái ý nghĩa nên không thể thay thế cho nhau.</a:t>
            </a:r>
            <a:endParaRPr lang="en-US" sz="4000" u="none" spc="-84">
              <a:solidFill>
                <a:schemeClr val="bg1"/>
              </a:solidFill>
              <a:latin typeface="Times New Roman" panose="02020603050405020304" pitchFamily="18" charset="0"/>
              <a:cs typeface="Times New Roman" panose="02020603050405020304" pitchFamily="18" charset="0"/>
            </a:endParaRPr>
          </a:p>
        </p:txBody>
      </p:sp>
      <p:sp>
        <p:nvSpPr>
          <p:cNvPr id="11" name="Freeform 11"/>
          <p:cNvSpPr/>
          <p:nvPr/>
        </p:nvSpPr>
        <p:spPr>
          <a:xfrm>
            <a:off x="-1092862" y="7769107"/>
            <a:ext cx="3835044" cy="2809170"/>
          </a:xfrm>
          <a:custGeom>
            <a:avLst/>
            <a:gdLst/>
            <a:ahLst/>
            <a:cxnLst/>
            <a:rect l="l" t="t" r="r" b="b"/>
            <a:pathLst>
              <a:path w="3835044" h="2809170">
                <a:moveTo>
                  <a:pt x="0" y="0"/>
                </a:moveTo>
                <a:lnTo>
                  <a:pt x="3835044" y="0"/>
                </a:lnTo>
                <a:lnTo>
                  <a:pt x="3835044" y="2809170"/>
                </a:lnTo>
                <a:lnTo>
                  <a:pt x="0" y="280917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a:off x="-2890605" y="-1442661"/>
            <a:ext cx="7234813" cy="4114800"/>
          </a:xfrm>
          <a:custGeom>
            <a:avLst/>
            <a:gdLst/>
            <a:ahLst/>
            <a:cxnLst/>
            <a:rect l="l" t="t" r="r" b="b"/>
            <a:pathLst>
              <a:path w="7234813" h="4114800">
                <a:moveTo>
                  <a:pt x="0" y="0"/>
                </a:moveTo>
                <a:lnTo>
                  <a:pt x="7234813" y="0"/>
                </a:lnTo>
                <a:lnTo>
                  <a:pt x="7234813"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Rectangle 12"/>
          <p:cNvSpPr/>
          <p:nvPr/>
        </p:nvSpPr>
        <p:spPr>
          <a:xfrm>
            <a:off x="7720712" y="3253661"/>
            <a:ext cx="8357487" cy="1612942"/>
          </a:xfrm>
          <a:prstGeom prst="rect">
            <a:avLst/>
          </a:prstGeom>
        </p:spPr>
        <p:txBody>
          <a:bodyPr wrap="square">
            <a:spAutoFit/>
          </a:bodyPr>
          <a:lstStyle/>
          <a:p>
            <a:pPr indent="12700" algn="just">
              <a:lnSpc>
                <a:spcPct val="130000"/>
              </a:lnSpc>
              <a:spcAft>
                <a:spcPts val="0"/>
              </a:spcAft>
              <a:tabLst>
                <a:tab pos="527685" algn="l"/>
              </a:tabLst>
            </a:pPr>
            <a:r>
              <a:rPr lang="en-GB"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Nhóm a: </a:t>
            </a:r>
            <a:r>
              <a:rPr lang="vi-VN"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Từ </a:t>
            </a:r>
            <a:r>
              <a:rPr lang="vi-VN" sz="4000" i="1">
                <a:solidFill>
                  <a:schemeClr val="bg1"/>
                </a:solidFill>
                <a:latin typeface="Times New Roman" panose="02020603050405020304" pitchFamily="18" charset="0"/>
                <a:ea typeface="Arial" panose="020B0604020202020204" pitchFamily="34" charset="0"/>
                <a:cs typeface="Times New Roman" panose="02020603050405020304" pitchFamily="18" charset="0"/>
              </a:rPr>
              <a:t>vĩ đại</a:t>
            </a:r>
            <a:r>
              <a:rPr lang="vi-VN"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mang sắc thái trang trọng hơn so với từ </a:t>
            </a:r>
            <a:r>
              <a:rPr lang="vi-VN" sz="4000" i="1">
                <a:solidFill>
                  <a:schemeClr val="bg1"/>
                </a:solidFill>
                <a:latin typeface="Times New Roman" panose="02020603050405020304" pitchFamily="18" charset="0"/>
                <a:ea typeface="Arial" panose="020B0604020202020204" pitchFamily="34" charset="0"/>
                <a:cs typeface="Times New Roman" panose="02020603050405020304" pitchFamily="18" charset="0"/>
              </a:rPr>
              <a:t>to lớn.</a:t>
            </a:r>
            <a:endParaRPr lang="en-GB"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Rectangle 13"/>
          <p:cNvSpPr/>
          <p:nvPr/>
        </p:nvSpPr>
        <p:spPr>
          <a:xfrm>
            <a:off x="7823056" y="5122696"/>
            <a:ext cx="8102744" cy="4093428"/>
          </a:xfrm>
          <a:prstGeom prst="rect">
            <a:avLst/>
          </a:prstGeom>
        </p:spPr>
        <p:txBody>
          <a:bodyPr wrap="square">
            <a:spAutoFit/>
          </a:bodyPr>
          <a:lstStyle/>
          <a:p>
            <a:pPr indent="12700" algn="just">
              <a:lnSpc>
                <a:spcPct val="130000"/>
              </a:lnSpc>
              <a:spcAft>
                <a:spcPts val="0"/>
              </a:spcAft>
              <a:tabLst>
                <a:tab pos="537845" algn="l"/>
              </a:tabLst>
            </a:pPr>
            <a:r>
              <a:rPr lang="en-GB"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Nhóm b: </a:t>
            </a:r>
            <a:r>
              <a:rPr lang="vi-VN"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Từ </a:t>
            </a:r>
            <a:r>
              <a:rPr lang="vi-VN" sz="4000" i="1">
                <a:solidFill>
                  <a:schemeClr val="bg1"/>
                </a:solidFill>
                <a:latin typeface="Times New Roman" panose="02020603050405020304" pitchFamily="18" charset="0"/>
                <a:ea typeface="Arial" panose="020B0604020202020204" pitchFamily="34" charset="0"/>
                <a:cs typeface="Times New Roman" panose="02020603050405020304" pitchFamily="18" charset="0"/>
              </a:rPr>
              <a:t>chết</a:t>
            </a:r>
            <a:r>
              <a:rPr lang="vi-VN"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trung tính. Từ </a:t>
            </a:r>
            <a:r>
              <a:rPr lang="vi-VN" sz="4000" i="1">
                <a:solidFill>
                  <a:schemeClr val="bg1"/>
                </a:solidFill>
                <a:latin typeface="Times New Roman" panose="02020603050405020304" pitchFamily="18" charset="0"/>
                <a:ea typeface="Arial" panose="020B0604020202020204" pitchFamily="34" charset="0"/>
                <a:cs typeface="Times New Roman" panose="02020603050405020304" pitchFamily="18" charset="0"/>
              </a:rPr>
              <a:t>hi sinh</a:t>
            </a:r>
            <a:r>
              <a:rPr lang="vi-VN"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mang sắc thái trang trọng, cho thấy đó là cái chết vì mục đích tốt đẹp, cao cả. Từ </a:t>
            </a:r>
            <a:r>
              <a:rPr lang="vi-VN" sz="4000" i="1">
                <a:solidFill>
                  <a:schemeClr val="bg1"/>
                </a:solidFill>
                <a:latin typeface="Times New Roman" panose="02020603050405020304" pitchFamily="18" charset="0"/>
                <a:ea typeface="Arial" panose="020B0604020202020204" pitchFamily="34" charset="0"/>
                <a:cs typeface="Times New Roman" panose="02020603050405020304" pitchFamily="18" charset="0"/>
              </a:rPr>
              <a:t>mất</a:t>
            </a:r>
            <a:r>
              <a:rPr lang="vi-VN"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mang sắc thái giảm nhẹ so với </a:t>
            </a:r>
            <a:r>
              <a:rPr lang="vi-VN" sz="4000" i="1">
                <a:solidFill>
                  <a:schemeClr val="bg1"/>
                </a:solidFill>
                <a:latin typeface="Times New Roman" panose="02020603050405020304" pitchFamily="18" charset="0"/>
                <a:ea typeface="Arial" panose="020B0604020202020204" pitchFamily="34" charset="0"/>
                <a:cs typeface="Times New Roman" panose="02020603050405020304" pitchFamily="18" charset="0"/>
              </a:rPr>
              <a:t>chết.</a:t>
            </a:r>
            <a:endParaRPr lang="en-GB"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118931" y="6222136"/>
            <a:ext cx="18406931" cy="4064864"/>
          </a:xfrm>
          <a:custGeom>
            <a:avLst/>
            <a:gdLst/>
            <a:ahLst/>
            <a:cxnLst/>
            <a:rect l="l" t="t" r="r" b="b"/>
            <a:pathLst>
              <a:path w="18406931" h="4064864">
                <a:moveTo>
                  <a:pt x="0" y="0"/>
                </a:moveTo>
                <a:lnTo>
                  <a:pt x="18406931" y="0"/>
                </a:lnTo>
                <a:lnTo>
                  <a:pt x="18406931" y="4064864"/>
                </a:lnTo>
                <a:lnTo>
                  <a:pt x="0" y="4064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919862" y="2185474"/>
            <a:ext cx="7000610" cy="7358218"/>
            <a:chOff x="0" y="0"/>
            <a:chExt cx="5420212" cy="5075643"/>
          </a:xfrm>
        </p:grpSpPr>
        <p:sp>
          <p:nvSpPr>
            <p:cNvPr id="4" name="Freeform 4"/>
            <p:cNvSpPr/>
            <p:nvPr/>
          </p:nvSpPr>
          <p:spPr>
            <a:xfrm>
              <a:off x="0" y="0"/>
              <a:ext cx="5420212" cy="5075643"/>
            </a:xfrm>
            <a:custGeom>
              <a:avLst/>
              <a:gdLst/>
              <a:ahLst/>
              <a:cxnLst/>
              <a:rect l="l" t="t" r="r" b="b"/>
              <a:pathLst>
                <a:path w="5420212" h="5075643">
                  <a:moveTo>
                    <a:pt x="5295752" y="5075643"/>
                  </a:moveTo>
                  <a:lnTo>
                    <a:pt x="124460" y="5075643"/>
                  </a:lnTo>
                  <a:cubicBezTo>
                    <a:pt x="55880" y="5075643"/>
                    <a:pt x="0" y="5019763"/>
                    <a:pt x="0" y="4951183"/>
                  </a:cubicBezTo>
                  <a:lnTo>
                    <a:pt x="0" y="124460"/>
                  </a:lnTo>
                  <a:cubicBezTo>
                    <a:pt x="0" y="55880"/>
                    <a:pt x="55880" y="0"/>
                    <a:pt x="124460" y="0"/>
                  </a:cubicBezTo>
                  <a:lnTo>
                    <a:pt x="5295752" y="0"/>
                  </a:lnTo>
                  <a:cubicBezTo>
                    <a:pt x="5364332" y="0"/>
                    <a:pt x="5420212" y="55880"/>
                    <a:pt x="5420212" y="124460"/>
                  </a:cubicBezTo>
                  <a:lnTo>
                    <a:pt x="5420212" y="4951183"/>
                  </a:lnTo>
                  <a:cubicBezTo>
                    <a:pt x="5420212" y="5019763"/>
                    <a:pt x="5364332" y="5075643"/>
                    <a:pt x="5295752" y="5075643"/>
                  </a:cubicBezTo>
                  <a:close/>
                </a:path>
              </a:pathLst>
            </a:custGeom>
            <a:solidFill>
              <a:srgbClr val="D87214"/>
            </a:solidFill>
          </p:spPr>
        </p:sp>
      </p:grpSp>
      <p:sp>
        <p:nvSpPr>
          <p:cNvPr id="5" name="Freeform 5"/>
          <p:cNvSpPr/>
          <p:nvPr/>
        </p:nvSpPr>
        <p:spPr>
          <a:xfrm>
            <a:off x="14346684" y="21854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9367528" y="2988118"/>
            <a:ext cx="7000610" cy="2878999"/>
            <a:chOff x="0" y="0"/>
            <a:chExt cx="5420212" cy="2229061"/>
          </a:xfrm>
        </p:grpSpPr>
        <p:sp>
          <p:nvSpPr>
            <p:cNvPr id="7" name="Freeform 7"/>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287F67"/>
            </a:solidFill>
          </p:spPr>
        </p:sp>
      </p:grpSp>
      <p:sp>
        <p:nvSpPr>
          <p:cNvPr id="8" name="TextBox 8"/>
          <p:cNvSpPr txBox="1"/>
          <p:nvPr/>
        </p:nvSpPr>
        <p:spPr>
          <a:xfrm>
            <a:off x="1028700" y="724218"/>
            <a:ext cx="16230600" cy="923330"/>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4. Bài tập 4 (Tr 87/ SGK)</a:t>
            </a:r>
            <a:endParaRPr lang="en-GB" sz="6000">
              <a:latin typeface="Times New Roman" panose="02020603050405020304" pitchFamily="18" charset="0"/>
              <a:cs typeface="Times New Roman" panose="02020603050405020304" pitchFamily="18" charset="0"/>
            </a:endParaRPr>
          </a:p>
        </p:txBody>
      </p:sp>
      <p:sp>
        <p:nvSpPr>
          <p:cNvPr id="9" name="Freeform 9"/>
          <p:cNvSpPr/>
          <p:nvPr/>
        </p:nvSpPr>
        <p:spPr>
          <a:xfrm>
            <a:off x="-1277032" y="6799197"/>
            <a:ext cx="5405320" cy="4114800"/>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flipH="1">
            <a:off x="14474357" y="7324441"/>
            <a:ext cx="3787561" cy="2883281"/>
          </a:xfrm>
          <a:custGeom>
            <a:avLst/>
            <a:gdLst/>
            <a:ahLst/>
            <a:cxnLst/>
            <a:rect l="l" t="t" r="r" b="b"/>
            <a:pathLst>
              <a:path w="3787561" h="2883281">
                <a:moveTo>
                  <a:pt x="3787561" y="0"/>
                </a:moveTo>
                <a:lnTo>
                  <a:pt x="0" y="0"/>
                </a:lnTo>
                <a:lnTo>
                  <a:pt x="0" y="2883281"/>
                </a:lnTo>
                <a:lnTo>
                  <a:pt x="3787561" y="2883281"/>
                </a:lnTo>
                <a:lnTo>
                  <a:pt x="378756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TextBox 11"/>
          <p:cNvSpPr txBox="1"/>
          <p:nvPr/>
        </p:nvSpPr>
        <p:spPr>
          <a:xfrm>
            <a:off x="2209800" y="2445777"/>
            <a:ext cx="6477000" cy="1354217"/>
          </a:xfrm>
          <a:prstGeom prst="rect">
            <a:avLst/>
          </a:prstGeom>
        </p:spPr>
        <p:txBody>
          <a:bodyPr wrap="square" lIns="0" tIns="0" rIns="0" bIns="0" rtlCol="0" anchor="t">
            <a:spAutoFit/>
          </a:bodyPr>
          <a:lstStyle/>
          <a:p>
            <a:pPr algn="just"/>
            <a:r>
              <a:rPr lang="vi-VN" sz="4400">
                <a:solidFill>
                  <a:schemeClr val="bg1"/>
                </a:solidFill>
                <a:latin typeface="Times New Roman" panose="02020603050405020304" pitchFamily="18" charset="0"/>
                <a:cs typeface="Times New Roman" panose="02020603050405020304" pitchFamily="18" charset="0"/>
              </a:rPr>
              <a:t>a. Các từ đồng nghĩa với các từ in đậm trong đoạn trích:</a:t>
            </a:r>
            <a:endParaRPr lang="en-GB" sz="4400">
              <a:solidFill>
                <a:schemeClr val="bg1"/>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9910266" y="3104640"/>
            <a:ext cx="5915133" cy="2708434"/>
          </a:xfrm>
          <a:prstGeom prst="rect">
            <a:avLst/>
          </a:prstGeom>
        </p:spPr>
        <p:txBody>
          <a:bodyPr lIns="0" tIns="0" rIns="0" bIns="0" rtlCol="0" anchor="t">
            <a:spAutoFit/>
          </a:bodyPr>
          <a:lstStyle/>
          <a:p>
            <a:pPr algn="just"/>
            <a:r>
              <a:rPr lang="vi-VN" sz="4400">
                <a:solidFill>
                  <a:schemeClr val="bg1"/>
                </a:solidFill>
                <a:latin typeface="Times New Roman" panose="02020603050405020304" pitchFamily="18" charset="0"/>
                <a:cs typeface="Times New Roman" panose="02020603050405020304" pitchFamily="18" charset="0"/>
              </a:rPr>
              <a:t>b</a:t>
            </a:r>
            <a:r>
              <a:rPr lang="vi-VN" sz="4400" b="1">
                <a:solidFill>
                  <a:schemeClr val="bg1"/>
                </a:solidFill>
                <a:latin typeface="Times New Roman" panose="02020603050405020304" pitchFamily="18" charset="0"/>
                <a:cs typeface="Times New Roman" panose="02020603050405020304" pitchFamily="18" charset="0"/>
              </a:rPr>
              <a:t>.  </a:t>
            </a:r>
            <a:r>
              <a:rPr lang="vi-VN" sz="4400">
                <a:solidFill>
                  <a:schemeClr val="bg1"/>
                </a:solidFill>
                <a:latin typeface="Times New Roman" panose="02020603050405020304" pitchFamily="18" charset="0"/>
                <a:cs typeface="Times New Roman" panose="02020603050405020304" pitchFamily="18" charset="0"/>
              </a:rPr>
              <a:t>Việc sử dụng các từ ngữ in đậm đã đem lại sắc thái cổ kính, trang trọng cho lời văn.</a:t>
            </a:r>
            <a:endParaRPr lang="en-GB" sz="4400">
              <a:solidFill>
                <a:schemeClr val="bg1"/>
              </a:solidFill>
              <a:latin typeface="Times New Roman" panose="02020603050405020304" pitchFamily="18" charset="0"/>
              <a:cs typeface="Times New Roman" panose="02020603050405020304" pitchFamily="18" charset="0"/>
            </a:endParaRPr>
          </a:p>
        </p:txBody>
      </p:sp>
      <p:sp>
        <p:nvSpPr>
          <p:cNvPr id="13" name="Freeform 13"/>
          <p:cNvSpPr/>
          <p:nvPr/>
        </p:nvSpPr>
        <p:spPr>
          <a:xfrm>
            <a:off x="-743321" y="-16806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aphicFrame>
        <p:nvGraphicFramePr>
          <p:cNvPr id="15" name="Table 14"/>
          <p:cNvGraphicFramePr>
            <a:graphicFrameLocks noGrp="1"/>
          </p:cNvGraphicFramePr>
          <p:nvPr>
            <p:extLst>
              <p:ext uri="{D42A27DB-BD31-4B8C-83A1-F6EECF244321}">
                <p14:modId xmlns:p14="http://schemas.microsoft.com/office/powerpoint/2010/main" val="2834164224"/>
              </p:ext>
            </p:extLst>
          </p:nvPr>
        </p:nvGraphicFramePr>
        <p:xfrm>
          <a:off x="2209800" y="3567668"/>
          <a:ext cx="6019801" cy="6770486"/>
        </p:xfrm>
        <a:graphic>
          <a:graphicData uri="http://schemas.openxmlformats.org/drawingml/2006/table">
            <a:tbl>
              <a:tblPr firstRow="1" firstCol="1" bandRow="1"/>
              <a:tblGrid>
                <a:gridCol w="2633663">
                  <a:extLst>
                    <a:ext uri="{9D8B030D-6E8A-4147-A177-3AD203B41FA5}">
                      <a16:colId xmlns:a16="http://schemas.microsoft.com/office/drawing/2014/main" val="20000"/>
                    </a:ext>
                  </a:extLst>
                </a:gridCol>
                <a:gridCol w="3386138">
                  <a:extLst>
                    <a:ext uri="{9D8B030D-6E8A-4147-A177-3AD203B41FA5}">
                      <a16:colId xmlns:a16="http://schemas.microsoft.com/office/drawing/2014/main" val="20001"/>
                    </a:ext>
                  </a:extLst>
                </a:gridCol>
              </a:tblGrid>
              <a:tr h="1246850">
                <a:tc>
                  <a:txBody>
                    <a:bodyPr/>
                    <a:lstStyle/>
                    <a:p>
                      <a:pPr marL="457200" algn="ctr">
                        <a:lnSpc>
                          <a:spcPct val="130000"/>
                        </a:lnSpc>
                        <a:spcAft>
                          <a:spcPts val="0"/>
                        </a:spcAft>
                        <a:tabLst>
                          <a:tab pos="413385" algn="l"/>
                        </a:tabLst>
                      </a:pPr>
                      <a:r>
                        <a:rPr lang="vi-VN" sz="3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 Hán Việt</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30000"/>
                        </a:lnSpc>
                        <a:spcAft>
                          <a:spcPts val="0"/>
                        </a:spcAft>
                        <a:tabLst>
                          <a:tab pos="413385" algn="l"/>
                        </a:tabLst>
                      </a:pPr>
                      <a:r>
                        <a:rPr lang="vi-VN" sz="3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 đồng nghĩa</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9307">
                <a:tc>
                  <a:txBody>
                    <a:bodyPr/>
                    <a:lstStyle/>
                    <a:p>
                      <a:pPr marL="457200" algn="ctr">
                        <a:lnSpc>
                          <a:spcPct val="130000"/>
                        </a:lnSpc>
                        <a:spcAft>
                          <a:spcPts val="0"/>
                        </a:spcAft>
                        <a:tabLst>
                          <a:tab pos="413385" algn="l"/>
                        </a:tabLst>
                      </a:pPr>
                      <a:r>
                        <a:rPr lang="vi-VN"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vi-VN" sz="320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hu </a:t>
                      </a:r>
                      <a:r>
                        <a:rPr lang="vi-VN"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nSpc>
                          <a:spcPct val="130000"/>
                        </a:lnSpc>
                        <a:spcAft>
                          <a:spcPts val="0"/>
                        </a:spcAft>
                      </a:pPr>
                      <a:r>
                        <a:rPr lang="vi-VN" sz="32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vợ</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9307">
                <a:tc>
                  <a:txBody>
                    <a:bodyPr/>
                    <a:lstStyle/>
                    <a:p>
                      <a:pPr marL="457200" algn="ctr">
                        <a:lnSpc>
                          <a:spcPct val="130000"/>
                        </a:lnSpc>
                        <a:spcAft>
                          <a:spcPts val="0"/>
                        </a:spcAft>
                        <a:tabLst>
                          <a:tab pos="413385" algn="l"/>
                        </a:tabLst>
                      </a:pPr>
                      <a:r>
                        <a:rPr lang="vi-VN" sz="320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Đế </a:t>
                      </a:r>
                      <a:r>
                        <a:rPr lang="vi-VN"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nSpc>
                          <a:spcPct val="130000"/>
                        </a:lnSpc>
                        <a:spcAft>
                          <a:spcPts val="0"/>
                        </a:spcAft>
                      </a:pPr>
                      <a:r>
                        <a:rPr lang="vi-VN"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vua, bậc vua chúa</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14450">
                <a:tc>
                  <a:txBody>
                    <a:bodyPr/>
                    <a:lstStyle/>
                    <a:p>
                      <a:pPr marL="457200" algn="ctr">
                        <a:lnSpc>
                          <a:spcPct val="130000"/>
                        </a:lnSpc>
                        <a:spcAft>
                          <a:spcPts val="0"/>
                        </a:spcAft>
                        <a:tabLst>
                          <a:tab pos="413385" algn="l"/>
                        </a:tabLst>
                      </a:pPr>
                      <a:r>
                        <a:rPr lang="vi-VN"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320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hiên </a:t>
                      </a:r>
                      <a:r>
                        <a:rPr lang="vi-VN"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hạ</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254000" algn="l" defTabSz="914400" rtl="0" eaLnBrk="1" fontAlgn="auto" latinLnBrk="0" hangingPunct="1">
                        <a:lnSpc>
                          <a:spcPct val="130000"/>
                        </a:lnSpc>
                        <a:spcBef>
                          <a:spcPts val="0"/>
                        </a:spcBef>
                        <a:spcAft>
                          <a:spcPts val="0"/>
                        </a:spcAft>
                        <a:buClrTx/>
                        <a:buSzTx/>
                        <a:buFontTx/>
                        <a:buNone/>
                        <a:tabLst/>
                        <a:defRPr/>
                      </a:pPr>
                      <a:r>
                        <a:rPr lang="vi-VN" sz="3200" b="0" i="0" kern="1200" smtClean="0">
                          <a:solidFill>
                            <a:schemeClr val="bg2">
                              <a:lumMod val="90000"/>
                            </a:schemeClr>
                          </a:solidFill>
                          <a:effectLst/>
                          <a:latin typeface="+mj-lt"/>
                          <a:ea typeface="+mn-ea"/>
                          <a:cs typeface="+mn-cs"/>
                        </a:rPr>
                        <a:t>mọi nơi nói chung trên trái </a:t>
                      </a:r>
                      <a:r>
                        <a:rPr lang="vi-VN" sz="3200" b="0" i="0" kern="1200" smtClean="0">
                          <a:solidFill>
                            <a:schemeClr val="tx2">
                              <a:lumMod val="20000"/>
                              <a:lumOff val="80000"/>
                            </a:schemeClr>
                          </a:solidFill>
                          <a:effectLst/>
                          <a:latin typeface="+mj-lt"/>
                          <a:ea typeface="+mn-ea"/>
                          <a:cs typeface="+mn-cs"/>
                        </a:rPr>
                        <a:t>đất(người đời)</a:t>
                      </a:r>
                    </a:p>
                    <a:p>
                      <a:pPr marL="0" marR="0" lvl="0" indent="254000" algn="l" defTabSz="914400" rtl="0" eaLnBrk="1" fontAlgn="auto" latinLnBrk="0" hangingPunct="1">
                        <a:lnSpc>
                          <a:spcPct val="130000"/>
                        </a:lnSpc>
                        <a:spcBef>
                          <a:spcPts val="0"/>
                        </a:spcBef>
                        <a:spcAft>
                          <a:spcPts val="0"/>
                        </a:spcAft>
                        <a:buClrTx/>
                        <a:buSzTx/>
                        <a:buFontTx/>
                        <a:buNone/>
                        <a:tabLst/>
                        <a:defRPr/>
                      </a:pPr>
                      <a:endParaRPr lang="vi-VN" sz="3200" b="0" i="0" kern="1200" smtClean="0">
                        <a:solidFill>
                          <a:schemeClr val="bg2">
                            <a:lumMod val="90000"/>
                          </a:schemeClr>
                        </a:solidFill>
                        <a:effectLst/>
                        <a:latin typeface="+mj-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6850">
                <a:tc>
                  <a:txBody>
                    <a:bodyPr/>
                    <a:lstStyle/>
                    <a:p>
                      <a:pPr marL="457200" algn="ctr">
                        <a:lnSpc>
                          <a:spcPct val="130000"/>
                        </a:lnSpc>
                        <a:spcAft>
                          <a:spcPts val="0"/>
                        </a:spcAft>
                        <a:tabLst>
                          <a:tab pos="413385" algn="l"/>
                        </a:tabLst>
                      </a:pPr>
                      <a:r>
                        <a:rPr lang="vi-VN"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320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ội </a:t>
                      </a:r>
                      <a:r>
                        <a:rPr lang="vi-VN"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nSpc>
                          <a:spcPct val="130000"/>
                        </a:lnSpc>
                        <a:spcAft>
                          <a:spcPts val="0"/>
                        </a:spcAft>
                      </a:pPr>
                      <a:r>
                        <a:rPr lang="vi-VN"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 hầu trong cung</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4" name="Freeform 4"/>
          <p:cNvSpPr/>
          <p:nvPr/>
        </p:nvSpPr>
        <p:spPr>
          <a:xfrm>
            <a:off x="3006781" y="369657"/>
            <a:ext cx="11548194" cy="6568035"/>
          </a:xfrm>
          <a:custGeom>
            <a:avLst/>
            <a:gdLst/>
            <a:ahLst/>
            <a:cxnLst/>
            <a:rect l="l" t="t" r="r" b="b"/>
            <a:pathLst>
              <a:path w="11548194" h="6568035">
                <a:moveTo>
                  <a:pt x="0" y="0"/>
                </a:moveTo>
                <a:lnTo>
                  <a:pt x="11548193" y="0"/>
                </a:lnTo>
                <a:lnTo>
                  <a:pt x="11548193" y="6568035"/>
                </a:lnTo>
                <a:lnTo>
                  <a:pt x="0" y="6568035"/>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838200" y="2552700"/>
            <a:ext cx="16230600" cy="2954655"/>
          </a:xfrm>
          <a:prstGeom prst="rect">
            <a:avLst/>
          </a:prstGeom>
        </p:spPr>
        <p:txBody>
          <a:bodyPr lIns="0" tIns="0" rIns="0" bIns="0" rtlCol="0" anchor="t">
            <a:spAutoFit/>
          </a:bodyPr>
          <a:lstStyle/>
          <a:p>
            <a:pPr algn="ctr"/>
            <a:r>
              <a:rPr lang="vi-VN" sz="9600" b="1">
                <a:latin typeface="Times New Roman" panose="02020603050405020304" pitchFamily="18" charset="0"/>
                <a:cs typeface="Times New Roman" panose="02020603050405020304" pitchFamily="18" charset="0"/>
              </a:rPr>
              <a:t>HOẠT ĐỘNG </a:t>
            </a:r>
            <a:r>
              <a:rPr lang="vi-VN" sz="9600" b="1" smtClean="0">
                <a:latin typeface="Times New Roman" panose="02020603050405020304" pitchFamily="18" charset="0"/>
                <a:cs typeface="Times New Roman" panose="02020603050405020304" pitchFamily="18" charset="0"/>
              </a:rPr>
              <a:t>4</a:t>
            </a:r>
          </a:p>
          <a:p>
            <a:pPr algn="ctr"/>
            <a:r>
              <a:rPr lang="vi-VN" sz="9600" b="1" smtClean="0">
                <a:latin typeface="Times New Roman" panose="02020603050405020304" pitchFamily="18" charset="0"/>
                <a:cs typeface="Times New Roman" panose="02020603050405020304" pitchFamily="18" charset="0"/>
              </a:rPr>
              <a:t>VẬN </a:t>
            </a:r>
            <a:r>
              <a:rPr lang="vi-VN" sz="9600" b="1">
                <a:latin typeface="Times New Roman" panose="02020603050405020304" pitchFamily="18" charset="0"/>
                <a:cs typeface="Times New Roman" panose="02020603050405020304" pitchFamily="18" charset="0"/>
              </a:rPr>
              <a:t>DỤNG</a:t>
            </a:r>
            <a:endParaRPr lang="en-GB" sz="96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5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118931" y="6222136"/>
            <a:ext cx="18406931" cy="4064864"/>
          </a:xfrm>
          <a:custGeom>
            <a:avLst/>
            <a:gdLst/>
            <a:ahLst/>
            <a:cxnLst/>
            <a:rect l="l" t="t" r="r" b="b"/>
            <a:pathLst>
              <a:path w="18406931" h="4064864">
                <a:moveTo>
                  <a:pt x="0" y="0"/>
                </a:moveTo>
                <a:lnTo>
                  <a:pt x="18406931" y="0"/>
                </a:lnTo>
                <a:lnTo>
                  <a:pt x="18406931" y="4064864"/>
                </a:lnTo>
                <a:lnTo>
                  <a:pt x="0" y="4064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346684" y="21854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23540" y="2805506"/>
            <a:ext cx="15040921" cy="6185574"/>
            <a:chOff x="0" y="0"/>
            <a:chExt cx="5420212" cy="2229061"/>
          </a:xfrm>
        </p:grpSpPr>
        <p:sp>
          <p:nvSpPr>
            <p:cNvPr id="5" name="Freeform 5"/>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287F67"/>
            </a:solidFill>
          </p:spPr>
        </p:sp>
      </p:grpSp>
      <p:grpSp>
        <p:nvGrpSpPr>
          <p:cNvPr id="6" name="Group 6"/>
          <p:cNvGrpSpPr/>
          <p:nvPr/>
        </p:nvGrpSpPr>
        <p:grpSpPr>
          <a:xfrm>
            <a:off x="1832718" y="3006603"/>
            <a:ext cx="14622564" cy="5759479"/>
            <a:chOff x="0" y="0"/>
            <a:chExt cx="5354616" cy="2109055"/>
          </a:xfrm>
        </p:grpSpPr>
        <p:sp>
          <p:nvSpPr>
            <p:cNvPr id="7" name="Freeform 7"/>
            <p:cNvSpPr/>
            <p:nvPr/>
          </p:nvSpPr>
          <p:spPr>
            <a:xfrm>
              <a:off x="0" y="0"/>
              <a:ext cx="5354616" cy="2109056"/>
            </a:xfrm>
            <a:custGeom>
              <a:avLst/>
              <a:gdLst/>
              <a:ahLst/>
              <a:cxnLst/>
              <a:rect l="l" t="t" r="r" b="b"/>
              <a:pathLst>
                <a:path w="5354616" h="2109056">
                  <a:moveTo>
                    <a:pt x="5230156" y="2109055"/>
                  </a:moveTo>
                  <a:lnTo>
                    <a:pt x="124460" y="2109055"/>
                  </a:lnTo>
                  <a:cubicBezTo>
                    <a:pt x="55880" y="2109055"/>
                    <a:pt x="0" y="2053175"/>
                    <a:pt x="0" y="1984595"/>
                  </a:cubicBezTo>
                  <a:lnTo>
                    <a:pt x="0" y="124460"/>
                  </a:lnTo>
                  <a:cubicBezTo>
                    <a:pt x="0" y="55880"/>
                    <a:pt x="55880" y="0"/>
                    <a:pt x="124460" y="0"/>
                  </a:cubicBezTo>
                  <a:lnTo>
                    <a:pt x="5230156" y="0"/>
                  </a:lnTo>
                  <a:cubicBezTo>
                    <a:pt x="5298736" y="0"/>
                    <a:pt x="5354616" y="55880"/>
                    <a:pt x="5354616" y="124460"/>
                  </a:cubicBezTo>
                  <a:lnTo>
                    <a:pt x="5354616" y="1984596"/>
                  </a:lnTo>
                  <a:cubicBezTo>
                    <a:pt x="5354616" y="2053175"/>
                    <a:pt x="5298736" y="2109056"/>
                    <a:pt x="5230156" y="2109056"/>
                  </a:cubicBezTo>
                  <a:close/>
                </a:path>
              </a:pathLst>
            </a:custGeom>
            <a:solidFill>
              <a:srgbClr val="FFFBE1"/>
            </a:solidFill>
          </p:spPr>
        </p:sp>
      </p:grpSp>
      <p:sp>
        <p:nvSpPr>
          <p:cNvPr id="8" name="Freeform 8"/>
          <p:cNvSpPr/>
          <p:nvPr/>
        </p:nvSpPr>
        <p:spPr>
          <a:xfrm>
            <a:off x="-1353167" y="0"/>
            <a:ext cx="4763733" cy="2709373"/>
          </a:xfrm>
          <a:custGeom>
            <a:avLst/>
            <a:gdLst/>
            <a:ahLst/>
            <a:cxnLst/>
            <a:rect l="l" t="t" r="r" b="b"/>
            <a:pathLst>
              <a:path w="4763733" h="2709373">
                <a:moveTo>
                  <a:pt x="0" y="0"/>
                </a:moveTo>
                <a:lnTo>
                  <a:pt x="4763734" y="0"/>
                </a:lnTo>
                <a:lnTo>
                  <a:pt x="4763734"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277032" y="6799197"/>
            <a:ext cx="5405320" cy="4114800"/>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flipH="1">
            <a:off x="14474357" y="7324441"/>
            <a:ext cx="3787561" cy="2883281"/>
          </a:xfrm>
          <a:custGeom>
            <a:avLst/>
            <a:gdLst/>
            <a:ahLst/>
            <a:cxnLst/>
            <a:rect l="l" t="t" r="r" b="b"/>
            <a:pathLst>
              <a:path w="3787561" h="2883281">
                <a:moveTo>
                  <a:pt x="3787561" y="0"/>
                </a:moveTo>
                <a:lnTo>
                  <a:pt x="0" y="0"/>
                </a:lnTo>
                <a:lnTo>
                  <a:pt x="0" y="2883281"/>
                </a:lnTo>
                <a:lnTo>
                  <a:pt x="3787561" y="2883281"/>
                </a:lnTo>
                <a:lnTo>
                  <a:pt x="378756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Rectangle 11"/>
          <p:cNvSpPr/>
          <p:nvPr/>
        </p:nvSpPr>
        <p:spPr>
          <a:xfrm>
            <a:off x="3531894" y="3361302"/>
            <a:ext cx="11582400" cy="5493812"/>
          </a:xfrm>
          <a:prstGeom prst="rect">
            <a:avLst/>
          </a:prstGeom>
        </p:spPr>
        <p:txBody>
          <a:bodyPr wrap="square">
            <a:spAutoFit/>
          </a:bodyPr>
          <a:lstStyle/>
          <a:p>
            <a:pPr marL="90170" algn="just">
              <a:lnSpc>
                <a:spcPct val="130000"/>
              </a:lnSpc>
              <a:spcAft>
                <a:spcPts val="0"/>
              </a:spcAft>
            </a:pPr>
            <a:r>
              <a:rPr lang="vi-VN" sz="5400" b="1">
                <a:solidFill>
                  <a:srgbClr val="0D0D0D"/>
                </a:solidFill>
                <a:latin typeface="Times New Roman" panose="02020603050405020304" pitchFamily="18" charset="0"/>
                <a:ea typeface="Times New Roman" panose="02020603050405020304" pitchFamily="18" charset="0"/>
              </a:rPr>
              <a:t>Bài </a:t>
            </a:r>
            <a:r>
              <a:rPr lang="vi-VN" sz="5400" b="1" smtClean="0">
                <a:solidFill>
                  <a:srgbClr val="0D0D0D"/>
                </a:solidFill>
                <a:latin typeface="Times New Roman" panose="02020603050405020304" pitchFamily="18" charset="0"/>
                <a:ea typeface="Times New Roman" panose="02020603050405020304" pitchFamily="18" charset="0"/>
              </a:rPr>
              <a:t>tập 5: Viết đoạn văn 5 đến 7 câu về vấn đề bảo vệ môi trường, trong đó có sử dụng ít nhất 2 từ Hán-Việt </a:t>
            </a:r>
            <a:r>
              <a:rPr lang="en-US" sz="5400" b="1" smtClean="0">
                <a:solidFill>
                  <a:srgbClr val="0D0D0D"/>
                </a:solidFill>
                <a:latin typeface="Times New Roman" panose="02020603050405020304" pitchFamily="18" charset="0"/>
                <a:ea typeface="Times New Roman" panose="02020603050405020304" pitchFamily="18" charset="0"/>
              </a:rPr>
              <a:t>và cho biết </a:t>
            </a:r>
            <a:r>
              <a:rPr lang="en-US" sz="5400" b="1" smtClean="0">
                <a:latin typeface="Times New Roman" panose="02020603050405020304" pitchFamily="18" charset="0"/>
                <a:cs typeface="Times New Roman" panose="02020603050405020304" pitchFamily="18" charset="0"/>
              </a:rPr>
              <a:t>tác </a:t>
            </a:r>
            <a:r>
              <a:rPr lang="en-US" sz="5400" b="1">
                <a:latin typeface="Times New Roman" panose="02020603050405020304" pitchFamily="18" charset="0"/>
                <a:cs typeface="Times New Roman" panose="02020603050405020304" pitchFamily="18" charset="0"/>
              </a:rPr>
              <a:t>dụng của việc sử dụng các từ Hán Việt đó</a:t>
            </a:r>
            <a:r>
              <a:rPr lang="en-US" b="1">
                <a:latin typeface="Times New Roman" panose="02020603050405020304" pitchFamily="18" charset="0"/>
                <a:cs typeface="Times New Roman" panose="02020603050405020304" pitchFamily="18" charset="0"/>
              </a:rPr>
              <a:t>.</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118931" y="6222136"/>
            <a:ext cx="18406931" cy="4064864"/>
          </a:xfrm>
          <a:custGeom>
            <a:avLst/>
            <a:gdLst/>
            <a:ahLst/>
            <a:cxnLst/>
            <a:rect l="l" t="t" r="r" b="b"/>
            <a:pathLst>
              <a:path w="18406931" h="4064864">
                <a:moveTo>
                  <a:pt x="0" y="0"/>
                </a:moveTo>
                <a:lnTo>
                  <a:pt x="18406931" y="0"/>
                </a:lnTo>
                <a:lnTo>
                  <a:pt x="18406931" y="4064864"/>
                </a:lnTo>
                <a:lnTo>
                  <a:pt x="0" y="4064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346684" y="21854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23540" y="2805506"/>
            <a:ext cx="15040921" cy="6185574"/>
            <a:chOff x="0" y="0"/>
            <a:chExt cx="5420212" cy="2229061"/>
          </a:xfrm>
        </p:grpSpPr>
        <p:sp>
          <p:nvSpPr>
            <p:cNvPr id="5" name="Freeform 5"/>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287F67"/>
            </a:solidFill>
          </p:spPr>
        </p:sp>
      </p:grpSp>
      <p:grpSp>
        <p:nvGrpSpPr>
          <p:cNvPr id="6" name="Group 6"/>
          <p:cNvGrpSpPr/>
          <p:nvPr/>
        </p:nvGrpSpPr>
        <p:grpSpPr>
          <a:xfrm>
            <a:off x="1832718" y="3006603"/>
            <a:ext cx="14622564" cy="5759479"/>
            <a:chOff x="0" y="0"/>
            <a:chExt cx="5354616" cy="2109055"/>
          </a:xfrm>
        </p:grpSpPr>
        <p:sp>
          <p:nvSpPr>
            <p:cNvPr id="7" name="Freeform 7"/>
            <p:cNvSpPr/>
            <p:nvPr/>
          </p:nvSpPr>
          <p:spPr>
            <a:xfrm>
              <a:off x="0" y="0"/>
              <a:ext cx="5354616" cy="2109056"/>
            </a:xfrm>
            <a:custGeom>
              <a:avLst/>
              <a:gdLst/>
              <a:ahLst/>
              <a:cxnLst/>
              <a:rect l="l" t="t" r="r" b="b"/>
              <a:pathLst>
                <a:path w="5354616" h="2109056">
                  <a:moveTo>
                    <a:pt x="5230156" y="2109055"/>
                  </a:moveTo>
                  <a:lnTo>
                    <a:pt x="124460" y="2109055"/>
                  </a:lnTo>
                  <a:cubicBezTo>
                    <a:pt x="55880" y="2109055"/>
                    <a:pt x="0" y="2053175"/>
                    <a:pt x="0" y="1984595"/>
                  </a:cubicBezTo>
                  <a:lnTo>
                    <a:pt x="0" y="124460"/>
                  </a:lnTo>
                  <a:cubicBezTo>
                    <a:pt x="0" y="55880"/>
                    <a:pt x="55880" y="0"/>
                    <a:pt x="124460" y="0"/>
                  </a:cubicBezTo>
                  <a:lnTo>
                    <a:pt x="5230156" y="0"/>
                  </a:lnTo>
                  <a:cubicBezTo>
                    <a:pt x="5298736" y="0"/>
                    <a:pt x="5354616" y="55880"/>
                    <a:pt x="5354616" y="124460"/>
                  </a:cubicBezTo>
                  <a:lnTo>
                    <a:pt x="5354616" y="1984596"/>
                  </a:lnTo>
                  <a:cubicBezTo>
                    <a:pt x="5354616" y="2053175"/>
                    <a:pt x="5298736" y="2109056"/>
                    <a:pt x="5230156" y="2109056"/>
                  </a:cubicBezTo>
                  <a:close/>
                </a:path>
              </a:pathLst>
            </a:custGeom>
            <a:solidFill>
              <a:srgbClr val="FFFBE1"/>
            </a:solidFill>
          </p:spPr>
        </p:sp>
      </p:grpSp>
      <p:sp>
        <p:nvSpPr>
          <p:cNvPr id="9" name="Freeform 9"/>
          <p:cNvSpPr/>
          <p:nvPr/>
        </p:nvSpPr>
        <p:spPr>
          <a:xfrm>
            <a:off x="-1277032" y="6799197"/>
            <a:ext cx="5405320" cy="4114800"/>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flipH="1">
            <a:off x="14474357" y="7324441"/>
            <a:ext cx="3787561" cy="2883281"/>
          </a:xfrm>
          <a:custGeom>
            <a:avLst/>
            <a:gdLst/>
            <a:ahLst/>
            <a:cxnLst/>
            <a:rect l="l" t="t" r="r" b="b"/>
            <a:pathLst>
              <a:path w="3787561" h="2883281">
                <a:moveTo>
                  <a:pt x="3787561" y="0"/>
                </a:moveTo>
                <a:lnTo>
                  <a:pt x="0" y="0"/>
                </a:lnTo>
                <a:lnTo>
                  <a:pt x="0" y="2883281"/>
                </a:lnTo>
                <a:lnTo>
                  <a:pt x="3787561" y="2883281"/>
                </a:lnTo>
                <a:lnTo>
                  <a:pt x="378756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1353167" y="0"/>
            <a:ext cx="4763733" cy="2709373"/>
          </a:xfrm>
          <a:custGeom>
            <a:avLst/>
            <a:gdLst/>
            <a:ahLst/>
            <a:cxnLst/>
            <a:rect l="l" t="t" r="r" b="b"/>
            <a:pathLst>
              <a:path w="4763733" h="2709373">
                <a:moveTo>
                  <a:pt x="0" y="0"/>
                </a:moveTo>
                <a:lnTo>
                  <a:pt x="4763734" y="0"/>
                </a:lnTo>
                <a:lnTo>
                  <a:pt x="4763734"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Rectangle 12"/>
          <p:cNvSpPr/>
          <p:nvPr/>
        </p:nvSpPr>
        <p:spPr>
          <a:xfrm>
            <a:off x="2284041" y="3169450"/>
            <a:ext cx="13260759" cy="1852815"/>
          </a:xfrm>
          <a:prstGeom prst="rect">
            <a:avLst/>
          </a:prstGeom>
        </p:spPr>
        <p:txBody>
          <a:bodyPr wrap="square">
            <a:spAutoFit/>
          </a:bodyPr>
          <a:lstStyle/>
          <a:p>
            <a:pPr>
              <a:lnSpc>
                <a:spcPct val="130000"/>
              </a:lnSpc>
              <a:spcAft>
                <a:spcPts val="0"/>
              </a:spcAft>
              <a:tabLst>
                <a:tab pos="90170" algn="l"/>
              </a:tabLst>
            </a:pPr>
            <a:r>
              <a:rPr lang="vi-VN" sz="4400" b="1">
                <a:solidFill>
                  <a:srgbClr val="0D0D0D"/>
                </a:solidFill>
                <a:latin typeface="Times New Roman" panose="02020603050405020304" pitchFamily="18" charset="0"/>
                <a:ea typeface="Times New Roman" panose="02020603050405020304" pitchFamily="18" charset="0"/>
              </a:rPr>
              <a:t>- </a:t>
            </a:r>
            <a:r>
              <a:rPr lang="vi-VN" sz="4400">
                <a:solidFill>
                  <a:srgbClr val="0D0D0D"/>
                </a:solidFill>
                <a:latin typeface="Times New Roman" panose="02020603050405020304" pitchFamily="18" charset="0"/>
                <a:ea typeface="Times New Roman" panose="02020603050405020304" pitchFamily="18" charset="0"/>
              </a:rPr>
              <a:t>Các từ Hán Việt trong đoạn thơ:</a:t>
            </a:r>
            <a:r>
              <a:rPr lang="vi-VN" sz="4400" b="1">
                <a:solidFill>
                  <a:srgbClr val="0D0D0D"/>
                </a:solidFill>
                <a:latin typeface="Times New Roman" panose="02020603050405020304" pitchFamily="18" charset="0"/>
                <a:ea typeface="Times New Roman" panose="02020603050405020304" pitchFamily="18" charset="0"/>
              </a:rPr>
              <a:t> </a:t>
            </a:r>
            <a:r>
              <a:rPr lang="vi-VN" sz="4400" i="1">
                <a:solidFill>
                  <a:srgbClr val="0D0D0D"/>
                </a:solidFill>
                <a:latin typeface="Times New Roman" panose="02020603050405020304" pitchFamily="18" charset="0"/>
                <a:ea typeface="Times New Roman" panose="02020603050405020304" pitchFamily="18" charset="0"/>
              </a:rPr>
              <a:t>đoàn binh, biên giới, biên cương, viễn xứ, chiến trường, độc hành.</a:t>
            </a:r>
            <a:endParaRPr lang="en-GB" sz="440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2234743" y="4776025"/>
            <a:ext cx="13462457" cy="3525517"/>
          </a:xfrm>
          <a:prstGeom prst="rect">
            <a:avLst/>
          </a:prstGeom>
        </p:spPr>
        <p:txBody>
          <a:bodyPr wrap="square">
            <a:spAutoFit/>
          </a:bodyPr>
          <a:lstStyle/>
          <a:p>
            <a:pPr>
              <a:lnSpc>
                <a:spcPct val="130000"/>
              </a:lnSpc>
              <a:spcAft>
                <a:spcPts val="0"/>
              </a:spcAft>
              <a:tabLst>
                <a:tab pos="90170" algn="l"/>
              </a:tabLst>
            </a:pPr>
            <a:r>
              <a:rPr lang="vi-VN" sz="4400" i="1">
                <a:solidFill>
                  <a:srgbClr val="0D0D0D"/>
                </a:solidFill>
                <a:latin typeface="Times New Roman" panose="02020603050405020304" pitchFamily="18" charset="0"/>
                <a:ea typeface="Times New Roman" panose="02020603050405020304" pitchFamily="18" charset="0"/>
              </a:rPr>
              <a:t>- </a:t>
            </a:r>
            <a:r>
              <a:rPr lang="vi-VN" sz="4400">
                <a:solidFill>
                  <a:srgbClr val="0D0D0D"/>
                </a:solidFill>
                <a:latin typeface="Times New Roman" panose="02020603050405020304" pitchFamily="18" charset="0"/>
                <a:ea typeface="Times New Roman" panose="02020603050405020304" pitchFamily="18" charset="0"/>
              </a:rPr>
              <a:t>Việc sừ dụng những từ Hán Việt ở đây đã tạo ra sắc thái trang trọng, mang ý nghĩa khái quát, làm tôn thêm vẻ đẹp của người lính Tây Tiến, góp phần tạo ra vẻ đẹp hào hùng cho hình tượng.</a:t>
            </a:r>
            <a:endParaRPr lang="en-GB" sz="4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4" name="Freeform 4"/>
          <p:cNvSpPr/>
          <p:nvPr/>
        </p:nvSpPr>
        <p:spPr>
          <a:xfrm>
            <a:off x="2993570" y="612051"/>
            <a:ext cx="11548194" cy="6568035"/>
          </a:xfrm>
          <a:custGeom>
            <a:avLst/>
            <a:gdLst/>
            <a:ahLst/>
            <a:cxnLst/>
            <a:rect l="l" t="t" r="r" b="b"/>
            <a:pathLst>
              <a:path w="11548194" h="6568035">
                <a:moveTo>
                  <a:pt x="0" y="0"/>
                </a:moveTo>
                <a:lnTo>
                  <a:pt x="11548193" y="0"/>
                </a:lnTo>
                <a:lnTo>
                  <a:pt x="11548193" y="6568035"/>
                </a:lnTo>
                <a:lnTo>
                  <a:pt x="0" y="6568035"/>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1143000" y="3467100"/>
            <a:ext cx="16230600" cy="2372444"/>
          </a:xfrm>
          <a:prstGeom prst="rect">
            <a:avLst/>
          </a:prstGeom>
        </p:spPr>
        <p:txBody>
          <a:bodyPr lIns="0" tIns="0" rIns="0" bIns="0" rtlCol="0" anchor="t">
            <a:spAutoFit/>
          </a:bodyPr>
          <a:lstStyle/>
          <a:p>
            <a:pPr marL="0" lvl="0" indent="0" algn="ctr">
              <a:lnSpc>
                <a:spcPts val="18498"/>
              </a:lnSpc>
              <a:spcBef>
                <a:spcPct val="0"/>
              </a:spcBef>
            </a:pPr>
            <a:r>
              <a:rPr lang="vi-VN" sz="16816" u="none" smtClean="0">
                <a:solidFill>
                  <a:srgbClr val="E57713"/>
                </a:solidFill>
                <a:latin typeface="Rockstone"/>
              </a:rPr>
              <a:t>Thank you!!!</a:t>
            </a:r>
            <a:endParaRPr lang="en-US" sz="16816" u="none">
              <a:solidFill>
                <a:srgbClr val="E57713"/>
              </a:solidFill>
              <a:latin typeface="Rockst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1232465" y="8695300"/>
            <a:ext cx="1752340" cy="1605582"/>
          </a:xfrm>
          <a:custGeom>
            <a:avLst/>
            <a:gdLst/>
            <a:ahLst/>
            <a:cxnLst/>
            <a:rect l="l" t="t" r="r" b="b"/>
            <a:pathLst>
              <a:path w="1752340" h="1605582">
                <a:moveTo>
                  <a:pt x="0" y="0"/>
                </a:moveTo>
                <a:lnTo>
                  <a:pt x="1752340" y="0"/>
                </a:lnTo>
                <a:lnTo>
                  <a:pt x="1752340" y="1605582"/>
                </a:lnTo>
                <a:lnTo>
                  <a:pt x="0" y="1605582"/>
                </a:lnTo>
                <a:lnTo>
                  <a:pt x="0" y="0"/>
                </a:lnTo>
                <a:close/>
              </a:path>
            </a:pathLst>
          </a:custGeom>
          <a:blipFill>
            <a:blip r:embed="rId3"/>
            <a:stretch>
              <a:fillRect/>
            </a:stretch>
          </a:blipFill>
        </p:spPr>
      </p:sp>
      <p:sp>
        <p:nvSpPr>
          <p:cNvPr id="4" name="Freeform 4"/>
          <p:cNvSpPr/>
          <p:nvPr/>
        </p:nvSpPr>
        <p:spPr>
          <a:xfrm>
            <a:off x="3139734" y="441889"/>
            <a:ext cx="11548194" cy="6568035"/>
          </a:xfrm>
          <a:custGeom>
            <a:avLst/>
            <a:gdLst/>
            <a:ahLst/>
            <a:cxnLst/>
            <a:rect l="l" t="t" r="r" b="b"/>
            <a:pathLst>
              <a:path w="11548194" h="6568035">
                <a:moveTo>
                  <a:pt x="0" y="0"/>
                </a:moveTo>
                <a:lnTo>
                  <a:pt x="11548193" y="0"/>
                </a:lnTo>
                <a:lnTo>
                  <a:pt x="11548193" y="6568035"/>
                </a:lnTo>
                <a:lnTo>
                  <a:pt x="0" y="656803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025071" y="8636071"/>
            <a:ext cx="1999853" cy="1724040"/>
          </a:xfrm>
          <a:custGeom>
            <a:avLst/>
            <a:gdLst/>
            <a:ahLst/>
            <a:cxnLst/>
            <a:rect l="l" t="t" r="r" b="b"/>
            <a:pathLst>
              <a:path w="1999853" h="1724040">
                <a:moveTo>
                  <a:pt x="0" y="0"/>
                </a:moveTo>
                <a:lnTo>
                  <a:pt x="1999854" y="0"/>
                </a:lnTo>
                <a:lnTo>
                  <a:pt x="1999854" y="1724040"/>
                </a:lnTo>
                <a:lnTo>
                  <a:pt x="0" y="172404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035768" y="8692819"/>
            <a:ext cx="2115659" cy="1610545"/>
          </a:xfrm>
          <a:custGeom>
            <a:avLst/>
            <a:gdLst/>
            <a:ahLst/>
            <a:cxnLst/>
            <a:rect l="l" t="t" r="r" b="b"/>
            <a:pathLst>
              <a:path w="2115659" h="1610545">
                <a:moveTo>
                  <a:pt x="0" y="0"/>
                </a:moveTo>
                <a:lnTo>
                  <a:pt x="2115659" y="0"/>
                </a:lnTo>
                <a:lnTo>
                  <a:pt x="2115659" y="1610545"/>
                </a:lnTo>
                <a:lnTo>
                  <a:pt x="0" y="161054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9080810" y="8709183"/>
            <a:ext cx="1984676" cy="1577817"/>
          </a:xfrm>
          <a:custGeom>
            <a:avLst/>
            <a:gdLst/>
            <a:ahLst/>
            <a:cxnLst/>
            <a:rect l="l" t="t" r="r" b="b"/>
            <a:pathLst>
              <a:path w="1984676" h="1577817">
                <a:moveTo>
                  <a:pt x="0" y="0"/>
                </a:moveTo>
                <a:lnTo>
                  <a:pt x="1984676" y="0"/>
                </a:lnTo>
                <a:lnTo>
                  <a:pt x="1984676" y="1577817"/>
                </a:lnTo>
                <a:lnTo>
                  <a:pt x="0" y="157781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7318406" y="8569169"/>
            <a:ext cx="1595425" cy="1857845"/>
          </a:xfrm>
          <a:custGeom>
            <a:avLst/>
            <a:gdLst/>
            <a:ahLst/>
            <a:cxnLst/>
            <a:rect l="l" t="t" r="r" b="b"/>
            <a:pathLst>
              <a:path w="1595425" h="1857845">
                <a:moveTo>
                  <a:pt x="0" y="0"/>
                </a:moveTo>
                <a:lnTo>
                  <a:pt x="1595425" y="0"/>
                </a:lnTo>
                <a:lnTo>
                  <a:pt x="1595425" y="1857845"/>
                </a:lnTo>
                <a:lnTo>
                  <a:pt x="0" y="185784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TextBox 9"/>
          <p:cNvSpPr txBox="1"/>
          <p:nvPr/>
        </p:nvSpPr>
        <p:spPr>
          <a:xfrm>
            <a:off x="965510" y="2740676"/>
            <a:ext cx="16230600" cy="29546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spcBef>
                <a:spcPct val="0"/>
              </a:spcBef>
            </a:pPr>
            <a:r>
              <a:rPr lang="it-IT" sz="9600" b="1">
                <a:solidFill>
                  <a:srgbClr val="FF0000"/>
                </a:solidFill>
                <a:latin typeface="Times New Roman" panose="02020603050405020304" pitchFamily="18" charset="0"/>
                <a:cs typeface="Times New Roman" panose="02020603050405020304" pitchFamily="18" charset="0"/>
              </a:rPr>
              <a:t>HOẠT ĐỘNG </a:t>
            </a:r>
            <a:r>
              <a:rPr lang="it-IT" sz="9600" b="1" smtClean="0">
                <a:solidFill>
                  <a:srgbClr val="FF0000"/>
                </a:solidFill>
                <a:latin typeface="Times New Roman" panose="02020603050405020304" pitchFamily="18" charset="0"/>
                <a:cs typeface="Times New Roman" panose="02020603050405020304" pitchFamily="18" charset="0"/>
              </a:rPr>
              <a:t>1</a:t>
            </a:r>
            <a:endParaRPr lang="vi-VN" sz="9600" b="1" smtClean="0">
              <a:solidFill>
                <a:srgbClr val="FF0000"/>
              </a:solidFill>
              <a:latin typeface="Times New Roman" panose="02020603050405020304" pitchFamily="18" charset="0"/>
              <a:cs typeface="Times New Roman" panose="02020603050405020304" pitchFamily="18" charset="0"/>
            </a:endParaRPr>
          </a:p>
          <a:p>
            <a:pPr algn="ctr">
              <a:spcBef>
                <a:spcPct val="0"/>
              </a:spcBef>
            </a:pPr>
            <a:r>
              <a:rPr lang="it-IT" sz="9600" b="1" smtClean="0">
                <a:solidFill>
                  <a:srgbClr val="FF0000"/>
                </a:solidFill>
                <a:latin typeface="Times New Roman" panose="02020603050405020304" pitchFamily="18" charset="0"/>
                <a:cs typeface="Times New Roman" panose="02020603050405020304" pitchFamily="18" charset="0"/>
              </a:rPr>
              <a:t> </a:t>
            </a:r>
            <a:r>
              <a:rPr lang="it-IT" sz="9600" b="1">
                <a:solidFill>
                  <a:srgbClr val="FF0000"/>
                </a:solidFill>
                <a:latin typeface="Times New Roman" panose="02020603050405020304" pitchFamily="18" charset="0"/>
                <a:cs typeface="Times New Roman" panose="02020603050405020304" pitchFamily="18" charset="0"/>
              </a:rPr>
              <a:t>KHỞI ĐỘNG</a:t>
            </a:r>
            <a:endParaRPr lang="en-US" sz="16816">
              <a:solidFill>
                <a:srgbClr val="FF0000"/>
              </a:solidFill>
              <a:latin typeface="Times New Roman" panose="02020603050405020304" pitchFamily="18" charset="0"/>
              <a:cs typeface="Times New Roman" panose="02020603050405020304" pitchFamily="18" charset="0"/>
            </a:endParaRPr>
          </a:p>
        </p:txBody>
      </p:sp>
      <p:sp>
        <p:nvSpPr>
          <p:cNvPr id="10" name="Freeform 10"/>
          <p:cNvSpPr/>
          <p:nvPr/>
        </p:nvSpPr>
        <p:spPr>
          <a:xfrm>
            <a:off x="13151785" y="8836136"/>
            <a:ext cx="2002132" cy="1323910"/>
          </a:xfrm>
          <a:custGeom>
            <a:avLst/>
            <a:gdLst/>
            <a:ahLst/>
            <a:cxnLst/>
            <a:rect l="l" t="t" r="r" b="b"/>
            <a:pathLst>
              <a:path w="2002132" h="1323910">
                <a:moveTo>
                  <a:pt x="0" y="0"/>
                </a:moveTo>
                <a:lnTo>
                  <a:pt x="2002132" y="0"/>
                </a:lnTo>
                <a:lnTo>
                  <a:pt x="2002132" y="1323910"/>
                </a:lnTo>
                <a:lnTo>
                  <a:pt x="0" y="132391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a:off x="15320896" y="8694532"/>
            <a:ext cx="2194019" cy="1607119"/>
          </a:xfrm>
          <a:custGeom>
            <a:avLst/>
            <a:gdLst/>
            <a:ahLst/>
            <a:cxnLst/>
            <a:rect l="l" t="t" r="r" b="b"/>
            <a:pathLst>
              <a:path w="2194019" h="1607119">
                <a:moveTo>
                  <a:pt x="0" y="0"/>
                </a:moveTo>
                <a:lnTo>
                  <a:pt x="2194019" y="0"/>
                </a:lnTo>
                <a:lnTo>
                  <a:pt x="2194019" y="1607119"/>
                </a:lnTo>
                <a:lnTo>
                  <a:pt x="0" y="160711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2" name="Freeform 12"/>
          <p:cNvSpPr/>
          <p:nvPr/>
        </p:nvSpPr>
        <p:spPr>
          <a:xfrm>
            <a:off x="3191904" y="8666985"/>
            <a:ext cx="1676884" cy="1662212"/>
          </a:xfrm>
          <a:custGeom>
            <a:avLst/>
            <a:gdLst/>
            <a:ahLst/>
            <a:cxnLst/>
            <a:rect l="l" t="t" r="r" b="b"/>
            <a:pathLst>
              <a:path w="1676884" h="1662212">
                <a:moveTo>
                  <a:pt x="0" y="0"/>
                </a:moveTo>
                <a:lnTo>
                  <a:pt x="1676884" y="0"/>
                </a:lnTo>
                <a:lnTo>
                  <a:pt x="1676884" y="1662212"/>
                </a:lnTo>
                <a:lnTo>
                  <a:pt x="0" y="166221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extLst>
      <p:ext uri="{BB962C8B-B14F-4D97-AF65-F5344CB8AC3E}">
        <p14:creationId xmlns:p14="http://schemas.microsoft.com/office/powerpoint/2010/main" val="208126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118931" y="6222136"/>
            <a:ext cx="18406931" cy="4064864"/>
          </a:xfrm>
          <a:custGeom>
            <a:avLst/>
            <a:gdLst/>
            <a:ahLst/>
            <a:cxnLst/>
            <a:rect l="l" t="t" r="r" b="b"/>
            <a:pathLst>
              <a:path w="18406931" h="4064864">
                <a:moveTo>
                  <a:pt x="0" y="0"/>
                </a:moveTo>
                <a:lnTo>
                  <a:pt x="18406931" y="0"/>
                </a:lnTo>
                <a:lnTo>
                  <a:pt x="18406931" y="4064864"/>
                </a:lnTo>
                <a:lnTo>
                  <a:pt x="0" y="4064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346684" y="21854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23540" y="2805506"/>
            <a:ext cx="15040921" cy="6185574"/>
            <a:chOff x="0" y="0"/>
            <a:chExt cx="5420212" cy="2229061"/>
          </a:xfrm>
        </p:grpSpPr>
        <p:sp>
          <p:nvSpPr>
            <p:cNvPr id="5" name="Freeform 5"/>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287F67"/>
            </a:solidFill>
          </p:spPr>
        </p:sp>
      </p:grpSp>
      <p:grpSp>
        <p:nvGrpSpPr>
          <p:cNvPr id="6" name="Group 6"/>
          <p:cNvGrpSpPr/>
          <p:nvPr/>
        </p:nvGrpSpPr>
        <p:grpSpPr>
          <a:xfrm>
            <a:off x="1832718" y="3006603"/>
            <a:ext cx="14622564" cy="5759479"/>
            <a:chOff x="0" y="0"/>
            <a:chExt cx="5354616" cy="2109055"/>
          </a:xfrm>
        </p:grpSpPr>
        <p:sp>
          <p:nvSpPr>
            <p:cNvPr id="7" name="Freeform 7"/>
            <p:cNvSpPr/>
            <p:nvPr/>
          </p:nvSpPr>
          <p:spPr>
            <a:xfrm>
              <a:off x="0" y="0"/>
              <a:ext cx="5354616" cy="2109056"/>
            </a:xfrm>
            <a:custGeom>
              <a:avLst/>
              <a:gdLst/>
              <a:ahLst/>
              <a:cxnLst/>
              <a:rect l="l" t="t" r="r" b="b"/>
              <a:pathLst>
                <a:path w="5354616" h="2109056">
                  <a:moveTo>
                    <a:pt x="5230156" y="2109055"/>
                  </a:moveTo>
                  <a:lnTo>
                    <a:pt x="124460" y="2109055"/>
                  </a:lnTo>
                  <a:cubicBezTo>
                    <a:pt x="55880" y="2109055"/>
                    <a:pt x="0" y="2053175"/>
                    <a:pt x="0" y="1984595"/>
                  </a:cubicBezTo>
                  <a:lnTo>
                    <a:pt x="0" y="124460"/>
                  </a:lnTo>
                  <a:cubicBezTo>
                    <a:pt x="0" y="55880"/>
                    <a:pt x="55880" y="0"/>
                    <a:pt x="124460" y="0"/>
                  </a:cubicBezTo>
                  <a:lnTo>
                    <a:pt x="5230156" y="0"/>
                  </a:lnTo>
                  <a:cubicBezTo>
                    <a:pt x="5298736" y="0"/>
                    <a:pt x="5354616" y="55880"/>
                    <a:pt x="5354616" y="124460"/>
                  </a:cubicBezTo>
                  <a:lnTo>
                    <a:pt x="5354616" y="1984596"/>
                  </a:lnTo>
                  <a:cubicBezTo>
                    <a:pt x="5354616" y="2053175"/>
                    <a:pt x="5298736" y="2109056"/>
                    <a:pt x="5230156" y="2109056"/>
                  </a:cubicBezTo>
                  <a:close/>
                </a:path>
              </a:pathLst>
            </a:custGeom>
            <a:solidFill>
              <a:srgbClr val="FFFBE1"/>
            </a:solidFill>
          </p:spPr>
        </p:sp>
      </p:grpSp>
      <p:sp>
        <p:nvSpPr>
          <p:cNvPr id="8" name="Freeform 8"/>
          <p:cNvSpPr/>
          <p:nvPr/>
        </p:nvSpPr>
        <p:spPr>
          <a:xfrm>
            <a:off x="-1353167" y="0"/>
            <a:ext cx="4763733" cy="2709373"/>
          </a:xfrm>
          <a:custGeom>
            <a:avLst/>
            <a:gdLst/>
            <a:ahLst/>
            <a:cxnLst/>
            <a:rect l="l" t="t" r="r" b="b"/>
            <a:pathLst>
              <a:path w="4763733" h="2709373">
                <a:moveTo>
                  <a:pt x="0" y="0"/>
                </a:moveTo>
                <a:lnTo>
                  <a:pt x="4763734" y="0"/>
                </a:lnTo>
                <a:lnTo>
                  <a:pt x="4763734"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1277032" y="6799197"/>
            <a:ext cx="5405320" cy="4114800"/>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flipH="1">
            <a:off x="14474357" y="7324441"/>
            <a:ext cx="3787561" cy="2883281"/>
          </a:xfrm>
          <a:custGeom>
            <a:avLst/>
            <a:gdLst/>
            <a:ahLst/>
            <a:cxnLst/>
            <a:rect l="l" t="t" r="r" b="b"/>
            <a:pathLst>
              <a:path w="3787561" h="2883281">
                <a:moveTo>
                  <a:pt x="3787561" y="0"/>
                </a:moveTo>
                <a:lnTo>
                  <a:pt x="0" y="0"/>
                </a:lnTo>
                <a:lnTo>
                  <a:pt x="0" y="2883281"/>
                </a:lnTo>
                <a:lnTo>
                  <a:pt x="3787561" y="2883281"/>
                </a:lnTo>
                <a:lnTo>
                  <a:pt x="378756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Rectangle 11"/>
          <p:cNvSpPr/>
          <p:nvPr/>
        </p:nvSpPr>
        <p:spPr>
          <a:xfrm>
            <a:off x="2276304" y="3901450"/>
            <a:ext cx="13616460" cy="3333220"/>
          </a:xfrm>
          <a:prstGeom prst="rect">
            <a:avLst/>
          </a:prstGeom>
        </p:spPr>
        <p:txBody>
          <a:bodyPr wrap="square">
            <a:spAutoFit/>
          </a:bodyPr>
          <a:lstStyle/>
          <a:p>
            <a:pPr>
              <a:lnSpc>
                <a:spcPct val="130000"/>
              </a:lnSpc>
              <a:spcAft>
                <a:spcPts val="0"/>
              </a:spcAft>
            </a:pPr>
            <a:r>
              <a:rPr lang="en-US" sz="5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Cho các từ sau: </a:t>
            </a:r>
            <a:r>
              <a:rPr lang="en-US" sz="5400" b="1" i="1" spc="15">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chết, hi sinh, bỏ mạng, từ trần.</a:t>
            </a:r>
            <a:endParaRPr lang="en-GB" sz="5400">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0"/>
              </a:spcAft>
            </a:pPr>
            <a:r>
              <a:rPr lang="en-US" sz="5400" spc="15">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Đặt câu với các từ trên và nêu sắc thái nghĩa của các từ đó khác nhau như thế nào?</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2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118931" y="6222136"/>
            <a:ext cx="18406931" cy="4064864"/>
          </a:xfrm>
          <a:custGeom>
            <a:avLst/>
            <a:gdLst/>
            <a:ahLst/>
            <a:cxnLst/>
            <a:rect l="l" t="t" r="r" b="b"/>
            <a:pathLst>
              <a:path w="18406931" h="4064864">
                <a:moveTo>
                  <a:pt x="0" y="0"/>
                </a:moveTo>
                <a:lnTo>
                  <a:pt x="18406931" y="0"/>
                </a:lnTo>
                <a:lnTo>
                  <a:pt x="18406931" y="4064864"/>
                </a:lnTo>
                <a:lnTo>
                  <a:pt x="0" y="4064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346684" y="21854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23540" y="1714500"/>
            <a:ext cx="15643016" cy="7276580"/>
            <a:chOff x="0" y="0"/>
            <a:chExt cx="5420212" cy="2229061"/>
          </a:xfrm>
        </p:grpSpPr>
        <p:sp>
          <p:nvSpPr>
            <p:cNvPr id="5" name="Freeform 5"/>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287F67"/>
            </a:solidFill>
          </p:spPr>
        </p:sp>
      </p:grpSp>
      <p:grpSp>
        <p:nvGrpSpPr>
          <p:cNvPr id="6" name="Group 6"/>
          <p:cNvGrpSpPr/>
          <p:nvPr/>
        </p:nvGrpSpPr>
        <p:grpSpPr>
          <a:xfrm>
            <a:off x="1832718" y="1903837"/>
            <a:ext cx="15236082" cy="6862245"/>
            <a:chOff x="0" y="0"/>
            <a:chExt cx="5354616" cy="2109055"/>
          </a:xfrm>
        </p:grpSpPr>
        <p:sp>
          <p:nvSpPr>
            <p:cNvPr id="7" name="Freeform 7"/>
            <p:cNvSpPr/>
            <p:nvPr/>
          </p:nvSpPr>
          <p:spPr>
            <a:xfrm>
              <a:off x="0" y="0"/>
              <a:ext cx="5354616" cy="2109056"/>
            </a:xfrm>
            <a:custGeom>
              <a:avLst/>
              <a:gdLst/>
              <a:ahLst/>
              <a:cxnLst/>
              <a:rect l="l" t="t" r="r" b="b"/>
              <a:pathLst>
                <a:path w="5354616" h="2109056">
                  <a:moveTo>
                    <a:pt x="5230156" y="2109055"/>
                  </a:moveTo>
                  <a:lnTo>
                    <a:pt x="124460" y="2109055"/>
                  </a:lnTo>
                  <a:cubicBezTo>
                    <a:pt x="55880" y="2109055"/>
                    <a:pt x="0" y="2053175"/>
                    <a:pt x="0" y="1984595"/>
                  </a:cubicBezTo>
                  <a:lnTo>
                    <a:pt x="0" y="124460"/>
                  </a:lnTo>
                  <a:cubicBezTo>
                    <a:pt x="0" y="55880"/>
                    <a:pt x="55880" y="0"/>
                    <a:pt x="124460" y="0"/>
                  </a:cubicBezTo>
                  <a:lnTo>
                    <a:pt x="5230156" y="0"/>
                  </a:lnTo>
                  <a:cubicBezTo>
                    <a:pt x="5298736" y="0"/>
                    <a:pt x="5354616" y="55880"/>
                    <a:pt x="5354616" y="124460"/>
                  </a:cubicBezTo>
                  <a:lnTo>
                    <a:pt x="5354616" y="1984596"/>
                  </a:lnTo>
                  <a:cubicBezTo>
                    <a:pt x="5354616" y="2053175"/>
                    <a:pt x="5298736" y="2109056"/>
                    <a:pt x="5230156" y="2109056"/>
                  </a:cubicBezTo>
                  <a:close/>
                </a:path>
              </a:pathLst>
            </a:custGeom>
            <a:solidFill>
              <a:srgbClr val="FFFBE1"/>
            </a:solidFill>
          </p:spPr>
        </p:sp>
      </p:grpSp>
      <p:sp>
        <p:nvSpPr>
          <p:cNvPr id="8" name="Freeform 8"/>
          <p:cNvSpPr/>
          <p:nvPr/>
        </p:nvSpPr>
        <p:spPr>
          <a:xfrm>
            <a:off x="-1353167" y="0"/>
            <a:ext cx="4763733" cy="2709373"/>
          </a:xfrm>
          <a:custGeom>
            <a:avLst/>
            <a:gdLst/>
            <a:ahLst/>
            <a:cxnLst/>
            <a:rect l="l" t="t" r="r" b="b"/>
            <a:pathLst>
              <a:path w="4763733" h="2709373">
                <a:moveTo>
                  <a:pt x="0" y="0"/>
                </a:moveTo>
                <a:lnTo>
                  <a:pt x="4763734" y="0"/>
                </a:lnTo>
                <a:lnTo>
                  <a:pt x="4763734"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1035956" y="55477"/>
            <a:ext cx="16230600" cy="1324914"/>
          </a:xfrm>
          <a:prstGeom prst="rect">
            <a:avLst/>
          </a:prstGeom>
        </p:spPr>
        <p:txBody>
          <a:bodyPr lIns="0" tIns="0" rIns="0" bIns="0" rtlCol="0" anchor="t">
            <a:spAutoFit/>
          </a:bodyPr>
          <a:lstStyle/>
          <a:p>
            <a:pPr algn="ctr">
              <a:lnSpc>
                <a:spcPts val="11899"/>
              </a:lnSpc>
              <a:spcBef>
                <a:spcPct val="0"/>
              </a:spcBef>
            </a:pPr>
            <a:r>
              <a:rPr lang="en-US" sz="6000" b="1">
                <a:latin typeface="Times New Roman" panose="02020603050405020304" pitchFamily="18" charset="0"/>
                <a:cs typeface="Times New Roman" panose="02020603050405020304" pitchFamily="18" charset="0"/>
              </a:rPr>
              <a:t>Đặt câu</a:t>
            </a:r>
            <a:endParaRPr lang="en-US" sz="6000">
              <a:solidFill>
                <a:srgbClr val="000000"/>
              </a:solidFill>
              <a:latin typeface="Times New Roman" panose="02020603050405020304" pitchFamily="18" charset="0"/>
              <a:cs typeface="Times New Roman" panose="02020603050405020304" pitchFamily="18" charset="0"/>
            </a:endParaRPr>
          </a:p>
        </p:txBody>
      </p:sp>
      <p:sp>
        <p:nvSpPr>
          <p:cNvPr id="10" name="Freeform 10"/>
          <p:cNvSpPr/>
          <p:nvPr/>
        </p:nvSpPr>
        <p:spPr>
          <a:xfrm>
            <a:off x="-1277032" y="6799197"/>
            <a:ext cx="5405320" cy="4114800"/>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flipH="1">
            <a:off x="14474357" y="7324441"/>
            <a:ext cx="3787561" cy="2883281"/>
          </a:xfrm>
          <a:custGeom>
            <a:avLst/>
            <a:gdLst/>
            <a:ahLst/>
            <a:cxnLst/>
            <a:rect l="l" t="t" r="r" b="b"/>
            <a:pathLst>
              <a:path w="3787561" h="2883281">
                <a:moveTo>
                  <a:pt x="3787561" y="0"/>
                </a:moveTo>
                <a:lnTo>
                  <a:pt x="0" y="0"/>
                </a:lnTo>
                <a:lnTo>
                  <a:pt x="0" y="2883281"/>
                </a:lnTo>
                <a:lnTo>
                  <a:pt x="3787561" y="2883281"/>
                </a:lnTo>
                <a:lnTo>
                  <a:pt x="378756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Rectangle 11"/>
          <p:cNvSpPr/>
          <p:nvPr/>
        </p:nvSpPr>
        <p:spPr>
          <a:xfrm>
            <a:off x="1832718" y="2244239"/>
            <a:ext cx="5754717" cy="892552"/>
          </a:xfrm>
          <a:prstGeom prst="rect">
            <a:avLst/>
          </a:prstGeom>
        </p:spPr>
        <p:txBody>
          <a:bodyPr wrap="none">
            <a:spAutoFit/>
          </a:bodyPr>
          <a:lstStyle/>
          <a:p>
            <a:pPr marL="30480" marR="30480" algn="just">
              <a:lnSpc>
                <a:spcPct val="130000"/>
              </a:lnSpc>
              <a:spcAft>
                <a:spcPts val="0"/>
              </a:spcAft>
            </a:pPr>
            <a:r>
              <a:rPr lang="en-US" sz="4000"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ta vừa </a:t>
            </a:r>
            <a:r>
              <a:rPr lang="en-US" sz="4000" b="1" u="sng"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4000" u="sng"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đêm qua.</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810656" y="3540159"/>
            <a:ext cx="14681199" cy="892552"/>
          </a:xfrm>
          <a:prstGeom prst="rect">
            <a:avLst/>
          </a:prstGeom>
        </p:spPr>
        <p:txBody>
          <a:bodyPr wrap="none">
            <a:spAutoFit/>
          </a:bodyPr>
          <a:lstStyle/>
          <a:p>
            <a:pPr marL="30480" marR="30480" algn="just">
              <a:lnSpc>
                <a:spcPct val="130000"/>
              </a:lnSpc>
              <a:spcAft>
                <a:spcPts val="0"/>
              </a:spcAft>
            </a:pPr>
            <a:r>
              <a:rPr lang="en-US" sz="4000"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trận chiến đấu ác liệt vừa qua, nhiều đồng chí của ta đã </a:t>
            </a:r>
            <a:r>
              <a:rPr lang="en-US" sz="4000" b="1" u="sng"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 sinh.</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1832718" y="4926216"/>
            <a:ext cx="15037130" cy="892552"/>
          </a:xfrm>
          <a:prstGeom prst="rect">
            <a:avLst/>
          </a:prstGeom>
        </p:spPr>
        <p:txBody>
          <a:bodyPr wrap="none">
            <a:spAutoFit/>
          </a:bodyPr>
          <a:lstStyle/>
          <a:p>
            <a:pPr marL="30480" marR="30480" algn="just">
              <a:lnSpc>
                <a:spcPct val="130000"/>
              </a:lnSpc>
              <a:spcAft>
                <a:spcPts val="0"/>
              </a:spcAft>
            </a:pPr>
            <a:r>
              <a:rPr lang="en-US" sz="4000"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Hơn 100 tên giặc đã </a:t>
            </a:r>
            <a:r>
              <a:rPr lang="en-US" sz="4000" b="1" u="sng"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 mạng</a:t>
            </a:r>
            <a:r>
              <a:rPr lang="en-US" sz="4000"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trận phản công quả quân ta tối qua.</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1810656" y="6334063"/>
            <a:ext cx="6241773" cy="892552"/>
          </a:xfrm>
          <a:prstGeom prst="rect">
            <a:avLst/>
          </a:prstGeom>
        </p:spPr>
        <p:txBody>
          <a:bodyPr wrap="none">
            <a:spAutoFit/>
          </a:bodyPr>
          <a:lstStyle/>
          <a:p>
            <a:pPr marL="30480" marR="30480" algn="just">
              <a:lnSpc>
                <a:spcPct val="130000"/>
              </a:lnSpc>
              <a:spcAft>
                <a:spcPts val="0"/>
              </a:spcAft>
            </a:pPr>
            <a:r>
              <a:rPr lang="en-US" sz="4000"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Cụ ấy </a:t>
            </a:r>
            <a:r>
              <a:rPr lang="en-US" sz="4000" b="1" u="sng"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trần</a:t>
            </a:r>
            <a:r>
              <a:rPr lang="en-US" sz="4000" kern="18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vào sáng nay.</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8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118931" y="6222136"/>
            <a:ext cx="18406931" cy="4064864"/>
          </a:xfrm>
          <a:custGeom>
            <a:avLst/>
            <a:gdLst/>
            <a:ahLst/>
            <a:cxnLst/>
            <a:rect l="l" t="t" r="r" b="b"/>
            <a:pathLst>
              <a:path w="18406931" h="4064864">
                <a:moveTo>
                  <a:pt x="0" y="0"/>
                </a:moveTo>
                <a:lnTo>
                  <a:pt x="18406931" y="0"/>
                </a:lnTo>
                <a:lnTo>
                  <a:pt x="18406931" y="4064864"/>
                </a:lnTo>
                <a:lnTo>
                  <a:pt x="0" y="4064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346684" y="21854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23540" y="2805506"/>
            <a:ext cx="15040921" cy="6185574"/>
            <a:chOff x="0" y="0"/>
            <a:chExt cx="5420212" cy="2229061"/>
          </a:xfrm>
        </p:grpSpPr>
        <p:sp>
          <p:nvSpPr>
            <p:cNvPr id="5" name="Freeform 5"/>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287F67"/>
            </a:solidFill>
          </p:spPr>
        </p:sp>
      </p:grpSp>
      <p:grpSp>
        <p:nvGrpSpPr>
          <p:cNvPr id="6" name="Group 6"/>
          <p:cNvGrpSpPr/>
          <p:nvPr/>
        </p:nvGrpSpPr>
        <p:grpSpPr>
          <a:xfrm>
            <a:off x="1832718" y="3006603"/>
            <a:ext cx="14622564" cy="5759479"/>
            <a:chOff x="0" y="0"/>
            <a:chExt cx="5354616" cy="2109055"/>
          </a:xfrm>
        </p:grpSpPr>
        <p:sp>
          <p:nvSpPr>
            <p:cNvPr id="7" name="Freeform 7"/>
            <p:cNvSpPr/>
            <p:nvPr/>
          </p:nvSpPr>
          <p:spPr>
            <a:xfrm>
              <a:off x="0" y="0"/>
              <a:ext cx="5354616" cy="2109056"/>
            </a:xfrm>
            <a:custGeom>
              <a:avLst/>
              <a:gdLst/>
              <a:ahLst/>
              <a:cxnLst/>
              <a:rect l="l" t="t" r="r" b="b"/>
              <a:pathLst>
                <a:path w="5354616" h="2109056">
                  <a:moveTo>
                    <a:pt x="5230156" y="2109055"/>
                  </a:moveTo>
                  <a:lnTo>
                    <a:pt x="124460" y="2109055"/>
                  </a:lnTo>
                  <a:cubicBezTo>
                    <a:pt x="55880" y="2109055"/>
                    <a:pt x="0" y="2053175"/>
                    <a:pt x="0" y="1984595"/>
                  </a:cubicBezTo>
                  <a:lnTo>
                    <a:pt x="0" y="124460"/>
                  </a:lnTo>
                  <a:cubicBezTo>
                    <a:pt x="0" y="55880"/>
                    <a:pt x="55880" y="0"/>
                    <a:pt x="124460" y="0"/>
                  </a:cubicBezTo>
                  <a:lnTo>
                    <a:pt x="5230156" y="0"/>
                  </a:lnTo>
                  <a:cubicBezTo>
                    <a:pt x="5298736" y="0"/>
                    <a:pt x="5354616" y="55880"/>
                    <a:pt x="5354616" y="124460"/>
                  </a:cubicBezTo>
                  <a:lnTo>
                    <a:pt x="5354616" y="1984596"/>
                  </a:lnTo>
                  <a:cubicBezTo>
                    <a:pt x="5354616" y="2053175"/>
                    <a:pt x="5298736" y="2109056"/>
                    <a:pt x="5230156" y="2109056"/>
                  </a:cubicBezTo>
                  <a:close/>
                </a:path>
              </a:pathLst>
            </a:custGeom>
            <a:solidFill>
              <a:srgbClr val="FFFBE1"/>
            </a:solidFill>
          </p:spPr>
        </p:sp>
      </p:grpSp>
      <p:sp>
        <p:nvSpPr>
          <p:cNvPr id="8" name="Freeform 8"/>
          <p:cNvSpPr/>
          <p:nvPr/>
        </p:nvSpPr>
        <p:spPr>
          <a:xfrm>
            <a:off x="-1353167" y="0"/>
            <a:ext cx="4763733" cy="2709373"/>
          </a:xfrm>
          <a:custGeom>
            <a:avLst/>
            <a:gdLst/>
            <a:ahLst/>
            <a:cxnLst/>
            <a:rect l="l" t="t" r="r" b="b"/>
            <a:pathLst>
              <a:path w="4763733" h="2709373">
                <a:moveTo>
                  <a:pt x="0" y="0"/>
                </a:moveTo>
                <a:lnTo>
                  <a:pt x="4763734" y="0"/>
                </a:lnTo>
                <a:lnTo>
                  <a:pt x="4763734"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1028700" y="724218"/>
            <a:ext cx="16230600" cy="132491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1899"/>
              </a:lnSpc>
              <a:spcBef>
                <a:spcPct val="0"/>
              </a:spcBef>
            </a:pPr>
            <a:r>
              <a:rPr lang="en-US" sz="6000" b="1">
                <a:latin typeface="Times New Roman" panose="02020603050405020304" pitchFamily="18" charset="0"/>
                <a:cs typeface="Times New Roman" panose="02020603050405020304" pitchFamily="18" charset="0"/>
              </a:rPr>
              <a:t>Nhận xét </a:t>
            </a:r>
            <a:endParaRPr lang="en-US" sz="6000">
              <a:solidFill>
                <a:srgbClr val="000000"/>
              </a:solidFill>
              <a:latin typeface="Times New Roman" panose="02020603050405020304" pitchFamily="18" charset="0"/>
              <a:cs typeface="Times New Roman" panose="02020603050405020304" pitchFamily="18" charset="0"/>
            </a:endParaRPr>
          </a:p>
        </p:txBody>
      </p:sp>
      <p:sp>
        <p:nvSpPr>
          <p:cNvPr id="10" name="Freeform 10"/>
          <p:cNvSpPr/>
          <p:nvPr/>
        </p:nvSpPr>
        <p:spPr>
          <a:xfrm>
            <a:off x="-1277032" y="6799197"/>
            <a:ext cx="5405320" cy="4114800"/>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flipH="1">
            <a:off x="14474357" y="7324441"/>
            <a:ext cx="3787561" cy="2883281"/>
          </a:xfrm>
          <a:custGeom>
            <a:avLst/>
            <a:gdLst/>
            <a:ahLst/>
            <a:cxnLst/>
            <a:rect l="l" t="t" r="r" b="b"/>
            <a:pathLst>
              <a:path w="3787561" h="2883281">
                <a:moveTo>
                  <a:pt x="3787561" y="0"/>
                </a:moveTo>
                <a:lnTo>
                  <a:pt x="0" y="0"/>
                </a:lnTo>
                <a:lnTo>
                  <a:pt x="0" y="2883281"/>
                </a:lnTo>
                <a:lnTo>
                  <a:pt x="3787561" y="2883281"/>
                </a:lnTo>
                <a:lnTo>
                  <a:pt x="378756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Rectangle 11"/>
          <p:cNvSpPr/>
          <p:nvPr/>
        </p:nvSpPr>
        <p:spPr>
          <a:xfrm>
            <a:off x="3736724" y="3277072"/>
            <a:ext cx="6492483" cy="1052596"/>
          </a:xfrm>
          <a:prstGeom prst="rect">
            <a:avLst/>
          </a:prstGeom>
        </p:spPr>
        <p:txBody>
          <a:bodyPr wrap="none">
            <a:spAutoFit/>
          </a:bodyPr>
          <a:lstStyle/>
          <a:p>
            <a:pPr algn="just">
              <a:lnSpc>
                <a:spcPct val="130000"/>
              </a:lnSpc>
              <a:spcAft>
                <a:spcPts val="0"/>
              </a:spcAft>
            </a:pPr>
            <a:r>
              <a:rPr lang="en-US" sz="4800" b="1">
                <a:latin typeface="Times New Roman" panose="02020603050405020304" pitchFamily="18" charset="0"/>
                <a:ea typeface="Times New Roman" panose="02020603050405020304" pitchFamily="18" charset="0"/>
                <a:cs typeface="Times New Roman" panose="02020603050405020304" pitchFamily="18" charset="0"/>
              </a:rPr>
              <a:t>- </a:t>
            </a:r>
            <a:r>
              <a:rPr lang="en-US" sz="4800" i="1">
                <a:latin typeface="Times New Roman" panose="02020603050405020304" pitchFamily="18" charset="0"/>
                <a:ea typeface="Times New Roman" panose="02020603050405020304" pitchFamily="18" charset="0"/>
                <a:cs typeface="Times New Roman" panose="02020603050405020304" pitchFamily="18" charset="0"/>
              </a:rPr>
              <a:t>C</a:t>
            </a:r>
            <a:r>
              <a:rPr lang="en-US" sz="4800" i="1" smtClean="0">
                <a:latin typeface="Times New Roman" panose="02020603050405020304" pitchFamily="18" charset="0"/>
                <a:ea typeface="Times New Roman" panose="02020603050405020304" pitchFamily="18" charset="0"/>
                <a:cs typeface="Times New Roman" panose="02020603050405020304" pitchFamily="18" charset="0"/>
              </a:rPr>
              <a:t>hết</a:t>
            </a:r>
            <a:r>
              <a:rPr lang="en-US" sz="4800" i="1">
                <a:latin typeface="Times New Roman" panose="02020603050405020304" pitchFamily="18" charset="0"/>
                <a:ea typeface="Times New Roman" panose="02020603050405020304" pitchFamily="18" charset="0"/>
                <a:cs typeface="Times New Roman" panose="02020603050405020304" pitchFamily="18" charset="0"/>
              </a:rPr>
              <a:t>: </a:t>
            </a:r>
            <a:r>
              <a:rPr lang="en-US" sz="4800">
                <a:latin typeface="Times New Roman" panose="02020603050405020304" pitchFamily="18" charset="0"/>
                <a:ea typeface="Times New Roman" panose="02020603050405020304" pitchFamily="18" charset="0"/>
                <a:cs typeface="Times New Roman" panose="02020603050405020304" pitchFamily="18" charset="0"/>
              </a:rPr>
              <a:t>sắc thái trung tính</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3738550" y="4421080"/>
            <a:ext cx="9517349" cy="1052596"/>
          </a:xfrm>
          <a:prstGeom prst="rect">
            <a:avLst/>
          </a:prstGeom>
        </p:spPr>
        <p:txBody>
          <a:bodyPr wrap="none">
            <a:spAutoFit/>
          </a:bodyPr>
          <a:lstStyle/>
          <a:p>
            <a:pPr algn="just">
              <a:lnSpc>
                <a:spcPct val="130000"/>
              </a:lnSpc>
              <a:spcAft>
                <a:spcPts val="0"/>
              </a:spcAft>
            </a:pPr>
            <a:r>
              <a:rPr lang="en-US" sz="4800" i="1">
                <a:latin typeface="Times New Roman" panose="02020603050405020304" pitchFamily="18" charset="0"/>
                <a:ea typeface="Times New Roman" panose="02020603050405020304" pitchFamily="18" charset="0"/>
                <a:cs typeface="Times New Roman" panose="02020603050405020304" pitchFamily="18" charset="0"/>
              </a:rPr>
              <a:t>- H</a:t>
            </a:r>
            <a:r>
              <a:rPr lang="en-US" sz="4800" i="1" smtClean="0">
                <a:latin typeface="Times New Roman" panose="02020603050405020304" pitchFamily="18" charset="0"/>
                <a:ea typeface="Times New Roman" panose="02020603050405020304" pitchFamily="18" charset="0"/>
                <a:cs typeface="Times New Roman" panose="02020603050405020304" pitchFamily="18" charset="0"/>
              </a:rPr>
              <a:t>i </a:t>
            </a:r>
            <a:r>
              <a:rPr lang="en-US" sz="4800" i="1">
                <a:latin typeface="Times New Roman" panose="02020603050405020304" pitchFamily="18" charset="0"/>
                <a:ea typeface="Times New Roman" panose="02020603050405020304" pitchFamily="18" charset="0"/>
                <a:cs typeface="Times New Roman" panose="02020603050405020304" pitchFamily="18" charset="0"/>
              </a:rPr>
              <a:t>sinh</a:t>
            </a:r>
            <a:r>
              <a:rPr lang="en-US" sz="4800">
                <a:latin typeface="Times New Roman" panose="02020603050405020304" pitchFamily="18" charset="0"/>
                <a:ea typeface="Times New Roman" panose="02020603050405020304" pitchFamily="18" charset="0"/>
                <a:cs typeface="Times New Roman" panose="02020603050405020304" pitchFamily="18" charset="0"/>
              </a:rPr>
              <a:t>: sắc thái trang trọng, ngợi ca</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3736724" y="5744145"/>
            <a:ext cx="10023898" cy="1052596"/>
          </a:xfrm>
          <a:prstGeom prst="rect">
            <a:avLst/>
          </a:prstGeom>
        </p:spPr>
        <p:txBody>
          <a:bodyPr wrap="none">
            <a:spAutoFit/>
          </a:bodyPr>
          <a:lstStyle/>
          <a:p>
            <a:pPr algn="just">
              <a:lnSpc>
                <a:spcPct val="130000"/>
              </a:lnSpc>
              <a:spcAft>
                <a:spcPts val="0"/>
              </a:spcAft>
            </a:pPr>
            <a:r>
              <a:rPr lang="en-US" sz="4800">
                <a:latin typeface="Times New Roman" panose="02020603050405020304" pitchFamily="18" charset="0"/>
                <a:ea typeface="Times New Roman" panose="02020603050405020304" pitchFamily="18" charset="0"/>
                <a:cs typeface="Times New Roman" panose="02020603050405020304" pitchFamily="18" charset="0"/>
              </a:rPr>
              <a:t>- </a:t>
            </a:r>
            <a:r>
              <a:rPr lang="en-US" sz="4800" i="1">
                <a:latin typeface="Times New Roman" panose="02020603050405020304" pitchFamily="18" charset="0"/>
                <a:ea typeface="Times New Roman" panose="02020603050405020304" pitchFamily="18" charset="0"/>
                <a:cs typeface="Times New Roman" panose="02020603050405020304" pitchFamily="18" charset="0"/>
              </a:rPr>
              <a:t>B</a:t>
            </a:r>
            <a:r>
              <a:rPr lang="en-US" sz="4800" i="1" smtClean="0">
                <a:latin typeface="Times New Roman" panose="02020603050405020304" pitchFamily="18" charset="0"/>
                <a:ea typeface="Times New Roman" panose="02020603050405020304" pitchFamily="18" charset="0"/>
                <a:cs typeface="Times New Roman" panose="02020603050405020304" pitchFamily="18" charset="0"/>
              </a:rPr>
              <a:t>ỏ </a:t>
            </a:r>
            <a:r>
              <a:rPr lang="en-US" sz="4800" i="1">
                <a:latin typeface="Times New Roman" panose="02020603050405020304" pitchFamily="18" charset="0"/>
                <a:ea typeface="Times New Roman" panose="02020603050405020304" pitchFamily="18" charset="0"/>
                <a:cs typeface="Times New Roman" panose="02020603050405020304" pitchFamily="18" charset="0"/>
              </a:rPr>
              <a:t>mạng</a:t>
            </a:r>
            <a:r>
              <a:rPr lang="en-US" sz="4800">
                <a:latin typeface="Times New Roman" panose="02020603050405020304" pitchFamily="18" charset="0"/>
                <a:ea typeface="Times New Roman" panose="02020603050405020304" pitchFamily="18" charset="0"/>
                <a:cs typeface="Times New Roman" panose="02020603050405020304" pitchFamily="18" charset="0"/>
              </a:rPr>
              <a:t>: sắc thái khinh bỉ, coi thường</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p:cNvSpPr/>
          <p:nvPr/>
        </p:nvSpPr>
        <p:spPr>
          <a:xfrm>
            <a:off x="3806193" y="7129702"/>
            <a:ext cx="9248045" cy="830997"/>
          </a:xfrm>
          <a:prstGeom prst="rect">
            <a:avLst/>
          </a:prstGeom>
        </p:spPr>
        <p:txBody>
          <a:bodyPr wrap="none">
            <a:spAutoFit/>
          </a:bodyPr>
          <a:lstStyle/>
          <a:p>
            <a:r>
              <a:rPr lang="en-US" sz="4800" i="1">
                <a:latin typeface="Times New Roman" panose="02020603050405020304" pitchFamily="18" charset="0"/>
                <a:ea typeface="Calibri" panose="020F0502020204030204" pitchFamily="34" charset="0"/>
                <a:cs typeface="Times New Roman" panose="02020603050405020304" pitchFamily="18" charset="0"/>
              </a:rPr>
              <a:t>- </a:t>
            </a:r>
            <a:r>
              <a:rPr lang="en-US" sz="4800" i="1" smtClean="0">
                <a:latin typeface="Times New Roman" panose="02020603050405020304" pitchFamily="18" charset="0"/>
                <a:ea typeface="Calibri" panose="020F0502020204030204" pitchFamily="34" charset="0"/>
                <a:cs typeface="Times New Roman" panose="02020603050405020304" pitchFamily="18" charset="0"/>
              </a:rPr>
              <a:t>Từ </a:t>
            </a:r>
            <a:r>
              <a:rPr lang="en-US" sz="4800" i="1">
                <a:latin typeface="Times New Roman" panose="02020603050405020304" pitchFamily="18" charset="0"/>
                <a:ea typeface="Calibri" panose="020F0502020204030204" pitchFamily="34" charset="0"/>
                <a:cs typeface="Times New Roman" panose="02020603050405020304" pitchFamily="18" charset="0"/>
              </a:rPr>
              <a:t>trần</a:t>
            </a:r>
            <a:r>
              <a:rPr lang="en-US" sz="4800">
                <a:latin typeface="Times New Roman" panose="02020603050405020304" pitchFamily="18" charset="0"/>
                <a:ea typeface="Calibri" panose="020F0502020204030204" pitchFamily="34" charset="0"/>
                <a:cs typeface="Times New Roman" panose="02020603050405020304" pitchFamily="18" charset="0"/>
              </a:rPr>
              <a:t>: sắc thái kính trọng, lịch sự</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05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4" name="Freeform 4"/>
          <p:cNvSpPr/>
          <p:nvPr/>
        </p:nvSpPr>
        <p:spPr>
          <a:xfrm>
            <a:off x="1981200" y="800100"/>
            <a:ext cx="14020800" cy="6568035"/>
          </a:xfrm>
          <a:custGeom>
            <a:avLst/>
            <a:gdLst/>
            <a:ahLst/>
            <a:cxnLst/>
            <a:rect l="l" t="t" r="r" b="b"/>
            <a:pathLst>
              <a:path w="11548194" h="6568035">
                <a:moveTo>
                  <a:pt x="0" y="0"/>
                </a:moveTo>
                <a:lnTo>
                  <a:pt x="11548193" y="0"/>
                </a:lnTo>
                <a:lnTo>
                  <a:pt x="11548193" y="6568035"/>
                </a:lnTo>
                <a:lnTo>
                  <a:pt x="0" y="6568035"/>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1028700" y="2933700"/>
            <a:ext cx="16230600" cy="2031325"/>
          </a:xfrm>
          <a:prstGeom prst="rect">
            <a:avLst/>
          </a:prstGeom>
        </p:spPr>
        <p:txBody>
          <a:bodyPr lIns="0" tIns="0" rIns="0" bIns="0" rtlCol="0" anchor="t">
            <a:spAutoFit/>
          </a:bodyPr>
          <a:lstStyle/>
          <a:p>
            <a:pPr algn="ctr"/>
            <a:r>
              <a:rPr lang="it-IT" sz="6600" b="1" smtClean="0">
                <a:latin typeface="Times New Roman" panose="02020603050405020304" pitchFamily="18" charset="0"/>
                <a:cs typeface="Times New Roman" panose="02020603050405020304" pitchFamily="18" charset="0"/>
              </a:rPr>
              <a:t>HOẠT </a:t>
            </a:r>
            <a:r>
              <a:rPr lang="it-IT" sz="6600" b="1">
                <a:latin typeface="Times New Roman" panose="02020603050405020304" pitchFamily="18" charset="0"/>
                <a:cs typeface="Times New Roman" panose="02020603050405020304" pitchFamily="18" charset="0"/>
              </a:rPr>
              <a:t>ĐỘNG </a:t>
            </a:r>
            <a:r>
              <a:rPr lang="it-IT" sz="6600" b="1" smtClean="0">
                <a:latin typeface="Times New Roman" panose="02020603050405020304" pitchFamily="18" charset="0"/>
                <a:cs typeface="Times New Roman" panose="02020603050405020304" pitchFamily="18" charset="0"/>
              </a:rPr>
              <a:t>2</a:t>
            </a:r>
            <a:endParaRPr lang="vi-VN" sz="6600" b="1" smtClean="0">
              <a:latin typeface="Times New Roman" panose="02020603050405020304" pitchFamily="18" charset="0"/>
              <a:cs typeface="Times New Roman" panose="02020603050405020304" pitchFamily="18" charset="0"/>
            </a:endParaRPr>
          </a:p>
          <a:p>
            <a:pPr algn="ctr"/>
            <a:r>
              <a:rPr lang="it-IT" sz="6600" b="1" smtClean="0">
                <a:latin typeface="Times New Roman" panose="02020603050405020304" pitchFamily="18" charset="0"/>
                <a:cs typeface="Times New Roman" panose="02020603050405020304" pitchFamily="18" charset="0"/>
              </a:rPr>
              <a:t> </a:t>
            </a:r>
            <a:r>
              <a:rPr lang="it-IT" sz="6600" b="1">
                <a:latin typeface="Times New Roman" panose="02020603050405020304" pitchFamily="18" charset="0"/>
                <a:cs typeface="Times New Roman" panose="02020603050405020304" pitchFamily="18" charset="0"/>
              </a:rPr>
              <a:t>HÌNH THÀNH KIẾN THỨC MỚI</a:t>
            </a:r>
            <a:endParaRPr lang="en-GB" sz="6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29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118931" y="6222136"/>
            <a:ext cx="18406931" cy="4064864"/>
          </a:xfrm>
          <a:custGeom>
            <a:avLst/>
            <a:gdLst/>
            <a:ahLst/>
            <a:cxnLst/>
            <a:rect l="l" t="t" r="r" b="b"/>
            <a:pathLst>
              <a:path w="18406931" h="4064864">
                <a:moveTo>
                  <a:pt x="0" y="0"/>
                </a:moveTo>
                <a:lnTo>
                  <a:pt x="18406931" y="0"/>
                </a:lnTo>
                <a:lnTo>
                  <a:pt x="18406931" y="4064864"/>
                </a:lnTo>
                <a:lnTo>
                  <a:pt x="0" y="4064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919862" y="2988118"/>
            <a:ext cx="7000610" cy="6555573"/>
            <a:chOff x="0" y="0"/>
            <a:chExt cx="5420212" cy="5075643"/>
          </a:xfrm>
        </p:grpSpPr>
        <p:sp>
          <p:nvSpPr>
            <p:cNvPr id="4" name="Freeform 4"/>
            <p:cNvSpPr/>
            <p:nvPr/>
          </p:nvSpPr>
          <p:spPr>
            <a:xfrm>
              <a:off x="0" y="0"/>
              <a:ext cx="5420212" cy="5075643"/>
            </a:xfrm>
            <a:custGeom>
              <a:avLst/>
              <a:gdLst/>
              <a:ahLst/>
              <a:cxnLst/>
              <a:rect l="l" t="t" r="r" b="b"/>
              <a:pathLst>
                <a:path w="5420212" h="5075643">
                  <a:moveTo>
                    <a:pt x="5295752" y="5075643"/>
                  </a:moveTo>
                  <a:lnTo>
                    <a:pt x="124460" y="5075643"/>
                  </a:lnTo>
                  <a:cubicBezTo>
                    <a:pt x="55880" y="5075643"/>
                    <a:pt x="0" y="5019763"/>
                    <a:pt x="0" y="4951183"/>
                  </a:cubicBezTo>
                  <a:lnTo>
                    <a:pt x="0" y="124460"/>
                  </a:lnTo>
                  <a:cubicBezTo>
                    <a:pt x="0" y="55880"/>
                    <a:pt x="55880" y="0"/>
                    <a:pt x="124460" y="0"/>
                  </a:cubicBezTo>
                  <a:lnTo>
                    <a:pt x="5295752" y="0"/>
                  </a:lnTo>
                  <a:cubicBezTo>
                    <a:pt x="5364332" y="0"/>
                    <a:pt x="5420212" y="55880"/>
                    <a:pt x="5420212" y="124460"/>
                  </a:cubicBezTo>
                  <a:lnTo>
                    <a:pt x="5420212" y="4951183"/>
                  </a:lnTo>
                  <a:cubicBezTo>
                    <a:pt x="5420212" y="5019763"/>
                    <a:pt x="5364332" y="5075643"/>
                    <a:pt x="5295752" y="5075643"/>
                  </a:cubicBezTo>
                  <a:close/>
                </a:path>
              </a:pathLst>
            </a:custGeom>
            <a:solidFill>
              <a:srgbClr val="D87214"/>
            </a:solidFill>
          </p:spPr>
        </p:sp>
      </p:grpSp>
      <p:sp>
        <p:nvSpPr>
          <p:cNvPr id="5" name="Freeform 5"/>
          <p:cNvSpPr/>
          <p:nvPr/>
        </p:nvSpPr>
        <p:spPr>
          <a:xfrm>
            <a:off x="14346684" y="21854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9367528" y="1967965"/>
            <a:ext cx="7320272" cy="3709326"/>
            <a:chOff x="0" y="0"/>
            <a:chExt cx="5420212" cy="2229061"/>
          </a:xfrm>
        </p:grpSpPr>
        <p:sp>
          <p:nvSpPr>
            <p:cNvPr id="7" name="Freeform 7"/>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287F67"/>
            </a:solidFill>
          </p:spPr>
        </p:sp>
      </p:grpSp>
      <p:sp>
        <p:nvSpPr>
          <p:cNvPr id="8" name="TextBox 8"/>
          <p:cNvSpPr txBox="1"/>
          <p:nvPr/>
        </p:nvSpPr>
        <p:spPr>
          <a:xfrm>
            <a:off x="7167986" y="1177632"/>
            <a:ext cx="16230600" cy="67710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r>
              <a:rPr lang="vi-VN" sz="4400" b="1">
                <a:latin typeface="Times New Roman" panose="02020603050405020304" pitchFamily="18" charset="0"/>
                <a:cs typeface="Times New Roman" panose="02020603050405020304" pitchFamily="18" charset="0"/>
              </a:rPr>
              <a:t>I. LÝ THUYẾT</a:t>
            </a:r>
            <a:endParaRPr lang="en-GB" sz="4400">
              <a:latin typeface="Times New Roman" panose="02020603050405020304" pitchFamily="18" charset="0"/>
              <a:cs typeface="Times New Roman" panose="02020603050405020304" pitchFamily="18" charset="0"/>
            </a:endParaRPr>
          </a:p>
        </p:txBody>
      </p:sp>
      <p:sp>
        <p:nvSpPr>
          <p:cNvPr id="9" name="Freeform 9"/>
          <p:cNvSpPr/>
          <p:nvPr/>
        </p:nvSpPr>
        <p:spPr>
          <a:xfrm>
            <a:off x="-1277032" y="6799197"/>
            <a:ext cx="5405320" cy="4114800"/>
          </a:xfrm>
          <a:custGeom>
            <a:avLst/>
            <a:gdLst/>
            <a:ahLst/>
            <a:cxnLst/>
            <a:rect l="l" t="t" r="r" b="b"/>
            <a:pathLst>
              <a:path w="5405320" h="4114800">
                <a:moveTo>
                  <a:pt x="0" y="0"/>
                </a:moveTo>
                <a:lnTo>
                  <a:pt x="5405321" y="0"/>
                </a:lnTo>
                <a:lnTo>
                  <a:pt x="540532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flipH="1">
            <a:off x="14474357" y="7324441"/>
            <a:ext cx="3787561" cy="2883281"/>
          </a:xfrm>
          <a:custGeom>
            <a:avLst/>
            <a:gdLst/>
            <a:ahLst/>
            <a:cxnLst/>
            <a:rect l="l" t="t" r="r" b="b"/>
            <a:pathLst>
              <a:path w="3787561" h="2883281">
                <a:moveTo>
                  <a:pt x="3787561" y="0"/>
                </a:moveTo>
                <a:lnTo>
                  <a:pt x="0" y="0"/>
                </a:lnTo>
                <a:lnTo>
                  <a:pt x="0" y="2883281"/>
                </a:lnTo>
                <a:lnTo>
                  <a:pt x="3787561" y="2883281"/>
                </a:lnTo>
                <a:lnTo>
                  <a:pt x="3787561"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TextBox 11"/>
          <p:cNvSpPr txBox="1"/>
          <p:nvPr/>
        </p:nvSpPr>
        <p:spPr>
          <a:xfrm>
            <a:off x="4210420" y="3379197"/>
            <a:ext cx="5915133" cy="677108"/>
          </a:xfrm>
          <a:prstGeom prst="rect">
            <a:avLst/>
          </a:prstGeom>
        </p:spPr>
        <p:txBody>
          <a:bodyPr lIns="0" tIns="0" rIns="0" bIns="0" rtlCol="0" anchor="t">
            <a:spAutoFit/>
          </a:bodyPr>
          <a:lstStyle/>
          <a:p>
            <a:r>
              <a:rPr lang="en-GB" sz="4400" b="1">
                <a:solidFill>
                  <a:schemeClr val="bg1"/>
                </a:solidFill>
                <a:latin typeface="Times New Roman" panose="02020603050405020304" pitchFamily="18" charset="0"/>
                <a:cs typeface="Times New Roman" panose="02020603050405020304" pitchFamily="18" charset="0"/>
              </a:rPr>
              <a:t>1. Khái niệm</a:t>
            </a:r>
            <a:endParaRPr lang="en-GB" sz="4400">
              <a:solidFill>
                <a:schemeClr val="bg1"/>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9910266" y="2118513"/>
            <a:ext cx="5915133" cy="1180580"/>
          </a:xfrm>
          <a:prstGeom prst="rect">
            <a:avLst/>
          </a:prstGeom>
        </p:spPr>
        <p:txBody>
          <a:bodyPr lIns="0" tIns="0" rIns="0" bIns="0" rtlCol="0" anchor="t">
            <a:spAutoFit/>
          </a:bodyPr>
          <a:lstStyle/>
          <a:p>
            <a:pPr algn="ctr">
              <a:lnSpc>
                <a:spcPts val="4620"/>
              </a:lnSpc>
              <a:spcBef>
                <a:spcPct val="0"/>
              </a:spcBef>
            </a:pPr>
            <a:r>
              <a:rPr lang="en-GB" sz="4400" b="1">
                <a:solidFill>
                  <a:schemeClr val="bg1"/>
                </a:solidFill>
                <a:latin typeface="Times New Roman" panose="02020603050405020304" pitchFamily="18" charset="0"/>
                <a:cs typeface="Times New Roman" panose="02020603050405020304" pitchFamily="18" charset="0"/>
              </a:rPr>
              <a:t>2. Những sắc thái nghĩa cơ bản</a:t>
            </a:r>
            <a:endParaRPr lang="en-US" sz="4400" spc="-84">
              <a:solidFill>
                <a:schemeClr val="bg1"/>
              </a:solidFill>
              <a:latin typeface="Times New Roman" panose="02020603050405020304" pitchFamily="18" charset="0"/>
              <a:cs typeface="Times New Roman" panose="02020603050405020304" pitchFamily="18" charset="0"/>
            </a:endParaRPr>
          </a:p>
        </p:txBody>
      </p:sp>
      <p:sp>
        <p:nvSpPr>
          <p:cNvPr id="13" name="Freeform 13"/>
          <p:cNvSpPr/>
          <p:nvPr/>
        </p:nvSpPr>
        <p:spPr>
          <a:xfrm>
            <a:off x="-743321" y="-1680673"/>
            <a:ext cx="4763733" cy="2709373"/>
          </a:xfrm>
          <a:custGeom>
            <a:avLst/>
            <a:gdLst/>
            <a:ahLst/>
            <a:cxnLst/>
            <a:rect l="l" t="t" r="r" b="b"/>
            <a:pathLst>
              <a:path w="4763733" h="2709373">
                <a:moveTo>
                  <a:pt x="0" y="0"/>
                </a:moveTo>
                <a:lnTo>
                  <a:pt x="4763733" y="0"/>
                </a:lnTo>
                <a:lnTo>
                  <a:pt x="4763733" y="2709373"/>
                </a:lnTo>
                <a:lnTo>
                  <a:pt x="0" y="270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Rectangle 13"/>
          <p:cNvSpPr/>
          <p:nvPr/>
        </p:nvSpPr>
        <p:spPr>
          <a:xfrm>
            <a:off x="2458226" y="4383151"/>
            <a:ext cx="6293939" cy="4154984"/>
          </a:xfrm>
          <a:prstGeom prst="rect">
            <a:avLst/>
          </a:prstGeom>
        </p:spPr>
        <p:txBody>
          <a:bodyPr wrap="square">
            <a:spAutoFit/>
          </a:bodyPr>
          <a:lstStyle/>
          <a:p>
            <a:pPr algn="just"/>
            <a:r>
              <a:rPr lang="en-GB" sz="4400">
                <a:solidFill>
                  <a:schemeClr val="bg1"/>
                </a:solidFill>
                <a:latin typeface="Times New Roman" panose="02020603050405020304" pitchFamily="18" charset="0"/>
                <a:ea typeface="Arial" panose="020B0604020202020204" pitchFamily="34" charset="0"/>
                <a:cs typeface="Times New Roman" panose="02020603050405020304" pitchFamily="18" charset="0"/>
              </a:rPr>
              <a:t>Sắc thái nghĩa của từ ngữ là phần nghĩa bổ sung cho nghĩa cơ bản, thể hiện cảm xúc, cách đánh giá của người dùng đối với đối tượng được nói đến.</a:t>
            </a:r>
            <a:endParaRPr lang="en-GB" sz="440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9808384" y="3434833"/>
            <a:ext cx="6422215" cy="2123658"/>
          </a:xfrm>
          <a:prstGeom prst="rect">
            <a:avLst/>
          </a:prstGeom>
        </p:spPr>
        <p:txBody>
          <a:bodyPr wrap="square">
            <a:spAutoFit/>
          </a:bodyPr>
          <a:lstStyle/>
          <a:p>
            <a:r>
              <a:rPr lang="en-GB" sz="4400">
                <a:solidFill>
                  <a:schemeClr val="bg1"/>
                </a:solidFill>
                <a:latin typeface="Times New Roman" panose="02020603050405020304" pitchFamily="18" charset="0"/>
                <a:ea typeface="Arial" panose="020B0604020202020204" pitchFamily="34" charset="0"/>
                <a:cs typeface="Times New Roman" panose="02020603050405020304" pitchFamily="18" charset="0"/>
              </a:rPr>
              <a:t>trang trọng – thân mật – suồng sã; tích cực – tiêu cực, tốt – xấu,...</a:t>
            </a:r>
            <a:endParaRPr lang="en-GB" sz="4400">
              <a:solidFill>
                <a:schemeClr val="bg1"/>
              </a:solidFill>
              <a:latin typeface="Times New Roman" panose="02020603050405020304" pitchFamily="18" charset="0"/>
              <a:cs typeface="Times New Roman" panose="02020603050405020304" pitchFamily="18" charset="0"/>
            </a:endParaRPr>
          </a:p>
        </p:txBody>
      </p:sp>
      <p:grpSp>
        <p:nvGrpSpPr>
          <p:cNvPr id="16" name="Group 6"/>
          <p:cNvGrpSpPr/>
          <p:nvPr/>
        </p:nvGrpSpPr>
        <p:grpSpPr>
          <a:xfrm>
            <a:off x="9367528" y="5997151"/>
            <a:ext cx="7396472" cy="4091131"/>
            <a:chOff x="0" y="0"/>
            <a:chExt cx="5354616" cy="2109055"/>
          </a:xfrm>
        </p:grpSpPr>
        <p:sp>
          <p:nvSpPr>
            <p:cNvPr id="17" name="Freeform 7"/>
            <p:cNvSpPr/>
            <p:nvPr/>
          </p:nvSpPr>
          <p:spPr>
            <a:xfrm>
              <a:off x="0" y="0"/>
              <a:ext cx="5354616" cy="2109056"/>
            </a:xfrm>
            <a:custGeom>
              <a:avLst/>
              <a:gdLst/>
              <a:ahLst/>
              <a:cxnLst/>
              <a:rect l="l" t="t" r="r" b="b"/>
              <a:pathLst>
                <a:path w="5354616" h="2109056">
                  <a:moveTo>
                    <a:pt x="5230156" y="2109055"/>
                  </a:moveTo>
                  <a:lnTo>
                    <a:pt x="124460" y="2109055"/>
                  </a:lnTo>
                  <a:cubicBezTo>
                    <a:pt x="55880" y="2109055"/>
                    <a:pt x="0" y="2053175"/>
                    <a:pt x="0" y="1984595"/>
                  </a:cubicBezTo>
                  <a:lnTo>
                    <a:pt x="0" y="124460"/>
                  </a:lnTo>
                  <a:cubicBezTo>
                    <a:pt x="0" y="55880"/>
                    <a:pt x="55880" y="0"/>
                    <a:pt x="124460" y="0"/>
                  </a:cubicBezTo>
                  <a:lnTo>
                    <a:pt x="5230156" y="0"/>
                  </a:lnTo>
                  <a:cubicBezTo>
                    <a:pt x="5298736" y="0"/>
                    <a:pt x="5354616" y="55880"/>
                    <a:pt x="5354616" y="124460"/>
                  </a:cubicBezTo>
                  <a:lnTo>
                    <a:pt x="5354616" y="1984596"/>
                  </a:lnTo>
                  <a:cubicBezTo>
                    <a:pt x="5354616" y="2053175"/>
                    <a:pt x="5298736" y="2109056"/>
                    <a:pt x="5230156" y="2109056"/>
                  </a:cubicBezTo>
                  <a:close/>
                </a:path>
              </a:pathLst>
            </a:custGeom>
            <a:solidFill>
              <a:srgbClr val="FFFBE1"/>
            </a:solidFill>
          </p:spPr>
        </p:sp>
      </p:grpSp>
      <p:sp>
        <p:nvSpPr>
          <p:cNvPr id="18" name="Rectangle 17"/>
          <p:cNvSpPr/>
          <p:nvPr/>
        </p:nvSpPr>
        <p:spPr>
          <a:xfrm>
            <a:off x="9808385" y="6044133"/>
            <a:ext cx="5900817" cy="1446550"/>
          </a:xfrm>
          <a:prstGeom prst="rect">
            <a:avLst/>
          </a:prstGeom>
        </p:spPr>
        <p:txBody>
          <a:bodyPr wrap="square">
            <a:spAutoFit/>
          </a:bodyPr>
          <a:lstStyle/>
          <a:p>
            <a:pPr algn="ctr">
              <a:spcAft>
                <a:spcPts val="0"/>
              </a:spcAft>
            </a:pPr>
            <a:r>
              <a:rPr lang="en-GB" sz="4400" b="1">
                <a:latin typeface="Times New Roman" panose="02020603050405020304" pitchFamily="18" charset="0"/>
                <a:ea typeface="Arial" panose="020B0604020202020204" pitchFamily="34" charset="0"/>
                <a:cs typeface="Times New Roman" panose="02020603050405020304" pitchFamily="18" charset="0"/>
              </a:rPr>
              <a:t>3. Sắc thái nghĩa của từ Hán Việt</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9477574" y="7479888"/>
            <a:ext cx="9144000" cy="1852815"/>
          </a:xfrm>
          <a:prstGeom prst="rect">
            <a:avLst/>
          </a:prstGeom>
        </p:spPr>
        <p:txBody>
          <a:bodyPr>
            <a:spAutoFit/>
          </a:bodyPr>
          <a:lstStyle/>
          <a:p>
            <a:pPr algn="just">
              <a:lnSpc>
                <a:spcPct val="130000"/>
              </a:lnSpc>
              <a:spcAft>
                <a:spcPts val="0"/>
              </a:spcAft>
            </a:pPr>
            <a:r>
              <a:rPr lang="en-GB" sz="4400">
                <a:latin typeface="Times New Roman" panose="02020603050405020304" pitchFamily="18" charset="0"/>
                <a:ea typeface="Arial" panose="020B0604020202020204" pitchFamily="34" charset="0"/>
                <a:cs typeface="Times New Roman" panose="02020603050405020304" pitchFamily="18" charset="0"/>
              </a:rPr>
              <a:t>- Sắc thái cổ kính</a:t>
            </a:r>
            <a:endParaRPr lang="en-GB" sz="4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GB" sz="4400">
                <a:latin typeface="Times New Roman" panose="02020603050405020304" pitchFamily="18" charset="0"/>
                <a:ea typeface="Arial" panose="020B0604020202020204" pitchFamily="34" charset="0"/>
                <a:cs typeface="Times New Roman" panose="02020603050405020304" pitchFamily="18" charset="0"/>
              </a:rPr>
              <a:t>- Sắc thái trang </a:t>
            </a:r>
            <a:r>
              <a:rPr lang="en-GB" sz="4400" smtClean="0">
                <a:latin typeface="Times New Roman" panose="02020603050405020304" pitchFamily="18" charset="0"/>
                <a:ea typeface="Arial" panose="020B0604020202020204" pitchFamily="34" charset="0"/>
                <a:cs typeface="Times New Roman" panose="02020603050405020304" pitchFamily="18" charset="0"/>
              </a:rPr>
              <a:t>trọng</a:t>
            </a:r>
            <a:endParaRPr lang="en-GB" sz="4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83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P spid="15"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4" name="Freeform 4"/>
          <p:cNvSpPr/>
          <p:nvPr/>
        </p:nvSpPr>
        <p:spPr>
          <a:xfrm>
            <a:off x="3006781" y="369657"/>
            <a:ext cx="11548194" cy="6568035"/>
          </a:xfrm>
          <a:custGeom>
            <a:avLst/>
            <a:gdLst/>
            <a:ahLst/>
            <a:cxnLst/>
            <a:rect l="l" t="t" r="r" b="b"/>
            <a:pathLst>
              <a:path w="11548194" h="6568035">
                <a:moveTo>
                  <a:pt x="0" y="0"/>
                </a:moveTo>
                <a:lnTo>
                  <a:pt x="11548193" y="0"/>
                </a:lnTo>
                <a:lnTo>
                  <a:pt x="11548193" y="6568035"/>
                </a:lnTo>
                <a:lnTo>
                  <a:pt x="0" y="6568035"/>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1028700" y="2552700"/>
            <a:ext cx="16230600" cy="2954655"/>
          </a:xfrm>
          <a:prstGeom prst="rect">
            <a:avLst/>
          </a:prstGeom>
        </p:spPr>
        <p:txBody>
          <a:bodyPr lIns="0" tIns="0" rIns="0" bIns="0" rtlCol="0" anchor="t">
            <a:spAutoFit/>
          </a:bodyPr>
          <a:lstStyle/>
          <a:p>
            <a:pPr algn="ctr"/>
            <a:r>
              <a:rPr lang="en-GB" sz="9600" b="1">
                <a:latin typeface="Times New Roman" panose="02020603050405020304" pitchFamily="18" charset="0"/>
                <a:cs typeface="Times New Roman" panose="02020603050405020304" pitchFamily="18" charset="0"/>
              </a:rPr>
              <a:t>HOẠT ĐỘNG </a:t>
            </a:r>
            <a:r>
              <a:rPr lang="en-GB" sz="9600" b="1" smtClean="0">
                <a:latin typeface="Times New Roman" panose="02020603050405020304" pitchFamily="18" charset="0"/>
                <a:cs typeface="Times New Roman" panose="02020603050405020304" pitchFamily="18" charset="0"/>
              </a:rPr>
              <a:t>3</a:t>
            </a:r>
            <a:endParaRPr lang="vi-VN" sz="9600" b="1" smtClean="0">
              <a:latin typeface="Times New Roman" panose="02020603050405020304" pitchFamily="18" charset="0"/>
              <a:cs typeface="Times New Roman" panose="02020603050405020304" pitchFamily="18" charset="0"/>
            </a:endParaRPr>
          </a:p>
          <a:p>
            <a:pPr algn="ctr"/>
            <a:r>
              <a:rPr lang="en-GB" sz="9600" b="1" smtClean="0">
                <a:latin typeface="Times New Roman" panose="02020603050405020304" pitchFamily="18" charset="0"/>
                <a:cs typeface="Times New Roman" panose="02020603050405020304" pitchFamily="18" charset="0"/>
              </a:rPr>
              <a:t> </a:t>
            </a:r>
            <a:r>
              <a:rPr lang="en-GB" sz="9600" b="1">
                <a:latin typeface="Times New Roman" panose="02020603050405020304" pitchFamily="18" charset="0"/>
                <a:cs typeface="Times New Roman" panose="02020603050405020304" pitchFamily="18" charset="0"/>
              </a:rPr>
              <a:t>LUYỆN TẬP</a:t>
            </a:r>
            <a:endParaRPr lang="en-GB" sz="96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52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CFE5"/>
        </a:solidFill>
        <a:effectLst/>
      </p:bgPr>
    </p:bg>
    <p:spTree>
      <p:nvGrpSpPr>
        <p:cNvPr id="1" name=""/>
        <p:cNvGrpSpPr/>
        <p:nvPr/>
      </p:nvGrpSpPr>
      <p:grpSpPr>
        <a:xfrm>
          <a:off x="0" y="0"/>
          <a:ext cx="0" cy="0"/>
          <a:chOff x="0" y="0"/>
          <a:chExt cx="0" cy="0"/>
        </a:xfrm>
      </p:grpSpPr>
      <p:sp>
        <p:nvSpPr>
          <p:cNvPr id="2" name="Freeform 2"/>
          <p:cNvSpPr/>
          <p:nvPr/>
        </p:nvSpPr>
        <p:spPr>
          <a:xfrm>
            <a:off x="-33717" y="7110380"/>
            <a:ext cx="18321717" cy="4504089"/>
          </a:xfrm>
          <a:custGeom>
            <a:avLst/>
            <a:gdLst/>
            <a:ahLst/>
            <a:cxnLst/>
            <a:rect l="l" t="t" r="r" b="b"/>
            <a:pathLst>
              <a:path w="18321717" h="4504089">
                <a:moveTo>
                  <a:pt x="0" y="0"/>
                </a:moveTo>
                <a:lnTo>
                  <a:pt x="18321717" y="0"/>
                </a:lnTo>
                <a:lnTo>
                  <a:pt x="18321717" y="4504089"/>
                </a:lnTo>
                <a:lnTo>
                  <a:pt x="0" y="45040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890605" y="-1442661"/>
            <a:ext cx="7234813" cy="4114800"/>
          </a:xfrm>
          <a:custGeom>
            <a:avLst/>
            <a:gdLst/>
            <a:ahLst/>
            <a:cxnLst/>
            <a:rect l="l" t="t" r="r" b="b"/>
            <a:pathLst>
              <a:path w="7234813" h="4114800">
                <a:moveTo>
                  <a:pt x="0" y="0"/>
                </a:moveTo>
                <a:lnTo>
                  <a:pt x="7234813" y="0"/>
                </a:lnTo>
                <a:lnTo>
                  <a:pt x="7234813"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919862" y="2988118"/>
            <a:ext cx="7000610" cy="5146853"/>
            <a:chOff x="0" y="0"/>
            <a:chExt cx="5420212" cy="2229061"/>
          </a:xfrm>
          <a:scene3d>
            <a:camera prst="orthographicFront">
              <a:rot lat="0" lon="0" rev="0"/>
            </a:camera>
            <a:lightRig rig="contrasting" dir="t">
              <a:rot lat="0" lon="0" rev="1500000"/>
            </a:lightRig>
          </a:scene3d>
        </p:grpSpPr>
        <p:sp>
          <p:nvSpPr>
            <p:cNvPr id="5" name="Freeform 5"/>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D87214"/>
            </a:solidFill>
            <a:ln>
              <a:noFill/>
            </a:ln>
            <a:effectLst>
              <a:outerShdw blurRad="149987" dist="250190" dir="8460000" algn="ctr">
                <a:srgbClr val="000000">
                  <a:alpha val="28000"/>
                </a:srgbClr>
              </a:outerShdw>
            </a:effectLst>
            <a:sp3d prstMaterial="metal">
              <a:bevelT w="88900" h="88900"/>
            </a:sp3d>
          </p:spPr>
        </p:sp>
      </p:grpSp>
      <p:grpSp>
        <p:nvGrpSpPr>
          <p:cNvPr id="8" name="Group 8"/>
          <p:cNvGrpSpPr/>
          <p:nvPr/>
        </p:nvGrpSpPr>
        <p:grpSpPr>
          <a:xfrm>
            <a:off x="9367528" y="2988118"/>
            <a:ext cx="7000610" cy="5146853"/>
            <a:chOff x="0" y="0"/>
            <a:chExt cx="5420212" cy="2229061"/>
          </a:xfrm>
          <a:scene3d>
            <a:camera prst="orthographicFront">
              <a:rot lat="0" lon="0" rev="0"/>
            </a:camera>
            <a:lightRig rig="contrasting" dir="t">
              <a:rot lat="0" lon="0" rev="1500000"/>
            </a:lightRig>
          </a:scene3d>
        </p:grpSpPr>
        <p:sp>
          <p:nvSpPr>
            <p:cNvPr id="9" name="Freeform 9"/>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D87214"/>
            </a:solidFill>
            <a:ln>
              <a:noFill/>
            </a:ln>
            <a:effectLst>
              <a:outerShdw blurRad="149987" dist="250190" dir="8460000" algn="ctr">
                <a:srgbClr val="000000">
                  <a:alpha val="28000"/>
                </a:srgbClr>
              </a:outerShdw>
            </a:effectLst>
            <a:sp3d prstMaterial="metal">
              <a:bevelT w="88900" h="88900"/>
            </a:sp3d>
          </p:spPr>
        </p:sp>
      </p:grpSp>
      <p:sp>
        <p:nvSpPr>
          <p:cNvPr id="12" name="TextBox 12"/>
          <p:cNvSpPr txBox="1"/>
          <p:nvPr/>
        </p:nvSpPr>
        <p:spPr>
          <a:xfrm>
            <a:off x="1028700" y="724218"/>
            <a:ext cx="16230600" cy="923330"/>
          </a:xfrm>
          <a:prstGeom prst="rect">
            <a:avLst/>
          </a:prstGeom>
        </p:spPr>
        <p:txBody>
          <a:bodyPr lIns="0" tIns="0" rIns="0" bIns="0" rtlCol="0" anchor="t">
            <a:spAutoFit/>
          </a:bodyPr>
          <a:lstStyle/>
          <a:p>
            <a:pPr lvl="0" algn="ctr">
              <a:spcBef>
                <a:spcPct val="0"/>
              </a:spcBef>
            </a:pPr>
            <a:r>
              <a:rPr lang="en-US" sz="6000" b="1">
                <a:solidFill>
                  <a:schemeClr val="bg1"/>
                </a:solidFill>
                <a:latin typeface="Times New Roman" panose="02020603050405020304" pitchFamily="18" charset="0"/>
                <a:cs typeface="Times New Roman" panose="02020603050405020304" pitchFamily="18" charset="0"/>
              </a:rPr>
              <a:t>1. Bài tập 1 (Tr.86/ SGK )</a:t>
            </a:r>
            <a:endParaRPr lang="en-US" sz="6000" b="1" u="none">
              <a:solidFill>
                <a:schemeClr val="bg1"/>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9910266" y="3277071"/>
            <a:ext cx="5915133" cy="4616648"/>
          </a:xfrm>
          <a:prstGeom prst="rect">
            <a:avLst/>
          </a:prstGeom>
        </p:spPr>
        <p:txBody>
          <a:bodyPr lIns="0" tIns="0" rIns="0" bIns="0" rtlCol="0" anchor="t">
            <a:spAutoFit/>
          </a:bodyPr>
          <a:lstStyle/>
          <a:p>
            <a:pPr lvl="0" algn="ctr">
              <a:spcBef>
                <a:spcPct val="0"/>
              </a:spcBef>
            </a:pPr>
            <a:r>
              <a:rPr lang="vi-VN" sz="6000">
                <a:solidFill>
                  <a:schemeClr val="bg1"/>
                </a:solidFill>
                <a:latin typeface="Times New Roman" panose="02020603050405020304" pitchFamily="18" charset="0"/>
                <a:cs typeface="Times New Roman" panose="02020603050405020304" pitchFamily="18" charset="0"/>
              </a:rPr>
              <a:t>Các từ ngữ </a:t>
            </a:r>
            <a:r>
              <a:rPr lang="vi-VN" sz="6000" b="1" i="1">
                <a:solidFill>
                  <a:schemeClr val="bg1"/>
                </a:solidFill>
                <a:latin typeface="Times New Roman" panose="02020603050405020304" pitchFamily="18" charset="0"/>
                <a:cs typeface="Times New Roman" panose="02020603050405020304" pitchFamily="18" charset="0"/>
              </a:rPr>
              <a:t>cụt lủn, lêu nghêu, cao giọng</a:t>
            </a:r>
            <a:r>
              <a:rPr lang="en-US" sz="6000" b="1" i="1">
                <a:solidFill>
                  <a:schemeClr val="bg1"/>
                </a:solidFill>
                <a:latin typeface="Times New Roman" panose="02020603050405020304" pitchFamily="18" charset="0"/>
                <a:cs typeface="Times New Roman" panose="02020603050405020304" pitchFamily="18" charset="0"/>
              </a:rPr>
              <a:t>,</a:t>
            </a:r>
            <a:r>
              <a:rPr lang="vi-VN" sz="6000" b="1" i="1">
                <a:solidFill>
                  <a:schemeClr val="bg1"/>
                </a:solidFill>
                <a:latin typeface="Times New Roman" panose="02020603050405020304" pitchFamily="18" charset="0"/>
                <a:cs typeface="Times New Roman" panose="02020603050405020304" pitchFamily="18" charset="0"/>
              </a:rPr>
              <a:t> chậm chạp</a:t>
            </a:r>
            <a:r>
              <a:rPr lang="vi-VN" sz="6000">
                <a:solidFill>
                  <a:schemeClr val="bg1"/>
                </a:solidFill>
                <a:latin typeface="Times New Roman" panose="02020603050405020304" pitchFamily="18" charset="0"/>
                <a:cs typeface="Times New Roman" panose="02020603050405020304" pitchFamily="18" charset="0"/>
              </a:rPr>
              <a:t> mang sắc thái tiêu cực.</a:t>
            </a:r>
            <a:endParaRPr lang="en-US" sz="6000" u="none" spc="-84">
              <a:solidFill>
                <a:schemeClr val="bg1"/>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2462601" y="3858059"/>
            <a:ext cx="5915133" cy="3693319"/>
          </a:xfrm>
          <a:prstGeom prst="rect">
            <a:avLst/>
          </a:prstGeom>
        </p:spPr>
        <p:txBody>
          <a:bodyPr lIns="0" tIns="0" rIns="0" bIns="0" rtlCol="0" anchor="t">
            <a:spAutoFit/>
          </a:bodyPr>
          <a:lstStyle/>
          <a:p>
            <a:pPr lvl="0" algn="ctr">
              <a:spcBef>
                <a:spcPct val="0"/>
              </a:spcBef>
            </a:pPr>
            <a:r>
              <a:rPr lang="en-US" sz="6000" i="1">
                <a:solidFill>
                  <a:schemeClr val="bg1"/>
                </a:solidFill>
                <a:latin typeface="Times New Roman" panose="02020603050405020304" pitchFamily="18" charset="0"/>
                <a:cs typeface="Times New Roman" panose="02020603050405020304" pitchFamily="18" charset="0"/>
              </a:rPr>
              <a:t>Cá</a:t>
            </a:r>
            <a:r>
              <a:rPr lang="vi-VN" sz="6000" i="1">
                <a:solidFill>
                  <a:schemeClr val="bg1"/>
                </a:solidFill>
                <a:latin typeface="Times New Roman" panose="02020603050405020304" pitchFamily="18" charset="0"/>
                <a:cs typeface="Times New Roman" panose="02020603050405020304" pitchFamily="18" charset="0"/>
              </a:rPr>
              <a:t>c</a:t>
            </a:r>
            <a:r>
              <a:rPr lang="vi-VN" sz="6000">
                <a:solidFill>
                  <a:schemeClr val="bg1"/>
                </a:solidFill>
                <a:latin typeface="Times New Roman" panose="02020603050405020304" pitchFamily="18" charset="0"/>
                <a:cs typeface="Times New Roman" panose="02020603050405020304" pitchFamily="18" charset="0"/>
              </a:rPr>
              <a:t> từ ngữ </a:t>
            </a:r>
            <a:r>
              <a:rPr lang="vi-VN" sz="6000" b="1" i="1">
                <a:solidFill>
                  <a:schemeClr val="bg1"/>
                </a:solidFill>
                <a:latin typeface="Times New Roman" panose="02020603050405020304" pitchFamily="18" charset="0"/>
                <a:cs typeface="Times New Roman" panose="02020603050405020304" pitchFamily="18" charset="0"/>
              </a:rPr>
              <a:t>ngắn, cao, lên tiếng</a:t>
            </a:r>
            <a:r>
              <a:rPr lang="en-US" sz="6000" b="1" i="1">
                <a:solidFill>
                  <a:schemeClr val="bg1"/>
                </a:solidFill>
                <a:latin typeface="Times New Roman" panose="02020603050405020304" pitchFamily="18" charset="0"/>
                <a:cs typeface="Times New Roman" panose="02020603050405020304" pitchFamily="18" charset="0"/>
              </a:rPr>
              <a:t>,</a:t>
            </a:r>
            <a:r>
              <a:rPr lang="vi-VN" sz="6000" b="1" i="1">
                <a:solidFill>
                  <a:schemeClr val="bg1"/>
                </a:solidFill>
                <a:latin typeface="Times New Roman" panose="02020603050405020304" pitchFamily="18" charset="0"/>
                <a:cs typeface="Times New Roman" panose="02020603050405020304" pitchFamily="18" charset="0"/>
              </a:rPr>
              <a:t> chậm rãi</a:t>
            </a:r>
            <a:r>
              <a:rPr lang="vi-VN" sz="6000" i="1">
                <a:solidFill>
                  <a:schemeClr val="bg1"/>
                </a:solidFill>
                <a:latin typeface="Times New Roman" panose="02020603050405020304" pitchFamily="18" charset="0"/>
                <a:cs typeface="Times New Roman" panose="02020603050405020304" pitchFamily="18" charset="0"/>
              </a:rPr>
              <a:t> có</a:t>
            </a:r>
            <a:r>
              <a:rPr lang="vi-VN" sz="6000">
                <a:solidFill>
                  <a:schemeClr val="bg1"/>
                </a:solidFill>
                <a:latin typeface="Times New Roman" panose="02020603050405020304" pitchFamily="18" charset="0"/>
                <a:cs typeface="Times New Roman" panose="02020603050405020304" pitchFamily="18" charset="0"/>
              </a:rPr>
              <a:t> sắc thái trung tính.</a:t>
            </a:r>
            <a:endParaRPr lang="en-US" sz="6000" u="none" spc="-84">
              <a:solidFill>
                <a:schemeClr val="bg1"/>
              </a:solidFill>
              <a:latin typeface="Times New Roman" panose="02020603050405020304" pitchFamily="18" charset="0"/>
              <a:cs typeface="Times New Roman" panose="02020603050405020304" pitchFamily="18" charset="0"/>
            </a:endParaRPr>
          </a:p>
        </p:txBody>
      </p:sp>
      <p:sp>
        <p:nvSpPr>
          <p:cNvPr id="17" name="Freeform 17"/>
          <p:cNvSpPr/>
          <p:nvPr/>
        </p:nvSpPr>
        <p:spPr>
          <a:xfrm>
            <a:off x="-1092862" y="7769107"/>
            <a:ext cx="3835044" cy="2809170"/>
          </a:xfrm>
          <a:custGeom>
            <a:avLst/>
            <a:gdLst/>
            <a:ahLst/>
            <a:cxnLst/>
            <a:rect l="l" t="t" r="r" b="b"/>
            <a:pathLst>
              <a:path w="3835044" h="2809170">
                <a:moveTo>
                  <a:pt x="0" y="0"/>
                </a:moveTo>
                <a:lnTo>
                  <a:pt x="3835044" y="0"/>
                </a:lnTo>
                <a:lnTo>
                  <a:pt x="3835044" y="2809170"/>
                </a:lnTo>
                <a:lnTo>
                  <a:pt x="0" y="280917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15363191" y="7283644"/>
            <a:ext cx="3410432" cy="2498142"/>
          </a:xfrm>
          <a:custGeom>
            <a:avLst/>
            <a:gdLst/>
            <a:ahLst/>
            <a:cxnLst/>
            <a:rect l="l" t="t" r="r" b="b"/>
            <a:pathLst>
              <a:path w="3410432" h="2498142">
                <a:moveTo>
                  <a:pt x="0" y="0"/>
                </a:moveTo>
                <a:lnTo>
                  <a:pt x="3410433" y="0"/>
                </a:lnTo>
                <a:lnTo>
                  <a:pt x="3410433" y="2498142"/>
                </a:lnTo>
                <a:lnTo>
                  <a:pt x="0" y="24981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929</Words>
  <Application>Microsoft Office PowerPoint</Application>
  <PresentationFormat>Custom</PresentationFormat>
  <Paragraphs>90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Londrina Solid</vt:lpstr>
      <vt:lpstr>Rockstone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and Green Rock Properties Quiz Presentation</dc:title>
  <cp:lastModifiedBy>Administrator</cp:lastModifiedBy>
  <cp:revision>62</cp:revision>
  <dcterms:created xsi:type="dcterms:W3CDTF">2006-08-16T00:00:00Z</dcterms:created>
  <dcterms:modified xsi:type="dcterms:W3CDTF">2023-12-01T14:08:22Z</dcterms:modified>
  <dc:identifier>DAFuVLksgpE</dc:identifier>
</cp:coreProperties>
</file>