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0" r:id="rId5"/>
    <p:sldId id="272" r:id="rId6"/>
    <p:sldId id="271" r:id="rId7"/>
    <p:sldId id="273" r:id="rId8"/>
    <p:sldId id="274" r:id="rId9"/>
    <p:sldId id="258" r:id="rId10"/>
    <p:sldId id="275" r:id="rId11"/>
    <p:sldId id="276" r:id="rId12"/>
    <p:sldId id="278" r:id="rId13"/>
    <p:sldId id="279" r:id="rId14"/>
    <p:sldId id="280" r:id="rId15"/>
    <p:sldId id="277" r:id="rId16"/>
    <p:sldId id="281" r:id="rId17"/>
    <p:sldId id="282" r:id="rId18"/>
    <p:sldId id="283" r:id="rId19"/>
    <p:sldId id="284" r:id="rId20"/>
    <p:sldId id="285" r:id="rId21"/>
    <p:sldId id="286" r:id="rId22"/>
    <p:sldId id="287" r:id="rId23"/>
    <p:sldId id="288" r:id="rId24"/>
    <p:sldId id="289" r:id="rId25"/>
    <p:sldId id="290" r:id="rId26"/>
    <p:sldId id="262" r:id="rId27"/>
    <p:sldId id="268"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5509085" y="257461"/>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3"/>
            <a:stretch>
              <a:fillRect/>
            </a:stretch>
          </a:blipFill>
        </p:spPr>
      </p:sp>
      <p:sp>
        <p:nvSpPr>
          <p:cNvPr id="5" name="Freeform 5"/>
          <p:cNvSpPr/>
          <p:nvPr/>
        </p:nvSpPr>
        <p:spPr>
          <a:xfrm>
            <a:off x="-250277" y="4146788"/>
            <a:ext cx="4186719" cy="4976783"/>
          </a:xfrm>
          <a:custGeom>
            <a:avLst/>
            <a:gdLst/>
            <a:ahLst/>
            <a:cxnLst/>
            <a:rect l="l" t="t" r="r" b="b"/>
            <a:pathLst>
              <a:path w="4186719" h="4976783">
                <a:moveTo>
                  <a:pt x="0" y="0"/>
                </a:moveTo>
                <a:lnTo>
                  <a:pt x="4186719" y="0"/>
                </a:lnTo>
                <a:lnTo>
                  <a:pt x="4186719" y="4976783"/>
                </a:lnTo>
                <a:lnTo>
                  <a:pt x="0" y="4976783"/>
                </a:lnTo>
                <a:lnTo>
                  <a:pt x="0" y="0"/>
                </a:lnTo>
                <a:close/>
              </a:path>
            </a:pathLst>
          </a:custGeom>
          <a:blipFill>
            <a:blip r:embed="rId4"/>
            <a:stretch>
              <a:fillRect/>
            </a:stretch>
          </a:blipFill>
        </p:spPr>
      </p:sp>
      <p:grpSp>
        <p:nvGrpSpPr>
          <p:cNvPr id="6" name="Group 6"/>
          <p:cNvGrpSpPr/>
          <p:nvPr/>
        </p:nvGrpSpPr>
        <p:grpSpPr>
          <a:xfrm>
            <a:off x="0" y="7341250"/>
            <a:ext cx="18288000" cy="4550604"/>
            <a:chOff x="0" y="0"/>
            <a:chExt cx="24384000" cy="6067472"/>
          </a:xfrm>
        </p:grpSpPr>
        <p:sp>
          <p:nvSpPr>
            <p:cNvPr id="7" name="Freeform 7"/>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5"/>
              <a:stretch>
                <a:fillRect l="-17303" r="-1907"/>
              </a:stretch>
            </a:blipFill>
          </p:spPr>
        </p:sp>
        <p:sp>
          <p:nvSpPr>
            <p:cNvPr id="8" name="Freeform 8"/>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28" name="Freeform 28"/>
          <p:cNvSpPr/>
          <p:nvPr/>
        </p:nvSpPr>
        <p:spPr>
          <a:xfrm rot="99466" flipH="1">
            <a:off x="15384126" y="7006772"/>
            <a:ext cx="3209523" cy="3890331"/>
          </a:xfrm>
          <a:custGeom>
            <a:avLst/>
            <a:gdLst/>
            <a:ahLst/>
            <a:cxnLst/>
            <a:rect l="l" t="t" r="r" b="b"/>
            <a:pathLst>
              <a:path w="3209523" h="3890331">
                <a:moveTo>
                  <a:pt x="3209523" y="0"/>
                </a:moveTo>
                <a:lnTo>
                  <a:pt x="0" y="0"/>
                </a:lnTo>
                <a:lnTo>
                  <a:pt x="0" y="3890330"/>
                </a:lnTo>
                <a:lnTo>
                  <a:pt x="3209523" y="3890330"/>
                </a:lnTo>
                <a:lnTo>
                  <a:pt x="3209523" y="0"/>
                </a:lnTo>
                <a:close/>
              </a:path>
            </a:pathLst>
          </a:custGeom>
          <a:blipFill>
            <a:blip r:embed="rId8"/>
            <a:stretch>
              <a:fillRect/>
            </a:stretch>
          </a:blipFill>
        </p:spPr>
      </p:sp>
      <p:sp>
        <p:nvSpPr>
          <p:cNvPr id="29" name="Freeform 29"/>
          <p:cNvSpPr/>
          <p:nvPr/>
        </p:nvSpPr>
        <p:spPr>
          <a:xfrm>
            <a:off x="16911035" y="6860555"/>
            <a:ext cx="696531" cy="725553"/>
          </a:xfrm>
          <a:custGeom>
            <a:avLst/>
            <a:gdLst/>
            <a:ahLst/>
            <a:cxnLst/>
            <a:rect l="l" t="t" r="r" b="b"/>
            <a:pathLst>
              <a:path w="696531" h="725553">
                <a:moveTo>
                  <a:pt x="0" y="0"/>
                </a:moveTo>
                <a:lnTo>
                  <a:pt x="696530" y="0"/>
                </a:lnTo>
                <a:lnTo>
                  <a:pt x="696530" y="725553"/>
                </a:lnTo>
                <a:lnTo>
                  <a:pt x="0" y="7255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0" name="Freeform 30"/>
          <p:cNvSpPr/>
          <p:nvPr/>
        </p:nvSpPr>
        <p:spPr>
          <a:xfrm flipH="1">
            <a:off x="16496008" y="8521320"/>
            <a:ext cx="470127" cy="489715"/>
          </a:xfrm>
          <a:custGeom>
            <a:avLst/>
            <a:gdLst/>
            <a:ahLst/>
            <a:cxnLst/>
            <a:rect l="l" t="t" r="r" b="b"/>
            <a:pathLst>
              <a:path w="470127" h="489715">
                <a:moveTo>
                  <a:pt x="470127" y="0"/>
                </a:moveTo>
                <a:lnTo>
                  <a:pt x="0" y="0"/>
                </a:lnTo>
                <a:lnTo>
                  <a:pt x="0" y="489715"/>
                </a:lnTo>
                <a:lnTo>
                  <a:pt x="470127" y="489715"/>
                </a:lnTo>
                <a:lnTo>
                  <a:pt x="47012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6854020" y="9011035"/>
            <a:ext cx="978639" cy="1019416"/>
          </a:xfrm>
          <a:custGeom>
            <a:avLst/>
            <a:gdLst/>
            <a:ahLst/>
            <a:cxnLst/>
            <a:rect l="l" t="t" r="r" b="b"/>
            <a:pathLst>
              <a:path w="978639" h="1019416">
                <a:moveTo>
                  <a:pt x="0" y="0"/>
                </a:moveTo>
                <a:lnTo>
                  <a:pt x="978640" y="0"/>
                </a:lnTo>
                <a:lnTo>
                  <a:pt x="978640" y="1019416"/>
                </a:lnTo>
                <a:lnTo>
                  <a:pt x="0" y="10194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2" name="Freeform 32"/>
          <p:cNvSpPr/>
          <p:nvPr/>
        </p:nvSpPr>
        <p:spPr>
          <a:xfrm>
            <a:off x="17847897" y="7341250"/>
            <a:ext cx="574669" cy="598614"/>
          </a:xfrm>
          <a:custGeom>
            <a:avLst/>
            <a:gdLst/>
            <a:ahLst/>
            <a:cxnLst/>
            <a:rect l="l" t="t" r="r" b="b"/>
            <a:pathLst>
              <a:path w="574669" h="598614">
                <a:moveTo>
                  <a:pt x="0" y="0"/>
                </a:moveTo>
                <a:lnTo>
                  <a:pt x="574669" y="0"/>
                </a:lnTo>
                <a:lnTo>
                  <a:pt x="574669" y="598614"/>
                </a:lnTo>
                <a:lnTo>
                  <a:pt x="0" y="5986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17847897" y="8841994"/>
            <a:ext cx="287335" cy="299307"/>
          </a:xfrm>
          <a:custGeom>
            <a:avLst/>
            <a:gdLst/>
            <a:ahLst/>
            <a:cxnLst/>
            <a:rect l="l" t="t" r="r" b="b"/>
            <a:pathLst>
              <a:path w="287335" h="299307">
                <a:moveTo>
                  <a:pt x="0" y="0"/>
                </a:moveTo>
                <a:lnTo>
                  <a:pt x="287335" y="0"/>
                </a:lnTo>
                <a:lnTo>
                  <a:pt x="287335" y="299307"/>
                </a:lnTo>
                <a:lnTo>
                  <a:pt x="0" y="2993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flipV="1">
            <a:off x="15379347" y="8463419"/>
            <a:ext cx="563259" cy="586728"/>
          </a:xfrm>
          <a:custGeom>
            <a:avLst/>
            <a:gdLst/>
            <a:ahLst/>
            <a:cxnLst/>
            <a:rect l="l" t="t" r="r" b="b"/>
            <a:pathLst>
              <a:path w="563259" h="586728">
                <a:moveTo>
                  <a:pt x="0" y="586728"/>
                </a:moveTo>
                <a:lnTo>
                  <a:pt x="563259" y="586728"/>
                </a:lnTo>
                <a:lnTo>
                  <a:pt x="563259" y="0"/>
                </a:lnTo>
                <a:lnTo>
                  <a:pt x="0" y="0"/>
                </a:lnTo>
                <a:lnTo>
                  <a:pt x="0" y="58672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5" name="Freeform 35"/>
          <p:cNvSpPr/>
          <p:nvPr/>
        </p:nvSpPr>
        <p:spPr>
          <a:xfrm>
            <a:off x="16204347" y="7640557"/>
            <a:ext cx="392498" cy="408852"/>
          </a:xfrm>
          <a:custGeom>
            <a:avLst/>
            <a:gdLst/>
            <a:ahLst/>
            <a:cxnLst/>
            <a:rect l="l" t="t" r="r" b="b"/>
            <a:pathLst>
              <a:path w="392498" h="408852">
                <a:moveTo>
                  <a:pt x="0" y="0"/>
                </a:moveTo>
                <a:lnTo>
                  <a:pt x="392498" y="0"/>
                </a:lnTo>
                <a:lnTo>
                  <a:pt x="392498" y="408852"/>
                </a:lnTo>
                <a:lnTo>
                  <a:pt x="0" y="4088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6" name="Freeform 36"/>
          <p:cNvSpPr/>
          <p:nvPr/>
        </p:nvSpPr>
        <p:spPr>
          <a:xfrm>
            <a:off x="16204347" y="9520743"/>
            <a:ext cx="327040" cy="340667"/>
          </a:xfrm>
          <a:custGeom>
            <a:avLst/>
            <a:gdLst/>
            <a:ahLst/>
            <a:cxnLst/>
            <a:rect l="l" t="t" r="r" b="b"/>
            <a:pathLst>
              <a:path w="327040" h="340667">
                <a:moveTo>
                  <a:pt x="0" y="0"/>
                </a:moveTo>
                <a:lnTo>
                  <a:pt x="327040" y="0"/>
                </a:lnTo>
                <a:lnTo>
                  <a:pt x="327040" y="340667"/>
                </a:lnTo>
                <a:lnTo>
                  <a:pt x="0" y="3406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7" name="TextBox 37"/>
          <p:cNvSpPr txBox="1"/>
          <p:nvPr/>
        </p:nvSpPr>
        <p:spPr>
          <a:xfrm>
            <a:off x="4209476" y="1440525"/>
            <a:ext cx="11703392" cy="4062651"/>
          </a:xfrm>
          <a:prstGeom prst="rect">
            <a:avLst/>
          </a:prstGeom>
        </p:spPr>
        <p:txBody>
          <a:bodyPr wrap="square" lIns="0" tIns="0" rIns="0" bIns="0" rtlCol="0" anchor="t">
            <a:spAutoFit/>
          </a:bodyPr>
          <a:lstStyle/>
          <a:p>
            <a:pPr algn="ctr"/>
            <a:r>
              <a:rPr lang="vi-VN" sz="6600" b="1">
                <a:ln w="9525">
                  <a:solidFill>
                    <a:schemeClr val="bg1"/>
                  </a:solidFill>
                  <a:prstDash val="solid"/>
                </a:ln>
                <a:effectLst>
                  <a:outerShdw blurRad="12700" dist="38100" dir="2700000" algn="tl" rotWithShape="0">
                    <a:schemeClr val="bg1">
                      <a:lumMod val="50000"/>
                    </a:schemeClr>
                  </a:outerShdw>
                </a:effectLst>
                <a:latin typeface="+mj-lt"/>
              </a:rPr>
              <a:t>VIẾT BÀI VĂN  NGHỊ LUẬN PHÂN TÍCH MỘT TÁC PHẨM VĂN HỌC </a:t>
            </a:r>
            <a:endParaRPr lang="en-GB" sz="6600" b="1">
              <a:ln w="9525">
                <a:solidFill>
                  <a:schemeClr val="bg1"/>
                </a:solidFill>
                <a:prstDash val="solid"/>
              </a:ln>
              <a:effectLst>
                <a:outerShdw blurRad="12700" dist="38100" dir="2700000" algn="tl" rotWithShape="0">
                  <a:schemeClr val="bg1">
                    <a:lumMod val="50000"/>
                  </a:schemeClr>
                </a:outerShdw>
              </a:effectLst>
              <a:latin typeface="+mj-lt"/>
            </a:endParaRPr>
          </a:p>
          <a:p>
            <a:pPr algn="ctr"/>
            <a:r>
              <a:rPr lang="vi-VN" sz="6600" b="1">
                <a:ln w="9525">
                  <a:solidFill>
                    <a:schemeClr val="bg1"/>
                  </a:solidFill>
                  <a:prstDash val="solid"/>
                </a:ln>
                <a:effectLst>
                  <a:outerShdw blurRad="12700" dist="38100" dir="2700000" algn="tl" rotWithShape="0">
                    <a:schemeClr val="bg1">
                      <a:lumMod val="50000"/>
                    </a:schemeClr>
                  </a:outerShdw>
                </a:effectLst>
                <a:latin typeface="+mj-lt"/>
              </a:rPr>
              <a:t>(THƠ SONG THẤT LỤC BÁT) </a:t>
            </a:r>
            <a:endParaRPr lang="en-US" sz="8800" b="1">
              <a:ln w="9525">
                <a:solidFill>
                  <a:schemeClr val="bg1"/>
                </a:solidFill>
                <a:prstDash val="solid"/>
              </a:ln>
              <a:effectLst>
                <a:outerShdw blurRad="12700" dist="38100" dir="2700000" algn="tl" rotWithShape="0">
                  <a:schemeClr val="bg1">
                    <a:lumMod val="50000"/>
                  </a:scheme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1000"/>
                                        <p:tgtEl>
                                          <p:spTgt spid="37">
                                            <p:txEl>
                                              <p:pRg st="1" end="1"/>
                                            </p:txEl>
                                          </p:spTgt>
                                        </p:tgtEl>
                                      </p:cBhvr>
                                    </p:animEffect>
                                    <p:anim calcmode="lin" valueType="num">
                                      <p:cBhvr>
                                        <p:cTn id="13"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2770873" y="2882449"/>
            <a:ext cx="4188515" cy="5767319"/>
          </a:xfrm>
          <a:custGeom>
            <a:avLst/>
            <a:gdLst/>
            <a:ahLst/>
            <a:cxnLst/>
            <a:rect l="l" t="t" r="r" b="b"/>
            <a:pathLst>
              <a:path w="4188515" h="5767319">
                <a:moveTo>
                  <a:pt x="0" y="0"/>
                </a:moveTo>
                <a:lnTo>
                  <a:pt x="4188515" y="0"/>
                </a:lnTo>
                <a:lnTo>
                  <a:pt x="4188515" y="5767319"/>
                </a:lnTo>
                <a:lnTo>
                  <a:pt x="0" y="5767319"/>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7" name="TextBox 27"/>
          <p:cNvSpPr txBox="1"/>
          <p:nvPr/>
        </p:nvSpPr>
        <p:spPr>
          <a:xfrm>
            <a:off x="8123572" y="1092994"/>
            <a:ext cx="8945228" cy="1461939"/>
          </a:xfrm>
          <a:prstGeom prst="rect">
            <a:avLst/>
          </a:prstGeom>
        </p:spPr>
        <p:txBody>
          <a:bodyPr lIns="0" tIns="0" rIns="0" bIns="0" rtlCol="0" anchor="t">
            <a:spAutoFit/>
          </a:bodyPr>
          <a:lstStyle/>
          <a:p>
            <a:pPr>
              <a:lnSpc>
                <a:spcPts val="11440"/>
              </a:lnSpc>
            </a:pPr>
            <a:r>
              <a:rPr lang="en-US" sz="9600" b="1">
                <a:latin typeface="Times New Roman" panose="02020603050405020304" pitchFamily="18" charset="0"/>
                <a:cs typeface="Times New Roman" panose="02020603050405020304" pitchFamily="18" charset="0"/>
              </a:rPr>
              <a:t>Kết bài</a:t>
            </a:r>
            <a:endParaRPr lang="en-US" sz="10399">
              <a:solidFill>
                <a:srgbClr val="2F2325"/>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7516437" y="3373062"/>
            <a:ext cx="6199563" cy="1846659"/>
          </a:xfrm>
          <a:prstGeom prst="rect">
            <a:avLst/>
          </a:prstGeom>
        </p:spPr>
        <p:txBody>
          <a:bodyPr wrap="square" lIns="0" tIns="0" rIns="0" bIns="0" rtlCol="0" anchor="t">
            <a:spAutoFit/>
          </a:bodyPr>
          <a:lstStyle/>
          <a:p>
            <a:r>
              <a:rPr lang="vi-VN" sz="6000">
                <a:latin typeface="Times New Roman" panose="02020603050405020304" pitchFamily="18" charset="0"/>
                <a:cs typeface="Times New Roman" panose="02020603050405020304" pitchFamily="18" charset="0"/>
              </a:rPr>
              <a:t>Khẳng định giá trị, ý nghĩa của bài thơ</a:t>
            </a:r>
            <a:r>
              <a:rPr lang="en-US" sz="6000">
                <a:latin typeface="Times New Roman" panose="02020603050405020304" pitchFamily="18" charset="0"/>
                <a:cs typeface="Times New Roman" panose="02020603050405020304" pitchFamily="18" charset="0"/>
              </a:rPr>
              <a:t>.</a:t>
            </a:r>
            <a:endParaRPr lang="en-US" sz="5400" spc="62">
              <a:solidFill>
                <a:srgbClr val="2F2325"/>
              </a:solidFill>
              <a:latin typeface="Times New Roman" panose="02020603050405020304" pitchFamily="18" charset="0"/>
              <a:cs typeface="Times New Roman" panose="02020603050405020304" pitchFamily="18" charset="0"/>
            </a:endParaRPr>
          </a:p>
        </p:txBody>
      </p:sp>
      <p:sp>
        <p:nvSpPr>
          <p:cNvPr id="30" name="Freeform 30"/>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349753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anim calcmode="lin" valueType="num">
                                      <p:cBhvr>
                                        <p:cTn id="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1293167" y="1228663"/>
            <a:ext cx="5577025" cy="7498521"/>
          </a:xfrm>
          <a:custGeom>
            <a:avLst/>
            <a:gdLst/>
            <a:ahLst/>
            <a:cxnLst/>
            <a:rect l="l" t="t" r="r" b="b"/>
            <a:pathLst>
              <a:path w="5577025" h="7498521">
                <a:moveTo>
                  <a:pt x="0" y="0"/>
                </a:moveTo>
                <a:lnTo>
                  <a:pt x="5577025" y="0"/>
                </a:lnTo>
                <a:lnTo>
                  <a:pt x="5577025" y="7498521"/>
                </a:lnTo>
                <a:lnTo>
                  <a:pt x="0" y="7498521"/>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TextBox 26"/>
          <p:cNvSpPr txBox="1"/>
          <p:nvPr/>
        </p:nvSpPr>
        <p:spPr>
          <a:xfrm>
            <a:off x="1001474" y="1781808"/>
            <a:ext cx="9921261" cy="5746766"/>
          </a:xfrm>
          <a:prstGeom prst="rect">
            <a:avLst/>
          </a:prstGeom>
        </p:spPr>
        <p:txBody>
          <a:bodyPr lIns="0" tIns="0" rIns="0" bIns="0" rtlCol="0" anchor="t">
            <a:spAutoFit/>
          </a:bodyPr>
          <a:lstStyle/>
          <a:p>
            <a:pPr algn="ctr">
              <a:lnSpc>
                <a:spcPts val="11440"/>
              </a:lnSpc>
            </a:pPr>
            <a:r>
              <a:rPr lang="nl-NL" sz="8800" b="1">
                <a:latin typeface="Times New Roman" panose="02020603050405020304" pitchFamily="18" charset="0"/>
                <a:cs typeface="Times New Roman" panose="02020603050405020304" pitchFamily="18" charset="0"/>
              </a:rPr>
              <a:t>HOẠT ĐỘNG </a:t>
            </a:r>
            <a:r>
              <a:rPr lang="nl-NL" sz="8800" b="1" smtClean="0">
                <a:latin typeface="Times New Roman" panose="02020603050405020304" pitchFamily="18" charset="0"/>
                <a:cs typeface="Times New Roman" panose="02020603050405020304" pitchFamily="18" charset="0"/>
              </a:rPr>
              <a:t>3 </a:t>
            </a:r>
            <a:r>
              <a:rPr lang="nl-NL" sz="8800" b="1">
                <a:latin typeface="Times New Roman" panose="02020603050405020304" pitchFamily="18" charset="0"/>
                <a:cs typeface="Times New Roman" panose="02020603050405020304" pitchFamily="18" charset="0"/>
              </a:rPr>
              <a:t>LUYỆN TẬP - THỰC HÀNH VIẾT THEO CÁC BƯỚC</a:t>
            </a:r>
            <a:endParaRPr lang="en-US" sz="9600">
              <a:solidFill>
                <a:srgbClr val="2F2325"/>
              </a:solidFill>
              <a:latin typeface="Times New Roman" panose="02020603050405020304" pitchFamily="18" charset="0"/>
              <a:cs typeface="Times New Roman" panose="02020603050405020304" pitchFamily="18" charset="0"/>
            </a:endParaRPr>
          </a:p>
        </p:txBody>
      </p:sp>
      <p:sp>
        <p:nvSpPr>
          <p:cNvPr id="27" name="Freeform 27"/>
          <p:cNvSpPr/>
          <p:nvPr/>
        </p:nvSpPr>
        <p:spPr>
          <a:xfrm>
            <a:off x="-381000" y="132556"/>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257602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4" name="TextBox 4"/>
          <p:cNvSpPr txBox="1"/>
          <p:nvPr/>
        </p:nvSpPr>
        <p:spPr>
          <a:xfrm>
            <a:off x="1009341" y="697345"/>
            <a:ext cx="8750487" cy="3323987"/>
          </a:xfrm>
          <a:prstGeom prst="rect">
            <a:avLst/>
          </a:prstGeom>
        </p:spPr>
        <p:txBody>
          <a:bodyPr wrap="square" lIns="0" tIns="0" rIns="0" bIns="0" rtlCol="0" anchor="t">
            <a:spAutoFit/>
          </a:bodyPr>
          <a:lstStyle/>
          <a:p>
            <a:pPr algn="ctr"/>
            <a:r>
              <a:rPr lang="vi-VN" sz="7200" b="1">
                <a:latin typeface="Times New Roman" panose="02020603050405020304" pitchFamily="18" charset="0"/>
                <a:cs typeface="Times New Roman" panose="02020603050405020304" pitchFamily="18" charset="0"/>
              </a:rPr>
              <a:t>II. LUYỆN TẬP - THỰC HÀNH VIẾT THEO CÁC BƯỚC</a:t>
            </a:r>
            <a:endParaRPr lang="en-GB" sz="7200">
              <a:latin typeface="Times New Roman" panose="02020603050405020304" pitchFamily="18" charset="0"/>
              <a:cs typeface="Times New Roman" panose="02020603050405020304" pitchFamily="18" charset="0"/>
            </a:endParaRPr>
          </a:p>
        </p:txBody>
      </p:sp>
      <p:sp>
        <p:nvSpPr>
          <p:cNvPr id="6" name="Freeform 6"/>
          <p:cNvSpPr/>
          <p:nvPr/>
        </p:nvSpPr>
        <p:spPr>
          <a:xfrm>
            <a:off x="10778956" y="1873263"/>
            <a:ext cx="5036164" cy="6540473"/>
          </a:xfrm>
          <a:custGeom>
            <a:avLst/>
            <a:gdLst/>
            <a:ahLst/>
            <a:cxnLst/>
            <a:rect l="l" t="t" r="r" b="b"/>
            <a:pathLst>
              <a:path w="5036164" h="6540473">
                <a:moveTo>
                  <a:pt x="0" y="0"/>
                </a:moveTo>
                <a:lnTo>
                  <a:pt x="5036165" y="0"/>
                </a:lnTo>
                <a:lnTo>
                  <a:pt x="5036165" y="6540474"/>
                </a:lnTo>
                <a:lnTo>
                  <a:pt x="0" y="6540474"/>
                </a:lnTo>
                <a:lnTo>
                  <a:pt x="0" y="0"/>
                </a:lnTo>
                <a:close/>
              </a:path>
            </a:pathLst>
          </a:custGeom>
          <a:blipFill>
            <a:blip r:embed="rId3"/>
            <a:stretch>
              <a:fillRect/>
            </a:stretch>
          </a:blipFill>
        </p:spPr>
      </p:sp>
      <p:grpSp>
        <p:nvGrpSpPr>
          <p:cNvPr id="7" name="Group 7"/>
          <p:cNvGrpSpPr/>
          <p:nvPr/>
        </p:nvGrpSpPr>
        <p:grpSpPr>
          <a:xfrm>
            <a:off x="0" y="7341250"/>
            <a:ext cx="18288000" cy="4550604"/>
            <a:chOff x="0" y="0"/>
            <a:chExt cx="24384000" cy="6067472"/>
          </a:xfrm>
        </p:grpSpPr>
        <p:sp>
          <p:nvSpPr>
            <p:cNvPr id="8" name="Freeform 8"/>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9" name="Freeform 9"/>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9" name="Freeform 29"/>
          <p:cNvSpPr/>
          <p:nvPr/>
        </p:nvSpPr>
        <p:spPr>
          <a:xfrm>
            <a:off x="14661986"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
        <p:nvSpPr>
          <p:cNvPr id="30" name="Rectangle 29"/>
          <p:cNvSpPr/>
          <p:nvPr/>
        </p:nvSpPr>
        <p:spPr>
          <a:xfrm>
            <a:off x="847170" y="4702919"/>
            <a:ext cx="9931786" cy="1852815"/>
          </a:xfrm>
          <a:prstGeom prst="rect">
            <a:avLst/>
          </a:prstGeom>
        </p:spPr>
        <p:txBody>
          <a:bodyPr wrap="square">
            <a:spAutoFit/>
          </a:bodyPr>
          <a:lstStyle/>
          <a:p>
            <a:pPr algn="just">
              <a:lnSpc>
                <a:spcPct val="130000"/>
              </a:lnSpc>
              <a:spcAft>
                <a:spcPts val="0"/>
              </a:spcAft>
              <a:tabLst>
                <a:tab pos="457200" algn="l"/>
                <a:tab pos="571500" algn="l"/>
              </a:tabLst>
            </a:pPr>
            <a:r>
              <a:rPr lang="vi-VN"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 bài: </a:t>
            </a:r>
            <a:r>
              <a:rPr lang="vi-VN" sz="44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 bài văn nghị luận phân tích một tác phẩm thơ song thất lục bát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0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
                                            <p:txEl>
                                              <p:pRg st="0" end="0"/>
                                            </p:txEl>
                                          </p:spTgt>
                                        </p:tgtEl>
                                        <p:attrNameLst>
                                          <p:attrName>style.visibility</p:attrName>
                                        </p:attrNameLst>
                                      </p:cBhvr>
                                      <p:to>
                                        <p:strVal val="visible"/>
                                      </p:to>
                                    </p:set>
                                    <p:animEffect transition="in" filter="barn(inVertical)">
                                      <p:cBhvr>
                                        <p:cTn id="14"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4" name="Freeform 4"/>
          <p:cNvSpPr/>
          <p:nvPr/>
        </p:nvSpPr>
        <p:spPr>
          <a:xfrm>
            <a:off x="2385565" y="3546558"/>
            <a:ext cx="5507364" cy="3613260"/>
          </a:xfrm>
          <a:custGeom>
            <a:avLst/>
            <a:gdLst/>
            <a:ahLst/>
            <a:cxnLst/>
            <a:rect l="l" t="t" r="r" b="b"/>
            <a:pathLst>
              <a:path w="4269546" h="3613260">
                <a:moveTo>
                  <a:pt x="0" y="0"/>
                </a:moveTo>
                <a:lnTo>
                  <a:pt x="4269546" y="0"/>
                </a:lnTo>
                <a:lnTo>
                  <a:pt x="4269546" y="3613260"/>
                </a:lnTo>
                <a:lnTo>
                  <a:pt x="0" y="3613260"/>
                </a:lnTo>
                <a:lnTo>
                  <a:pt x="0" y="0"/>
                </a:lnTo>
                <a:close/>
              </a:path>
            </a:pathLst>
          </a:custGeom>
          <a:blipFill>
            <a:blip r:embed="rId3"/>
            <a:stretch>
              <a:fillRect l="-37180" t="-18108" b="-254527"/>
            </a:stretch>
          </a:blipFill>
        </p:spPr>
      </p:sp>
      <p:sp>
        <p:nvSpPr>
          <p:cNvPr id="6" name="Freeform 6"/>
          <p:cNvSpPr/>
          <p:nvPr/>
        </p:nvSpPr>
        <p:spPr>
          <a:xfrm>
            <a:off x="8868047" y="3546558"/>
            <a:ext cx="5990953" cy="3613260"/>
          </a:xfrm>
          <a:custGeom>
            <a:avLst/>
            <a:gdLst/>
            <a:ahLst/>
            <a:cxnLst/>
            <a:rect l="l" t="t" r="r" b="b"/>
            <a:pathLst>
              <a:path w="4269546" h="3613260">
                <a:moveTo>
                  <a:pt x="0" y="0"/>
                </a:moveTo>
                <a:lnTo>
                  <a:pt x="4269546" y="0"/>
                </a:lnTo>
                <a:lnTo>
                  <a:pt x="4269546" y="3613260"/>
                </a:lnTo>
                <a:lnTo>
                  <a:pt x="0" y="3613260"/>
                </a:lnTo>
                <a:lnTo>
                  <a:pt x="0" y="0"/>
                </a:lnTo>
                <a:close/>
              </a:path>
            </a:pathLst>
          </a:custGeom>
          <a:blipFill>
            <a:blip r:embed="rId3"/>
            <a:stretch>
              <a:fillRect l="-37180" t="-18108" b="-254527"/>
            </a:stretch>
          </a:blipFill>
        </p:spPr>
      </p:sp>
      <p:sp>
        <p:nvSpPr>
          <p:cNvPr id="7" name="TextBox 7"/>
          <p:cNvSpPr txBox="1"/>
          <p:nvPr/>
        </p:nvSpPr>
        <p:spPr>
          <a:xfrm>
            <a:off x="3260249" y="1085850"/>
            <a:ext cx="11188936"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1. TRƯỚC KHI VIẾT</a:t>
            </a:r>
            <a:endParaRPr lang="en-GB" sz="8000">
              <a:latin typeface="Times New Roman" panose="02020603050405020304" pitchFamily="18" charset="0"/>
              <a:cs typeface="Times New Roman" panose="02020603050405020304" pitchFamily="18" charset="0"/>
            </a:endParaRPr>
          </a:p>
        </p:txBody>
      </p:sp>
      <p:grpSp>
        <p:nvGrpSpPr>
          <p:cNvPr id="9" name="Group 9"/>
          <p:cNvGrpSpPr/>
          <p:nvPr/>
        </p:nvGrpSpPr>
        <p:grpSpPr>
          <a:xfrm>
            <a:off x="0" y="7341250"/>
            <a:ext cx="18288000" cy="4550604"/>
            <a:chOff x="0" y="0"/>
            <a:chExt cx="24384000" cy="6067472"/>
          </a:xfrm>
        </p:grpSpPr>
        <p:sp>
          <p:nvSpPr>
            <p:cNvPr id="10" name="Freeform 10"/>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11" name="Freeform 11"/>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29"/>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0" name="Freeform 30"/>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45" name="Rectangle 44"/>
          <p:cNvSpPr/>
          <p:nvPr/>
        </p:nvSpPr>
        <p:spPr>
          <a:xfrm>
            <a:off x="2592732" y="3807711"/>
            <a:ext cx="5093029" cy="3170099"/>
          </a:xfrm>
          <a:prstGeom prst="rect">
            <a:avLst/>
          </a:prstGeom>
        </p:spPr>
        <p:txBody>
          <a:bodyPr wrap="square">
            <a:spAutoFit/>
          </a:bodyPr>
          <a:lstStyle/>
          <a:p>
            <a:pPr algn="just"/>
            <a:r>
              <a:rPr lang="vi-VN" sz="4000" b="1">
                <a:solidFill>
                  <a:srgbClr val="0D0D0D"/>
                </a:solidFill>
                <a:latin typeface="Times New Roman" panose="02020603050405020304" pitchFamily="18" charset="0"/>
                <a:ea typeface="Calibri" panose="020F0502020204030204" pitchFamily="34" charset="0"/>
              </a:rPr>
              <a:t>Xác định mục đích viết: </a:t>
            </a:r>
            <a:r>
              <a:rPr lang="vi-VN" sz="4000">
                <a:solidFill>
                  <a:srgbClr val="0D0D0D"/>
                </a:solidFill>
                <a:latin typeface="Times New Roman" panose="02020603050405020304" pitchFamily="18" charset="0"/>
                <a:ea typeface="Calibri" panose="020F0502020204030204" pitchFamily="34" charset="0"/>
              </a:rPr>
              <a:t>Làm rõ nét đặc sắc về nội dung và nghệ thuật của một tác phẩm thơ song thất lục bát.</a:t>
            </a:r>
            <a:endParaRPr lang="en-GB" sz="4000"/>
          </a:p>
        </p:txBody>
      </p:sp>
      <p:sp>
        <p:nvSpPr>
          <p:cNvPr id="46" name="Rectangle 45"/>
          <p:cNvSpPr/>
          <p:nvPr/>
        </p:nvSpPr>
        <p:spPr>
          <a:xfrm>
            <a:off x="9047529" y="4015959"/>
            <a:ext cx="5497478" cy="2554545"/>
          </a:xfrm>
          <a:prstGeom prst="rect">
            <a:avLst/>
          </a:prstGeom>
        </p:spPr>
        <p:txBody>
          <a:bodyPr wrap="square">
            <a:spAutoFit/>
          </a:bodyPr>
          <a:lstStyle/>
          <a:p>
            <a:pPr algn="just"/>
            <a:r>
              <a:rPr lang="vi-VN" sz="4000" b="1">
                <a:solidFill>
                  <a:srgbClr val="0D0D0D"/>
                </a:solidFill>
                <a:latin typeface="Times New Roman" panose="02020603050405020304" pitchFamily="18" charset="0"/>
                <a:ea typeface="Calibri" panose="020F0502020204030204" pitchFamily="34" charset="0"/>
              </a:rPr>
              <a:t>Người đọc: </a:t>
            </a:r>
            <a:r>
              <a:rPr lang="vi-VN" sz="4000">
                <a:solidFill>
                  <a:srgbClr val="0D0D0D"/>
                </a:solidFill>
                <a:latin typeface="Times New Roman" panose="02020603050405020304" pitchFamily="18" charset="0"/>
                <a:ea typeface="Calibri" panose="020F0502020204030204" pitchFamily="34" charset="0"/>
              </a:rPr>
              <a:t>Những người quan tâm và có nhu cầu hiểu biết về thể thơ STLB và bài thơ được phân tích.</a:t>
            </a:r>
            <a:endParaRPr lang="en-GB" sz="4000"/>
          </a:p>
        </p:txBody>
      </p:sp>
    </p:spTree>
    <p:extLst>
      <p:ext uri="{BB962C8B-B14F-4D97-AF65-F5344CB8AC3E}">
        <p14:creationId xmlns:p14="http://schemas.microsoft.com/office/powerpoint/2010/main" val="20811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706677" y="2939839"/>
            <a:ext cx="4188515" cy="5767319"/>
          </a:xfrm>
          <a:custGeom>
            <a:avLst/>
            <a:gdLst/>
            <a:ahLst/>
            <a:cxnLst/>
            <a:rect l="l" t="t" r="r" b="b"/>
            <a:pathLst>
              <a:path w="4188515" h="5767319">
                <a:moveTo>
                  <a:pt x="0" y="0"/>
                </a:moveTo>
                <a:lnTo>
                  <a:pt x="4188515" y="0"/>
                </a:lnTo>
                <a:lnTo>
                  <a:pt x="4188515" y="5767319"/>
                </a:lnTo>
                <a:lnTo>
                  <a:pt x="0" y="5767319"/>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7" name="TextBox 27"/>
          <p:cNvSpPr txBox="1"/>
          <p:nvPr/>
        </p:nvSpPr>
        <p:spPr>
          <a:xfrm>
            <a:off x="7391167" y="413147"/>
            <a:ext cx="9753600"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a. Lựa chọn đề tài</a:t>
            </a:r>
            <a:endParaRPr lang="en-GB" sz="7200">
              <a:latin typeface="Times New Roman" panose="02020603050405020304" pitchFamily="18" charset="0"/>
              <a:cs typeface="Times New Roman" panose="02020603050405020304" pitchFamily="18" charset="0"/>
            </a:endParaRPr>
          </a:p>
        </p:txBody>
      </p:sp>
      <p:sp>
        <p:nvSpPr>
          <p:cNvPr id="30" name="Freeform 30"/>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
        <p:nvSpPr>
          <p:cNvPr id="31" name="Rectangle 30"/>
          <p:cNvSpPr/>
          <p:nvPr/>
        </p:nvSpPr>
        <p:spPr>
          <a:xfrm>
            <a:off x="6872816" y="1894562"/>
            <a:ext cx="11216176" cy="6494085"/>
          </a:xfrm>
          <a:prstGeom prst="rect">
            <a:avLst/>
          </a:prstGeom>
        </p:spPr>
        <p:txBody>
          <a:bodyPr wrap="square">
            <a:spAutoFit/>
          </a:bodyPr>
          <a:lstStyle/>
          <a:p>
            <a:pPr algn="just">
              <a:lnSpc>
                <a:spcPct val="130000"/>
              </a:lnSpc>
              <a:spcAft>
                <a:spcPts val="0"/>
              </a:spcAft>
              <a:tabLst>
                <a:tab pos="456565" algn="l"/>
              </a:tabLst>
            </a:pPr>
            <a:r>
              <a:rPr lang="vi-VN" sz="4000">
                <a:solidFill>
                  <a:srgbClr val="0D0D0D"/>
                </a:solidFill>
                <a:latin typeface="Times New Roman" panose="02020603050405020304" pitchFamily="18" charset="0"/>
                <a:ea typeface="Calibri" panose="020F0502020204030204" pitchFamily="34" charset="0"/>
              </a:rPr>
              <a:t>-  Liệt kê một số bài thơ STLB đã học hoặc đã đọc: </a:t>
            </a:r>
            <a:endParaRPr lang="en-GB" sz="4000">
              <a:latin typeface="Times New Roman" panose="02020603050405020304" pitchFamily="18" charset="0"/>
              <a:ea typeface="Calibri" panose="020F0502020204030204" pitchFamily="34" charset="0"/>
            </a:endParaRPr>
          </a:p>
          <a:p>
            <a:pPr algn="just">
              <a:lnSpc>
                <a:spcPct val="130000"/>
              </a:lnSpc>
              <a:spcAft>
                <a:spcPts val="0"/>
              </a:spcAft>
              <a:tabLst>
                <a:tab pos="456565" algn="l"/>
              </a:tabLst>
            </a:pPr>
            <a:r>
              <a:rPr lang="vi-VN" sz="4000">
                <a:solidFill>
                  <a:srgbClr val="0D0D0D"/>
                </a:solidFill>
                <a:latin typeface="Times New Roman" panose="02020603050405020304" pitchFamily="18" charset="0"/>
                <a:ea typeface="Calibri" panose="020F0502020204030204" pitchFamily="34" charset="0"/>
              </a:rPr>
              <a:t> + </a:t>
            </a:r>
            <a:r>
              <a:rPr lang="vi-VN" sz="4000" i="1">
                <a:solidFill>
                  <a:srgbClr val="0D0D0D"/>
                </a:solidFill>
                <a:latin typeface="Times New Roman" panose="02020603050405020304" pitchFamily="18" charset="0"/>
                <a:ea typeface="Calibri" panose="020F0502020204030204" pitchFamily="34" charset="0"/>
              </a:rPr>
              <a:t>Ai tư vãn</a:t>
            </a:r>
            <a:r>
              <a:rPr lang="vi-VN" sz="4000">
                <a:solidFill>
                  <a:srgbClr val="0D0D0D"/>
                </a:solidFill>
                <a:latin typeface="Times New Roman" panose="02020603050405020304" pitchFamily="18" charset="0"/>
                <a:ea typeface="Calibri" panose="020F0502020204030204" pitchFamily="34" charset="0"/>
              </a:rPr>
              <a:t> (Công chúa Ngọc Hân)</a:t>
            </a:r>
            <a:endParaRPr lang="en-GB" sz="4000">
              <a:latin typeface="Times New Roman" panose="02020603050405020304" pitchFamily="18" charset="0"/>
              <a:ea typeface="Calibri" panose="020F0502020204030204" pitchFamily="34" charset="0"/>
            </a:endParaRPr>
          </a:p>
          <a:p>
            <a:pPr algn="just">
              <a:lnSpc>
                <a:spcPct val="130000"/>
              </a:lnSpc>
              <a:spcAft>
                <a:spcPts val="0"/>
              </a:spcAft>
              <a:tabLst>
                <a:tab pos="456565" algn="l"/>
              </a:tabLst>
            </a:pPr>
            <a:r>
              <a:rPr lang="vi-VN" sz="4000" i="1">
                <a:solidFill>
                  <a:srgbClr val="0D0D0D"/>
                </a:solidFill>
                <a:latin typeface="Times New Roman" panose="02020603050405020304" pitchFamily="18" charset="0"/>
                <a:ea typeface="Calibri" panose="020F0502020204030204" pitchFamily="34" charset="0"/>
              </a:rPr>
              <a:t>+ Khóc Dương Khuê</a:t>
            </a:r>
            <a:r>
              <a:rPr lang="vi-VN" sz="4000">
                <a:solidFill>
                  <a:srgbClr val="0D0D0D"/>
                </a:solidFill>
                <a:latin typeface="Times New Roman" panose="02020603050405020304" pitchFamily="18" charset="0"/>
                <a:ea typeface="Calibri" panose="020F0502020204030204" pitchFamily="34" charset="0"/>
              </a:rPr>
              <a:t> (Nguyễn Khuyến)</a:t>
            </a:r>
            <a:endParaRPr lang="en-GB" sz="4000">
              <a:latin typeface="Times New Roman" panose="02020603050405020304" pitchFamily="18" charset="0"/>
              <a:ea typeface="Calibri" panose="020F0502020204030204" pitchFamily="34" charset="0"/>
            </a:endParaRPr>
          </a:p>
          <a:p>
            <a:pPr algn="just">
              <a:lnSpc>
                <a:spcPct val="130000"/>
              </a:lnSpc>
              <a:spcAft>
                <a:spcPts val="0"/>
              </a:spcAft>
              <a:tabLst>
                <a:tab pos="456565" algn="l"/>
              </a:tabLst>
            </a:pPr>
            <a:r>
              <a:rPr lang="vi-VN" sz="4000">
                <a:solidFill>
                  <a:srgbClr val="0D0D0D"/>
                </a:solidFill>
                <a:latin typeface="Times New Roman" panose="02020603050405020304" pitchFamily="18" charset="0"/>
                <a:ea typeface="Calibri" panose="020F0502020204030204" pitchFamily="34" charset="0"/>
              </a:rPr>
              <a:t>+ </a:t>
            </a:r>
            <a:r>
              <a:rPr lang="vi-VN" sz="4000" i="1">
                <a:solidFill>
                  <a:srgbClr val="0D0D0D"/>
                </a:solidFill>
                <a:latin typeface="Times New Roman" panose="02020603050405020304" pitchFamily="18" charset="0"/>
                <a:ea typeface="Calibri" panose="020F0502020204030204" pitchFamily="34" charset="0"/>
              </a:rPr>
              <a:t>Hai chữ nước nhà </a:t>
            </a:r>
            <a:r>
              <a:rPr lang="vi-VN" sz="4000">
                <a:solidFill>
                  <a:srgbClr val="0D0D0D"/>
                </a:solidFill>
                <a:latin typeface="Times New Roman" panose="02020603050405020304" pitchFamily="18" charset="0"/>
                <a:ea typeface="Calibri" panose="020F0502020204030204" pitchFamily="34" charset="0"/>
              </a:rPr>
              <a:t>(Trần Tuấn Khải)</a:t>
            </a:r>
            <a:endParaRPr lang="en-GB" sz="4000">
              <a:latin typeface="Times New Roman" panose="02020603050405020304" pitchFamily="18" charset="0"/>
              <a:ea typeface="Calibri" panose="020F0502020204030204" pitchFamily="34" charset="0"/>
            </a:endParaRPr>
          </a:p>
          <a:p>
            <a:pPr algn="just">
              <a:lnSpc>
                <a:spcPct val="130000"/>
              </a:lnSpc>
              <a:spcAft>
                <a:spcPts val="0"/>
              </a:spcAft>
              <a:tabLst>
                <a:tab pos="456565" algn="l"/>
              </a:tabLst>
            </a:pPr>
            <a:r>
              <a:rPr lang="vi-VN" sz="4000">
                <a:solidFill>
                  <a:srgbClr val="0D0D0D"/>
                </a:solidFill>
                <a:latin typeface="Times New Roman" panose="02020603050405020304" pitchFamily="18" charset="0"/>
                <a:ea typeface="Calibri" panose="020F0502020204030204" pitchFamily="34" charset="0"/>
              </a:rPr>
              <a:t>+ </a:t>
            </a:r>
            <a:r>
              <a:rPr lang="vi-VN" sz="4000" i="1">
                <a:solidFill>
                  <a:srgbClr val="0D0D0D"/>
                </a:solidFill>
                <a:latin typeface="Times New Roman" panose="02020603050405020304" pitchFamily="18" charset="0"/>
                <a:ea typeface="Calibri" panose="020F0502020204030204" pitchFamily="34" charset="0"/>
              </a:rPr>
              <a:t>Đêm khuya tự tình với sông Hương</a:t>
            </a:r>
            <a:r>
              <a:rPr lang="vi-VN" sz="4000">
                <a:solidFill>
                  <a:srgbClr val="0D0D0D"/>
                </a:solidFill>
                <a:latin typeface="Times New Roman" panose="02020603050405020304" pitchFamily="18" charset="0"/>
                <a:ea typeface="Calibri" panose="020F0502020204030204" pitchFamily="34" charset="0"/>
              </a:rPr>
              <a:t> (Hàn Mặc Tử)</a:t>
            </a:r>
            <a:endParaRPr lang="en-GB" sz="4000">
              <a:latin typeface="Times New Roman" panose="02020603050405020304" pitchFamily="18" charset="0"/>
              <a:ea typeface="Calibri" panose="020F0502020204030204" pitchFamily="34" charset="0"/>
            </a:endParaRPr>
          </a:p>
          <a:p>
            <a:pPr algn="just">
              <a:lnSpc>
                <a:spcPct val="130000"/>
              </a:lnSpc>
              <a:spcAft>
                <a:spcPts val="0"/>
              </a:spcAft>
              <a:tabLst>
                <a:tab pos="456565" algn="l"/>
              </a:tabLst>
            </a:pPr>
            <a:r>
              <a:rPr lang="vi-VN" sz="4000">
                <a:solidFill>
                  <a:srgbClr val="0D0D0D"/>
                </a:solidFill>
                <a:latin typeface="Times New Roman" panose="02020603050405020304" pitchFamily="18" charset="0"/>
                <a:ea typeface="Calibri" panose="020F0502020204030204" pitchFamily="34" charset="0"/>
              </a:rPr>
              <a:t>+ </a:t>
            </a:r>
            <a:r>
              <a:rPr lang="vi-VN" sz="4000" i="1">
                <a:solidFill>
                  <a:srgbClr val="0D0D0D"/>
                </a:solidFill>
                <a:latin typeface="Times New Roman" panose="02020603050405020304" pitchFamily="18" charset="0"/>
                <a:ea typeface="Calibri" panose="020F0502020204030204" pitchFamily="34" charset="0"/>
              </a:rPr>
              <a:t>Tiếng đàn mưa</a:t>
            </a:r>
            <a:r>
              <a:rPr lang="vi-VN" sz="4000">
                <a:solidFill>
                  <a:srgbClr val="0D0D0D"/>
                </a:solidFill>
                <a:latin typeface="Times New Roman" panose="02020603050405020304" pitchFamily="18" charset="0"/>
                <a:ea typeface="Calibri" panose="020F0502020204030204" pitchFamily="34" charset="0"/>
              </a:rPr>
              <a:t> (Bích Khê),… </a:t>
            </a:r>
            <a:endParaRPr lang="en-GB" sz="4000">
              <a:latin typeface="Times New Roman" panose="02020603050405020304" pitchFamily="18" charset="0"/>
              <a:ea typeface="Calibri" panose="020F0502020204030204" pitchFamily="34" charset="0"/>
            </a:endParaRPr>
          </a:p>
          <a:p>
            <a:pPr algn="just">
              <a:lnSpc>
                <a:spcPct val="130000"/>
              </a:lnSpc>
              <a:spcAft>
                <a:spcPts val="0"/>
              </a:spcAft>
              <a:tabLst>
                <a:tab pos="456565" algn="l"/>
              </a:tabLst>
            </a:pPr>
            <a:r>
              <a:rPr lang="vi-VN" sz="4000">
                <a:solidFill>
                  <a:srgbClr val="0D0D0D"/>
                </a:solidFill>
                <a:latin typeface="Times New Roman" panose="02020603050405020304" pitchFamily="18" charset="0"/>
                <a:ea typeface="Calibri" panose="020F0502020204030204" pitchFamily="34" charset="0"/>
              </a:rPr>
              <a:t>- Lựa chọn một bài thơ bản thân cảm thấy thú vị, có nhiều xúc cảm để phân tích.</a:t>
            </a:r>
            <a:endParaRPr lang="en-GB" sz="4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5622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3" name="Group 3"/>
          <p:cNvGrpSpPr/>
          <p:nvPr/>
        </p:nvGrpSpPr>
        <p:grpSpPr>
          <a:xfrm>
            <a:off x="0" y="7341250"/>
            <a:ext cx="18288000" cy="4550604"/>
            <a:chOff x="0" y="0"/>
            <a:chExt cx="24384000" cy="6067472"/>
          </a:xfrm>
        </p:grpSpPr>
        <p:sp>
          <p:nvSpPr>
            <p:cNvPr id="4" name="Freeform 4"/>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5" name="Freeform 5"/>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aphicFrame>
        <p:nvGraphicFramePr>
          <p:cNvPr id="30" name="Table 29"/>
          <p:cNvGraphicFramePr>
            <a:graphicFrameLocks noGrp="1"/>
          </p:cNvGraphicFramePr>
          <p:nvPr>
            <p:extLst>
              <p:ext uri="{D42A27DB-BD31-4B8C-83A1-F6EECF244321}">
                <p14:modId xmlns:p14="http://schemas.microsoft.com/office/powerpoint/2010/main" val="3757996835"/>
              </p:ext>
            </p:extLst>
          </p:nvPr>
        </p:nvGraphicFramePr>
        <p:xfrm>
          <a:off x="1522888" y="1618189"/>
          <a:ext cx="15242223" cy="6583680"/>
        </p:xfrm>
        <a:graphic>
          <a:graphicData uri="http://schemas.openxmlformats.org/drawingml/2006/table">
            <a:tbl>
              <a:tblPr firstRow="1" firstCol="1" bandRow="1"/>
              <a:tblGrid>
                <a:gridCol w="12269312"/>
                <a:gridCol w="2972911"/>
              </a:tblGrid>
              <a:tr h="0">
                <a:tc gridSpan="2">
                  <a:txBody>
                    <a:bodyPr/>
                    <a:lstStyle/>
                    <a:p>
                      <a:pPr algn="ctr">
                        <a:lnSpc>
                          <a:spcPct val="100000"/>
                        </a:lnSpc>
                        <a:spcAft>
                          <a:spcPts val="0"/>
                        </a:spcAft>
                      </a:pPr>
                      <a:r>
                        <a:rPr lang="nl-NL" sz="3600" b="1">
                          <a:solidFill>
                            <a:srgbClr val="FF0000"/>
                          </a:solidFill>
                          <a:effectLst/>
                          <a:latin typeface="Times New Roman" panose="02020603050405020304" pitchFamily="18" charset="0"/>
                          <a:ea typeface="Calibri" panose="020F0502020204030204" pitchFamily="34" charset="0"/>
                        </a:rPr>
                        <a:t>PHIẾU HỌC TẬP 02: PHIẾU TÌM Ý</a:t>
                      </a:r>
                      <a:endParaRPr lang="en-GB" sz="3600">
                        <a:effectLst/>
                        <a:latin typeface="Times New Roman" panose="02020603050405020304" pitchFamily="18" charset="0"/>
                        <a:ea typeface="Calibri" panose="020F0502020204030204" pitchFamily="34" charset="0"/>
                      </a:endParaRPr>
                    </a:p>
                    <a:p>
                      <a:pPr algn="ctr">
                        <a:lnSpc>
                          <a:spcPct val="100000"/>
                        </a:lnSpc>
                        <a:spcAft>
                          <a:spcPts val="0"/>
                        </a:spcAft>
                      </a:pPr>
                      <a:r>
                        <a:rPr lang="nl-NL" sz="3600" b="1">
                          <a:solidFill>
                            <a:srgbClr val="0070C0"/>
                          </a:solidFill>
                          <a:effectLst/>
                          <a:latin typeface="Times New Roman" panose="02020603050405020304" pitchFamily="18" charset="0"/>
                          <a:ea typeface="Calibri" panose="020F0502020204030204" pitchFamily="34" charset="0"/>
                        </a:rPr>
                        <a:t>Phân tích một tác phẩm thơ song thất lục bát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nSpc>
                          <a:spcPct val="100000"/>
                        </a:lnSpc>
                        <a:spcAft>
                          <a:spcPts val="0"/>
                        </a:spcAft>
                      </a:pPr>
                      <a:r>
                        <a:rPr lang="nl-NL" sz="3600" b="1">
                          <a:solidFill>
                            <a:srgbClr val="0D0D0D"/>
                          </a:solidFill>
                          <a:effectLst/>
                          <a:latin typeface="Times New Roman" panose="02020603050405020304" pitchFamily="18" charset="0"/>
                          <a:ea typeface="Calibri" panose="020F0502020204030204" pitchFamily="34" charset="0"/>
                        </a:rPr>
                        <a:t>*Thông tin cơ bản về tác giả</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*Tìm hiểu về bài thơ:</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1. Hoàn cảnh sáng tác bài thơ</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2. Bố cục của bài thơ, nội dung chính từng phần</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3. Nội dung chính của bài thơ:</a:t>
                      </a:r>
                      <a:endParaRPr lang="en-GB" sz="3600">
                        <a:effectLst/>
                        <a:latin typeface="Times New Roman" panose="02020603050405020304" pitchFamily="18" charset="0"/>
                        <a:ea typeface="Calibri" panose="020F0502020204030204" pitchFamily="34" charset="0"/>
                      </a:endParaRPr>
                    </a:p>
                    <a:p>
                      <a:pPr>
                        <a:lnSpc>
                          <a:spcPct val="100000"/>
                        </a:lnSpc>
                        <a:spcAft>
                          <a:spcPts val="0"/>
                        </a:spcAft>
                      </a:pPr>
                      <a:r>
                        <a:rPr lang="en-US" sz="3600" i="1">
                          <a:solidFill>
                            <a:srgbClr val="000000"/>
                          </a:solidFill>
                          <a:effectLst/>
                          <a:latin typeface="Times New Roman" panose="02020603050405020304" pitchFamily="18" charset="0"/>
                          <a:ea typeface="Calibri" panose="020F0502020204030204" pitchFamily="34" charset="0"/>
                        </a:rPr>
                        <a:t>- </a:t>
                      </a:r>
                      <a:r>
                        <a:rPr lang="en-US" sz="3600">
                          <a:solidFill>
                            <a:srgbClr val="000000"/>
                          </a:solidFill>
                          <a:effectLst/>
                          <a:latin typeface="Times New Roman" panose="02020603050405020304" pitchFamily="18" charset="0"/>
                          <a:ea typeface="Calibri" panose="020F0502020204030204" pitchFamily="34" charset="0"/>
                        </a:rPr>
                        <a:t>Ai là người bộc lộ cảm xúc trong bài thơ?</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pPr>
                      <a:r>
                        <a:rPr lang="en-GB" sz="3600" i="1">
                          <a:solidFill>
                            <a:srgbClr val="000000"/>
                          </a:solidFill>
                          <a:effectLst/>
                          <a:latin typeface="Times New Roman" panose="02020603050405020304" pitchFamily="18" charset="0"/>
                          <a:ea typeface="Times New Roman" panose="02020603050405020304" pitchFamily="18" charset="0"/>
                        </a:rPr>
                        <a:t>- </a:t>
                      </a:r>
                      <a:r>
                        <a:rPr lang="en-GB" sz="3600">
                          <a:solidFill>
                            <a:srgbClr val="231F20"/>
                          </a:solidFill>
                          <a:effectLst/>
                          <a:latin typeface="Times New Roman" panose="02020603050405020304" pitchFamily="18" charset="0"/>
                          <a:ea typeface="Times New Roman" panose="02020603050405020304" pitchFamily="18" charset="0"/>
                        </a:rPr>
                        <a:t>Những nỗi niềm tâm tư, xúc cảm chủ đạo trong tác phẩm.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4. Đặc sắc nghệ thuật của bài thơ:</a:t>
                      </a:r>
                      <a:r>
                        <a:rPr lang="en-US" sz="3600" i="1">
                          <a:solidFill>
                            <a:srgbClr val="000000"/>
                          </a:solidFill>
                          <a:effectLst/>
                          <a:latin typeface="Times New Roman" panose="02020603050405020304" pitchFamily="18" charset="0"/>
                          <a:ea typeface="Calibri" panose="020F0502020204030204" pitchFamily="34" charset="0"/>
                        </a:rPr>
                        <a:t> </a:t>
                      </a:r>
                      <a:r>
                        <a:rPr lang="en-US" sz="3600">
                          <a:effectLst/>
                          <a:latin typeface="Times New Roman" panose="02020603050405020304" pitchFamily="18" charset="0"/>
                          <a:ea typeface="Calibri" panose="020F0502020204030204" pitchFamily="34" charset="0"/>
                        </a:rPr>
                        <a:t>Các yếu tố nghệ thuật mà tác giả đã sử dụng để truyền tải nội dung chủ đề.</a:t>
                      </a:r>
                      <a:r>
                        <a:rPr lang="en-US" sz="3600" i="1">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54000" algn="just">
                        <a:lnSpc>
                          <a:spcPct val="100000"/>
                        </a:lnSpc>
                        <a:spcAft>
                          <a:spcPts val="0"/>
                        </a:spcAft>
                        <a:tabLst>
                          <a:tab pos="784225" algn="l"/>
                        </a:tabLst>
                      </a:pPr>
                      <a:r>
                        <a:rPr lang="en-GB" sz="3600">
                          <a:solidFill>
                            <a:srgbClr val="0D0D0D"/>
                          </a:solidFill>
                          <a:effectLst/>
                          <a:latin typeface="Times New Roman" panose="02020603050405020304" pitchFamily="18" charset="0"/>
                          <a:ea typeface="Times New Roman" panose="02020603050405020304" pitchFamily="18" charset="0"/>
                        </a:rPr>
                        <a:t>5. </a:t>
                      </a:r>
                      <a:r>
                        <a:rPr lang="vi-VN" sz="3600">
                          <a:solidFill>
                            <a:srgbClr val="000000"/>
                          </a:solidFill>
                          <a:effectLst/>
                          <a:latin typeface="Times New Roman" panose="02020603050405020304" pitchFamily="18" charset="0"/>
                          <a:ea typeface="Times New Roman" panose="02020603050405020304" pitchFamily="18" charset="0"/>
                        </a:rPr>
                        <a:t>Giá trị, ý nghĩa của </a:t>
                      </a:r>
                      <a:r>
                        <a:rPr lang="en-GB" sz="3600">
                          <a:solidFill>
                            <a:srgbClr val="000000"/>
                          </a:solidFill>
                          <a:effectLst/>
                          <a:latin typeface="Times New Roman" panose="02020603050405020304" pitchFamily="18" charset="0"/>
                          <a:ea typeface="Times New Roman" panose="02020603050405020304" pitchFamily="18" charset="0"/>
                        </a:rPr>
                        <a:t>tác phẩm</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a:solidFill>
                            <a:srgbClr val="0D0D0D"/>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1" name="Rectangle 30"/>
          <p:cNvSpPr/>
          <p:nvPr/>
        </p:nvSpPr>
        <p:spPr>
          <a:xfrm>
            <a:off x="7306177" y="272628"/>
            <a:ext cx="2653612" cy="1064843"/>
          </a:xfrm>
          <a:prstGeom prst="rect">
            <a:avLst/>
          </a:prstGeom>
        </p:spPr>
        <p:txBody>
          <a:bodyPr wrap="none">
            <a:spAutoFit/>
          </a:bodyPr>
          <a:lstStyle/>
          <a:p>
            <a:pPr algn="just">
              <a:lnSpc>
                <a:spcPct val="130000"/>
              </a:lnSpc>
              <a:spcAft>
                <a:spcPts val="0"/>
              </a:spcAft>
            </a:pPr>
            <a:r>
              <a:rPr lang="vi-VN" sz="5400" b="1">
                <a:latin typeface="Times New Roman" panose="02020603050405020304" pitchFamily="18" charset="0"/>
                <a:ea typeface="Calibri" panose="020F0502020204030204" pitchFamily="34" charset="0"/>
              </a:rPr>
              <a:t>b. Tìm ý</a:t>
            </a:r>
            <a:endParaRPr lang="en-GB" sz="5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81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anim calcmode="lin" valueType="num">
                                      <p:cBhvr>
                                        <p:cTn id="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3" name="Group 3"/>
          <p:cNvGrpSpPr/>
          <p:nvPr/>
        </p:nvGrpSpPr>
        <p:grpSpPr>
          <a:xfrm>
            <a:off x="0" y="7498092"/>
            <a:ext cx="18288000" cy="4550604"/>
            <a:chOff x="0" y="0"/>
            <a:chExt cx="24384000" cy="6067472"/>
          </a:xfrm>
        </p:grpSpPr>
        <p:sp>
          <p:nvSpPr>
            <p:cNvPr id="4" name="Freeform 4"/>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5" name="Freeform 5"/>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5" name="Freeform 25"/>
          <p:cNvSpPr/>
          <p:nvPr/>
        </p:nvSpPr>
        <p:spPr>
          <a:xfrm rot="5400000">
            <a:off x="-723659" y="2106490"/>
            <a:ext cx="5898085" cy="4078063"/>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28" name="Freeform 28"/>
          <p:cNvSpPr/>
          <p:nvPr/>
        </p:nvSpPr>
        <p:spPr>
          <a:xfrm rot="5400000">
            <a:off x="5082965" y="-386239"/>
            <a:ext cx="3347995" cy="4663483"/>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0" name="Freeform 30"/>
          <p:cNvSpPr/>
          <p:nvPr/>
        </p:nvSpPr>
        <p:spPr>
          <a:xfrm rot="5400000">
            <a:off x="4571664" y="3571453"/>
            <a:ext cx="4317988" cy="4716094"/>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2" name="Freeform 30"/>
          <p:cNvSpPr/>
          <p:nvPr/>
        </p:nvSpPr>
        <p:spPr>
          <a:xfrm rot="5400000">
            <a:off x="8276533" y="1568515"/>
            <a:ext cx="8048954" cy="5725579"/>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3" name="Rectangle 32"/>
          <p:cNvSpPr/>
          <p:nvPr/>
        </p:nvSpPr>
        <p:spPr>
          <a:xfrm>
            <a:off x="344120" y="1462252"/>
            <a:ext cx="3731585" cy="5078313"/>
          </a:xfrm>
          <a:prstGeom prst="rect">
            <a:avLst/>
          </a:prstGeom>
        </p:spPr>
        <p:txBody>
          <a:bodyPr wrap="square">
            <a:spAutoFit/>
          </a:bodyPr>
          <a:lstStyle/>
          <a:p>
            <a:pPr algn="just"/>
            <a:r>
              <a:rPr lang="vi-VN" sz="3600">
                <a:solidFill>
                  <a:srgbClr val="333333"/>
                </a:solidFill>
                <a:latin typeface="Times New Roman" panose="02020603050405020304" pitchFamily="18" charset="0"/>
                <a:ea typeface="Calibri" panose="020F0502020204030204" pitchFamily="34" charset="0"/>
              </a:rPr>
              <a:t>Tìm hiểu thông tin về tác giả, hoàn cảnh ra đời của tác phẩm (nếu có) và những thông tin khác có liên quan để viết phần Mở bài và liên hệ, mở rộng khi phân tích.</a:t>
            </a:r>
            <a:endParaRPr lang="en-GB" sz="3600"/>
          </a:p>
        </p:txBody>
      </p:sp>
      <p:sp>
        <p:nvSpPr>
          <p:cNvPr id="34" name="Rectangle 33"/>
          <p:cNvSpPr/>
          <p:nvPr/>
        </p:nvSpPr>
        <p:spPr>
          <a:xfrm>
            <a:off x="4770617" y="661911"/>
            <a:ext cx="3904735" cy="2308324"/>
          </a:xfrm>
          <a:prstGeom prst="rect">
            <a:avLst/>
          </a:prstGeom>
        </p:spPr>
        <p:txBody>
          <a:bodyPr wrap="square">
            <a:spAutoFit/>
          </a:bodyPr>
          <a:lstStyle/>
          <a:p>
            <a:pPr algn="just"/>
            <a:r>
              <a:rPr lang="en-US" sz="3600">
                <a:solidFill>
                  <a:srgbClr val="333333"/>
                </a:solidFill>
                <a:latin typeface="Times New Roman" panose="02020603050405020304" pitchFamily="18" charset="0"/>
                <a:ea typeface="Calibri" panose="020F0502020204030204" pitchFamily="34" charset="0"/>
              </a:rPr>
              <a:t>Xác định bố cục của tác phẩm và nội dung chính của từng phần.</a:t>
            </a:r>
            <a:endParaRPr lang="en-GB" sz="3600"/>
          </a:p>
        </p:txBody>
      </p:sp>
      <p:sp>
        <p:nvSpPr>
          <p:cNvPr id="35" name="Rectangle 34"/>
          <p:cNvSpPr/>
          <p:nvPr/>
        </p:nvSpPr>
        <p:spPr>
          <a:xfrm>
            <a:off x="4807202" y="4659030"/>
            <a:ext cx="3846912" cy="2308324"/>
          </a:xfrm>
          <a:prstGeom prst="rect">
            <a:avLst/>
          </a:prstGeom>
        </p:spPr>
        <p:txBody>
          <a:bodyPr wrap="square">
            <a:spAutoFit/>
          </a:bodyPr>
          <a:lstStyle/>
          <a:p>
            <a:pPr algn="just"/>
            <a:r>
              <a:rPr lang="en-US" sz="3600">
                <a:solidFill>
                  <a:srgbClr val="333333"/>
                </a:solidFill>
                <a:latin typeface="Times New Roman" panose="02020603050405020304" pitchFamily="18" charset="0"/>
                <a:ea typeface="Calibri" panose="020F0502020204030204" pitchFamily="34" charset="0"/>
              </a:rPr>
              <a:t>Xác định những nỗi niềm tâm tư, xúc cảm chủ đạo trong tác phẩm.</a:t>
            </a:r>
            <a:endParaRPr lang="en-GB" sz="3600"/>
          </a:p>
        </p:txBody>
      </p:sp>
      <p:sp>
        <p:nvSpPr>
          <p:cNvPr id="36" name="Rectangle 35"/>
          <p:cNvSpPr/>
          <p:nvPr/>
        </p:nvSpPr>
        <p:spPr>
          <a:xfrm>
            <a:off x="9759828" y="781435"/>
            <a:ext cx="5015572" cy="6740307"/>
          </a:xfrm>
          <a:prstGeom prst="rect">
            <a:avLst/>
          </a:prstGeom>
        </p:spPr>
        <p:txBody>
          <a:bodyPr wrap="square">
            <a:spAutoFit/>
          </a:bodyPr>
          <a:lstStyle/>
          <a:p>
            <a:pPr algn="just"/>
            <a:r>
              <a:rPr lang="en-US" sz="3600">
                <a:solidFill>
                  <a:srgbClr val="333333"/>
                </a:solidFill>
                <a:latin typeface="Times New Roman" panose="02020603050405020304" pitchFamily="18" charset="0"/>
                <a:ea typeface="Calibri" panose="020F0502020204030204" pitchFamily="34" charset="0"/>
              </a:rPr>
              <a:t>Tìm hiểu các yếu tố nghệ thuật mà tác giả đã sử dụng để truyền tải nội dung chủ đề như đặc điểm của thể thơ song thất lục bát (vần, nhịp,…), từ ngữ (đặc biệt là các từ ngữ chỉ xúc cảm, trong đó có cả từ tượng thanh, từ tượng hình,…), biện pháp tu từ (điệp thanh, điệp vần, so sánh, ẩn dụ),…</a:t>
            </a:r>
            <a:endParaRPr lang="en-GB" sz="3600"/>
          </a:p>
        </p:txBody>
      </p:sp>
    </p:spTree>
    <p:extLst>
      <p:ext uri="{BB962C8B-B14F-4D97-AF65-F5344CB8AC3E}">
        <p14:creationId xmlns:p14="http://schemas.microsoft.com/office/powerpoint/2010/main" val="31660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ircle(in)">
                                      <p:cBhvr>
                                        <p:cTn id="35" dur="2000"/>
                                        <p:tgtEl>
                                          <p:spTgt spid="36"/>
                                        </p:tgtEl>
                                      </p:cBhvr>
                                    </p:animEffect>
                                  </p:childTnLst>
                                </p:cTn>
                              </p:par>
                              <p:par>
                                <p:cTn id="36" presetID="6" presetClass="entr" presetSubtype="16"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circle(in)">
                                      <p:cBhvr>
                                        <p:cTn id="3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4" name="TextBox 4"/>
          <p:cNvSpPr txBox="1"/>
          <p:nvPr/>
        </p:nvSpPr>
        <p:spPr>
          <a:xfrm>
            <a:off x="1798700" y="2446425"/>
            <a:ext cx="7345300" cy="12711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nSpc>
                <a:spcPts val="10400"/>
              </a:lnSpc>
            </a:pPr>
            <a:r>
              <a:rPr lang="en-US" sz="8000" b="1">
                <a:latin typeface="Times New Roman" panose="02020603050405020304" pitchFamily="18" charset="0"/>
                <a:cs typeface="Times New Roman" panose="02020603050405020304" pitchFamily="18" charset="0"/>
              </a:rPr>
              <a:t>c. Lập dàn </a:t>
            </a:r>
            <a:r>
              <a:rPr lang="en-US" sz="8000" b="1" smtClean="0">
                <a:latin typeface="Times New Roman" panose="02020603050405020304" pitchFamily="18" charset="0"/>
                <a:cs typeface="Times New Roman" panose="02020603050405020304" pitchFamily="18" charset="0"/>
              </a:rPr>
              <a:t>ý</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a:off x="10778956" y="1873263"/>
            <a:ext cx="5036164" cy="6540473"/>
          </a:xfrm>
          <a:custGeom>
            <a:avLst/>
            <a:gdLst/>
            <a:ahLst/>
            <a:cxnLst/>
            <a:rect l="l" t="t" r="r" b="b"/>
            <a:pathLst>
              <a:path w="5036164" h="6540473">
                <a:moveTo>
                  <a:pt x="0" y="0"/>
                </a:moveTo>
                <a:lnTo>
                  <a:pt x="5036165" y="0"/>
                </a:lnTo>
                <a:lnTo>
                  <a:pt x="5036165" y="6540474"/>
                </a:lnTo>
                <a:lnTo>
                  <a:pt x="0" y="6540474"/>
                </a:lnTo>
                <a:lnTo>
                  <a:pt x="0" y="0"/>
                </a:lnTo>
                <a:close/>
              </a:path>
            </a:pathLst>
          </a:custGeom>
          <a:blipFill>
            <a:blip r:embed="rId3"/>
            <a:stretch>
              <a:fillRect/>
            </a:stretch>
          </a:blipFill>
        </p:spPr>
      </p:sp>
      <p:grpSp>
        <p:nvGrpSpPr>
          <p:cNvPr id="7" name="Group 7"/>
          <p:cNvGrpSpPr/>
          <p:nvPr/>
        </p:nvGrpSpPr>
        <p:grpSpPr>
          <a:xfrm>
            <a:off x="0" y="7341250"/>
            <a:ext cx="18288000" cy="4550604"/>
            <a:chOff x="0" y="0"/>
            <a:chExt cx="24384000" cy="6067472"/>
          </a:xfrm>
        </p:grpSpPr>
        <p:sp>
          <p:nvSpPr>
            <p:cNvPr id="8" name="Freeform 8"/>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9" name="Freeform 9"/>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9" name="Freeform 29"/>
          <p:cNvSpPr/>
          <p:nvPr/>
        </p:nvSpPr>
        <p:spPr>
          <a:xfrm>
            <a:off x="14661986"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25340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3" name="Group 3"/>
          <p:cNvGrpSpPr/>
          <p:nvPr/>
        </p:nvGrpSpPr>
        <p:grpSpPr>
          <a:xfrm>
            <a:off x="0" y="7341250"/>
            <a:ext cx="18288000" cy="4550604"/>
            <a:chOff x="0" y="0"/>
            <a:chExt cx="24384000" cy="6067472"/>
          </a:xfrm>
        </p:grpSpPr>
        <p:sp>
          <p:nvSpPr>
            <p:cNvPr id="4" name="Freeform 4"/>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5" name="Freeform 5"/>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aphicFrame>
        <p:nvGraphicFramePr>
          <p:cNvPr id="30" name="Table 29"/>
          <p:cNvGraphicFramePr>
            <a:graphicFrameLocks noGrp="1"/>
          </p:cNvGraphicFramePr>
          <p:nvPr>
            <p:extLst>
              <p:ext uri="{D42A27DB-BD31-4B8C-83A1-F6EECF244321}">
                <p14:modId xmlns:p14="http://schemas.microsoft.com/office/powerpoint/2010/main" val="598267224"/>
              </p:ext>
            </p:extLst>
          </p:nvPr>
        </p:nvGraphicFramePr>
        <p:xfrm>
          <a:off x="1179041" y="170574"/>
          <a:ext cx="16013406" cy="79248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249959"/>
                <a:gridCol w="13763447"/>
              </a:tblGrid>
              <a:tr h="1028628">
                <a:tc>
                  <a:txBody>
                    <a:bodyPr/>
                    <a:lstStyle/>
                    <a:p>
                      <a:pPr marL="457200" marR="24765">
                        <a:lnSpc>
                          <a:spcPct val="130000"/>
                        </a:lnSpc>
                        <a:spcAft>
                          <a:spcPts val="0"/>
                        </a:spcAft>
                        <a:tabLst>
                          <a:tab pos="399415" algn="l"/>
                        </a:tabLst>
                      </a:pPr>
                      <a:r>
                        <a:rPr lang="en-US" sz="4000" b="1">
                          <a:effectLst/>
                          <a:latin typeface="Times New Roman" panose="02020603050405020304" pitchFamily="18" charset="0"/>
                          <a:ea typeface="Times New Roman" panose="02020603050405020304" pitchFamily="18" charset="0"/>
                        </a:rPr>
                        <a:t>Mở bài</a:t>
                      </a:r>
                      <a:endParaRPr lang="en-GB" sz="4000">
                        <a:effectLst/>
                        <a:latin typeface="Times New Roman" panose="02020603050405020304" pitchFamily="18" charset="0"/>
                        <a:ea typeface="Times New Roman" panose="02020603050405020304" pitchFamily="18" charset="0"/>
                      </a:endParaRPr>
                    </a:p>
                  </a:txBody>
                  <a:tcPr marL="54779" marR="547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nSpc>
                          <a:spcPct val="130000"/>
                        </a:lnSpc>
                        <a:spcAft>
                          <a:spcPts val="0"/>
                        </a:spcAft>
                      </a:pPr>
                      <a:r>
                        <a:rPr lang="en-US" sz="4000">
                          <a:solidFill>
                            <a:srgbClr val="0D0D0D"/>
                          </a:solidFill>
                          <a:effectLst/>
                          <a:latin typeface="Times New Roman" panose="02020603050405020304" pitchFamily="18" charset="0"/>
                          <a:ea typeface="Calibri" panose="020F0502020204030204" pitchFamily="34" charset="0"/>
                        </a:rPr>
                        <a:t>Giới thiệu khái quát về tác phẩm thơ song thất lục bát (nhan đề, tên tác giả) và nêu ý kiến chung về tác phẩm.</a:t>
                      </a:r>
                      <a:endParaRPr lang="en-GB" sz="4000">
                        <a:effectLst/>
                        <a:latin typeface="Times New Roman" panose="02020603050405020304" pitchFamily="18" charset="0"/>
                        <a:ea typeface="Calibri" panose="020F0502020204030204" pitchFamily="34" charset="0"/>
                      </a:endParaRPr>
                    </a:p>
                  </a:txBody>
                  <a:tcPr marL="54779" marR="547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2981">
                <a:tc>
                  <a:txBody>
                    <a:bodyPr/>
                    <a:lstStyle/>
                    <a:p>
                      <a:pPr marL="457200" marR="24765">
                        <a:lnSpc>
                          <a:spcPct val="130000"/>
                        </a:lnSpc>
                        <a:spcAft>
                          <a:spcPts val="0"/>
                        </a:spcAft>
                        <a:tabLst>
                          <a:tab pos="399415" algn="l"/>
                        </a:tabLst>
                      </a:pPr>
                      <a:r>
                        <a:rPr lang="en-US" sz="4000" b="1">
                          <a:effectLst/>
                          <a:latin typeface="Times New Roman" panose="02020603050405020304" pitchFamily="18" charset="0"/>
                          <a:ea typeface="Times New Roman" panose="02020603050405020304" pitchFamily="18" charset="0"/>
                        </a:rPr>
                        <a:t>Thân bài</a:t>
                      </a:r>
                      <a:endParaRPr lang="en-GB" sz="4000">
                        <a:effectLst/>
                        <a:latin typeface="Times New Roman" panose="02020603050405020304" pitchFamily="18" charset="0"/>
                        <a:ea typeface="Times New Roman" panose="02020603050405020304" pitchFamily="18" charset="0"/>
                      </a:endParaRPr>
                    </a:p>
                  </a:txBody>
                  <a:tcPr marL="54779" marR="547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a:solidFill>
                            <a:srgbClr val="0D0D0D"/>
                          </a:solidFill>
                          <a:effectLst/>
                          <a:latin typeface="Times New Roman" panose="02020603050405020304" pitchFamily="18" charset="0"/>
                          <a:ea typeface="Times New Roman" panose="02020603050405020304" pitchFamily="18" charset="0"/>
                        </a:rPr>
                        <a:t>Lần lượt phân tích các phần theo bố cục tác phẩm thơ:</a:t>
                      </a:r>
                      <a:endParaRPr lang="en-GB" sz="4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vi-VN" sz="4000">
                          <a:solidFill>
                            <a:srgbClr val="0D0D0D"/>
                          </a:solidFill>
                          <a:effectLst/>
                          <a:latin typeface="Times New Roman" panose="02020603050405020304" pitchFamily="18" charset="0"/>
                          <a:ea typeface="Times New Roman" panose="02020603050405020304" pitchFamily="18" charset="0"/>
                        </a:rPr>
                        <a:t>+ Phần 1 (từ câu…đến câu…): phân tích những tâm tư, nỗi niềm, khát vọng,…và một số nét đặc sắc về nghệ thuật.</a:t>
                      </a:r>
                      <a:endParaRPr lang="en-GB" sz="4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vi-VN" sz="4000">
                          <a:solidFill>
                            <a:srgbClr val="0D0D0D"/>
                          </a:solidFill>
                          <a:effectLst/>
                          <a:latin typeface="Times New Roman" panose="02020603050405020304" pitchFamily="18" charset="0"/>
                          <a:ea typeface="Times New Roman" panose="02020603050405020304" pitchFamily="18" charset="0"/>
                        </a:rPr>
                        <a:t>+ Phần 2 (từ câu…đến câu…): phân tích những tâm tư, nỗi niềm, khát vọng,…và một số nét đặc sắc về nghệ thuật.</a:t>
                      </a:r>
                      <a:endParaRPr lang="en-GB" sz="400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vi-VN" sz="4000">
                          <a:solidFill>
                            <a:srgbClr val="0D0D0D"/>
                          </a:solidFill>
                          <a:effectLst/>
                          <a:latin typeface="Times New Roman" panose="02020603050405020304" pitchFamily="18" charset="0"/>
                          <a:ea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endParaRPr>
                    </a:p>
                  </a:txBody>
                  <a:tcPr marL="54779" marR="547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4354">
                <a:tc>
                  <a:txBody>
                    <a:bodyPr/>
                    <a:lstStyle/>
                    <a:p>
                      <a:pPr marL="457200" marR="24765">
                        <a:lnSpc>
                          <a:spcPct val="130000"/>
                        </a:lnSpc>
                        <a:spcAft>
                          <a:spcPts val="0"/>
                        </a:spcAft>
                        <a:tabLst>
                          <a:tab pos="399415" algn="l"/>
                        </a:tabLst>
                      </a:pPr>
                      <a:r>
                        <a:rPr lang="en-US" sz="4000" b="1">
                          <a:effectLst/>
                          <a:latin typeface="Times New Roman" panose="02020603050405020304" pitchFamily="18" charset="0"/>
                          <a:ea typeface="Times New Roman" panose="02020603050405020304" pitchFamily="18" charset="0"/>
                        </a:rPr>
                        <a:t>Kết bài</a:t>
                      </a:r>
                      <a:endParaRPr lang="en-GB" sz="4000">
                        <a:effectLst/>
                        <a:latin typeface="Times New Roman" panose="02020603050405020304" pitchFamily="18" charset="0"/>
                        <a:ea typeface="Times New Roman" panose="02020603050405020304" pitchFamily="18" charset="0"/>
                      </a:endParaRPr>
                    </a:p>
                  </a:txBody>
                  <a:tcPr marL="54779" marR="547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a:solidFill>
                            <a:srgbClr val="0D0D0D"/>
                          </a:solidFill>
                          <a:effectLst/>
                          <a:latin typeface="Times New Roman" panose="02020603050405020304" pitchFamily="18" charset="0"/>
                          <a:ea typeface="Calibri" panose="020F0502020204030204" pitchFamily="34" charset="0"/>
                        </a:rPr>
                        <a:t>Khẳng định ý nghĩa, giá trị nội dung và nghệ thuật của tác phẩm thơ.</a:t>
                      </a:r>
                      <a:endParaRPr lang="en-GB" sz="4000">
                        <a:effectLst/>
                        <a:latin typeface="Times New Roman" panose="02020603050405020304" pitchFamily="18" charset="0"/>
                        <a:ea typeface="Calibri" panose="020F0502020204030204" pitchFamily="34" charset="0"/>
                      </a:endParaRPr>
                    </a:p>
                  </a:txBody>
                  <a:tcPr marL="54779" marR="547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936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4" name="TextBox 4"/>
          <p:cNvSpPr txBox="1"/>
          <p:nvPr/>
        </p:nvSpPr>
        <p:spPr>
          <a:xfrm>
            <a:off x="1798700" y="2446425"/>
            <a:ext cx="7345300" cy="12311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2. VIẾT BÀI</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a:off x="10778956" y="1873263"/>
            <a:ext cx="5036164" cy="6540473"/>
          </a:xfrm>
          <a:custGeom>
            <a:avLst/>
            <a:gdLst/>
            <a:ahLst/>
            <a:cxnLst/>
            <a:rect l="l" t="t" r="r" b="b"/>
            <a:pathLst>
              <a:path w="5036164" h="6540473">
                <a:moveTo>
                  <a:pt x="0" y="0"/>
                </a:moveTo>
                <a:lnTo>
                  <a:pt x="5036165" y="0"/>
                </a:lnTo>
                <a:lnTo>
                  <a:pt x="5036165" y="6540474"/>
                </a:lnTo>
                <a:lnTo>
                  <a:pt x="0" y="6540474"/>
                </a:lnTo>
                <a:lnTo>
                  <a:pt x="0" y="0"/>
                </a:lnTo>
                <a:close/>
              </a:path>
            </a:pathLst>
          </a:custGeom>
          <a:blipFill>
            <a:blip r:embed="rId3"/>
            <a:stretch>
              <a:fillRect/>
            </a:stretch>
          </a:blipFill>
        </p:spPr>
      </p:sp>
      <p:grpSp>
        <p:nvGrpSpPr>
          <p:cNvPr id="7" name="Group 7"/>
          <p:cNvGrpSpPr/>
          <p:nvPr/>
        </p:nvGrpSpPr>
        <p:grpSpPr>
          <a:xfrm>
            <a:off x="0" y="7341250"/>
            <a:ext cx="18288000" cy="4550604"/>
            <a:chOff x="0" y="0"/>
            <a:chExt cx="24384000" cy="6067472"/>
          </a:xfrm>
        </p:grpSpPr>
        <p:sp>
          <p:nvSpPr>
            <p:cNvPr id="8" name="Freeform 8"/>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9" name="Freeform 9"/>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9" name="Freeform 29"/>
          <p:cNvSpPr/>
          <p:nvPr/>
        </p:nvSpPr>
        <p:spPr>
          <a:xfrm>
            <a:off x="14661986"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91754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1293167" y="1228663"/>
            <a:ext cx="5577025" cy="7498521"/>
          </a:xfrm>
          <a:custGeom>
            <a:avLst/>
            <a:gdLst/>
            <a:ahLst/>
            <a:cxnLst/>
            <a:rect l="l" t="t" r="r" b="b"/>
            <a:pathLst>
              <a:path w="5577025" h="7498521">
                <a:moveTo>
                  <a:pt x="0" y="0"/>
                </a:moveTo>
                <a:lnTo>
                  <a:pt x="5577025" y="0"/>
                </a:lnTo>
                <a:lnTo>
                  <a:pt x="5577025" y="7498521"/>
                </a:lnTo>
                <a:lnTo>
                  <a:pt x="0" y="7498521"/>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TextBox 26"/>
          <p:cNvSpPr txBox="1"/>
          <p:nvPr/>
        </p:nvSpPr>
        <p:spPr>
          <a:xfrm>
            <a:off x="1371907" y="3179702"/>
            <a:ext cx="9921261" cy="29238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lvl="0" algn="ctr">
              <a:lnSpc>
                <a:spcPts val="11440"/>
              </a:lnSpc>
            </a:pPr>
            <a:r>
              <a:rPr lang="vi-VN" sz="9600" b="1">
                <a:latin typeface="+mj-lt"/>
              </a:rPr>
              <a:t>HOẠT ĐỘNG </a:t>
            </a:r>
            <a:r>
              <a:rPr lang="vi-VN" sz="9600" b="1" smtClean="0">
                <a:latin typeface="+mj-lt"/>
              </a:rPr>
              <a:t>1 </a:t>
            </a:r>
            <a:r>
              <a:rPr lang="vi-VN" sz="9600" b="1">
                <a:latin typeface="+mj-lt"/>
              </a:rPr>
              <a:t>KHỞI ĐỘNG </a:t>
            </a:r>
            <a:endParaRPr lang="en-US" sz="10400" u="none">
              <a:solidFill>
                <a:srgbClr val="2F2325"/>
              </a:solidFill>
              <a:latin typeface="+mj-lt"/>
            </a:endParaRPr>
          </a:p>
        </p:txBody>
      </p:sp>
      <p:sp>
        <p:nvSpPr>
          <p:cNvPr id="27" name="Freeform 27"/>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9144000" y="2095171"/>
            <a:ext cx="5685772" cy="6758718"/>
          </a:xfrm>
          <a:custGeom>
            <a:avLst/>
            <a:gdLst/>
            <a:ahLst/>
            <a:cxnLst/>
            <a:rect l="l" t="t" r="r" b="b"/>
            <a:pathLst>
              <a:path w="5685772" h="6758718">
                <a:moveTo>
                  <a:pt x="0" y="0"/>
                </a:moveTo>
                <a:lnTo>
                  <a:pt x="5685772" y="0"/>
                </a:lnTo>
                <a:lnTo>
                  <a:pt x="5685772" y="6758718"/>
                </a:lnTo>
                <a:lnTo>
                  <a:pt x="0" y="6758718"/>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30" name="Freeform 30"/>
          <p:cNvSpPr/>
          <p:nvPr/>
        </p:nvSpPr>
        <p:spPr>
          <a:xfrm flipH="1">
            <a:off x="14661986" y="1028700"/>
            <a:ext cx="2597314" cy="2357062"/>
          </a:xfrm>
          <a:custGeom>
            <a:avLst/>
            <a:gdLst/>
            <a:ahLst/>
            <a:cxnLst/>
            <a:rect l="l" t="t" r="r" b="b"/>
            <a:pathLst>
              <a:path w="2597314" h="2357062">
                <a:moveTo>
                  <a:pt x="2597314" y="0"/>
                </a:moveTo>
                <a:lnTo>
                  <a:pt x="0" y="0"/>
                </a:lnTo>
                <a:lnTo>
                  <a:pt x="0" y="2357062"/>
                </a:lnTo>
                <a:lnTo>
                  <a:pt x="2597314" y="2357062"/>
                </a:lnTo>
                <a:lnTo>
                  <a:pt x="2597314" y="0"/>
                </a:lnTo>
                <a:close/>
              </a:path>
            </a:pathLst>
          </a:custGeom>
          <a:blipFill>
            <a:blip r:embed="rId7"/>
            <a:stretch>
              <a:fillRect/>
            </a:stretch>
          </a:blipFill>
        </p:spPr>
      </p:sp>
      <p:sp>
        <p:nvSpPr>
          <p:cNvPr id="31" name="Rectangle 30"/>
          <p:cNvSpPr/>
          <p:nvPr/>
        </p:nvSpPr>
        <p:spPr>
          <a:xfrm>
            <a:off x="822155" y="2095171"/>
            <a:ext cx="7631963" cy="4154984"/>
          </a:xfrm>
          <a:prstGeom prst="rect">
            <a:avLst/>
          </a:prstGeom>
        </p:spPr>
        <p:txBody>
          <a:bodyPr wrap="square">
            <a:spAutoFit/>
          </a:bodyPr>
          <a:lstStyle/>
          <a:p>
            <a:pPr algn="just"/>
            <a:r>
              <a:rPr lang="vi-VN" sz="6600">
                <a:solidFill>
                  <a:srgbClr val="000000"/>
                </a:solidFill>
                <a:latin typeface="Times New Roman" panose="02020603050405020304" pitchFamily="18" charset="0"/>
                <a:ea typeface="Calibri" panose="020F0502020204030204" pitchFamily="34" charset="0"/>
              </a:rPr>
              <a:t>Phần </a:t>
            </a:r>
            <a:r>
              <a:rPr lang="vi-VN" sz="6600" i="1">
                <a:solidFill>
                  <a:srgbClr val="000000"/>
                </a:solidFill>
                <a:latin typeface="Times New Roman" panose="02020603050405020304" pitchFamily="18" charset="0"/>
                <a:ea typeface="Calibri" panose="020F0502020204030204" pitchFamily="34" charset="0"/>
              </a:rPr>
              <a:t>Mở bài</a:t>
            </a:r>
            <a:r>
              <a:rPr lang="vi-VN" sz="6600">
                <a:solidFill>
                  <a:srgbClr val="000000"/>
                </a:solidFill>
                <a:latin typeface="Times New Roman" panose="02020603050405020304" pitchFamily="18" charset="0"/>
                <a:ea typeface="Calibri" panose="020F0502020204030204" pitchFamily="34" charset="0"/>
              </a:rPr>
              <a:t> và phần </a:t>
            </a:r>
            <a:r>
              <a:rPr lang="vi-VN" sz="6600" i="1">
                <a:solidFill>
                  <a:srgbClr val="000000"/>
                </a:solidFill>
                <a:latin typeface="Times New Roman" panose="02020603050405020304" pitchFamily="18" charset="0"/>
                <a:ea typeface="Calibri" panose="020F0502020204030204" pitchFamily="34" charset="0"/>
              </a:rPr>
              <a:t>Kết bài: </a:t>
            </a:r>
            <a:r>
              <a:rPr lang="vi-VN" sz="6600">
                <a:solidFill>
                  <a:srgbClr val="000000"/>
                </a:solidFill>
                <a:latin typeface="Times New Roman" panose="02020603050405020304" pitchFamily="18" charset="0"/>
                <a:ea typeface="Calibri" panose="020F0502020204030204" pitchFamily="34" charset="0"/>
              </a:rPr>
              <a:t>mỗi phần viết thành một đoạn văn hoàn chỉnh.</a:t>
            </a:r>
            <a:endParaRPr lang="en-GB" sz="6600"/>
          </a:p>
        </p:txBody>
      </p:sp>
    </p:spTree>
    <p:extLst>
      <p:ext uri="{BB962C8B-B14F-4D97-AF65-F5344CB8AC3E}">
        <p14:creationId xmlns:p14="http://schemas.microsoft.com/office/powerpoint/2010/main" val="36022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anim calcmode="lin" valueType="num">
                                      <p:cBhvr>
                                        <p:cTn id="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3" name="Group 3"/>
          <p:cNvGrpSpPr/>
          <p:nvPr/>
        </p:nvGrpSpPr>
        <p:grpSpPr>
          <a:xfrm>
            <a:off x="0" y="7341250"/>
            <a:ext cx="18288000" cy="4550604"/>
            <a:chOff x="0" y="0"/>
            <a:chExt cx="24384000" cy="6067472"/>
          </a:xfrm>
        </p:grpSpPr>
        <p:sp>
          <p:nvSpPr>
            <p:cNvPr id="4" name="Freeform 4"/>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5" name="Freeform 5"/>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8" name="TextBox 28"/>
          <p:cNvSpPr txBox="1"/>
          <p:nvPr/>
        </p:nvSpPr>
        <p:spPr>
          <a:xfrm>
            <a:off x="5810482" y="274678"/>
            <a:ext cx="6700505" cy="1233799"/>
          </a:xfrm>
          <a:prstGeom prst="rect">
            <a:avLst/>
          </a:prstGeom>
        </p:spPr>
        <p:txBody>
          <a:bodyPr lIns="0" tIns="0" rIns="0" bIns="0" rtlCol="0" anchor="t">
            <a:spAutoFit/>
          </a:bodyPr>
          <a:lstStyle/>
          <a:p>
            <a:pPr>
              <a:lnSpc>
                <a:spcPts val="10400"/>
              </a:lnSpc>
            </a:pPr>
            <a:r>
              <a:rPr lang="vi-VN" sz="7200">
                <a:latin typeface="Times New Roman" panose="02020603050405020304" pitchFamily="18" charset="0"/>
                <a:cs typeface="Times New Roman" panose="02020603050405020304" pitchFamily="18" charset="0"/>
              </a:rPr>
              <a:t>Phần </a:t>
            </a:r>
            <a:r>
              <a:rPr lang="vi-VN" sz="7200" i="1">
                <a:latin typeface="Times New Roman" panose="02020603050405020304" pitchFamily="18" charset="0"/>
                <a:cs typeface="Times New Roman" panose="02020603050405020304" pitchFamily="18" charset="0"/>
              </a:rPr>
              <a:t>Thân bài</a:t>
            </a:r>
            <a:endParaRPr lang="en-US" sz="7200">
              <a:solidFill>
                <a:srgbClr val="2F2325"/>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35445" y="1881359"/>
            <a:ext cx="16494685" cy="5213735"/>
          </a:xfrm>
          <a:prstGeom prst="rect">
            <a:avLst/>
          </a:prstGeom>
        </p:spPr>
        <p:txBody>
          <a:bodyPr wrap="square">
            <a:spAutoFit/>
          </a:bodyPr>
          <a:lstStyle/>
          <a:p>
            <a:pPr indent="254000" algn="just">
              <a:lnSpc>
                <a:spcPct val="130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Lựa chọn kiểu tổ chức đoạn văn (diễn dịch, quy nạp, song song, phối hợp) cho phù hợp với từng ý triển khai trong Thân bài.</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30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Khi viết, luôn chú ý liền kết các câu trong đoạn và liên kết các đoạn trong bài.</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30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Chú ý kết hợp nhuần nhuyễn giữa sử dụng lí lẽ và bằng chứng trong khi triển khai các ý của phần </a:t>
            </a:r>
            <a:r>
              <a:rPr lang="vi-VN"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 bài</a:t>
            </a: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để đảm bảo tính thuyết phục của một bài văn nghị luận.</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30000"/>
              </a:lnSpc>
              <a:spcAft>
                <a:spcPts val="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Chú ý làm rõ những nét đặc sắc về nội dung và nghệ thuật của bài thơ (chú ý làm rõ các đặc điểm của thể thơ STLB). Sử dụng có hiệu quả các thông tin ngoài tác phẩm (nếu có) giúp cho việc phân tích các giá trị của tác phẩm được rõ ràng, nổi bật hơn.</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0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3" name="Group 3"/>
          <p:cNvGrpSpPr/>
          <p:nvPr/>
        </p:nvGrpSpPr>
        <p:grpSpPr>
          <a:xfrm>
            <a:off x="-103622" y="7776325"/>
            <a:ext cx="18288000" cy="4550604"/>
            <a:chOff x="0" y="0"/>
            <a:chExt cx="24384000" cy="6067472"/>
          </a:xfrm>
        </p:grpSpPr>
        <p:sp>
          <p:nvSpPr>
            <p:cNvPr id="4" name="Freeform 4"/>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5" name="Freeform 5"/>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5" name="Freeform 25"/>
          <p:cNvSpPr/>
          <p:nvPr/>
        </p:nvSpPr>
        <p:spPr>
          <a:xfrm rot="5400000">
            <a:off x="1332327" y="3088852"/>
            <a:ext cx="4269546" cy="5105400"/>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26" name="TextBox 26"/>
          <p:cNvSpPr txBox="1"/>
          <p:nvPr/>
        </p:nvSpPr>
        <p:spPr>
          <a:xfrm>
            <a:off x="1855584" y="1085850"/>
            <a:ext cx="14576833"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3. CHỈNH SỬA VÀ HOÀN THIỆN</a:t>
            </a:r>
            <a:endParaRPr lang="en-GB" sz="6600">
              <a:latin typeface="Times New Roman" panose="02020603050405020304" pitchFamily="18" charset="0"/>
              <a:cs typeface="Times New Roman" panose="02020603050405020304" pitchFamily="18" charset="0"/>
            </a:endParaRPr>
          </a:p>
        </p:txBody>
      </p:sp>
      <p:sp>
        <p:nvSpPr>
          <p:cNvPr id="28" name="Freeform 28"/>
          <p:cNvSpPr/>
          <p:nvPr/>
        </p:nvSpPr>
        <p:spPr>
          <a:xfrm rot="5400000">
            <a:off x="6796881" y="2998092"/>
            <a:ext cx="4269546" cy="5286919"/>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0" name="Freeform 30"/>
          <p:cNvSpPr/>
          <p:nvPr/>
        </p:nvSpPr>
        <p:spPr>
          <a:xfrm rot="5400000">
            <a:off x="12098025" y="2460157"/>
            <a:ext cx="5637142" cy="5974630"/>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2" name="Rectangle 31"/>
          <p:cNvSpPr/>
          <p:nvPr/>
        </p:nvSpPr>
        <p:spPr>
          <a:xfrm>
            <a:off x="1132524" y="3587171"/>
            <a:ext cx="4669152" cy="3785652"/>
          </a:xfrm>
          <a:prstGeom prst="rect">
            <a:avLst/>
          </a:prstGeom>
        </p:spPr>
        <p:txBody>
          <a:bodyPr wrap="square">
            <a:spAutoFit/>
          </a:bodyPr>
          <a:lstStyle/>
          <a:p>
            <a:pPr algn="just"/>
            <a:r>
              <a:rPr lang="vi-VN" sz="4000">
                <a:latin typeface="Times New Roman" panose="02020603050405020304" pitchFamily="18" charset="0"/>
                <a:ea typeface="Calibri" panose="020F0502020204030204" pitchFamily="34" charset="0"/>
              </a:rPr>
              <a:t>Kiểm tra xem các ý đã được triển khai theo lô-gic nhất quán chưa, nếu chưa thì phải điều chỉnh lại các ý cho phù hợp.</a:t>
            </a:r>
            <a:endParaRPr lang="en-GB" sz="4000"/>
          </a:p>
        </p:txBody>
      </p:sp>
      <p:sp>
        <p:nvSpPr>
          <p:cNvPr id="33" name="Rectangle 32"/>
          <p:cNvSpPr/>
          <p:nvPr/>
        </p:nvSpPr>
        <p:spPr>
          <a:xfrm>
            <a:off x="6479212" y="3671403"/>
            <a:ext cx="4873261" cy="3785652"/>
          </a:xfrm>
          <a:prstGeom prst="rect">
            <a:avLst/>
          </a:prstGeom>
        </p:spPr>
        <p:txBody>
          <a:bodyPr wrap="square">
            <a:spAutoFit/>
          </a:bodyPr>
          <a:lstStyle/>
          <a:p>
            <a:pPr algn="just"/>
            <a:r>
              <a:rPr lang="vi-VN" sz="4000">
                <a:latin typeface="Times New Roman" panose="02020603050405020304" pitchFamily="18" charset="0"/>
                <a:ea typeface="Calibri" panose="020F0502020204030204" pitchFamily="34" charset="0"/>
              </a:rPr>
              <a:t>Rà soát xem bài viết đã chú ý phân tích một số nét đặc sắc về nôi dung và nghệ thuật của bài thơ chưa. Nếu thiếu thì phải bổ sung.</a:t>
            </a:r>
            <a:endParaRPr lang="en-GB" sz="4000"/>
          </a:p>
        </p:txBody>
      </p:sp>
      <p:sp>
        <p:nvSpPr>
          <p:cNvPr id="34" name="Rectangle 33"/>
          <p:cNvSpPr/>
          <p:nvPr/>
        </p:nvSpPr>
        <p:spPr>
          <a:xfrm>
            <a:off x="12164345" y="2897797"/>
            <a:ext cx="5545818" cy="5016758"/>
          </a:xfrm>
          <a:prstGeom prst="rect">
            <a:avLst/>
          </a:prstGeom>
        </p:spPr>
        <p:txBody>
          <a:bodyPr wrap="square">
            <a:spAutoFit/>
          </a:bodyPr>
          <a:lstStyle/>
          <a:p>
            <a:pPr algn="just"/>
            <a:r>
              <a:rPr lang="vi-VN" sz="4000">
                <a:latin typeface="Times New Roman" panose="02020603050405020304" pitchFamily="18" charset="0"/>
                <a:ea typeface="Calibri" panose="020F0502020204030204" pitchFamily="34" charset="0"/>
              </a:rPr>
              <a:t>Đối chiếu quy mô và dung lượng thông tin giữa các ý. Ý nào trình bày quá dài hoặc quá nhiều thông tin thì cần rút gọn lại. Ngược lại, ý nào quá ngắn hoặc còn sơ sài thì cần bổ sung cho cân đối.</a:t>
            </a:r>
            <a:endParaRPr lang="en-GB" sz="4000"/>
          </a:p>
        </p:txBody>
      </p:sp>
    </p:spTree>
    <p:extLst>
      <p:ext uri="{BB962C8B-B14F-4D97-AF65-F5344CB8AC3E}">
        <p14:creationId xmlns:p14="http://schemas.microsoft.com/office/powerpoint/2010/main" val="141440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par>
                                <p:cTn id="27" presetID="2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2770873" y="2882449"/>
            <a:ext cx="4188515" cy="5767319"/>
          </a:xfrm>
          <a:custGeom>
            <a:avLst/>
            <a:gdLst/>
            <a:ahLst/>
            <a:cxnLst/>
            <a:rect l="l" t="t" r="r" b="b"/>
            <a:pathLst>
              <a:path w="4188515" h="5767319">
                <a:moveTo>
                  <a:pt x="0" y="0"/>
                </a:moveTo>
                <a:lnTo>
                  <a:pt x="4188515" y="0"/>
                </a:lnTo>
                <a:lnTo>
                  <a:pt x="4188515" y="5767319"/>
                </a:lnTo>
                <a:lnTo>
                  <a:pt x="0" y="5767319"/>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9" name="TextBox 29"/>
          <p:cNvSpPr txBox="1"/>
          <p:nvPr/>
        </p:nvSpPr>
        <p:spPr>
          <a:xfrm>
            <a:off x="8632983" y="3054390"/>
            <a:ext cx="8945228" cy="3046988"/>
          </a:xfrm>
          <a:prstGeom prst="rect">
            <a:avLst/>
          </a:prstGeom>
        </p:spPr>
        <p:txBody>
          <a:bodyPr lIns="0" tIns="0" rIns="0" bIns="0" rtlCol="0" anchor="t">
            <a:spAutoFit/>
          </a:bodyPr>
          <a:lstStyle/>
          <a:p>
            <a:pPr algn="just"/>
            <a:r>
              <a:rPr lang="vi-VN" sz="6600" b="1">
                <a:latin typeface="Times New Roman" panose="02020603050405020304" pitchFamily="18" charset="0"/>
                <a:cs typeface="Times New Roman" panose="02020603050405020304" pitchFamily="18" charset="0"/>
              </a:rPr>
              <a:t>Bảng kiểm kĩ năng viết bài văn phân tích một tác phẩm thơ STLB</a:t>
            </a:r>
            <a:endParaRPr lang="en-GB" sz="6600">
              <a:latin typeface="Times New Roman" panose="02020603050405020304" pitchFamily="18" charset="0"/>
              <a:cs typeface="Times New Roman" panose="02020603050405020304" pitchFamily="18" charset="0"/>
            </a:endParaRPr>
          </a:p>
        </p:txBody>
      </p:sp>
      <p:sp>
        <p:nvSpPr>
          <p:cNvPr id="30" name="Freeform 30"/>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97479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aphicFrame>
        <p:nvGraphicFramePr>
          <p:cNvPr id="30" name="Table 29"/>
          <p:cNvGraphicFramePr>
            <a:graphicFrameLocks noGrp="1"/>
          </p:cNvGraphicFramePr>
          <p:nvPr>
            <p:extLst>
              <p:ext uri="{D42A27DB-BD31-4B8C-83A1-F6EECF244321}">
                <p14:modId xmlns:p14="http://schemas.microsoft.com/office/powerpoint/2010/main" val="3545872397"/>
              </p:ext>
            </p:extLst>
          </p:nvPr>
        </p:nvGraphicFramePr>
        <p:xfrm>
          <a:off x="1296367" y="647700"/>
          <a:ext cx="15695266" cy="8229600"/>
        </p:xfrm>
        <a:graphic>
          <a:graphicData uri="http://schemas.openxmlformats.org/drawingml/2006/table">
            <a:tbl>
              <a:tblPr firstRow="1" firstCol="1" bandRow="1">
                <a:effectLst>
                  <a:outerShdw blurRad="50800" dist="38100" algn="l" rotWithShape="0">
                    <a:prstClr val="black">
                      <a:alpha val="40000"/>
                    </a:prstClr>
                  </a:outerShdw>
                </a:effectLst>
              </a:tblPr>
              <a:tblGrid>
                <a:gridCol w="2817467"/>
                <a:gridCol w="9477633"/>
                <a:gridCol w="1700083"/>
                <a:gridCol w="1700083"/>
              </a:tblGrid>
              <a:tr h="431044">
                <a:tc gridSpan="2">
                  <a:txBody>
                    <a:bodyPr/>
                    <a:lstStyle/>
                    <a:p>
                      <a:pPr algn="ct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Nội dung kiểm tra</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Đạt</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Chưa đạt</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566">
                <a:tc>
                  <a:txBody>
                    <a:bodyPr/>
                    <a:lstStyle/>
                    <a:p>
                      <a:pP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Mở bài</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effectLst/>
                          <a:latin typeface="Times New Roman" panose="02020603050405020304" pitchFamily="18" charset="0"/>
                          <a:ea typeface="Calibri" panose="020F0502020204030204" pitchFamily="34" charset="0"/>
                        </a:rPr>
                        <a:t>Đã giới thiệu được tác giả, tên tác phẩm thơ STLB; nêu ý kiến chung về tác phẩm</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rowSpan="2">
                  <a:txBody>
                    <a:bodyPr/>
                    <a:lstStyle/>
                    <a:p>
                      <a:pP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Thân bài</a:t>
                      </a:r>
                      <a:endParaRPr lang="en-GB" sz="3600">
                        <a:effectLst/>
                        <a:latin typeface="Times New Roman" panose="02020603050405020304" pitchFamily="18" charset="0"/>
                        <a:ea typeface="Calibri" panose="020F0502020204030204" pitchFamily="34" charset="0"/>
                      </a:endParaRPr>
                    </a:p>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(triển khai theo bố cục tác phẩm)</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effectLst/>
                          <a:latin typeface="Times New Roman" panose="02020603050405020304" pitchFamily="18" charset="0"/>
                          <a:ea typeface="Calibri" panose="020F0502020204030204" pitchFamily="34" charset="0"/>
                        </a:rPr>
                        <a:t>- Đã phân tích, làm rõ đặc điểm nội dung của bài thơ</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2088">
                <a:tc vMerge="1">
                  <a:txBody>
                    <a:bodyPr/>
                    <a:lstStyle/>
                    <a:p>
                      <a:endParaRPr lang="en-GB"/>
                    </a:p>
                  </a:txBody>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Đã phân tích, làm rõ một số nét đặc sắc về nghệ thuật (đặc biệt là khai thác những đặc điểm của thể thơ STLB)</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a:txBody>
                    <a:bodyPr/>
                    <a:lstStyle/>
                    <a:p>
                      <a:pP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Kết bài</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l-NL" sz="3600">
                          <a:solidFill>
                            <a:srgbClr val="000000"/>
                          </a:solidFill>
                          <a:effectLst/>
                          <a:latin typeface="Times New Roman" panose="02020603050405020304" pitchFamily="18" charset="0"/>
                          <a:ea typeface="Calibri" panose="020F0502020204030204" pitchFamily="34" charset="0"/>
                        </a:rPr>
                        <a:t>Khẳng định được ý nghĩa và giá trị nghệ thuật của tác phẩm</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rowSpan="4">
                  <a:txBody>
                    <a:bodyPr/>
                    <a:lstStyle/>
                    <a:p>
                      <a:pPr>
                        <a:lnSpc>
                          <a:spcPct val="100000"/>
                        </a:lnSpc>
                        <a:spcAft>
                          <a:spcPts val="0"/>
                        </a:spcAft>
                        <a:tabLst>
                          <a:tab pos="90170" algn="l"/>
                        </a:tabLst>
                      </a:pPr>
                      <a:r>
                        <a:rPr lang="nl-NL" sz="3600" b="1">
                          <a:solidFill>
                            <a:srgbClr val="000000"/>
                          </a:solidFill>
                          <a:effectLst/>
                          <a:latin typeface="Times New Roman" panose="02020603050405020304" pitchFamily="18" charset="0"/>
                          <a:ea typeface="Calibri" panose="020F0502020204030204" pitchFamily="34" charset="0"/>
                        </a:rPr>
                        <a:t>Kĩ năng, trình bày diễn đạt</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Sắp xếp các ý triển khai và dẫn chứng hợp lí.</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vMerge="1">
                  <a:txBody>
                    <a:bodyPr/>
                    <a:lstStyle/>
                    <a:p>
                      <a:endParaRPr lang="en-GB"/>
                    </a:p>
                  </a:txBody>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Bố cục chặt chẽ, trình bày mạch lạc.</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vMerge="1">
                  <a:txBody>
                    <a:bodyPr/>
                    <a:lstStyle/>
                    <a:p>
                      <a:endParaRPr lang="en-GB"/>
                    </a:p>
                  </a:txBody>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Đảm bảo chính tả, dùng từ và diễn đạt.</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vMerge="1">
                  <a:txBody>
                    <a:bodyPr/>
                    <a:lstStyle/>
                    <a:p>
                      <a:endParaRPr lang="en-GB"/>
                    </a:p>
                  </a:txBody>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Sử dụng các từ ngữ, câu văn để liên kết các ý.</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90170" algn="l"/>
                        </a:tabLst>
                      </a:pPr>
                      <a:r>
                        <a:rPr lang="nl-NL" sz="3600">
                          <a:solidFill>
                            <a:srgbClr val="000000"/>
                          </a:solidFill>
                          <a:effectLst/>
                          <a:latin typeface="Times New Roman" panose="02020603050405020304" pitchFamily="18" charset="0"/>
                          <a:ea typeface="Calibri" panose="020F0502020204030204" pitchFamily="34" charset="0"/>
                        </a:rPr>
                        <a:t> </a:t>
                      </a:r>
                      <a:endParaRPr lang="en-GB" sz="3600">
                        <a:effectLst/>
                        <a:latin typeface="Times New Roman" panose="02020603050405020304" pitchFamily="18" charset="0"/>
                        <a:ea typeface="Calibri" panose="020F0502020204030204" pitchFamily="34"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11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1293167" y="1228663"/>
            <a:ext cx="5577025" cy="7498521"/>
          </a:xfrm>
          <a:custGeom>
            <a:avLst/>
            <a:gdLst/>
            <a:ahLst/>
            <a:cxnLst/>
            <a:rect l="l" t="t" r="r" b="b"/>
            <a:pathLst>
              <a:path w="5577025" h="7498521">
                <a:moveTo>
                  <a:pt x="0" y="0"/>
                </a:moveTo>
                <a:lnTo>
                  <a:pt x="5577025" y="0"/>
                </a:lnTo>
                <a:lnTo>
                  <a:pt x="5577025" y="7498521"/>
                </a:lnTo>
                <a:lnTo>
                  <a:pt x="0" y="7498521"/>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TextBox 26"/>
          <p:cNvSpPr txBox="1"/>
          <p:nvPr/>
        </p:nvSpPr>
        <p:spPr>
          <a:xfrm>
            <a:off x="1371907" y="3179702"/>
            <a:ext cx="9921261" cy="29238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1440"/>
              </a:lnSpc>
            </a:pPr>
            <a:r>
              <a:rPr lang="nl-NL" sz="9600" b="1">
                <a:latin typeface="Times New Roman" panose="02020603050405020304" pitchFamily="18" charset="0"/>
                <a:cs typeface="Times New Roman" panose="02020603050405020304" pitchFamily="18" charset="0"/>
              </a:rPr>
              <a:t>HOẠT ĐỘNG </a:t>
            </a:r>
            <a:r>
              <a:rPr lang="nl-NL" sz="9600" b="1" smtClean="0">
                <a:latin typeface="Times New Roman" panose="02020603050405020304" pitchFamily="18" charset="0"/>
                <a:cs typeface="Times New Roman" panose="02020603050405020304" pitchFamily="18" charset="0"/>
              </a:rPr>
              <a:t>4</a:t>
            </a:r>
            <a:endParaRPr lang="vi-VN" sz="9600" b="1" smtClean="0">
              <a:latin typeface="Times New Roman" panose="02020603050405020304" pitchFamily="18" charset="0"/>
              <a:cs typeface="Times New Roman" panose="02020603050405020304" pitchFamily="18" charset="0"/>
            </a:endParaRPr>
          </a:p>
          <a:p>
            <a:pPr algn="ctr">
              <a:lnSpc>
                <a:spcPts val="11440"/>
              </a:lnSpc>
            </a:pPr>
            <a:r>
              <a:rPr lang="nl-NL" sz="9600" b="1" smtClean="0">
                <a:latin typeface="Times New Roman" panose="02020603050405020304" pitchFamily="18" charset="0"/>
                <a:cs typeface="Times New Roman" panose="02020603050405020304" pitchFamily="18" charset="0"/>
              </a:rPr>
              <a:t> </a:t>
            </a:r>
            <a:r>
              <a:rPr lang="nl-NL" sz="9600" b="1">
                <a:latin typeface="Times New Roman" panose="02020603050405020304" pitchFamily="18" charset="0"/>
                <a:cs typeface="Times New Roman" panose="02020603050405020304" pitchFamily="18" charset="0"/>
              </a:rPr>
              <a:t>VẬN DỤNG</a:t>
            </a:r>
            <a:endParaRPr lang="en-US" sz="10400">
              <a:solidFill>
                <a:srgbClr val="2F2325"/>
              </a:solidFill>
              <a:latin typeface="Times New Roman" panose="02020603050405020304" pitchFamily="18" charset="0"/>
              <a:cs typeface="Times New Roman" panose="02020603050405020304" pitchFamily="18" charset="0"/>
            </a:endParaRPr>
          </a:p>
        </p:txBody>
      </p:sp>
      <p:sp>
        <p:nvSpPr>
          <p:cNvPr id="27" name="Freeform 27"/>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13353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2770873" y="2882449"/>
            <a:ext cx="4188515" cy="5767319"/>
          </a:xfrm>
          <a:custGeom>
            <a:avLst/>
            <a:gdLst/>
            <a:ahLst/>
            <a:cxnLst/>
            <a:rect l="l" t="t" r="r" b="b"/>
            <a:pathLst>
              <a:path w="4188515" h="5767319">
                <a:moveTo>
                  <a:pt x="0" y="0"/>
                </a:moveTo>
                <a:lnTo>
                  <a:pt x="4188515" y="0"/>
                </a:lnTo>
                <a:lnTo>
                  <a:pt x="4188515" y="5767319"/>
                </a:lnTo>
                <a:lnTo>
                  <a:pt x="0" y="5767319"/>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9" name="TextBox 29"/>
          <p:cNvSpPr txBox="1"/>
          <p:nvPr/>
        </p:nvSpPr>
        <p:spPr>
          <a:xfrm>
            <a:off x="7441186" y="946228"/>
            <a:ext cx="9932414" cy="6647974"/>
          </a:xfrm>
          <a:prstGeom prst="rect">
            <a:avLst/>
          </a:prstGeom>
        </p:spPr>
        <p:txBody>
          <a:bodyPr wrap="square" lIns="0" tIns="0" rIns="0" bIns="0" rtlCol="0" anchor="t">
            <a:spAutoFit/>
          </a:bodyPr>
          <a:lstStyle/>
          <a:p>
            <a:pPr algn="just"/>
            <a:r>
              <a:rPr lang="nl-NL" sz="4800">
                <a:latin typeface="Times New Roman" panose="02020603050405020304" pitchFamily="18" charset="0"/>
                <a:cs typeface="Times New Roman" panose="02020603050405020304" pitchFamily="18" charset="0"/>
              </a:rPr>
              <a:t>- Dựa vào những góp ý của bạn theo nhóm đôi, hãy tự chỉnh sửa bài viết của bản thân.</a:t>
            </a:r>
            <a:endParaRPr lang="en-GB" sz="4800">
              <a:latin typeface="Times New Roman" panose="02020603050405020304" pitchFamily="18" charset="0"/>
              <a:cs typeface="Times New Roman" panose="02020603050405020304" pitchFamily="18" charset="0"/>
            </a:endParaRPr>
          </a:p>
          <a:p>
            <a:pPr algn="just"/>
            <a:r>
              <a:rPr lang="en-US" sz="4800">
                <a:latin typeface="Times New Roman" panose="02020603050405020304" pitchFamily="18" charset="0"/>
                <a:cs typeface="Times New Roman" panose="02020603050405020304" pitchFamily="18" charset="0"/>
              </a:rPr>
              <a:t>- Nhận bài viết của một bạn khác trong lớp, đọc, góp ý dựa </a:t>
            </a:r>
            <a:r>
              <a:rPr lang="vi-VN" sz="4800" smtClean="0">
                <a:latin typeface="Times New Roman" panose="02020603050405020304" pitchFamily="18" charset="0"/>
                <a:cs typeface="Times New Roman" panose="02020603050405020304" pitchFamily="18" charset="0"/>
              </a:rPr>
              <a:t>trê</a:t>
            </a:r>
            <a:r>
              <a:rPr lang="en-US" sz="4800" smtClean="0">
                <a:latin typeface="Times New Roman" panose="02020603050405020304" pitchFamily="18" charset="0"/>
                <a:cs typeface="Times New Roman" panose="02020603050405020304" pitchFamily="18" charset="0"/>
              </a:rPr>
              <a:t>n </a:t>
            </a:r>
            <a:r>
              <a:rPr lang="en-US" sz="4800">
                <a:latin typeface="Times New Roman" panose="02020603050405020304" pitchFamily="18" charset="0"/>
                <a:cs typeface="Times New Roman" panose="02020603050405020304" pitchFamily="18" charset="0"/>
              </a:rPr>
              <a:t>bảng kiểm GV cung cấp.</a:t>
            </a:r>
            <a:endParaRPr lang="en-GB" sz="4800">
              <a:latin typeface="Times New Roman" panose="02020603050405020304" pitchFamily="18" charset="0"/>
              <a:cs typeface="Times New Roman" panose="02020603050405020304" pitchFamily="18" charset="0"/>
            </a:endParaRPr>
          </a:p>
          <a:p>
            <a:pPr algn="just"/>
            <a:r>
              <a:rPr lang="en-US" sz="4800">
                <a:latin typeface="Times New Roman" panose="02020603050405020304" pitchFamily="18" charset="0"/>
                <a:cs typeface="Times New Roman" panose="02020603050405020304" pitchFamily="18" charset="0"/>
              </a:rPr>
              <a:t>- Tự thực hiện các bước chuẩn bị, tìm ý, lập dàn ý rồi viết bài phân tích một tác phẩm thơ STLB khác.</a:t>
            </a:r>
            <a:endParaRPr lang="en-GB" sz="4800">
              <a:latin typeface="Times New Roman" panose="02020603050405020304" pitchFamily="18" charset="0"/>
              <a:cs typeface="Times New Roman" panose="02020603050405020304" pitchFamily="18" charset="0"/>
            </a:endParaRPr>
          </a:p>
        </p:txBody>
      </p:sp>
      <p:sp>
        <p:nvSpPr>
          <p:cNvPr id="30" name="Freeform 30"/>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flipH="1">
            <a:off x="676202" y="3436149"/>
            <a:ext cx="4657464" cy="5536361"/>
          </a:xfrm>
          <a:custGeom>
            <a:avLst/>
            <a:gdLst/>
            <a:ahLst/>
            <a:cxnLst/>
            <a:rect l="l" t="t" r="r" b="b"/>
            <a:pathLst>
              <a:path w="4657464" h="5536361">
                <a:moveTo>
                  <a:pt x="4657464" y="0"/>
                </a:moveTo>
                <a:lnTo>
                  <a:pt x="0" y="0"/>
                </a:lnTo>
                <a:lnTo>
                  <a:pt x="0" y="5536361"/>
                </a:lnTo>
                <a:lnTo>
                  <a:pt x="4657464" y="5536361"/>
                </a:lnTo>
                <a:lnTo>
                  <a:pt x="4657464"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Freeform 26"/>
          <p:cNvSpPr/>
          <p:nvPr/>
        </p:nvSpPr>
        <p:spPr>
          <a:xfrm>
            <a:off x="10108279" y="5844524"/>
            <a:ext cx="7983895" cy="4264731"/>
          </a:xfrm>
          <a:custGeom>
            <a:avLst/>
            <a:gdLst/>
            <a:ahLst/>
            <a:cxnLst/>
            <a:rect l="l" t="t" r="r" b="b"/>
            <a:pathLst>
              <a:path w="7983895" h="4264731">
                <a:moveTo>
                  <a:pt x="0" y="0"/>
                </a:moveTo>
                <a:lnTo>
                  <a:pt x="7983896" y="0"/>
                </a:lnTo>
                <a:lnTo>
                  <a:pt x="7983896" y="4264731"/>
                </a:lnTo>
                <a:lnTo>
                  <a:pt x="0" y="4264731"/>
                </a:lnTo>
                <a:lnTo>
                  <a:pt x="0" y="0"/>
                </a:lnTo>
                <a:close/>
              </a:path>
            </a:pathLst>
          </a:custGeom>
          <a:blipFill>
            <a:blip r:embed="rId7"/>
            <a:stretch>
              <a:fillRect/>
            </a:stretch>
          </a:blipFill>
        </p:spPr>
      </p:sp>
      <p:sp>
        <p:nvSpPr>
          <p:cNvPr id="27" name="Freeform 27"/>
          <p:cNvSpPr/>
          <p:nvPr/>
        </p:nvSpPr>
        <p:spPr>
          <a:xfrm>
            <a:off x="9399926" y="7929706"/>
            <a:ext cx="1416707" cy="2179549"/>
          </a:xfrm>
          <a:custGeom>
            <a:avLst/>
            <a:gdLst/>
            <a:ahLst/>
            <a:cxnLst/>
            <a:rect l="l" t="t" r="r" b="b"/>
            <a:pathLst>
              <a:path w="1416707" h="2179549">
                <a:moveTo>
                  <a:pt x="0" y="0"/>
                </a:moveTo>
                <a:lnTo>
                  <a:pt x="1416707" y="0"/>
                </a:lnTo>
                <a:lnTo>
                  <a:pt x="1416707" y="2179549"/>
                </a:lnTo>
                <a:lnTo>
                  <a:pt x="0" y="2179549"/>
                </a:lnTo>
                <a:lnTo>
                  <a:pt x="0" y="0"/>
                </a:lnTo>
                <a:close/>
              </a:path>
            </a:pathLst>
          </a:custGeom>
          <a:blipFill>
            <a:blip r:embed="rId8"/>
            <a:stretch>
              <a:fillRect/>
            </a:stretch>
          </a:blipFill>
        </p:spPr>
      </p:sp>
      <p:sp>
        <p:nvSpPr>
          <p:cNvPr id="30" name="Freeform 30"/>
          <p:cNvSpPr/>
          <p:nvPr/>
        </p:nvSpPr>
        <p:spPr>
          <a:xfrm>
            <a:off x="14661986"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9"/>
            <a:stretch>
              <a:fillRect/>
            </a:stretch>
          </a:blipFill>
        </p:spPr>
      </p:sp>
      <p:sp>
        <p:nvSpPr>
          <p:cNvPr id="31" name="TextBox 25"/>
          <p:cNvSpPr txBox="1"/>
          <p:nvPr/>
        </p:nvSpPr>
        <p:spPr>
          <a:xfrm>
            <a:off x="4313511" y="3735317"/>
            <a:ext cx="9660979" cy="1333698"/>
          </a:xfrm>
          <a:prstGeom prst="rect">
            <a:avLst/>
          </a:prstGeom>
        </p:spPr>
        <p:txBody>
          <a:bodyPr lIns="0" tIns="0" rIns="0" bIns="0" rtlCol="0" anchor="t">
            <a:spAutoFit/>
          </a:bodyPr>
          <a:lstStyle/>
          <a:p>
            <a:pPr algn="ctr">
              <a:lnSpc>
                <a:spcPts val="10400"/>
              </a:lnSpc>
            </a:pPr>
            <a:r>
              <a:rPr lang="en-US" sz="10400" b="1">
                <a:solidFill>
                  <a:srgbClr val="2F232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4" name="Group 4"/>
          <p:cNvGrpSpPr/>
          <p:nvPr/>
        </p:nvGrpSpPr>
        <p:grpSpPr>
          <a:xfrm>
            <a:off x="0" y="7274596"/>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26" name="Group 26"/>
          <p:cNvGrpSpPr/>
          <p:nvPr/>
        </p:nvGrpSpPr>
        <p:grpSpPr>
          <a:xfrm>
            <a:off x="-1552770" y="5143500"/>
            <a:ext cx="5377482" cy="6260090"/>
            <a:chOff x="0" y="0"/>
            <a:chExt cx="7169976" cy="8346787"/>
          </a:xfrm>
        </p:grpSpPr>
        <p:sp>
          <p:nvSpPr>
            <p:cNvPr id="27" name="Freeform 27"/>
            <p:cNvSpPr/>
            <p:nvPr/>
          </p:nvSpPr>
          <p:spPr>
            <a:xfrm>
              <a:off x="325326" y="615425"/>
              <a:ext cx="6378374" cy="7731362"/>
            </a:xfrm>
            <a:custGeom>
              <a:avLst/>
              <a:gdLst/>
              <a:ahLst/>
              <a:cxnLst/>
              <a:rect l="l" t="t" r="r" b="b"/>
              <a:pathLst>
                <a:path w="6378374" h="7731362">
                  <a:moveTo>
                    <a:pt x="0" y="0"/>
                  </a:moveTo>
                  <a:lnTo>
                    <a:pt x="6378374" y="0"/>
                  </a:lnTo>
                  <a:lnTo>
                    <a:pt x="6378374" y="7731362"/>
                  </a:lnTo>
                  <a:lnTo>
                    <a:pt x="0" y="7731362"/>
                  </a:lnTo>
                  <a:lnTo>
                    <a:pt x="0" y="0"/>
                  </a:lnTo>
                  <a:close/>
                </a:path>
              </a:pathLst>
            </a:custGeom>
            <a:blipFill>
              <a:blip r:embed="rId6"/>
              <a:stretch>
                <a:fillRect/>
              </a:stretch>
            </a:blipFill>
          </p:spPr>
        </p:sp>
        <p:sp>
          <p:nvSpPr>
            <p:cNvPr id="28" name="Freeform 28"/>
            <p:cNvSpPr/>
            <p:nvPr/>
          </p:nvSpPr>
          <p:spPr>
            <a:xfrm>
              <a:off x="4090280" y="1896214"/>
              <a:ext cx="1498246" cy="1560672"/>
            </a:xfrm>
            <a:custGeom>
              <a:avLst/>
              <a:gdLst/>
              <a:ahLst/>
              <a:cxnLst/>
              <a:rect l="l" t="t" r="r" b="b"/>
              <a:pathLst>
                <a:path w="1498246" h="1560672">
                  <a:moveTo>
                    <a:pt x="0" y="0"/>
                  </a:moveTo>
                  <a:lnTo>
                    <a:pt x="1498246" y="0"/>
                  </a:lnTo>
                  <a:lnTo>
                    <a:pt x="1498246" y="1560673"/>
                  </a:lnTo>
                  <a:lnTo>
                    <a:pt x="0" y="15606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29"/>
            <p:cNvSpPr/>
            <p:nvPr/>
          </p:nvSpPr>
          <p:spPr>
            <a:xfrm>
              <a:off x="791602" y="1322256"/>
              <a:ext cx="1498246" cy="1560672"/>
            </a:xfrm>
            <a:custGeom>
              <a:avLst/>
              <a:gdLst/>
              <a:ahLst/>
              <a:cxnLst/>
              <a:rect l="l" t="t" r="r" b="b"/>
              <a:pathLst>
                <a:path w="1498246" h="1560672">
                  <a:moveTo>
                    <a:pt x="0" y="0"/>
                  </a:moveTo>
                  <a:lnTo>
                    <a:pt x="1498246" y="0"/>
                  </a:lnTo>
                  <a:lnTo>
                    <a:pt x="1498246" y="1560672"/>
                  </a:lnTo>
                  <a:lnTo>
                    <a:pt x="0" y="1560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0" name="Freeform 30"/>
            <p:cNvSpPr/>
            <p:nvPr/>
          </p:nvSpPr>
          <p:spPr>
            <a:xfrm rot="-1812637">
              <a:off x="2438855" y="270960"/>
              <a:ext cx="1498246" cy="1560672"/>
            </a:xfrm>
            <a:custGeom>
              <a:avLst/>
              <a:gdLst/>
              <a:ahLst/>
              <a:cxnLst/>
              <a:rect l="l" t="t" r="r" b="b"/>
              <a:pathLst>
                <a:path w="1498246" h="1560672">
                  <a:moveTo>
                    <a:pt x="0" y="0"/>
                  </a:moveTo>
                  <a:lnTo>
                    <a:pt x="1498246" y="0"/>
                  </a:lnTo>
                  <a:lnTo>
                    <a:pt x="1498246" y="1560672"/>
                  </a:lnTo>
                  <a:lnTo>
                    <a:pt x="0" y="1560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1" name="Freeform 31"/>
            <p:cNvSpPr/>
            <p:nvPr/>
          </p:nvSpPr>
          <p:spPr>
            <a:xfrm rot="-1812637">
              <a:off x="4969824" y="4131258"/>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Freeform 32"/>
            <p:cNvSpPr/>
            <p:nvPr/>
          </p:nvSpPr>
          <p:spPr>
            <a:xfrm rot="-1812637">
              <a:off x="5902376" y="4910909"/>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3" name="Freeform 33"/>
            <p:cNvSpPr/>
            <p:nvPr/>
          </p:nvSpPr>
          <p:spPr>
            <a:xfrm rot="-1812637">
              <a:off x="1062973" y="5073913"/>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Freeform 34"/>
            <p:cNvSpPr/>
            <p:nvPr/>
          </p:nvSpPr>
          <p:spPr>
            <a:xfrm rot="-1812637">
              <a:off x="3178659" y="3968254"/>
              <a:ext cx="671709" cy="699697"/>
            </a:xfrm>
            <a:custGeom>
              <a:avLst/>
              <a:gdLst/>
              <a:ahLst/>
              <a:cxnLst/>
              <a:rect l="l" t="t" r="r" b="b"/>
              <a:pathLst>
                <a:path w="671709" h="699697">
                  <a:moveTo>
                    <a:pt x="0" y="0"/>
                  </a:moveTo>
                  <a:lnTo>
                    <a:pt x="671708" y="0"/>
                  </a:lnTo>
                  <a:lnTo>
                    <a:pt x="671708" y="699696"/>
                  </a:lnTo>
                  <a:lnTo>
                    <a:pt x="0" y="699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Freeform 35"/>
            <p:cNvSpPr/>
            <p:nvPr/>
          </p:nvSpPr>
          <p:spPr>
            <a:xfrm rot="-1812637">
              <a:off x="2385848" y="5853565"/>
              <a:ext cx="671709" cy="699697"/>
            </a:xfrm>
            <a:custGeom>
              <a:avLst/>
              <a:gdLst/>
              <a:ahLst/>
              <a:cxnLst/>
              <a:rect l="l" t="t" r="r" b="b"/>
              <a:pathLst>
                <a:path w="671709" h="699697">
                  <a:moveTo>
                    <a:pt x="0" y="0"/>
                  </a:moveTo>
                  <a:lnTo>
                    <a:pt x="671709" y="0"/>
                  </a:lnTo>
                  <a:lnTo>
                    <a:pt x="671709" y="699696"/>
                  </a:lnTo>
                  <a:lnTo>
                    <a:pt x="0" y="699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Freeform 36"/>
            <p:cNvSpPr/>
            <p:nvPr/>
          </p:nvSpPr>
          <p:spPr>
            <a:xfrm rot="-1812637">
              <a:off x="130421" y="4439581"/>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37"/>
            <p:cNvSpPr/>
            <p:nvPr/>
          </p:nvSpPr>
          <p:spPr>
            <a:xfrm>
              <a:off x="178836" y="3346694"/>
              <a:ext cx="932552" cy="971408"/>
            </a:xfrm>
            <a:custGeom>
              <a:avLst/>
              <a:gdLst/>
              <a:ahLst/>
              <a:cxnLst/>
              <a:rect l="l" t="t" r="r" b="b"/>
              <a:pathLst>
                <a:path w="932552" h="971408">
                  <a:moveTo>
                    <a:pt x="0" y="0"/>
                  </a:moveTo>
                  <a:lnTo>
                    <a:pt x="932551" y="0"/>
                  </a:lnTo>
                  <a:lnTo>
                    <a:pt x="932551" y="971408"/>
                  </a:lnTo>
                  <a:lnTo>
                    <a:pt x="0" y="971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8" name="Freeform 38"/>
            <p:cNvSpPr/>
            <p:nvPr/>
          </p:nvSpPr>
          <p:spPr>
            <a:xfrm rot="-1812637">
              <a:off x="110709" y="5784701"/>
              <a:ext cx="570184" cy="593942"/>
            </a:xfrm>
            <a:custGeom>
              <a:avLst/>
              <a:gdLst/>
              <a:ahLst/>
              <a:cxnLst/>
              <a:rect l="l" t="t" r="r" b="b"/>
              <a:pathLst>
                <a:path w="570184" h="593942">
                  <a:moveTo>
                    <a:pt x="0" y="0"/>
                  </a:moveTo>
                  <a:lnTo>
                    <a:pt x="570184" y="0"/>
                  </a:lnTo>
                  <a:lnTo>
                    <a:pt x="570184" y="593942"/>
                  </a:lnTo>
                  <a:lnTo>
                    <a:pt x="0" y="5939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9" name="Freeform 39"/>
            <p:cNvSpPr/>
            <p:nvPr/>
          </p:nvSpPr>
          <p:spPr>
            <a:xfrm>
              <a:off x="6237424" y="2676550"/>
              <a:ext cx="932552" cy="971408"/>
            </a:xfrm>
            <a:custGeom>
              <a:avLst/>
              <a:gdLst/>
              <a:ahLst/>
              <a:cxnLst/>
              <a:rect l="l" t="t" r="r" b="b"/>
              <a:pathLst>
                <a:path w="932552" h="971408">
                  <a:moveTo>
                    <a:pt x="0" y="0"/>
                  </a:moveTo>
                  <a:lnTo>
                    <a:pt x="932552" y="0"/>
                  </a:lnTo>
                  <a:lnTo>
                    <a:pt x="932552" y="971408"/>
                  </a:lnTo>
                  <a:lnTo>
                    <a:pt x="0" y="971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40" name="Group 40"/>
          <p:cNvGrpSpPr/>
          <p:nvPr/>
        </p:nvGrpSpPr>
        <p:grpSpPr>
          <a:xfrm>
            <a:off x="15255932" y="5143500"/>
            <a:ext cx="5377482" cy="6260090"/>
            <a:chOff x="0" y="0"/>
            <a:chExt cx="7169976" cy="8346787"/>
          </a:xfrm>
        </p:grpSpPr>
        <p:sp>
          <p:nvSpPr>
            <p:cNvPr id="41" name="Freeform 41"/>
            <p:cNvSpPr/>
            <p:nvPr/>
          </p:nvSpPr>
          <p:spPr>
            <a:xfrm>
              <a:off x="325326" y="615425"/>
              <a:ext cx="6378374" cy="7731362"/>
            </a:xfrm>
            <a:custGeom>
              <a:avLst/>
              <a:gdLst/>
              <a:ahLst/>
              <a:cxnLst/>
              <a:rect l="l" t="t" r="r" b="b"/>
              <a:pathLst>
                <a:path w="6378374" h="7731362">
                  <a:moveTo>
                    <a:pt x="0" y="0"/>
                  </a:moveTo>
                  <a:lnTo>
                    <a:pt x="6378374" y="0"/>
                  </a:lnTo>
                  <a:lnTo>
                    <a:pt x="6378374" y="7731362"/>
                  </a:lnTo>
                  <a:lnTo>
                    <a:pt x="0" y="7731362"/>
                  </a:lnTo>
                  <a:lnTo>
                    <a:pt x="0" y="0"/>
                  </a:lnTo>
                  <a:close/>
                </a:path>
              </a:pathLst>
            </a:custGeom>
            <a:blipFill>
              <a:blip r:embed="rId6"/>
              <a:stretch>
                <a:fillRect/>
              </a:stretch>
            </a:blipFill>
          </p:spPr>
        </p:sp>
        <p:sp>
          <p:nvSpPr>
            <p:cNvPr id="42" name="Freeform 42"/>
            <p:cNvSpPr/>
            <p:nvPr/>
          </p:nvSpPr>
          <p:spPr>
            <a:xfrm>
              <a:off x="4090280" y="1896214"/>
              <a:ext cx="1498246" cy="1560672"/>
            </a:xfrm>
            <a:custGeom>
              <a:avLst/>
              <a:gdLst/>
              <a:ahLst/>
              <a:cxnLst/>
              <a:rect l="l" t="t" r="r" b="b"/>
              <a:pathLst>
                <a:path w="1498246" h="1560672">
                  <a:moveTo>
                    <a:pt x="0" y="0"/>
                  </a:moveTo>
                  <a:lnTo>
                    <a:pt x="1498246" y="0"/>
                  </a:lnTo>
                  <a:lnTo>
                    <a:pt x="1498246" y="1560673"/>
                  </a:lnTo>
                  <a:lnTo>
                    <a:pt x="0" y="15606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reeform 43"/>
            <p:cNvSpPr/>
            <p:nvPr/>
          </p:nvSpPr>
          <p:spPr>
            <a:xfrm>
              <a:off x="791602" y="1322256"/>
              <a:ext cx="1498246" cy="1560672"/>
            </a:xfrm>
            <a:custGeom>
              <a:avLst/>
              <a:gdLst/>
              <a:ahLst/>
              <a:cxnLst/>
              <a:rect l="l" t="t" r="r" b="b"/>
              <a:pathLst>
                <a:path w="1498246" h="1560672">
                  <a:moveTo>
                    <a:pt x="0" y="0"/>
                  </a:moveTo>
                  <a:lnTo>
                    <a:pt x="1498246" y="0"/>
                  </a:lnTo>
                  <a:lnTo>
                    <a:pt x="1498246" y="1560672"/>
                  </a:lnTo>
                  <a:lnTo>
                    <a:pt x="0" y="1560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4" name="Freeform 44"/>
            <p:cNvSpPr/>
            <p:nvPr/>
          </p:nvSpPr>
          <p:spPr>
            <a:xfrm rot="-1812637">
              <a:off x="2438855" y="270960"/>
              <a:ext cx="1498246" cy="1560672"/>
            </a:xfrm>
            <a:custGeom>
              <a:avLst/>
              <a:gdLst/>
              <a:ahLst/>
              <a:cxnLst/>
              <a:rect l="l" t="t" r="r" b="b"/>
              <a:pathLst>
                <a:path w="1498246" h="1560672">
                  <a:moveTo>
                    <a:pt x="0" y="0"/>
                  </a:moveTo>
                  <a:lnTo>
                    <a:pt x="1498246" y="0"/>
                  </a:lnTo>
                  <a:lnTo>
                    <a:pt x="1498246" y="1560672"/>
                  </a:lnTo>
                  <a:lnTo>
                    <a:pt x="0" y="1560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5" name="Freeform 45"/>
            <p:cNvSpPr/>
            <p:nvPr/>
          </p:nvSpPr>
          <p:spPr>
            <a:xfrm rot="-1812637">
              <a:off x="4969824" y="4131258"/>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6" name="Freeform 46"/>
            <p:cNvSpPr/>
            <p:nvPr/>
          </p:nvSpPr>
          <p:spPr>
            <a:xfrm rot="-1812637">
              <a:off x="5902376" y="4910909"/>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7" name="Freeform 47"/>
            <p:cNvSpPr/>
            <p:nvPr/>
          </p:nvSpPr>
          <p:spPr>
            <a:xfrm rot="-1812637">
              <a:off x="1062973" y="5073913"/>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8" name="Freeform 48"/>
            <p:cNvSpPr/>
            <p:nvPr/>
          </p:nvSpPr>
          <p:spPr>
            <a:xfrm rot="-1812637">
              <a:off x="3178659" y="3968254"/>
              <a:ext cx="671709" cy="699697"/>
            </a:xfrm>
            <a:custGeom>
              <a:avLst/>
              <a:gdLst/>
              <a:ahLst/>
              <a:cxnLst/>
              <a:rect l="l" t="t" r="r" b="b"/>
              <a:pathLst>
                <a:path w="671709" h="699697">
                  <a:moveTo>
                    <a:pt x="0" y="0"/>
                  </a:moveTo>
                  <a:lnTo>
                    <a:pt x="671708" y="0"/>
                  </a:lnTo>
                  <a:lnTo>
                    <a:pt x="671708" y="699696"/>
                  </a:lnTo>
                  <a:lnTo>
                    <a:pt x="0" y="699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9" name="Freeform 49"/>
            <p:cNvSpPr/>
            <p:nvPr/>
          </p:nvSpPr>
          <p:spPr>
            <a:xfrm rot="-1812637">
              <a:off x="2385848" y="5853565"/>
              <a:ext cx="671709" cy="699697"/>
            </a:xfrm>
            <a:custGeom>
              <a:avLst/>
              <a:gdLst/>
              <a:ahLst/>
              <a:cxnLst/>
              <a:rect l="l" t="t" r="r" b="b"/>
              <a:pathLst>
                <a:path w="671709" h="699697">
                  <a:moveTo>
                    <a:pt x="0" y="0"/>
                  </a:moveTo>
                  <a:lnTo>
                    <a:pt x="671709" y="0"/>
                  </a:lnTo>
                  <a:lnTo>
                    <a:pt x="671709" y="699696"/>
                  </a:lnTo>
                  <a:lnTo>
                    <a:pt x="0" y="699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0" name="Freeform 50"/>
            <p:cNvSpPr/>
            <p:nvPr/>
          </p:nvSpPr>
          <p:spPr>
            <a:xfrm rot="-1812637">
              <a:off x="130421" y="4439581"/>
              <a:ext cx="671709" cy="699697"/>
            </a:xfrm>
            <a:custGeom>
              <a:avLst/>
              <a:gdLst/>
              <a:ahLst/>
              <a:cxnLst/>
              <a:rect l="l" t="t" r="r" b="b"/>
              <a:pathLst>
                <a:path w="671709" h="699697">
                  <a:moveTo>
                    <a:pt x="0" y="0"/>
                  </a:moveTo>
                  <a:lnTo>
                    <a:pt x="671709" y="0"/>
                  </a:lnTo>
                  <a:lnTo>
                    <a:pt x="671709" y="699697"/>
                  </a:lnTo>
                  <a:lnTo>
                    <a:pt x="0" y="699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51"/>
            <p:cNvSpPr/>
            <p:nvPr/>
          </p:nvSpPr>
          <p:spPr>
            <a:xfrm>
              <a:off x="178836" y="3346694"/>
              <a:ext cx="932552" cy="971408"/>
            </a:xfrm>
            <a:custGeom>
              <a:avLst/>
              <a:gdLst/>
              <a:ahLst/>
              <a:cxnLst/>
              <a:rect l="l" t="t" r="r" b="b"/>
              <a:pathLst>
                <a:path w="932552" h="971408">
                  <a:moveTo>
                    <a:pt x="0" y="0"/>
                  </a:moveTo>
                  <a:lnTo>
                    <a:pt x="932551" y="0"/>
                  </a:lnTo>
                  <a:lnTo>
                    <a:pt x="932551" y="971408"/>
                  </a:lnTo>
                  <a:lnTo>
                    <a:pt x="0" y="971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2" name="Freeform 52"/>
            <p:cNvSpPr/>
            <p:nvPr/>
          </p:nvSpPr>
          <p:spPr>
            <a:xfrm rot="-1812637">
              <a:off x="110709" y="5784701"/>
              <a:ext cx="570184" cy="593942"/>
            </a:xfrm>
            <a:custGeom>
              <a:avLst/>
              <a:gdLst/>
              <a:ahLst/>
              <a:cxnLst/>
              <a:rect l="l" t="t" r="r" b="b"/>
              <a:pathLst>
                <a:path w="570184" h="593942">
                  <a:moveTo>
                    <a:pt x="0" y="0"/>
                  </a:moveTo>
                  <a:lnTo>
                    <a:pt x="570184" y="0"/>
                  </a:lnTo>
                  <a:lnTo>
                    <a:pt x="570184" y="593942"/>
                  </a:lnTo>
                  <a:lnTo>
                    <a:pt x="0" y="5939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3" name="Freeform 53"/>
            <p:cNvSpPr/>
            <p:nvPr/>
          </p:nvSpPr>
          <p:spPr>
            <a:xfrm>
              <a:off x="6237424" y="2676550"/>
              <a:ext cx="932552" cy="971408"/>
            </a:xfrm>
            <a:custGeom>
              <a:avLst/>
              <a:gdLst/>
              <a:ahLst/>
              <a:cxnLst/>
              <a:rect l="l" t="t" r="r" b="b"/>
              <a:pathLst>
                <a:path w="932552" h="971408">
                  <a:moveTo>
                    <a:pt x="0" y="0"/>
                  </a:moveTo>
                  <a:lnTo>
                    <a:pt x="932552" y="0"/>
                  </a:lnTo>
                  <a:lnTo>
                    <a:pt x="932552" y="971408"/>
                  </a:lnTo>
                  <a:lnTo>
                    <a:pt x="0" y="971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54" name="Rectangle 53"/>
          <p:cNvSpPr/>
          <p:nvPr/>
        </p:nvSpPr>
        <p:spPr>
          <a:xfrm>
            <a:off x="2567417" y="730335"/>
            <a:ext cx="13080349" cy="5373779"/>
          </a:xfrm>
          <a:prstGeom prst="rect">
            <a:avLst/>
          </a:prstGeom>
        </p:spPr>
        <p:txBody>
          <a:bodyPr wrap="square">
            <a:spAutoFit/>
          </a:bodyPr>
          <a:lstStyle/>
          <a:p>
            <a:pPr algn="just">
              <a:lnSpc>
                <a:spcPct val="130000"/>
              </a:lnSpc>
              <a:spcAft>
                <a:spcPts val="0"/>
              </a:spcAft>
              <a:tabLst>
                <a:tab pos="1386840" algn="l"/>
              </a:tabLst>
            </a:pPr>
            <a:r>
              <a:rPr lang="en-US" sz="4400" b="1">
                <a:solidFill>
                  <a:srgbClr val="0D0D0D"/>
                </a:solidFill>
                <a:latin typeface="Times New Roman" panose="02020603050405020304" pitchFamily="18" charset="0"/>
                <a:ea typeface="MS Mincho"/>
              </a:rPr>
              <a:t>Yêu </a:t>
            </a:r>
            <a:r>
              <a:rPr lang="en-US" sz="4400" b="1" smtClean="0">
                <a:solidFill>
                  <a:srgbClr val="0D0D0D"/>
                </a:solidFill>
                <a:latin typeface="Times New Roman" panose="02020603050405020304" pitchFamily="18" charset="0"/>
                <a:ea typeface="MS Mincho"/>
              </a:rPr>
              <a:t>cầu</a:t>
            </a:r>
            <a:endParaRPr lang="en-GB" sz="4400">
              <a:latin typeface="Times New Roman" panose="02020603050405020304" pitchFamily="18" charset="0"/>
              <a:ea typeface="Calibri" panose="020F0502020204030204" pitchFamily="34" charset="0"/>
            </a:endParaRPr>
          </a:p>
          <a:p>
            <a:pPr algn="just">
              <a:lnSpc>
                <a:spcPct val="130000"/>
              </a:lnSpc>
              <a:spcAft>
                <a:spcPts val="0"/>
              </a:spcAft>
              <a:tabLst>
                <a:tab pos="1386840" algn="l"/>
              </a:tabLst>
            </a:pPr>
            <a:r>
              <a:rPr lang="en-US" sz="4400">
                <a:solidFill>
                  <a:srgbClr val="0D0D0D"/>
                </a:solidFill>
                <a:latin typeface="Times New Roman" panose="02020603050405020304" pitchFamily="18" charset="0"/>
                <a:ea typeface="MS Mincho"/>
              </a:rPr>
              <a:t>- </a:t>
            </a:r>
            <a:r>
              <a:rPr lang="en-US" sz="4400" i="1">
                <a:solidFill>
                  <a:srgbClr val="0D0D0D"/>
                </a:solidFill>
                <a:latin typeface="Times New Roman" panose="02020603050405020304" pitchFamily="18" charset="0"/>
                <a:ea typeface="MS Mincho"/>
              </a:rPr>
              <a:t>Đọc một bài thơ song thất lục bát mà em đã sưu tầm được theo yêu cầu của GV tiết học trước.</a:t>
            </a:r>
            <a:endParaRPr lang="en-GB" sz="4400">
              <a:latin typeface="Times New Roman" panose="02020603050405020304" pitchFamily="18" charset="0"/>
              <a:ea typeface="Calibri" panose="020F0502020204030204" pitchFamily="34" charset="0"/>
            </a:endParaRPr>
          </a:p>
          <a:p>
            <a:pPr algn="just">
              <a:lnSpc>
                <a:spcPct val="130000"/>
              </a:lnSpc>
              <a:spcAft>
                <a:spcPts val="0"/>
              </a:spcAft>
              <a:tabLst>
                <a:tab pos="1386840" algn="l"/>
              </a:tabLst>
            </a:pPr>
            <a:r>
              <a:rPr lang="en-US" sz="4400" i="1">
                <a:solidFill>
                  <a:srgbClr val="0D0D0D"/>
                </a:solidFill>
                <a:latin typeface="Times New Roman" panose="02020603050405020304" pitchFamily="18" charset="0"/>
                <a:ea typeface="MS Mincho"/>
              </a:rPr>
              <a:t>-  Hãy đưa ra một vài lời đánh giá về tác phẩm thơ đó.</a:t>
            </a:r>
            <a:endParaRPr lang="en-GB" sz="4400">
              <a:latin typeface="Times New Roman" panose="02020603050405020304" pitchFamily="18" charset="0"/>
              <a:ea typeface="Calibri" panose="020F0502020204030204" pitchFamily="34" charset="0"/>
            </a:endParaRPr>
          </a:p>
          <a:p>
            <a:pPr algn="just">
              <a:lnSpc>
                <a:spcPct val="130000"/>
              </a:lnSpc>
              <a:spcAft>
                <a:spcPts val="0"/>
              </a:spcAft>
              <a:tabLst>
                <a:tab pos="1386840" algn="l"/>
              </a:tabLst>
            </a:pPr>
            <a:r>
              <a:rPr lang="en-US" sz="4400">
                <a:solidFill>
                  <a:srgbClr val="0D0D0D"/>
                </a:solidFill>
                <a:latin typeface="Times New Roman" panose="02020603050405020304" pitchFamily="18" charset="0"/>
                <a:ea typeface="MS Mincho"/>
              </a:rPr>
              <a:t>- </a:t>
            </a:r>
            <a:r>
              <a:rPr lang="en-US" sz="4400" i="1">
                <a:solidFill>
                  <a:srgbClr val="0D0D0D"/>
                </a:solidFill>
                <a:latin typeface="Times New Roman" panose="02020603050405020304" pitchFamily="18" charset="0"/>
                <a:ea typeface="MS Mincho"/>
              </a:rPr>
              <a:t>Nhắc lại các yêu cầu phân tích một bài thơ mà em đã được luyện viết trong chương trình ngữ văn 8 bộ KNTT.</a:t>
            </a:r>
            <a:endParaRPr lang="en-GB" sz="4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1293167" y="1228663"/>
            <a:ext cx="5577025" cy="7498521"/>
          </a:xfrm>
          <a:custGeom>
            <a:avLst/>
            <a:gdLst/>
            <a:ahLst/>
            <a:cxnLst/>
            <a:rect l="l" t="t" r="r" b="b"/>
            <a:pathLst>
              <a:path w="5577025" h="7498521">
                <a:moveTo>
                  <a:pt x="0" y="0"/>
                </a:moveTo>
                <a:lnTo>
                  <a:pt x="5577025" y="0"/>
                </a:lnTo>
                <a:lnTo>
                  <a:pt x="5577025" y="7498521"/>
                </a:lnTo>
                <a:lnTo>
                  <a:pt x="0" y="7498521"/>
                </a:lnTo>
                <a:lnTo>
                  <a:pt x="0"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TextBox 26"/>
          <p:cNvSpPr txBox="1"/>
          <p:nvPr/>
        </p:nvSpPr>
        <p:spPr>
          <a:xfrm>
            <a:off x="1371907" y="3179702"/>
            <a:ext cx="9921261" cy="438581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1440"/>
              </a:lnSpc>
            </a:pPr>
            <a:r>
              <a:rPr lang="en-US" sz="9600" b="1">
                <a:latin typeface="Times New Roman" panose="02020603050405020304" pitchFamily="18" charset="0"/>
                <a:cs typeface="Times New Roman" panose="02020603050405020304" pitchFamily="18" charset="0"/>
              </a:rPr>
              <a:t>HOẠT ĐỘNG </a:t>
            </a:r>
            <a:r>
              <a:rPr lang="en-US" sz="9600" b="1" smtClean="0">
                <a:latin typeface="Times New Roman" panose="02020603050405020304" pitchFamily="18" charset="0"/>
                <a:cs typeface="Times New Roman" panose="02020603050405020304" pitchFamily="18" charset="0"/>
              </a:rPr>
              <a:t>2 </a:t>
            </a:r>
            <a:r>
              <a:rPr lang="en-US" sz="9600" b="1">
                <a:latin typeface="Times New Roman" panose="02020603050405020304" pitchFamily="18" charset="0"/>
                <a:cs typeface="Times New Roman" panose="02020603050405020304" pitchFamily="18" charset="0"/>
              </a:rPr>
              <a:t>HÌNH THÀNH KIẾN THỨC</a:t>
            </a:r>
            <a:endParaRPr lang="en-US" sz="10400">
              <a:solidFill>
                <a:srgbClr val="2F2325"/>
              </a:solidFill>
              <a:latin typeface="Times New Roman" panose="02020603050405020304" pitchFamily="18" charset="0"/>
              <a:cs typeface="Times New Roman" panose="02020603050405020304" pitchFamily="18" charset="0"/>
            </a:endParaRPr>
          </a:p>
        </p:txBody>
      </p:sp>
      <p:sp>
        <p:nvSpPr>
          <p:cNvPr id="27" name="Freeform 27"/>
          <p:cNvSpPr/>
          <p:nvPr/>
        </p:nvSpPr>
        <p:spPr>
          <a:xfrm>
            <a:off x="1028700"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Tree>
    <p:extLst>
      <p:ext uri="{BB962C8B-B14F-4D97-AF65-F5344CB8AC3E}">
        <p14:creationId xmlns:p14="http://schemas.microsoft.com/office/powerpoint/2010/main" val="393028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flipH="1">
            <a:off x="676202" y="3436149"/>
            <a:ext cx="4657464" cy="5536361"/>
          </a:xfrm>
          <a:custGeom>
            <a:avLst/>
            <a:gdLst/>
            <a:ahLst/>
            <a:cxnLst/>
            <a:rect l="l" t="t" r="r" b="b"/>
            <a:pathLst>
              <a:path w="4657464" h="5536361">
                <a:moveTo>
                  <a:pt x="4657464" y="0"/>
                </a:moveTo>
                <a:lnTo>
                  <a:pt x="0" y="0"/>
                </a:lnTo>
                <a:lnTo>
                  <a:pt x="0" y="5536361"/>
                </a:lnTo>
                <a:lnTo>
                  <a:pt x="4657464" y="5536361"/>
                </a:lnTo>
                <a:lnTo>
                  <a:pt x="4657464" y="0"/>
                </a:lnTo>
                <a:close/>
              </a:path>
            </a:pathLst>
          </a:custGeom>
          <a:blipFill>
            <a:blip r:embed="rId3"/>
            <a:stretch>
              <a:fillRect/>
            </a:stretch>
          </a:blipFill>
        </p:spPr>
      </p:sp>
      <p:grpSp>
        <p:nvGrpSpPr>
          <p:cNvPr id="4" name="Group 4"/>
          <p:cNvGrpSpPr/>
          <p:nvPr/>
        </p:nvGrpSpPr>
        <p:grpSpPr>
          <a:xfrm>
            <a:off x="0" y="7341250"/>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Freeform 26"/>
          <p:cNvSpPr/>
          <p:nvPr/>
        </p:nvSpPr>
        <p:spPr>
          <a:xfrm>
            <a:off x="10108279" y="5844524"/>
            <a:ext cx="7983895" cy="4264731"/>
          </a:xfrm>
          <a:custGeom>
            <a:avLst/>
            <a:gdLst/>
            <a:ahLst/>
            <a:cxnLst/>
            <a:rect l="l" t="t" r="r" b="b"/>
            <a:pathLst>
              <a:path w="7983895" h="4264731">
                <a:moveTo>
                  <a:pt x="0" y="0"/>
                </a:moveTo>
                <a:lnTo>
                  <a:pt x="7983896" y="0"/>
                </a:lnTo>
                <a:lnTo>
                  <a:pt x="7983896" y="4264731"/>
                </a:lnTo>
                <a:lnTo>
                  <a:pt x="0" y="4264731"/>
                </a:lnTo>
                <a:lnTo>
                  <a:pt x="0" y="0"/>
                </a:lnTo>
                <a:close/>
              </a:path>
            </a:pathLst>
          </a:custGeom>
          <a:blipFill>
            <a:blip r:embed="rId7"/>
            <a:stretch>
              <a:fillRect/>
            </a:stretch>
          </a:blipFill>
        </p:spPr>
      </p:sp>
      <p:sp>
        <p:nvSpPr>
          <p:cNvPr id="27" name="Freeform 27"/>
          <p:cNvSpPr/>
          <p:nvPr/>
        </p:nvSpPr>
        <p:spPr>
          <a:xfrm>
            <a:off x="9399926" y="7929706"/>
            <a:ext cx="1416707" cy="2179549"/>
          </a:xfrm>
          <a:custGeom>
            <a:avLst/>
            <a:gdLst/>
            <a:ahLst/>
            <a:cxnLst/>
            <a:rect l="l" t="t" r="r" b="b"/>
            <a:pathLst>
              <a:path w="1416707" h="2179549">
                <a:moveTo>
                  <a:pt x="0" y="0"/>
                </a:moveTo>
                <a:lnTo>
                  <a:pt x="1416707" y="0"/>
                </a:lnTo>
                <a:lnTo>
                  <a:pt x="1416707" y="2179549"/>
                </a:lnTo>
                <a:lnTo>
                  <a:pt x="0" y="2179549"/>
                </a:lnTo>
                <a:lnTo>
                  <a:pt x="0" y="0"/>
                </a:lnTo>
                <a:close/>
              </a:path>
            </a:pathLst>
          </a:custGeom>
          <a:blipFill>
            <a:blip r:embed="rId8"/>
            <a:stretch>
              <a:fillRect/>
            </a:stretch>
          </a:blipFill>
        </p:spPr>
      </p:sp>
      <p:sp>
        <p:nvSpPr>
          <p:cNvPr id="29" name="TextBox 29"/>
          <p:cNvSpPr txBox="1"/>
          <p:nvPr/>
        </p:nvSpPr>
        <p:spPr>
          <a:xfrm>
            <a:off x="5918061" y="2797526"/>
            <a:ext cx="11326159" cy="1354217"/>
          </a:xfrm>
          <a:prstGeom prst="rect">
            <a:avLst/>
          </a:prstGeom>
        </p:spPr>
        <p:txBody>
          <a:bodyPr lIns="0" tIns="0" rIns="0" bIns="0" rtlCol="0" anchor="t">
            <a:spAutoFit/>
          </a:bodyPr>
          <a:lstStyle/>
          <a:p>
            <a:r>
              <a:rPr lang="vi-VN" sz="88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I. LÝ THUYẾT</a:t>
            </a:r>
            <a:endParaRPr lang="en-GB" sz="88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30" name="Freeform 30"/>
          <p:cNvSpPr/>
          <p:nvPr/>
        </p:nvSpPr>
        <p:spPr>
          <a:xfrm>
            <a:off x="14661986"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9"/>
            <a:stretch>
              <a:fillRect/>
            </a:stretch>
          </a:blipFill>
        </p:spPr>
      </p:sp>
    </p:spTree>
    <p:extLst>
      <p:ext uri="{BB962C8B-B14F-4D97-AF65-F5344CB8AC3E}">
        <p14:creationId xmlns:p14="http://schemas.microsoft.com/office/powerpoint/2010/main" val="36712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grpSp>
        <p:nvGrpSpPr>
          <p:cNvPr id="3" name="Group 3"/>
          <p:cNvGrpSpPr/>
          <p:nvPr/>
        </p:nvGrpSpPr>
        <p:grpSpPr>
          <a:xfrm>
            <a:off x="-103622" y="7776325"/>
            <a:ext cx="18288000" cy="4550604"/>
            <a:chOff x="0" y="0"/>
            <a:chExt cx="24384000" cy="6067472"/>
          </a:xfrm>
        </p:grpSpPr>
        <p:sp>
          <p:nvSpPr>
            <p:cNvPr id="4" name="Freeform 4"/>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3"/>
              <a:stretch>
                <a:fillRect l="-17303" r="-1907"/>
              </a:stretch>
            </a:blipFill>
          </p:spPr>
        </p:sp>
        <p:sp>
          <p:nvSpPr>
            <p:cNvPr id="5" name="Freeform 5"/>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5" name="Freeform 25"/>
          <p:cNvSpPr/>
          <p:nvPr/>
        </p:nvSpPr>
        <p:spPr>
          <a:xfrm rot="5400000">
            <a:off x="68616" y="1919769"/>
            <a:ext cx="4269546" cy="3613260"/>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26" name="TextBox 26"/>
          <p:cNvSpPr txBox="1"/>
          <p:nvPr/>
        </p:nvSpPr>
        <p:spPr>
          <a:xfrm>
            <a:off x="3558592" y="321407"/>
            <a:ext cx="14576833"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1. Yêu cầu của kiểu bài</a:t>
            </a:r>
            <a:endParaRPr lang="en-GB" sz="6600">
              <a:latin typeface="Times New Roman" panose="02020603050405020304" pitchFamily="18" charset="0"/>
              <a:cs typeface="Times New Roman" panose="02020603050405020304" pitchFamily="18" charset="0"/>
            </a:endParaRPr>
          </a:p>
        </p:txBody>
      </p:sp>
      <p:sp>
        <p:nvSpPr>
          <p:cNvPr id="28" name="Freeform 28"/>
          <p:cNvSpPr/>
          <p:nvPr/>
        </p:nvSpPr>
        <p:spPr>
          <a:xfrm rot="5400000">
            <a:off x="4170767" y="1934838"/>
            <a:ext cx="4269546" cy="3613260"/>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0" name="Freeform 30"/>
          <p:cNvSpPr/>
          <p:nvPr/>
        </p:nvSpPr>
        <p:spPr>
          <a:xfrm rot="5400000">
            <a:off x="8220834" y="6108117"/>
            <a:ext cx="4003675" cy="3883346"/>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2" name="Freeform 28"/>
          <p:cNvSpPr/>
          <p:nvPr/>
        </p:nvSpPr>
        <p:spPr>
          <a:xfrm rot="5400000">
            <a:off x="10301578" y="-112420"/>
            <a:ext cx="4269546" cy="7740901"/>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3" name="Freeform 30"/>
          <p:cNvSpPr/>
          <p:nvPr/>
        </p:nvSpPr>
        <p:spPr>
          <a:xfrm rot="5400000">
            <a:off x="12242704" y="6239817"/>
            <a:ext cx="3996989" cy="3613260"/>
          </a:xfrm>
          <a:custGeom>
            <a:avLst/>
            <a:gdLst/>
            <a:ahLst/>
            <a:cxnLst/>
            <a:rect l="l" t="t" r="r" b="b"/>
            <a:pathLst>
              <a:path w="4269546" h="3613260">
                <a:moveTo>
                  <a:pt x="0" y="0"/>
                </a:moveTo>
                <a:lnTo>
                  <a:pt x="4269545" y="0"/>
                </a:lnTo>
                <a:lnTo>
                  <a:pt x="4269545" y="3613260"/>
                </a:lnTo>
                <a:lnTo>
                  <a:pt x="0" y="3613260"/>
                </a:lnTo>
                <a:lnTo>
                  <a:pt x="0" y="0"/>
                </a:lnTo>
                <a:close/>
              </a:path>
            </a:pathLst>
          </a:custGeom>
          <a:blipFill>
            <a:blip r:embed="rId6"/>
            <a:stretch>
              <a:fillRect l="-37180" t="-18108" b="-254527"/>
            </a:stretch>
          </a:blipFill>
        </p:spPr>
      </p:sp>
      <p:sp>
        <p:nvSpPr>
          <p:cNvPr id="34" name="Rectangle 33"/>
          <p:cNvSpPr/>
          <p:nvPr/>
        </p:nvSpPr>
        <p:spPr>
          <a:xfrm>
            <a:off x="513610" y="1678173"/>
            <a:ext cx="3379558" cy="4031873"/>
          </a:xfrm>
          <a:prstGeom prst="rect">
            <a:avLst/>
          </a:prstGeom>
        </p:spPr>
        <p:txBody>
          <a:bodyPr wrap="square">
            <a:spAutoFit/>
          </a:bodyPr>
          <a:lstStyle/>
          <a:p>
            <a:pPr algn="just"/>
            <a:r>
              <a:rPr lang="en-US" sz="3200" b="1">
                <a:solidFill>
                  <a:srgbClr val="333333"/>
                </a:solidFill>
                <a:latin typeface="Times New Roman" panose="02020603050405020304" pitchFamily="18" charset="0"/>
                <a:ea typeface="Calibri" panose="020F0502020204030204" pitchFamily="34" charset="0"/>
              </a:rPr>
              <a:t>Giới thiệu khái quát</a:t>
            </a:r>
            <a:r>
              <a:rPr lang="en-US" sz="3200">
                <a:solidFill>
                  <a:srgbClr val="333333"/>
                </a:solidFill>
                <a:latin typeface="Times New Roman" panose="02020603050405020304" pitchFamily="18" charset="0"/>
                <a:ea typeface="Calibri" panose="020F0502020204030204" pitchFamily="34" charset="0"/>
              </a:rPr>
              <a:t> về tác phẩm thơ song thất lục bát (tên tác phẩm, tên tác giả), nêu được </a:t>
            </a:r>
            <a:r>
              <a:rPr lang="en-US" sz="3200" b="1">
                <a:solidFill>
                  <a:srgbClr val="333333"/>
                </a:solidFill>
                <a:latin typeface="Times New Roman" panose="02020603050405020304" pitchFamily="18" charset="0"/>
                <a:ea typeface="Calibri" panose="020F0502020204030204" pitchFamily="34" charset="0"/>
              </a:rPr>
              <a:t>nhận định chung</a:t>
            </a:r>
            <a:r>
              <a:rPr lang="en-US" sz="3200">
                <a:solidFill>
                  <a:srgbClr val="333333"/>
                </a:solidFill>
                <a:latin typeface="Times New Roman" panose="02020603050405020304" pitchFamily="18" charset="0"/>
                <a:ea typeface="Calibri" panose="020F0502020204030204" pitchFamily="34" charset="0"/>
              </a:rPr>
              <a:t> của người viết về tác phẩm.</a:t>
            </a:r>
            <a:endParaRPr lang="en-GB" sz="3200"/>
          </a:p>
        </p:txBody>
      </p:sp>
      <p:sp>
        <p:nvSpPr>
          <p:cNvPr id="35" name="Rectangle 34"/>
          <p:cNvSpPr/>
          <p:nvPr/>
        </p:nvSpPr>
        <p:spPr>
          <a:xfrm>
            <a:off x="5030772" y="2712251"/>
            <a:ext cx="2534994" cy="1569660"/>
          </a:xfrm>
          <a:prstGeom prst="rect">
            <a:avLst/>
          </a:prstGeom>
        </p:spPr>
        <p:txBody>
          <a:bodyPr wrap="square">
            <a:spAutoFit/>
          </a:bodyPr>
          <a:lstStyle/>
          <a:p>
            <a:pPr algn="just"/>
            <a:r>
              <a:rPr lang="en-US" sz="3200">
                <a:solidFill>
                  <a:srgbClr val="333333"/>
                </a:solidFill>
                <a:latin typeface="Times New Roman" panose="02020603050405020304" pitchFamily="18" charset="0"/>
                <a:ea typeface="Calibri" panose="020F0502020204030204" pitchFamily="34" charset="0"/>
              </a:rPr>
              <a:t>Làm rõ được </a:t>
            </a:r>
            <a:r>
              <a:rPr lang="en-US" sz="3200" b="1">
                <a:solidFill>
                  <a:srgbClr val="333333"/>
                </a:solidFill>
                <a:latin typeface="Times New Roman" panose="02020603050405020304" pitchFamily="18" charset="0"/>
                <a:ea typeface="Calibri" panose="020F0502020204030204" pitchFamily="34" charset="0"/>
              </a:rPr>
              <a:t>nội dung chủ đề</a:t>
            </a:r>
            <a:r>
              <a:rPr lang="en-US" sz="3200">
                <a:solidFill>
                  <a:srgbClr val="333333"/>
                </a:solidFill>
                <a:latin typeface="Times New Roman" panose="02020603050405020304" pitchFamily="18" charset="0"/>
                <a:ea typeface="Calibri" panose="020F0502020204030204" pitchFamily="34" charset="0"/>
              </a:rPr>
              <a:t> tác phẩm.</a:t>
            </a:r>
            <a:endParaRPr lang="en-GB" sz="3200"/>
          </a:p>
        </p:txBody>
      </p:sp>
      <p:sp>
        <p:nvSpPr>
          <p:cNvPr id="36" name="Rectangle 35"/>
          <p:cNvSpPr/>
          <p:nvPr/>
        </p:nvSpPr>
        <p:spPr>
          <a:xfrm>
            <a:off x="8899881" y="1784851"/>
            <a:ext cx="7014967" cy="3933384"/>
          </a:xfrm>
          <a:prstGeom prst="rect">
            <a:avLst/>
          </a:prstGeom>
        </p:spPr>
        <p:txBody>
          <a:bodyPr wrap="square">
            <a:spAutoFit/>
          </a:bodyPr>
          <a:lstStyle/>
          <a:p>
            <a:pPr algn="just">
              <a:lnSpc>
                <a:spcPct val="130000"/>
              </a:lnSpc>
              <a:spcAft>
                <a:spcPts val="0"/>
              </a:spcAft>
            </a:pPr>
            <a:r>
              <a:rPr lang="vi-VN" sz="3200">
                <a:solidFill>
                  <a:srgbClr val="333333"/>
                </a:solidFill>
                <a:latin typeface="Times New Roman" panose="02020603050405020304" pitchFamily="18" charset="0"/>
                <a:ea typeface="Times New Roman" panose="02020603050405020304" pitchFamily="18" charset="0"/>
              </a:rPr>
              <a:t>Phân tích được những nét đặc sắc về </a:t>
            </a:r>
            <a:r>
              <a:rPr lang="vi-VN" sz="3200" b="1">
                <a:solidFill>
                  <a:srgbClr val="333333"/>
                </a:solidFill>
                <a:latin typeface="Times New Roman" panose="02020603050405020304" pitchFamily="18" charset="0"/>
                <a:ea typeface="Times New Roman" panose="02020603050405020304" pitchFamily="18" charset="0"/>
              </a:rPr>
              <a:t>hình thức nghệ thuật </a:t>
            </a:r>
            <a:r>
              <a:rPr lang="vi-VN" sz="3200">
                <a:solidFill>
                  <a:srgbClr val="333333"/>
                </a:solidFill>
                <a:latin typeface="Times New Roman" panose="02020603050405020304" pitchFamily="18" charset="0"/>
                <a:ea typeface="Times New Roman" panose="02020603050405020304" pitchFamily="18" charset="0"/>
              </a:rPr>
              <a:t>của tác phẩm, tập trung vào </a:t>
            </a:r>
            <a:r>
              <a:rPr lang="vi-VN" sz="3200" b="1">
                <a:solidFill>
                  <a:srgbClr val="333333"/>
                </a:solidFill>
                <a:latin typeface="Times New Roman" panose="02020603050405020304" pitchFamily="18" charset="0"/>
                <a:ea typeface="Times New Roman" panose="02020603050405020304" pitchFamily="18" charset="0"/>
              </a:rPr>
              <a:t>những yếu tố đặc trưng</a:t>
            </a:r>
            <a:r>
              <a:rPr lang="vi-VN" sz="3200">
                <a:solidFill>
                  <a:srgbClr val="333333"/>
                </a:solidFill>
                <a:latin typeface="Times New Roman" panose="02020603050405020304" pitchFamily="18" charset="0"/>
                <a:ea typeface="Times New Roman" panose="02020603050405020304" pitchFamily="18" charset="0"/>
              </a:rPr>
              <a:t> của thể thơ song thất lục bát và </a:t>
            </a:r>
            <a:r>
              <a:rPr lang="vi-VN" sz="3200" b="1">
                <a:solidFill>
                  <a:srgbClr val="333333"/>
                </a:solidFill>
                <a:latin typeface="Times New Roman" panose="02020603050405020304" pitchFamily="18" charset="0"/>
                <a:ea typeface="Times New Roman" panose="02020603050405020304" pitchFamily="18" charset="0"/>
              </a:rPr>
              <a:t>tác dụng</a:t>
            </a:r>
            <a:r>
              <a:rPr lang="vi-VN" sz="3200">
                <a:solidFill>
                  <a:srgbClr val="333333"/>
                </a:solidFill>
                <a:latin typeface="Times New Roman" panose="02020603050405020304" pitchFamily="18" charset="0"/>
                <a:ea typeface="Times New Roman" panose="02020603050405020304" pitchFamily="18" charset="0"/>
              </a:rPr>
              <a:t> của thể thơ này trong việc thể hiện nội dung của tác phẩm.</a:t>
            </a:r>
            <a:endParaRPr lang="en-GB" sz="3200">
              <a:effectLst/>
              <a:latin typeface="Times New Roman" panose="02020603050405020304" pitchFamily="18" charset="0"/>
              <a:ea typeface="Times New Roman" panose="02020603050405020304" pitchFamily="18" charset="0"/>
            </a:endParaRPr>
          </a:p>
        </p:txBody>
      </p:sp>
      <p:sp>
        <p:nvSpPr>
          <p:cNvPr id="37" name="Rectangle 36"/>
          <p:cNvSpPr/>
          <p:nvPr/>
        </p:nvSpPr>
        <p:spPr>
          <a:xfrm>
            <a:off x="8443121" y="6276732"/>
            <a:ext cx="3540170" cy="3539430"/>
          </a:xfrm>
          <a:prstGeom prst="rect">
            <a:avLst/>
          </a:prstGeom>
        </p:spPr>
        <p:txBody>
          <a:bodyPr wrap="square">
            <a:spAutoFit/>
          </a:bodyPr>
          <a:lstStyle/>
          <a:p>
            <a:pPr algn="just"/>
            <a:r>
              <a:rPr lang="en-US" sz="3200">
                <a:solidFill>
                  <a:srgbClr val="333333"/>
                </a:solidFill>
                <a:latin typeface="Times New Roman" panose="02020603050405020304" pitchFamily="18" charset="0"/>
                <a:ea typeface="Calibri" panose="020F0502020204030204" pitchFamily="34" charset="0"/>
              </a:rPr>
              <a:t>Triển khai được </a:t>
            </a:r>
            <a:r>
              <a:rPr lang="en-US" sz="3200" b="1">
                <a:solidFill>
                  <a:srgbClr val="333333"/>
                </a:solidFill>
                <a:latin typeface="Times New Roman" panose="02020603050405020304" pitchFamily="18" charset="0"/>
                <a:ea typeface="Calibri" panose="020F0502020204030204" pitchFamily="34" charset="0"/>
              </a:rPr>
              <a:t>hệ thống luận điểm</a:t>
            </a:r>
            <a:r>
              <a:rPr lang="en-US" sz="3200">
                <a:solidFill>
                  <a:srgbClr val="333333"/>
                </a:solidFill>
                <a:latin typeface="Times New Roman" panose="02020603050405020304" pitchFamily="18" charset="0"/>
                <a:ea typeface="Calibri" panose="020F0502020204030204" pitchFamily="34" charset="0"/>
              </a:rPr>
              <a:t> chặt chẽ; sử dụng </a:t>
            </a:r>
            <a:r>
              <a:rPr lang="en-US" sz="3200" b="1">
                <a:solidFill>
                  <a:srgbClr val="333333"/>
                </a:solidFill>
                <a:latin typeface="Times New Roman" panose="02020603050405020304" pitchFamily="18" charset="0"/>
                <a:ea typeface="Calibri" panose="020F0502020204030204" pitchFamily="34" charset="0"/>
              </a:rPr>
              <a:t>lí lẽ</a:t>
            </a:r>
            <a:r>
              <a:rPr lang="en-US" sz="3200">
                <a:solidFill>
                  <a:srgbClr val="333333"/>
                </a:solidFill>
                <a:latin typeface="Times New Roman" panose="02020603050405020304" pitchFamily="18" charset="0"/>
                <a:ea typeface="Calibri" panose="020F0502020204030204" pitchFamily="34" charset="0"/>
              </a:rPr>
              <a:t>, </a:t>
            </a:r>
            <a:r>
              <a:rPr lang="en-US" sz="3200" b="1">
                <a:solidFill>
                  <a:srgbClr val="333333"/>
                </a:solidFill>
                <a:latin typeface="Times New Roman" panose="02020603050405020304" pitchFamily="18" charset="0"/>
                <a:ea typeface="Calibri" panose="020F0502020204030204" pitchFamily="34" charset="0"/>
              </a:rPr>
              <a:t>bằng chứng</a:t>
            </a:r>
            <a:r>
              <a:rPr lang="en-US" sz="3200">
                <a:solidFill>
                  <a:srgbClr val="333333"/>
                </a:solidFill>
                <a:latin typeface="Times New Roman" panose="02020603050405020304" pitchFamily="18" charset="0"/>
                <a:ea typeface="Calibri" panose="020F0502020204030204" pitchFamily="34" charset="0"/>
              </a:rPr>
              <a:t> xác đáng từ tác phẩm để làm sáng tỏ ý kiến nêu trong bài viết.</a:t>
            </a:r>
            <a:endParaRPr lang="en-GB" sz="3200"/>
          </a:p>
        </p:txBody>
      </p:sp>
      <p:sp>
        <p:nvSpPr>
          <p:cNvPr id="38" name="Rectangle 37"/>
          <p:cNvSpPr/>
          <p:nvPr/>
        </p:nvSpPr>
        <p:spPr>
          <a:xfrm>
            <a:off x="12709069" y="7093416"/>
            <a:ext cx="3046292" cy="1569660"/>
          </a:xfrm>
          <a:prstGeom prst="rect">
            <a:avLst/>
          </a:prstGeom>
        </p:spPr>
        <p:txBody>
          <a:bodyPr wrap="square">
            <a:spAutoFit/>
          </a:bodyPr>
          <a:lstStyle/>
          <a:p>
            <a:pPr algn="just"/>
            <a:r>
              <a:rPr lang="en-US" sz="3200">
                <a:solidFill>
                  <a:srgbClr val="333333"/>
                </a:solidFill>
                <a:latin typeface="Times New Roman" panose="02020603050405020304" pitchFamily="18" charset="0"/>
                <a:ea typeface="Calibri" panose="020F0502020204030204" pitchFamily="34" charset="0"/>
              </a:rPr>
              <a:t>Khẳng định được </a:t>
            </a:r>
            <a:r>
              <a:rPr lang="en-US" sz="3200" b="1">
                <a:solidFill>
                  <a:srgbClr val="333333"/>
                </a:solidFill>
                <a:latin typeface="Times New Roman" panose="02020603050405020304" pitchFamily="18" charset="0"/>
                <a:ea typeface="Calibri" panose="020F0502020204030204" pitchFamily="34" charset="0"/>
              </a:rPr>
              <a:t>ý nghĩa, giá trị</a:t>
            </a:r>
            <a:r>
              <a:rPr lang="en-US" sz="3200">
                <a:solidFill>
                  <a:srgbClr val="333333"/>
                </a:solidFill>
                <a:latin typeface="Times New Roman" panose="02020603050405020304" pitchFamily="18" charset="0"/>
                <a:ea typeface="Calibri" panose="020F0502020204030204" pitchFamily="34" charset="0"/>
              </a:rPr>
              <a:t> của tác phẩm.</a:t>
            </a:r>
            <a:endParaRPr lang="en-GB" sz="3200"/>
          </a:p>
        </p:txBody>
      </p:sp>
    </p:spTree>
    <p:extLst>
      <p:ext uri="{BB962C8B-B14F-4D97-AF65-F5344CB8AC3E}">
        <p14:creationId xmlns:p14="http://schemas.microsoft.com/office/powerpoint/2010/main" val="4489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par>
                                <p:cTn id="47" presetID="16" presetClass="entr" presetSubtype="2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TextBox 3"/>
          <p:cNvSpPr txBox="1"/>
          <p:nvPr/>
        </p:nvSpPr>
        <p:spPr>
          <a:xfrm>
            <a:off x="3435158" y="819928"/>
            <a:ext cx="13993227" cy="923330"/>
          </a:xfrm>
          <a:prstGeom prst="rect">
            <a:avLst/>
          </a:prstGeom>
        </p:spPr>
        <p:txBody>
          <a:bodyPr lIns="0" tIns="0" rIns="0" bIns="0" rtlCol="0" anchor="t">
            <a:spAutoFit/>
          </a:bodyPr>
          <a:lstStyle/>
          <a:p>
            <a:r>
              <a:rPr lang="en-US" sz="6000" b="1">
                <a:latin typeface="Times New Roman" panose="02020603050405020304" pitchFamily="18" charset="0"/>
                <a:cs typeface="Times New Roman" panose="02020603050405020304" pitchFamily="18" charset="0"/>
              </a:rPr>
              <a:t>2. Đọc và phân tích bài viết tham khảo</a:t>
            </a:r>
            <a:endParaRPr lang="en-GB" sz="6000">
              <a:latin typeface="Times New Roman" panose="02020603050405020304" pitchFamily="18" charset="0"/>
              <a:cs typeface="Times New Roman" panose="02020603050405020304" pitchFamily="18" charset="0"/>
            </a:endParaRPr>
          </a:p>
        </p:txBody>
      </p:sp>
      <p:sp>
        <p:nvSpPr>
          <p:cNvPr id="4" name="Freeform 4"/>
          <p:cNvSpPr/>
          <p:nvPr/>
        </p:nvSpPr>
        <p:spPr>
          <a:xfrm>
            <a:off x="1028700" y="6336124"/>
            <a:ext cx="2397402" cy="2922176"/>
          </a:xfrm>
          <a:custGeom>
            <a:avLst/>
            <a:gdLst/>
            <a:ahLst/>
            <a:cxnLst/>
            <a:rect l="l" t="t" r="r" b="b"/>
            <a:pathLst>
              <a:path w="2397402" h="2922176">
                <a:moveTo>
                  <a:pt x="0" y="0"/>
                </a:moveTo>
                <a:lnTo>
                  <a:pt x="2397402" y="0"/>
                </a:lnTo>
                <a:lnTo>
                  <a:pt x="2397402" y="2922176"/>
                </a:lnTo>
                <a:lnTo>
                  <a:pt x="0" y="2922176"/>
                </a:lnTo>
                <a:lnTo>
                  <a:pt x="0" y="0"/>
                </a:lnTo>
                <a:close/>
              </a:path>
            </a:pathLst>
          </a:custGeom>
          <a:blipFill>
            <a:blip r:embed="rId3"/>
            <a:stretch>
              <a:fillRect/>
            </a:stretch>
          </a:blipFill>
        </p:spPr>
      </p:sp>
      <p:grpSp>
        <p:nvGrpSpPr>
          <p:cNvPr id="5" name="Group 5"/>
          <p:cNvGrpSpPr/>
          <p:nvPr/>
        </p:nvGrpSpPr>
        <p:grpSpPr>
          <a:xfrm>
            <a:off x="0" y="7851608"/>
            <a:ext cx="18288000" cy="4550604"/>
            <a:chOff x="0" y="0"/>
            <a:chExt cx="24384000" cy="6067472"/>
          </a:xfrm>
        </p:grpSpPr>
        <p:sp>
          <p:nvSpPr>
            <p:cNvPr id="6" name="Freeform 6"/>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7" name="Freeform 7"/>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7" name="Freeform 27"/>
          <p:cNvSpPr/>
          <p:nvPr/>
        </p:nvSpPr>
        <p:spPr>
          <a:xfrm>
            <a:off x="-21771" y="-1905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
        <p:nvSpPr>
          <p:cNvPr id="28" name="Freeform 28"/>
          <p:cNvSpPr/>
          <p:nvPr/>
        </p:nvSpPr>
        <p:spPr>
          <a:xfrm>
            <a:off x="13538565" y="4933081"/>
            <a:ext cx="4749435" cy="5748182"/>
          </a:xfrm>
          <a:custGeom>
            <a:avLst/>
            <a:gdLst/>
            <a:ahLst/>
            <a:cxnLst/>
            <a:rect l="l" t="t" r="r" b="b"/>
            <a:pathLst>
              <a:path w="4749435" h="5748182">
                <a:moveTo>
                  <a:pt x="0" y="0"/>
                </a:moveTo>
                <a:lnTo>
                  <a:pt x="4749435" y="0"/>
                </a:lnTo>
                <a:lnTo>
                  <a:pt x="4749435" y="5748181"/>
                </a:lnTo>
                <a:lnTo>
                  <a:pt x="0" y="5748181"/>
                </a:lnTo>
                <a:lnTo>
                  <a:pt x="0" y="0"/>
                </a:lnTo>
                <a:close/>
              </a:path>
            </a:pathLst>
          </a:custGeom>
          <a:blipFill>
            <a:blip r:embed="rId8"/>
            <a:stretch>
              <a:fillRect/>
            </a:stretch>
          </a:blipFill>
        </p:spPr>
      </p:sp>
      <p:sp>
        <p:nvSpPr>
          <p:cNvPr id="31" name="TextBox 31"/>
          <p:cNvSpPr txBox="1"/>
          <p:nvPr/>
        </p:nvSpPr>
        <p:spPr>
          <a:xfrm>
            <a:off x="4167447" y="2132475"/>
            <a:ext cx="9195134" cy="1354217"/>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Bài viết tham </a:t>
            </a:r>
            <a:r>
              <a:rPr lang="en-US" sz="4400" b="1" smtClean="0">
                <a:latin typeface="Times New Roman" panose="02020603050405020304" pitchFamily="18" charset="0"/>
                <a:cs typeface="Times New Roman" panose="02020603050405020304" pitchFamily="18" charset="0"/>
              </a:rPr>
              <a:t>khảo</a:t>
            </a:r>
            <a:endParaRPr lang="vi-VN" sz="4400" b="1" smtClean="0">
              <a:latin typeface="Times New Roman" panose="02020603050405020304" pitchFamily="18" charset="0"/>
              <a:cs typeface="Times New Roman" panose="02020603050405020304" pitchFamily="18" charset="0"/>
            </a:endParaRPr>
          </a:p>
          <a:p>
            <a:pPr algn="ctr"/>
            <a:r>
              <a:rPr lang="en-US" sz="4400" b="1" smtClean="0">
                <a:latin typeface="Times New Roman" panose="02020603050405020304" pitchFamily="18" charset="0"/>
                <a:cs typeface="Times New Roman" panose="02020603050405020304" pitchFamily="18" charset="0"/>
              </a:rPr>
              <a:t> </a:t>
            </a:r>
            <a:r>
              <a:rPr lang="en-US" sz="4400" b="1" i="1">
                <a:latin typeface="Times New Roman" panose="02020603050405020304" pitchFamily="18" charset="0"/>
                <a:cs typeface="Times New Roman" panose="02020603050405020304" pitchFamily="18" charset="0"/>
              </a:rPr>
              <a:t>Hồn tôi vang tiếng trống trường</a:t>
            </a:r>
            <a:endParaRPr lang="en-US" sz="4000" spc="63">
              <a:solidFill>
                <a:srgbClr val="2F2325"/>
              </a:solidFill>
              <a:latin typeface="Times New Roman" panose="02020603050405020304" pitchFamily="18" charset="0"/>
              <a:cs typeface="Times New Roman" panose="02020603050405020304" pitchFamily="18"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3469907221"/>
              </p:ext>
            </p:extLst>
          </p:nvPr>
        </p:nvGraphicFramePr>
        <p:xfrm>
          <a:off x="4296632" y="4217235"/>
          <a:ext cx="9142829" cy="3423794"/>
        </p:xfrm>
        <a:graphic>
          <a:graphicData uri="http://schemas.openxmlformats.org/drawingml/2006/table">
            <a:tbl>
              <a:tblPr firstRow="1" firstCol="1" bandRow="1">
                <a:effectLst>
                  <a:outerShdw blurRad="50800" dist="38100" algn="l" rotWithShape="0">
                    <a:prstClr val="black">
                      <a:alpha val="40000"/>
                    </a:prstClr>
                  </a:outerShdw>
                </a:effectLst>
              </a:tblPr>
              <a:tblGrid>
                <a:gridCol w="9142829"/>
              </a:tblGrid>
              <a:tr h="0">
                <a:tc>
                  <a:txBody>
                    <a:bodyPr/>
                    <a:lstStyle/>
                    <a:p>
                      <a:pPr>
                        <a:lnSpc>
                          <a:spcPct val="130000"/>
                        </a:lnSpc>
                        <a:spcAft>
                          <a:spcPts val="0"/>
                        </a:spcAft>
                        <a:tabLst>
                          <a:tab pos="1386840" algn="l"/>
                        </a:tabLst>
                      </a:pPr>
                      <a:r>
                        <a:rPr lang="vi-VN" sz="3600" b="1">
                          <a:solidFill>
                            <a:srgbClr val="FF0000"/>
                          </a:solidFill>
                          <a:effectLst/>
                          <a:latin typeface="Times New Roman" panose="02020603050405020304" pitchFamily="18" charset="0"/>
                          <a:ea typeface="Calibri" panose="020F0502020204030204" pitchFamily="34" charset="0"/>
                        </a:rPr>
                        <a:t>PHIẾU HT  01:</a:t>
                      </a:r>
                      <a:r>
                        <a:rPr lang="vi-VN" sz="3600">
                          <a:solidFill>
                            <a:srgbClr val="000000"/>
                          </a:solidFill>
                          <a:effectLst/>
                          <a:latin typeface="Times New Roman" panose="02020603050405020304" pitchFamily="18" charset="0"/>
                          <a:ea typeface="Calibri" panose="020F0502020204030204" pitchFamily="34" charset="0"/>
                        </a:rPr>
                        <a:t> </a:t>
                      </a:r>
                      <a:r>
                        <a:rPr lang="vi-VN" sz="3600" b="1">
                          <a:solidFill>
                            <a:srgbClr val="000000"/>
                          </a:solidFill>
                          <a:effectLst/>
                          <a:latin typeface="Times New Roman" panose="02020603050405020304" pitchFamily="18" charset="0"/>
                          <a:ea typeface="Calibri" panose="020F0502020204030204" pitchFamily="34" charset="0"/>
                        </a:rPr>
                        <a:t>Phân tích bài viết tham khảo</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254000">
                        <a:lnSpc>
                          <a:spcPct val="130000"/>
                        </a:lnSpc>
                        <a:spcAft>
                          <a:spcPts val="0"/>
                        </a:spcAft>
                        <a:tabLst>
                          <a:tab pos="521335" algn="l"/>
                        </a:tabLst>
                      </a:pPr>
                      <a:r>
                        <a:rPr lang="vi-VN" sz="3600" i="1">
                          <a:solidFill>
                            <a:srgbClr val="000000"/>
                          </a:solidFill>
                          <a:effectLst/>
                          <a:latin typeface="Times New Roman" panose="02020603050405020304" pitchFamily="18" charset="0"/>
                          <a:ea typeface="Times New Roman" panose="02020603050405020304" pitchFamily="18" charset="0"/>
                        </a:rPr>
                        <a:t>- Chỉ ra bố cục của bài viết tham khảo.</a:t>
                      </a:r>
                      <a:endParaRPr lang="en-GB" sz="3600">
                        <a:effectLst/>
                        <a:latin typeface="Times New Roman" panose="02020603050405020304" pitchFamily="18" charset="0"/>
                        <a:ea typeface="Times New Roman" panose="02020603050405020304" pitchFamily="18" charset="0"/>
                      </a:endParaRPr>
                    </a:p>
                    <a:p>
                      <a:pPr indent="254000">
                        <a:lnSpc>
                          <a:spcPct val="130000"/>
                        </a:lnSpc>
                        <a:spcAft>
                          <a:spcPts val="0"/>
                        </a:spcAft>
                        <a:tabLst>
                          <a:tab pos="521335" algn="l"/>
                        </a:tabLst>
                      </a:pPr>
                      <a:r>
                        <a:rPr lang="vi-VN" sz="3600" i="1">
                          <a:solidFill>
                            <a:srgbClr val="000000"/>
                          </a:solidFill>
                          <a:effectLst/>
                          <a:latin typeface="Times New Roman" panose="02020603050405020304" pitchFamily="18" charset="0"/>
                          <a:ea typeface="Times New Roman" panose="02020603050405020304" pitchFamily="18" charset="0"/>
                        </a:rPr>
                        <a:t>- Phần Mở bài nêu những nội dung gì?</a:t>
                      </a:r>
                      <a:r>
                        <a:rPr lang="vi-VN" sz="3600">
                          <a:solidFill>
                            <a:srgbClr val="000000"/>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p>
                      <a:pPr indent="254000">
                        <a:lnSpc>
                          <a:spcPct val="130000"/>
                        </a:lnSpc>
                        <a:spcAft>
                          <a:spcPts val="0"/>
                        </a:spcAft>
                        <a:tabLst>
                          <a:tab pos="521335" algn="l"/>
                        </a:tabLst>
                      </a:pPr>
                      <a:r>
                        <a:rPr lang="vi-VN" sz="3600">
                          <a:solidFill>
                            <a:srgbClr val="000000"/>
                          </a:solidFill>
                          <a:effectLst/>
                          <a:latin typeface="Times New Roman" panose="02020603050405020304" pitchFamily="18" charset="0"/>
                          <a:ea typeface="Times New Roman" panose="02020603050405020304" pitchFamily="18" charset="0"/>
                        </a:rPr>
                        <a:t>- </a:t>
                      </a:r>
                      <a:r>
                        <a:rPr lang="vi-VN" sz="3600" i="1">
                          <a:solidFill>
                            <a:srgbClr val="000000"/>
                          </a:solidFill>
                          <a:effectLst/>
                          <a:latin typeface="Times New Roman" panose="02020603050405020304" pitchFamily="18" charset="0"/>
                          <a:ea typeface="Times New Roman" panose="02020603050405020304" pitchFamily="18" charset="0"/>
                        </a:rPr>
                        <a:t>Phần Thân bài triển khai như thế nào?</a:t>
                      </a:r>
                      <a:r>
                        <a:rPr lang="vi-VN" sz="3600">
                          <a:solidFill>
                            <a:srgbClr val="000000"/>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p>
                      <a:pPr indent="254000">
                        <a:lnSpc>
                          <a:spcPct val="130000"/>
                        </a:lnSpc>
                        <a:spcAft>
                          <a:spcPts val="0"/>
                        </a:spcAft>
                        <a:tabLst>
                          <a:tab pos="521335" algn="l"/>
                        </a:tabLst>
                      </a:pPr>
                      <a:r>
                        <a:rPr lang="vi-VN" sz="3600">
                          <a:solidFill>
                            <a:srgbClr val="000000"/>
                          </a:solidFill>
                          <a:effectLst/>
                          <a:latin typeface="Times New Roman" panose="02020603050405020304" pitchFamily="18" charset="0"/>
                          <a:ea typeface="Times New Roman" panose="02020603050405020304" pitchFamily="18" charset="0"/>
                        </a:rPr>
                        <a:t>- </a:t>
                      </a:r>
                      <a:r>
                        <a:rPr lang="vi-VN" sz="3600" i="1">
                          <a:solidFill>
                            <a:srgbClr val="000000"/>
                          </a:solidFill>
                          <a:effectLst/>
                          <a:latin typeface="Times New Roman" panose="02020603050405020304" pitchFamily="18" charset="0"/>
                          <a:ea typeface="Times New Roman" panose="02020603050405020304" pitchFamily="18" charset="0"/>
                        </a:rPr>
                        <a:t>Phần Kết bài khẳng định điểu gì?</a:t>
                      </a:r>
                      <a:r>
                        <a:rPr lang="vi-VN" sz="3600">
                          <a:solidFill>
                            <a:srgbClr val="000000"/>
                          </a:solidFill>
                          <a:effectLst/>
                          <a:latin typeface="Times New Roman" panose="02020603050405020304" pitchFamily="18" charset="0"/>
                          <a:ea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105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5" name="TextBox 5"/>
          <p:cNvSpPr txBox="1"/>
          <p:nvPr/>
        </p:nvSpPr>
        <p:spPr>
          <a:xfrm>
            <a:off x="617913" y="2637212"/>
            <a:ext cx="8068887" cy="4739759"/>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 Giới thiệu tác giả Hồ Dzếnh và tên bài thơ “Trưa vắng”</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Nêu nhận định chung về tác phẩm: </a:t>
            </a:r>
            <a:r>
              <a:rPr lang="en-US" sz="4400" i="1">
                <a:latin typeface="Times New Roman" panose="02020603050405020304" pitchFamily="18" charset="0"/>
                <a:cs typeface="Times New Roman" panose="02020603050405020304" pitchFamily="18" charset="0"/>
              </a:rPr>
              <a:t>Bài thơ “Trưa vắng” in trong tập thơ “Quê ngoại” (1942) là một sáng tác tiêu biểu cho giọng thơ, hồn thơ của thi sĩ.</a:t>
            </a:r>
            <a:endParaRPr lang="en-GB" sz="4400">
              <a:latin typeface="Times New Roman" panose="02020603050405020304" pitchFamily="18" charset="0"/>
              <a:cs typeface="Times New Roman" panose="02020603050405020304" pitchFamily="18" charset="0"/>
            </a:endParaRPr>
          </a:p>
        </p:txBody>
      </p:sp>
      <p:sp>
        <p:nvSpPr>
          <p:cNvPr id="6" name="Freeform 6"/>
          <p:cNvSpPr/>
          <p:nvPr/>
        </p:nvSpPr>
        <p:spPr>
          <a:xfrm>
            <a:off x="10778956" y="1873263"/>
            <a:ext cx="5036164" cy="6540473"/>
          </a:xfrm>
          <a:custGeom>
            <a:avLst/>
            <a:gdLst/>
            <a:ahLst/>
            <a:cxnLst/>
            <a:rect l="l" t="t" r="r" b="b"/>
            <a:pathLst>
              <a:path w="5036164" h="6540473">
                <a:moveTo>
                  <a:pt x="0" y="0"/>
                </a:moveTo>
                <a:lnTo>
                  <a:pt x="5036165" y="0"/>
                </a:lnTo>
                <a:lnTo>
                  <a:pt x="5036165" y="6540474"/>
                </a:lnTo>
                <a:lnTo>
                  <a:pt x="0" y="6540474"/>
                </a:lnTo>
                <a:lnTo>
                  <a:pt x="0" y="0"/>
                </a:lnTo>
                <a:close/>
              </a:path>
            </a:pathLst>
          </a:custGeom>
          <a:blipFill>
            <a:blip r:embed="rId3"/>
            <a:stretch>
              <a:fillRect/>
            </a:stretch>
          </a:blipFill>
        </p:spPr>
      </p:sp>
      <p:grpSp>
        <p:nvGrpSpPr>
          <p:cNvPr id="7" name="Group 7"/>
          <p:cNvGrpSpPr/>
          <p:nvPr/>
        </p:nvGrpSpPr>
        <p:grpSpPr>
          <a:xfrm>
            <a:off x="0" y="7341250"/>
            <a:ext cx="18288000" cy="4550604"/>
            <a:chOff x="0" y="0"/>
            <a:chExt cx="24384000" cy="6067472"/>
          </a:xfrm>
        </p:grpSpPr>
        <p:sp>
          <p:nvSpPr>
            <p:cNvPr id="8" name="Freeform 8"/>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9" name="Freeform 9"/>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9" name="Freeform 29"/>
          <p:cNvSpPr/>
          <p:nvPr/>
        </p:nvSpPr>
        <p:spPr>
          <a:xfrm>
            <a:off x="14661986" y="1028700"/>
            <a:ext cx="2597314" cy="2357062"/>
          </a:xfrm>
          <a:custGeom>
            <a:avLst/>
            <a:gdLst/>
            <a:ahLst/>
            <a:cxnLst/>
            <a:rect l="l" t="t" r="r" b="b"/>
            <a:pathLst>
              <a:path w="2597314" h="2357062">
                <a:moveTo>
                  <a:pt x="0" y="0"/>
                </a:moveTo>
                <a:lnTo>
                  <a:pt x="2597314" y="0"/>
                </a:lnTo>
                <a:lnTo>
                  <a:pt x="2597314" y="2357062"/>
                </a:lnTo>
                <a:lnTo>
                  <a:pt x="0" y="2357062"/>
                </a:lnTo>
                <a:lnTo>
                  <a:pt x="0" y="0"/>
                </a:lnTo>
                <a:close/>
              </a:path>
            </a:pathLst>
          </a:custGeom>
          <a:blipFill>
            <a:blip r:embed="rId7"/>
            <a:stretch>
              <a:fillRect/>
            </a:stretch>
          </a:blipFill>
        </p:spPr>
      </p:sp>
      <p:sp>
        <p:nvSpPr>
          <p:cNvPr id="30" name="TextBox 4"/>
          <p:cNvSpPr txBox="1"/>
          <p:nvPr/>
        </p:nvSpPr>
        <p:spPr>
          <a:xfrm>
            <a:off x="2484103" y="916117"/>
            <a:ext cx="7345300" cy="12579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nSpc>
                <a:spcPts val="10400"/>
              </a:lnSpc>
            </a:pPr>
            <a:r>
              <a:rPr lang="en-US" sz="8000" b="1">
                <a:latin typeface="Times New Roman" panose="02020603050405020304" pitchFamily="18" charset="0"/>
                <a:cs typeface="Times New Roman" panose="02020603050405020304" pitchFamily="18" charset="0"/>
              </a:rPr>
              <a:t>Mở bài</a:t>
            </a:r>
            <a:endParaRPr lang="en-US" sz="8000">
              <a:solidFill>
                <a:srgbClr val="2F232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0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676" b="-31101"/>
            </a:stretch>
          </a:blipFill>
        </p:spPr>
      </p:sp>
      <p:sp>
        <p:nvSpPr>
          <p:cNvPr id="3" name="Freeform 3"/>
          <p:cNvSpPr/>
          <p:nvPr/>
        </p:nvSpPr>
        <p:spPr>
          <a:xfrm>
            <a:off x="11782110" y="1493595"/>
            <a:ext cx="5477190" cy="6510776"/>
          </a:xfrm>
          <a:custGeom>
            <a:avLst/>
            <a:gdLst/>
            <a:ahLst/>
            <a:cxnLst/>
            <a:rect l="l" t="t" r="r" b="b"/>
            <a:pathLst>
              <a:path w="5477190" h="6510776">
                <a:moveTo>
                  <a:pt x="0" y="0"/>
                </a:moveTo>
                <a:lnTo>
                  <a:pt x="5477190" y="0"/>
                </a:lnTo>
                <a:lnTo>
                  <a:pt x="5477190" y="6510776"/>
                </a:lnTo>
                <a:lnTo>
                  <a:pt x="0" y="6510776"/>
                </a:lnTo>
                <a:lnTo>
                  <a:pt x="0" y="0"/>
                </a:lnTo>
                <a:close/>
              </a:path>
            </a:pathLst>
          </a:custGeom>
          <a:blipFill>
            <a:blip r:embed="rId3"/>
            <a:stretch>
              <a:fillRect/>
            </a:stretch>
          </a:blipFill>
        </p:spPr>
      </p:sp>
      <p:grpSp>
        <p:nvGrpSpPr>
          <p:cNvPr id="4" name="Group 4"/>
          <p:cNvGrpSpPr/>
          <p:nvPr/>
        </p:nvGrpSpPr>
        <p:grpSpPr>
          <a:xfrm>
            <a:off x="0" y="7274596"/>
            <a:ext cx="18288000" cy="4550604"/>
            <a:chOff x="0" y="0"/>
            <a:chExt cx="24384000" cy="6067472"/>
          </a:xfrm>
        </p:grpSpPr>
        <p:sp>
          <p:nvSpPr>
            <p:cNvPr id="5" name="Freeform 5"/>
            <p:cNvSpPr/>
            <p:nvPr/>
          </p:nvSpPr>
          <p:spPr>
            <a:xfrm flipH="1">
              <a:off x="0" y="326477"/>
              <a:ext cx="24384000" cy="5740995"/>
            </a:xfrm>
            <a:custGeom>
              <a:avLst/>
              <a:gdLst/>
              <a:ahLst/>
              <a:cxnLst/>
              <a:rect l="l" t="t" r="r" b="b"/>
              <a:pathLst>
                <a:path w="24384000" h="5740995">
                  <a:moveTo>
                    <a:pt x="24384000" y="0"/>
                  </a:moveTo>
                  <a:lnTo>
                    <a:pt x="0" y="0"/>
                  </a:lnTo>
                  <a:lnTo>
                    <a:pt x="0" y="5740995"/>
                  </a:lnTo>
                  <a:lnTo>
                    <a:pt x="24384000" y="5740995"/>
                  </a:lnTo>
                  <a:lnTo>
                    <a:pt x="24384000" y="0"/>
                  </a:lnTo>
                  <a:close/>
                </a:path>
              </a:pathLst>
            </a:custGeom>
            <a:blipFill>
              <a:blip r:embed="rId4"/>
              <a:stretch>
                <a:fillRect l="-17303" r="-1907"/>
              </a:stretch>
            </a:blipFill>
          </p:spPr>
        </p:sp>
        <p:sp>
          <p:nvSpPr>
            <p:cNvPr id="6" name="Freeform 6"/>
            <p:cNvSpPr/>
            <p:nvPr/>
          </p:nvSpPr>
          <p:spPr>
            <a:xfrm>
              <a:off x="7895586" y="2140106"/>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197226" y="1487152"/>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7816775" y="2544021"/>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20051944" y="0"/>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3383208" y="787202"/>
              <a:ext cx="626836" cy="652954"/>
            </a:xfrm>
            <a:custGeom>
              <a:avLst/>
              <a:gdLst/>
              <a:ahLst/>
              <a:cxnLst/>
              <a:rect l="l" t="t" r="r" b="b"/>
              <a:pathLst>
                <a:path w="626836" h="652954">
                  <a:moveTo>
                    <a:pt x="0" y="0"/>
                  </a:moveTo>
                  <a:lnTo>
                    <a:pt x="626836" y="0"/>
                  </a:lnTo>
                  <a:lnTo>
                    <a:pt x="626836"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184183" y="1603394"/>
              <a:ext cx="626836" cy="652954"/>
            </a:xfrm>
            <a:custGeom>
              <a:avLst/>
              <a:gdLst/>
              <a:ahLst/>
              <a:cxnLst/>
              <a:rect l="l" t="t" r="r" b="b"/>
              <a:pathLst>
                <a:path w="626836" h="652954">
                  <a:moveTo>
                    <a:pt x="0" y="0"/>
                  </a:moveTo>
                  <a:lnTo>
                    <a:pt x="626835" y="0"/>
                  </a:lnTo>
                  <a:lnTo>
                    <a:pt x="626835" y="652954"/>
                  </a:lnTo>
                  <a:lnTo>
                    <a:pt x="0" y="652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6524607" y="950440"/>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9055143" y="1276917"/>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2474403" y="2870498"/>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15571648" y="3119537"/>
              <a:ext cx="313418" cy="326477"/>
            </a:xfrm>
            <a:custGeom>
              <a:avLst/>
              <a:gdLst/>
              <a:ahLst/>
              <a:cxnLst/>
              <a:rect l="l" t="t" r="r" b="b"/>
              <a:pathLst>
                <a:path w="313418" h="326477">
                  <a:moveTo>
                    <a:pt x="0" y="0"/>
                  </a:moveTo>
                  <a:lnTo>
                    <a:pt x="313418" y="0"/>
                  </a:lnTo>
                  <a:lnTo>
                    <a:pt x="313418" y="326476"/>
                  </a:lnTo>
                  <a:lnTo>
                    <a:pt x="0" y="326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21721787" y="144015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0210486" y="336021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667174" y="2793060"/>
              <a:ext cx="313418" cy="326477"/>
            </a:xfrm>
            <a:custGeom>
              <a:avLst/>
              <a:gdLst/>
              <a:ahLst/>
              <a:cxnLst/>
              <a:rect l="l" t="t" r="r" b="b"/>
              <a:pathLst>
                <a:path w="313418" h="326477">
                  <a:moveTo>
                    <a:pt x="0" y="0"/>
                  </a:moveTo>
                  <a:lnTo>
                    <a:pt x="313417" y="0"/>
                  </a:lnTo>
                  <a:lnTo>
                    <a:pt x="313417"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21565078" y="2544021"/>
              <a:ext cx="626836" cy="652954"/>
            </a:xfrm>
            <a:custGeom>
              <a:avLst/>
              <a:gdLst/>
              <a:ahLst/>
              <a:cxnLst/>
              <a:rect l="l" t="t" r="r" b="b"/>
              <a:pathLst>
                <a:path w="626836" h="652954">
                  <a:moveTo>
                    <a:pt x="0" y="0"/>
                  </a:moveTo>
                  <a:lnTo>
                    <a:pt x="626836" y="0"/>
                  </a:lnTo>
                  <a:lnTo>
                    <a:pt x="626836"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5282121" y="3033736"/>
              <a:ext cx="552495" cy="575516"/>
            </a:xfrm>
            <a:custGeom>
              <a:avLst/>
              <a:gdLst/>
              <a:ahLst/>
              <a:cxnLst/>
              <a:rect l="l" t="t" r="r" b="b"/>
              <a:pathLst>
                <a:path w="552495" h="575516">
                  <a:moveTo>
                    <a:pt x="0" y="0"/>
                  </a:moveTo>
                  <a:lnTo>
                    <a:pt x="552495" y="0"/>
                  </a:lnTo>
                  <a:lnTo>
                    <a:pt x="552495" y="575516"/>
                  </a:lnTo>
                  <a:lnTo>
                    <a:pt x="0" y="5755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4412655" y="1113679"/>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16043870" y="2303344"/>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19287218" y="1766633"/>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23383208" y="3033736"/>
              <a:ext cx="313418" cy="326477"/>
            </a:xfrm>
            <a:custGeom>
              <a:avLst/>
              <a:gdLst/>
              <a:ahLst/>
              <a:cxnLst/>
              <a:rect l="l" t="t" r="r" b="b"/>
              <a:pathLst>
                <a:path w="313418" h="326477">
                  <a:moveTo>
                    <a:pt x="0" y="0"/>
                  </a:moveTo>
                  <a:lnTo>
                    <a:pt x="313418" y="0"/>
                  </a:lnTo>
                  <a:lnTo>
                    <a:pt x="313418" y="326477"/>
                  </a:lnTo>
                  <a:lnTo>
                    <a:pt x="0" y="326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a:off x="13013104" y="2793060"/>
              <a:ext cx="626836" cy="652954"/>
            </a:xfrm>
            <a:custGeom>
              <a:avLst/>
              <a:gdLst/>
              <a:ahLst/>
              <a:cxnLst/>
              <a:rect l="l" t="t" r="r" b="b"/>
              <a:pathLst>
                <a:path w="626836" h="652954">
                  <a:moveTo>
                    <a:pt x="0" y="0"/>
                  </a:moveTo>
                  <a:lnTo>
                    <a:pt x="626835" y="0"/>
                  </a:lnTo>
                  <a:lnTo>
                    <a:pt x="626835" y="652953"/>
                  </a:lnTo>
                  <a:lnTo>
                    <a:pt x="0" y="6529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26" name="TextBox 26"/>
          <p:cNvSpPr txBox="1"/>
          <p:nvPr/>
        </p:nvSpPr>
        <p:spPr>
          <a:xfrm>
            <a:off x="516020" y="2720736"/>
            <a:ext cx="7678568" cy="4062651"/>
          </a:xfrm>
          <a:prstGeom prst="rect">
            <a:avLst/>
          </a:prstGeom>
        </p:spPr>
        <p:txBody>
          <a:bodyPr wrap="square" lIns="0" tIns="0" rIns="0" bIns="0" rtlCol="0" anchor="t">
            <a:spAutoFit/>
          </a:bodyPr>
          <a:lstStyle/>
          <a:p>
            <a:pPr algn="just"/>
            <a:r>
              <a:rPr lang="en-GB" sz="4400">
                <a:latin typeface="Times New Roman" panose="02020603050405020304" pitchFamily="18" charset="0"/>
                <a:cs typeface="Times New Roman" panose="02020603050405020304" pitchFamily="18" charset="0"/>
              </a:rPr>
              <a:t>- Phân tích để làm rõ nội dung chủ đề của bài thơ; </a:t>
            </a:r>
          </a:p>
          <a:p>
            <a:pPr algn="just"/>
            <a:r>
              <a:rPr lang="en-GB" sz="4400">
                <a:latin typeface="Times New Roman" panose="02020603050405020304" pitchFamily="18" charset="0"/>
                <a:cs typeface="Times New Roman" panose="02020603050405020304" pitchFamily="18" charset="0"/>
              </a:rPr>
              <a:t>- Phân tích các biện pháp nghệ thuật được sử dụng để thể hiện nội dung chủ đề; </a:t>
            </a:r>
          </a:p>
          <a:p>
            <a:pPr algn="just"/>
            <a:r>
              <a:rPr lang="en-GB" sz="4400" smtClean="0">
                <a:latin typeface="Times New Roman" panose="02020603050405020304" pitchFamily="18" charset="0"/>
                <a:cs typeface="Times New Roman" panose="02020603050405020304" pitchFamily="18" charset="0"/>
              </a:rPr>
              <a:t>- </a:t>
            </a:r>
            <a:r>
              <a:rPr lang="en-GB" sz="4400">
                <a:latin typeface="Times New Roman" panose="02020603050405020304" pitchFamily="18" charset="0"/>
                <a:cs typeface="Times New Roman" panose="02020603050405020304" pitchFamily="18" charset="0"/>
              </a:rPr>
              <a:t>Liên hệ, mở rộng.</a:t>
            </a:r>
          </a:p>
        </p:txBody>
      </p:sp>
      <p:sp>
        <p:nvSpPr>
          <p:cNvPr id="28" name="TextBox 28"/>
          <p:cNvSpPr txBox="1"/>
          <p:nvPr/>
        </p:nvSpPr>
        <p:spPr>
          <a:xfrm>
            <a:off x="1028700" y="933450"/>
            <a:ext cx="9337579" cy="1257908"/>
          </a:xfrm>
          <a:prstGeom prst="rect">
            <a:avLst/>
          </a:prstGeom>
        </p:spPr>
        <p:txBody>
          <a:bodyPr lIns="0" tIns="0" rIns="0" bIns="0" rtlCol="0" anchor="t">
            <a:spAutoFit/>
          </a:bodyPr>
          <a:lstStyle/>
          <a:p>
            <a:pPr lvl="0">
              <a:lnSpc>
                <a:spcPts val="10400"/>
              </a:lnSpc>
            </a:pPr>
            <a:r>
              <a:rPr lang="en-US" sz="8000" b="1">
                <a:latin typeface="Times New Roman" panose="02020603050405020304" pitchFamily="18" charset="0"/>
                <a:cs typeface="Times New Roman" panose="02020603050405020304" pitchFamily="18" charset="0"/>
              </a:rPr>
              <a:t>Thân bài</a:t>
            </a:r>
            <a:endParaRPr lang="en-US" sz="8000">
              <a:solidFill>
                <a:srgbClr val="2F2325"/>
              </a:solidFill>
              <a:latin typeface="Times New Roman" panose="02020603050405020304" pitchFamily="18" charset="0"/>
              <a:cs typeface="Times New Roman" panose="02020603050405020304" pitchFamily="18" charset="0"/>
            </a:endParaRPr>
          </a:p>
        </p:txBody>
      </p:sp>
      <p:sp>
        <p:nvSpPr>
          <p:cNvPr id="29" name="Freeform 29"/>
          <p:cNvSpPr/>
          <p:nvPr/>
        </p:nvSpPr>
        <p:spPr>
          <a:xfrm>
            <a:off x="10846690" y="800760"/>
            <a:ext cx="577074" cy="692835"/>
          </a:xfrm>
          <a:custGeom>
            <a:avLst/>
            <a:gdLst/>
            <a:ahLst/>
            <a:cxnLst/>
            <a:rect l="l" t="t" r="r" b="b"/>
            <a:pathLst>
              <a:path w="577074" h="692835">
                <a:moveTo>
                  <a:pt x="0" y="0"/>
                </a:moveTo>
                <a:lnTo>
                  <a:pt x="577074" y="0"/>
                </a:lnTo>
                <a:lnTo>
                  <a:pt x="577074" y="692835"/>
                </a:lnTo>
                <a:lnTo>
                  <a:pt x="0" y="692835"/>
                </a:lnTo>
                <a:lnTo>
                  <a:pt x="0" y="0"/>
                </a:lnTo>
                <a:close/>
              </a:path>
            </a:pathLst>
          </a:custGeom>
          <a:blipFill>
            <a:blip r:embed="rId7"/>
            <a:stretch>
              <a:fillRect/>
            </a:stretch>
          </a:blipFill>
        </p:spPr>
      </p:sp>
      <p:sp>
        <p:nvSpPr>
          <p:cNvPr id="30" name="Freeform 30"/>
          <p:cNvSpPr/>
          <p:nvPr/>
        </p:nvSpPr>
        <p:spPr>
          <a:xfrm>
            <a:off x="15685500" y="800760"/>
            <a:ext cx="577074" cy="692835"/>
          </a:xfrm>
          <a:custGeom>
            <a:avLst/>
            <a:gdLst/>
            <a:ahLst/>
            <a:cxnLst/>
            <a:rect l="l" t="t" r="r" b="b"/>
            <a:pathLst>
              <a:path w="577074" h="692835">
                <a:moveTo>
                  <a:pt x="0" y="0"/>
                </a:moveTo>
                <a:lnTo>
                  <a:pt x="577074" y="0"/>
                </a:lnTo>
                <a:lnTo>
                  <a:pt x="577074" y="692835"/>
                </a:lnTo>
                <a:lnTo>
                  <a:pt x="0" y="692835"/>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1533</Words>
  <Application>Microsoft Office PowerPoint</Application>
  <PresentationFormat>Custom</PresentationFormat>
  <Paragraphs>129</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Nature Colorful Group Project Presentation</dc:title>
  <cp:lastModifiedBy>asus PC</cp:lastModifiedBy>
  <cp:revision>47</cp:revision>
  <dcterms:created xsi:type="dcterms:W3CDTF">2006-08-16T00:00:00Z</dcterms:created>
  <dcterms:modified xsi:type="dcterms:W3CDTF">2024-07-03T16:50:30Z</dcterms:modified>
  <dc:identifier>DAGJIR1cVdw</dc:identifier>
</cp:coreProperties>
</file>