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3" r:id="rId2"/>
    <p:sldId id="264" r:id="rId3"/>
    <p:sldId id="256" r:id="rId4"/>
    <p:sldId id="265" r:id="rId5"/>
    <p:sldId id="266" r:id="rId6"/>
    <p:sldId id="267" r:id="rId7"/>
    <p:sldId id="268" r:id="rId8"/>
    <p:sldId id="269" r:id="rId9"/>
    <p:sldId id="281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79" r:id="rId21"/>
    <p:sldId id="257" r:id="rId22"/>
    <p:sldId id="261" r:id="rId23"/>
    <p:sldId id="258" r:id="rId24"/>
    <p:sldId id="262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E43230"/>
    <a:srgbClr val="30CFCD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50AD1-F0F2-4D66-B30D-FF23655936D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2C599-A745-4E91-8B24-5BD73D41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06EA7-9D24-470A-8227-4819646D85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8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NULL"/><Relationship Id="rId4" Type="http://schemas.openxmlformats.org/officeDocument/2006/relationships/image" Target="../media/image34.png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audio8.wav"/><Relationship Id="rId7" Type="http://schemas.openxmlformats.org/officeDocument/2006/relationships/image" Target="../media/image10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11" Type="http://schemas.openxmlformats.org/officeDocument/2006/relationships/slide" Target="slide3.xml"/><Relationship Id="rId10" Type="http://schemas.openxmlformats.org/officeDocument/2006/relationships/image" Target="../media/image6.gif"/><Relationship Id="rId4" Type="http://schemas.openxmlformats.org/officeDocument/2006/relationships/image" Target="../media/image37.jpg"/><Relationship Id="rId9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7.wav"/><Relationship Id="rId7" Type="http://schemas.openxmlformats.org/officeDocument/2006/relationships/image" Target="../media/image1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10" Type="http://schemas.openxmlformats.org/officeDocument/2006/relationships/slide" Target="slide3.xml"/><Relationship Id="rId4" Type="http://schemas.openxmlformats.org/officeDocument/2006/relationships/image" Target="../media/image37.jpg"/><Relationship Id="rId9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7.wav"/><Relationship Id="rId7" Type="http://schemas.openxmlformats.org/officeDocument/2006/relationships/image" Target="../media/image19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70.png"/><Relationship Id="rId4" Type="http://schemas.openxmlformats.org/officeDocument/2006/relationships/image" Target="../media/image37.jpg"/><Relationship Id="rId9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8.wav"/><Relationship Id="rId7" Type="http://schemas.openxmlformats.org/officeDocument/2006/relationships/image" Target="../media/image4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7.gif"/><Relationship Id="rId5" Type="http://schemas.openxmlformats.org/officeDocument/2006/relationships/image" Target="../media/image4.gif"/><Relationship Id="rId10" Type="http://schemas.openxmlformats.org/officeDocument/2006/relationships/slide" Target="slide22.xml"/><Relationship Id="rId4" Type="http://schemas.openxmlformats.org/officeDocument/2006/relationships/slide" Target="slide24.xml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827601" y="482600"/>
            <a:ext cx="105367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dirty="0">
                <a:ln w="3175">
                  <a:solidFill>
                    <a:srgbClr val="3884FD"/>
                  </a:solidFill>
                  <a:prstDash val="solid"/>
                </a:ln>
                <a:solidFill>
                  <a:srgbClr val="3884FD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 THI</a:t>
            </a:r>
          </a:p>
          <a:p>
            <a:pPr algn="ctr"/>
            <a:r>
              <a:rPr lang="vi-VN" sz="4000" b="1" dirty="0">
                <a:ln w="3175">
                  <a:solidFill>
                    <a:srgbClr val="3884FD"/>
                  </a:solidFill>
                  <a:prstDash val="solid"/>
                </a:ln>
                <a:solidFill>
                  <a:srgbClr val="3884FD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VIÊN DẠY GIỎI THCS CẤP TỈNH </a:t>
            </a:r>
          </a:p>
          <a:p>
            <a:pPr algn="ctr"/>
            <a:r>
              <a:rPr lang="vi-VN" sz="4000" b="1" dirty="0">
                <a:ln w="3175">
                  <a:solidFill>
                    <a:srgbClr val="3884FD"/>
                  </a:solidFill>
                  <a:prstDash val="solid"/>
                </a:ln>
                <a:solidFill>
                  <a:srgbClr val="3884FD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 HỌC 2022-2023</a:t>
            </a:r>
            <a:endParaRPr lang="en-US" sz="4000" b="1" dirty="0">
              <a:ln w="3175">
                <a:solidFill>
                  <a:srgbClr val="3884FD"/>
                </a:solidFill>
                <a:prstDash val="solid"/>
              </a:ln>
              <a:solidFill>
                <a:srgbClr val="3884FD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02" y="2565400"/>
            <a:ext cx="4663596" cy="3149600"/>
          </a:xfrm>
          <a:prstGeom prst="rect">
            <a:avLst/>
          </a:prstGeom>
        </p:spPr>
      </p:pic>
      <p:sp>
        <p:nvSpPr>
          <p:cNvPr id="7" name="TextBox 14"/>
          <p:cNvSpPr txBox="1"/>
          <p:nvPr/>
        </p:nvSpPr>
        <p:spPr>
          <a:xfrm>
            <a:off x="2553415" y="5951141"/>
            <a:ext cx="7085171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133" dirty="0">
                <a:ln w="3175">
                  <a:solidFill>
                    <a:srgbClr val="3884FD"/>
                  </a:solidFill>
                  <a:prstDash val="solid"/>
                </a:ln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viên: Nguyễn Thị Hồng Loan</a:t>
            </a:r>
          </a:p>
          <a:p>
            <a:pPr algn="ctr"/>
            <a:r>
              <a:rPr lang="vi-VN" sz="2133" dirty="0">
                <a:ln w="3175">
                  <a:solidFill>
                    <a:srgbClr val="3884FD"/>
                  </a:solidFill>
                  <a:prstDash val="solid"/>
                </a:ln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vị: Trường THCS Chu Văn An, Hương Khê, Hà Tĩnh</a:t>
            </a:r>
            <a:endParaRPr lang="en-US" sz="2133" dirty="0">
              <a:ln w="3175">
                <a:solidFill>
                  <a:srgbClr val="3884FD"/>
                </a:solidFill>
                <a:prstDash val="solid"/>
              </a:ln>
              <a:solidFill>
                <a:srgbClr val="3884F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4903" y="4877810"/>
            <a:ext cx="1637290" cy="163729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535014" y="6515100"/>
            <a:ext cx="13262027" cy="757083"/>
            <a:chOff x="0" y="0"/>
            <a:chExt cx="5239319" cy="299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39319" cy="299094"/>
            </a:xfrm>
            <a:custGeom>
              <a:avLst/>
              <a:gdLst/>
              <a:ahLst/>
              <a:cxnLst/>
              <a:rect l="l" t="t" r="r" b="b"/>
              <a:pathLst>
                <a:path w="5239319" h="299094">
                  <a:moveTo>
                    <a:pt x="0" y="0"/>
                  </a:moveTo>
                  <a:lnTo>
                    <a:pt x="5239319" y="0"/>
                  </a:lnTo>
                  <a:lnTo>
                    <a:pt x="5239319" y="299094"/>
                  </a:lnTo>
                  <a:lnTo>
                    <a:pt x="0" y="299094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03742" y="1696330"/>
            <a:ext cx="6763859" cy="123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:   </a:t>
            </a:r>
            <a:endParaRPr lang="vi-VN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134235"/>
            <a:ext cx="325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365169" y="1696330"/>
                <a:ext cx="7868062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vi-VN" sz="4400" i="1" dirty="0" smtClean="0">
                    <a:cs typeface="Arial" panose="020B0604020202020204" pitchFamily="34" charset="0"/>
                  </a:rPr>
                  <a:t>A </a:t>
                </a:r>
                <a:r>
                  <a:rPr lang="vi-VN" sz="4400" i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+ 4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4400" i="1">
                        <a:latin typeface="Cambria Math" panose="02040503050406030204" pitchFamily="18" charset="0"/>
                      </a:rPr>
                      <m:t> +1</m:t>
                    </m:r>
                  </m:oMath>
                </a14:m>
                <a:endParaRPr lang="vi-VN" sz="4400" i="1" dirty="0"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sz="4400" i="1" dirty="0"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4400" dirty="0" smtClean="0">
                        <a:solidFill>
                          <a:schemeClr val="tx1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vi-VN" sz="4400" b="1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vi-VN" sz="4400" dirty="0" smtClean="0">
                        <a:solidFill>
                          <a:schemeClr val="tx1"/>
                        </a:solidFill>
                      </a:rPr>
                      <m:t>4</m:t>
                    </m:r>
                    <m:r>
                      <a:rPr lang="vi-VN" sz="4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vi-VN" sz="4400" i="1" dirty="0"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sz="4400" i="1" dirty="0">
                    <a:cs typeface="Arial" panose="020B0604020202020204" pitchFamily="34" charset="0"/>
                  </a:rPr>
                  <a:t>A = </a:t>
                </a:r>
                <a:r>
                  <a:rPr lang="vi-VN" sz="4400" i="1" dirty="0" smtClean="0"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solidFill>
                              <a:srgbClr val="E4323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solidFill>
                              <a:srgbClr val="E4323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4400" i="1">
                            <a:solidFill>
                              <a:srgbClr val="E4323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solidFill>
                              <a:srgbClr val="E4323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4400" b="0" i="1" smtClean="0">
                        <a:solidFill>
                          <a:srgbClr val="E4323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400" dirty="0" smtClean="0">
                    <a:solidFill>
                      <a:schemeClr val="tx1"/>
                    </a:solidFill>
                  </a:rPr>
                  <a:t>+ 4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vi-VN" sz="4400" i="1" dirty="0"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endParaRPr lang="vi-VN" sz="4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69" y="1696330"/>
                <a:ext cx="7868062" cy="5509200"/>
              </a:xfrm>
              <a:prstGeom prst="rect">
                <a:avLst/>
              </a:prstGeom>
              <a:blipFill>
                <a:blip r:embed="rId6"/>
                <a:stretch>
                  <a:fillRect l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4910" y="557832"/>
                <a:ext cx="10190803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vi-VN" sz="4400" i="1" dirty="0" smtClean="0">
                    <a:cs typeface="Arial" panose="020B0604020202020204" pitchFamily="34" charset="0"/>
                  </a:rPr>
                  <a:t>Thu gọn đa thức: A </a:t>
                </a:r>
                <a:r>
                  <a:rPr lang="vi-VN" sz="4400" i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+ 4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vi-VN" sz="44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vi-VN" sz="4400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10" y="557832"/>
                <a:ext cx="10190803" cy="1446550"/>
              </a:xfrm>
              <a:prstGeom prst="rect">
                <a:avLst/>
              </a:prstGeom>
              <a:blipFill>
                <a:blip r:embed="rId7"/>
                <a:stretch>
                  <a:fillRect l="-2452" b="-4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35122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/>
          <p:cNvSpPr/>
          <p:nvPr/>
        </p:nvSpPr>
        <p:spPr>
          <a:xfrm>
            <a:off x="646249" y="1011963"/>
            <a:ext cx="11023600" cy="5054899"/>
          </a:xfrm>
          <a:prstGeom prst="round2SameRect">
            <a:avLst>
              <a:gd name="adj1" fmla="val 1337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-370387"/>
            <a:ext cx="12192000" cy="1411788"/>
            <a:chOff x="0" y="0"/>
            <a:chExt cx="4399071" cy="11008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071" cy="1100876"/>
            </a:xfrm>
            <a:custGeom>
              <a:avLst/>
              <a:gdLst/>
              <a:ahLst/>
              <a:cxnLst/>
              <a:rect l="l" t="t" r="r" b="b"/>
              <a:pathLst>
                <a:path w="4399071" h="1100876">
                  <a:moveTo>
                    <a:pt x="0" y="0"/>
                  </a:moveTo>
                  <a:lnTo>
                    <a:pt x="4399071" y="0"/>
                  </a:lnTo>
                  <a:lnTo>
                    <a:pt x="4399071" y="1100876"/>
                  </a:lnTo>
                  <a:lnTo>
                    <a:pt x="0" y="1100876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" y="6515100"/>
            <a:ext cx="12192001" cy="719990"/>
            <a:chOff x="0" y="0"/>
            <a:chExt cx="5180704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80704" cy="284441"/>
            </a:xfrm>
            <a:custGeom>
              <a:avLst/>
              <a:gdLst/>
              <a:ahLst/>
              <a:cxnLst/>
              <a:rect l="l" t="t" r="r" b="b"/>
              <a:pathLst>
                <a:path w="5180704" h="284441">
                  <a:moveTo>
                    <a:pt x="0" y="0"/>
                  </a:moveTo>
                  <a:lnTo>
                    <a:pt x="5180704" y="0"/>
                  </a:lnTo>
                  <a:lnTo>
                    <a:pt x="5180704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420562" y="1940585"/>
            <a:ext cx="99030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thường viết các đa thức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dạng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gọn và sắp xếp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hạng tử của nó theo lũy thừa giảm của biến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thuận lợi cho việc tính toán.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39966" y="4241800"/>
            <a:ext cx="506333" cy="40094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ight Arrow 28"/>
          <p:cNvSpPr/>
          <p:nvPr/>
        </p:nvSpPr>
        <p:spPr>
          <a:xfrm>
            <a:off x="816995" y="2223276"/>
            <a:ext cx="506333" cy="40094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Rectangle 30"/>
          <p:cNvSpPr/>
          <p:nvPr/>
        </p:nvSpPr>
        <p:spPr>
          <a:xfrm>
            <a:off x="1416257" y="4002361"/>
            <a:ext cx="7872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</a:t>
            </a:r>
            <a:r>
              <a:rPr 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 đơn thức bậc nào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khi cần có thể viết </a:t>
            </a:r>
            <a:r>
              <a:rPr 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số của đơn thức đó là 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875" y="4129647"/>
            <a:ext cx="2114424" cy="23512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9600" y="335507"/>
            <a:ext cx="63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8599" y="1281209"/>
            <a:ext cx="919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4472C4"/>
                </a:solidFill>
                <a:latin typeface="+mj-lt"/>
              </a:rPr>
              <a:t>Ta chỉ xét các đa thức khác đa thức </a:t>
            </a:r>
            <a:r>
              <a:rPr lang="vi-VN" sz="3200" i="1" dirty="0">
                <a:solidFill>
                  <a:srgbClr val="4472C4"/>
                </a:solidFill>
                <a:latin typeface="+mj-lt"/>
              </a:rPr>
              <a:t>không</a:t>
            </a:r>
            <a:endParaRPr lang="en-US" sz="3200" i="1" dirty="0">
              <a:solidFill>
                <a:srgbClr val="4472C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3894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9" grpId="0" animBg="1"/>
      <p:bldP spid="3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50799" y="6488125"/>
            <a:ext cx="12293600" cy="633441"/>
            <a:chOff x="0" y="0"/>
            <a:chExt cx="5483548" cy="25024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83549" cy="250248"/>
            </a:xfrm>
            <a:custGeom>
              <a:avLst/>
              <a:gdLst/>
              <a:ahLst/>
              <a:cxnLst/>
              <a:rect l="l" t="t" r="r" b="b"/>
              <a:pathLst>
                <a:path w="5483549" h="250248">
                  <a:moveTo>
                    <a:pt x="0" y="0"/>
                  </a:moveTo>
                  <a:lnTo>
                    <a:pt x="5483549" y="0"/>
                  </a:lnTo>
                  <a:lnTo>
                    <a:pt x="5483549" y="250248"/>
                  </a:lnTo>
                  <a:lnTo>
                    <a:pt x="0" y="250248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60064" y="982031"/>
            <a:ext cx="9531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</a:t>
            </a:r>
            <a:r>
              <a:rPr 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( </a:t>
            </a:r>
            <a:r>
              <a:rPr 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3 phút)</a:t>
            </a:r>
            <a:endParaRPr 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0311" y="1861120"/>
            <a:ext cx="9086559" cy="141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596" y="3277918"/>
            <a:ext cx="7223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a) A = 3x - 4x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b) B = -2x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+ 4x + x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- 5  </a:t>
            </a:r>
          </a:p>
        </p:txBody>
      </p:sp>
      <p:grpSp>
        <p:nvGrpSpPr>
          <p:cNvPr id="30" name="Group 7"/>
          <p:cNvGrpSpPr/>
          <p:nvPr/>
        </p:nvGrpSpPr>
        <p:grpSpPr>
          <a:xfrm>
            <a:off x="10007600" y="4343400"/>
            <a:ext cx="2096633" cy="2096633"/>
            <a:chOff x="0" y="0"/>
            <a:chExt cx="812800" cy="812800"/>
          </a:xfrm>
        </p:grpSpPr>
        <p:sp>
          <p:nvSpPr>
            <p:cNvPr id="31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2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pic>
        <p:nvPicPr>
          <p:cNvPr id="33" name="Đồng hồ đếm ngược 3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188" r="21563"/>
          <a:stretch/>
        </p:blipFill>
        <p:spPr>
          <a:xfrm>
            <a:off x="10549054" y="4929342"/>
            <a:ext cx="1013721" cy="1013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1861" y="158383"/>
            <a:ext cx="375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3066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4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0" grpId="0"/>
      <p:bldP spid="2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92638" y="200307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4337338" y="1450173"/>
            <a:ext cx="362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8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8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20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338203" y="3339876"/>
            <a:ext cx="2948744" cy="36604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7413955" y="353565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321276" y="2419551"/>
            <a:ext cx="7905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  <p:sp>
        <p:nvSpPr>
          <p:cNvPr id="21" name="Freeform 3"/>
          <p:cNvSpPr/>
          <p:nvPr/>
        </p:nvSpPr>
        <p:spPr>
          <a:xfrm>
            <a:off x="-600731" y="251169"/>
            <a:ext cx="13410396" cy="1066800"/>
          </a:xfrm>
          <a:custGeom>
            <a:avLst/>
            <a:gdLst/>
            <a:ahLst/>
            <a:cxnLst/>
            <a:rect l="l" t="t" r="r" b="b"/>
            <a:pathLst>
              <a:path w="5297934" h="647287">
                <a:moveTo>
                  <a:pt x="0" y="0"/>
                </a:moveTo>
                <a:lnTo>
                  <a:pt x="5297934" y="0"/>
                </a:lnTo>
                <a:lnTo>
                  <a:pt x="5297934" y="647287"/>
                </a:lnTo>
                <a:lnTo>
                  <a:pt x="0" y="647287"/>
                </a:lnTo>
                <a:close/>
              </a:path>
            </a:pathLst>
          </a:custGeom>
          <a:solidFill>
            <a:srgbClr val="D3FA68"/>
          </a:solidFill>
        </p:spPr>
      </p:sp>
      <p:sp>
        <p:nvSpPr>
          <p:cNvPr id="24" name="Freeform 3"/>
          <p:cNvSpPr/>
          <p:nvPr/>
        </p:nvSpPr>
        <p:spPr>
          <a:xfrm>
            <a:off x="0" y="16657"/>
            <a:ext cx="12547601" cy="1066800"/>
          </a:xfrm>
          <a:custGeom>
            <a:avLst/>
            <a:gdLst/>
            <a:ahLst/>
            <a:cxnLst/>
            <a:rect l="l" t="t" r="r" b="b"/>
            <a:pathLst>
              <a:path w="5297934" h="647287">
                <a:moveTo>
                  <a:pt x="0" y="0"/>
                </a:moveTo>
                <a:lnTo>
                  <a:pt x="5297934" y="0"/>
                </a:lnTo>
                <a:lnTo>
                  <a:pt x="5297934" y="647287"/>
                </a:lnTo>
                <a:lnTo>
                  <a:pt x="0" y="647287"/>
                </a:lnTo>
                <a:close/>
              </a:path>
            </a:pathLst>
          </a:custGeom>
          <a:solidFill>
            <a:srgbClr val="D3FA68"/>
          </a:solidFill>
        </p:spPr>
      </p:sp>
      <p:sp>
        <p:nvSpPr>
          <p:cNvPr id="25" name="Rectangle 24"/>
          <p:cNvSpPr/>
          <p:nvPr/>
        </p:nvSpPr>
        <p:spPr>
          <a:xfrm>
            <a:off x="3145638" y="238517"/>
            <a:ext cx="5966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LUYỆN TẬP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9377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000" y="-1105310"/>
            <a:ext cx="18288000" cy="10287000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2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2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nào dưới đây là đa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thu gọn</a:t>
            </a:r>
            <a:r>
              <a:rPr lang="vi-VN" sz="2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–  0,5 x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</a:t>
            </a: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933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</a:t>
            </a: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</a:t>
            </a: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6" y="13195"/>
            <a:ext cx="2889754" cy="1414395"/>
          </a:xfrm>
          <a:prstGeom prst="rect">
            <a:avLst/>
          </a:prstGeom>
        </p:spPr>
      </p:pic>
      <p:pic>
        <p:nvPicPr>
          <p:cNvPr id="14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0505" r="22382"/>
          <a:stretch/>
        </p:blipFill>
        <p:spPr>
          <a:xfrm>
            <a:off x="254000" y="106720"/>
            <a:ext cx="1353579" cy="13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0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9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000" y="-1105310"/>
            <a:ext cx="18288000" cy="10287000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2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-101600" y="3716985"/>
            <a:ext cx="1229360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nào dưới đây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đa thức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gọn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: </a:t>
            </a:r>
            <a:r>
              <a:rPr lang="fr-FR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667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</a:t>
            </a:r>
            <a:r>
              <a:rPr lang="fr-FR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26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6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  <a:endParaRPr lang="en-US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8842" y="4873529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- 4x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6385195" y="486329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noProof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vi-VN" sz="2800" noProof="1" smtClean="0">
                <a:solidFill>
                  <a:schemeClr val="bg1"/>
                </a:solidFill>
                <a:cs typeface="Arial" panose="020B0604020202020204" pitchFamily="34" charset="0"/>
              </a:rPr>
              <a:t>- 2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 smtClean="0">
                <a:solidFill>
                  <a:schemeClr val="bg1"/>
                </a:solidFill>
                <a:cs typeface="Arial" panose="020B0604020202020204" pitchFamily="34" charset="0"/>
              </a:rPr>
              <a:t>+ x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108842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2x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77629" y="588224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</a:t>
            </a:r>
            <a:r>
              <a:rPr lang="vi-VN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2933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3" dirty="0" smtClean="0">
                <a:solidFill>
                  <a:schemeClr val="bg1"/>
                </a:solidFill>
                <a:cs typeface="Arial" panose="020B0604020202020204" pitchFamily="34" charset="0"/>
              </a:rPr>
              <a:t>+ x</a:t>
            </a:r>
            <a:r>
              <a:rPr lang="fr-FR" sz="2933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6" y="13195"/>
            <a:ext cx="2889754" cy="1414395"/>
          </a:xfrm>
          <a:prstGeom prst="rect">
            <a:avLst/>
          </a:prstGeom>
        </p:spPr>
      </p:pic>
      <p:pic>
        <p:nvPicPr>
          <p:cNvPr id="14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0505" r="22382"/>
          <a:stretch/>
        </p:blipFill>
        <p:spPr>
          <a:xfrm>
            <a:off x="254000" y="106720"/>
            <a:ext cx="1353579" cy="13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7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9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000" y="-1105310"/>
            <a:ext cx="18288000" cy="10287000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2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22892" y="3763907"/>
            <a:ext cx="11969978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thức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sắp xếp của đa thức </a:t>
            </a:r>
            <a:r>
              <a:rPr lang="nl-NL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</a:t>
            </a:r>
            <a:r>
              <a:rPr lang="vi-VN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nl-NL" sz="2667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2667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2667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2667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</a:t>
            </a:r>
            <a:r>
              <a:rPr lang="vi-VN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- 4</a:t>
            </a:r>
            <a:r>
              <a:rPr lang="vi-VN" sz="2667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2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6391679" y="491021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   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2933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nl-NL" sz="2933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- 4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  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2933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nl-NL" sz="2933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– 4 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122892" y="4935136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  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vi-VN" sz="2933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2933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nl-NL" sz="2933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- 4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 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nl-NL" sz="2933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- 4 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nl-NL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vi-VN" sz="2933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933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2933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933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6" y="13195"/>
            <a:ext cx="2889754" cy="1414395"/>
          </a:xfrm>
          <a:prstGeom prst="rect">
            <a:avLst/>
          </a:prstGeom>
        </p:spPr>
      </p:pic>
      <p:pic>
        <p:nvPicPr>
          <p:cNvPr id="14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0505" r="22382"/>
          <a:stretch/>
        </p:blipFill>
        <p:spPr>
          <a:xfrm>
            <a:off x="254000" y="106720"/>
            <a:ext cx="1353579" cy="13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9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00731" y="24033"/>
            <a:ext cx="13410396" cy="1066800"/>
          </a:xfrm>
          <a:custGeom>
            <a:avLst/>
            <a:gdLst/>
            <a:ahLst/>
            <a:cxnLst/>
            <a:rect l="l" t="t" r="r" b="b"/>
            <a:pathLst>
              <a:path w="5297934" h="647287">
                <a:moveTo>
                  <a:pt x="0" y="0"/>
                </a:moveTo>
                <a:lnTo>
                  <a:pt x="5297934" y="0"/>
                </a:lnTo>
                <a:lnTo>
                  <a:pt x="5297934" y="647287"/>
                </a:lnTo>
                <a:lnTo>
                  <a:pt x="0" y="647287"/>
                </a:lnTo>
                <a:close/>
              </a:path>
            </a:pathLst>
          </a:custGeom>
          <a:solidFill>
            <a:srgbClr val="D3FA68"/>
          </a:solidFill>
        </p:spPr>
      </p:sp>
      <p:grpSp>
        <p:nvGrpSpPr>
          <p:cNvPr id="6" name="Group 6"/>
          <p:cNvGrpSpPr/>
          <p:nvPr/>
        </p:nvGrpSpPr>
        <p:grpSpPr>
          <a:xfrm>
            <a:off x="-609198" y="6515101"/>
            <a:ext cx="13410396" cy="818903"/>
            <a:chOff x="0" y="0"/>
            <a:chExt cx="5297934" cy="3235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97934" cy="323517"/>
            </a:xfrm>
            <a:custGeom>
              <a:avLst/>
              <a:gdLst/>
              <a:ahLst/>
              <a:cxnLst/>
              <a:rect l="l" t="t" r="r" b="b"/>
              <a:pathLst>
                <a:path w="5297934" h="323517">
                  <a:moveTo>
                    <a:pt x="0" y="0"/>
                  </a:moveTo>
                  <a:lnTo>
                    <a:pt x="5297934" y="0"/>
                  </a:lnTo>
                  <a:lnTo>
                    <a:pt x="5297934" y="323517"/>
                  </a:lnTo>
                  <a:lnTo>
                    <a:pt x="0" y="323517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567771" y="203490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7507" y="878604"/>
            <a:ext cx="1828800" cy="7620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507" y="1473796"/>
            <a:ext cx="10982960" cy="4812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ta dùng hai máy bơm để bơm nước vào một bể chứa nước. </a:t>
            </a:r>
            <a:endParaRPr lang="vi-VN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 thứ nhất bơm mỗi giờ được 22m</a:t>
            </a:r>
            <a:r>
              <a:rPr lang="en-US" sz="2667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nước. </a:t>
            </a:r>
            <a:endParaRPr lang="vi-VN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 thứ hai bơm mỗi giờ được 16m</a:t>
            </a:r>
            <a:r>
              <a:rPr lang="en-US" sz="2667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nước. </a:t>
            </a:r>
            <a:endParaRPr lang="vi-VN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khi </a:t>
            </a:r>
            <a:r>
              <a:rPr lang="en-US" sz="2667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hai máy chạy trong x giờ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người ta tắt máy thứ nhất và để 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 thứ hai chạy thêm 0,5 giờ nữa thì bể nước đầy.</a:t>
            </a:r>
            <a:endParaRPr lang="en-US" sz="2667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viết đa thức (biến x) biểu thị dung tích của bể (m</a:t>
            </a:r>
            <a:r>
              <a:rPr lang="en-US" sz="2667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biết rằng trước khi bơm, trong bể có 1,5 m</a:t>
            </a:r>
            <a:r>
              <a:rPr lang="en-US" sz="2667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nước. 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1126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9499600" y="-889000"/>
            <a:ext cx="3171177" cy="305878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164090" y="6515100"/>
            <a:ext cx="12520179" cy="497436"/>
            <a:chOff x="0" y="0"/>
            <a:chExt cx="4946244" cy="19651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946244" cy="196518"/>
            </a:xfrm>
            <a:custGeom>
              <a:avLst/>
              <a:gdLst/>
              <a:ahLst/>
              <a:cxnLst/>
              <a:rect l="l" t="t" r="r" b="b"/>
              <a:pathLst>
                <a:path w="4946244" h="196518">
                  <a:moveTo>
                    <a:pt x="0" y="0"/>
                  </a:moveTo>
                  <a:lnTo>
                    <a:pt x="4946244" y="0"/>
                  </a:lnTo>
                  <a:lnTo>
                    <a:pt x="4946244" y="196518"/>
                  </a:lnTo>
                  <a:lnTo>
                    <a:pt x="0" y="196518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5" name="Oval Callout 14"/>
          <p:cNvSpPr/>
          <p:nvPr/>
        </p:nvSpPr>
        <p:spPr>
          <a:xfrm>
            <a:off x="5408643" y="330556"/>
            <a:ext cx="1374713" cy="866177"/>
          </a:xfrm>
          <a:prstGeom prst="wedgeEllipseCallout">
            <a:avLst>
              <a:gd name="adj1" fmla="val -25446"/>
              <a:gd name="adj2" fmla="val 624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61627" y="1365504"/>
                <a:ext cx="8128000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Gọi V là dung tích bể nước.</a:t>
                </a: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dung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=1,5+22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+16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+0,5.16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+9,5</m:t>
                    </m:r>
                  </m:oMath>
                </a14:m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27" y="1365504"/>
                <a:ext cx="8128000" cy="2985433"/>
              </a:xfrm>
              <a:prstGeom prst="rect">
                <a:avLst/>
              </a:prstGeom>
              <a:blipFill>
                <a:blip r:embed="rId2"/>
                <a:stretch>
                  <a:fillRect l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99294" y="3530600"/>
            <a:ext cx="4388971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6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1542" y="1738532"/>
            <a:ext cx="3436789" cy="5385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56844" y="1738532"/>
            <a:ext cx="3436789" cy="5385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91583" y="1673043"/>
            <a:ext cx="3436789" cy="53852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621262" y="2479523"/>
            <a:ext cx="949477" cy="94947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9456" y="2479523"/>
            <a:ext cx="949477" cy="9494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3068" y="2479523"/>
            <a:ext cx="949477" cy="94947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39718" y="2590741"/>
            <a:ext cx="512565" cy="7270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74407" y="2681111"/>
            <a:ext cx="459575" cy="5463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92063" y="2635926"/>
            <a:ext cx="591486" cy="59148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018469" y="709183"/>
            <a:ext cx="81921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4"/>
              </a:lnSpc>
            </a:pPr>
            <a:r>
              <a:rPr lang="en-US" sz="4400" b="1" dirty="0">
                <a:solidFill>
                  <a:srgbClr val="2437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-399008" y="6515100"/>
            <a:ext cx="12990016" cy="608713"/>
            <a:chOff x="0" y="0"/>
            <a:chExt cx="5131858" cy="2404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31858" cy="240479"/>
            </a:xfrm>
            <a:custGeom>
              <a:avLst/>
              <a:gdLst/>
              <a:ahLst/>
              <a:cxnLst/>
              <a:rect l="l" t="t" r="r" b="b"/>
              <a:pathLst>
                <a:path w="5131858" h="240479">
                  <a:moveTo>
                    <a:pt x="0" y="0"/>
                  </a:moveTo>
                  <a:lnTo>
                    <a:pt x="5131858" y="0"/>
                  </a:lnTo>
                  <a:lnTo>
                    <a:pt x="5131858" y="240479"/>
                  </a:lnTo>
                  <a:lnTo>
                    <a:pt x="0" y="240479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27099" y="4042035"/>
            <a:ext cx="2954189" cy="144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3887" y="3971378"/>
            <a:ext cx="3450507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29077" y="3451883"/>
            <a:ext cx="3028203" cy="280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Chuẩn bị </a:t>
            </a:r>
            <a:r>
              <a:rPr lang="vi-VN" sz="2933" dirty="0">
                <a:latin typeface="Arial" panose="020B0604020202020204" pitchFamily="34" charset="0"/>
                <a:cs typeface="Arial" panose="020B0604020202020204" pitchFamily="34" charset="0"/>
              </a:rPr>
              <a:t>Tiết học 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sau - </a:t>
            </a:r>
            <a:r>
              <a:rPr lang="en-US" sz="2933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2933" b="1" dirty="0">
                <a:latin typeface="Arial" panose="020B0604020202020204" pitchFamily="34" charset="0"/>
                <a:cs typeface="Arial" panose="020B0604020202020204" pitchFamily="34" charset="0"/>
              </a:rPr>
              <a:t>25 – Đa thức một biến ( Tiết 3)</a:t>
            </a:r>
            <a:endParaRPr lang="en-US" sz="29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80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53" y="31520"/>
            <a:ext cx="2666999" cy="267660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16152" y="454837"/>
            <a:ext cx="32766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7"/>
              </a:lnSpc>
            </a:pPr>
            <a:r>
              <a:rPr lang="en-US" sz="4000" b="1" dirty="0">
                <a:solidFill>
                  <a:srgbClr val="2437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  <a:endParaRPr lang="vi-VN" sz="4000" b="1" dirty="0">
              <a:solidFill>
                <a:srgbClr val="2437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6507"/>
              </a:lnSpc>
            </a:pPr>
            <a:r>
              <a:rPr lang="en-US" sz="4000" b="1" dirty="0">
                <a:solidFill>
                  <a:srgbClr val="2437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70501" y="94975"/>
            <a:ext cx="858018" cy="8580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6137503"/>
            <a:ext cx="12186834" cy="700636"/>
            <a:chOff x="0" y="0"/>
            <a:chExt cx="5076693" cy="27679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076693" cy="276794"/>
            </a:xfrm>
            <a:custGeom>
              <a:avLst/>
              <a:gdLst/>
              <a:ahLst/>
              <a:cxnLst/>
              <a:rect l="l" t="t" r="r" b="b"/>
              <a:pathLst>
                <a:path w="5076693" h="276794">
                  <a:moveTo>
                    <a:pt x="0" y="0"/>
                  </a:moveTo>
                  <a:lnTo>
                    <a:pt x="5076693" y="0"/>
                  </a:lnTo>
                  <a:lnTo>
                    <a:pt x="5076693" y="276794"/>
                  </a:lnTo>
                  <a:lnTo>
                    <a:pt x="0" y="276794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32" y="872554"/>
            <a:ext cx="2166593" cy="5199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1995" y="3006558"/>
            <a:ext cx="9874143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vi-VN" sz="3200" b="1" i="1" dirty="0">
                <a:solidFill>
                  <a:srgbClr val="3884F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 </a:t>
            </a:r>
            <a:r>
              <a:rPr lang="vi-VN" sz="3200" b="1" i="1" dirty="0" smtClean="0">
                <a:solidFill>
                  <a:srgbClr val="3884F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chơi: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đội được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hai câu hỏi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trả lời đúng -&gt; được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điểm. </a:t>
            </a: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 sai -&gt; nhường quyền trả lời cho đội còn lại.</a:t>
            </a: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thắng sẽ nhận 1 hộp quà từ GV.</a:t>
            </a: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669" y="1049449"/>
            <a:ext cx="1673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</a:rPr>
              <a:t>Đội A</a:t>
            </a:r>
            <a:r>
              <a:rPr lang="vi-VN" sz="4400" dirty="0">
                <a:latin typeface="+mj-lt"/>
              </a:rPr>
              <a:t> </a:t>
            </a:r>
            <a:endParaRPr lang="en-US" sz="4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2752" y="1128020"/>
            <a:ext cx="193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</a:rPr>
              <a:t>Đội B 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89676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934674" y="-1266839"/>
            <a:ext cx="3358184" cy="33581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63353" y="4274758"/>
            <a:ext cx="3358184" cy="335818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819388" y="6515100"/>
            <a:ext cx="13830776" cy="707626"/>
            <a:chOff x="0" y="0"/>
            <a:chExt cx="5464010" cy="2795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64010" cy="279556"/>
            </a:xfrm>
            <a:custGeom>
              <a:avLst/>
              <a:gdLst/>
              <a:ahLst/>
              <a:cxnLst/>
              <a:rect l="l" t="t" r="r" b="b"/>
              <a:pathLst>
                <a:path w="5464010" h="279556">
                  <a:moveTo>
                    <a:pt x="0" y="0"/>
                  </a:moveTo>
                  <a:lnTo>
                    <a:pt x="5464010" y="0"/>
                  </a:lnTo>
                  <a:lnTo>
                    <a:pt x="5464010" y="279556"/>
                  </a:lnTo>
                  <a:lnTo>
                    <a:pt x="0" y="279556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31800" y="1750990"/>
            <a:ext cx="11328400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vi-VN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BAN GIÁM KHẢO</a:t>
            </a:r>
          </a:p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</a:t>
            </a:r>
          </a:p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TIẾT HỌC</a:t>
            </a: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14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/>
              <p:nvPr/>
            </p:nvSpPr>
            <p:spPr>
              <a:xfrm>
                <a:off x="689113" y="2528498"/>
                <a:ext cx="7473110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400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.  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+ 4x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2528498"/>
                <a:ext cx="7473110" cy="918222"/>
              </a:xfrm>
              <a:prstGeom prst="snip2DiagRect">
                <a:avLst/>
              </a:prstGeom>
              <a:blipFill>
                <a:blip r:embed="rId7"/>
                <a:stretch>
                  <a:fillRect t="-7333" b="-2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chứa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đơn thức có cùng bậc là 3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/>
              <p:nvPr/>
            </p:nvSpPr>
            <p:spPr>
              <a:xfrm>
                <a:off x="689113" y="3522666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.    − </m:t>
                        </m:r>
                        <m:r>
                          <m:rPr>
                            <m:sty m:val="p"/>
                          </m:rPr>
                          <a:rPr lang="vi-VN" sz="4800" i="1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800" dirty="0" smtClean="0"/>
                  <a:t>+ 3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/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3522666"/>
                <a:ext cx="7354957" cy="918222"/>
              </a:xfrm>
              <a:prstGeom prst="snip2DiagRect">
                <a:avLst/>
              </a:prstGeom>
              <a:blipFill>
                <a:blip r:embed="rId8"/>
                <a:stretch>
                  <a:fillRect t="-8667" b="-3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/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vi-VN" sz="4800" b="0" i="1" smtClean="0">
                            <a:latin typeface="Cambria Math" panose="02040503050406030204" pitchFamily="18" charset="0"/>
                          </a:rPr>
                          <m:t>.    </m:t>
                        </m:r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vi-VN" sz="4800" dirty="0"/>
                  <a:t>+ 4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vi-VN" sz="4800" dirty="0" smtClean="0"/>
                  <a:t>3</a:t>
                </a:r>
                <a:endParaRPr lang="en-US" sz="4800" dirty="0"/>
              </a:p>
            </p:txBody>
          </p:sp>
        </mc:Choice>
        <mc:Fallback xmlns="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blipFill>
                <a:blip r:embed="rId9"/>
                <a:stretch>
                  <a:fillRect t="-12667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vi-VN" sz="4800" dirty="0" smtClean="0"/>
              <a:t> </a:t>
            </a:r>
            <a:r>
              <a:rPr lang="vi-VN" sz="4800" dirty="0"/>
              <a:t>+ 3</a:t>
            </a:r>
            <a:endParaRPr lang="en-US" sz="4800" dirty="0"/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11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/>
              <p:nvPr/>
            </p:nvSpPr>
            <p:spPr>
              <a:xfrm>
                <a:off x="689113" y="2497522"/>
                <a:ext cx="8150086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kumimoji="0" lang="vi-VN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800" dirty="0" smtClean="0"/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8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+ 3</a:t>
                </a:r>
                <a:endPara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2497522"/>
                <a:ext cx="8150086" cy="918222"/>
              </a:xfrm>
              <a:prstGeom prst="snip2DiagRect">
                <a:avLst/>
              </a:prstGeom>
              <a:blipFill>
                <a:blip r:embed="rId5"/>
                <a:stretch>
                  <a:fillRect l="-2468" t="-10667" b="-3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đa thức có hạng tử chứa hệ số là 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/>
              <p:nvPr/>
            </p:nvSpPr>
            <p:spPr>
              <a:xfrm>
                <a:off x="689113" y="3567637"/>
                <a:ext cx="8150086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4800" dirty="0" smtClean="0"/>
                  <a:t>B.  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800" b="1" dirty="0">
                  <a:solidFill>
                    <a:prstClr val="white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3567637"/>
                <a:ext cx="8150086" cy="918222"/>
              </a:xfrm>
              <a:prstGeom prst="snip2DiagRect">
                <a:avLst/>
              </a:prstGeom>
              <a:blipFill>
                <a:blip r:embed="rId6"/>
                <a:stretch>
                  <a:fillRect l="-2468" t="-12583" b="-27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/>
              <p:nvPr/>
            </p:nvSpPr>
            <p:spPr>
              <a:xfrm>
                <a:off x="689113" y="4637752"/>
                <a:ext cx="8150086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4800" dirty="0" smtClean="0"/>
                  <a:t>C.  </a:t>
                </a:r>
                <a:r>
                  <a:rPr lang="vi-VN" sz="4800" dirty="0"/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i="1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US" sz="4800" b="1" dirty="0">
                  <a:solidFill>
                    <a:prstClr val="white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637752"/>
                <a:ext cx="8150086" cy="918222"/>
              </a:xfrm>
              <a:prstGeom prst="snip2DiagRect">
                <a:avLst/>
              </a:prstGeom>
              <a:blipFill>
                <a:blip r:embed="rId7"/>
                <a:stretch>
                  <a:fillRect l="-2468" t="-12667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Diagonal Corners Snipped 8">
                <a:extLst>
                  <a:ext uri="{FF2B5EF4-FFF2-40B4-BE49-F238E27FC236}">
                    <a16:creationId xmlns:a16="http://schemas.microsoft.com/office/drawing/2014/main" id="{4CF9D1E6-1179-4E48-A495-91304BFFE195}"/>
                  </a:ext>
                </a:extLst>
              </p:cNvPr>
              <p:cNvSpPr/>
              <p:nvPr/>
            </p:nvSpPr>
            <p:spPr>
              <a:xfrm>
                <a:off x="689112" y="5707867"/>
                <a:ext cx="815008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4800" dirty="0" smtClean="0"/>
                  <a:t>D. 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/>
                    </m:sSup>
                    <m:r>
                      <a:rPr lang="vi-VN" sz="4800" i="1">
                        <a:latin typeface="Cambria Math" panose="02040503050406030204" pitchFamily="18" charset="0"/>
                      </a:rPr>
                      <m:t>−7</m:t>
                    </m:r>
                  </m:oMath>
                </a14:m>
                <a:endParaRPr lang="en-US" sz="4800" b="1" dirty="0">
                  <a:solidFill>
                    <a:prstClr val="white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: Diagonal Corners Snipped 8">
                <a:extLst>
                  <a:ext uri="{FF2B5EF4-FFF2-40B4-BE49-F238E27FC236}">
                    <a16:creationId xmlns:a16="http://schemas.microsoft.com/office/drawing/2014/main" id="{4CF9D1E6-1179-4E48-A495-91304BFFE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2" y="5707867"/>
                <a:ext cx="8150087" cy="918222"/>
              </a:xfrm>
              <a:prstGeom prst="snip2DiagRect">
                <a:avLst/>
              </a:prstGeom>
              <a:blipFill>
                <a:blip r:embed="rId8"/>
                <a:stretch>
                  <a:fillRect l="-2468" t="-8609" b="-311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10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/>
              <p:nvPr/>
            </p:nvSpPr>
            <p:spPr>
              <a:xfrm>
                <a:off x="689113" y="2497522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vi-VN" sz="48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   2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vi-VN" sz="4800" dirty="0"/>
                  <a:t> </a:t>
                </a:r>
                <a:r>
                  <a:rPr lang="vi-VN" sz="4800" dirty="0" smtClean="0"/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800" dirty="0" smtClean="0"/>
                  <a:t>-1</a:t>
                </a:r>
                <a:endParaRPr lang="en-US" sz="4800" dirty="0"/>
              </a:p>
            </p:txBody>
          </p:sp>
        </mc:Choice>
        <mc:Fallback xmlns="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7A7DB0D-F52E-4EA8-8B57-CE9C31929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2497522"/>
                <a:ext cx="7354957" cy="918222"/>
              </a:xfrm>
              <a:prstGeom prst="snip2DiagRect">
                <a:avLst/>
              </a:prstGeom>
              <a:blipFill>
                <a:blip r:embed="rId5"/>
                <a:stretch>
                  <a:fillRect t="-12667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2193" y="92362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Tìm đa thức có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hạng tử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/>
              <p:nvPr/>
            </p:nvSpPr>
            <p:spPr>
              <a:xfrm>
                <a:off x="689113" y="3567637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4800" dirty="0"/>
                  <a:t>B</a:t>
                </a:r>
                <a:r>
                  <a:rPr lang="vi-VN" sz="4800" dirty="0" smtClean="0"/>
                  <a:t>.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8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/>
                    </m:sSup>
                    <m:r>
                      <a:rPr lang="vi-VN" sz="4800" i="1">
                        <a:latin typeface="Cambria Math" panose="02040503050406030204" pitchFamily="18" charset="0"/>
                      </a:rPr>
                      <m:t>−7</m:t>
                    </m:r>
                  </m:oMath>
                </a14:m>
                <a:endParaRPr lang="en-US" sz="4800" b="1" dirty="0">
                  <a:solidFill>
                    <a:prstClr val="white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BFF5F334-52F9-41E7-8D2E-5AA806EBE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3567637"/>
                <a:ext cx="7354957" cy="918222"/>
              </a:xfrm>
              <a:prstGeom prst="snip2DiagRect">
                <a:avLst/>
              </a:prstGeom>
              <a:blipFill>
                <a:blip r:embed="rId6"/>
                <a:stretch>
                  <a:fillRect l="-2734" t="-8609" b="-311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/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480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.   4</m:t>
                          </m:r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800" i="1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vi-VN" sz="48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 smtClean="0"/>
              <a:t>D.   4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9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pt-BR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Cộng hai đơn thức cùng bậc : 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pt-BR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kết quả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pt-BR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/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- 4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: Diagonal Corners Snipped 7">
                <a:extLst>
                  <a:ext uri="{FF2B5EF4-FFF2-40B4-BE49-F238E27FC236}">
                    <a16:creationId xmlns:a16="http://schemas.microsoft.com/office/drawing/2014/main" id="{D7C9E28D-FFE1-46F3-9A9D-A80244A01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4637752"/>
                <a:ext cx="7354957" cy="918222"/>
              </a:xfrm>
              <a:prstGeom prst="snip2DiagRect">
                <a:avLst/>
              </a:prstGeom>
              <a:blipFill>
                <a:blip r:embed="rId5"/>
                <a:stretch>
                  <a:fillRect l="-2734" t="-9333" b="-3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Diagonal Corners Snipped 8">
                <a:extLst>
                  <a:ext uri="{FF2B5EF4-FFF2-40B4-BE49-F238E27FC236}">
                    <a16:creationId xmlns:a16="http://schemas.microsoft.com/office/drawing/2014/main" id="{4CF9D1E6-1179-4E48-A495-91304BFFE195}"/>
                  </a:ext>
                </a:extLst>
              </p:cNvPr>
              <p:cNvSpPr/>
              <p:nvPr/>
            </p:nvSpPr>
            <p:spPr>
              <a:xfrm>
                <a:off x="689113" y="5707867"/>
                <a:ext cx="7354957" cy="918222"/>
              </a:xfrm>
              <a:prstGeom prst="snip2DiagRect">
                <a:avLst/>
              </a:prstGeom>
              <a:solidFill>
                <a:srgbClr val="00206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4800" i="1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: Diagonal Corners Snipped 8">
                <a:extLst>
                  <a:ext uri="{FF2B5EF4-FFF2-40B4-BE49-F238E27FC236}">
                    <a16:creationId xmlns:a16="http://schemas.microsoft.com/office/drawing/2014/main" id="{4CF9D1E6-1179-4E48-A495-91304BFFE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13" y="5707867"/>
                <a:ext cx="7354957" cy="91822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867400" y="3506757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6" y="1961421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10523215" y="1117912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77" y="29776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7" y="-84096"/>
            <a:ext cx="1589852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3576684" y="1575112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0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60" y="279152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-70629" y="586893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A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275895" y="469353"/>
            <a:ext cx="591610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  <a:endParaRPr lang="en-US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B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16" name="Heart 15">
            <a:hlinkClick r:id="" action="ppaction://noaction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3" grpId="0" animBg="1"/>
      <p:bldP spid="62" grpId="0" animBg="1"/>
      <p:bldP spid="60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38" y="218926"/>
            <a:ext cx="8063653" cy="590831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43480" y="2046055"/>
            <a:ext cx="7220373" cy="3693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vi-VN" sz="5334" b="1"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</a:t>
            </a:r>
            <a:r>
              <a:rPr lang="vi-VN" sz="5334" b="1" smtClean="0"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334" b="1" smtClean="0"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334" b="1" dirty="0">
                <a:solidFill>
                  <a:srgbClr val="3884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25:</a:t>
            </a:r>
            <a:endParaRPr lang="vi-VN" sz="5334" b="1" dirty="0">
              <a:solidFill>
                <a:srgbClr val="3884F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ĐA THỨC MỘT BIẾN </a:t>
            </a:r>
            <a:r>
              <a:rPr lang="vi-VN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337188" y="6515100"/>
            <a:ext cx="12866375" cy="719990"/>
            <a:chOff x="0" y="0"/>
            <a:chExt cx="5083012" cy="2844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83012" cy="284441"/>
            </a:xfrm>
            <a:custGeom>
              <a:avLst/>
              <a:gdLst/>
              <a:ahLst/>
              <a:cxnLst/>
              <a:rect l="l" t="t" r="r" b="b"/>
              <a:pathLst>
                <a:path w="5083012" h="284441">
                  <a:moveTo>
                    <a:pt x="0" y="0"/>
                  </a:moveTo>
                  <a:lnTo>
                    <a:pt x="5083012" y="0"/>
                  </a:lnTo>
                  <a:lnTo>
                    <a:pt x="5083012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174227" y="6515100"/>
            <a:ext cx="1237820" cy="552093"/>
            <a:chOff x="0" y="0"/>
            <a:chExt cx="2383950" cy="10632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83950" cy="1063289"/>
            </a:xfrm>
            <a:custGeom>
              <a:avLst/>
              <a:gdLst/>
              <a:ahLst/>
              <a:cxnLst/>
              <a:rect l="l" t="t" r="r" b="b"/>
              <a:pathLst>
                <a:path w="2383950" h="1063289">
                  <a:moveTo>
                    <a:pt x="2259490" y="1063289"/>
                  </a:moveTo>
                  <a:lnTo>
                    <a:pt x="124460" y="1063289"/>
                  </a:lnTo>
                  <a:cubicBezTo>
                    <a:pt x="55880" y="1063289"/>
                    <a:pt x="0" y="1007409"/>
                    <a:pt x="0" y="9388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59490" y="0"/>
                  </a:lnTo>
                  <a:cubicBezTo>
                    <a:pt x="2328070" y="0"/>
                    <a:pt x="2383950" y="55880"/>
                    <a:pt x="2383950" y="124460"/>
                  </a:cubicBezTo>
                  <a:lnTo>
                    <a:pt x="2383950" y="938829"/>
                  </a:lnTo>
                  <a:cubicBezTo>
                    <a:pt x="2383950" y="1007409"/>
                    <a:pt x="2328070" y="1063289"/>
                    <a:pt x="2259490" y="1063289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537950" y="6573987"/>
            <a:ext cx="405633" cy="2251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68">
            <a:off x="255179" y="4290580"/>
            <a:ext cx="1219200" cy="17367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866">
            <a:off x="10576489" y="1768449"/>
            <a:ext cx="104150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53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978400" y="-1795779"/>
            <a:ext cx="9050349" cy="90503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4636" y="814900"/>
            <a:ext cx="561456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3"/>
              </a:lnSpc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04565" y="2325518"/>
            <a:ext cx="601164" cy="6618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400"/>
              </a:lnSpc>
            </a:pPr>
            <a:endParaRPr sz="1200"/>
          </a:p>
        </p:txBody>
      </p:sp>
      <p:grpSp>
        <p:nvGrpSpPr>
          <p:cNvPr id="20" name="Group 20"/>
          <p:cNvGrpSpPr/>
          <p:nvPr/>
        </p:nvGrpSpPr>
        <p:grpSpPr>
          <a:xfrm>
            <a:off x="10016454" y="-803946"/>
            <a:ext cx="2979492" cy="297949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596834" y="6515100"/>
            <a:ext cx="13385667" cy="719990"/>
            <a:chOff x="0" y="0"/>
            <a:chExt cx="5288165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88165" cy="284441"/>
            </a:xfrm>
            <a:custGeom>
              <a:avLst/>
              <a:gdLst/>
              <a:ahLst/>
              <a:cxnLst/>
              <a:rect l="l" t="t" r="r" b="b"/>
              <a:pathLst>
                <a:path w="5288165" h="284441">
                  <a:moveTo>
                    <a:pt x="0" y="0"/>
                  </a:moveTo>
                  <a:lnTo>
                    <a:pt x="5288165" y="0"/>
                  </a:lnTo>
                  <a:lnTo>
                    <a:pt x="5288165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383373" y="2216859"/>
            <a:ext cx="878355" cy="882292"/>
            <a:chOff x="3253706" y="3314975"/>
            <a:chExt cx="1160884" cy="1166088"/>
          </a:xfrm>
        </p:grpSpPr>
        <p:sp>
          <p:nvSpPr>
            <p:cNvPr id="36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7" name="TextBox 36"/>
            <p:cNvSpPr txBox="1"/>
            <p:nvPr/>
          </p:nvSpPr>
          <p:spPr>
            <a:xfrm>
              <a:off x="3383275" y="3513298"/>
              <a:ext cx="901745" cy="772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397459" y="2374396"/>
            <a:ext cx="532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145" y="2729396"/>
            <a:ext cx="2064410" cy="37857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11358" y="3890750"/>
            <a:ext cx="557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926183" y="3786133"/>
            <a:ext cx="878355" cy="882292"/>
            <a:chOff x="3253706" y="3314975"/>
            <a:chExt cx="1160884" cy="1166088"/>
          </a:xfrm>
        </p:grpSpPr>
        <p:sp>
          <p:nvSpPr>
            <p:cNvPr id="41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42" name="TextBox 41"/>
            <p:cNvSpPr txBox="1"/>
            <p:nvPr/>
          </p:nvSpPr>
          <p:spPr>
            <a:xfrm>
              <a:off x="3383275" y="3513298"/>
              <a:ext cx="901745" cy="772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82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/>
          <p:cNvSpPr/>
          <p:nvPr/>
        </p:nvSpPr>
        <p:spPr>
          <a:xfrm>
            <a:off x="584199" y="2074154"/>
            <a:ext cx="11023600" cy="3408193"/>
          </a:xfrm>
          <a:prstGeom prst="round2SameRect">
            <a:avLst>
              <a:gd name="adj1" fmla="val 1337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-370387"/>
            <a:ext cx="12192000" cy="1411788"/>
            <a:chOff x="0" y="0"/>
            <a:chExt cx="4399071" cy="11008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071" cy="1100876"/>
            </a:xfrm>
            <a:custGeom>
              <a:avLst/>
              <a:gdLst/>
              <a:ahLst/>
              <a:cxnLst/>
              <a:rect l="l" t="t" r="r" b="b"/>
              <a:pathLst>
                <a:path w="4399071" h="1100876">
                  <a:moveTo>
                    <a:pt x="0" y="0"/>
                  </a:moveTo>
                  <a:lnTo>
                    <a:pt x="4399071" y="0"/>
                  </a:lnTo>
                  <a:lnTo>
                    <a:pt x="4399071" y="1100876"/>
                  </a:lnTo>
                  <a:lnTo>
                    <a:pt x="0" y="1100876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" y="6515100"/>
            <a:ext cx="12192001" cy="719990"/>
            <a:chOff x="0" y="0"/>
            <a:chExt cx="5180704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80704" cy="284441"/>
            </a:xfrm>
            <a:custGeom>
              <a:avLst/>
              <a:gdLst/>
              <a:ahLst/>
              <a:cxnLst/>
              <a:rect l="l" t="t" r="r" b="b"/>
              <a:pathLst>
                <a:path w="5180704" h="284441">
                  <a:moveTo>
                    <a:pt x="0" y="0"/>
                  </a:moveTo>
                  <a:lnTo>
                    <a:pt x="5180704" y="0"/>
                  </a:lnTo>
                  <a:lnTo>
                    <a:pt x="5180704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49600" y="335507"/>
            <a:ext cx="63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2801" y="2885671"/>
            <a:ext cx="8861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thu gọn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à các đa thức </a:t>
            </a:r>
            <a:r>
              <a:rPr lang="vi-VN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chứa hai đơn thức nào cùng bậc.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4079420"/>
            <a:ext cx="2114424" cy="23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252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/>
          <p:cNvSpPr/>
          <p:nvPr/>
        </p:nvSpPr>
        <p:spPr>
          <a:xfrm>
            <a:off x="254000" y="874373"/>
            <a:ext cx="11023600" cy="3384999"/>
          </a:xfrm>
          <a:prstGeom prst="round2SameRect">
            <a:avLst>
              <a:gd name="adj1" fmla="val 1337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 </a:t>
            </a:r>
            <a:endParaRPr lang="en-US" sz="1200" dirty="0"/>
          </a:p>
        </p:txBody>
      </p:sp>
      <p:grpSp>
        <p:nvGrpSpPr>
          <p:cNvPr id="2" name="Group 2"/>
          <p:cNvGrpSpPr/>
          <p:nvPr/>
        </p:nvGrpSpPr>
        <p:grpSpPr>
          <a:xfrm>
            <a:off x="0" y="-370387"/>
            <a:ext cx="12192000" cy="1259387"/>
            <a:chOff x="0" y="0"/>
            <a:chExt cx="4399071" cy="11008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071" cy="1100876"/>
            </a:xfrm>
            <a:custGeom>
              <a:avLst/>
              <a:gdLst/>
              <a:ahLst/>
              <a:cxnLst/>
              <a:rect l="l" t="t" r="r" b="b"/>
              <a:pathLst>
                <a:path w="4399071" h="1100876">
                  <a:moveTo>
                    <a:pt x="0" y="0"/>
                  </a:moveTo>
                  <a:lnTo>
                    <a:pt x="4399071" y="0"/>
                  </a:lnTo>
                  <a:lnTo>
                    <a:pt x="4399071" y="1100876"/>
                  </a:lnTo>
                  <a:lnTo>
                    <a:pt x="0" y="1100876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14338" y="192084"/>
            <a:ext cx="63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3600" y="870488"/>
            <a:ext cx="9855200" cy="3026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i="1" dirty="0">
                <a:latin typeface="Arial" panose="020B0604020202020204" pitchFamily="34" charset="0"/>
                <a:cs typeface="Arial" panose="020B0604020202020204" pitchFamily="34" charset="0"/>
              </a:rPr>
              <a:t>Thu gọn đa thức sau : </a:t>
            </a:r>
            <a:r>
              <a:rPr lang="vi-VN" sz="2933" b="1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933" i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293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 + 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/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Giải :                      </a:t>
            </a:r>
          </a:p>
          <a:p>
            <a:pPr algn="just"/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= 2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</a:t>
            </a:r>
            <a:r>
              <a:rPr lang="pt-BR" sz="2933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Tìm hai đơn thức cùng bậc)</a:t>
            </a:r>
            <a:endParaRPr lang="vi-VN" sz="29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2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 </a:t>
            </a:r>
            <a:r>
              <a:rPr lang="vi-VN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Đổi chỗ đơn thức )</a:t>
            </a:r>
            <a:endParaRPr lang="vi-VN" sz="29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2x</a:t>
            </a:r>
            <a:r>
              <a:rPr lang="pt-BR" sz="2933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pt-BR" sz="2933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933" b="1" dirty="0">
                <a:solidFill>
                  <a:srgbClr val="3884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     </a:t>
            </a: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Cộng hai đơn thức cùng bậc)</a:t>
            </a:r>
            <a:endParaRPr lang="vi-VN" sz="29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4074813" y="2509648"/>
            <a:ext cx="238364" cy="1142136"/>
          </a:xfrm>
          <a:prstGeom prst="leftBrace">
            <a:avLst/>
          </a:prstGeom>
          <a:ln w="19050">
            <a:solidFill>
              <a:srgbClr val="3884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Left Brace 16"/>
          <p:cNvSpPr/>
          <p:nvPr/>
        </p:nvSpPr>
        <p:spPr>
          <a:xfrm rot="16200000">
            <a:off x="2638137" y="2464659"/>
            <a:ext cx="152400" cy="123211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Rectangle 17"/>
          <p:cNvSpPr/>
          <p:nvPr/>
        </p:nvSpPr>
        <p:spPr>
          <a:xfrm>
            <a:off x="457200" y="4088011"/>
            <a:ext cx="1087120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thu </a:t>
            </a:r>
            <a:r>
              <a:rPr lang="vi-VN" sz="2933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 </a:t>
            </a:r>
            <a:r>
              <a:rPr lang="vi-VN" sz="2933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</a:t>
            </a:r>
            <a:r>
              <a:rPr lang="vi-VN" sz="2933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933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933" b="1" i="1" dirty="0">
                <a:solidFill>
                  <a:srgbClr val="0070C0"/>
                </a:solidFill>
                <a:cs typeface="Arial" panose="020B0604020202020204" pitchFamily="34" charset="0"/>
              </a:rPr>
              <a:t>Tìm hai đơn thức cùng bậc</a:t>
            </a:r>
            <a:endParaRPr lang="vi-VN" sz="2933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933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chỗ </a:t>
            </a:r>
            <a:r>
              <a:rPr lang="vi-VN" sz="2933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</a:t>
            </a:r>
            <a:r>
              <a:rPr lang="vi-VN" sz="2933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</a:t>
            </a: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933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hai đơn thức cùng bậc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69600" y="3838348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721786"/>
            <a:ext cx="7986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/>
              <a:t>Kết quả, </a:t>
            </a:r>
            <a:r>
              <a:rPr lang="vi-VN" sz="2800" smtClean="0"/>
              <a:t>ta được </a:t>
            </a:r>
            <a:r>
              <a:rPr lang="vi-VN" sz="2800" dirty="0" smtClean="0"/>
              <a:t>đa thức thu gọn 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pt-BR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pt-BR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54226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546" y="4929342"/>
            <a:ext cx="1637290" cy="163729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535014" y="6515100"/>
            <a:ext cx="13262027" cy="757083"/>
            <a:chOff x="0" y="0"/>
            <a:chExt cx="5239319" cy="2990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39319" cy="299094"/>
            </a:xfrm>
            <a:custGeom>
              <a:avLst/>
              <a:gdLst/>
              <a:ahLst/>
              <a:cxnLst/>
              <a:rect l="l" t="t" r="r" b="b"/>
              <a:pathLst>
                <a:path w="5239319" h="299094">
                  <a:moveTo>
                    <a:pt x="0" y="0"/>
                  </a:moveTo>
                  <a:lnTo>
                    <a:pt x="5239319" y="0"/>
                  </a:lnTo>
                  <a:lnTo>
                    <a:pt x="5239319" y="299094"/>
                  </a:lnTo>
                  <a:lnTo>
                    <a:pt x="0" y="299094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3742" y="1026841"/>
                <a:ext cx="9775305" cy="366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vi-VN" sz="36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vi-VN" sz="3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oạt động nhóm </a:t>
                </a:r>
              </a:p>
              <a:p>
                <a:pPr marL="571500" indent="-571500">
                  <a:lnSpc>
                    <a:spcPct val="200000"/>
                  </a:lnSpc>
                  <a:buFontTx/>
                  <a:buChar char="-"/>
                </a:pPr>
                <a:r>
                  <a:rPr lang="vi-VN" sz="3600" i="1" dirty="0" smtClean="0">
                    <a:cs typeface="Arial" panose="020B0604020202020204" pitchFamily="34" charset="0"/>
                  </a:rPr>
                  <a:t>Thu </a:t>
                </a:r>
                <a:r>
                  <a:rPr lang="vi-VN" sz="3600" i="1" dirty="0">
                    <a:cs typeface="Arial" panose="020B0604020202020204" pitchFamily="34" charset="0"/>
                  </a:rPr>
                  <a:t>gọn đa </a:t>
                </a:r>
                <a:r>
                  <a:rPr lang="vi-VN" sz="3600" i="1" dirty="0" smtClean="0">
                    <a:cs typeface="Arial" panose="020B0604020202020204" pitchFamily="34" charset="0"/>
                  </a:rPr>
                  <a:t>thức  A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+ 4</a:t>
                </a:r>
                <a14:m>
                  <m:oMath xmlns:m="http://schemas.openxmlformats.org/officeDocument/2006/math">
                    <m:r>
                      <a:rPr lang="vi-VN" sz="4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vi-VN" sz="3600" i="1" dirty="0" smtClean="0"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200000"/>
                  </a:lnSpc>
                  <a:buFontTx/>
                  <a:buChar char="-"/>
                </a:pPr>
                <a:r>
                  <a:rPr lang="vi-VN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Treo </a:t>
                </a:r>
                <a:r>
                  <a:rPr lang="vi-VN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kết quả vào vị trí quy định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2" y="1026841"/>
                <a:ext cx="9775305" cy="3662541"/>
              </a:xfrm>
              <a:prstGeom prst="rect">
                <a:avLst/>
              </a:prstGeom>
              <a:blipFill>
                <a:blip r:embed="rId6"/>
                <a:stretch>
                  <a:fillRect l="-1870" b="-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7"/>
          <p:cNvGrpSpPr/>
          <p:nvPr/>
        </p:nvGrpSpPr>
        <p:grpSpPr>
          <a:xfrm>
            <a:off x="10007600" y="4343400"/>
            <a:ext cx="2096633" cy="20966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00"/>
                </a:lnSpc>
              </a:pPr>
              <a:endParaRPr sz="1200"/>
            </a:p>
          </p:txBody>
        </p:sp>
      </p:grpSp>
      <p:pic>
        <p:nvPicPr>
          <p:cNvPr id="4" name="Đồng hồ đếm ngược 3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188" r="21563"/>
          <a:stretch/>
        </p:blipFill>
        <p:spPr>
          <a:xfrm>
            <a:off x="10549054" y="4929342"/>
            <a:ext cx="1013721" cy="1013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279400"/>
            <a:ext cx="325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80779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863</Words>
  <Application>Microsoft Office PowerPoint</Application>
  <PresentationFormat>Widescreen</PresentationFormat>
  <Paragraphs>152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Calibri Light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98</cp:revision>
  <dcterms:created xsi:type="dcterms:W3CDTF">2018-05-10T00:06:18Z</dcterms:created>
  <dcterms:modified xsi:type="dcterms:W3CDTF">2023-03-10T07:10:27Z</dcterms:modified>
</cp:coreProperties>
</file>