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1"/>
  </p:notesMasterIdLst>
  <p:sldIdLst>
    <p:sldId id="371" r:id="rId2"/>
    <p:sldId id="399" r:id="rId3"/>
    <p:sldId id="357" r:id="rId4"/>
    <p:sldId id="400" r:id="rId5"/>
    <p:sldId id="256" r:id="rId6"/>
    <p:sldId id="316" r:id="rId7"/>
    <p:sldId id="347" r:id="rId8"/>
    <p:sldId id="348" r:id="rId9"/>
    <p:sldId id="349" r:id="rId10"/>
    <p:sldId id="350" r:id="rId11"/>
    <p:sldId id="351" r:id="rId12"/>
    <p:sldId id="283" r:id="rId13"/>
    <p:sldId id="373" r:id="rId14"/>
    <p:sldId id="352" r:id="rId15"/>
    <p:sldId id="276" r:id="rId16"/>
    <p:sldId id="402" r:id="rId17"/>
    <p:sldId id="298" r:id="rId18"/>
    <p:sldId id="362" r:id="rId19"/>
    <p:sldId id="363" r:id="rId20"/>
    <p:sldId id="364" r:id="rId21"/>
    <p:sldId id="325" r:id="rId22"/>
    <p:sldId id="392" r:id="rId23"/>
    <p:sldId id="375" r:id="rId24"/>
    <p:sldId id="381" r:id="rId25"/>
    <p:sldId id="385" r:id="rId26"/>
    <p:sldId id="386" r:id="rId27"/>
    <p:sldId id="387" r:id="rId28"/>
    <p:sldId id="393" r:id="rId29"/>
    <p:sldId id="377" r:id="rId30"/>
    <p:sldId id="313" r:id="rId31"/>
    <p:sldId id="367" r:id="rId32"/>
    <p:sldId id="368" r:id="rId33"/>
    <p:sldId id="370" r:id="rId34"/>
    <p:sldId id="369" r:id="rId35"/>
    <p:sldId id="397" r:id="rId36"/>
    <p:sldId id="365" r:id="rId37"/>
    <p:sldId id="330" r:id="rId38"/>
    <p:sldId id="391" r:id="rId39"/>
    <p:sldId id="31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B87CD"/>
    <a:srgbClr val="EF4B66"/>
    <a:srgbClr val="6699FF"/>
    <a:srgbClr val="FF9933"/>
    <a:srgbClr val="FBCDCD"/>
    <a:srgbClr val="FFCC99"/>
    <a:srgbClr val="FFFF99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3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8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0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8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2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2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62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44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2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82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9.xml"/><Relationship Id="rId7" Type="http://schemas.openxmlformats.org/officeDocument/2006/relationships/slide" Target="slide2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26.png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</a:t>
            </a:r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!</a:t>
            </a:r>
            <a:endParaRPr lang="en-US" sz="7200" b="1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26230" y="4117554"/>
            <a:ext cx="53684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u</a:t>
            </a:r>
            <a:r>
              <a:rPr lang="en-US" sz="4400" b="1" dirty="0" smtClean="0">
                <a:solidFill>
                  <a:srgbClr val="AD4F0F"/>
                </a:solidFill>
              </a:rPr>
              <a:t>ser-friendly (</a:t>
            </a:r>
            <a:r>
              <a:rPr lang="en-US" sz="4400" b="1" dirty="0" err="1" smtClean="0">
                <a:solidFill>
                  <a:srgbClr val="AD4F0F"/>
                </a:solidFill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</a:rPr>
              <a:t>) 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3516" y="4251501"/>
            <a:ext cx="813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latin typeface="Bahnschrift Condensed" panose="020B0502040204020203" pitchFamily="34" charset="0"/>
              </a:rPr>
              <a:t>t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hân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thiện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với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người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dùng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928" y="5020942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juːzə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-ˈ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frendli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3980"/>
          <a:stretch/>
        </p:blipFill>
        <p:spPr>
          <a:xfrm>
            <a:off x="3870671" y="218885"/>
            <a:ext cx="5845690" cy="3985469"/>
          </a:xfrm>
          <a:prstGeom prst="rect">
            <a:avLst/>
          </a:prstGeom>
        </p:spPr>
      </p:pic>
      <p:pic>
        <p:nvPicPr>
          <p:cNvPr id="5" name="user- friend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012" y="3245930"/>
            <a:ext cx="767916" cy="7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03435" y="3885697"/>
            <a:ext cx="685866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  <a:latin typeface="Arial Narrow" panose="020B0606020202030204" pitchFamily="34" charset="0"/>
              </a:rPr>
              <a:t>midterm </a:t>
            </a:r>
            <a:r>
              <a:rPr lang="en-US" sz="4400" b="1" dirty="0">
                <a:solidFill>
                  <a:srgbClr val="AD4F0F"/>
                </a:solidFill>
                <a:latin typeface="Arial Narrow" panose="020B0606020202030204" pitchFamily="34" charset="0"/>
              </a:rPr>
              <a:t>(</a:t>
            </a:r>
            <a:r>
              <a:rPr lang="en-US" sz="4400" b="1" dirty="0" err="1">
                <a:solidFill>
                  <a:srgbClr val="AD4F0F"/>
                </a:solidFill>
                <a:latin typeface="Arial Narrow" panose="020B0606020202030204" pitchFamily="34" charset="0"/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  <a:latin typeface="Arial Narrow" panose="020B0606020202030204" pitchFamily="34" charset="0"/>
              </a:rPr>
              <a:t>):   </a:t>
            </a:r>
            <a:endParaRPr lang="en-US" sz="4400" b="1" dirty="0">
              <a:solidFill>
                <a:srgbClr val="AD4F0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2655" y="4026673"/>
            <a:ext cx="6151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latin typeface="Bahnschrift Condensed" panose="020B0502040204020203" pitchFamily="34" charset="0"/>
              </a:rPr>
              <a:t>giữa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kì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3435" y="4632191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mɪdˈtɜːm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mid-te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7004" y="4071499"/>
            <a:ext cx="724615" cy="72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>
          <a:xfrm>
            <a:off x="3009044" y="331249"/>
            <a:ext cx="4361685" cy="346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261" y="331250"/>
            <a:ext cx="3480209" cy="32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75217"/>
              </p:ext>
            </p:extLst>
          </p:nvPr>
        </p:nvGraphicFramePr>
        <p:xfrm>
          <a:off x="1382123" y="707107"/>
          <a:ext cx="10809877" cy="49379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83843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179386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8587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1. forum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fɔːrəm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diễn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đàn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2. stress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stres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sự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căng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thẳng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3. 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stressful 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căng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thẳng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tạo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áp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lực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4. pressure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preʃə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(r)/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áp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lực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11397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5. user-friendly 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3000" dirty="0" err="1" smtClean="0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/ˌ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juːzə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frendli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thân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thiện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với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người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dùng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dễ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dùng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 </a:t>
                      </a:r>
                      <a:r>
                        <a:rPr lang="en-US" sz="3000" dirty="0" smtClean="0">
                          <a:effectLst/>
                          <a:latin typeface="+mn-lt"/>
                        </a:rPr>
                        <a:t>midterm 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/ˌ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mɪdˈtɜːm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giữa</a:t>
                      </a:r>
                      <a:r>
                        <a:rPr lang="en-US" sz="3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 smtClean="0">
                          <a:effectLst/>
                          <a:latin typeface="Arial Narrow" panose="020B0606020202030204" pitchFamily="34" charset="0"/>
                        </a:rPr>
                        <a:t>kì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06411" y="97343"/>
            <a:ext cx="3751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* VOCABULARY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2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5746" y="1387675"/>
            <a:ext cx="487363" cy="487363"/>
          </a:xfrm>
          <a:prstGeom prst="rect">
            <a:avLst/>
          </a:prstGeom>
        </p:spPr>
      </p:pic>
      <p:pic>
        <p:nvPicPr>
          <p:cNvPr id="13" name="str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7585" y="2113170"/>
            <a:ext cx="487363" cy="487363"/>
          </a:xfrm>
          <a:prstGeom prst="rect">
            <a:avLst/>
          </a:prstGeom>
        </p:spPr>
      </p:pic>
      <p:pic>
        <p:nvPicPr>
          <p:cNvPr id="14" name="stressf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8972" y="2785957"/>
            <a:ext cx="487363" cy="487363"/>
          </a:xfrm>
          <a:prstGeom prst="rect">
            <a:avLst/>
          </a:prstGeom>
        </p:spPr>
      </p:pic>
      <p:pic>
        <p:nvPicPr>
          <p:cNvPr id="16" name="press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2509" y="3410092"/>
            <a:ext cx="473826" cy="473826"/>
          </a:xfrm>
          <a:prstGeom prst="rect">
            <a:avLst/>
          </a:prstGeom>
        </p:spPr>
      </p:pic>
      <p:pic>
        <p:nvPicPr>
          <p:cNvPr id="17" name="user- friendl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2368" y="4057867"/>
            <a:ext cx="539326" cy="539326"/>
          </a:xfrm>
          <a:prstGeom prst="rect">
            <a:avLst/>
          </a:prstGeom>
        </p:spPr>
      </p:pic>
      <p:pic>
        <p:nvPicPr>
          <p:cNvPr id="18" name="mid-ter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8290" y="5071589"/>
            <a:ext cx="539326" cy="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0230" y="31720"/>
            <a:ext cx="4117571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/>
              <a:t>* Checking vocab</a:t>
            </a:r>
            <a:endParaRPr lang="en-GB" sz="2800" b="1" dirty="0"/>
          </a:p>
        </p:txBody>
      </p:sp>
      <p:sp>
        <p:nvSpPr>
          <p:cNvPr id="7" name="Oval 6"/>
          <p:cNvSpPr/>
          <p:nvPr/>
        </p:nvSpPr>
        <p:spPr>
          <a:xfrm>
            <a:off x="4893379" y="3011179"/>
            <a:ext cx="3001916" cy="146320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user-friendly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3379" y="2977847"/>
            <a:ext cx="3001916" cy="1492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hân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thiện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với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người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dùng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77063" y="1507904"/>
            <a:ext cx="2569381" cy="136145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midterm </a:t>
            </a:r>
          </a:p>
        </p:txBody>
      </p:sp>
      <p:sp>
        <p:nvSpPr>
          <p:cNvPr id="10" name="Oval 9"/>
          <p:cNvSpPr/>
          <p:nvPr/>
        </p:nvSpPr>
        <p:spPr>
          <a:xfrm>
            <a:off x="2197975" y="1473577"/>
            <a:ext cx="2722080" cy="145884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02674" y="1064003"/>
            <a:ext cx="2294896" cy="14478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forum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5465" y="1064003"/>
            <a:ext cx="2579659" cy="14923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d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iễn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đàn</a:t>
            </a:r>
            <a:endParaRPr lang="en-GB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6942" y="5118304"/>
            <a:ext cx="2613458" cy="141998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pressure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76942" y="5041560"/>
            <a:ext cx="2613458" cy="1496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5678" y="119313"/>
            <a:ext cx="363272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ay </a:t>
            </a:r>
            <a:r>
              <a:rPr lang="en-US" sz="2800" b="1" dirty="0">
                <a:solidFill>
                  <a:srgbClr val="0070C0"/>
                </a:solidFill>
              </a:rPr>
              <a:t>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1835522" y="4086947"/>
            <a:ext cx="2540676" cy="119405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prstClr val="black"/>
                </a:solidFill>
              </a:rPr>
              <a:t>stress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5522" y="4082586"/>
            <a:ext cx="2540677" cy="1290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14849" y="3288783"/>
            <a:ext cx="2713369" cy="145541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stressful</a:t>
            </a:r>
          </a:p>
        </p:txBody>
      </p:sp>
      <p:sp>
        <p:nvSpPr>
          <p:cNvPr id="19" name="Oval 18"/>
          <p:cNvSpPr/>
          <p:nvPr/>
        </p:nvSpPr>
        <p:spPr>
          <a:xfrm>
            <a:off x="8314849" y="3291617"/>
            <a:ext cx="2713369" cy="14363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c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ăng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thẳng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tạo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áp</a:t>
            </a:r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lực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930" y="5338473"/>
            <a:ext cx="9296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- </a:t>
            </a:r>
            <a:r>
              <a:rPr lang="en-US" sz="3200" i="1" dirty="0">
                <a:solidFill>
                  <a:srgbClr val="000000"/>
                </a:solidFill>
              </a:rPr>
              <a:t>Who are the people? </a:t>
            </a:r>
            <a:endParaRPr lang="en-US" sz="3200" dirty="0"/>
          </a:p>
          <a:p>
            <a:r>
              <a:rPr lang="en-US" sz="3200" i="1" dirty="0">
                <a:solidFill>
                  <a:srgbClr val="000000"/>
                </a:solidFill>
              </a:rPr>
              <a:t>- What might they be talking about?</a:t>
            </a:r>
            <a:endParaRPr lang="en-US" sz="32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1639" y="443194"/>
            <a:ext cx="5777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READ AND LISTEN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09" y="1151080"/>
            <a:ext cx="8934994" cy="40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890" y="268779"/>
            <a:ext cx="28341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63285" y="24432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070" y="120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341238" y="969062"/>
            <a:ext cx="106106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Awesome! I hope you all can join the clubs you like.</a:t>
            </a:r>
            <a:endParaRPr lang="en-US" sz="20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0563" y="197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8074" y="715114"/>
          <a:ext cx="11315380" cy="443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271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783727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666382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3778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Sentences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T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F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1. The students finished their midterm tests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2. Minh mentions the different types of pressure they are facing.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3. The teacher tells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 them to stay calm and work hard.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4. The class will discuss their problems offline.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5. The school has different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 clubs for its students.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74994" y="59622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239" y="930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003" y="-53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17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72928"/>
              </p:ext>
            </p:extLst>
          </p:nvPr>
        </p:nvGraphicFramePr>
        <p:xfrm>
          <a:off x="738074" y="715114"/>
          <a:ext cx="11315380" cy="443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271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783727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666382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3778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Sentences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T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F</a:t>
                      </a:r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1. The students finished their midterm tests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2. Minh mentions the different types of pressure they are facing.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3. The teacher tells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 them to stay calm and work hard.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4. The class will discuss their problems offline.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5. The school has different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 clubs for its students.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74994" y="59622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239" y="930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003" y="-53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89" y="1374137"/>
            <a:ext cx="519893" cy="53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25" y="2237434"/>
            <a:ext cx="536618" cy="531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25" y="2921384"/>
            <a:ext cx="536618" cy="531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530" y="3577425"/>
            <a:ext cx="562924" cy="531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25" y="4413527"/>
            <a:ext cx="536618" cy="53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7600" y="1374137"/>
            <a:ext cx="7441652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They are preparing for the midterm test.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3356" y="3664176"/>
            <a:ext cx="9510623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class will discuss their problems in their new Facebook group.</a:t>
            </a:r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yriadPro-Regular"/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88" y="1505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539246" y="6146004"/>
            <a:ext cx="3020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pressure</a:t>
            </a:r>
            <a:endParaRPr lang="en-US" sz="3200" b="1" dirty="0">
              <a:solidFill>
                <a:srgbClr val="C00000"/>
              </a:solidFill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1930033" y="607174"/>
            <a:ext cx="7971349" cy="1618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033" y="2575429"/>
            <a:ext cx="8517237" cy="31639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545931" y="6203154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yriadPro-Regular"/>
              </a:rPr>
              <a:t>1</a:t>
            </a:r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14568" y="6157869"/>
            <a:ext cx="30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l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MyriadPro-Regular"/>
              </a:rPr>
              <a:t>anguage club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240157" y="612218"/>
            <a:ext cx="8143840" cy="1920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988" t="7679" r="5835" b="4107"/>
          <a:stretch/>
        </p:blipFill>
        <p:spPr>
          <a:xfrm>
            <a:off x="2085097" y="3018160"/>
            <a:ext cx="7720077" cy="31234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114266" y="1572378"/>
            <a:ext cx="248297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19456" y="2057488"/>
            <a:ext cx="1314994" cy="76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36794" y="6196011"/>
            <a:ext cx="3660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MyriadPro-Regular"/>
              </a:rPr>
              <a:t>rts and crafts club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745908" y="6119811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forum</a:t>
            </a:r>
            <a:endParaRPr lang="en-US" sz="3200" b="1" dirty="0">
              <a:solidFill>
                <a:srgbClr val="C00000"/>
              </a:solidFill>
              <a:latin typeface="MyriadPro-Regula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1588" y="1505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81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17366"/>
              </p:ext>
            </p:extLst>
          </p:nvPr>
        </p:nvGraphicFramePr>
        <p:xfrm>
          <a:off x="901337" y="2390502"/>
          <a:ext cx="10946673" cy="184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297">
                  <a:extLst>
                    <a:ext uri="{9D8B030D-6E8A-4147-A177-3AD203B41FA5}">
                      <a16:colId xmlns:a16="http://schemas.microsoft.com/office/drawing/2014/main" val="3997662134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1378598763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2998019681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2412719901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234049797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2360262021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186240090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318862842"/>
                    </a:ext>
                  </a:extLst>
                </a:gridCol>
                <a:gridCol w="1216297">
                  <a:extLst>
                    <a:ext uri="{9D8B030D-6E8A-4147-A177-3AD203B41FA5}">
                      <a16:colId xmlns:a16="http://schemas.microsoft.com/office/drawing/2014/main" val="767692367"/>
                    </a:ext>
                  </a:extLst>
                </a:gridCol>
              </a:tblGrid>
              <a:tr h="1841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5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7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6</a:t>
            </a:r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417827" y="905489"/>
            <a:ext cx="7438777" cy="1754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5</a:t>
            </a:r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78212" y="1750396"/>
            <a:ext cx="2227565" cy="621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9923" y="1279341"/>
            <a:ext cx="1235168" cy="45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428284" y="6134456"/>
            <a:ext cx="2848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sports club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573546" y="6165233"/>
            <a:ext cx="2965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MyriadPro-Regular"/>
              </a:rPr>
              <a:t>chess club</a:t>
            </a:r>
            <a:endParaRPr lang="en-US" sz="3200" b="1" dirty="0">
              <a:solidFill>
                <a:srgbClr val="C00000"/>
              </a:solidFill>
              <a:latin typeface="MyriadPro-Regular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78212" y="2214440"/>
            <a:ext cx="3102515" cy="1782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4542" y="2195138"/>
            <a:ext cx="1246803" cy="1930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70" t="3690" r="2444" b="5535"/>
          <a:stretch/>
        </p:blipFill>
        <p:spPr>
          <a:xfrm>
            <a:off x="2095784" y="2952827"/>
            <a:ext cx="7602304" cy="32050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65888" y="12311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27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961363" y="1802057"/>
            <a:ext cx="11160718" cy="4063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______________. The greeting cards he makes are really creative.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________.</a:t>
            </a:r>
            <a:endParaRPr lang="en-US" sz="24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______________.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 _________</a:t>
            </a:r>
          </a:p>
          <a:p>
            <a:pPr marL="0" indent="0">
              <a:buNone/>
            </a:pP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from her school work.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4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 tells us to drink plenty of water during our practice sessions</a:t>
            </a:r>
            <a:r>
              <a:rPr lang="en-US" sz="24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6.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My friend, </a:t>
            </a:r>
            <a:r>
              <a:rPr lang="en-US" sz="2400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Manh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likes playing chess, and he is a member of our school__________.</a:t>
            </a:r>
          </a:p>
          <a:p>
            <a:pPr marL="0" indent="0">
              <a:buNone/>
            </a:pPr>
            <a:endParaRPr lang="en-US" sz="24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5185362" y="6243782"/>
            <a:ext cx="1283855" cy="591127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Game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1528354" y="465459"/>
            <a:ext cx="10104489" cy="12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656" y="214498"/>
            <a:ext cx="4311732" cy="523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706" y="948658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6" name="Heptagon 25">
            <a:hlinkClick r:id="rId2" action="ppaction://hlinksldjump"/>
          </p:cNvPr>
          <p:cNvSpPr/>
          <p:nvPr/>
        </p:nvSpPr>
        <p:spPr>
          <a:xfrm>
            <a:off x="6663570" y="191827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5-Point Star 27">
            <a:hlinkClick r:id="rId3" action="ppaction://hlinksldjump"/>
          </p:cNvPr>
          <p:cNvSpPr/>
          <p:nvPr/>
        </p:nvSpPr>
        <p:spPr>
          <a:xfrm>
            <a:off x="11253784" y="6243782"/>
            <a:ext cx="685800" cy="614218"/>
          </a:xfrm>
          <a:prstGeom prst="star5">
            <a:avLst/>
          </a:prstGeom>
          <a:ln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58544" y="1377770"/>
            <a:ext cx="3626016" cy="3703631"/>
          </a:xfrm>
          <a:prstGeom prst="ellipse">
            <a:avLst/>
          </a:prstGeom>
          <a:solidFill>
            <a:srgbClr val="F79646">
              <a:lumMod val="50000"/>
            </a:srgbClr>
          </a:soli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6700" r="16700"/>
          <a:stretch/>
        </p:blipFill>
        <p:spPr>
          <a:xfrm>
            <a:off x="381000" y="1130121"/>
            <a:ext cx="4200236" cy="4226970"/>
          </a:xfrm>
          <a:prstGeom prst="ellipse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343159" y="3096584"/>
            <a:ext cx="236479" cy="24154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-1" y="3080723"/>
            <a:ext cx="874719" cy="161026"/>
          </a:xfrm>
          <a:prstGeom prst="homePlate">
            <a:avLst>
              <a:gd name="adj" fmla="val 218596"/>
            </a:avLst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ptagon 34">
            <a:hlinkClick r:id="rId5" action="ppaction://hlinksldjump"/>
          </p:cNvPr>
          <p:cNvSpPr/>
          <p:nvPr/>
        </p:nvSpPr>
        <p:spPr>
          <a:xfrm>
            <a:off x="8245039" y="2927927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Heptagon 35">
            <a:hlinkClick r:id="rId6" action="ppaction://hlinksldjump"/>
          </p:cNvPr>
          <p:cNvSpPr/>
          <p:nvPr/>
        </p:nvSpPr>
        <p:spPr>
          <a:xfrm>
            <a:off x="8235332" y="193270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Heptagon 36">
            <a:hlinkClick r:id="rId7" action="ppaction://hlinksldjump"/>
          </p:cNvPr>
          <p:cNvSpPr/>
          <p:nvPr/>
        </p:nvSpPr>
        <p:spPr>
          <a:xfrm>
            <a:off x="6663570" y="3935269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Heptagon 37">
            <a:hlinkClick r:id="rId8" action="ppaction://hlinksldjump"/>
          </p:cNvPr>
          <p:cNvSpPr/>
          <p:nvPr/>
        </p:nvSpPr>
        <p:spPr>
          <a:xfrm>
            <a:off x="6663570" y="2926773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Heptagon 13">
            <a:hlinkClick r:id="rId9" action="ppaction://hlinksldjump"/>
          </p:cNvPr>
          <p:cNvSpPr/>
          <p:nvPr/>
        </p:nvSpPr>
        <p:spPr>
          <a:xfrm>
            <a:off x="8235331" y="395050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08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37" grpId="0" animBg="1"/>
      <p:bldP spid="3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196244" y="2684966"/>
            <a:ext cx="105431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Minh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is a member of our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__________________.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 The greeting cards he makes are really creative.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5207100" y="2684966"/>
            <a:ext cx="37374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</a:t>
            </a:r>
            <a:r>
              <a:rPr lang="en-US" sz="25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rts and crafts club </a:t>
            </a:r>
            <a:endParaRPr lang="en-US" sz="25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40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4982" y="2776457"/>
            <a:ext cx="1000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Students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can discuss their problems in their class 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9909412" y="2795436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forum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10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3271" y="251148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share the essays and stories that we write in English in our ________________.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205586" y="3344010"/>
            <a:ext cx="3190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</a:t>
            </a:r>
            <a:r>
              <a:rPr lang="en-US" sz="26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anguage club</a:t>
            </a:r>
            <a:endParaRPr lang="en-US" sz="26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857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3453" y="2755510"/>
            <a:ext cx="9818255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She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is not feeling very well this weekend because of all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   _________   from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her school 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121532" y="3316306"/>
            <a:ext cx="1743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pressure</a:t>
            </a:r>
            <a:endParaRPr lang="en-US" sz="28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20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1309" y="2708794"/>
            <a:ext cx="9809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coach of our _____________ tells us to drink plenty of water during our practice sessions.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5084431" y="2708794"/>
            <a:ext cx="2425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</a:t>
            </a:r>
            <a:r>
              <a:rPr lang="en-US" sz="26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ports club</a:t>
            </a:r>
            <a:endParaRPr lang="en-US" sz="26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827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3230880"/>
            <a:ext cx="11144250" cy="3777622"/>
          </a:xfrm>
        </p:spPr>
        <p:txBody>
          <a:bodyPr/>
          <a:lstStyle/>
          <a:p>
            <a:r>
              <a:rPr lang="en-US" sz="32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My </a:t>
            </a:r>
            <a:r>
              <a:rPr lang="en-US" sz="32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friend, </a:t>
            </a:r>
            <a:r>
              <a:rPr lang="en-US" sz="3200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Manh</a:t>
            </a:r>
            <a:r>
              <a:rPr lang="en-US" sz="32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likes playing chess, and he is a member of our school</a:t>
            </a:r>
            <a:r>
              <a:rPr lang="en-US" sz="32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__________.</a:t>
            </a:r>
            <a:endParaRPr lang="en-US" sz="32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196220" y="3744217"/>
            <a:ext cx="2425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chess club</a:t>
            </a:r>
            <a:endParaRPr lang="en-US" sz="28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988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6619" y="1040130"/>
            <a:ext cx="11323782" cy="5657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__________________.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greeting cards he </a:t>
            </a:r>
          </a:p>
          <a:p>
            <a:pPr marL="0" indent="0">
              <a:buNone/>
            </a:pP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makes are really creative.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________.</a:t>
            </a: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________________.</a:t>
            </a: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 _________</a:t>
            </a:r>
          </a:p>
          <a:p>
            <a:pPr marL="0" indent="0">
              <a:buNone/>
            </a:pP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from her school work.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800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_____________ tells us to drink plenty of water during our practice sessions.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6. 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My friend, </a:t>
            </a:r>
            <a:r>
              <a:rPr lang="en-US" sz="2800" dirty="0" err="1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Manh</a:t>
            </a:r>
            <a:r>
              <a:rPr lang="en-US" sz="28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 likes playing chess, and he is a member of our school__________.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726806" y="1077953"/>
            <a:ext cx="37374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</a:t>
            </a:r>
            <a:r>
              <a:rPr lang="en-US" sz="25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rts and crafts club</a:t>
            </a:r>
            <a:endParaRPr lang="en-US" sz="25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828757" y="2179794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forum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46386" y="3180477"/>
            <a:ext cx="319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</a:t>
            </a:r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anguage club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0231059" y="3918788"/>
            <a:ext cx="1743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pressure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588306" y="4837687"/>
            <a:ext cx="2425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</a:t>
            </a:r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ports club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573160" y="6201667"/>
            <a:ext cx="2425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chess club</a:t>
            </a:r>
            <a:endParaRPr lang="en-US" sz="2400" b="1" dirty="0">
              <a:solidFill>
                <a:srgbClr val="EF4B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1" y="1160574"/>
            <a:ext cx="2979575" cy="168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659"/>
          <a:stretch/>
        </p:blipFill>
        <p:spPr>
          <a:xfrm>
            <a:off x="3506634" y="1121091"/>
            <a:ext cx="2698524" cy="165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367" b="7054"/>
          <a:stretch/>
        </p:blipFill>
        <p:spPr>
          <a:xfrm>
            <a:off x="6621797" y="1077433"/>
            <a:ext cx="2630895" cy="167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1094" t="-7702" r="1094" b="5469"/>
          <a:stretch/>
        </p:blipFill>
        <p:spPr>
          <a:xfrm>
            <a:off x="9325747" y="980618"/>
            <a:ext cx="2279703" cy="186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50" y="3770655"/>
            <a:ext cx="2090958" cy="2095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7615" y="3770655"/>
            <a:ext cx="2239142" cy="2239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781" y="3749536"/>
            <a:ext cx="2152559" cy="2152559"/>
          </a:xfrm>
          <a:prstGeom prst="rect">
            <a:avLst/>
          </a:prstGeom>
        </p:spPr>
      </p:pic>
      <p:pic>
        <p:nvPicPr>
          <p:cNvPr id="1026" name="Picture 2" descr="100+ Free Sunflower &amp; Flower Vectors -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09" y="3482347"/>
            <a:ext cx="1808890" cy="23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0680" y="5736519"/>
            <a:ext cx="2282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29943" y="2679066"/>
            <a:ext cx="1973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58799" y="2710837"/>
            <a:ext cx="32925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lephant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51321" y="2679066"/>
            <a:ext cx="2118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4908" y="2679066"/>
            <a:ext cx="1628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78739" y="5736519"/>
            <a:ext cx="24320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rapes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95405" y="5755289"/>
            <a:ext cx="2059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47413" y="5736519"/>
            <a:ext cx="1779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07938" y="5736519"/>
            <a:ext cx="3490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unflower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913" t="15330" r="3952" b="2681"/>
          <a:stretch/>
        </p:blipFill>
        <p:spPr>
          <a:xfrm>
            <a:off x="7151293" y="4056137"/>
            <a:ext cx="1958417" cy="15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040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5435" y="70500"/>
            <a:ext cx="502606" cy="502606"/>
          </a:xfrm>
          <a:prstGeom prst="roundRect">
            <a:avLst/>
          </a:prstGeom>
          <a:solidFill>
            <a:srgbClr val="3B87C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20" y="-32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59251" y="1330678"/>
            <a:ext cx="10232386" cy="26224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types of social media do you 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kinds of pressure do you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clubs do you participate 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Why do you choose to participate in that club?</a:t>
            </a:r>
            <a:endParaRPr lang="en-US" sz="30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8285018" y="4147129"/>
            <a:ext cx="3389746" cy="25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52127" y="1512734"/>
            <a:ext cx="8885533" cy="14718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types of social media do you use?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088582" y="4368799"/>
            <a:ext cx="2934210" cy="22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1782" y="2338302"/>
            <a:ext cx="10351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I'm using Social Networks: Facebook; Instagram;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Zalo</a:t>
            </a:r>
            <a:r>
              <a:rPr lang="en-US" sz="2800" b="1" i="1" dirty="0" smtClean="0">
                <a:solidFill>
                  <a:srgbClr val="FF0000"/>
                </a:solidFill>
              </a:rPr>
              <a:t>;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7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3609" y="1271678"/>
            <a:ext cx="8883876" cy="8779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2. What kinds of pressure do you have?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554209" y="4045526"/>
            <a:ext cx="2522196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9680" y="2182700"/>
            <a:ext cx="868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 have pressure from my schoolwork, from my parents and also peer pressure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93183" y="1388059"/>
            <a:ext cx="9665367" cy="8696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3. What clubs do you want to participate in?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217891" y="4265211"/>
            <a:ext cx="2844800" cy="2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3183" y="2487197"/>
            <a:ext cx="10469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 </a:t>
            </a:r>
            <a:r>
              <a:rPr lang="en-US" sz="2800" b="1" i="1" dirty="0" smtClean="0">
                <a:solidFill>
                  <a:srgbClr val="FF0000"/>
                </a:solidFill>
              </a:rPr>
              <a:t>want to participate </a:t>
            </a:r>
            <a:r>
              <a:rPr lang="en-US" sz="2800" b="1" i="1" dirty="0">
                <a:solidFill>
                  <a:srgbClr val="FF0000"/>
                </a:solidFill>
              </a:rPr>
              <a:t>in chess club; sports club and </a:t>
            </a:r>
            <a:r>
              <a:rPr lang="en-US" sz="2800" b="1" i="1" dirty="0" smtClean="0">
                <a:solidFill>
                  <a:srgbClr val="FF0000"/>
                </a:solidFill>
              </a:rPr>
              <a:t>English </a:t>
            </a:r>
            <a:r>
              <a:rPr lang="en-US" sz="2800" b="1" i="1" dirty="0">
                <a:solidFill>
                  <a:srgbClr val="FF0000"/>
                </a:solidFill>
              </a:rPr>
              <a:t>club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03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4913" y="1419766"/>
            <a:ext cx="11516240" cy="86149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4. Why do you choose to participate in that club?</a:t>
            </a: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568873" y="4414982"/>
            <a:ext cx="2441796" cy="21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573" y="2481160"/>
            <a:ext cx="9176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- I choose </a:t>
            </a:r>
            <a:r>
              <a:rPr lang="en-US" sz="2800" b="1" i="1" dirty="0">
                <a:solidFill>
                  <a:srgbClr val="FF0000"/>
                </a:solidFill>
              </a:rPr>
              <a:t>chess club because it improves my mental health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4700" y="3635167"/>
            <a:ext cx="9453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- I choose English </a:t>
            </a:r>
            <a:r>
              <a:rPr lang="en-US" sz="2800" b="1" i="1" dirty="0">
                <a:solidFill>
                  <a:srgbClr val="FF0000"/>
                </a:solidFill>
              </a:rPr>
              <a:t>club </a:t>
            </a:r>
            <a:r>
              <a:rPr lang="en-US" sz="2800" b="1" i="1" dirty="0" smtClean="0">
                <a:solidFill>
                  <a:srgbClr val="FF0000"/>
                </a:solidFill>
              </a:rPr>
              <a:t>because I will have a chance to practice EL 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11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040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5435" y="70500"/>
            <a:ext cx="502606" cy="502606"/>
          </a:xfrm>
          <a:prstGeom prst="roundRect">
            <a:avLst/>
          </a:prstGeom>
          <a:solidFill>
            <a:srgbClr val="3B87C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20" y="-32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59251" y="1330678"/>
            <a:ext cx="10232386" cy="26224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types of social media do you 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kinds of pressure do you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clubs do you participate 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Why do you choose to participate in that club?</a:t>
            </a:r>
            <a:endParaRPr lang="en-US" sz="30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8285018" y="4147129"/>
            <a:ext cx="3389746" cy="25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1385" y="171597"/>
            <a:ext cx="105035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Report your friend’s answers to your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28780" y="1653741"/>
            <a:ext cx="7071511" cy="35702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My friend, …, often use Facebook/ Instagram/ </a:t>
            </a:r>
            <a:r>
              <a:rPr lang="en-US" sz="3000" dirty="0" err="1" smtClean="0"/>
              <a:t>Zalo</a:t>
            </a:r>
            <a:r>
              <a:rPr lang="en-US" sz="3000" dirty="0" smtClean="0"/>
              <a:t>… to get information or keep in contact with her/his relationships.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…</a:t>
            </a: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91" y="1517574"/>
            <a:ext cx="3713018" cy="24803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23954" y="594244"/>
            <a:ext cx="355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REPORTING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8780" y="13065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1565" y="280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33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20291" y="148875"/>
            <a:ext cx="687185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*Homework</a:t>
            </a:r>
            <a:endParaRPr lang="en-US" sz="7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708" y="1349204"/>
            <a:ext cx="10520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Do </a:t>
            </a:r>
            <a:r>
              <a:rPr lang="en-US" sz="3200" dirty="0"/>
              <a:t>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Start preparing for the Project of the </a:t>
            </a:r>
            <a:r>
              <a:rPr lang="en-US" sz="3200" dirty="0" smtClean="0"/>
              <a:t>unit.</a:t>
            </a:r>
            <a:endParaRPr lang="en-US" sz="32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5" y="4322617"/>
            <a:ext cx="3676073" cy="2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24" y="51398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9" y="277698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418097"/>
              </p:ext>
            </p:extLst>
          </p:nvPr>
        </p:nvGraphicFramePr>
        <p:xfrm>
          <a:off x="600892" y="2133600"/>
          <a:ext cx="11247120" cy="209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399766213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37859876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99801968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4127199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34049797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36026202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8624009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31886284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767692367"/>
                    </a:ext>
                  </a:extLst>
                </a:gridCol>
              </a:tblGrid>
              <a:tr h="2098766">
                <a:tc>
                  <a:txBody>
                    <a:bodyPr/>
                    <a:lstStyle/>
                    <a:p>
                      <a:endParaRPr lang="en-US" dirty="0" smtClean="0">
                        <a:latin typeface=".VnArialH" panose="020B7200000000000000" pitchFamily="34" charset="0"/>
                      </a:endParaRPr>
                    </a:p>
                    <a:p>
                      <a:endParaRPr lang="en-US" dirty="0" smtClean="0">
                        <a:latin typeface=".VnArialH" panose="020B7200000000000000" pitchFamily="34" charset="0"/>
                      </a:endParaRPr>
                    </a:p>
                    <a:p>
                      <a:r>
                        <a:rPr lang="en-US" sz="8000" dirty="0" smtClean="0">
                          <a:latin typeface=".VnArialH" panose="020B7200000000000000" pitchFamily="34" charset="0"/>
                        </a:rPr>
                        <a:t>t</a:t>
                      </a:r>
                      <a:endParaRPr lang="en-US" sz="8000" dirty="0">
                        <a:latin typeface=".VnArial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r>
                        <a:rPr lang="en-US" sz="8000" b="1" dirty="0" smtClean="0"/>
                        <a:t>E</a:t>
                      </a:r>
                      <a:endParaRPr lang="en-US" sz="8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8000" b="1" dirty="0" smtClean="0"/>
                        <a:t>E</a:t>
                      </a:r>
                      <a:endParaRPr lang="en-US" sz="8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8000" dirty="0" smtClean="0"/>
                        <a:t>N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8000" dirty="0" smtClean="0"/>
                        <a:t>A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8000" dirty="0" smtClean="0"/>
                        <a:t>G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8000" dirty="0" smtClean="0"/>
                        <a:t>E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8000" dirty="0" smtClean="0"/>
                        <a:t>R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8000" dirty="0" smtClean="0"/>
                        <a:t>S</a:t>
                      </a:r>
                      <a:endParaRPr lang="en-US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5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776545" y="136526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443202" y="157265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2357" y="132929"/>
            <a:ext cx="382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TEENAGERS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66424" y="9155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1763487" y="2302186"/>
            <a:ext cx="813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It’s great to see you again!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27147" y="1243688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075292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79234" y="1356357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43031" y="46164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forum</a:t>
            </a:r>
            <a:r>
              <a:rPr lang="en-US" sz="3800" b="1" dirty="0" smtClean="0">
                <a:solidFill>
                  <a:srgbClr val="AD4F0F"/>
                </a:solidFill>
              </a:rPr>
              <a:t> </a:t>
            </a:r>
            <a:r>
              <a:rPr lang="en-US" sz="38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(n): </a:t>
            </a:r>
            <a:endParaRPr lang="en-US" sz="3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9257" y="472847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Bahnschrift Condensed" panose="020B0502040204020203" pitchFamily="34" charset="0"/>
              </a:rPr>
              <a:t>d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iễn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đàn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7303" y="5425714"/>
            <a:ext cx="227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fɔːrəm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4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2831" y="4931271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7898" r="8285"/>
          <a:stretch/>
        </p:blipFill>
        <p:spPr>
          <a:xfrm>
            <a:off x="4075522" y="996035"/>
            <a:ext cx="5907464" cy="37324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721" y="380345"/>
            <a:ext cx="42866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I.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9244" y="397218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stress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(n):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5784" y="409571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Bahnschrift Condensed" panose="020B0502040204020203" pitchFamily="34" charset="0"/>
              </a:rPr>
              <a:t>s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ự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căng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 smtClean="0">
                <a:latin typeface="Bahnschrift Condensed" panose="020B0502040204020203" pitchFamily="34" charset="0"/>
              </a:rPr>
              <a:t>thẳng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0742" y="4629621"/>
            <a:ext cx="2257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stres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st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1023" y="4265039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523" y="229506"/>
            <a:ext cx="5407366" cy="36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60835" y="3755802"/>
            <a:ext cx="6029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stressful </a:t>
            </a:r>
            <a:r>
              <a:rPr lang="en-US" sz="4400" b="1" dirty="0">
                <a:solidFill>
                  <a:srgbClr val="AD4F0F"/>
                </a:solidFill>
              </a:rPr>
              <a:t>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 smtClean="0">
                <a:solidFill>
                  <a:srgbClr val="AD4F0F"/>
                </a:solidFill>
              </a:rPr>
              <a:t>): 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979" y="3935184"/>
            <a:ext cx="6151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latin typeface="Bahnschrift Condensed" panose="020B0502040204020203" pitchFamily="34" charset="0"/>
              </a:rPr>
              <a:t>căng</a:t>
            </a:r>
            <a:r>
              <a:rPr lang="en-US" sz="4000" dirty="0" smtClean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thẳng</a:t>
            </a:r>
            <a:r>
              <a:rPr lang="en-US" sz="4000" dirty="0">
                <a:latin typeface="Bahnschrift Condensed" panose="020B0502040204020203" pitchFamily="34" charset="0"/>
              </a:rPr>
              <a:t>, </a:t>
            </a:r>
            <a:r>
              <a:rPr lang="en-US" sz="4000" dirty="0" err="1">
                <a:latin typeface="Bahnschrift Condensed" panose="020B0502040204020203" pitchFamily="34" charset="0"/>
              </a:rPr>
              <a:t>tạo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áp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lực</a:t>
            </a:r>
            <a:endParaRPr lang="en-US" sz="40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876" y="4643070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stresfl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876" y="260399"/>
            <a:ext cx="4619135" cy="3260320"/>
          </a:xfrm>
          <a:prstGeom prst="rect">
            <a:avLst/>
          </a:prstGeom>
        </p:spPr>
      </p:pic>
      <p:pic>
        <p:nvPicPr>
          <p:cNvPr id="5" name="stressf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3596" y="4289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60975" y="42924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pressure (n): 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888" y="4389168"/>
            <a:ext cx="2410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latin typeface="Bahnschrift Condensed" panose="020B0502040204020203" pitchFamily="34" charset="0"/>
              </a:rPr>
              <a:t>áp</a:t>
            </a:r>
            <a:r>
              <a:rPr lang="en-US" sz="4400" dirty="0" smtClean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lực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3733" y="5056124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preʃə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4" name="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8889" y="4610993"/>
            <a:ext cx="621579" cy="62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755" t="-798" r="6684" b="1"/>
          <a:stretch/>
        </p:blipFill>
        <p:spPr>
          <a:xfrm>
            <a:off x="4226155" y="373058"/>
            <a:ext cx="4857750" cy="38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4735</TotalTime>
  <Words>1253</Words>
  <Application>Microsoft Office PowerPoint</Application>
  <PresentationFormat>Widescreen</PresentationFormat>
  <Paragraphs>265</Paragraphs>
  <Slides>39</Slides>
  <Notes>31</Notes>
  <HiddenSlides>0</HiddenSlides>
  <MMClips>13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.VnArialH</vt:lpstr>
      <vt:lpstr>Arial</vt:lpstr>
      <vt:lpstr>Arial Narrow</vt:lpstr>
      <vt:lpstr>Bahnschrift Condensed</vt:lpstr>
      <vt:lpstr>Berlin Sans FB</vt:lpstr>
      <vt:lpstr>Calibri</vt:lpstr>
      <vt:lpstr>Century Gothic</vt:lpstr>
      <vt:lpstr>ChronicaPro-Book</vt:lpstr>
      <vt:lpstr>ChronicaProMediumIt</vt:lpstr>
      <vt:lpstr>Microsoft Tai Le</vt:lpstr>
      <vt:lpstr>Myriad Pro</vt:lpstr>
      <vt:lpstr>MyriadPro-Regular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279</cp:revision>
  <dcterms:created xsi:type="dcterms:W3CDTF">2020-12-09T02:04:09Z</dcterms:created>
  <dcterms:modified xsi:type="dcterms:W3CDTF">2024-10-12T08:16:22Z</dcterms:modified>
</cp:coreProperties>
</file>