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53" r:id="rId1"/>
  </p:sldMasterIdLst>
  <p:notesMasterIdLst>
    <p:notesMasterId r:id="rId25"/>
  </p:notesMasterIdLst>
  <p:sldIdLst>
    <p:sldId id="718" r:id="rId2"/>
    <p:sldId id="638" r:id="rId3"/>
    <p:sldId id="742" r:id="rId4"/>
    <p:sldId id="511" r:id="rId5"/>
    <p:sldId id="753" r:id="rId6"/>
    <p:sldId id="506" r:id="rId7"/>
    <p:sldId id="738" r:id="rId8"/>
    <p:sldId id="720" r:id="rId9"/>
    <p:sldId id="750" r:id="rId10"/>
    <p:sldId id="749" r:id="rId11"/>
    <p:sldId id="725" r:id="rId12"/>
    <p:sldId id="726" r:id="rId13"/>
    <p:sldId id="747" r:id="rId14"/>
    <p:sldId id="728" r:id="rId15"/>
    <p:sldId id="744" r:id="rId16"/>
    <p:sldId id="730" r:id="rId17"/>
    <p:sldId id="751" r:id="rId18"/>
    <p:sldId id="733" r:id="rId19"/>
    <p:sldId id="734" r:id="rId20"/>
    <p:sldId id="740" r:id="rId21"/>
    <p:sldId id="755" r:id="rId22"/>
    <p:sldId id="736" r:id="rId23"/>
    <p:sldId id="70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71BB"/>
    <a:srgbClr val="017CBD"/>
    <a:srgbClr val="FBC844"/>
    <a:srgbClr val="0472B3"/>
    <a:srgbClr val="008000"/>
    <a:srgbClr val="0000FF"/>
    <a:srgbClr val="FFCC99"/>
    <a:srgbClr val="FFFFC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26" autoAdjust="0"/>
    <p:restoredTop sz="74365" autoAdjust="0"/>
  </p:normalViewPr>
  <p:slideViewPr>
    <p:cSldViewPr>
      <p:cViewPr varScale="1">
        <p:scale>
          <a:sx n="68" d="100"/>
          <a:sy n="68" d="100"/>
        </p:scale>
        <p:origin x="716"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1"/>
    </c:view3D>
    <c:floor>
      <c:thickness val="0"/>
    </c:floor>
    <c:sideWall>
      <c:thickness val="0"/>
    </c:sideWall>
    <c:backWall>
      <c:thickness val="0"/>
    </c:backWall>
    <c:plotArea>
      <c:layout/>
      <c:bar3DChart>
        <c:barDir val="col"/>
        <c:grouping val="clustered"/>
        <c:varyColors val="1"/>
        <c:ser>
          <c:idx val="0"/>
          <c:order val="0"/>
          <c:tx>
            <c:strRef>
              <c:f>Sheet1!$F$5</c:f>
              <c:strCache>
                <c:ptCount val="1"/>
                <c:pt idx="0">
                  <c:v>6A (TN)</c:v>
                </c:pt>
              </c:strCache>
            </c:strRef>
          </c:tx>
          <c:invertIfNegative val="1"/>
          <c:val>
            <c:numRef>
              <c:f>Sheet1!$G$5:$P$5</c:f>
              <c:numCache>
                <c:formatCode>General</c:formatCode>
                <c:ptCount val="10"/>
                <c:pt idx="0">
                  <c:v>0</c:v>
                </c:pt>
                <c:pt idx="1">
                  <c:v>0</c:v>
                </c:pt>
                <c:pt idx="2">
                  <c:v>0</c:v>
                </c:pt>
                <c:pt idx="3">
                  <c:v>0</c:v>
                </c:pt>
                <c:pt idx="4">
                  <c:v>3</c:v>
                </c:pt>
                <c:pt idx="5">
                  <c:v>6</c:v>
                </c:pt>
                <c:pt idx="6">
                  <c:v>12</c:v>
                </c:pt>
                <c:pt idx="7">
                  <c:v>8</c:v>
                </c:pt>
                <c:pt idx="8">
                  <c:v>5</c:v>
                </c:pt>
                <c:pt idx="9">
                  <c:v>2</c:v>
                </c:pt>
              </c:numCache>
            </c:numRef>
          </c:val>
          <c:extLst>
            <c:ext xmlns:c16="http://schemas.microsoft.com/office/drawing/2014/chart" uri="{C3380CC4-5D6E-409C-BE32-E72D297353CC}">
              <c16:uniqueId val="{00000000-7B3F-4B60-A7A7-DCD4534A30CA}"/>
            </c:ext>
          </c:extLst>
        </c:ser>
        <c:ser>
          <c:idx val="1"/>
          <c:order val="1"/>
          <c:tx>
            <c:strRef>
              <c:f>Sheet1!$F$6</c:f>
              <c:strCache>
                <c:ptCount val="1"/>
                <c:pt idx="0">
                  <c:v>6B (ĐC)</c:v>
                </c:pt>
              </c:strCache>
            </c:strRef>
          </c:tx>
          <c:invertIfNegative val="1"/>
          <c:val>
            <c:numRef>
              <c:f>Sheet1!$G$6:$P$6</c:f>
              <c:numCache>
                <c:formatCode>General</c:formatCode>
                <c:ptCount val="10"/>
                <c:pt idx="0">
                  <c:v>0</c:v>
                </c:pt>
                <c:pt idx="1">
                  <c:v>0</c:v>
                </c:pt>
                <c:pt idx="2">
                  <c:v>0</c:v>
                </c:pt>
                <c:pt idx="3">
                  <c:v>1</c:v>
                </c:pt>
                <c:pt idx="4">
                  <c:v>6</c:v>
                </c:pt>
                <c:pt idx="5">
                  <c:v>9</c:v>
                </c:pt>
                <c:pt idx="6">
                  <c:v>12</c:v>
                </c:pt>
                <c:pt idx="7">
                  <c:v>6</c:v>
                </c:pt>
                <c:pt idx="8">
                  <c:v>2</c:v>
                </c:pt>
                <c:pt idx="9">
                  <c:v>0</c:v>
                </c:pt>
              </c:numCache>
            </c:numRef>
          </c:val>
          <c:extLst>
            <c:ext xmlns:c16="http://schemas.microsoft.com/office/drawing/2014/chart" uri="{C3380CC4-5D6E-409C-BE32-E72D297353CC}">
              <c16:uniqueId val="{00000001-7B3F-4B60-A7A7-DCD4534A30CA}"/>
            </c:ext>
          </c:extLst>
        </c:ser>
        <c:dLbls>
          <c:showLegendKey val="0"/>
          <c:showVal val="0"/>
          <c:showCatName val="0"/>
          <c:showSerName val="0"/>
          <c:showPercent val="0"/>
          <c:showBubbleSize val="0"/>
        </c:dLbls>
        <c:gapWidth val="150"/>
        <c:shape val="box"/>
        <c:axId val="30014464"/>
        <c:axId val="81965824"/>
        <c:axId val="0"/>
      </c:bar3DChart>
      <c:catAx>
        <c:axId val="30014464"/>
        <c:scaling>
          <c:orientation val="minMax"/>
        </c:scaling>
        <c:delete val="0"/>
        <c:axPos val="b"/>
        <c:numFmt formatCode="General" sourceLinked="1"/>
        <c:majorTickMark val="out"/>
        <c:minorTickMark val="cross"/>
        <c:tickLblPos val="nextTo"/>
        <c:crossAx val="81965824"/>
        <c:crosses val="autoZero"/>
        <c:auto val="1"/>
        <c:lblAlgn val="ctr"/>
        <c:lblOffset val="100"/>
        <c:noMultiLvlLbl val="1"/>
      </c:catAx>
      <c:valAx>
        <c:axId val="81965824"/>
        <c:scaling>
          <c:orientation val="minMax"/>
        </c:scaling>
        <c:delete val="0"/>
        <c:axPos val="l"/>
        <c:majorGridlines/>
        <c:numFmt formatCode="General" sourceLinked="1"/>
        <c:majorTickMark val="out"/>
        <c:minorTickMark val="cross"/>
        <c:tickLblPos val="nextTo"/>
        <c:crossAx val="30014464"/>
        <c:crosses val="autoZero"/>
        <c:crossBetween val="between"/>
      </c:valAx>
      <c:spPr>
        <a:noFill/>
        <a:ln w="25380">
          <a:noFill/>
        </a:ln>
      </c:spPr>
    </c:plotArea>
    <c:legend>
      <c:legendPos val="r"/>
      <c:overlay val="0"/>
      <c:txPr>
        <a:bodyPr/>
        <a:lstStyle/>
        <a:p>
          <a:pPr>
            <a:defRPr sz="2400">
              <a:latin typeface="Times New Roman" panose="02020603050405020304" pitchFamily="18" charset="0"/>
              <a:cs typeface="Times New Roman" panose="02020603050405020304" pitchFamily="18" charset="0"/>
            </a:defRPr>
          </a:pPr>
          <a:endParaRPr lang="en-US"/>
        </a:p>
      </c:txPr>
    </c:legend>
    <c:plotVisOnly val="1"/>
    <c:dispBlanksAs val="gap"/>
    <c:showDLblsOverMax val="1"/>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8EC71749-E6EB-8A40-A8B9-904ADA8D9C93}">
      <dgm:prSet custT="1"/>
      <dgm:spPr>
        <a:xfrm>
          <a:off x="0" y="2517"/>
          <a:ext cx="2962656" cy="1210642"/>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b="1" dirty="0" err="1">
              <a:solidFill>
                <a:srgbClr val="FFFFFF"/>
              </a:solidFill>
              <a:latin typeface="Times New Roman" pitchFamily="18" charset="0"/>
              <a:ea typeface="+mn-ea"/>
              <a:cs typeface="Times New Roman" pitchFamily="18" charset="0"/>
            </a:rPr>
            <a:t>Hoạt</a:t>
          </a:r>
          <a:r>
            <a:rPr lang="en-US" sz="3200" b="1" dirty="0">
              <a:solidFill>
                <a:srgbClr val="FFFFFF"/>
              </a:solidFill>
              <a:latin typeface="Times New Roman" pitchFamily="18" charset="0"/>
              <a:ea typeface="+mn-ea"/>
              <a:cs typeface="Times New Roman" pitchFamily="18" charset="0"/>
            </a:rPr>
            <a:t> </a:t>
          </a:r>
          <a:r>
            <a:rPr lang="en-US" sz="3200" b="1" dirty="0" err="1">
              <a:solidFill>
                <a:srgbClr val="FFFFFF"/>
              </a:solidFill>
              <a:latin typeface="Times New Roman" pitchFamily="18" charset="0"/>
              <a:ea typeface="+mn-ea"/>
              <a:cs typeface="Times New Roman" pitchFamily="18" charset="0"/>
            </a:rPr>
            <a:t>động</a:t>
          </a:r>
          <a:r>
            <a:rPr lang="en-US" sz="3200" b="1" dirty="0">
              <a:solidFill>
                <a:srgbClr val="FFFFFF"/>
              </a:solidFill>
              <a:latin typeface="Times New Roman" pitchFamily="18" charset="0"/>
              <a:ea typeface="+mn-ea"/>
              <a:cs typeface="Times New Roman" pitchFamily="18" charset="0"/>
            </a:rPr>
            <a:t> 1</a:t>
          </a:r>
        </a:p>
      </dgm:t>
    </dgm:pt>
    <dgm:pt modelId="{E58D3793-3485-5440-B191-29B8E3CFFF5C}" type="parTrans" cxnId="{352BF430-BEFD-5D44-A399-A0A984044DD0}">
      <dgm:prSet/>
      <dgm:spPr/>
      <dgm:t>
        <a:bodyPr/>
        <a:lstStyle/>
        <a:p>
          <a:pPr algn="just"/>
          <a:endParaRPr lang="en-US">
            <a:latin typeface="Arial"/>
            <a:cs typeface="Arial"/>
          </a:endParaRPr>
        </a:p>
      </dgm:t>
    </dgm:pt>
    <dgm:pt modelId="{B619F2E5-60E9-6A42-BD20-BDF9886CAE90}" type="sibTrans" cxnId="{352BF430-BEFD-5D44-A399-A0A984044DD0}">
      <dgm:prSet/>
      <dgm:spPr/>
      <dgm:t>
        <a:bodyPr/>
        <a:lstStyle/>
        <a:p>
          <a:pPr algn="just"/>
          <a:endParaRPr lang="en-US">
            <a:latin typeface="Arial"/>
            <a:cs typeface="Arial"/>
          </a:endParaRPr>
        </a:p>
      </dgm:t>
    </dgm:pt>
    <dgm:pt modelId="{731E1F90-B1D1-734F-9C98-0D0B8D9DCB12}">
      <dgm:prSet/>
      <dgm:spPr>
        <a:xfrm rot="5400000">
          <a:off x="5111871" y="-2025633"/>
          <a:ext cx="968513" cy="5266944"/>
        </a:xfrm>
        <a:prstGeom prst="round2SameRect">
          <a:avLst/>
        </a:prstGeom>
        <a:solidFill>
          <a:srgbClr val="00A2E6">
            <a:tint val="40000"/>
            <a:alpha val="90000"/>
            <a:hueOff val="0"/>
            <a:satOff val="0"/>
            <a:lumOff val="0"/>
            <a:alphaOff val="0"/>
          </a:srgbClr>
        </a:solidFill>
        <a:ln w="9525" cap="flat" cmpd="sng" algn="ctr">
          <a:solidFill>
            <a:srgbClr val="00A2E6">
              <a:tint val="40000"/>
              <a:alpha val="90000"/>
              <a:hueOff val="0"/>
              <a:satOff val="0"/>
              <a:lumOff val="0"/>
              <a:alphaOff val="0"/>
            </a:srgbClr>
          </a:solidFill>
          <a:prstDash val="solid"/>
        </a:ln>
        <a:effectLst/>
      </dgm:spPr>
      <dgm:t>
        <a:bodyPr/>
        <a:lstStyle/>
        <a:p>
          <a:pPr algn="just" rtl="0"/>
          <a:r>
            <a:rPr lang="en-US" b="0" dirty="0">
              <a:solidFill>
                <a:schemeClr val="tx1"/>
              </a:solidFill>
              <a:latin typeface="Times New Roman" pitchFamily="18" charset="0"/>
              <a:ea typeface="+mn-ea"/>
              <a:cs typeface="Times New Roman" pitchFamily="18" charset="0"/>
            </a:rPr>
            <a:t>Học </a:t>
          </a:r>
          <a:r>
            <a:rPr lang="en-US" b="0" dirty="0" smtClean="0">
              <a:solidFill>
                <a:schemeClr val="tx1"/>
              </a:solidFill>
              <a:latin typeface="Times New Roman" pitchFamily="18" charset="0"/>
              <a:ea typeface="+mn-ea"/>
              <a:cs typeface="Times New Roman" pitchFamily="18" charset="0"/>
            </a:rPr>
            <a:t>tập </a:t>
          </a:r>
          <a:r>
            <a:rPr lang="en-US" b="0" dirty="0">
              <a:solidFill>
                <a:schemeClr val="tx1"/>
              </a:solidFill>
              <a:latin typeface="Times New Roman" pitchFamily="18" charset="0"/>
              <a:ea typeface="+mn-ea"/>
              <a:cs typeface="Times New Roman" pitchFamily="18" charset="0"/>
            </a:rPr>
            <a:t>tại nhà: Tìm hiểu cấu tạo tế bào, tế bào nhân sơ và tế bào nhân thực, tế bào động vật và tế bào thực vật</a:t>
          </a:r>
        </a:p>
      </dgm:t>
    </dgm:pt>
    <dgm:pt modelId="{3A893FA4-7899-BA4C-BF8E-D257541FB20E}" type="parTrans" cxnId="{84BD2433-4696-6040-8853-8082D8E6E5B6}">
      <dgm:prSet/>
      <dgm:spPr/>
      <dgm:t>
        <a:bodyPr/>
        <a:lstStyle/>
        <a:p>
          <a:pPr algn="just"/>
          <a:endParaRPr lang="en-US">
            <a:latin typeface="Arial"/>
            <a:cs typeface="Arial"/>
          </a:endParaRPr>
        </a:p>
      </dgm:t>
    </dgm:pt>
    <dgm:pt modelId="{C7D76FCD-C401-A54F-A07B-335049A10132}" type="sibTrans" cxnId="{84BD2433-4696-6040-8853-8082D8E6E5B6}">
      <dgm:prSet/>
      <dgm:spPr/>
      <dgm:t>
        <a:bodyPr/>
        <a:lstStyle/>
        <a:p>
          <a:pPr algn="just"/>
          <a:endParaRPr lang="en-US">
            <a:latin typeface="Arial"/>
            <a:cs typeface="Arial"/>
          </a:endParaRPr>
        </a:p>
      </dgm:t>
    </dgm:pt>
    <dgm:pt modelId="{D75A1EBB-528F-754C-86F7-B36746F2414E}">
      <dgm:prSet custT="1"/>
      <dgm:spPr>
        <a:xfrm>
          <a:off x="0" y="1273691"/>
          <a:ext cx="2962656" cy="1210642"/>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b="1" dirty="0" err="1">
              <a:solidFill>
                <a:srgbClr val="000000"/>
              </a:solidFill>
              <a:latin typeface="Times New Roman" pitchFamily="18" charset="0"/>
              <a:ea typeface="+mn-ea"/>
              <a:cs typeface="Times New Roman" pitchFamily="18" charset="0"/>
            </a:rPr>
            <a:t>Hoạt</a:t>
          </a:r>
          <a:r>
            <a:rPr lang="en-US" sz="3200" b="1" dirty="0">
              <a:solidFill>
                <a:srgbClr val="000000"/>
              </a:solidFill>
              <a:latin typeface="Times New Roman" pitchFamily="18" charset="0"/>
              <a:ea typeface="+mn-ea"/>
              <a:cs typeface="Times New Roman" pitchFamily="18" charset="0"/>
            </a:rPr>
            <a:t> </a:t>
          </a:r>
          <a:r>
            <a:rPr lang="en-US" sz="3200" b="1" dirty="0" err="1">
              <a:solidFill>
                <a:srgbClr val="000000"/>
              </a:solidFill>
              <a:latin typeface="Times New Roman" pitchFamily="18" charset="0"/>
              <a:ea typeface="+mn-ea"/>
              <a:cs typeface="Times New Roman" pitchFamily="18" charset="0"/>
            </a:rPr>
            <a:t>động</a:t>
          </a:r>
          <a:r>
            <a:rPr lang="en-US" sz="3200" b="1" dirty="0">
              <a:solidFill>
                <a:srgbClr val="000000"/>
              </a:solidFill>
              <a:latin typeface="Times New Roman" pitchFamily="18" charset="0"/>
              <a:ea typeface="+mn-ea"/>
              <a:cs typeface="Times New Roman" pitchFamily="18" charset="0"/>
            </a:rPr>
            <a:t> 2</a:t>
          </a:r>
        </a:p>
      </dgm:t>
    </dgm:pt>
    <dgm:pt modelId="{406BAB1E-EF0F-544B-A57C-2BC8856F482C}" type="parTrans" cxnId="{13D0D48B-5534-AF48-9BB6-78C9C67F88ED}">
      <dgm:prSet/>
      <dgm:spPr/>
      <dgm:t>
        <a:bodyPr/>
        <a:lstStyle/>
        <a:p>
          <a:pPr algn="just"/>
          <a:endParaRPr lang="en-US">
            <a:latin typeface="Arial"/>
            <a:cs typeface="Arial"/>
          </a:endParaRPr>
        </a:p>
      </dgm:t>
    </dgm:pt>
    <dgm:pt modelId="{D26CAEE4-3E90-C045-8B3C-5168D0D20D82}" type="sibTrans" cxnId="{13D0D48B-5534-AF48-9BB6-78C9C67F88ED}">
      <dgm:prSet/>
      <dgm:spPr/>
      <dgm:t>
        <a:bodyPr/>
        <a:lstStyle/>
        <a:p>
          <a:pPr algn="just"/>
          <a:endParaRPr lang="en-US">
            <a:latin typeface="Arial"/>
            <a:cs typeface="Arial"/>
          </a:endParaRPr>
        </a:p>
      </dgm:t>
    </dgm:pt>
    <dgm:pt modelId="{C43B526F-540D-8947-9A7F-CC45EFA30E31}">
      <dgm:prSet/>
      <dgm:spPr>
        <a:xfrm rot="5400000">
          <a:off x="5111871" y="-754459"/>
          <a:ext cx="968513" cy="5266944"/>
        </a:xfrm>
        <a:prstGeom prst="round2SameRect">
          <a:avLst/>
        </a:prstGeom>
        <a:solidFill>
          <a:srgbClr val="FAC810">
            <a:tint val="40000"/>
            <a:alpha val="90000"/>
            <a:hueOff val="0"/>
            <a:satOff val="0"/>
            <a:lumOff val="0"/>
            <a:alphaOff val="0"/>
          </a:srgbClr>
        </a:solidFill>
        <a:ln w="9525" cap="flat" cmpd="sng" algn="ctr">
          <a:solidFill>
            <a:srgbClr val="FAC810">
              <a:tint val="40000"/>
              <a:alpha val="90000"/>
              <a:hueOff val="0"/>
              <a:satOff val="0"/>
              <a:lumOff val="0"/>
              <a:alphaOff val="0"/>
            </a:srgbClr>
          </a:solidFill>
          <a:prstDash val="solid"/>
        </a:ln>
        <a:effectLst/>
      </dgm:spPr>
      <dgm:t>
        <a:bodyPr/>
        <a:lstStyle/>
        <a:p>
          <a:pPr algn="just" rtl="0"/>
          <a:r>
            <a:rPr lang="en-US" b="0" i="0" dirty="0" err="1">
              <a:solidFill>
                <a:srgbClr val="000000"/>
              </a:solidFill>
              <a:effectLst/>
              <a:latin typeface="Times New Roman"/>
              <a:ea typeface="+mn-ea"/>
              <a:cs typeface="+mn-cs"/>
            </a:rPr>
            <a:t>Kiểm</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tra</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phần</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tự</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học</a:t>
          </a:r>
          <a:r>
            <a:rPr lang="en-US" b="0" i="0" dirty="0">
              <a:solidFill>
                <a:srgbClr val="000000"/>
              </a:solidFill>
              <a:effectLst/>
              <a:latin typeface="Times New Roman"/>
              <a:ea typeface="+mn-ea"/>
              <a:cs typeface="+mn-cs"/>
            </a:rPr>
            <a:t> ở </a:t>
          </a:r>
          <a:r>
            <a:rPr lang="en-US" b="0" i="0" dirty="0" err="1">
              <a:solidFill>
                <a:srgbClr val="000000"/>
              </a:solidFill>
              <a:effectLst/>
              <a:latin typeface="Times New Roman"/>
              <a:ea typeface="+mn-ea"/>
              <a:cs typeface="+mn-cs"/>
            </a:rPr>
            <a:t>nhà</a:t>
          </a:r>
          <a:endParaRPr lang="en-US" b="0" i="0" dirty="0">
            <a:solidFill>
              <a:srgbClr val="FF0000"/>
            </a:solidFill>
            <a:latin typeface="Times New Roman" pitchFamily="18" charset="0"/>
            <a:ea typeface="+mn-ea"/>
            <a:cs typeface="Times New Roman" pitchFamily="18" charset="0"/>
          </a:endParaRPr>
        </a:p>
      </dgm:t>
    </dgm:pt>
    <dgm:pt modelId="{F8041F73-6030-3A4A-A9F4-FBEDA751D5D2}" type="parTrans" cxnId="{51E29167-2295-0B4E-B6F4-D5CEFD648E31}">
      <dgm:prSet/>
      <dgm:spPr/>
      <dgm:t>
        <a:bodyPr/>
        <a:lstStyle/>
        <a:p>
          <a:pPr algn="just"/>
          <a:endParaRPr lang="en-US">
            <a:latin typeface="Arial"/>
            <a:cs typeface="Arial"/>
          </a:endParaRPr>
        </a:p>
      </dgm:t>
    </dgm:pt>
    <dgm:pt modelId="{B95C1CD8-24D8-2149-8637-6D024DD254D4}" type="sibTrans" cxnId="{51E29167-2295-0B4E-B6F4-D5CEFD648E31}">
      <dgm:prSet/>
      <dgm:spPr/>
      <dgm:t>
        <a:bodyPr/>
        <a:lstStyle/>
        <a:p>
          <a:pPr algn="just"/>
          <a:endParaRPr lang="en-US">
            <a:latin typeface="Arial"/>
            <a:cs typeface="Arial"/>
          </a:endParaRPr>
        </a:p>
      </dgm:t>
    </dgm:pt>
    <dgm:pt modelId="{6F5CB344-9B30-AE4B-AE23-5F388633EC4F}">
      <dgm:prSet custT="1"/>
      <dgm:spPr>
        <a:xfrm>
          <a:off x="0" y="2544866"/>
          <a:ext cx="2962656" cy="1210642"/>
        </a:xfrm>
        <a:prstGeom prst="roundRect">
          <a:avLst/>
        </a:prstGeom>
        <a:gradFill rotWithShape="0">
          <a:gsLst>
            <a:gs pos="0">
              <a:srgbClr val="7D8F8C">
                <a:hueOff val="0"/>
                <a:satOff val="0"/>
                <a:lumOff val="0"/>
                <a:alphaOff val="0"/>
                <a:shade val="63000"/>
              </a:srgbClr>
            </a:gs>
            <a:gs pos="30000">
              <a:srgbClr val="7D8F8C">
                <a:hueOff val="0"/>
                <a:satOff val="0"/>
                <a:lumOff val="0"/>
                <a:alphaOff val="0"/>
                <a:shade val="90000"/>
                <a:satMod val="110000"/>
              </a:srgbClr>
            </a:gs>
            <a:gs pos="45000">
              <a:srgbClr val="7D8F8C">
                <a:hueOff val="0"/>
                <a:satOff val="0"/>
                <a:lumOff val="0"/>
                <a:alphaOff val="0"/>
                <a:shade val="100000"/>
                <a:satMod val="118000"/>
              </a:srgbClr>
            </a:gs>
            <a:gs pos="55000">
              <a:srgbClr val="7D8F8C">
                <a:hueOff val="0"/>
                <a:satOff val="0"/>
                <a:lumOff val="0"/>
                <a:alphaOff val="0"/>
                <a:shade val="100000"/>
                <a:satMod val="118000"/>
              </a:srgbClr>
            </a:gs>
            <a:gs pos="73000">
              <a:srgbClr val="7D8F8C">
                <a:hueOff val="0"/>
                <a:satOff val="0"/>
                <a:lumOff val="0"/>
                <a:alphaOff val="0"/>
                <a:shade val="90000"/>
                <a:satMod val="110000"/>
              </a:srgbClr>
            </a:gs>
            <a:gs pos="100000">
              <a:srgbClr val="7D8F8C">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b="1" dirty="0" err="1">
              <a:solidFill>
                <a:srgbClr val="000000"/>
              </a:solidFill>
              <a:latin typeface="Times New Roman" pitchFamily="18" charset="0"/>
              <a:ea typeface="+mn-ea"/>
              <a:cs typeface="Times New Roman" pitchFamily="18" charset="0"/>
            </a:rPr>
            <a:t>Hoạt</a:t>
          </a:r>
          <a:r>
            <a:rPr lang="en-US" sz="3200" b="1" dirty="0">
              <a:solidFill>
                <a:srgbClr val="000000"/>
              </a:solidFill>
              <a:latin typeface="Times New Roman" pitchFamily="18" charset="0"/>
              <a:ea typeface="+mn-ea"/>
              <a:cs typeface="Times New Roman" pitchFamily="18" charset="0"/>
            </a:rPr>
            <a:t> </a:t>
          </a:r>
          <a:r>
            <a:rPr lang="en-US" sz="3200" b="1" dirty="0" err="1">
              <a:solidFill>
                <a:srgbClr val="000000"/>
              </a:solidFill>
              <a:latin typeface="Times New Roman" pitchFamily="18" charset="0"/>
              <a:ea typeface="+mn-ea"/>
              <a:cs typeface="Times New Roman" pitchFamily="18" charset="0"/>
            </a:rPr>
            <a:t>động</a:t>
          </a:r>
          <a:r>
            <a:rPr lang="en-US" sz="3200" b="1" dirty="0">
              <a:solidFill>
                <a:srgbClr val="000000"/>
              </a:solidFill>
              <a:latin typeface="Times New Roman" pitchFamily="18" charset="0"/>
              <a:ea typeface="+mn-ea"/>
              <a:cs typeface="Times New Roman" pitchFamily="18" charset="0"/>
            </a:rPr>
            <a:t> 3</a:t>
          </a:r>
        </a:p>
      </dgm:t>
    </dgm:pt>
    <dgm:pt modelId="{9C7B9DFF-F0C7-7C44-B2B3-CF822A3D3006}" type="parTrans" cxnId="{A0DC4BFF-7C9E-6341-9254-8F300660806B}">
      <dgm:prSet/>
      <dgm:spPr/>
      <dgm:t>
        <a:bodyPr/>
        <a:lstStyle/>
        <a:p>
          <a:pPr algn="just"/>
          <a:endParaRPr lang="en-US">
            <a:latin typeface="Arial"/>
            <a:cs typeface="Arial"/>
          </a:endParaRPr>
        </a:p>
      </dgm:t>
    </dgm:pt>
    <dgm:pt modelId="{D4A88FEB-4780-F54D-AFD5-566646923ED5}" type="sibTrans" cxnId="{A0DC4BFF-7C9E-6341-9254-8F300660806B}">
      <dgm:prSet/>
      <dgm:spPr/>
      <dgm:t>
        <a:bodyPr/>
        <a:lstStyle/>
        <a:p>
          <a:pPr algn="just"/>
          <a:endParaRPr lang="en-US">
            <a:latin typeface="Arial"/>
            <a:cs typeface="Arial"/>
          </a:endParaRPr>
        </a:p>
      </dgm:t>
    </dgm:pt>
    <dgm:pt modelId="{A7194B38-823B-324D-B62F-4662580AB841}">
      <dgm:prSet/>
      <dgm:spPr>
        <a:xfrm rot="5400000">
          <a:off x="5111871" y="516715"/>
          <a:ext cx="968513" cy="5266944"/>
        </a:xfrm>
        <a:prstGeom prst="round2SameRect">
          <a:avLst/>
        </a:prstGeom>
        <a:solidFill>
          <a:srgbClr val="7D8F8C">
            <a:tint val="40000"/>
            <a:alpha val="90000"/>
            <a:hueOff val="0"/>
            <a:satOff val="0"/>
            <a:lumOff val="0"/>
            <a:alphaOff val="0"/>
          </a:srgbClr>
        </a:solidFill>
        <a:ln w="9525" cap="flat" cmpd="sng" algn="ctr">
          <a:solidFill>
            <a:srgbClr val="7D8F8C">
              <a:tint val="40000"/>
              <a:alpha val="90000"/>
              <a:hueOff val="0"/>
              <a:satOff val="0"/>
              <a:lumOff val="0"/>
              <a:alphaOff val="0"/>
            </a:srgbClr>
          </a:solidFill>
          <a:prstDash val="solid"/>
        </a:ln>
        <a:effectLst/>
      </dgm:spPr>
      <dgm:t>
        <a:bodyPr/>
        <a:lstStyle/>
        <a:p>
          <a:pPr algn="just" rtl="0"/>
          <a:r>
            <a:rPr lang="en-US" b="0" i="0" dirty="0">
              <a:solidFill>
                <a:srgbClr val="000000"/>
              </a:solidFill>
              <a:effectLst/>
              <a:latin typeface="Times New Roman"/>
              <a:ea typeface="+mn-ea"/>
              <a:cs typeface="+mn-cs"/>
            </a:rPr>
            <a:t>Hướng dẫn thiết kế mô hình </a:t>
          </a:r>
          <a:r>
            <a:rPr lang="en-US" b="0" dirty="0">
              <a:latin typeface="Times New Roman" panose="02020603050405020304" pitchFamily="18" charset="0"/>
              <a:cs typeface="Times New Roman" panose="02020603050405020304" pitchFamily="18" charset="0"/>
            </a:rPr>
            <a:t>“mô phỏng tế bào thực vật và tế bào động vật”.</a:t>
          </a:r>
          <a:endParaRPr lang="en-US" b="0" dirty="0">
            <a:solidFill>
              <a:srgbClr val="FF0000"/>
            </a:solidFill>
            <a:latin typeface="Times New Roman" pitchFamily="18" charset="0"/>
            <a:ea typeface="+mn-ea"/>
            <a:cs typeface="Times New Roman" pitchFamily="18" charset="0"/>
          </a:endParaRPr>
        </a:p>
      </dgm:t>
    </dgm:pt>
    <dgm:pt modelId="{8C88B2E5-7AF2-AC49-A3FC-3641ADFEEAF3}" type="parTrans" cxnId="{1987F49E-E3EC-514A-8780-ACAF9CD338F5}">
      <dgm:prSet/>
      <dgm:spPr/>
      <dgm:t>
        <a:bodyPr/>
        <a:lstStyle/>
        <a:p>
          <a:pPr algn="just"/>
          <a:endParaRPr lang="en-US">
            <a:latin typeface="Arial"/>
            <a:cs typeface="Arial"/>
          </a:endParaRPr>
        </a:p>
      </dgm:t>
    </dgm:pt>
    <dgm:pt modelId="{AA69D05B-7EFC-FE47-974E-991DEF82071E}" type="sibTrans" cxnId="{1987F49E-E3EC-514A-8780-ACAF9CD338F5}">
      <dgm:prSet/>
      <dgm:spPr/>
      <dgm:t>
        <a:bodyPr/>
        <a:lstStyle/>
        <a:p>
          <a:pPr algn="just"/>
          <a:endParaRPr lang="en-US">
            <a:latin typeface="Arial"/>
            <a:cs typeface="Arial"/>
          </a:endParaRPr>
        </a:p>
      </dgm:t>
    </dgm:pt>
    <dgm:pt modelId="{E9027324-5C71-4891-B384-8ECA082FF5AB}">
      <dgm:prSet custT="1"/>
      <dgm:spPr>
        <a:xfrm>
          <a:off x="0" y="3816040"/>
          <a:ext cx="2962656" cy="1210642"/>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b="1" dirty="0" err="1">
              <a:solidFill>
                <a:srgbClr val="000000"/>
              </a:solidFill>
              <a:latin typeface="Times New Roman" pitchFamily="18" charset="0"/>
              <a:ea typeface="+mn-ea"/>
              <a:cs typeface="Times New Roman" pitchFamily="18" charset="0"/>
            </a:rPr>
            <a:t>Hoạt</a:t>
          </a:r>
          <a:r>
            <a:rPr lang="en-US" sz="3200" b="1" dirty="0">
              <a:solidFill>
                <a:srgbClr val="000000"/>
              </a:solidFill>
              <a:latin typeface="Times New Roman" pitchFamily="18" charset="0"/>
              <a:ea typeface="+mn-ea"/>
              <a:cs typeface="Times New Roman" pitchFamily="18" charset="0"/>
            </a:rPr>
            <a:t> </a:t>
          </a:r>
          <a:r>
            <a:rPr lang="en-US" sz="3200" b="1" dirty="0" err="1">
              <a:solidFill>
                <a:srgbClr val="000000"/>
              </a:solidFill>
              <a:latin typeface="Times New Roman" pitchFamily="18" charset="0"/>
              <a:ea typeface="+mn-ea"/>
              <a:cs typeface="Times New Roman" pitchFamily="18" charset="0"/>
            </a:rPr>
            <a:t>động</a:t>
          </a:r>
          <a:r>
            <a:rPr lang="en-US" sz="3200" b="1" dirty="0">
              <a:solidFill>
                <a:srgbClr val="000000"/>
              </a:solidFill>
              <a:latin typeface="Times New Roman" pitchFamily="18" charset="0"/>
              <a:ea typeface="+mn-ea"/>
              <a:cs typeface="Times New Roman" pitchFamily="18" charset="0"/>
            </a:rPr>
            <a:t> 4</a:t>
          </a:r>
        </a:p>
      </dgm:t>
    </dgm:pt>
    <dgm:pt modelId="{483C6702-5DE4-45EA-BABB-0E23605AD5C1}" type="parTrans" cxnId="{AF5C1B55-EE38-4911-ADAE-11F52376BD29}">
      <dgm:prSet/>
      <dgm:spPr/>
      <dgm:t>
        <a:bodyPr/>
        <a:lstStyle/>
        <a:p>
          <a:pPr algn="just"/>
          <a:endParaRPr lang="en-US"/>
        </a:p>
      </dgm:t>
    </dgm:pt>
    <dgm:pt modelId="{4519B170-2D04-4B01-872F-94A993E1317C}" type="sibTrans" cxnId="{AF5C1B55-EE38-4911-ADAE-11F52376BD29}">
      <dgm:prSet/>
      <dgm:spPr/>
      <dgm:t>
        <a:bodyPr/>
        <a:lstStyle/>
        <a:p>
          <a:pPr algn="just"/>
          <a:endParaRPr lang="en-US"/>
        </a:p>
      </dgm:t>
    </dgm:pt>
    <dgm:pt modelId="{01CFFF5E-C6C5-424F-A0C6-1B44252486E6}">
      <dgm:prSet/>
      <dgm:spPr>
        <a:xfrm rot="5400000">
          <a:off x="5111871" y="1787889"/>
          <a:ext cx="968513" cy="5266944"/>
        </a:xfrm>
        <a:prstGeom prst="round2SameRect">
          <a:avLst/>
        </a:prstGeom>
        <a:solidFill>
          <a:srgbClr val="D06B20">
            <a:tint val="40000"/>
            <a:alpha val="90000"/>
            <a:hueOff val="0"/>
            <a:satOff val="0"/>
            <a:lumOff val="0"/>
            <a:alphaOff val="0"/>
          </a:srgbClr>
        </a:solidFill>
        <a:ln w="9525" cap="flat" cmpd="sng" algn="ctr">
          <a:solidFill>
            <a:srgbClr val="D06B20">
              <a:tint val="40000"/>
              <a:alpha val="90000"/>
              <a:hueOff val="0"/>
              <a:satOff val="0"/>
              <a:lumOff val="0"/>
              <a:alphaOff val="0"/>
            </a:srgbClr>
          </a:solidFill>
          <a:prstDash val="solid"/>
        </a:ln>
        <a:effectLst/>
      </dgm:spPr>
      <dgm:t>
        <a:bodyPr/>
        <a:lstStyle/>
        <a:p>
          <a:pPr algn="just" rtl="0"/>
          <a:r>
            <a:rPr lang="en-US" b="0" i="0" dirty="0" err="1">
              <a:solidFill>
                <a:srgbClr val="000000"/>
              </a:solidFill>
              <a:effectLst/>
              <a:latin typeface="Times New Roman"/>
              <a:ea typeface="+mn-ea"/>
              <a:cs typeface="+mn-cs"/>
            </a:rPr>
            <a:t>Báo</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cáo</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sản</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phẩm</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luyện</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tập</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và</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vận</a:t>
          </a:r>
          <a:r>
            <a:rPr lang="en-US" b="0" i="0" dirty="0">
              <a:solidFill>
                <a:srgbClr val="000000"/>
              </a:solidFill>
              <a:effectLst/>
              <a:latin typeface="Times New Roman"/>
              <a:ea typeface="+mn-ea"/>
              <a:cs typeface="+mn-cs"/>
            </a:rPr>
            <a:t> </a:t>
          </a:r>
          <a:r>
            <a:rPr lang="en-US" b="0" i="0" dirty="0" err="1">
              <a:solidFill>
                <a:srgbClr val="000000"/>
              </a:solidFill>
              <a:effectLst/>
              <a:latin typeface="Times New Roman"/>
              <a:ea typeface="+mn-ea"/>
              <a:cs typeface="+mn-cs"/>
            </a:rPr>
            <a:t>dụng</a:t>
          </a:r>
          <a:endParaRPr lang="en-US" b="0" dirty="0">
            <a:solidFill>
              <a:srgbClr val="FF0000"/>
            </a:solidFill>
            <a:latin typeface="Times New Roman" pitchFamily="18" charset="0"/>
            <a:ea typeface="+mn-ea"/>
            <a:cs typeface="Times New Roman" pitchFamily="18" charset="0"/>
          </a:endParaRPr>
        </a:p>
      </dgm:t>
    </dgm:pt>
    <dgm:pt modelId="{C507099A-9A72-4725-B685-75EDDD21FCF3}" type="parTrans" cxnId="{AB500FAB-9F39-4AF2-8A2F-022D7664D155}">
      <dgm:prSet/>
      <dgm:spPr/>
      <dgm:t>
        <a:bodyPr/>
        <a:lstStyle/>
        <a:p>
          <a:pPr algn="just"/>
          <a:endParaRPr lang="en-US"/>
        </a:p>
      </dgm:t>
    </dgm:pt>
    <dgm:pt modelId="{49E5E5B2-989B-4432-9299-66A903B4DBC5}" type="sibTrans" cxnId="{AB500FAB-9F39-4AF2-8A2F-022D7664D155}">
      <dgm:prSet/>
      <dgm:spPr/>
      <dgm:t>
        <a:bodyPr/>
        <a:lstStyle/>
        <a:p>
          <a:pPr algn="just"/>
          <a:endParaRPr lang="en-US"/>
        </a:p>
      </dgm:t>
    </dgm:pt>
    <dgm:pt modelId="{4DC01128-0998-874A-A9FD-D559EA0536CE}" type="pres">
      <dgm:prSet presAssocID="{29E1DD36-7629-DD42-B1FB-7F140C3F988A}" presName="Name0" presStyleCnt="0">
        <dgm:presLayoutVars>
          <dgm:dir/>
          <dgm:animLvl val="lvl"/>
          <dgm:resizeHandles val="exact"/>
        </dgm:presLayoutVars>
      </dgm:prSet>
      <dgm:spPr/>
      <dgm:t>
        <a:bodyPr/>
        <a:lstStyle/>
        <a:p>
          <a:endParaRPr lang="en-US"/>
        </a:p>
      </dgm:t>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4">
        <dgm:presLayoutVars>
          <dgm:chMax val="1"/>
          <dgm:bulletEnabled val="1"/>
        </dgm:presLayoutVars>
      </dgm:prSet>
      <dgm:spPr>
        <a:prstGeom prst="roundRect">
          <a:avLst/>
        </a:prstGeom>
      </dgm:spPr>
      <dgm:t>
        <a:bodyPr/>
        <a:lstStyle/>
        <a:p>
          <a:endParaRPr lang="en-US"/>
        </a:p>
      </dgm:t>
    </dgm:pt>
    <dgm:pt modelId="{E318C150-41F7-364B-A785-AF3B86E79FA7}" type="pres">
      <dgm:prSet presAssocID="{8EC71749-E6EB-8A40-A8B9-904ADA8D9C93}" presName="descendantText" presStyleLbl="alignAccFollowNode1" presStyleIdx="0" presStyleCnt="4">
        <dgm:presLayoutVars>
          <dgm:bulletEnabled val="1"/>
        </dgm:presLayoutVars>
      </dgm:prSet>
      <dgm:spPr>
        <a:prstGeom prst="round2SameRect">
          <a:avLst/>
        </a:prstGeom>
      </dgm:spPr>
      <dgm:t>
        <a:bodyPr/>
        <a:lstStyle/>
        <a:p>
          <a:endParaRPr lang="en-US"/>
        </a:p>
      </dgm:t>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4">
        <dgm:presLayoutVars>
          <dgm:chMax val="1"/>
          <dgm:bulletEnabled val="1"/>
        </dgm:presLayoutVars>
      </dgm:prSet>
      <dgm:spPr>
        <a:prstGeom prst="roundRect">
          <a:avLst/>
        </a:prstGeom>
      </dgm:spPr>
      <dgm:t>
        <a:bodyPr/>
        <a:lstStyle/>
        <a:p>
          <a:endParaRPr lang="en-US"/>
        </a:p>
      </dgm:t>
    </dgm:pt>
    <dgm:pt modelId="{8237A781-41F3-8942-AE9F-B19F901E0A31}" type="pres">
      <dgm:prSet presAssocID="{D75A1EBB-528F-754C-86F7-B36746F2414E}" presName="descendantText" presStyleLbl="alignAccFollowNode1" presStyleIdx="1" presStyleCnt="4">
        <dgm:presLayoutVars>
          <dgm:bulletEnabled val="1"/>
        </dgm:presLayoutVars>
      </dgm:prSet>
      <dgm:spPr>
        <a:prstGeom prst="round2SameRect">
          <a:avLst/>
        </a:prstGeom>
      </dgm:spPr>
      <dgm:t>
        <a:bodyPr/>
        <a:lstStyle/>
        <a:p>
          <a:endParaRPr lang="en-US"/>
        </a:p>
      </dgm:t>
    </dgm:pt>
    <dgm:pt modelId="{19340095-0BCE-8C4A-A41B-87FB2C0F87A6}" type="pres">
      <dgm:prSet presAssocID="{D26CAEE4-3E90-C045-8B3C-5168D0D20D82}" presName="sp" presStyleCnt="0"/>
      <dgm:spPr/>
    </dgm:pt>
    <dgm:pt modelId="{8AE90038-C365-4C44-97D4-3B818B7E802B}" type="pres">
      <dgm:prSet presAssocID="{6F5CB344-9B30-AE4B-AE23-5F388633EC4F}" presName="linNode" presStyleCnt="0"/>
      <dgm:spPr/>
    </dgm:pt>
    <dgm:pt modelId="{6BA3743A-B708-3942-81F5-5F4D7DB36A72}" type="pres">
      <dgm:prSet presAssocID="{6F5CB344-9B30-AE4B-AE23-5F388633EC4F}" presName="parentText" presStyleLbl="node1" presStyleIdx="2" presStyleCnt="4">
        <dgm:presLayoutVars>
          <dgm:chMax val="1"/>
          <dgm:bulletEnabled val="1"/>
        </dgm:presLayoutVars>
      </dgm:prSet>
      <dgm:spPr>
        <a:prstGeom prst="roundRect">
          <a:avLst/>
        </a:prstGeom>
      </dgm:spPr>
      <dgm:t>
        <a:bodyPr/>
        <a:lstStyle/>
        <a:p>
          <a:endParaRPr lang="en-US"/>
        </a:p>
      </dgm:t>
    </dgm:pt>
    <dgm:pt modelId="{DF509EF6-7A73-BD4F-BB1D-670C953FC4AC}" type="pres">
      <dgm:prSet presAssocID="{6F5CB344-9B30-AE4B-AE23-5F388633EC4F}" presName="descendantText" presStyleLbl="alignAccFollowNode1" presStyleIdx="2" presStyleCnt="4">
        <dgm:presLayoutVars>
          <dgm:bulletEnabled val="1"/>
        </dgm:presLayoutVars>
      </dgm:prSet>
      <dgm:spPr>
        <a:prstGeom prst="round2SameRect">
          <a:avLst/>
        </a:prstGeom>
      </dgm:spPr>
      <dgm:t>
        <a:bodyPr/>
        <a:lstStyle/>
        <a:p>
          <a:endParaRPr lang="en-US"/>
        </a:p>
      </dgm:t>
    </dgm:pt>
    <dgm:pt modelId="{3D26E673-89BC-4C13-801E-5F82D641D334}" type="pres">
      <dgm:prSet presAssocID="{D4A88FEB-4780-F54D-AFD5-566646923ED5}" presName="sp" presStyleCnt="0"/>
      <dgm:spPr/>
    </dgm:pt>
    <dgm:pt modelId="{6B8650CE-8649-4A0D-BDD3-3656C57B1CD0}" type="pres">
      <dgm:prSet presAssocID="{E9027324-5C71-4891-B384-8ECA082FF5AB}" presName="linNode" presStyleCnt="0"/>
      <dgm:spPr/>
    </dgm:pt>
    <dgm:pt modelId="{10811146-1319-41C9-9A2F-3C21DCEBCE09}" type="pres">
      <dgm:prSet presAssocID="{E9027324-5C71-4891-B384-8ECA082FF5AB}" presName="parentText" presStyleLbl="node1" presStyleIdx="3" presStyleCnt="4">
        <dgm:presLayoutVars>
          <dgm:chMax val="1"/>
          <dgm:bulletEnabled val="1"/>
        </dgm:presLayoutVars>
      </dgm:prSet>
      <dgm:spPr>
        <a:prstGeom prst="roundRect">
          <a:avLst/>
        </a:prstGeom>
      </dgm:spPr>
      <dgm:t>
        <a:bodyPr/>
        <a:lstStyle/>
        <a:p>
          <a:endParaRPr lang="en-US"/>
        </a:p>
      </dgm:t>
    </dgm:pt>
    <dgm:pt modelId="{41F25C4F-6B35-49CF-95C7-415FB997AAB4}" type="pres">
      <dgm:prSet presAssocID="{E9027324-5C71-4891-B384-8ECA082FF5AB}" presName="descendantText" presStyleLbl="alignAccFollowNode1" presStyleIdx="3" presStyleCnt="4">
        <dgm:presLayoutVars>
          <dgm:bulletEnabled val="1"/>
        </dgm:presLayoutVars>
      </dgm:prSet>
      <dgm:spPr>
        <a:prstGeom prst="round2SameRect">
          <a:avLst/>
        </a:prstGeom>
      </dgm:spPr>
      <dgm:t>
        <a:bodyPr/>
        <a:lstStyle/>
        <a:p>
          <a:endParaRPr lang="en-US"/>
        </a:p>
      </dgm:t>
    </dgm:pt>
  </dgm:ptLst>
  <dgm:cxnLst>
    <dgm:cxn modelId="{52D45CA9-2749-4550-9E7F-BD69B4FC7EAE}" type="presOf" srcId="{01CFFF5E-C6C5-424F-A0C6-1B44252486E6}" destId="{41F25C4F-6B35-49CF-95C7-415FB997AAB4}" srcOrd="0" destOrd="0" presId="urn:microsoft.com/office/officeart/2005/8/layout/vList5"/>
    <dgm:cxn modelId="{A0DC4BFF-7C9E-6341-9254-8F300660806B}" srcId="{29E1DD36-7629-DD42-B1FB-7F140C3F988A}" destId="{6F5CB344-9B30-AE4B-AE23-5F388633EC4F}" srcOrd="2" destOrd="0" parTransId="{9C7B9DFF-F0C7-7C44-B2B3-CF822A3D3006}" sibTransId="{D4A88FEB-4780-F54D-AFD5-566646923ED5}"/>
    <dgm:cxn modelId="{631162EF-B845-44AC-8757-7895E0CC4ACD}" type="presOf" srcId="{8EC71749-E6EB-8A40-A8B9-904ADA8D9C93}" destId="{6C8A2398-78D9-F540-A253-B12F2150556F}" srcOrd="0" destOrd="0" presId="urn:microsoft.com/office/officeart/2005/8/layout/vList5"/>
    <dgm:cxn modelId="{13D0D48B-5534-AF48-9BB6-78C9C67F88ED}" srcId="{29E1DD36-7629-DD42-B1FB-7F140C3F988A}" destId="{D75A1EBB-528F-754C-86F7-B36746F2414E}" srcOrd="1" destOrd="0" parTransId="{406BAB1E-EF0F-544B-A57C-2BC8856F482C}" sibTransId="{D26CAEE4-3E90-C045-8B3C-5168D0D20D82}"/>
    <dgm:cxn modelId="{1987F49E-E3EC-514A-8780-ACAF9CD338F5}" srcId="{6F5CB344-9B30-AE4B-AE23-5F388633EC4F}" destId="{A7194B38-823B-324D-B62F-4662580AB841}" srcOrd="0" destOrd="0" parTransId="{8C88B2E5-7AF2-AC49-A3FC-3641ADFEEAF3}" sibTransId="{AA69D05B-7EFC-FE47-974E-991DEF82071E}"/>
    <dgm:cxn modelId="{850EA8C2-87C0-4F1B-9913-098B1CC84F41}" type="presOf" srcId="{29E1DD36-7629-DD42-B1FB-7F140C3F988A}" destId="{4DC01128-0998-874A-A9FD-D559EA0536CE}" srcOrd="0" destOrd="0" presId="urn:microsoft.com/office/officeart/2005/8/layout/vList5"/>
    <dgm:cxn modelId="{BEF8C87C-0251-4F9E-A526-59EE9A428279}" type="presOf" srcId="{731E1F90-B1D1-734F-9C98-0D0B8D9DCB12}" destId="{E318C150-41F7-364B-A785-AF3B86E79FA7}" srcOrd="0" destOrd="0" presId="urn:microsoft.com/office/officeart/2005/8/layout/vList5"/>
    <dgm:cxn modelId="{84BD2433-4696-6040-8853-8082D8E6E5B6}" srcId="{8EC71749-E6EB-8A40-A8B9-904ADA8D9C93}" destId="{731E1F90-B1D1-734F-9C98-0D0B8D9DCB12}" srcOrd="0" destOrd="0" parTransId="{3A893FA4-7899-BA4C-BF8E-D257541FB20E}" sibTransId="{C7D76FCD-C401-A54F-A07B-335049A10132}"/>
    <dgm:cxn modelId="{82EEBBE4-20E0-456E-A28B-175B0CE0A840}" type="presOf" srcId="{A7194B38-823B-324D-B62F-4662580AB841}" destId="{DF509EF6-7A73-BD4F-BB1D-670C953FC4AC}" srcOrd="0" destOrd="0" presId="urn:microsoft.com/office/officeart/2005/8/layout/vList5"/>
    <dgm:cxn modelId="{4641FEBD-53C6-4666-8A96-7195846E7710}" type="presOf" srcId="{C43B526F-540D-8947-9A7F-CC45EFA30E31}" destId="{8237A781-41F3-8942-AE9F-B19F901E0A31}" srcOrd="0" destOrd="0" presId="urn:microsoft.com/office/officeart/2005/8/layout/vList5"/>
    <dgm:cxn modelId="{57A64293-300D-4B22-888D-6C846CE9870A}" type="presOf" srcId="{D75A1EBB-528F-754C-86F7-B36746F2414E}" destId="{00A48294-AA2E-9D4C-ACBD-2EEBCB46A600}" srcOrd="0" destOrd="0" presId="urn:microsoft.com/office/officeart/2005/8/layout/vList5"/>
    <dgm:cxn modelId="{F6D7D6BA-E5CA-46D1-8112-4D13E52E0D16}" type="presOf" srcId="{6F5CB344-9B30-AE4B-AE23-5F388633EC4F}" destId="{6BA3743A-B708-3942-81F5-5F4D7DB36A72}" srcOrd="0" destOrd="0" presId="urn:microsoft.com/office/officeart/2005/8/layout/vList5"/>
    <dgm:cxn modelId="{51E29167-2295-0B4E-B6F4-D5CEFD648E31}" srcId="{D75A1EBB-528F-754C-86F7-B36746F2414E}" destId="{C43B526F-540D-8947-9A7F-CC45EFA30E31}" srcOrd="0" destOrd="0" parTransId="{F8041F73-6030-3A4A-A9F4-FBEDA751D5D2}" sibTransId="{B95C1CD8-24D8-2149-8637-6D024DD254D4}"/>
    <dgm:cxn modelId="{AF5C1B55-EE38-4911-ADAE-11F52376BD29}" srcId="{29E1DD36-7629-DD42-B1FB-7F140C3F988A}" destId="{E9027324-5C71-4891-B384-8ECA082FF5AB}" srcOrd="3" destOrd="0" parTransId="{483C6702-5DE4-45EA-BABB-0E23605AD5C1}" sibTransId="{4519B170-2D04-4B01-872F-94A993E1317C}"/>
    <dgm:cxn modelId="{352BF430-BEFD-5D44-A399-A0A984044DD0}" srcId="{29E1DD36-7629-DD42-B1FB-7F140C3F988A}" destId="{8EC71749-E6EB-8A40-A8B9-904ADA8D9C93}" srcOrd="0" destOrd="0" parTransId="{E58D3793-3485-5440-B191-29B8E3CFFF5C}" sibTransId="{B619F2E5-60E9-6A42-BD20-BDF9886CAE90}"/>
    <dgm:cxn modelId="{AB500FAB-9F39-4AF2-8A2F-022D7664D155}" srcId="{E9027324-5C71-4891-B384-8ECA082FF5AB}" destId="{01CFFF5E-C6C5-424F-A0C6-1B44252486E6}" srcOrd="0" destOrd="0" parTransId="{C507099A-9A72-4725-B685-75EDDD21FCF3}" sibTransId="{49E5E5B2-989B-4432-9299-66A903B4DBC5}"/>
    <dgm:cxn modelId="{38D3E20A-7F65-402E-AC7F-6F9572297D64}" type="presOf" srcId="{E9027324-5C71-4891-B384-8ECA082FF5AB}" destId="{10811146-1319-41C9-9A2F-3C21DCEBCE09}" srcOrd="0" destOrd="0" presId="urn:microsoft.com/office/officeart/2005/8/layout/vList5"/>
    <dgm:cxn modelId="{A5FB2094-CCEC-442D-9413-E0A1070A37F0}" type="presParOf" srcId="{4DC01128-0998-874A-A9FD-D559EA0536CE}" destId="{B125005B-E90E-3041-A235-3D44FF3E9C2E}" srcOrd="0" destOrd="0" presId="urn:microsoft.com/office/officeart/2005/8/layout/vList5"/>
    <dgm:cxn modelId="{72BBC5DC-A37D-4D27-AB58-4D4DE82345A9}" type="presParOf" srcId="{B125005B-E90E-3041-A235-3D44FF3E9C2E}" destId="{6C8A2398-78D9-F540-A253-B12F2150556F}" srcOrd="0" destOrd="0" presId="urn:microsoft.com/office/officeart/2005/8/layout/vList5"/>
    <dgm:cxn modelId="{DF812A6A-287E-4766-8D76-F42BAE308419}" type="presParOf" srcId="{B125005B-E90E-3041-A235-3D44FF3E9C2E}" destId="{E318C150-41F7-364B-A785-AF3B86E79FA7}" srcOrd="1" destOrd="0" presId="urn:microsoft.com/office/officeart/2005/8/layout/vList5"/>
    <dgm:cxn modelId="{31A0D573-A590-4E5E-9A69-B69184F60FF2}" type="presParOf" srcId="{4DC01128-0998-874A-A9FD-D559EA0536CE}" destId="{DA97757D-AE3E-1C47-A0AC-9C9340AB8C11}" srcOrd="1" destOrd="0" presId="urn:microsoft.com/office/officeart/2005/8/layout/vList5"/>
    <dgm:cxn modelId="{CAD1ADA6-9741-4A39-A27A-983E2463BAF8}" type="presParOf" srcId="{4DC01128-0998-874A-A9FD-D559EA0536CE}" destId="{6C9DA1E6-BB67-D14F-ADAA-0415C0A90669}" srcOrd="2" destOrd="0" presId="urn:microsoft.com/office/officeart/2005/8/layout/vList5"/>
    <dgm:cxn modelId="{104A56B2-A451-42EA-AD12-EAC94D526730}" type="presParOf" srcId="{6C9DA1E6-BB67-D14F-ADAA-0415C0A90669}" destId="{00A48294-AA2E-9D4C-ACBD-2EEBCB46A600}" srcOrd="0" destOrd="0" presId="urn:microsoft.com/office/officeart/2005/8/layout/vList5"/>
    <dgm:cxn modelId="{4C7952A4-F96F-49BC-9B5E-5CAC34BEAC96}" type="presParOf" srcId="{6C9DA1E6-BB67-D14F-ADAA-0415C0A90669}" destId="{8237A781-41F3-8942-AE9F-B19F901E0A31}" srcOrd="1" destOrd="0" presId="urn:microsoft.com/office/officeart/2005/8/layout/vList5"/>
    <dgm:cxn modelId="{970307C4-587D-4EFF-9972-218DA1BDA67F}" type="presParOf" srcId="{4DC01128-0998-874A-A9FD-D559EA0536CE}" destId="{19340095-0BCE-8C4A-A41B-87FB2C0F87A6}" srcOrd="3" destOrd="0" presId="urn:microsoft.com/office/officeart/2005/8/layout/vList5"/>
    <dgm:cxn modelId="{5E1724EE-C3C7-4229-A095-4195285107E8}" type="presParOf" srcId="{4DC01128-0998-874A-A9FD-D559EA0536CE}" destId="{8AE90038-C365-4C44-97D4-3B818B7E802B}" srcOrd="4" destOrd="0" presId="urn:microsoft.com/office/officeart/2005/8/layout/vList5"/>
    <dgm:cxn modelId="{EAF33CFB-4BE8-4EA9-AFC5-E1DBA48BFFBB}" type="presParOf" srcId="{8AE90038-C365-4C44-97D4-3B818B7E802B}" destId="{6BA3743A-B708-3942-81F5-5F4D7DB36A72}" srcOrd="0" destOrd="0" presId="urn:microsoft.com/office/officeart/2005/8/layout/vList5"/>
    <dgm:cxn modelId="{B6156AE0-D13E-4B5F-BAF6-ABFB913C2C22}" type="presParOf" srcId="{8AE90038-C365-4C44-97D4-3B818B7E802B}" destId="{DF509EF6-7A73-BD4F-BB1D-670C953FC4AC}" srcOrd="1" destOrd="0" presId="urn:microsoft.com/office/officeart/2005/8/layout/vList5"/>
    <dgm:cxn modelId="{5CD8D1D5-DA25-4029-96D3-91FCA7180815}" type="presParOf" srcId="{4DC01128-0998-874A-A9FD-D559EA0536CE}" destId="{3D26E673-89BC-4C13-801E-5F82D641D334}" srcOrd="5" destOrd="0" presId="urn:microsoft.com/office/officeart/2005/8/layout/vList5"/>
    <dgm:cxn modelId="{8F232508-43B7-41C4-8004-149E7092006C}" type="presParOf" srcId="{4DC01128-0998-874A-A9FD-D559EA0536CE}" destId="{6B8650CE-8649-4A0D-BDD3-3656C57B1CD0}" srcOrd="6" destOrd="0" presId="urn:microsoft.com/office/officeart/2005/8/layout/vList5"/>
    <dgm:cxn modelId="{759E6714-BAB9-4A0E-9568-2C3A3CC42A17}" type="presParOf" srcId="{6B8650CE-8649-4A0D-BDD3-3656C57B1CD0}" destId="{10811146-1319-41C9-9A2F-3C21DCEBCE09}" srcOrd="0" destOrd="0" presId="urn:microsoft.com/office/officeart/2005/8/layout/vList5"/>
    <dgm:cxn modelId="{881CBF59-DE23-41D9-A74A-35DFBB6DAB9C}" type="presParOf" srcId="{6B8650CE-8649-4A0D-BDD3-3656C57B1CD0}" destId="{41F25C4F-6B35-49CF-95C7-415FB997AAB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8EC71749-E6EB-8A40-A8B9-904ADA8D9C93}">
      <dgm:prSet custT="1"/>
      <dgm:spPr>
        <a:xfrm>
          <a:off x="0" y="2517"/>
          <a:ext cx="2962656" cy="1210642"/>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dirty="0">
              <a:solidFill>
                <a:srgbClr val="FFFFFF"/>
              </a:solidFill>
              <a:latin typeface="Times New Roman" pitchFamily="18" charset="0"/>
              <a:ea typeface="+mn-ea"/>
              <a:cs typeface="Times New Roman" pitchFamily="18" charset="0"/>
            </a:rPr>
            <a:t>Đánh giá qua phiếu khảo sát.</a:t>
          </a:r>
        </a:p>
      </dgm:t>
    </dgm:pt>
    <dgm:pt modelId="{E58D3793-3485-5440-B191-29B8E3CFFF5C}" type="parTrans" cxnId="{352BF430-BEFD-5D44-A399-A0A984044DD0}">
      <dgm:prSet/>
      <dgm:spPr/>
      <dgm:t>
        <a:bodyPr/>
        <a:lstStyle/>
        <a:p>
          <a:pPr algn="just"/>
          <a:endParaRPr lang="en-US">
            <a:latin typeface="Arial"/>
            <a:cs typeface="Arial"/>
          </a:endParaRPr>
        </a:p>
      </dgm:t>
    </dgm:pt>
    <dgm:pt modelId="{B619F2E5-60E9-6A42-BD20-BDF9886CAE90}" type="sibTrans" cxnId="{352BF430-BEFD-5D44-A399-A0A984044DD0}">
      <dgm:prSet/>
      <dgm:spPr/>
      <dgm:t>
        <a:bodyPr/>
        <a:lstStyle/>
        <a:p>
          <a:pPr algn="just"/>
          <a:endParaRPr lang="en-US">
            <a:latin typeface="Arial"/>
            <a:cs typeface="Arial"/>
          </a:endParaRPr>
        </a:p>
      </dgm:t>
    </dgm:pt>
    <dgm:pt modelId="{D75A1EBB-528F-754C-86F7-B36746F2414E}">
      <dgm:prSet custT="1"/>
      <dgm:spPr>
        <a:xfrm>
          <a:off x="0" y="1273691"/>
          <a:ext cx="2962656" cy="1210642"/>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dirty="0">
              <a:solidFill>
                <a:srgbClr val="000000"/>
              </a:solidFill>
              <a:latin typeface="Times New Roman" pitchFamily="18" charset="0"/>
              <a:ea typeface="+mn-ea"/>
              <a:cs typeface="Times New Roman" pitchFamily="18" charset="0"/>
            </a:rPr>
            <a:t>Đánh giá qua kết quả bài kiểm tra đánh giá bài học.</a:t>
          </a:r>
        </a:p>
      </dgm:t>
    </dgm:pt>
    <dgm:pt modelId="{406BAB1E-EF0F-544B-A57C-2BC8856F482C}" type="parTrans" cxnId="{13D0D48B-5534-AF48-9BB6-78C9C67F88ED}">
      <dgm:prSet/>
      <dgm:spPr/>
      <dgm:t>
        <a:bodyPr/>
        <a:lstStyle/>
        <a:p>
          <a:pPr algn="just"/>
          <a:endParaRPr lang="en-US">
            <a:latin typeface="Arial"/>
            <a:cs typeface="Arial"/>
          </a:endParaRPr>
        </a:p>
      </dgm:t>
    </dgm:pt>
    <dgm:pt modelId="{D26CAEE4-3E90-C045-8B3C-5168D0D20D82}" type="sibTrans" cxnId="{13D0D48B-5534-AF48-9BB6-78C9C67F88ED}">
      <dgm:prSet/>
      <dgm:spPr/>
      <dgm:t>
        <a:bodyPr/>
        <a:lstStyle/>
        <a:p>
          <a:pPr algn="just"/>
          <a:endParaRPr lang="en-US">
            <a:latin typeface="Arial"/>
            <a:cs typeface="Arial"/>
          </a:endParaRPr>
        </a:p>
      </dgm:t>
    </dgm:pt>
    <dgm:pt modelId="{E9027324-5C71-4891-B384-8ECA082FF5AB}">
      <dgm:prSet custT="1"/>
      <dgm:spPr>
        <a:xfrm>
          <a:off x="0" y="3816040"/>
          <a:ext cx="2962656" cy="1210642"/>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000" dirty="0">
              <a:solidFill>
                <a:srgbClr val="000000"/>
              </a:solidFill>
              <a:latin typeface="Times New Roman" pitchFamily="18" charset="0"/>
              <a:ea typeface="+mn-ea"/>
              <a:cs typeface="Times New Roman" pitchFamily="18" charset="0"/>
            </a:rPr>
            <a:t>Đánh giá qua ý thức thái độ và hiệu quả trong thực hiện từng nhiệm vụ học tập.</a:t>
          </a:r>
        </a:p>
      </dgm:t>
    </dgm:pt>
    <dgm:pt modelId="{483C6702-5DE4-45EA-BABB-0E23605AD5C1}" type="parTrans" cxnId="{AF5C1B55-EE38-4911-ADAE-11F52376BD29}">
      <dgm:prSet/>
      <dgm:spPr/>
      <dgm:t>
        <a:bodyPr/>
        <a:lstStyle/>
        <a:p>
          <a:pPr algn="just"/>
          <a:endParaRPr lang="en-US"/>
        </a:p>
      </dgm:t>
    </dgm:pt>
    <dgm:pt modelId="{4519B170-2D04-4B01-872F-94A993E1317C}" type="sibTrans" cxnId="{AF5C1B55-EE38-4911-ADAE-11F52376BD29}">
      <dgm:prSet/>
      <dgm:spPr/>
      <dgm:t>
        <a:bodyPr/>
        <a:lstStyle/>
        <a:p>
          <a:pPr algn="just"/>
          <a:endParaRPr lang="en-US"/>
        </a:p>
      </dgm:t>
    </dgm:pt>
    <dgm:pt modelId="{4DC01128-0998-874A-A9FD-D559EA0536CE}" type="pres">
      <dgm:prSet presAssocID="{29E1DD36-7629-DD42-B1FB-7F140C3F988A}" presName="Name0" presStyleCnt="0">
        <dgm:presLayoutVars>
          <dgm:dir/>
          <dgm:animLvl val="lvl"/>
          <dgm:resizeHandles val="exact"/>
        </dgm:presLayoutVars>
      </dgm:prSet>
      <dgm:spPr/>
      <dgm:t>
        <a:bodyPr/>
        <a:lstStyle/>
        <a:p>
          <a:endParaRPr lang="en-US"/>
        </a:p>
      </dgm:t>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3" custScaleX="277778" custScaleY="102590">
        <dgm:presLayoutVars>
          <dgm:chMax val="1"/>
          <dgm:bulletEnabled val="1"/>
        </dgm:presLayoutVars>
      </dgm:prSet>
      <dgm:spPr>
        <a:prstGeom prst="roundRect">
          <a:avLst/>
        </a:prstGeom>
      </dgm:spPr>
      <dgm:t>
        <a:bodyPr/>
        <a:lstStyle/>
        <a:p>
          <a:endParaRPr lang="en-US"/>
        </a:p>
      </dgm:t>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3" custScaleX="277778">
        <dgm:presLayoutVars>
          <dgm:chMax val="1"/>
          <dgm:bulletEnabled val="1"/>
        </dgm:presLayoutVars>
      </dgm:prSet>
      <dgm:spPr>
        <a:prstGeom prst="roundRect">
          <a:avLst/>
        </a:prstGeom>
      </dgm:spPr>
      <dgm:t>
        <a:bodyPr/>
        <a:lstStyle/>
        <a:p>
          <a:endParaRPr lang="en-US"/>
        </a:p>
      </dgm:t>
    </dgm:pt>
    <dgm:pt modelId="{19340095-0BCE-8C4A-A41B-87FB2C0F87A6}" type="pres">
      <dgm:prSet presAssocID="{D26CAEE4-3E90-C045-8B3C-5168D0D20D82}" presName="sp" presStyleCnt="0"/>
      <dgm:spPr/>
    </dgm:pt>
    <dgm:pt modelId="{6B8650CE-8649-4A0D-BDD3-3656C57B1CD0}" type="pres">
      <dgm:prSet presAssocID="{E9027324-5C71-4891-B384-8ECA082FF5AB}" presName="linNode" presStyleCnt="0"/>
      <dgm:spPr/>
    </dgm:pt>
    <dgm:pt modelId="{10811146-1319-41C9-9A2F-3C21DCEBCE09}" type="pres">
      <dgm:prSet presAssocID="{E9027324-5C71-4891-B384-8ECA082FF5AB}" presName="parentText" presStyleLbl="node1" presStyleIdx="2" presStyleCnt="3" custScaleX="277778">
        <dgm:presLayoutVars>
          <dgm:chMax val="1"/>
          <dgm:bulletEnabled val="1"/>
        </dgm:presLayoutVars>
      </dgm:prSet>
      <dgm:spPr>
        <a:prstGeom prst="roundRect">
          <a:avLst/>
        </a:prstGeom>
      </dgm:spPr>
      <dgm:t>
        <a:bodyPr/>
        <a:lstStyle/>
        <a:p>
          <a:endParaRPr lang="en-US"/>
        </a:p>
      </dgm:t>
    </dgm:pt>
  </dgm:ptLst>
  <dgm:cxnLst>
    <dgm:cxn modelId="{352BF430-BEFD-5D44-A399-A0A984044DD0}" srcId="{29E1DD36-7629-DD42-B1FB-7F140C3F988A}" destId="{8EC71749-E6EB-8A40-A8B9-904ADA8D9C93}" srcOrd="0" destOrd="0" parTransId="{E58D3793-3485-5440-B191-29B8E3CFFF5C}" sibTransId="{B619F2E5-60E9-6A42-BD20-BDF9886CAE90}"/>
    <dgm:cxn modelId="{48096B5E-176B-406F-AA81-BE6E07F04C5E}" type="presOf" srcId="{8EC71749-E6EB-8A40-A8B9-904ADA8D9C93}" destId="{6C8A2398-78D9-F540-A253-B12F2150556F}" srcOrd="0" destOrd="0" presId="urn:microsoft.com/office/officeart/2005/8/layout/vList5"/>
    <dgm:cxn modelId="{AF5C1B55-EE38-4911-ADAE-11F52376BD29}" srcId="{29E1DD36-7629-DD42-B1FB-7F140C3F988A}" destId="{E9027324-5C71-4891-B384-8ECA082FF5AB}" srcOrd="2" destOrd="0" parTransId="{483C6702-5DE4-45EA-BABB-0E23605AD5C1}" sibTransId="{4519B170-2D04-4B01-872F-94A993E1317C}"/>
    <dgm:cxn modelId="{EA9F1A0A-9B07-4777-A5FD-C22674BB2D7A}" type="presOf" srcId="{29E1DD36-7629-DD42-B1FB-7F140C3F988A}" destId="{4DC01128-0998-874A-A9FD-D559EA0536CE}" srcOrd="0" destOrd="0" presId="urn:microsoft.com/office/officeart/2005/8/layout/vList5"/>
    <dgm:cxn modelId="{FDB56F20-19F2-4B8A-8F02-FECCA0C20EA9}" type="presOf" srcId="{E9027324-5C71-4891-B384-8ECA082FF5AB}" destId="{10811146-1319-41C9-9A2F-3C21DCEBCE09}" srcOrd="0" destOrd="0" presId="urn:microsoft.com/office/officeart/2005/8/layout/vList5"/>
    <dgm:cxn modelId="{13D0D48B-5534-AF48-9BB6-78C9C67F88ED}" srcId="{29E1DD36-7629-DD42-B1FB-7F140C3F988A}" destId="{D75A1EBB-528F-754C-86F7-B36746F2414E}" srcOrd="1" destOrd="0" parTransId="{406BAB1E-EF0F-544B-A57C-2BC8856F482C}" sibTransId="{D26CAEE4-3E90-C045-8B3C-5168D0D20D82}"/>
    <dgm:cxn modelId="{B36E8375-46DD-4CBE-8AA1-B5BC7DEC1558}" type="presOf" srcId="{D75A1EBB-528F-754C-86F7-B36746F2414E}" destId="{00A48294-AA2E-9D4C-ACBD-2EEBCB46A600}" srcOrd="0" destOrd="0" presId="urn:microsoft.com/office/officeart/2005/8/layout/vList5"/>
    <dgm:cxn modelId="{9E3846F5-F5D2-4260-B9DC-35C40283D89C}" type="presParOf" srcId="{4DC01128-0998-874A-A9FD-D559EA0536CE}" destId="{B125005B-E90E-3041-A235-3D44FF3E9C2E}" srcOrd="0" destOrd="0" presId="urn:microsoft.com/office/officeart/2005/8/layout/vList5"/>
    <dgm:cxn modelId="{77383E58-3574-4663-85B9-7DCE116CFF29}" type="presParOf" srcId="{B125005B-E90E-3041-A235-3D44FF3E9C2E}" destId="{6C8A2398-78D9-F540-A253-B12F2150556F}" srcOrd="0" destOrd="0" presId="urn:microsoft.com/office/officeart/2005/8/layout/vList5"/>
    <dgm:cxn modelId="{5BA0D5D1-6373-4A54-BF59-F9BC4DFF8A4B}" type="presParOf" srcId="{4DC01128-0998-874A-A9FD-D559EA0536CE}" destId="{DA97757D-AE3E-1C47-A0AC-9C9340AB8C11}" srcOrd="1" destOrd="0" presId="urn:microsoft.com/office/officeart/2005/8/layout/vList5"/>
    <dgm:cxn modelId="{2C9EF810-7A11-48D7-9C3D-2CC076B20D32}" type="presParOf" srcId="{4DC01128-0998-874A-A9FD-D559EA0536CE}" destId="{6C9DA1E6-BB67-D14F-ADAA-0415C0A90669}" srcOrd="2" destOrd="0" presId="urn:microsoft.com/office/officeart/2005/8/layout/vList5"/>
    <dgm:cxn modelId="{B7EEB5EA-2CC1-4100-B22C-7275DFDB55BA}" type="presParOf" srcId="{6C9DA1E6-BB67-D14F-ADAA-0415C0A90669}" destId="{00A48294-AA2E-9D4C-ACBD-2EEBCB46A600}" srcOrd="0" destOrd="0" presId="urn:microsoft.com/office/officeart/2005/8/layout/vList5"/>
    <dgm:cxn modelId="{B12C1B64-4957-4DE2-A6CE-B6C75849FBB9}" type="presParOf" srcId="{4DC01128-0998-874A-A9FD-D559EA0536CE}" destId="{19340095-0BCE-8C4A-A41B-87FB2C0F87A6}" srcOrd="3" destOrd="0" presId="urn:microsoft.com/office/officeart/2005/8/layout/vList5"/>
    <dgm:cxn modelId="{A8D51F4E-A068-4594-9756-80BEB8231F05}" type="presParOf" srcId="{4DC01128-0998-874A-A9FD-D559EA0536CE}" destId="{6B8650CE-8649-4A0D-BDD3-3656C57B1CD0}" srcOrd="4" destOrd="0" presId="urn:microsoft.com/office/officeart/2005/8/layout/vList5"/>
    <dgm:cxn modelId="{847EBFD1-80AB-4099-982B-CC7E8F4FC29C}" type="presParOf" srcId="{6B8650CE-8649-4A0D-BDD3-3656C57B1CD0}" destId="{10811146-1319-41C9-9A2F-3C21DCEBCE0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8EC71749-E6EB-8A40-A8B9-904ADA8D9C93}">
      <dgm:prSet custT="1"/>
      <dgm:spPr>
        <a:xfrm>
          <a:off x="0" y="2517"/>
          <a:ext cx="2962656" cy="1210642"/>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2500" dirty="0">
              <a:solidFill>
                <a:srgbClr val="FFFFFF"/>
              </a:solidFill>
              <a:latin typeface="Times New Roman" pitchFamily="18" charset="0"/>
              <a:ea typeface="+mn-ea"/>
              <a:cs typeface="Times New Roman" pitchFamily="18" charset="0"/>
            </a:rPr>
            <a:t>Các biểu hiện của phẩm chất và NLTH với các KN thành tố đã được xác định: KN xác định mục tiêu, KN lập kế hoạch, KN thực hiện kế hoạch và đánh </a:t>
          </a:r>
          <a:r>
            <a:rPr lang="en-US" sz="2500" dirty="0" smtClean="0">
              <a:solidFill>
                <a:srgbClr val="FFFFFF"/>
              </a:solidFill>
              <a:latin typeface="Times New Roman" pitchFamily="18" charset="0"/>
              <a:ea typeface="+mn-ea"/>
              <a:cs typeface="Times New Roman" pitchFamily="18" charset="0"/>
            </a:rPr>
            <a:t>giá.</a:t>
          </a:r>
          <a:endParaRPr lang="en-US" sz="2500" dirty="0">
            <a:solidFill>
              <a:srgbClr val="FFFFFF"/>
            </a:solidFill>
            <a:latin typeface="Times New Roman" pitchFamily="18" charset="0"/>
            <a:ea typeface="+mn-ea"/>
            <a:cs typeface="Times New Roman" pitchFamily="18" charset="0"/>
          </a:endParaRPr>
        </a:p>
      </dgm:t>
    </dgm:pt>
    <dgm:pt modelId="{E58D3793-3485-5440-B191-29B8E3CFFF5C}" type="parTrans" cxnId="{352BF430-BEFD-5D44-A399-A0A984044DD0}">
      <dgm:prSet/>
      <dgm:spPr/>
      <dgm:t>
        <a:bodyPr/>
        <a:lstStyle/>
        <a:p>
          <a:pPr algn="just"/>
          <a:endParaRPr lang="en-US">
            <a:latin typeface="Arial"/>
            <a:cs typeface="Arial"/>
          </a:endParaRPr>
        </a:p>
      </dgm:t>
    </dgm:pt>
    <dgm:pt modelId="{B619F2E5-60E9-6A42-BD20-BDF9886CAE90}" type="sibTrans" cxnId="{352BF430-BEFD-5D44-A399-A0A984044DD0}">
      <dgm:prSet/>
      <dgm:spPr/>
      <dgm:t>
        <a:bodyPr/>
        <a:lstStyle/>
        <a:p>
          <a:pPr algn="just"/>
          <a:endParaRPr lang="en-US">
            <a:latin typeface="Arial"/>
            <a:cs typeface="Arial"/>
          </a:endParaRPr>
        </a:p>
      </dgm:t>
    </dgm:pt>
    <dgm:pt modelId="{D75A1EBB-528F-754C-86F7-B36746F2414E}">
      <dgm:prSet custT="1"/>
      <dgm:spPr>
        <a:xfrm>
          <a:off x="0" y="1273691"/>
          <a:ext cx="2962656" cy="1210642"/>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200" dirty="0">
              <a:solidFill>
                <a:srgbClr val="FFFFFF"/>
              </a:solidFill>
              <a:latin typeface="Times New Roman" pitchFamily="18" charset="0"/>
              <a:ea typeface="+mn-ea"/>
              <a:cs typeface="Times New Roman" pitchFamily="18" charset="0"/>
            </a:rPr>
            <a:t>Các yêu cầu cần đạt được đưa ra trong mỗi hoạt động </a:t>
          </a:r>
          <a:r>
            <a:rPr lang="en-US" sz="3200" dirty="0" smtClean="0">
              <a:solidFill>
                <a:srgbClr val="FFFFFF"/>
              </a:solidFill>
              <a:latin typeface="Times New Roman" pitchFamily="18" charset="0"/>
              <a:ea typeface="+mn-ea"/>
              <a:cs typeface="Times New Roman" pitchFamily="18" charset="0"/>
            </a:rPr>
            <a:t>theo bài dạy.</a:t>
          </a:r>
          <a:endParaRPr lang="en-US" sz="3200" dirty="0">
            <a:solidFill>
              <a:srgbClr val="000000"/>
            </a:solidFill>
            <a:latin typeface="Times New Roman" pitchFamily="18" charset="0"/>
            <a:ea typeface="+mn-ea"/>
            <a:cs typeface="Times New Roman" pitchFamily="18" charset="0"/>
          </a:endParaRPr>
        </a:p>
      </dgm:t>
    </dgm:pt>
    <dgm:pt modelId="{406BAB1E-EF0F-544B-A57C-2BC8856F482C}" type="parTrans" cxnId="{13D0D48B-5534-AF48-9BB6-78C9C67F88ED}">
      <dgm:prSet/>
      <dgm:spPr/>
      <dgm:t>
        <a:bodyPr/>
        <a:lstStyle/>
        <a:p>
          <a:pPr algn="just"/>
          <a:endParaRPr lang="en-US">
            <a:latin typeface="Arial"/>
            <a:cs typeface="Arial"/>
          </a:endParaRPr>
        </a:p>
      </dgm:t>
    </dgm:pt>
    <dgm:pt modelId="{D26CAEE4-3E90-C045-8B3C-5168D0D20D82}" type="sibTrans" cxnId="{13D0D48B-5534-AF48-9BB6-78C9C67F88ED}">
      <dgm:prSet/>
      <dgm:spPr/>
      <dgm:t>
        <a:bodyPr/>
        <a:lstStyle/>
        <a:p>
          <a:pPr algn="just"/>
          <a:endParaRPr lang="en-US">
            <a:latin typeface="Arial"/>
            <a:cs typeface="Arial"/>
          </a:endParaRPr>
        </a:p>
      </dgm:t>
    </dgm:pt>
    <dgm:pt modelId="{E9027324-5C71-4891-B384-8ECA082FF5AB}">
      <dgm:prSet custT="1"/>
      <dgm:spPr>
        <a:xfrm>
          <a:off x="0" y="3816040"/>
          <a:ext cx="2962656" cy="1210642"/>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gm:spPr>
      <dgm:t>
        <a:bodyPr/>
        <a:lstStyle/>
        <a:p>
          <a:pPr algn="just" rtl="0"/>
          <a:r>
            <a:rPr lang="en-US" sz="3000" dirty="0">
              <a:solidFill>
                <a:srgbClr val="FFFFFF"/>
              </a:solidFill>
              <a:latin typeface="Times New Roman" pitchFamily="18" charset="0"/>
              <a:ea typeface="+mn-ea"/>
              <a:cs typeface="Times New Roman" pitchFamily="18" charset="0"/>
            </a:rPr>
            <a:t>Quá trình tham gia hoạt động nhóm và các sản phẩm trong mỗi hoạt động học tập, kiểm tra đánh </a:t>
          </a:r>
          <a:r>
            <a:rPr lang="en-US" sz="3000" dirty="0" smtClean="0">
              <a:solidFill>
                <a:srgbClr val="FFFFFF"/>
              </a:solidFill>
              <a:latin typeface="Times New Roman" pitchFamily="18" charset="0"/>
              <a:ea typeface="+mn-ea"/>
              <a:cs typeface="Times New Roman" pitchFamily="18" charset="0"/>
            </a:rPr>
            <a:t>giá.</a:t>
          </a:r>
          <a:endParaRPr lang="en-US" sz="3000" dirty="0">
            <a:solidFill>
              <a:srgbClr val="000000"/>
            </a:solidFill>
            <a:latin typeface="Times New Roman" pitchFamily="18" charset="0"/>
            <a:ea typeface="+mn-ea"/>
            <a:cs typeface="Times New Roman" pitchFamily="18" charset="0"/>
          </a:endParaRPr>
        </a:p>
      </dgm:t>
    </dgm:pt>
    <dgm:pt modelId="{483C6702-5DE4-45EA-BABB-0E23605AD5C1}" type="parTrans" cxnId="{AF5C1B55-EE38-4911-ADAE-11F52376BD29}">
      <dgm:prSet/>
      <dgm:spPr/>
      <dgm:t>
        <a:bodyPr/>
        <a:lstStyle/>
        <a:p>
          <a:pPr algn="just"/>
          <a:endParaRPr lang="en-US"/>
        </a:p>
      </dgm:t>
    </dgm:pt>
    <dgm:pt modelId="{4519B170-2D04-4B01-872F-94A993E1317C}" type="sibTrans" cxnId="{AF5C1B55-EE38-4911-ADAE-11F52376BD29}">
      <dgm:prSet/>
      <dgm:spPr/>
      <dgm:t>
        <a:bodyPr/>
        <a:lstStyle/>
        <a:p>
          <a:pPr algn="just"/>
          <a:endParaRPr lang="en-US"/>
        </a:p>
      </dgm:t>
    </dgm:pt>
    <dgm:pt modelId="{4DC01128-0998-874A-A9FD-D559EA0536CE}" type="pres">
      <dgm:prSet presAssocID="{29E1DD36-7629-DD42-B1FB-7F140C3F988A}" presName="Name0" presStyleCnt="0">
        <dgm:presLayoutVars>
          <dgm:dir/>
          <dgm:animLvl val="lvl"/>
          <dgm:resizeHandles val="exact"/>
        </dgm:presLayoutVars>
      </dgm:prSet>
      <dgm:spPr/>
      <dgm:t>
        <a:bodyPr/>
        <a:lstStyle/>
        <a:p>
          <a:endParaRPr lang="en-US"/>
        </a:p>
      </dgm:t>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3" custScaleX="277778" custScaleY="102590">
        <dgm:presLayoutVars>
          <dgm:chMax val="1"/>
          <dgm:bulletEnabled val="1"/>
        </dgm:presLayoutVars>
      </dgm:prSet>
      <dgm:spPr>
        <a:prstGeom prst="roundRect">
          <a:avLst/>
        </a:prstGeom>
      </dgm:spPr>
      <dgm:t>
        <a:bodyPr/>
        <a:lstStyle/>
        <a:p>
          <a:endParaRPr lang="en-US"/>
        </a:p>
      </dgm:t>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3" custScaleX="277778">
        <dgm:presLayoutVars>
          <dgm:chMax val="1"/>
          <dgm:bulletEnabled val="1"/>
        </dgm:presLayoutVars>
      </dgm:prSet>
      <dgm:spPr>
        <a:prstGeom prst="roundRect">
          <a:avLst/>
        </a:prstGeom>
      </dgm:spPr>
      <dgm:t>
        <a:bodyPr/>
        <a:lstStyle/>
        <a:p>
          <a:endParaRPr lang="en-US"/>
        </a:p>
      </dgm:t>
    </dgm:pt>
    <dgm:pt modelId="{19340095-0BCE-8C4A-A41B-87FB2C0F87A6}" type="pres">
      <dgm:prSet presAssocID="{D26CAEE4-3E90-C045-8B3C-5168D0D20D82}" presName="sp" presStyleCnt="0"/>
      <dgm:spPr/>
    </dgm:pt>
    <dgm:pt modelId="{6B8650CE-8649-4A0D-BDD3-3656C57B1CD0}" type="pres">
      <dgm:prSet presAssocID="{E9027324-5C71-4891-B384-8ECA082FF5AB}" presName="linNode" presStyleCnt="0"/>
      <dgm:spPr/>
    </dgm:pt>
    <dgm:pt modelId="{10811146-1319-41C9-9A2F-3C21DCEBCE09}" type="pres">
      <dgm:prSet presAssocID="{E9027324-5C71-4891-B384-8ECA082FF5AB}" presName="parentText" presStyleLbl="node1" presStyleIdx="2" presStyleCnt="3" custScaleX="277778">
        <dgm:presLayoutVars>
          <dgm:chMax val="1"/>
          <dgm:bulletEnabled val="1"/>
        </dgm:presLayoutVars>
      </dgm:prSet>
      <dgm:spPr>
        <a:prstGeom prst="roundRect">
          <a:avLst/>
        </a:prstGeom>
      </dgm:spPr>
      <dgm:t>
        <a:bodyPr/>
        <a:lstStyle/>
        <a:p>
          <a:endParaRPr lang="en-US"/>
        </a:p>
      </dgm:t>
    </dgm:pt>
  </dgm:ptLst>
  <dgm:cxnLst>
    <dgm:cxn modelId="{352BF430-BEFD-5D44-A399-A0A984044DD0}" srcId="{29E1DD36-7629-DD42-B1FB-7F140C3F988A}" destId="{8EC71749-E6EB-8A40-A8B9-904ADA8D9C93}" srcOrd="0" destOrd="0" parTransId="{E58D3793-3485-5440-B191-29B8E3CFFF5C}" sibTransId="{B619F2E5-60E9-6A42-BD20-BDF9886CAE90}"/>
    <dgm:cxn modelId="{48096B5E-176B-406F-AA81-BE6E07F04C5E}" type="presOf" srcId="{8EC71749-E6EB-8A40-A8B9-904ADA8D9C93}" destId="{6C8A2398-78D9-F540-A253-B12F2150556F}" srcOrd="0" destOrd="0" presId="urn:microsoft.com/office/officeart/2005/8/layout/vList5"/>
    <dgm:cxn modelId="{AF5C1B55-EE38-4911-ADAE-11F52376BD29}" srcId="{29E1DD36-7629-DD42-B1FB-7F140C3F988A}" destId="{E9027324-5C71-4891-B384-8ECA082FF5AB}" srcOrd="2" destOrd="0" parTransId="{483C6702-5DE4-45EA-BABB-0E23605AD5C1}" sibTransId="{4519B170-2D04-4B01-872F-94A993E1317C}"/>
    <dgm:cxn modelId="{EA9F1A0A-9B07-4777-A5FD-C22674BB2D7A}" type="presOf" srcId="{29E1DD36-7629-DD42-B1FB-7F140C3F988A}" destId="{4DC01128-0998-874A-A9FD-D559EA0536CE}" srcOrd="0" destOrd="0" presId="urn:microsoft.com/office/officeart/2005/8/layout/vList5"/>
    <dgm:cxn modelId="{FDB56F20-19F2-4B8A-8F02-FECCA0C20EA9}" type="presOf" srcId="{E9027324-5C71-4891-B384-8ECA082FF5AB}" destId="{10811146-1319-41C9-9A2F-3C21DCEBCE09}" srcOrd="0" destOrd="0" presId="urn:microsoft.com/office/officeart/2005/8/layout/vList5"/>
    <dgm:cxn modelId="{13D0D48B-5534-AF48-9BB6-78C9C67F88ED}" srcId="{29E1DD36-7629-DD42-B1FB-7F140C3F988A}" destId="{D75A1EBB-528F-754C-86F7-B36746F2414E}" srcOrd="1" destOrd="0" parTransId="{406BAB1E-EF0F-544B-A57C-2BC8856F482C}" sibTransId="{D26CAEE4-3E90-C045-8B3C-5168D0D20D82}"/>
    <dgm:cxn modelId="{B36E8375-46DD-4CBE-8AA1-B5BC7DEC1558}" type="presOf" srcId="{D75A1EBB-528F-754C-86F7-B36746F2414E}" destId="{00A48294-AA2E-9D4C-ACBD-2EEBCB46A600}" srcOrd="0" destOrd="0" presId="urn:microsoft.com/office/officeart/2005/8/layout/vList5"/>
    <dgm:cxn modelId="{9E3846F5-F5D2-4260-B9DC-35C40283D89C}" type="presParOf" srcId="{4DC01128-0998-874A-A9FD-D559EA0536CE}" destId="{B125005B-E90E-3041-A235-3D44FF3E9C2E}" srcOrd="0" destOrd="0" presId="urn:microsoft.com/office/officeart/2005/8/layout/vList5"/>
    <dgm:cxn modelId="{77383E58-3574-4663-85B9-7DCE116CFF29}" type="presParOf" srcId="{B125005B-E90E-3041-A235-3D44FF3E9C2E}" destId="{6C8A2398-78D9-F540-A253-B12F2150556F}" srcOrd="0" destOrd="0" presId="urn:microsoft.com/office/officeart/2005/8/layout/vList5"/>
    <dgm:cxn modelId="{5BA0D5D1-6373-4A54-BF59-F9BC4DFF8A4B}" type="presParOf" srcId="{4DC01128-0998-874A-A9FD-D559EA0536CE}" destId="{DA97757D-AE3E-1C47-A0AC-9C9340AB8C11}" srcOrd="1" destOrd="0" presId="urn:microsoft.com/office/officeart/2005/8/layout/vList5"/>
    <dgm:cxn modelId="{2C9EF810-7A11-48D7-9C3D-2CC076B20D32}" type="presParOf" srcId="{4DC01128-0998-874A-A9FD-D559EA0536CE}" destId="{6C9DA1E6-BB67-D14F-ADAA-0415C0A90669}" srcOrd="2" destOrd="0" presId="urn:microsoft.com/office/officeart/2005/8/layout/vList5"/>
    <dgm:cxn modelId="{B7EEB5EA-2CC1-4100-B22C-7275DFDB55BA}" type="presParOf" srcId="{6C9DA1E6-BB67-D14F-ADAA-0415C0A90669}" destId="{00A48294-AA2E-9D4C-ACBD-2EEBCB46A600}" srcOrd="0" destOrd="0" presId="urn:microsoft.com/office/officeart/2005/8/layout/vList5"/>
    <dgm:cxn modelId="{B12C1B64-4957-4DE2-A6CE-B6C75849FBB9}" type="presParOf" srcId="{4DC01128-0998-874A-A9FD-D559EA0536CE}" destId="{19340095-0BCE-8C4A-A41B-87FB2C0F87A6}" srcOrd="3" destOrd="0" presId="urn:microsoft.com/office/officeart/2005/8/layout/vList5"/>
    <dgm:cxn modelId="{A8D51F4E-A068-4594-9756-80BEB8231F05}" type="presParOf" srcId="{4DC01128-0998-874A-A9FD-D559EA0536CE}" destId="{6B8650CE-8649-4A0D-BDD3-3656C57B1CD0}" srcOrd="4" destOrd="0" presId="urn:microsoft.com/office/officeart/2005/8/layout/vList5"/>
    <dgm:cxn modelId="{847EBFD1-80AB-4099-982B-CC7E8F4FC29C}" type="presParOf" srcId="{6B8650CE-8649-4A0D-BDD3-3656C57B1CD0}" destId="{10811146-1319-41C9-9A2F-3C21DCEBCE09}"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8C150-41F7-364B-A785-AF3B86E79FA7}">
      <dsp:nvSpPr>
        <dsp:cNvPr id="0" name=""/>
        <dsp:cNvSpPr/>
      </dsp:nvSpPr>
      <dsp:spPr>
        <a:xfrm rot="5400000">
          <a:off x="7278923" y="-3066325"/>
          <a:ext cx="915232" cy="7281448"/>
        </a:xfrm>
        <a:prstGeom prst="round2SameRect">
          <a:avLst/>
        </a:prstGeom>
        <a:solidFill>
          <a:srgbClr val="00A2E6">
            <a:tint val="40000"/>
            <a:alpha val="90000"/>
            <a:hueOff val="0"/>
            <a:satOff val="0"/>
            <a:lumOff val="0"/>
            <a:alphaOff val="0"/>
          </a:srgbClr>
        </a:solidFill>
        <a:ln w="9525" cap="flat" cmpd="sng" algn="ctr">
          <a:solidFill>
            <a:srgbClr val="00A2E6">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rtl="0">
            <a:lnSpc>
              <a:spcPct val="90000"/>
            </a:lnSpc>
            <a:spcBef>
              <a:spcPct val="0"/>
            </a:spcBef>
            <a:spcAft>
              <a:spcPct val="15000"/>
            </a:spcAft>
            <a:buChar char="••"/>
          </a:pPr>
          <a:r>
            <a:rPr lang="en-US" sz="2400" b="0" kern="1200" dirty="0">
              <a:solidFill>
                <a:schemeClr val="tx1"/>
              </a:solidFill>
              <a:latin typeface="Times New Roman" pitchFamily="18" charset="0"/>
              <a:ea typeface="+mn-ea"/>
              <a:cs typeface="Times New Roman" pitchFamily="18" charset="0"/>
            </a:rPr>
            <a:t>Học </a:t>
          </a:r>
          <a:r>
            <a:rPr lang="en-US" sz="2400" b="0" kern="1200" dirty="0" smtClean="0">
              <a:solidFill>
                <a:schemeClr val="tx1"/>
              </a:solidFill>
              <a:latin typeface="Times New Roman" pitchFamily="18" charset="0"/>
              <a:ea typeface="+mn-ea"/>
              <a:cs typeface="Times New Roman" pitchFamily="18" charset="0"/>
            </a:rPr>
            <a:t>tập </a:t>
          </a:r>
          <a:r>
            <a:rPr lang="en-US" sz="2400" b="0" kern="1200" dirty="0">
              <a:solidFill>
                <a:schemeClr val="tx1"/>
              </a:solidFill>
              <a:latin typeface="Times New Roman" pitchFamily="18" charset="0"/>
              <a:ea typeface="+mn-ea"/>
              <a:cs typeface="Times New Roman" pitchFamily="18" charset="0"/>
            </a:rPr>
            <a:t>tại nhà: Tìm hiểu cấu tạo tế bào, tế bào nhân sơ và tế bào nhân thực, tế bào động vật và tế bào thực vật</a:t>
          </a:r>
        </a:p>
      </dsp:txBody>
      <dsp:txXfrm rot="-5400000">
        <a:off x="4095815" y="161461"/>
        <a:ext cx="7236770" cy="825876"/>
      </dsp:txXfrm>
    </dsp:sp>
    <dsp:sp modelId="{6C8A2398-78D9-F540-A253-B12F2150556F}">
      <dsp:nvSpPr>
        <dsp:cNvPr id="0" name=""/>
        <dsp:cNvSpPr/>
      </dsp:nvSpPr>
      <dsp:spPr>
        <a:xfrm>
          <a:off x="0" y="2378"/>
          <a:ext cx="4095815" cy="1144041"/>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b="1" kern="1200" dirty="0" err="1">
              <a:solidFill>
                <a:srgbClr val="FFFFFF"/>
              </a:solidFill>
              <a:latin typeface="Times New Roman" pitchFamily="18" charset="0"/>
              <a:ea typeface="+mn-ea"/>
              <a:cs typeface="Times New Roman" pitchFamily="18" charset="0"/>
            </a:rPr>
            <a:t>Hoạt</a:t>
          </a:r>
          <a:r>
            <a:rPr lang="en-US" sz="3200" b="1" kern="1200" dirty="0">
              <a:solidFill>
                <a:srgbClr val="FFFFFF"/>
              </a:solidFill>
              <a:latin typeface="Times New Roman" pitchFamily="18" charset="0"/>
              <a:ea typeface="+mn-ea"/>
              <a:cs typeface="Times New Roman" pitchFamily="18" charset="0"/>
            </a:rPr>
            <a:t> </a:t>
          </a:r>
          <a:r>
            <a:rPr lang="en-US" sz="3200" b="1" kern="1200" dirty="0" err="1">
              <a:solidFill>
                <a:srgbClr val="FFFFFF"/>
              </a:solidFill>
              <a:latin typeface="Times New Roman" pitchFamily="18" charset="0"/>
              <a:ea typeface="+mn-ea"/>
              <a:cs typeface="Times New Roman" pitchFamily="18" charset="0"/>
            </a:rPr>
            <a:t>động</a:t>
          </a:r>
          <a:r>
            <a:rPr lang="en-US" sz="3200" b="1" kern="1200" dirty="0">
              <a:solidFill>
                <a:srgbClr val="FFFFFF"/>
              </a:solidFill>
              <a:latin typeface="Times New Roman" pitchFamily="18" charset="0"/>
              <a:ea typeface="+mn-ea"/>
              <a:cs typeface="Times New Roman" pitchFamily="18" charset="0"/>
            </a:rPr>
            <a:t> 1</a:t>
          </a:r>
        </a:p>
      </dsp:txBody>
      <dsp:txXfrm>
        <a:off x="55847" y="58225"/>
        <a:ext cx="3984121" cy="1032347"/>
      </dsp:txXfrm>
    </dsp:sp>
    <dsp:sp modelId="{8237A781-41F3-8942-AE9F-B19F901E0A31}">
      <dsp:nvSpPr>
        <dsp:cNvPr id="0" name=""/>
        <dsp:cNvSpPr/>
      </dsp:nvSpPr>
      <dsp:spPr>
        <a:xfrm rot="5400000">
          <a:off x="7278923" y="-1865082"/>
          <a:ext cx="915232" cy="7281448"/>
        </a:xfrm>
        <a:prstGeom prst="round2SameRect">
          <a:avLst/>
        </a:prstGeom>
        <a:solidFill>
          <a:srgbClr val="FAC810">
            <a:tint val="40000"/>
            <a:alpha val="90000"/>
            <a:hueOff val="0"/>
            <a:satOff val="0"/>
            <a:lumOff val="0"/>
            <a:alphaOff val="0"/>
          </a:srgbClr>
        </a:solidFill>
        <a:ln w="9525" cap="flat" cmpd="sng" algn="ctr">
          <a:solidFill>
            <a:srgbClr val="FAC810">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rtl="0">
            <a:lnSpc>
              <a:spcPct val="90000"/>
            </a:lnSpc>
            <a:spcBef>
              <a:spcPct val="0"/>
            </a:spcBef>
            <a:spcAft>
              <a:spcPct val="15000"/>
            </a:spcAft>
            <a:buChar char="••"/>
          </a:pPr>
          <a:r>
            <a:rPr lang="en-US" sz="2400" b="0" i="0" kern="1200" dirty="0" err="1">
              <a:solidFill>
                <a:srgbClr val="000000"/>
              </a:solidFill>
              <a:effectLst/>
              <a:latin typeface="Times New Roman"/>
              <a:ea typeface="+mn-ea"/>
              <a:cs typeface="+mn-cs"/>
            </a:rPr>
            <a:t>Kiểm</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tra</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phần</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tự</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học</a:t>
          </a:r>
          <a:r>
            <a:rPr lang="en-US" sz="2400" b="0" i="0" kern="1200" dirty="0">
              <a:solidFill>
                <a:srgbClr val="000000"/>
              </a:solidFill>
              <a:effectLst/>
              <a:latin typeface="Times New Roman"/>
              <a:ea typeface="+mn-ea"/>
              <a:cs typeface="+mn-cs"/>
            </a:rPr>
            <a:t> ở </a:t>
          </a:r>
          <a:r>
            <a:rPr lang="en-US" sz="2400" b="0" i="0" kern="1200" dirty="0" err="1">
              <a:solidFill>
                <a:srgbClr val="000000"/>
              </a:solidFill>
              <a:effectLst/>
              <a:latin typeface="Times New Roman"/>
              <a:ea typeface="+mn-ea"/>
              <a:cs typeface="+mn-cs"/>
            </a:rPr>
            <a:t>nhà</a:t>
          </a:r>
          <a:endParaRPr lang="en-US" sz="2400" b="0" i="0" kern="1200" dirty="0">
            <a:solidFill>
              <a:srgbClr val="FF0000"/>
            </a:solidFill>
            <a:latin typeface="Times New Roman" pitchFamily="18" charset="0"/>
            <a:ea typeface="+mn-ea"/>
            <a:cs typeface="Times New Roman" pitchFamily="18" charset="0"/>
          </a:endParaRPr>
        </a:p>
      </dsp:txBody>
      <dsp:txXfrm rot="-5400000">
        <a:off x="4095815" y="1362704"/>
        <a:ext cx="7236770" cy="825876"/>
      </dsp:txXfrm>
    </dsp:sp>
    <dsp:sp modelId="{00A48294-AA2E-9D4C-ACBD-2EEBCB46A600}">
      <dsp:nvSpPr>
        <dsp:cNvPr id="0" name=""/>
        <dsp:cNvSpPr/>
      </dsp:nvSpPr>
      <dsp:spPr>
        <a:xfrm>
          <a:off x="0" y="1203621"/>
          <a:ext cx="4095815" cy="1144041"/>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b="1" kern="1200" dirty="0" err="1">
              <a:solidFill>
                <a:srgbClr val="000000"/>
              </a:solidFill>
              <a:latin typeface="Times New Roman" pitchFamily="18" charset="0"/>
              <a:ea typeface="+mn-ea"/>
              <a:cs typeface="Times New Roman" pitchFamily="18" charset="0"/>
            </a:rPr>
            <a:t>Hoạt</a:t>
          </a:r>
          <a:r>
            <a:rPr lang="en-US" sz="3200" b="1" kern="1200" dirty="0">
              <a:solidFill>
                <a:srgbClr val="000000"/>
              </a:solidFill>
              <a:latin typeface="Times New Roman" pitchFamily="18" charset="0"/>
              <a:ea typeface="+mn-ea"/>
              <a:cs typeface="Times New Roman" pitchFamily="18" charset="0"/>
            </a:rPr>
            <a:t> </a:t>
          </a:r>
          <a:r>
            <a:rPr lang="en-US" sz="3200" b="1" kern="1200" dirty="0" err="1">
              <a:solidFill>
                <a:srgbClr val="000000"/>
              </a:solidFill>
              <a:latin typeface="Times New Roman" pitchFamily="18" charset="0"/>
              <a:ea typeface="+mn-ea"/>
              <a:cs typeface="Times New Roman" pitchFamily="18" charset="0"/>
            </a:rPr>
            <a:t>động</a:t>
          </a:r>
          <a:r>
            <a:rPr lang="en-US" sz="3200" b="1" kern="1200" dirty="0">
              <a:solidFill>
                <a:srgbClr val="000000"/>
              </a:solidFill>
              <a:latin typeface="Times New Roman" pitchFamily="18" charset="0"/>
              <a:ea typeface="+mn-ea"/>
              <a:cs typeface="Times New Roman" pitchFamily="18" charset="0"/>
            </a:rPr>
            <a:t> 2</a:t>
          </a:r>
        </a:p>
      </dsp:txBody>
      <dsp:txXfrm>
        <a:off x="55847" y="1259468"/>
        <a:ext cx="3984121" cy="1032347"/>
      </dsp:txXfrm>
    </dsp:sp>
    <dsp:sp modelId="{DF509EF6-7A73-BD4F-BB1D-670C953FC4AC}">
      <dsp:nvSpPr>
        <dsp:cNvPr id="0" name=""/>
        <dsp:cNvSpPr/>
      </dsp:nvSpPr>
      <dsp:spPr>
        <a:xfrm rot="5400000">
          <a:off x="7278923" y="-663838"/>
          <a:ext cx="915232" cy="7281448"/>
        </a:xfrm>
        <a:prstGeom prst="round2SameRect">
          <a:avLst/>
        </a:prstGeom>
        <a:solidFill>
          <a:srgbClr val="7D8F8C">
            <a:tint val="40000"/>
            <a:alpha val="90000"/>
            <a:hueOff val="0"/>
            <a:satOff val="0"/>
            <a:lumOff val="0"/>
            <a:alphaOff val="0"/>
          </a:srgbClr>
        </a:solidFill>
        <a:ln w="9525" cap="flat" cmpd="sng" algn="ctr">
          <a:solidFill>
            <a:srgbClr val="7D8F8C">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rtl="0">
            <a:lnSpc>
              <a:spcPct val="90000"/>
            </a:lnSpc>
            <a:spcBef>
              <a:spcPct val="0"/>
            </a:spcBef>
            <a:spcAft>
              <a:spcPct val="15000"/>
            </a:spcAft>
            <a:buChar char="••"/>
          </a:pPr>
          <a:r>
            <a:rPr lang="en-US" sz="2400" b="0" i="0" kern="1200" dirty="0">
              <a:solidFill>
                <a:srgbClr val="000000"/>
              </a:solidFill>
              <a:effectLst/>
              <a:latin typeface="Times New Roman"/>
              <a:ea typeface="+mn-ea"/>
              <a:cs typeface="+mn-cs"/>
            </a:rPr>
            <a:t>Hướng dẫn thiết kế mô hình </a:t>
          </a:r>
          <a:r>
            <a:rPr lang="en-US" sz="2400" b="0" kern="1200" dirty="0">
              <a:latin typeface="Times New Roman" panose="02020603050405020304" pitchFamily="18" charset="0"/>
              <a:cs typeface="Times New Roman" panose="02020603050405020304" pitchFamily="18" charset="0"/>
            </a:rPr>
            <a:t>“mô phỏng tế bào thực vật và tế bào động vật”.</a:t>
          </a:r>
          <a:endParaRPr lang="en-US" sz="2400" b="0" kern="1200" dirty="0">
            <a:solidFill>
              <a:srgbClr val="FF0000"/>
            </a:solidFill>
            <a:latin typeface="Times New Roman" pitchFamily="18" charset="0"/>
            <a:ea typeface="+mn-ea"/>
            <a:cs typeface="Times New Roman" pitchFamily="18" charset="0"/>
          </a:endParaRPr>
        </a:p>
      </dsp:txBody>
      <dsp:txXfrm rot="-5400000">
        <a:off x="4095815" y="2563948"/>
        <a:ext cx="7236770" cy="825876"/>
      </dsp:txXfrm>
    </dsp:sp>
    <dsp:sp modelId="{6BA3743A-B708-3942-81F5-5F4D7DB36A72}">
      <dsp:nvSpPr>
        <dsp:cNvPr id="0" name=""/>
        <dsp:cNvSpPr/>
      </dsp:nvSpPr>
      <dsp:spPr>
        <a:xfrm>
          <a:off x="0" y="2404865"/>
          <a:ext cx="4095815" cy="1144041"/>
        </a:xfrm>
        <a:prstGeom prst="roundRect">
          <a:avLst/>
        </a:prstGeom>
        <a:gradFill rotWithShape="0">
          <a:gsLst>
            <a:gs pos="0">
              <a:srgbClr val="7D8F8C">
                <a:hueOff val="0"/>
                <a:satOff val="0"/>
                <a:lumOff val="0"/>
                <a:alphaOff val="0"/>
                <a:shade val="63000"/>
              </a:srgbClr>
            </a:gs>
            <a:gs pos="30000">
              <a:srgbClr val="7D8F8C">
                <a:hueOff val="0"/>
                <a:satOff val="0"/>
                <a:lumOff val="0"/>
                <a:alphaOff val="0"/>
                <a:shade val="90000"/>
                <a:satMod val="110000"/>
              </a:srgbClr>
            </a:gs>
            <a:gs pos="45000">
              <a:srgbClr val="7D8F8C">
                <a:hueOff val="0"/>
                <a:satOff val="0"/>
                <a:lumOff val="0"/>
                <a:alphaOff val="0"/>
                <a:shade val="100000"/>
                <a:satMod val="118000"/>
              </a:srgbClr>
            </a:gs>
            <a:gs pos="55000">
              <a:srgbClr val="7D8F8C">
                <a:hueOff val="0"/>
                <a:satOff val="0"/>
                <a:lumOff val="0"/>
                <a:alphaOff val="0"/>
                <a:shade val="100000"/>
                <a:satMod val="118000"/>
              </a:srgbClr>
            </a:gs>
            <a:gs pos="73000">
              <a:srgbClr val="7D8F8C">
                <a:hueOff val="0"/>
                <a:satOff val="0"/>
                <a:lumOff val="0"/>
                <a:alphaOff val="0"/>
                <a:shade val="90000"/>
                <a:satMod val="110000"/>
              </a:srgbClr>
            </a:gs>
            <a:gs pos="100000">
              <a:srgbClr val="7D8F8C">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b="1" kern="1200" dirty="0" err="1">
              <a:solidFill>
                <a:srgbClr val="000000"/>
              </a:solidFill>
              <a:latin typeface="Times New Roman" pitchFamily="18" charset="0"/>
              <a:ea typeface="+mn-ea"/>
              <a:cs typeface="Times New Roman" pitchFamily="18" charset="0"/>
            </a:rPr>
            <a:t>Hoạt</a:t>
          </a:r>
          <a:r>
            <a:rPr lang="en-US" sz="3200" b="1" kern="1200" dirty="0">
              <a:solidFill>
                <a:srgbClr val="000000"/>
              </a:solidFill>
              <a:latin typeface="Times New Roman" pitchFamily="18" charset="0"/>
              <a:ea typeface="+mn-ea"/>
              <a:cs typeface="Times New Roman" pitchFamily="18" charset="0"/>
            </a:rPr>
            <a:t> </a:t>
          </a:r>
          <a:r>
            <a:rPr lang="en-US" sz="3200" b="1" kern="1200" dirty="0" err="1">
              <a:solidFill>
                <a:srgbClr val="000000"/>
              </a:solidFill>
              <a:latin typeface="Times New Roman" pitchFamily="18" charset="0"/>
              <a:ea typeface="+mn-ea"/>
              <a:cs typeface="Times New Roman" pitchFamily="18" charset="0"/>
            </a:rPr>
            <a:t>động</a:t>
          </a:r>
          <a:r>
            <a:rPr lang="en-US" sz="3200" b="1" kern="1200" dirty="0">
              <a:solidFill>
                <a:srgbClr val="000000"/>
              </a:solidFill>
              <a:latin typeface="Times New Roman" pitchFamily="18" charset="0"/>
              <a:ea typeface="+mn-ea"/>
              <a:cs typeface="Times New Roman" pitchFamily="18" charset="0"/>
            </a:rPr>
            <a:t> 3</a:t>
          </a:r>
        </a:p>
      </dsp:txBody>
      <dsp:txXfrm>
        <a:off x="55847" y="2460712"/>
        <a:ext cx="3984121" cy="1032347"/>
      </dsp:txXfrm>
    </dsp:sp>
    <dsp:sp modelId="{41F25C4F-6B35-49CF-95C7-415FB997AAB4}">
      <dsp:nvSpPr>
        <dsp:cNvPr id="0" name=""/>
        <dsp:cNvSpPr/>
      </dsp:nvSpPr>
      <dsp:spPr>
        <a:xfrm rot="5400000">
          <a:off x="7278923" y="537404"/>
          <a:ext cx="915232" cy="7281448"/>
        </a:xfrm>
        <a:prstGeom prst="round2SameRect">
          <a:avLst/>
        </a:prstGeom>
        <a:solidFill>
          <a:srgbClr val="D06B20">
            <a:tint val="40000"/>
            <a:alpha val="90000"/>
            <a:hueOff val="0"/>
            <a:satOff val="0"/>
            <a:lumOff val="0"/>
            <a:alphaOff val="0"/>
          </a:srgbClr>
        </a:solidFill>
        <a:ln w="9525" cap="flat" cmpd="sng" algn="ctr">
          <a:solidFill>
            <a:srgbClr val="D06B20">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rtl="0">
            <a:lnSpc>
              <a:spcPct val="90000"/>
            </a:lnSpc>
            <a:spcBef>
              <a:spcPct val="0"/>
            </a:spcBef>
            <a:spcAft>
              <a:spcPct val="15000"/>
            </a:spcAft>
            <a:buChar char="••"/>
          </a:pPr>
          <a:r>
            <a:rPr lang="en-US" sz="2400" b="0" i="0" kern="1200" dirty="0" err="1">
              <a:solidFill>
                <a:srgbClr val="000000"/>
              </a:solidFill>
              <a:effectLst/>
              <a:latin typeface="Times New Roman"/>
              <a:ea typeface="+mn-ea"/>
              <a:cs typeface="+mn-cs"/>
            </a:rPr>
            <a:t>Báo</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cáo</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sản</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phẩm</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luyện</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tập</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và</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vận</a:t>
          </a:r>
          <a:r>
            <a:rPr lang="en-US" sz="2400" b="0" i="0" kern="1200" dirty="0">
              <a:solidFill>
                <a:srgbClr val="000000"/>
              </a:solidFill>
              <a:effectLst/>
              <a:latin typeface="Times New Roman"/>
              <a:ea typeface="+mn-ea"/>
              <a:cs typeface="+mn-cs"/>
            </a:rPr>
            <a:t> </a:t>
          </a:r>
          <a:r>
            <a:rPr lang="en-US" sz="2400" b="0" i="0" kern="1200" dirty="0" err="1">
              <a:solidFill>
                <a:srgbClr val="000000"/>
              </a:solidFill>
              <a:effectLst/>
              <a:latin typeface="Times New Roman"/>
              <a:ea typeface="+mn-ea"/>
              <a:cs typeface="+mn-cs"/>
            </a:rPr>
            <a:t>dụng</a:t>
          </a:r>
          <a:endParaRPr lang="en-US" sz="2400" b="0" kern="1200" dirty="0">
            <a:solidFill>
              <a:srgbClr val="FF0000"/>
            </a:solidFill>
            <a:latin typeface="Times New Roman" pitchFamily="18" charset="0"/>
            <a:ea typeface="+mn-ea"/>
            <a:cs typeface="Times New Roman" pitchFamily="18" charset="0"/>
          </a:endParaRPr>
        </a:p>
      </dsp:txBody>
      <dsp:txXfrm rot="-5400000">
        <a:off x="4095815" y="3765190"/>
        <a:ext cx="7236770" cy="825876"/>
      </dsp:txXfrm>
    </dsp:sp>
    <dsp:sp modelId="{10811146-1319-41C9-9A2F-3C21DCEBCE09}">
      <dsp:nvSpPr>
        <dsp:cNvPr id="0" name=""/>
        <dsp:cNvSpPr/>
      </dsp:nvSpPr>
      <dsp:spPr>
        <a:xfrm>
          <a:off x="0" y="3606108"/>
          <a:ext cx="4095815" cy="1144041"/>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b="1" kern="1200" dirty="0" err="1">
              <a:solidFill>
                <a:srgbClr val="000000"/>
              </a:solidFill>
              <a:latin typeface="Times New Roman" pitchFamily="18" charset="0"/>
              <a:ea typeface="+mn-ea"/>
              <a:cs typeface="Times New Roman" pitchFamily="18" charset="0"/>
            </a:rPr>
            <a:t>Hoạt</a:t>
          </a:r>
          <a:r>
            <a:rPr lang="en-US" sz="3200" b="1" kern="1200" dirty="0">
              <a:solidFill>
                <a:srgbClr val="000000"/>
              </a:solidFill>
              <a:latin typeface="Times New Roman" pitchFamily="18" charset="0"/>
              <a:ea typeface="+mn-ea"/>
              <a:cs typeface="Times New Roman" pitchFamily="18" charset="0"/>
            </a:rPr>
            <a:t> </a:t>
          </a:r>
          <a:r>
            <a:rPr lang="en-US" sz="3200" b="1" kern="1200" dirty="0" err="1">
              <a:solidFill>
                <a:srgbClr val="000000"/>
              </a:solidFill>
              <a:latin typeface="Times New Roman" pitchFamily="18" charset="0"/>
              <a:ea typeface="+mn-ea"/>
              <a:cs typeface="Times New Roman" pitchFamily="18" charset="0"/>
            </a:rPr>
            <a:t>động</a:t>
          </a:r>
          <a:r>
            <a:rPr lang="en-US" sz="3200" b="1" kern="1200" dirty="0">
              <a:solidFill>
                <a:srgbClr val="000000"/>
              </a:solidFill>
              <a:latin typeface="Times New Roman" pitchFamily="18" charset="0"/>
              <a:ea typeface="+mn-ea"/>
              <a:cs typeface="Times New Roman" pitchFamily="18" charset="0"/>
            </a:rPr>
            <a:t> 4</a:t>
          </a:r>
        </a:p>
      </dsp:txBody>
      <dsp:txXfrm>
        <a:off x="55847" y="3661955"/>
        <a:ext cx="3984121" cy="1032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2398-78D9-F540-A253-B12F2150556F}">
      <dsp:nvSpPr>
        <dsp:cNvPr id="0" name=""/>
        <dsp:cNvSpPr/>
      </dsp:nvSpPr>
      <dsp:spPr>
        <a:xfrm>
          <a:off x="2710" y="658"/>
          <a:ext cx="5549539" cy="1653846"/>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kern="1200" dirty="0">
              <a:solidFill>
                <a:srgbClr val="FFFFFF"/>
              </a:solidFill>
              <a:latin typeface="Times New Roman" pitchFamily="18" charset="0"/>
              <a:ea typeface="+mn-ea"/>
              <a:cs typeface="Times New Roman" pitchFamily="18" charset="0"/>
            </a:rPr>
            <a:t>Đánh giá qua phiếu khảo sát.</a:t>
          </a:r>
        </a:p>
      </dsp:txBody>
      <dsp:txXfrm>
        <a:off x="83444" y="81392"/>
        <a:ext cx="5388071" cy="1492378"/>
      </dsp:txXfrm>
    </dsp:sp>
    <dsp:sp modelId="{00A48294-AA2E-9D4C-ACBD-2EEBCB46A600}">
      <dsp:nvSpPr>
        <dsp:cNvPr id="0" name=""/>
        <dsp:cNvSpPr/>
      </dsp:nvSpPr>
      <dsp:spPr>
        <a:xfrm>
          <a:off x="2710" y="1735110"/>
          <a:ext cx="5549539" cy="1612093"/>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kern="1200" dirty="0">
              <a:solidFill>
                <a:srgbClr val="000000"/>
              </a:solidFill>
              <a:latin typeface="Times New Roman" pitchFamily="18" charset="0"/>
              <a:ea typeface="+mn-ea"/>
              <a:cs typeface="Times New Roman" pitchFamily="18" charset="0"/>
            </a:rPr>
            <a:t>Đánh giá qua kết quả bài kiểm tra đánh giá bài học.</a:t>
          </a:r>
        </a:p>
      </dsp:txBody>
      <dsp:txXfrm>
        <a:off x="81406" y="1813806"/>
        <a:ext cx="5392147" cy="1454701"/>
      </dsp:txXfrm>
    </dsp:sp>
    <dsp:sp modelId="{10811146-1319-41C9-9A2F-3C21DCEBCE09}">
      <dsp:nvSpPr>
        <dsp:cNvPr id="0" name=""/>
        <dsp:cNvSpPr/>
      </dsp:nvSpPr>
      <dsp:spPr>
        <a:xfrm>
          <a:off x="2710" y="3427807"/>
          <a:ext cx="5549539" cy="1612093"/>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just" defTabSz="1333500" rtl="0">
            <a:lnSpc>
              <a:spcPct val="90000"/>
            </a:lnSpc>
            <a:spcBef>
              <a:spcPct val="0"/>
            </a:spcBef>
            <a:spcAft>
              <a:spcPct val="35000"/>
            </a:spcAft>
          </a:pPr>
          <a:r>
            <a:rPr lang="en-US" sz="3000" kern="1200" dirty="0">
              <a:solidFill>
                <a:srgbClr val="000000"/>
              </a:solidFill>
              <a:latin typeface="Times New Roman" pitchFamily="18" charset="0"/>
              <a:ea typeface="+mn-ea"/>
              <a:cs typeface="Times New Roman" pitchFamily="18" charset="0"/>
            </a:rPr>
            <a:t>Đánh giá qua ý thức thái độ và hiệu quả trong thực hiện từng nhiệm vụ học tập.</a:t>
          </a:r>
        </a:p>
      </dsp:txBody>
      <dsp:txXfrm>
        <a:off x="81406" y="3506503"/>
        <a:ext cx="5392147" cy="1454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2398-78D9-F540-A253-B12F2150556F}">
      <dsp:nvSpPr>
        <dsp:cNvPr id="0" name=""/>
        <dsp:cNvSpPr/>
      </dsp:nvSpPr>
      <dsp:spPr>
        <a:xfrm>
          <a:off x="2915" y="658"/>
          <a:ext cx="5970832" cy="1653846"/>
        </a:xfrm>
        <a:prstGeom prst="roundRect">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just" defTabSz="1111250" rtl="0">
            <a:lnSpc>
              <a:spcPct val="90000"/>
            </a:lnSpc>
            <a:spcBef>
              <a:spcPct val="0"/>
            </a:spcBef>
            <a:spcAft>
              <a:spcPct val="35000"/>
            </a:spcAft>
          </a:pPr>
          <a:r>
            <a:rPr lang="en-US" sz="2500" kern="1200" dirty="0">
              <a:solidFill>
                <a:srgbClr val="FFFFFF"/>
              </a:solidFill>
              <a:latin typeface="Times New Roman" pitchFamily="18" charset="0"/>
              <a:ea typeface="+mn-ea"/>
              <a:cs typeface="Times New Roman" pitchFamily="18" charset="0"/>
            </a:rPr>
            <a:t>Các biểu hiện của phẩm chất và NLTH với các KN thành tố đã được xác định: KN xác định mục tiêu, KN lập kế hoạch, KN thực hiện kế hoạch và đánh </a:t>
          </a:r>
          <a:r>
            <a:rPr lang="en-US" sz="2500" kern="1200" dirty="0" smtClean="0">
              <a:solidFill>
                <a:srgbClr val="FFFFFF"/>
              </a:solidFill>
              <a:latin typeface="Times New Roman" pitchFamily="18" charset="0"/>
              <a:ea typeface="+mn-ea"/>
              <a:cs typeface="Times New Roman" pitchFamily="18" charset="0"/>
            </a:rPr>
            <a:t>giá.</a:t>
          </a:r>
          <a:endParaRPr lang="en-US" sz="2500" kern="1200" dirty="0">
            <a:solidFill>
              <a:srgbClr val="FFFFFF"/>
            </a:solidFill>
            <a:latin typeface="Times New Roman" pitchFamily="18" charset="0"/>
            <a:ea typeface="+mn-ea"/>
            <a:cs typeface="Times New Roman" pitchFamily="18" charset="0"/>
          </a:endParaRPr>
        </a:p>
      </dsp:txBody>
      <dsp:txXfrm>
        <a:off x="83649" y="81392"/>
        <a:ext cx="5809364" cy="1492378"/>
      </dsp:txXfrm>
    </dsp:sp>
    <dsp:sp modelId="{00A48294-AA2E-9D4C-ACBD-2EEBCB46A600}">
      <dsp:nvSpPr>
        <dsp:cNvPr id="0" name=""/>
        <dsp:cNvSpPr/>
      </dsp:nvSpPr>
      <dsp:spPr>
        <a:xfrm>
          <a:off x="2915" y="1735110"/>
          <a:ext cx="5970832" cy="1612093"/>
        </a:xfrm>
        <a:prstGeom prst="roundRect">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just" defTabSz="1422400" rtl="0">
            <a:lnSpc>
              <a:spcPct val="90000"/>
            </a:lnSpc>
            <a:spcBef>
              <a:spcPct val="0"/>
            </a:spcBef>
            <a:spcAft>
              <a:spcPct val="35000"/>
            </a:spcAft>
          </a:pPr>
          <a:r>
            <a:rPr lang="en-US" sz="3200" kern="1200" dirty="0">
              <a:solidFill>
                <a:srgbClr val="FFFFFF"/>
              </a:solidFill>
              <a:latin typeface="Times New Roman" pitchFamily="18" charset="0"/>
              <a:ea typeface="+mn-ea"/>
              <a:cs typeface="Times New Roman" pitchFamily="18" charset="0"/>
            </a:rPr>
            <a:t>Các yêu cầu cần đạt được đưa ra trong mỗi hoạt động </a:t>
          </a:r>
          <a:r>
            <a:rPr lang="en-US" sz="3200" kern="1200" dirty="0" smtClean="0">
              <a:solidFill>
                <a:srgbClr val="FFFFFF"/>
              </a:solidFill>
              <a:latin typeface="Times New Roman" pitchFamily="18" charset="0"/>
              <a:ea typeface="+mn-ea"/>
              <a:cs typeface="Times New Roman" pitchFamily="18" charset="0"/>
            </a:rPr>
            <a:t>theo bài dạy.</a:t>
          </a:r>
          <a:endParaRPr lang="en-US" sz="3200" kern="1200" dirty="0">
            <a:solidFill>
              <a:srgbClr val="000000"/>
            </a:solidFill>
            <a:latin typeface="Times New Roman" pitchFamily="18" charset="0"/>
            <a:ea typeface="+mn-ea"/>
            <a:cs typeface="Times New Roman" pitchFamily="18" charset="0"/>
          </a:endParaRPr>
        </a:p>
      </dsp:txBody>
      <dsp:txXfrm>
        <a:off x="81611" y="1813806"/>
        <a:ext cx="5813440" cy="1454701"/>
      </dsp:txXfrm>
    </dsp:sp>
    <dsp:sp modelId="{10811146-1319-41C9-9A2F-3C21DCEBCE09}">
      <dsp:nvSpPr>
        <dsp:cNvPr id="0" name=""/>
        <dsp:cNvSpPr/>
      </dsp:nvSpPr>
      <dsp:spPr>
        <a:xfrm>
          <a:off x="2915" y="3427807"/>
          <a:ext cx="5970832" cy="1612093"/>
        </a:xfrm>
        <a:prstGeom prst="roundRect">
          <a:avLst/>
        </a:prstGeom>
        <a:gradFill rotWithShape="0">
          <a:gsLst>
            <a:gs pos="0">
              <a:srgbClr val="D06B20">
                <a:hueOff val="0"/>
                <a:satOff val="0"/>
                <a:lumOff val="0"/>
                <a:alphaOff val="0"/>
                <a:shade val="63000"/>
              </a:srgbClr>
            </a:gs>
            <a:gs pos="30000">
              <a:srgbClr val="D06B20">
                <a:hueOff val="0"/>
                <a:satOff val="0"/>
                <a:lumOff val="0"/>
                <a:alphaOff val="0"/>
                <a:shade val="90000"/>
                <a:satMod val="110000"/>
              </a:srgbClr>
            </a:gs>
            <a:gs pos="45000">
              <a:srgbClr val="D06B20">
                <a:hueOff val="0"/>
                <a:satOff val="0"/>
                <a:lumOff val="0"/>
                <a:alphaOff val="0"/>
                <a:shade val="100000"/>
                <a:satMod val="118000"/>
              </a:srgbClr>
            </a:gs>
            <a:gs pos="55000">
              <a:srgbClr val="D06B20">
                <a:hueOff val="0"/>
                <a:satOff val="0"/>
                <a:lumOff val="0"/>
                <a:alphaOff val="0"/>
                <a:shade val="100000"/>
                <a:satMod val="118000"/>
              </a:srgbClr>
            </a:gs>
            <a:gs pos="73000">
              <a:srgbClr val="D06B20">
                <a:hueOff val="0"/>
                <a:satOff val="0"/>
                <a:lumOff val="0"/>
                <a:alphaOff val="0"/>
                <a:shade val="90000"/>
                <a:satMod val="110000"/>
              </a:srgbClr>
            </a:gs>
            <a:gs pos="100000">
              <a:srgbClr val="D06B20">
                <a:hueOff val="0"/>
                <a:satOff val="0"/>
                <a:lumOff val="0"/>
                <a:alphaOff val="0"/>
                <a:shade val="63000"/>
              </a:srgb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just" defTabSz="1333500" rtl="0">
            <a:lnSpc>
              <a:spcPct val="90000"/>
            </a:lnSpc>
            <a:spcBef>
              <a:spcPct val="0"/>
            </a:spcBef>
            <a:spcAft>
              <a:spcPct val="35000"/>
            </a:spcAft>
          </a:pPr>
          <a:r>
            <a:rPr lang="en-US" sz="3000" kern="1200" dirty="0">
              <a:solidFill>
                <a:srgbClr val="FFFFFF"/>
              </a:solidFill>
              <a:latin typeface="Times New Roman" pitchFamily="18" charset="0"/>
              <a:ea typeface="+mn-ea"/>
              <a:cs typeface="Times New Roman" pitchFamily="18" charset="0"/>
            </a:rPr>
            <a:t>Quá trình tham gia hoạt động nhóm và các sản phẩm trong mỗi hoạt động học tập, kiểm tra đánh </a:t>
          </a:r>
          <a:r>
            <a:rPr lang="en-US" sz="3000" kern="1200" dirty="0" smtClean="0">
              <a:solidFill>
                <a:srgbClr val="FFFFFF"/>
              </a:solidFill>
              <a:latin typeface="Times New Roman" pitchFamily="18" charset="0"/>
              <a:ea typeface="+mn-ea"/>
              <a:cs typeface="Times New Roman" pitchFamily="18" charset="0"/>
            </a:rPr>
            <a:t>giá.</a:t>
          </a:r>
          <a:endParaRPr lang="en-US" sz="3000" kern="1200" dirty="0">
            <a:solidFill>
              <a:srgbClr val="000000"/>
            </a:solidFill>
            <a:latin typeface="Times New Roman" pitchFamily="18" charset="0"/>
            <a:ea typeface="+mn-ea"/>
            <a:cs typeface="Times New Roman" pitchFamily="18" charset="0"/>
          </a:endParaRPr>
        </a:p>
      </dsp:txBody>
      <dsp:txXfrm>
        <a:off x="81611" y="3506503"/>
        <a:ext cx="5813440" cy="14547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476B05B7-65FC-4DCB-A7AA-E8E7B06DA94C}" type="datetimeFigureOut">
              <a:rPr lang="en-US"/>
              <a:pPr/>
              <a:t>3/13/2023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84839EF-471A-4A05-9B6D-581D1F06EECE}" type="slidenum">
              <a:rPr lang="en-US" altLang="en-US"/>
              <a:pPr/>
              <a:t>‹#›</a:t>
            </a:fld>
            <a:endParaRPr lang="en-US" altLang="en-US"/>
          </a:p>
        </p:txBody>
      </p:sp>
    </p:spTree>
    <p:extLst>
      <p:ext uri="{BB962C8B-B14F-4D97-AF65-F5344CB8AC3E}">
        <p14:creationId xmlns:p14="http://schemas.microsoft.com/office/powerpoint/2010/main" val="1237608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fld id="{DBB10535-B374-44F1-BECC-7C082A98C955}" type="slidenum">
              <a:rPr lang="en-US" altLang="en-US" sz="1200"/>
              <a:pPr/>
              <a:t>23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6F174-6AE8-491C-9CF4-65200B05D3A0}" type="slidenum">
              <a:rPr lang="vi-VN" altLang="en-US" smtClean="0"/>
              <a:pPr/>
              <a:t>‹#›</a:t>
            </a:fld>
            <a:endParaRPr lang="vi-VN" altLang="en-US"/>
          </a:p>
        </p:txBody>
      </p:sp>
    </p:spTree>
    <p:extLst>
      <p:ext uri="{BB962C8B-B14F-4D97-AF65-F5344CB8AC3E}">
        <p14:creationId xmlns:p14="http://schemas.microsoft.com/office/powerpoint/2010/main" val="361146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E9B99-1FD3-49B2-B29B-78A089C87772}" type="slidenum">
              <a:rPr lang="vi-VN" altLang="en-US" smtClean="0"/>
              <a:pPr/>
              <a:t>‹#›</a:t>
            </a:fld>
            <a:endParaRPr lang="vi-VN" altLang="en-US"/>
          </a:p>
        </p:txBody>
      </p:sp>
    </p:spTree>
    <p:extLst>
      <p:ext uri="{BB962C8B-B14F-4D97-AF65-F5344CB8AC3E}">
        <p14:creationId xmlns:p14="http://schemas.microsoft.com/office/powerpoint/2010/main" val="248535565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39269-4B46-488C-9B11-FE0858741F12}" type="slidenum">
              <a:rPr lang="vi-VN" altLang="en-US" smtClean="0"/>
              <a:pPr/>
              <a:t>‹#›</a:t>
            </a:fld>
            <a:endParaRPr lang="vi-VN" altLang="en-US"/>
          </a:p>
        </p:txBody>
      </p:sp>
    </p:spTree>
    <p:extLst>
      <p:ext uri="{BB962C8B-B14F-4D97-AF65-F5344CB8AC3E}">
        <p14:creationId xmlns:p14="http://schemas.microsoft.com/office/powerpoint/2010/main" val="123416607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61A6-4A52-430B-B2AF-785E8AEB09AF}" type="slidenum">
              <a:rPr lang="vi-VN" altLang="en-US" smtClean="0"/>
              <a:pPr/>
              <a:t>‹#›</a:t>
            </a:fld>
            <a:endParaRPr lang="vi-VN" altLang="en-US"/>
          </a:p>
        </p:txBody>
      </p:sp>
    </p:spTree>
    <p:extLst>
      <p:ext uri="{BB962C8B-B14F-4D97-AF65-F5344CB8AC3E}">
        <p14:creationId xmlns:p14="http://schemas.microsoft.com/office/powerpoint/2010/main" val="139776283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9F59F-0E10-4390-9D07-AAF3F615C697}" type="slidenum">
              <a:rPr lang="vi-VN" altLang="en-US" smtClean="0"/>
              <a:pPr/>
              <a:t>‹#›</a:t>
            </a:fld>
            <a:endParaRPr lang="vi-VN" altLang="en-US"/>
          </a:p>
        </p:txBody>
      </p:sp>
    </p:spTree>
    <p:extLst>
      <p:ext uri="{BB962C8B-B14F-4D97-AF65-F5344CB8AC3E}">
        <p14:creationId xmlns:p14="http://schemas.microsoft.com/office/powerpoint/2010/main" val="137282792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D33D7-65D8-4BEF-8150-E70DE5B2E1EC}" type="slidenum">
              <a:rPr lang="vi-VN" altLang="en-US" smtClean="0"/>
              <a:pPr/>
              <a:t>‹#›</a:t>
            </a:fld>
            <a:endParaRPr lang="vi-VN" altLang="en-US"/>
          </a:p>
        </p:txBody>
      </p:sp>
    </p:spTree>
    <p:extLst>
      <p:ext uri="{BB962C8B-B14F-4D97-AF65-F5344CB8AC3E}">
        <p14:creationId xmlns:p14="http://schemas.microsoft.com/office/powerpoint/2010/main" val="389992436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33CD03-3880-4EC7-8C78-8883CBB40F19}" type="slidenum">
              <a:rPr lang="vi-VN" altLang="en-US" smtClean="0"/>
              <a:pPr/>
              <a:t>‹#›</a:t>
            </a:fld>
            <a:endParaRPr lang="vi-VN" altLang="en-US"/>
          </a:p>
        </p:txBody>
      </p:sp>
    </p:spTree>
    <p:extLst>
      <p:ext uri="{BB962C8B-B14F-4D97-AF65-F5344CB8AC3E}">
        <p14:creationId xmlns:p14="http://schemas.microsoft.com/office/powerpoint/2010/main" val="37368128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3927F-0416-4211-AF6C-7C580330F716}" type="slidenum">
              <a:rPr lang="vi-VN" altLang="en-US" smtClean="0"/>
              <a:pPr/>
              <a:t>‹#›</a:t>
            </a:fld>
            <a:endParaRPr lang="vi-VN" altLang="en-US"/>
          </a:p>
        </p:txBody>
      </p:sp>
    </p:spTree>
    <p:extLst>
      <p:ext uri="{BB962C8B-B14F-4D97-AF65-F5344CB8AC3E}">
        <p14:creationId xmlns:p14="http://schemas.microsoft.com/office/powerpoint/2010/main" val="339421937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DC8B0-30FE-4BD3-9419-8376004E30E5}" type="slidenum">
              <a:rPr lang="vi-VN" altLang="en-US" smtClean="0"/>
              <a:pPr/>
              <a:t>‹#›</a:t>
            </a:fld>
            <a:endParaRPr lang="vi-VN" altLang="en-US"/>
          </a:p>
        </p:txBody>
      </p:sp>
    </p:spTree>
    <p:extLst>
      <p:ext uri="{BB962C8B-B14F-4D97-AF65-F5344CB8AC3E}">
        <p14:creationId xmlns:p14="http://schemas.microsoft.com/office/powerpoint/2010/main" val="123071529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A0434-6707-4EF4-8E28-048C14E82C61}" type="slidenum">
              <a:rPr lang="vi-VN" altLang="en-US" smtClean="0"/>
              <a:pPr/>
              <a:t>‹#›</a:t>
            </a:fld>
            <a:endParaRPr lang="vi-VN" altLang="en-US"/>
          </a:p>
        </p:txBody>
      </p:sp>
    </p:spTree>
    <p:extLst>
      <p:ext uri="{BB962C8B-B14F-4D97-AF65-F5344CB8AC3E}">
        <p14:creationId xmlns:p14="http://schemas.microsoft.com/office/powerpoint/2010/main" val="266094481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638D0-6297-4BC8-A383-7BA4F641BA8C}" type="slidenum">
              <a:rPr lang="vi-VN" altLang="en-US" smtClean="0"/>
              <a:pPr/>
              <a:t>‹#›</a:t>
            </a:fld>
            <a:endParaRPr lang="vi-VN" altLang="en-US"/>
          </a:p>
        </p:txBody>
      </p:sp>
    </p:spTree>
    <p:extLst>
      <p:ext uri="{BB962C8B-B14F-4D97-AF65-F5344CB8AC3E}">
        <p14:creationId xmlns:p14="http://schemas.microsoft.com/office/powerpoint/2010/main" val="185524434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37771-1767-4A20-81F7-BE09FE7CB23A}" type="slidenum">
              <a:rPr lang="vi-VN" altLang="en-US" smtClean="0"/>
              <a:pPr/>
              <a:t>‹#›</a:t>
            </a:fld>
            <a:endParaRPr lang="vi-VN" altLang="en-US"/>
          </a:p>
        </p:txBody>
      </p:sp>
    </p:spTree>
    <p:extLst>
      <p:ext uri="{BB962C8B-B14F-4D97-AF65-F5344CB8AC3E}">
        <p14:creationId xmlns:p14="http://schemas.microsoft.com/office/powerpoint/2010/main" val="1512090016"/>
      </p:ext>
    </p:extLst>
  </p:cSld>
  <p:clrMap bg1="lt1" tx1="dk1" bg2="lt2" tx2="dk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 id="2147485459" r:id="rId6"/>
    <p:sldLayoutId id="2147485460" r:id="rId7"/>
    <p:sldLayoutId id="2147485461" r:id="rId8"/>
    <p:sldLayoutId id="2147485462" r:id="rId9"/>
    <p:sldLayoutId id="2147485463" r:id="rId10"/>
    <p:sldLayoutId id="2147485464" r:id="rId11"/>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CB3EDF-794B-4CE4-88BA-CE821A2018B3}"/>
              </a:ext>
            </a:extLst>
          </p:cNvPr>
          <p:cNvSpPr/>
          <p:nvPr/>
        </p:nvSpPr>
        <p:spPr>
          <a:xfrm rot="21316623">
            <a:off x="2342124" y="3286563"/>
            <a:ext cx="7529718" cy="3717596"/>
          </a:xfrm>
          <a:prstGeom prst="rect">
            <a:avLst/>
          </a:prstGeom>
          <a:solidFill>
            <a:srgbClr val="DA5B07"/>
          </a:solidFill>
          <a:ln>
            <a:noFill/>
          </a:ln>
          <a:effectLst>
            <a:outerShdw blurRad="184150" dist="241300" dir="11520000" sx="110000" sy="110000" algn="ctr">
              <a:srgbClr val="000000">
                <a:alpha val="18000"/>
              </a:srgbClr>
            </a:outerShdw>
          </a:effectLst>
          <a:scene3d>
            <a:camera prst="isometricOffAxis2Top"/>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p:cNvSpPr txBox="1">
            <a:spLocks/>
          </p:cNvSpPr>
          <p:nvPr/>
        </p:nvSpPr>
        <p:spPr>
          <a:xfrm>
            <a:off x="515380" y="2553803"/>
            <a:ext cx="10909212" cy="1955317"/>
          </a:xfrm>
          <a:prstGeom prst="rect">
            <a:avLst/>
          </a:prstGeom>
        </p:spPr>
        <p:txBody>
          <a:bodyPr>
            <a:no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hangingPunct="1">
              <a:buFont typeface="Arial" pitchFamily="34" charset="0"/>
              <a:buNone/>
            </a:pPr>
            <a:r>
              <a:rPr lang="en-US" sz="500">
                <a:solidFill>
                  <a:schemeClr val="accent6">
                    <a:lumMod val="50000"/>
                  </a:schemeClr>
                </a:solidFill>
              </a:rPr>
              <a:t>         </a:t>
            </a:r>
            <a:r>
              <a:rPr lang="en-US">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VẬN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DỤNG MÔ HÌNH “LỚP HỌC ĐẢO NGƯỢC” TRONG DẠY BÀI 19: CẤU TẠO VÀ CHỨC NĂNG CÁC THÀNH PHẦN CỦA TẾ BÀO - KHOA HỌC TỰ NHIÊN 6 NHẰM GÓP PHẦN NÂNG CAO NĂNG LỰC TỰ HỌC CHO </a:t>
            </a:r>
            <a:r>
              <a:rPr lang="en-US">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HỌC SINH</a:t>
            </a:r>
            <a:endParaRPr lang="en-US" dirty="0">
              <a:solidFill>
                <a:schemeClr val="accent6">
                  <a:lumMod val="5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0" y="-27384"/>
            <a:ext cx="12192000" cy="990600"/>
          </a:xfrm>
          <a:prstGeom prst="rect">
            <a:avLst/>
          </a:prstGeom>
          <a:solidFill>
            <a:srgbClr val="0071BB"/>
          </a:solidFill>
        </p:spPr>
        <p:style>
          <a:lnRef idx="1">
            <a:schemeClr val="accent6"/>
          </a:lnRef>
          <a:fillRef idx="3">
            <a:schemeClr val="accent6"/>
          </a:fillRef>
          <a:effectRef idx="2">
            <a:schemeClr val="accent6"/>
          </a:effectRef>
          <a:fontRef idx="minor">
            <a:schemeClr val="lt1"/>
          </a:fontRef>
        </p:style>
        <p:txBody>
          <a:bodyPr anchor="ctr" anchorCtr="0"/>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lvl="0" algn="ctr" eaLnBrk="1" hangingPunct="1"/>
            <a:r>
              <a:rPr lang="en-US" sz="2400">
                <a:solidFill>
                  <a:srgbClr val="FFC000"/>
                </a:solidFill>
                <a:latin typeface="Times New Roman" pitchFamily="18" charset="0"/>
                <a:cs typeface="Times New Roman" pitchFamily="18" charset="0"/>
              </a:rPr>
              <a:t>UBND </a:t>
            </a:r>
            <a:r>
              <a:rPr lang="en-US" sz="2400" dirty="0">
                <a:solidFill>
                  <a:srgbClr val="FFC000"/>
                </a:solidFill>
                <a:latin typeface="Times New Roman" pitchFamily="18" charset="0"/>
                <a:cs typeface="Times New Roman" pitchFamily="18" charset="0"/>
              </a:rPr>
              <a:t>TỈNH HÀ TĨNH</a:t>
            </a:r>
          </a:p>
          <a:p>
            <a:pPr lvl="0" algn="ctr" eaLnBrk="1" hangingPunct="1"/>
            <a:r>
              <a:rPr lang="en-US" sz="2400" dirty="0">
                <a:solidFill>
                  <a:srgbClr val="FFC000"/>
                </a:solidFill>
                <a:latin typeface="Times New Roman" pitchFamily="18" charset="0"/>
                <a:cs typeface="Times New Roman" pitchFamily="18" charset="0"/>
              </a:rPr>
              <a:t>SỞ GIÁO DỤC VÀ </a:t>
            </a:r>
            <a:r>
              <a:rPr lang="en-US" sz="2400">
                <a:solidFill>
                  <a:srgbClr val="FFC000"/>
                </a:solidFill>
                <a:latin typeface="Times New Roman" pitchFamily="18" charset="0"/>
                <a:cs typeface="Times New Roman" pitchFamily="18" charset="0"/>
              </a:rPr>
              <a:t>ĐÀO TẠO</a:t>
            </a:r>
            <a:endParaRPr lang="en-US" sz="2400" dirty="0">
              <a:solidFill>
                <a:srgbClr val="FFC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1236D4F-ABA0-4380-AAB5-B08B91BC1DCC}"/>
              </a:ext>
            </a:extLst>
          </p:cNvPr>
          <p:cNvSpPr txBox="1"/>
          <p:nvPr/>
        </p:nvSpPr>
        <p:spPr>
          <a:xfrm>
            <a:off x="515380" y="1548081"/>
            <a:ext cx="11161240" cy="584775"/>
          </a:xfrm>
          <a:prstGeom prst="rect">
            <a:avLst/>
          </a:prstGeom>
          <a:noFill/>
        </p:spPr>
        <p:txBody>
          <a:bodyPr wrap="square">
            <a:spAutoFit/>
          </a:bodyPr>
          <a:lstStyle/>
          <a:p>
            <a:pPr lvl="0" algn="ctr" eaLnBrk="1" hangingPunct="1"/>
            <a:r>
              <a:rPr lang="en-US" sz="3200" b="1" kern="1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BÁO CÁO BIỆN PHÁP  NÂNG CAO HIỆU QUẢ DẠY HỌC</a:t>
            </a:r>
            <a:endParaRPr lang="en-US" sz="3200" b="1" kern="10"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117926E-1AA7-4FF8-912C-91428E93B654}"/>
              </a:ext>
            </a:extLst>
          </p:cNvPr>
          <p:cNvSpPr txBox="1"/>
          <p:nvPr/>
        </p:nvSpPr>
        <p:spPr>
          <a:xfrm>
            <a:off x="3043238" y="6207695"/>
            <a:ext cx="6105524" cy="461665"/>
          </a:xfrm>
          <a:prstGeom prst="rect">
            <a:avLst/>
          </a:prstGeom>
          <a:noFill/>
        </p:spPr>
        <p:txBody>
          <a:bodyPr wrap="square">
            <a:spAutoFit/>
          </a:bodyPr>
          <a:lstStyle/>
          <a:p>
            <a:pPr algn="ctr" eaLnBrk="1" hangingPunct="1">
              <a:buFont typeface="Arial" pitchFamily="34" charset="0"/>
              <a:buNone/>
            </a:pPr>
            <a:r>
              <a:rPr lang="en-US" sz="2400" b="1" i="1">
                <a:solidFill>
                  <a:srgbClr val="000099"/>
                </a:solidFill>
                <a:latin typeface="Times New Roman" panose="02020603050405020304" pitchFamily="18" charset="0"/>
                <a:cs typeface="Times New Roman" panose="02020603050405020304" pitchFamily="18" charset="0"/>
              </a:rPr>
              <a:t>Hà Tĩnh, ngày 28 tháng 02 năm 2023</a:t>
            </a:r>
            <a:endParaRPr lang="en-US" sz="2400" b="1" i="1" dirty="0">
              <a:solidFill>
                <a:srgbClr val="000099"/>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634DDB6-233C-4493-9975-27674F03BFEE}"/>
              </a:ext>
            </a:extLst>
          </p:cNvPr>
          <p:cNvSpPr txBox="1"/>
          <p:nvPr/>
        </p:nvSpPr>
        <p:spPr>
          <a:xfrm>
            <a:off x="2477598" y="4752436"/>
            <a:ext cx="7236804" cy="584775"/>
          </a:xfrm>
          <a:prstGeom prst="rect">
            <a:avLst/>
          </a:prstGeom>
          <a:noFill/>
        </p:spPr>
        <p:txBody>
          <a:bodyPr wrap="square">
            <a:spAutoFit/>
          </a:bodyPr>
          <a:lstStyle/>
          <a:p>
            <a:pPr lvl="0" algn="ctr" eaLnBrk="1" hangingPunct="1"/>
            <a:r>
              <a:rPr lang="en-US" sz="3200" b="1">
                <a:solidFill>
                  <a:schemeClr val="bg1"/>
                </a:solidFill>
                <a:latin typeface="Times New Roman" pitchFamily="18" charset="0"/>
                <a:cs typeface="+mn-cs"/>
              </a:rPr>
              <a:t>Giáo viên trình bày: Phan Đình Thuận</a:t>
            </a:r>
          </a:p>
        </p:txBody>
      </p:sp>
    </p:spTree>
    <p:extLst>
      <p:ext uri="{BB962C8B-B14F-4D97-AF65-F5344CB8AC3E}">
        <p14:creationId xmlns:p14="http://schemas.microsoft.com/office/powerpoint/2010/main" val="3949995982"/>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B30A19-C99E-4ED2-A2FB-4F48CE9D4470}"/>
              </a:ext>
            </a:extLst>
          </p:cNvPr>
          <p:cNvSpPr/>
          <p:nvPr/>
        </p:nvSpPr>
        <p:spPr>
          <a:xfrm>
            <a:off x="1027089" y="1195219"/>
            <a:ext cx="862722" cy="4951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oogle Classroom là gì? Cách đăng ký, tạo lớp học trên Classroom"/>
          <p:cNvPicPr/>
          <p:nvPr/>
        </p:nvPicPr>
        <p:blipFill>
          <a:blip r:embed="rId2">
            <a:extLst>
              <a:ext uri="{28A0092B-C50C-407E-A947-70E740481C1C}">
                <a14:useLocalDpi xmlns:a14="http://schemas.microsoft.com/office/drawing/2010/main" val="0"/>
              </a:ext>
            </a:extLst>
          </a:blip>
          <a:srcRect/>
          <a:stretch>
            <a:fillRect/>
          </a:stretch>
        </p:blipFill>
        <p:spPr bwMode="auto">
          <a:xfrm>
            <a:off x="2969976" y="1196203"/>
            <a:ext cx="3697979" cy="1918756"/>
          </a:xfrm>
          <a:prstGeom prst="rect">
            <a:avLst/>
          </a:prstGeom>
          <a:noFill/>
          <a:ln>
            <a:noFill/>
          </a:ln>
        </p:spPr>
      </p:pic>
      <p:sp>
        <p:nvSpPr>
          <p:cNvPr id="6" name="TextBox 5"/>
          <p:cNvSpPr txBox="1"/>
          <p:nvPr/>
        </p:nvSpPr>
        <p:spPr>
          <a:xfrm>
            <a:off x="3324200" y="4872357"/>
            <a:ext cx="184731" cy="523220"/>
          </a:xfrm>
          <a:prstGeom prst="rect">
            <a:avLst/>
          </a:prstGeom>
          <a:noFill/>
        </p:spPr>
        <p:txBody>
          <a:bodyPr wrap="none" rtlCol="0">
            <a:spAutoFit/>
          </a:bodyPr>
          <a:lstStyle/>
          <a:p>
            <a:endParaRPr lang="en-US" dirty="0"/>
          </a:p>
        </p:txBody>
      </p:sp>
      <p:pic>
        <p:nvPicPr>
          <p:cNvPr id="7" name="Picture 6" descr="Cách sử dụng Google Classroom cho giáo viên trên máy tính, PC đơn giản"/>
          <p:cNvPicPr/>
          <p:nvPr/>
        </p:nvPicPr>
        <p:blipFill>
          <a:blip r:embed="rId3">
            <a:extLst>
              <a:ext uri="{28A0092B-C50C-407E-A947-70E740481C1C}">
                <a14:useLocalDpi xmlns:a14="http://schemas.microsoft.com/office/drawing/2010/main" val="0"/>
              </a:ext>
            </a:extLst>
          </a:blip>
          <a:srcRect/>
          <a:stretch>
            <a:fillRect/>
          </a:stretch>
        </p:blipFill>
        <p:spPr bwMode="auto">
          <a:xfrm>
            <a:off x="2969976" y="3694554"/>
            <a:ext cx="3697980" cy="2456920"/>
          </a:xfrm>
          <a:prstGeom prst="rect">
            <a:avLst/>
          </a:prstGeom>
          <a:noFill/>
          <a:ln>
            <a:noFill/>
          </a:ln>
        </p:spPr>
      </p:pic>
      <p:pic>
        <p:nvPicPr>
          <p:cNvPr id="8" name="Picture 7"/>
          <p:cNvPicPr>
            <a:picLocks noChangeAspect="1"/>
          </p:cNvPicPr>
          <p:nvPr/>
        </p:nvPicPr>
        <p:blipFill>
          <a:blip r:embed="rId4"/>
          <a:stretch>
            <a:fillRect/>
          </a:stretch>
        </p:blipFill>
        <p:spPr>
          <a:xfrm>
            <a:off x="7474258" y="3689645"/>
            <a:ext cx="3990195" cy="2461829"/>
          </a:xfrm>
          <a:prstGeom prst="rect">
            <a:avLst/>
          </a:prstGeom>
        </p:spPr>
      </p:pic>
      <p:pic>
        <p:nvPicPr>
          <p:cNvPr id="15" name="Picture 2" descr="Hướng dẫn sử dụng Google Classroom cho sinh viên | sinhvientot.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258" y="1195219"/>
            <a:ext cx="3990195" cy="19187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7106" y="208017"/>
            <a:ext cx="11895558" cy="430887"/>
          </a:xfrm>
          <a:prstGeom prst="rect">
            <a:avLst/>
          </a:prstGeom>
          <a:noFill/>
        </p:spPr>
        <p:txBody>
          <a:bodyPr wrap="square" rtlCol="0">
            <a:spAutoFit/>
          </a:bodyPr>
          <a:lstStyle/>
          <a:p>
            <a:pPr algn="ctr"/>
            <a:r>
              <a:rPr lang="en-US" sz="2200" b="1" dirty="0" smtClean="0">
                <a:latin typeface="Times New Roman" panose="02020603050405020304" pitchFamily="18" charset="0"/>
                <a:cs typeface="Times New Roman" panose="02020603050405020304" pitchFamily="18" charset="0"/>
              </a:rPr>
              <a:t>Quy </a:t>
            </a:r>
            <a:r>
              <a:rPr lang="en-US" sz="2200" b="1" dirty="0">
                <a:latin typeface="Times New Roman" panose="02020603050405020304" pitchFamily="18" charset="0"/>
                <a:cs typeface="Times New Roman" panose="02020603050405020304" pitchFamily="18" charset="0"/>
              </a:rPr>
              <a:t>trình xây dựng và sử dụng google </a:t>
            </a:r>
            <a:r>
              <a:rPr lang="en-US" sz="2200" b="1" dirty="0" smtClean="0">
                <a:latin typeface="Times New Roman" panose="02020603050405020304" pitchFamily="18" charset="0"/>
                <a:cs typeface="Times New Roman" panose="02020603050405020304" pitchFamily="18" charset="0"/>
              </a:rPr>
              <a:t>classroom </a:t>
            </a:r>
            <a:r>
              <a:rPr lang="en-US" sz="2200" b="1" dirty="0">
                <a:latin typeface="Times New Roman" panose="02020603050405020304" pitchFamily="18" charset="0"/>
                <a:cs typeface="Times New Roman" panose="02020603050405020304" pitchFamily="18" charset="0"/>
              </a:rPr>
              <a:t>trong dạy học theo mô hình Lớp học đảo ngược</a:t>
            </a:r>
          </a:p>
        </p:txBody>
      </p:sp>
      <p:sp>
        <p:nvSpPr>
          <p:cNvPr id="20" name="TextBox 19"/>
          <p:cNvSpPr txBox="1"/>
          <p:nvPr/>
        </p:nvSpPr>
        <p:spPr>
          <a:xfrm>
            <a:off x="3256676" y="855052"/>
            <a:ext cx="3124575" cy="369332"/>
          </a:xfrm>
          <a:prstGeom prst="rect">
            <a:avLst/>
          </a:prstGeom>
          <a:noFill/>
        </p:spPr>
        <p:txBody>
          <a:bodyPr wrap="square" rtlCol="0">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Bước 1</a:t>
            </a:r>
            <a:r>
              <a:rPr lang="en-US" sz="1800" dirty="0">
                <a:solidFill>
                  <a:srgbClr val="FF0000"/>
                </a:solidFill>
                <a:latin typeface="Times New Roman" panose="02020603050405020304" pitchFamily="18" charset="0"/>
                <a:cs typeface="Times New Roman" panose="02020603050405020304" pitchFamily="18" charset="0"/>
              </a:rPr>
              <a:t>: Giáo viên tạo lớp học</a:t>
            </a:r>
          </a:p>
        </p:txBody>
      </p:sp>
      <p:sp>
        <p:nvSpPr>
          <p:cNvPr id="22" name="TextBox 21"/>
          <p:cNvSpPr txBox="1"/>
          <p:nvPr/>
        </p:nvSpPr>
        <p:spPr>
          <a:xfrm>
            <a:off x="7427211" y="843127"/>
            <a:ext cx="3829895" cy="369332"/>
          </a:xfrm>
          <a:prstGeom prst="rect">
            <a:avLst/>
          </a:prstGeom>
          <a:noFill/>
        </p:spPr>
        <p:txBody>
          <a:bodyPr wrap="none" rtlCol="0">
            <a:spAutoFit/>
          </a:bodyPr>
          <a:lstStyle/>
          <a:p>
            <a:r>
              <a:rPr lang="en-US" sz="1800" b="1" dirty="0">
                <a:solidFill>
                  <a:srgbClr val="FF0000"/>
                </a:solidFill>
                <a:latin typeface="Times New Roman" panose="02020603050405020304" pitchFamily="18" charset="0"/>
                <a:cs typeface="Times New Roman" panose="02020603050405020304" pitchFamily="18" charset="0"/>
              </a:rPr>
              <a:t>Bước 2</a:t>
            </a:r>
            <a:r>
              <a:rPr lang="en-US" sz="1800" dirty="0">
                <a:solidFill>
                  <a:srgbClr val="FF0000"/>
                </a:solidFill>
                <a:latin typeface="Times New Roman" panose="02020603050405020304" pitchFamily="18" charset="0"/>
                <a:cs typeface="Times New Roman" panose="02020603050405020304" pitchFamily="18" charset="0"/>
              </a:rPr>
              <a:t>: Học sinh tham gia vào lớp học</a:t>
            </a:r>
          </a:p>
        </p:txBody>
      </p:sp>
      <p:sp>
        <p:nvSpPr>
          <p:cNvPr id="23" name="TextBox 22"/>
          <p:cNvSpPr txBox="1"/>
          <p:nvPr/>
        </p:nvSpPr>
        <p:spPr>
          <a:xfrm>
            <a:off x="7138363" y="6146828"/>
            <a:ext cx="4624161" cy="369332"/>
          </a:xfrm>
          <a:prstGeom prst="rect">
            <a:avLst/>
          </a:prstGeom>
          <a:noFill/>
        </p:spPr>
        <p:txBody>
          <a:bodyPr wrap="square" rtlCol="0">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Bước 3: </a:t>
            </a:r>
            <a:r>
              <a:rPr lang="en-US" sz="1800" dirty="0">
                <a:solidFill>
                  <a:srgbClr val="FF0000"/>
                </a:solidFill>
                <a:latin typeface="Times New Roman" panose="02020603050405020304" pitchFamily="18" charset="0"/>
                <a:cs typeface="Times New Roman" panose="02020603050405020304" pitchFamily="18" charset="0"/>
              </a:rPr>
              <a:t>Học tập </a:t>
            </a:r>
            <a:r>
              <a:rPr lang="en-US" sz="1800" dirty="0" smtClean="0">
                <a:solidFill>
                  <a:srgbClr val="FF0000"/>
                </a:solidFill>
                <a:latin typeface="Times New Roman" panose="02020603050405020304" pitchFamily="18" charset="0"/>
                <a:cs typeface="Times New Roman" panose="02020603050405020304" pitchFamily="18" charset="0"/>
              </a:rPr>
              <a:t>tại nhà </a:t>
            </a:r>
            <a:r>
              <a:rPr lang="en-US" sz="1800" dirty="0">
                <a:solidFill>
                  <a:srgbClr val="FF0000"/>
                </a:solidFill>
                <a:latin typeface="Times New Roman" panose="02020603050405020304" pitchFamily="18" charset="0"/>
                <a:cs typeface="Times New Roman" panose="02020603050405020304" pitchFamily="18" charset="0"/>
              </a:rPr>
              <a:t>qua google </a:t>
            </a:r>
            <a:r>
              <a:rPr lang="en-US" sz="1800" dirty="0" smtClean="0">
                <a:solidFill>
                  <a:srgbClr val="FF0000"/>
                </a:solidFill>
                <a:latin typeface="Times New Roman" panose="02020603050405020304" pitchFamily="18" charset="0"/>
                <a:cs typeface="Times New Roman" panose="02020603050405020304" pitchFamily="18" charset="0"/>
              </a:rPr>
              <a:t>classroom</a:t>
            </a:r>
            <a:endParaRPr lang="en-US" sz="18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700800" y="6156012"/>
            <a:ext cx="4236329" cy="369332"/>
          </a:xfrm>
          <a:prstGeom prst="rect">
            <a:avLst/>
          </a:prstGeom>
          <a:noFill/>
        </p:spPr>
        <p:txBody>
          <a:bodyPr wrap="square" rtlCol="0">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Bước 4</a:t>
            </a:r>
            <a:r>
              <a:rPr lang="en-US" sz="1800" dirty="0">
                <a:solidFill>
                  <a:srgbClr val="FF0000"/>
                </a:solidFill>
                <a:latin typeface="Times New Roman" panose="02020603050405020304" pitchFamily="18" charset="0"/>
                <a:cs typeface="Times New Roman" panose="02020603050405020304" pitchFamily="18" charset="0"/>
              </a:rPr>
              <a:t>: Đánh giá quá trình học tập của  HS</a:t>
            </a:r>
          </a:p>
        </p:txBody>
      </p:sp>
      <p:sp>
        <p:nvSpPr>
          <p:cNvPr id="4" name="Right Arrow 3"/>
          <p:cNvSpPr/>
          <p:nvPr/>
        </p:nvSpPr>
        <p:spPr>
          <a:xfrm>
            <a:off x="6710365" y="1913265"/>
            <a:ext cx="71684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389096" y="3354793"/>
            <a:ext cx="184731" cy="523220"/>
          </a:xfrm>
          <a:prstGeom prst="rect">
            <a:avLst/>
          </a:prstGeom>
          <a:noFill/>
        </p:spPr>
        <p:txBody>
          <a:bodyPr wrap="none" rtlCol="0">
            <a:spAutoFit/>
          </a:bodyPr>
          <a:lstStyle/>
          <a:p>
            <a:endParaRPr lang="en-US" dirty="0"/>
          </a:p>
        </p:txBody>
      </p:sp>
      <p:sp>
        <p:nvSpPr>
          <p:cNvPr id="9" name="Down Arrow 8"/>
          <p:cNvSpPr/>
          <p:nvPr/>
        </p:nvSpPr>
        <p:spPr>
          <a:xfrm>
            <a:off x="9249443" y="3113848"/>
            <a:ext cx="484632" cy="538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32479" y="4872357"/>
            <a:ext cx="184731" cy="523220"/>
          </a:xfrm>
          <a:prstGeom prst="rect">
            <a:avLst/>
          </a:prstGeom>
          <a:noFill/>
        </p:spPr>
        <p:txBody>
          <a:bodyPr wrap="none" rtlCol="0">
            <a:spAutoFit/>
          </a:bodyPr>
          <a:lstStyle/>
          <a:p>
            <a:endParaRPr lang="en-US" dirty="0"/>
          </a:p>
        </p:txBody>
      </p:sp>
      <p:sp>
        <p:nvSpPr>
          <p:cNvPr id="11" name="Left Arrow 10"/>
          <p:cNvSpPr/>
          <p:nvPr/>
        </p:nvSpPr>
        <p:spPr>
          <a:xfrm>
            <a:off x="6710365" y="4678243"/>
            <a:ext cx="716845"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755636DA-7E2E-4A73-A252-AD6D70EA0D56}"/>
              </a:ext>
            </a:extLst>
          </p:cNvPr>
          <p:cNvSpPr/>
          <p:nvPr/>
        </p:nvSpPr>
        <p:spPr>
          <a:xfrm>
            <a:off x="111802" y="2460416"/>
            <a:ext cx="2588998" cy="19187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2. Các </a:t>
            </a:r>
            <a:r>
              <a:rPr lang="en-US" sz="2800" b="1" dirty="0" smtClean="0">
                <a:solidFill>
                  <a:schemeClr val="bg1"/>
                </a:solidFill>
                <a:latin typeface="Times New Roman" panose="02020603050405020304" pitchFamily="18" charset="0"/>
                <a:cs typeface="Times New Roman" panose="02020603050405020304" pitchFamily="18" charset="0"/>
              </a:rPr>
              <a:t>giải pháp</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922817"/>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5150" indent="-457200" algn="just">
              <a:lnSpc>
                <a:spcPct val="120000"/>
              </a:lnSpc>
              <a:buFont typeface="Wingdings" pitchFamily="2" charset="2"/>
              <a:buChar char="v"/>
            </a:pP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2" name="Snip Single Corner Rectangle 1"/>
          <p:cNvSpPr/>
          <p:nvPr/>
        </p:nvSpPr>
        <p:spPr>
          <a:xfrm flipH="1">
            <a:off x="407368" y="240764"/>
            <a:ext cx="11377264" cy="811972"/>
          </a:xfrm>
          <a:prstGeom prst="snip1Rect">
            <a:avLst/>
          </a:prstGeom>
          <a:solidFill>
            <a:srgbClr val="0071BB"/>
          </a:solidFill>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en-US" sz="2200" b="1" kern="0" dirty="0">
                <a:solidFill>
                  <a:schemeClr val="bg1"/>
                </a:solidFill>
                <a:latin typeface="Times New Roman" pitchFamily="18" charset="0"/>
                <a:cs typeface="Times New Roman" pitchFamily="18" charset="0"/>
              </a:rPr>
              <a:t>CÁC HOẠT ĐỘNG TRONG QUÁ TRÌNH ÁP DỤNG NÂNG CAO NLTH CHO HS QUA BÀI 19 CẤU TẠO VÀ CHỨC NĂNG CÁC THÀNH PHẦN CỦA TẾ BÀO</a:t>
            </a:r>
          </a:p>
        </p:txBody>
      </p:sp>
      <p:graphicFrame>
        <p:nvGraphicFramePr>
          <p:cNvPr id="5" name="Content Placeholder 3"/>
          <p:cNvGraphicFramePr>
            <a:graphicFrameLocks/>
          </p:cNvGraphicFramePr>
          <p:nvPr>
            <p:extLst>
              <p:ext uri="{D42A27DB-BD31-4B8C-83A1-F6EECF244321}">
                <p14:modId xmlns:p14="http://schemas.microsoft.com/office/powerpoint/2010/main" val="4130713775"/>
              </p:ext>
            </p:extLst>
          </p:nvPr>
        </p:nvGraphicFramePr>
        <p:xfrm>
          <a:off x="407368" y="1700808"/>
          <a:ext cx="1137726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23922"/>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64652615"/>
              </p:ext>
            </p:extLst>
          </p:nvPr>
        </p:nvGraphicFramePr>
        <p:xfrm>
          <a:off x="0" y="0"/>
          <a:ext cx="12192000" cy="6858001"/>
        </p:xfrm>
        <a:graphic>
          <a:graphicData uri="http://schemas.openxmlformats.org/drawingml/2006/table">
            <a:tbl>
              <a:tblPr/>
              <a:tblGrid>
                <a:gridCol w="7994753">
                  <a:extLst>
                    <a:ext uri="{9D8B030D-6E8A-4147-A177-3AD203B41FA5}">
                      <a16:colId xmlns:a16="http://schemas.microsoft.com/office/drawing/2014/main" val="20002"/>
                    </a:ext>
                  </a:extLst>
                </a:gridCol>
                <a:gridCol w="4197247">
                  <a:extLst>
                    <a:ext uri="{9D8B030D-6E8A-4147-A177-3AD203B41FA5}">
                      <a16:colId xmlns:a16="http://schemas.microsoft.com/office/drawing/2014/main" val="20003"/>
                    </a:ext>
                  </a:extLst>
                </a:gridCol>
              </a:tblGrid>
              <a:tr h="357423">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FFFF00"/>
                        </a:solidFill>
                        <a:effectLst/>
                        <a:latin typeface="Calibri" pitchFamily="34" charset="0"/>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75B6"/>
                    </a:solidFill>
                  </a:tcPr>
                </a:tc>
                <a:tc hMerge="1">
                  <a:txBody>
                    <a:bodyPr/>
                    <a:lstStyle/>
                    <a:p>
                      <a:endParaRPr lang="en-US"/>
                    </a:p>
                  </a:txBody>
                  <a:tcPr/>
                </a:tc>
                <a:extLst>
                  <a:ext uri="{0D108BD9-81ED-4DB2-BD59-A6C34878D82A}">
                    <a16:rowId xmlns:a16="http://schemas.microsoft.com/office/drawing/2014/main" val="10000"/>
                  </a:ext>
                </a:extLst>
              </a:tr>
              <a:tr h="149199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HOẠT ĐỘNG 1</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Học </a:t>
                      </a:r>
                      <a:r>
                        <a:rPr kumimoji="0" lang="en-US" sz="3200" b="1" i="1"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tập tại </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nhà</a:t>
                      </a:r>
                      <a:endParaRPr kumimoji="0" lang="en-US" sz="32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Quy</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trình</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thực</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endPar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008583">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pic>
        <p:nvPicPr>
          <p:cNvPr id="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256" y="2204864"/>
            <a:ext cx="352839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767408" y="1988838"/>
            <a:ext cx="6480720" cy="4680520"/>
          </a:xfrm>
          <a:prstGeom prst="rect">
            <a:avLst/>
          </a:prstGeom>
        </p:spPr>
      </p:pic>
    </p:spTree>
    <p:extLst>
      <p:ext uri="{BB962C8B-B14F-4D97-AF65-F5344CB8AC3E}">
        <p14:creationId xmlns:p14="http://schemas.microsoft.com/office/powerpoint/2010/main" val="130197400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48459665"/>
              </p:ext>
            </p:extLst>
          </p:nvPr>
        </p:nvGraphicFramePr>
        <p:xfrm>
          <a:off x="0" y="0"/>
          <a:ext cx="12192000" cy="6858001"/>
        </p:xfrm>
        <a:graphic>
          <a:graphicData uri="http://schemas.openxmlformats.org/drawingml/2006/table">
            <a:tbl>
              <a:tblPr/>
              <a:tblGrid>
                <a:gridCol w="7994754">
                  <a:extLst>
                    <a:ext uri="{9D8B030D-6E8A-4147-A177-3AD203B41FA5}">
                      <a16:colId xmlns:a16="http://schemas.microsoft.com/office/drawing/2014/main" val="20002"/>
                    </a:ext>
                  </a:extLst>
                </a:gridCol>
                <a:gridCol w="4197246">
                  <a:extLst>
                    <a:ext uri="{9D8B030D-6E8A-4147-A177-3AD203B41FA5}">
                      <a16:colId xmlns:a16="http://schemas.microsoft.com/office/drawing/2014/main" val="20003"/>
                    </a:ext>
                  </a:extLst>
                </a:gridCol>
              </a:tblGrid>
              <a:tr h="357423">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FFFF00"/>
                        </a:solidFill>
                        <a:effectLst/>
                        <a:latin typeface="Calibri" pitchFamily="34" charset="0"/>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75B6"/>
                    </a:solidFill>
                  </a:tcPr>
                </a:tc>
                <a:tc hMerge="1">
                  <a:txBody>
                    <a:bodyPr/>
                    <a:lstStyle/>
                    <a:p>
                      <a:endParaRPr lang="en-US"/>
                    </a:p>
                  </a:txBody>
                  <a:tcPr/>
                </a:tc>
                <a:extLst>
                  <a:ext uri="{0D108BD9-81ED-4DB2-BD59-A6C34878D82A}">
                    <a16:rowId xmlns:a16="http://schemas.microsoft.com/office/drawing/2014/main" val="10000"/>
                  </a:ext>
                </a:extLst>
              </a:tr>
              <a:tr h="149199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Kiểm</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tra</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phần</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tự</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học</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ở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nhà</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Quy</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trình</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thực</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endPar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008583">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pic>
        <p:nvPicPr>
          <p:cNvPr id="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239" y="2118517"/>
            <a:ext cx="3744417" cy="446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23593" y="4509120"/>
            <a:ext cx="184731" cy="523220"/>
          </a:xfrm>
          <a:prstGeom prst="rect">
            <a:avLst/>
          </a:prstGeom>
          <a:noFill/>
        </p:spPr>
        <p:txBody>
          <a:bodyPr wrap="none" rtlCol="0">
            <a:spAutoFit/>
          </a:bodyPr>
          <a:lstStyle/>
          <a:p>
            <a:endParaRPr lang="en-US" dirty="0"/>
          </a:p>
        </p:txBody>
      </p:sp>
      <p:sp>
        <p:nvSpPr>
          <p:cNvPr id="5" name="TextBox 4"/>
          <p:cNvSpPr txBox="1"/>
          <p:nvPr/>
        </p:nvSpPr>
        <p:spPr>
          <a:xfrm>
            <a:off x="2927649" y="2420888"/>
            <a:ext cx="184731" cy="523220"/>
          </a:xfrm>
          <a:prstGeom prst="rect">
            <a:avLst/>
          </a:prstGeom>
          <a:noFill/>
        </p:spPr>
        <p:txBody>
          <a:bodyPr wrap="none" rtlCol="0">
            <a:spAutoFit/>
          </a:bodyPr>
          <a:lstStyle/>
          <a:p>
            <a:endParaRPr lang="en-US" dirty="0"/>
          </a:p>
        </p:txBody>
      </p:sp>
      <p:sp>
        <p:nvSpPr>
          <p:cNvPr id="9" name="TextBox 8"/>
          <p:cNvSpPr txBox="1"/>
          <p:nvPr/>
        </p:nvSpPr>
        <p:spPr>
          <a:xfrm>
            <a:off x="2999656" y="2276872"/>
            <a:ext cx="1512168" cy="523220"/>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1" y="1844824"/>
            <a:ext cx="7968208" cy="5013176"/>
          </a:xfrm>
          <a:prstGeom prst="rect">
            <a:avLst/>
          </a:prstGeom>
        </p:spPr>
      </p:pic>
    </p:spTree>
    <p:extLst>
      <p:ext uri="{BB962C8B-B14F-4D97-AF65-F5344CB8AC3E}">
        <p14:creationId xmlns:p14="http://schemas.microsoft.com/office/powerpoint/2010/main" val="3148930599"/>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95898531"/>
              </p:ext>
            </p:extLst>
          </p:nvPr>
        </p:nvGraphicFramePr>
        <p:xfrm>
          <a:off x="0" y="0"/>
          <a:ext cx="12192000" cy="6858001"/>
        </p:xfrm>
        <a:graphic>
          <a:graphicData uri="http://schemas.openxmlformats.org/drawingml/2006/table">
            <a:tbl>
              <a:tblPr/>
              <a:tblGrid>
                <a:gridCol w="8194623">
                  <a:extLst>
                    <a:ext uri="{9D8B030D-6E8A-4147-A177-3AD203B41FA5}">
                      <a16:colId xmlns:a16="http://schemas.microsoft.com/office/drawing/2014/main" val="20002"/>
                    </a:ext>
                  </a:extLst>
                </a:gridCol>
                <a:gridCol w="3997377">
                  <a:extLst>
                    <a:ext uri="{9D8B030D-6E8A-4147-A177-3AD203B41FA5}">
                      <a16:colId xmlns:a16="http://schemas.microsoft.com/office/drawing/2014/main" val="20003"/>
                    </a:ext>
                  </a:extLst>
                </a:gridCol>
              </a:tblGrid>
              <a:tr h="357423">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FFFF00"/>
                        </a:solidFill>
                        <a:effectLst/>
                        <a:latin typeface="Calibri" pitchFamily="34" charset="0"/>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75B6"/>
                    </a:solidFill>
                  </a:tcPr>
                </a:tc>
                <a:tc hMerge="1">
                  <a:txBody>
                    <a:bodyPr/>
                    <a:lstStyle/>
                    <a:p>
                      <a:endParaRPr lang="en-US"/>
                    </a:p>
                  </a:txBody>
                  <a:tcPr/>
                </a:tc>
                <a:extLst>
                  <a:ext uri="{0D108BD9-81ED-4DB2-BD59-A6C34878D82A}">
                    <a16:rowId xmlns:a16="http://schemas.microsoft.com/office/drawing/2014/main" val="10000"/>
                  </a:ext>
                </a:extLst>
              </a:tr>
              <a:tr h="149199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HOẠT ĐỘNG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Hướng</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dẫn</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thiết</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kế</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mô</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hình</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Quy</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trình</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thực</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endPar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008583">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pic>
        <p:nvPicPr>
          <p:cNvPr id="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396" y="2060849"/>
            <a:ext cx="3677260" cy="453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791744" y="2473816"/>
            <a:ext cx="2592288" cy="3763496"/>
            <a:chOff x="2915816" y="2473816"/>
            <a:chExt cx="2592288" cy="3763496"/>
          </a:xfrm>
          <a:solidFill>
            <a:srgbClr val="0071BB"/>
          </a:solidFill>
        </p:grpSpPr>
        <p:grpSp>
          <p:nvGrpSpPr>
            <p:cNvPr id="10" name="Group 26"/>
            <p:cNvGrpSpPr>
              <a:grpSpLocks/>
            </p:cNvGrpSpPr>
            <p:nvPr/>
          </p:nvGrpSpPr>
          <p:grpSpPr bwMode="auto">
            <a:xfrm rot="16200000">
              <a:off x="2775123" y="2639709"/>
              <a:ext cx="882650" cy="550863"/>
              <a:chOff x="6112597" y="1029656"/>
              <a:chExt cx="882562" cy="882562"/>
            </a:xfrm>
            <a:grpFill/>
          </p:grpSpPr>
          <p:sp>
            <p:nvSpPr>
              <p:cNvPr id="11" name="Down Arrow 27"/>
              <p:cNvSpPr>
                <a:spLocks noChangeArrowheads="1"/>
              </p:cNvSpPr>
              <p:nvPr/>
            </p:nvSpPr>
            <p:spPr bwMode="auto">
              <a:xfrm>
                <a:off x="6112597" y="1029656"/>
                <a:ext cx="882562" cy="882562"/>
              </a:xfrm>
              <a:prstGeom prst="downArrow">
                <a:avLst>
                  <a:gd name="adj1" fmla="val 55000"/>
                  <a:gd name="adj2" fmla="val 45000"/>
                </a:avLst>
              </a:prstGeom>
              <a:grpFill/>
              <a:ln w="9525" algn="ctr">
                <a:solidFill>
                  <a:srgbClr val="CBE0F5">
                    <a:alpha val="90195"/>
                  </a:srgbClr>
                </a:solidFill>
                <a:miter lim="800000"/>
                <a:headEnd/>
                <a:tailEnd/>
              </a:ln>
            </p:spPr>
            <p:txBody>
              <a:bodyPr/>
              <a:lstStyle/>
              <a:p>
                <a:pPr eaLnBrk="1" fontAlgn="auto" hangingPunct="1">
                  <a:spcBef>
                    <a:spcPts val="0"/>
                  </a:spcBef>
                  <a:spcAft>
                    <a:spcPts val="0"/>
                  </a:spcAft>
                  <a:defRPr/>
                </a:pPr>
                <a:endParaRPr lang="en-US" sz="1800" b="0" kern="0">
                  <a:solidFill>
                    <a:sysClr val="windowText" lastClr="000000"/>
                  </a:solidFill>
                </a:endParaRPr>
              </a:p>
            </p:txBody>
          </p:sp>
          <p:sp>
            <p:nvSpPr>
              <p:cNvPr id="12" name="Down Arrow 4"/>
              <p:cNvSpPr>
                <a:spLocks noChangeArrowheads="1"/>
              </p:cNvSpPr>
              <p:nvPr/>
            </p:nvSpPr>
            <p:spPr bwMode="auto">
              <a:xfrm>
                <a:off x="6311173" y="1029656"/>
                <a:ext cx="485410" cy="6641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defTabSz="1600200" eaLnBrk="1" fontAlgn="auto" hangingPunct="1">
                  <a:lnSpc>
                    <a:spcPct val="90000"/>
                  </a:lnSpc>
                  <a:spcBef>
                    <a:spcPts val="0"/>
                  </a:spcBef>
                  <a:spcAft>
                    <a:spcPct val="35000"/>
                  </a:spcAft>
                  <a:defRPr/>
                </a:pPr>
                <a:endParaRPr lang="en-US" sz="3600" b="0" kern="0">
                  <a:solidFill>
                    <a:srgbClr val="000000"/>
                  </a:solidFill>
                  <a:latin typeface="Gill Sans MT" pitchFamily="34" charset="0"/>
                </a:endParaRPr>
              </a:p>
            </p:txBody>
          </p:sp>
        </p:grpSp>
        <p:grpSp>
          <p:nvGrpSpPr>
            <p:cNvPr id="13" name="Group 26"/>
            <p:cNvGrpSpPr>
              <a:grpSpLocks/>
            </p:cNvGrpSpPr>
            <p:nvPr/>
          </p:nvGrpSpPr>
          <p:grpSpPr bwMode="auto">
            <a:xfrm>
              <a:off x="4625454" y="4005064"/>
              <a:ext cx="882650" cy="550863"/>
              <a:chOff x="6112597" y="1029656"/>
              <a:chExt cx="882562" cy="882562"/>
            </a:xfrm>
            <a:grpFill/>
          </p:grpSpPr>
          <p:sp>
            <p:nvSpPr>
              <p:cNvPr id="14" name="Down Arrow 27"/>
              <p:cNvSpPr>
                <a:spLocks noChangeArrowheads="1"/>
              </p:cNvSpPr>
              <p:nvPr/>
            </p:nvSpPr>
            <p:spPr bwMode="auto">
              <a:xfrm>
                <a:off x="6112597" y="1029656"/>
                <a:ext cx="882562" cy="882562"/>
              </a:xfrm>
              <a:prstGeom prst="downArrow">
                <a:avLst>
                  <a:gd name="adj1" fmla="val 55000"/>
                  <a:gd name="adj2" fmla="val 45000"/>
                </a:avLst>
              </a:prstGeom>
              <a:grpFill/>
              <a:ln w="9525" algn="ctr">
                <a:solidFill>
                  <a:srgbClr val="CBE0F5">
                    <a:alpha val="90195"/>
                  </a:srgbClr>
                </a:solidFill>
                <a:miter lim="800000"/>
                <a:headEnd/>
                <a:tailEnd/>
              </a:ln>
            </p:spPr>
            <p:txBody>
              <a:bodyPr/>
              <a:lstStyle/>
              <a:p>
                <a:pPr eaLnBrk="1" fontAlgn="auto" hangingPunct="1">
                  <a:spcBef>
                    <a:spcPts val="0"/>
                  </a:spcBef>
                  <a:spcAft>
                    <a:spcPts val="0"/>
                  </a:spcAft>
                  <a:defRPr/>
                </a:pPr>
                <a:endParaRPr lang="en-US" sz="1800" b="0" kern="0">
                  <a:solidFill>
                    <a:sysClr val="windowText" lastClr="000000"/>
                  </a:solidFill>
                </a:endParaRPr>
              </a:p>
            </p:txBody>
          </p:sp>
          <p:sp>
            <p:nvSpPr>
              <p:cNvPr id="15" name="Down Arrow 4"/>
              <p:cNvSpPr>
                <a:spLocks noChangeArrowheads="1"/>
              </p:cNvSpPr>
              <p:nvPr/>
            </p:nvSpPr>
            <p:spPr bwMode="auto">
              <a:xfrm>
                <a:off x="6311173" y="1029656"/>
                <a:ext cx="485410" cy="6641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defTabSz="1600200" eaLnBrk="1" fontAlgn="auto" hangingPunct="1">
                  <a:lnSpc>
                    <a:spcPct val="90000"/>
                  </a:lnSpc>
                  <a:spcBef>
                    <a:spcPts val="0"/>
                  </a:spcBef>
                  <a:spcAft>
                    <a:spcPct val="35000"/>
                  </a:spcAft>
                  <a:defRPr/>
                </a:pPr>
                <a:endParaRPr lang="en-US" sz="3600" b="0" kern="0">
                  <a:solidFill>
                    <a:srgbClr val="000000"/>
                  </a:solidFill>
                  <a:latin typeface="Gill Sans MT" pitchFamily="34" charset="0"/>
                </a:endParaRPr>
              </a:p>
            </p:txBody>
          </p:sp>
        </p:grpSp>
        <p:grpSp>
          <p:nvGrpSpPr>
            <p:cNvPr id="16" name="Group 26"/>
            <p:cNvGrpSpPr>
              <a:grpSpLocks/>
            </p:cNvGrpSpPr>
            <p:nvPr/>
          </p:nvGrpSpPr>
          <p:grpSpPr bwMode="auto">
            <a:xfrm rot="5400000">
              <a:off x="2749923" y="5520555"/>
              <a:ext cx="882650" cy="550863"/>
              <a:chOff x="6112597" y="1029656"/>
              <a:chExt cx="882562" cy="882562"/>
            </a:xfrm>
            <a:grpFill/>
          </p:grpSpPr>
          <p:sp>
            <p:nvSpPr>
              <p:cNvPr id="17" name="Down Arrow 27"/>
              <p:cNvSpPr>
                <a:spLocks noChangeArrowheads="1"/>
              </p:cNvSpPr>
              <p:nvPr/>
            </p:nvSpPr>
            <p:spPr bwMode="auto">
              <a:xfrm>
                <a:off x="6112597" y="1029656"/>
                <a:ext cx="882562" cy="882562"/>
              </a:xfrm>
              <a:prstGeom prst="downArrow">
                <a:avLst>
                  <a:gd name="adj1" fmla="val 55000"/>
                  <a:gd name="adj2" fmla="val 45000"/>
                </a:avLst>
              </a:prstGeom>
              <a:grpFill/>
              <a:ln w="9525" algn="ctr">
                <a:solidFill>
                  <a:srgbClr val="CBE0F5">
                    <a:alpha val="90195"/>
                  </a:srgbClr>
                </a:solidFill>
                <a:miter lim="800000"/>
                <a:headEnd/>
                <a:tailEnd/>
              </a:ln>
            </p:spPr>
            <p:txBody>
              <a:bodyPr/>
              <a:lstStyle/>
              <a:p>
                <a:pPr eaLnBrk="1" fontAlgn="auto" hangingPunct="1">
                  <a:spcBef>
                    <a:spcPts val="0"/>
                  </a:spcBef>
                  <a:spcAft>
                    <a:spcPts val="0"/>
                  </a:spcAft>
                  <a:defRPr/>
                </a:pPr>
                <a:endParaRPr lang="en-US" sz="1800" b="0" kern="0">
                  <a:solidFill>
                    <a:sysClr val="windowText" lastClr="000000"/>
                  </a:solidFill>
                </a:endParaRPr>
              </a:p>
            </p:txBody>
          </p:sp>
          <p:sp>
            <p:nvSpPr>
              <p:cNvPr id="18" name="Down Arrow 4"/>
              <p:cNvSpPr>
                <a:spLocks noChangeArrowheads="1"/>
              </p:cNvSpPr>
              <p:nvPr/>
            </p:nvSpPr>
            <p:spPr bwMode="auto">
              <a:xfrm>
                <a:off x="6311173" y="1029656"/>
                <a:ext cx="485410" cy="6641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p>
                <a:pPr defTabSz="1600200" eaLnBrk="1" fontAlgn="auto" hangingPunct="1">
                  <a:lnSpc>
                    <a:spcPct val="90000"/>
                  </a:lnSpc>
                  <a:spcBef>
                    <a:spcPts val="0"/>
                  </a:spcBef>
                  <a:spcAft>
                    <a:spcPct val="35000"/>
                  </a:spcAft>
                  <a:defRPr/>
                </a:pPr>
                <a:endParaRPr lang="en-US" sz="3600" b="0" kern="0">
                  <a:solidFill>
                    <a:srgbClr val="000000"/>
                  </a:solidFill>
                  <a:latin typeface="Gill Sans MT" pitchFamily="34" charset="0"/>
                </a:endParaRPr>
              </a:p>
            </p:txBody>
          </p:sp>
        </p:grpSp>
      </p:grpSp>
      <p:sp>
        <p:nvSpPr>
          <p:cNvPr id="4" name="TextBox 3"/>
          <p:cNvSpPr txBox="1"/>
          <p:nvPr/>
        </p:nvSpPr>
        <p:spPr>
          <a:xfrm>
            <a:off x="1559497" y="2672410"/>
            <a:ext cx="184731" cy="523220"/>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335360" y="1988840"/>
            <a:ext cx="3456384" cy="1971506"/>
          </a:xfrm>
          <a:prstGeom prst="rect">
            <a:avLst/>
          </a:prstGeom>
        </p:spPr>
      </p:pic>
      <p:sp>
        <p:nvSpPr>
          <p:cNvPr id="8" name="TextBox 7"/>
          <p:cNvSpPr txBox="1"/>
          <p:nvPr/>
        </p:nvSpPr>
        <p:spPr>
          <a:xfrm>
            <a:off x="5087889" y="2852936"/>
            <a:ext cx="184731" cy="523220"/>
          </a:xfrm>
          <a:prstGeom prst="rect">
            <a:avLst/>
          </a:prstGeom>
          <a:noFill/>
        </p:spPr>
        <p:txBody>
          <a:bodyPr wrap="none" rtlCol="0">
            <a:spAutoFit/>
          </a:bodyPr>
          <a:lstStyle/>
          <a:p>
            <a:endParaRPr lang="en-US" dirty="0"/>
          </a:p>
        </p:txBody>
      </p:sp>
      <p:sp>
        <p:nvSpPr>
          <p:cNvPr id="19" name="TextBox 18"/>
          <p:cNvSpPr txBox="1"/>
          <p:nvPr/>
        </p:nvSpPr>
        <p:spPr>
          <a:xfrm>
            <a:off x="5041080" y="2473815"/>
            <a:ext cx="2351064" cy="523220"/>
          </a:xfrm>
          <a:prstGeom prst="rect">
            <a:avLst/>
          </a:prstGeom>
          <a:noFill/>
        </p:spPr>
        <p:txBody>
          <a:bodyPr wrap="square" rtlCol="0">
            <a:spAutoFit/>
          </a:bodyPr>
          <a:lstStyle/>
          <a:p>
            <a:endParaRPr lang="en-US" dirty="0"/>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816" y="2060849"/>
            <a:ext cx="3168354" cy="1927889"/>
          </a:xfrm>
          <a:prstGeom prst="rect">
            <a:avLst/>
          </a:prstGeom>
        </p:spPr>
      </p:pic>
      <p:sp>
        <p:nvSpPr>
          <p:cNvPr id="23" name="TextBox 22"/>
          <p:cNvSpPr txBox="1"/>
          <p:nvPr/>
        </p:nvSpPr>
        <p:spPr>
          <a:xfrm>
            <a:off x="4799856" y="5445224"/>
            <a:ext cx="1512168" cy="523220"/>
          </a:xfrm>
          <a:prstGeom prst="rect">
            <a:avLst/>
          </a:prstGeom>
          <a:noFill/>
        </p:spPr>
        <p:txBody>
          <a:bodyPr wrap="square" rtlCol="0">
            <a:spAutoFit/>
          </a:bodyPr>
          <a:lstStyle/>
          <a:p>
            <a:endParaRPr lang="en-US" dirty="0"/>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8945" y="4572254"/>
            <a:ext cx="3129223" cy="2025098"/>
          </a:xfrm>
          <a:prstGeom prst="rect">
            <a:avLst/>
          </a:prstGeom>
        </p:spPr>
      </p:pic>
      <p:sp>
        <p:nvSpPr>
          <p:cNvPr id="25" name="TextBox 24"/>
          <p:cNvSpPr txBox="1"/>
          <p:nvPr/>
        </p:nvSpPr>
        <p:spPr>
          <a:xfrm>
            <a:off x="1703512" y="4572254"/>
            <a:ext cx="936104" cy="523220"/>
          </a:xfrm>
          <a:prstGeom prst="rect">
            <a:avLst/>
          </a:prstGeom>
          <a:noFill/>
        </p:spPr>
        <p:txBody>
          <a:bodyPr wrap="square" rtlCol="0">
            <a:spAutoFit/>
          </a:bodyPr>
          <a:lstStyle/>
          <a:p>
            <a:endParaRPr lang="en-US" dirty="0"/>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60" y="4589946"/>
            <a:ext cx="3456385" cy="2007407"/>
          </a:xfrm>
          <a:prstGeom prst="rect">
            <a:avLst/>
          </a:prstGeom>
        </p:spPr>
      </p:pic>
    </p:spTree>
    <p:extLst>
      <p:ext uri="{BB962C8B-B14F-4D97-AF65-F5344CB8AC3E}">
        <p14:creationId xmlns:p14="http://schemas.microsoft.com/office/powerpoint/2010/main" val="3684169952"/>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40711740"/>
              </p:ext>
            </p:extLst>
          </p:nvPr>
        </p:nvGraphicFramePr>
        <p:xfrm>
          <a:off x="0" y="0"/>
          <a:ext cx="12192000" cy="6858001"/>
        </p:xfrm>
        <a:graphic>
          <a:graphicData uri="http://schemas.openxmlformats.org/drawingml/2006/table">
            <a:tbl>
              <a:tblPr/>
              <a:tblGrid>
                <a:gridCol w="8094689">
                  <a:extLst>
                    <a:ext uri="{9D8B030D-6E8A-4147-A177-3AD203B41FA5}">
                      <a16:colId xmlns:a16="http://schemas.microsoft.com/office/drawing/2014/main" val="20002"/>
                    </a:ext>
                  </a:extLst>
                </a:gridCol>
                <a:gridCol w="4097311">
                  <a:extLst>
                    <a:ext uri="{9D8B030D-6E8A-4147-A177-3AD203B41FA5}">
                      <a16:colId xmlns:a16="http://schemas.microsoft.com/office/drawing/2014/main" val="20003"/>
                    </a:ext>
                  </a:extLst>
                </a:gridCol>
              </a:tblGrid>
              <a:tr h="357423">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FFFF00"/>
                        </a:solidFill>
                        <a:effectLst/>
                        <a:latin typeface="Calibri" pitchFamily="34" charset="0"/>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E75B6"/>
                    </a:solidFill>
                  </a:tcPr>
                </a:tc>
                <a:tc hMerge="1">
                  <a:txBody>
                    <a:bodyPr/>
                    <a:lstStyle/>
                    <a:p>
                      <a:endParaRPr lang="en-US"/>
                    </a:p>
                  </a:txBody>
                  <a:tcPr/>
                </a:tc>
                <a:extLst>
                  <a:ext uri="{0D108BD9-81ED-4DB2-BD59-A6C34878D82A}">
                    <a16:rowId xmlns:a16="http://schemas.microsoft.com/office/drawing/2014/main" val="10000"/>
                  </a:ext>
                </a:extLst>
              </a:tr>
              <a:tr h="149199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rPr>
                        <a:t>HOẠT ĐỘNG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Báo</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cáo</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sản</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phẩm</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luyện</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tập</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và</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vận</a:t>
                      </a:r>
                      <a:r>
                        <a:rPr kumimoji="0" lang="en-US" sz="3200" b="1" i="0" u="none" strike="noStrike" kern="0" cap="none" spc="0" normalizeH="0" baseline="0" noProof="0" dirty="0">
                          <a:ln>
                            <a:noFill/>
                          </a:ln>
                          <a:solidFill>
                            <a:srgbClr val="0000FF"/>
                          </a:solidFill>
                          <a:effectLst/>
                          <a:uLnTx/>
                          <a:uFillTx/>
                          <a:latin typeface="Times New Roman"/>
                          <a:ea typeface="+mn-ea"/>
                          <a:cs typeface="+mn-cs"/>
                        </a:rPr>
                        <a:t> </a:t>
                      </a:r>
                      <a:r>
                        <a:rPr kumimoji="0" lang="en-US" sz="3200" b="1" i="0" u="none" strike="noStrike" kern="0" cap="none" spc="0" normalizeH="0" baseline="0" noProof="0" dirty="0" err="1">
                          <a:ln>
                            <a:noFill/>
                          </a:ln>
                          <a:solidFill>
                            <a:srgbClr val="0000FF"/>
                          </a:solidFill>
                          <a:effectLst/>
                          <a:uLnTx/>
                          <a:uFillTx/>
                          <a:latin typeface="Times New Roman"/>
                          <a:ea typeface="+mn-ea"/>
                          <a:cs typeface="+mn-cs"/>
                        </a:rPr>
                        <a:t>dụng</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Quy</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trình</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thực</a:t>
                      </a:r>
                      <a:r>
                        <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endParaRPr kumimoji="0" lang="en-US"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008583">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1600" b="0" i="0" u="none" strike="noStrike" cap="none" spc="0" normalizeH="0" baseline="0" dirty="0">
                        <a:ln>
                          <a:noFill/>
                        </a:ln>
                        <a:solidFill>
                          <a:srgbClr val="0000FF"/>
                        </a:solidFill>
                        <a:effectLst/>
                        <a:latin typeface="Arial" pitchFamily="34" charset="0"/>
                        <a:cs typeface="Arial" pitchFamily="34"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pic>
        <p:nvPicPr>
          <p:cNvPr id="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802" y="1967266"/>
            <a:ext cx="3871861" cy="470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59897" y="4725144"/>
            <a:ext cx="184731" cy="523220"/>
          </a:xfrm>
          <a:prstGeom prst="rect">
            <a:avLst/>
          </a:prstGeom>
          <a:noFill/>
        </p:spPr>
        <p:txBody>
          <a:bodyPr wrap="none" rtlCol="0">
            <a:spAutoFit/>
          </a:bodyPr>
          <a:lstStyle/>
          <a:p>
            <a:endParaRPr lang="en-US" dirty="0"/>
          </a:p>
        </p:txBody>
      </p:sp>
      <p:sp>
        <p:nvSpPr>
          <p:cNvPr id="3" name="TextBox 2"/>
          <p:cNvSpPr txBox="1"/>
          <p:nvPr/>
        </p:nvSpPr>
        <p:spPr>
          <a:xfrm>
            <a:off x="1631505" y="2420888"/>
            <a:ext cx="184731" cy="523220"/>
          </a:xfrm>
          <a:prstGeom prst="rect">
            <a:avLst/>
          </a:prstGeom>
          <a:noFill/>
        </p:spPr>
        <p:txBody>
          <a:bodyPr wrap="none" rtlCol="0">
            <a:spAutoFit/>
          </a:bodyPr>
          <a:lstStyle/>
          <a:p>
            <a:endParaRPr lang="en-US" dirty="0"/>
          </a:p>
        </p:txBody>
      </p:sp>
      <p:sp>
        <p:nvSpPr>
          <p:cNvPr id="5" name="TextBox 4"/>
          <p:cNvSpPr txBox="1"/>
          <p:nvPr/>
        </p:nvSpPr>
        <p:spPr>
          <a:xfrm>
            <a:off x="4799857" y="2852936"/>
            <a:ext cx="544771" cy="523220"/>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785" y="1998422"/>
            <a:ext cx="3744414" cy="2529862"/>
          </a:xfrm>
          <a:prstGeom prst="rect">
            <a:avLst/>
          </a:prstGeom>
        </p:spPr>
      </p:pic>
      <p:sp>
        <p:nvSpPr>
          <p:cNvPr id="9" name="TextBox 8"/>
          <p:cNvSpPr txBox="1"/>
          <p:nvPr/>
        </p:nvSpPr>
        <p:spPr>
          <a:xfrm>
            <a:off x="1343473" y="5589240"/>
            <a:ext cx="657494" cy="523220"/>
          </a:xfrm>
          <a:prstGeom prst="rect">
            <a:avLst/>
          </a:prstGeom>
          <a:noFill/>
        </p:spPr>
        <p:txBody>
          <a:bodyPr wrap="square" rtlCol="0">
            <a:spAutoFit/>
          </a:bodyPr>
          <a:lstStyle/>
          <a:p>
            <a:endParaRPr lang="en-US" dirty="0"/>
          </a:p>
        </p:txBody>
      </p:sp>
      <p:sp>
        <p:nvSpPr>
          <p:cNvPr id="11" name="TextBox 10"/>
          <p:cNvSpPr txBox="1"/>
          <p:nvPr/>
        </p:nvSpPr>
        <p:spPr>
          <a:xfrm>
            <a:off x="1816236" y="5373216"/>
            <a:ext cx="679365" cy="523220"/>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978173"/>
            <a:ext cx="4032449" cy="255011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36" y="4528284"/>
            <a:ext cx="4032449" cy="2213085"/>
          </a:xfrm>
          <a:prstGeom prst="rect">
            <a:avLst/>
          </a:prstGeom>
        </p:spPr>
      </p:pic>
      <p:sp>
        <p:nvSpPr>
          <p:cNvPr id="17" name="TextBox 16"/>
          <p:cNvSpPr txBox="1"/>
          <p:nvPr/>
        </p:nvSpPr>
        <p:spPr>
          <a:xfrm>
            <a:off x="4511825" y="5157192"/>
            <a:ext cx="549775" cy="523220"/>
          </a:xfrm>
          <a:prstGeom prst="rect">
            <a:avLst/>
          </a:prstGeom>
          <a:noFill/>
        </p:spPr>
        <p:txBody>
          <a:bodyPr wrap="square" rtlCol="0">
            <a:spAutoFit/>
          </a:bodyPr>
          <a:lstStyle/>
          <a:p>
            <a:endParaRPr lang="en-US"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203" y="4528283"/>
            <a:ext cx="3744414" cy="2213085"/>
          </a:xfrm>
          <a:prstGeom prst="rect">
            <a:avLst/>
          </a:prstGeom>
        </p:spPr>
      </p:pic>
    </p:spTree>
    <p:extLst>
      <p:ext uri="{BB962C8B-B14F-4D97-AF65-F5344CB8AC3E}">
        <p14:creationId xmlns:p14="http://schemas.microsoft.com/office/powerpoint/2010/main" val="3973083708"/>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3" name="Freeform: Shape 13322">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5" name="Rectangle 13324">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Rectangle 13326">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9" name="Freeform: Shape 13328">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31" name="Isosceles Triangle 13330">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3" name="Isosceles Triangle 13332">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en-US" sz="2600" b="0" dirty="0">
                <a:solidFill>
                  <a:srgbClr val="000099"/>
                </a:solidFill>
              </a:rPr>
              <a:t> </a:t>
            </a: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dirty="0">
                <a:solidFill>
                  <a:srgbClr val="002060"/>
                </a:solidFill>
              </a:rPr>
              <a:t>     </a:t>
            </a:r>
            <a:endParaRPr lang="en-US" altLang="en-US" sz="2600" dirty="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dirty="0"/>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dirty="0"/>
          </a:p>
        </p:txBody>
      </p:sp>
      <p:graphicFrame>
        <p:nvGraphicFramePr>
          <p:cNvPr id="2" name="Table 1"/>
          <p:cNvGraphicFramePr>
            <a:graphicFrameLocks noGrp="1"/>
          </p:cNvGraphicFramePr>
          <p:nvPr>
            <p:extLst>
              <p:ext uri="{D42A27DB-BD31-4B8C-83A1-F6EECF244321}">
                <p14:modId xmlns:p14="http://schemas.microsoft.com/office/powerpoint/2010/main" val="3435290174"/>
              </p:ext>
            </p:extLst>
          </p:nvPr>
        </p:nvGraphicFramePr>
        <p:xfrm>
          <a:off x="661843" y="643467"/>
          <a:ext cx="10868314" cy="5976665"/>
        </p:xfrm>
        <a:graphic>
          <a:graphicData uri="http://schemas.openxmlformats.org/drawingml/2006/table">
            <a:tbl>
              <a:tblPr firstRow="1" firstCol="1" bandRow="1">
                <a:noFill/>
              </a:tblPr>
              <a:tblGrid>
                <a:gridCol w="675207">
                  <a:extLst>
                    <a:ext uri="{9D8B030D-6E8A-4147-A177-3AD203B41FA5}">
                      <a16:colId xmlns:a16="http://schemas.microsoft.com/office/drawing/2014/main" val="760286934"/>
                    </a:ext>
                  </a:extLst>
                </a:gridCol>
                <a:gridCol w="7934561">
                  <a:extLst>
                    <a:ext uri="{9D8B030D-6E8A-4147-A177-3AD203B41FA5}">
                      <a16:colId xmlns:a16="http://schemas.microsoft.com/office/drawing/2014/main" val="1766549325"/>
                    </a:ext>
                  </a:extLst>
                </a:gridCol>
                <a:gridCol w="2258546">
                  <a:extLst>
                    <a:ext uri="{9D8B030D-6E8A-4147-A177-3AD203B41FA5}">
                      <a16:colId xmlns:a16="http://schemas.microsoft.com/office/drawing/2014/main" val="2993611972"/>
                    </a:ext>
                  </a:extLst>
                </a:gridCol>
              </a:tblGrid>
              <a:tr h="616613">
                <a:tc>
                  <a:txBody>
                    <a:bodyPr/>
                    <a:lstStyle/>
                    <a:p>
                      <a:pPr marL="0" marR="0" algn="just">
                        <a:lnSpc>
                          <a:spcPct val="120000"/>
                        </a:lnSpc>
                        <a:spcBef>
                          <a:spcPts val="0"/>
                        </a:spcBef>
                        <a:spcAft>
                          <a:spcPts val="0"/>
                        </a:spcAft>
                      </a:pPr>
                      <a:r>
                        <a:rPr lang="es-DO" sz="1800" b="1"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800" b="1" cap="none" spc="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115968"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algn="ctr">
                        <a:lnSpc>
                          <a:spcPct val="120000"/>
                        </a:lnSpc>
                        <a:spcBef>
                          <a:spcPts val="0"/>
                        </a:spcBef>
                        <a:spcAft>
                          <a:spcPts val="0"/>
                        </a:spcAft>
                      </a:pPr>
                      <a:r>
                        <a:rPr lang="es-DO" sz="1800" b="1"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1800" b="1" cap="none" spc="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115968"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algn="ctr">
                        <a:lnSpc>
                          <a:spcPct val="120000"/>
                        </a:lnSpc>
                        <a:spcBef>
                          <a:spcPts val="0"/>
                        </a:spcBef>
                        <a:spcAft>
                          <a:spcPts val="0"/>
                        </a:spcAft>
                      </a:pPr>
                      <a:r>
                        <a:rPr lang="es-DO" sz="1800" b="1"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 tối đa</a:t>
                      </a:r>
                      <a:endParaRPr lang="en-US" sz="1800" b="1" cap="none" spc="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115968"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033977246"/>
                  </a:ext>
                </a:extLst>
              </a:tr>
              <a:tr h="446671">
                <a:tc gridSpan="3">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 giá theo nhóm</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9145329"/>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Mô hình mô tả được đầy đủ các thành phần cấu trúc của loại TB mà nhóm lựa chọn</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98437725"/>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 dạng, vị trí, kích thước của các bào quan của tế bào hợp lý</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es-DO" sz="1800" cap="none" spc="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527348"/>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 mô hình có ghi chú chức năng của bào quan của tế bào</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6083352"/>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tính thẩm mỹ</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372057"/>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bền, chắc chắn</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6849651"/>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 thành </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6591229"/>
                  </a:ext>
                </a:extLst>
              </a:tr>
              <a:tr h="446671">
                <a:tc gridSpan="3">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 giá theo cá nhân</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4626210"/>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 cực, chủ động trong làm việc nhóm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045889"/>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Thuyết trình mô hình  lưu loát, rõ ràng</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1417041"/>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Phản biện hợp lý </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điểm/ câu</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4860394"/>
                  </a:ext>
                </a:extLst>
              </a:tr>
              <a:tr h="446671">
                <a:tc>
                  <a:txBody>
                    <a:bodyPr/>
                    <a:lstStyle/>
                    <a:p>
                      <a:pPr marL="0" marR="0" algn="just">
                        <a:lnSpc>
                          <a:spcPct val="120000"/>
                        </a:lnSpc>
                        <a:spcBef>
                          <a:spcPts val="0"/>
                        </a:spcBef>
                        <a:spcAft>
                          <a:spcPts val="0"/>
                        </a:spcAft>
                      </a:pPr>
                      <a:r>
                        <a:rPr lang="es-DO" sz="18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b="1"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 câu hỏi chất vấn hợp lý </a:t>
                      </a:r>
                      <a:endParaRPr lang="en-US" sz="1800" cap="none" spc="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20000"/>
                        </a:lnSpc>
                        <a:spcBef>
                          <a:spcPts val="0"/>
                        </a:spcBef>
                        <a:spcAft>
                          <a:spcPts val="0"/>
                        </a:spcAft>
                      </a:pPr>
                      <a:r>
                        <a:rPr lang="es-DO" sz="18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s-DO" sz="1800" cap="none" spc="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s-DO" sz="1800" cap="none" spc="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DO" sz="1800" cap="none" spc="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endParaRPr lang="en-US" sz="1800" cap="none" spc="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81178" marR="57984" marT="0" marB="115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79265153"/>
                  </a:ext>
                </a:extLst>
              </a:tr>
            </a:tbl>
          </a:graphicData>
        </a:graphic>
      </p:graphicFrame>
      <p:sp>
        <p:nvSpPr>
          <p:cNvPr id="3" name="Rectangle 2"/>
          <p:cNvSpPr/>
          <p:nvPr/>
        </p:nvSpPr>
        <p:spPr>
          <a:xfrm>
            <a:off x="661843" y="0"/>
            <a:ext cx="10868314" cy="596830"/>
          </a:xfrm>
          <a:prstGeom prst="rect">
            <a:avLst/>
          </a:prstGeom>
        </p:spPr>
        <p:txBody>
          <a:bodyPr wrap="square">
            <a:spAutoFit/>
          </a:bodyPr>
          <a:lstStyle/>
          <a:p>
            <a:pPr algn="ctr">
              <a:lnSpc>
                <a:spcPct val="130000"/>
              </a:lnSpc>
              <a:spcBef>
                <a:spcPts val="0"/>
              </a:spcBef>
              <a:spcAft>
                <a:spcPts val="600"/>
              </a:spcAft>
            </a:pP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(60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(40 </a:t>
            </a:r>
            <a:r>
              <a:rPr lang="es-DO"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s-DO"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616439"/>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dirty="0">
                <a:solidFill>
                  <a:srgbClr val="002060"/>
                </a:solidFill>
              </a:rPr>
              <a:t>     </a:t>
            </a:r>
            <a:endParaRPr lang="en-US" altLang="en-US" sz="2600" dirty="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dirty="0"/>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dirty="0"/>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en-US" sz="2600" b="0" dirty="0">
                <a:solidFill>
                  <a:srgbClr val="000099"/>
                </a:solidFill>
              </a:rPr>
              <a:t> </a:t>
            </a: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97794980"/>
              </p:ext>
            </p:extLst>
          </p:nvPr>
        </p:nvGraphicFramePr>
        <p:xfrm>
          <a:off x="0" y="1"/>
          <a:ext cx="12192000" cy="6822622"/>
        </p:xfrm>
        <a:graphic>
          <a:graphicData uri="http://schemas.openxmlformats.org/drawingml/2006/table">
            <a:tbl>
              <a:tblPr/>
              <a:tblGrid>
                <a:gridCol w="6295869">
                  <a:extLst>
                    <a:ext uri="{9D8B030D-6E8A-4147-A177-3AD203B41FA5}">
                      <a16:colId xmlns:a16="http://schemas.microsoft.com/office/drawing/2014/main" val="20002"/>
                    </a:ext>
                  </a:extLst>
                </a:gridCol>
                <a:gridCol w="5896131">
                  <a:extLst>
                    <a:ext uri="{9D8B030D-6E8A-4147-A177-3AD203B41FA5}">
                      <a16:colId xmlns:a16="http://schemas.microsoft.com/office/drawing/2014/main" val="20003"/>
                    </a:ext>
                  </a:extLst>
                </a:gridCol>
              </a:tblGrid>
              <a:tr h="904590">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a:ln>
                            <a:noFill/>
                          </a:ln>
                          <a:solidFill>
                            <a:srgbClr val="FFFF00"/>
                          </a:solidFill>
                          <a:effectLst/>
                          <a:latin typeface="Times New Roman" pitchFamily="18" charset="0"/>
                          <a:cs typeface="Times New Roman" pitchFamily="18" charset="0"/>
                        </a:rPr>
                        <a:t>3</a:t>
                      </a:r>
                      <a:r>
                        <a:rPr kumimoji="0" lang="en-US" sz="3200" b="1" i="0" u="none" strike="noStrike" cap="none" normalizeH="0" baseline="0" dirty="0">
                          <a:ln>
                            <a:noFill/>
                          </a:ln>
                          <a:solidFill>
                            <a:srgbClr val="FFFF00"/>
                          </a:solidFill>
                          <a:effectLst/>
                          <a:latin typeface="Times New Roman" pitchFamily="18" charset="0"/>
                          <a:cs typeface="Times New Roman" pitchFamily="18" charset="0"/>
                        </a:rPr>
                        <a:t>. HIỆU QUẢ CỦA BIỆN PHÁP</a:t>
                      </a: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1BB"/>
                    </a:solidFill>
                  </a:tcPr>
                </a:tc>
                <a:tc hMerge="1">
                  <a:txBody>
                    <a:bodyPr/>
                    <a:lstStyle/>
                    <a:p>
                      <a:endParaRPr lang="en-US"/>
                    </a:p>
                  </a:txBody>
                  <a:tcPr/>
                </a:tc>
                <a:extLst>
                  <a:ext uri="{0D108BD9-81ED-4DB2-BD59-A6C34878D82A}">
                    <a16:rowId xmlns:a16="http://schemas.microsoft.com/office/drawing/2014/main" val="10000"/>
                  </a:ext>
                </a:extLst>
              </a:tr>
              <a:tr h="47957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NỘI DUNG ĐÁNH GIÁ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endParaRP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PHƯƠNG THỨC ĐÁNH GIÁ</a:t>
                      </a:r>
                    </a:p>
                  </a:txBody>
                  <a:tcPr marL="68576" marR="685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35720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3200" b="0" i="0" u="none" strike="noStrike" cap="none" spc="0"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endParaRPr kumimoji="0" lang="en-US" sz="3200" b="0" i="0" u="none" strike="noStrike" cap="none" spc="0"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1064027480"/>
              </p:ext>
            </p:extLst>
          </p:nvPr>
        </p:nvGraphicFramePr>
        <p:xfrm>
          <a:off x="6456040" y="1522884"/>
          <a:ext cx="555496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3">
            <a:extLst>
              <a:ext uri="{FF2B5EF4-FFF2-40B4-BE49-F238E27FC236}">
                <a16:creationId xmlns:a16="http://schemas.microsoft.com/office/drawing/2014/main" id="{9156CB86-432D-440E-8636-2282D7059FC4}"/>
              </a:ext>
            </a:extLst>
          </p:cNvPr>
          <p:cNvGraphicFramePr>
            <a:graphicFrameLocks/>
          </p:cNvGraphicFramePr>
          <p:nvPr>
            <p:extLst>
              <p:ext uri="{D42A27DB-BD31-4B8C-83A1-F6EECF244321}">
                <p14:modId xmlns:p14="http://schemas.microsoft.com/office/powerpoint/2010/main" val="2194936717"/>
              </p:ext>
            </p:extLst>
          </p:nvPr>
        </p:nvGraphicFramePr>
        <p:xfrm>
          <a:off x="157436" y="1518692"/>
          <a:ext cx="5976664" cy="5040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762342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en-US" sz="2600" b="0" dirty="0">
                <a:solidFill>
                  <a:srgbClr val="000099"/>
                </a:solidFill>
              </a:rPr>
              <a:t> </a:t>
            </a: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7" name="Snip Single Corner Rectangle 6"/>
          <p:cNvSpPr/>
          <p:nvPr/>
        </p:nvSpPr>
        <p:spPr>
          <a:xfrm flipH="1">
            <a:off x="191342" y="33074"/>
            <a:ext cx="11737303" cy="504552"/>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en-US" sz="2800" b="1" kern="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KẾT QUẢ CÁC PHƯƠNG THỨC ĐÁNH GIÁ</a:t>
            </a:r>
          </a:p>
        </p:txBody>
      </p:sp>
      <p:sp>
        <p:nvSpPr>
          <p:cNvPr id="8" name="Snip Single Corner Rectangle 7"/>
          <p:cNvSpPr/>
          <p:nvPr/>
        </p:nvSpPr>
        <p:spPr>
          <a:xfrm flipH="1">
            <a:off x="191342" y="567233"/>
            <a:ext cx="11737302" cy="504553"/>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en-US" sz="2400" kern="0" dirty="0">
                <a:solidFill>
                  <a:schemeClr val="bg1"/>
                </a:solidFill>
                <a:effectLst>
                  <a:outerShdw blurRad="38100" dist="38100" dir="2700000" algn="tl">
                    <a:srgbClr val="000000"/>
                  </a:outerShdw>
                </a:effectLst>
                <a:latin typeface="Times New Roman" pitchFamily="18" charset="0"/>
                <a:cs typeface="Times New Roman" pitchFamily="18" charset="0"/>
              </a:rPr>
              <a:t>3.1. KẾT QUẢ ĐÁNH GIÁ QUA PHIẾU KHẢO SÁT</a:t>
            </a:r>
          </a:p>
        </p:txBody>
      </p:sp>
      <p:graphicFrame>
        <p:nvGraphicFramePr>
          <p:cNvPr id="2" name="Table 1"/>
          <p:cNvGraphicFramePr>
            <a:graphicFrameLocks noGrp="1"/>
          </p:cNvGraphicFramePr>
          <p:nvPr>
            <p:extLst>
              <p:ext uri="{D42A27DB-BD31-4B8C-83A1-F6EECF244321}">
                <p14:modId xmlns:p14="http://schemas.microsoft.com/office/powerpoint/2010/main" val="1559244016"/>
              </p:ext>
            </p:extLst>
          </p:nvPr>
        </p:nvGraphicFramePr>
        <p:xfrm>
          <a:off x="191344" y="1144384"/>
          <a:ext cx="11737303" cy="5524976"/>
        </p:xfrm>
        <a:graphic>
          <a:graphicData uri="http://schemas.openxmlformats.org/drawingml/2006/table">
            <a:tbl>
              <a:tblPr firstRow="1" firstCol="1" bandRow="1">
                <a:tableStyleId>{E8B1032C-EA38-4F05-BA0D-38AFFFC7BED3}</a:tableStyleId>
              </a:tblPr>
              <a:tblGrid>
                <a:gridCol w="648072">
                  <a:extLst>
                    <a:ext uri="{9D8B030D-6E8A-4147-A177-3AD203B41FA5}">
                      <a16:colId xmlns:a16="http://schemas.microsoft.com/office/drawing/2014/main" val="3025700258"/>
                    </a:ext>
                  </a:extLst>
                </a:gridCol>
                <a:gridCol w="7684965">
                  <a:extLst>
                    <a:ext uri="{9D8B030D-6E8A-4147-A177-3AD203B41FA5}">
                      <a16:colId xmlns:a16="http://schemas.microsoft.com/office/drawing/2014/main" val="3626951645"/>
                    </a:ext>
                  </a:extLst>
                </a:gridCol>
                <a:gridCol w="1702133">
                  <a:extLst>
                    <a:ext uri="{9D8B030D-6E8A-4147-A177-3AD203B41FA5}">
                      <a16:colId xmlns:a16="http://schemas.microsoft.com/office/drawing/2014/main" val="1767812619"/>
                    </a:ext>
                  </a:extLst>
                </a:gridCol>
                <a:gridCol w="1702133">
                  <a:extLst>
                    <a:ext uri="{9D8B030D-6E8A-4147-A177-3AD203B41FA5}">
                      <a16:colId xmlns:a16="http://schemas.microsoft.com/office/drawing/2014/main" val="2654469452"/>
                    </a:ext>
                  </a:extLst>
                </a:gridCol>
              </a:tblGrid>
              <a:tr h="536787">
                <a:tc rowSpan="2">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TT</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Biểu hiện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Điểm trung bình</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65218360"/>
                  </a:ext>
                </a:extLst>
              </a:tr>
              <a:tr h="536787">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Trước TN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Sau TN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002226"/>
                  </a:ext>
                </a:extLst>
              </a:tr>
              <a:tr h="536787">
                <a:tc>
                  <a:txBody>
                    <a:bodyPr/>
                    <a:lstStyle/>
                    <a:p>
                      <a:pPr marL="0" marR="0" algn="just">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1</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Xác định được mục tiêu bài học.</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1,16</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2,03</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1215954"/>
                  </a:ext>
                </a:extLst>
              </a:tr>
              <a:tr h="693895">
                <a:tc>
                  <a:txBody>
                    <a:bodyPr/>
                    <a:lstStyle/>
                    <a:p>
                      <a:pPr marL="0" marR="0" algn="just">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2</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Định hướng được hoạt động để thực hiện mục tiêu bài học</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1,42</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1,88</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478307"/>
                  </a:ext>
                </a:extLst>
              </a:tr>
              <a:tr h="1073573">
                <a:tc>
                  <a:txBody>
                    <a:bodyPr/>
                    <a:lstStyle/>
                    <a:p>
                      <a:pPr marL="0" marR="0" algn="just">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3</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Đọc SGK, tài liệu liên quan đến nội dung bài học, xem video và soạn bài trước.</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2,05</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2,56</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703896"/>
                  </a:ext>
                </a:extLst>
              </a:tr>
              <a:tr h="1073573">
                <a:tc>
                  <a:txBody>
                    <a:bodyPr/>
                    <a:lstStyle/>
                    <a:p>
                      <a:pPr marL="0" marR="0" algn="just">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4</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Nhận ra các mục tiêu chưa đạt được và kế hoạch điều chỉnh.</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1,38</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1,84</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4662885"/>
                  </a:ext>
                </a:extLst>
              </a:tr>
              <a:tr h="536787">
                <a:tc>
                  <a:txBody>
                    <a:bodyPr/>
                    <a:lstStyle/>
                    <a:p>
                      <a:pPr marL="0" marR="0" algn="just">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5</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500" dirty="0">
                          <a:solidFill>
                            <a:srgbClr val="000000"/>
                          </a:solidFill>
                          <a:effectLst/>
                          <a:latin typeface="Times New Roman" panose="02020603050405020304" pitchFamily="18" charset="0"/>
                          <a:cs typeface="Times New Roman" panose="02020603050405020304" pitchFamily="18" charset="0"/>
                        </a:rPr>
                        <a:t>Rút kinh nghiệm và điều chỉnh cách học.</a:t>
                      </a:r>
                      <a:endParaRPr lang="en-US" sz="2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a:solidFill>
                            <a:srgbClr val="000000"/>
                          </a:solidFill>
                          <a:effectLst/>
                          <a:latin typeface="Times New Roman" panose="02020603050405020304" pitchFamily="18" charset="0"/>
                          <a:cs typeface="Times New Roman" panose="02020603050405020304" pitchFamily="18" charset="0"/>
                        </a:rPr>
                        <a:t>1,25</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1,58</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7430632"/>
                  </a:ext>
                </a:extLst>
              </a:tr>
              <a:tr h="536787">
                <a:tc gridSpan="2">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Điểm trung bình</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lnSpc>
                          <a:spcPct val="120000"/>
                        </a:lnSpc>
                        <a:spcBef>
                          <a:spcPts val="0"/>
                        </a:spcBef>
                        <a:spcAft>
                          <a:spcPts val="0"/>
                        </a:spcAft>
                      </a:pPr>
                      <a:r>
                        <a:rPr lang="en-US" sz="2500" b="1">
                          <a:solidFill>
                            <a:srgbClr val="000000"/>
                          </a:solidFill>
                          <a:effectLst/>
                          <a:latin typeface="Times New Roman" panose="02020603050405020304" pitchFamily="18" charset="0"/>
                          <a:cs typeface="Times New Roman" panose="02020603050405020304" pitchFamily="18" charset="0"/>
                        </a:rPr>
                        <a:t>1,45</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rPr>
                        <a:t>1,98</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880663"/>
                  </a:ext>
                </a:extLst>
              </a:tr>
            </a:tbl>
          </a:graphicData>
        </a:graphic>
      </p:graphicFrame>
    </p:spTree>
    <p:extLst>
      <p:ext uri="{BB962C8B-B14F-4D97-AF65-F5344CB8AC3E}">
        <p14:creationId xmlns:p14="http://schemas.microsoft.com/office/powerpoint/2010/main" val="1846672757"/>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8" name="Rectangle 1332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30" name="Freeform: Shape 1332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32" name="Rectangle 1333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Rectangle 1333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6" name="Freeform: Shape 1333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38" name="Isosceles Triangle 1333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3aa295535d3ef848c73252e4c840497"/>
          <p:cNvPicPr/>
          <p:nvPr/>
        </p:nvPicPr>
        <p:blipFill>
          <a:blip r:embed="rId2">
            <a:extLst>
              <a:ext uri="{28A0092B-C50C-407E-A947-70E740481C1C}">
                <a14:useLocalDpi xmlns:a14="http://schemas.microsoft.com/office/drawing/2010/main" val="0"/>
              </a:ext>
            </a:extLst>
          </a:blip>
          <a:stretch>
            <a:fillRect/>
          </a:stretch>
        </p:blipFill>
        <p:spPr bwMode="auto">
          <a:xfrm>
            <a:off x="1272567" y="810263"/>
            <a:ext cx="9646865" cy="5571065"/>
          </a:xfrm>
          <a:prstGeom prst="rect">
            <a:avLst/>
          </a:prstGeom>
          <a:noFill/>
          <a:ln>
            <a:noFill/>
          </a:ln>
        </p:spPr>
      </p:pic>
      <p:sp>
        <p:nvSpPr>
          <p:cNvPr id="13340" name="Isosceles Triangle 1333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en-US" sz="2600" b="0" dirty="0">
                <a:solidFill>
                  <a:srgbClr val="000099"/>
                </a:solidFill>
              </a:rPr>
              <a:t> </a:t>
            </a: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5" name="Snip Single Corner Rectangle 4"/>
          <p:cNvSpPr/>
          <p:nvPr/>
        </p:nvSpPr>
        <p:spPr>
          <a:xfrm flipH="1">
            <a:off x="407368" y="332656"/>
            <a:ext cx="11307620" cy="474218"/>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600"/>
              </a:spcAft>
              <a:defRPr/>
            </a:pPr>
            <a:r>
              <a:rPr lang="en-US" sz="2500" b="1" kern="0" dirty="0">
                <a:solidFill>
                  <a:schemeClr val="bg1"/>
                </a:solidFill>
                <a:effectLst>
                  <a:outerShdw blurRad="38100" dist="38100" dir="2700000" algn="tl">
                    <a:srgbClr val="000000"/>
                  </a:outerShdw>
                </a:effectLst>
                <a:latin typeface="Times New Roman" pitchFamily="18" charset="0"/>
                <a:cs typeface="Times New Roman" pitchFamily="18" charset="0"/>
              </a:rPr>
              <a:t>3.2. KẾT QUẢ QUA PHIẾU KHẢO SÁT</a:t>
            </a:r>
            <a:endParaRPr lang="en-US" sz="2500" b="1" kern="0">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06240668"/>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
          <p:cNvGrpSpPr>
            <a:grpSpLocks/>
          </p:cNvGrpSpPr>
          <p:nvPr/>
        </p:nvGrpSpPr>
        <p:grpSpPr bwMode="auto">
          <a:xfrm>
            <a:off x="-4201144" y="-1251520"/>
            <a:ext cx="14708510" cy="9289032"/>
            <a:chOff x="-6711168" y="-841249"/>
            <a:chExt cx="13360619" cy="8907357"/>
          </a:xfrm>
        </p:grpSpPr>
        <p:sp>
          <p:nvSpPr>
            <p:cNvPr id="4" name="Block Arc 3"/>
            <p:cNvSpPr/>
            <p:nvPr/>
          </p:nvSpPr>
          <p:spPr bwMode="auto">
            <a:xfrm>
              <a:off x="-6711168" y="-841249"/>
              <a:ext cx="8280833" cy="8907357"/>
            </a:xfrm>
            <a:prstGeom prst="blockArc">
              <a:avLst>
                <a:gd name="adj1" fmla="val 19487759"/>
                <a:gd name="adj2" fmla="val 2096331"/>
                <a:gd name="adj3" fmla="val 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6158" name="Group 22"/>
            <p:cNvGrpSpPr>
              <a:grpSpLocks/>
            </p:cNvGrpSpPr>
            <p:nvPr/>
          </p:nvGrpSpPr>
          <p:grpSpPr bwMode="auto">
            <a:xfrm>
              <a:off x="1039619" y="1561083"/>
              <a:ext cx="5609832" cy="864083"/>
              <a:chOff x="2037923" y="4039573"/>
              <a:chExt cx="8765271" cy="1311446"/>
            </a:xfrm>
          </p:grpSpPr>
          <p:sp>
            <p:nvSpPr>
              <p:cNvPr id="15" name="Freeform 14"/>
              <p:cNvSpPr/>
              <p:nvPr/>
            </p:nvSpPr>
            <p:spPr bwMode="auto">
              <a:xfrm>
                <a:off x="3282186" y="4039573"/>
                <a:ext cx="7521008" cy="1311446"/>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err="1">
                    <a:solidFill>
                      <a:srgbClr val="0000FF"/>
                    </a:solidFill>
                    <a:latin typeface="Times New Roman" pitchFamily="18" charset="0"/>
                    <a:cs typeface="Times New Roman" pitchFamily="18" charset="0"/>
                  </a:rPr>
                  <a:t>Phần</a:t>
                </a:r>
                <a:r>
                  <a:rPr lang="en-US" sz="3200" dirty="0">
                    <a:solidFill>
                      <a:srgbClr val="0000FF"/>
                    </a:solidFill>
                    <a:latin typeface="Times New Roman" pitchFamily="18" charset="0"/>
                    <a:cs typeface="Times New Roman" pitchFamily="18" charset="0"/>
                  </a:rPr>
                  <a:t> I. </a:t>
                </a:r>
                <a:r>
                  <a:rPr lang="en-US" sz="3200" dirty="0" err="1">
                    <a:solidFill>
                      <a:srgbClr val="0000FF"/>
                    </a:solidFill>
                    <a:latin typeface="Times New Roman" pitchFamily="18" charset="0"/>
                    <a:cs typeface="Times New Roman" pitchFamily="18" charset="0"/>
                  </a:rPr>
                  <a:t>Mở</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đầu</a:t>
                </a:r>
                <a:endParaRPr lang="en-US" sz="3200" dirty="0">
                  <a:solidFill>
                    <a:srgbClr val="0000FF"/>
                  </a:solidFill>
                  <a:latin typeface="Times New Roman" pitchFamily="18" charset="0"/>
                  <a:cs typeface="Times New Roman" pitchFamily="18" charset="0"/>
                </a:endParaRPr>
              </a:p>
            </p:txBody>
          </p:sp>
          <p:sp>
            <p:nvSpPr>
              <p:cNvPr id="3" name="Oval 2"/>
              <p:cNvSpPr/>
              <p:nvPr/>
            </p:nvSpPr>
            <p:spPr>
              <a:xfrm>
                <a:off x="2037923" y="4253005"/>
                <a:ext cx="1023045" cy="975723"/>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rPr>
                  <a:t>1</a:t>
                </a:r>
              </a:p>
            </p:txBody>
          </p:sp>
        </p:grpSp>
        <p:sp>
          <p:nvSpPr>
            <p:cNvPr id="44" name="Freeform 43"/>
            <p:cNvSpPr/>
            <p:nvPr/>
          </p:nvSpPr>
          <p:spPr bwMode="auto">
            <a:xfrm>
              <a:off x="1843879" y="3038779"/>
              <a:ext cx="4805572" cy="953421"/>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err="1">
                  <a:solidFill>
                    <a:srgbClr val="0000FF"/>
                  </a:solidFill>
                  <a:latin typeface="Times New Roman" pitchFamily="18" charset="0"/>
                  <a:cs typeface="Times New Roman" pitchFamily="18" charset="0"/>
                </a:rPr>
                <a:t>Phần</a:t>
              </a:r>
              <a:r>
                <a:rPr lang="en-US" sz="3200" dirty="0">
                  <a:solidFill>
                    <a:srgbClr val="0000FF"/>
                  </a:solidFill>
                  <a:latin typeface="Times New Roman" pitchFamily="18" charset="0"/>
                  <a:cs typeface="Times New Roman" pitchFamily="18" charset="0"/>
                </a:rPr>
                <a:t> II. </a:t>
              </a:r>
              <a:r>
                <a:rPr lang="en-US" sz="3200" dirty="0" err="1">
                  <a:solidFill>
                    <a:srgbClr val="0000FF"/>
                  </a:solidFill>
                  <a:latin typeface="Times New Roman" pitchFamily="18" charset="0"/>
                  <a:cs typeface="Times New Roman" pitchFamily="18" charset="0"/>
                </a:rPr>
                <a:t>Nội</a:t>
              </a:r>
              <a:r>
                <a:rPr lang="en-US" sz="3200" dirty="0">
                  <a:solidFill>
                    <a:srgbClr val="0000FF"/>
                  </a:solidFill>
                  <a:latin typeface="Times New Roman" pitchFamily="18" charset="0"/>
                  <a:cs typeface="Times New Roman" pitchFamily="18" charset="0"/>
                </a:rPr>
                <a:t> dung</a:t>
              </a:r>
            </a:p>
          </p:txBody>
        </p:sp>
        <p:sp>
          <p:nvSpPr>
            <p:cNvPr id="47" name="Freeform 46"/>
            <p:cNvSpPr/>
            <p:nvPr/>
          </p:nvSpPr>
          <p:spPr bwMode="auto">
            <a:xfrm>
              <a:off x="1766581" y="4576815"/>
              <a:ext cx="4882870" cy="879062"/>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err="1">
                  <a:solidFill>
                    <a:srgbClr val="0000FF"/>
                  </a:solidFill>
                  <a:latin typeface="Times New Roman" pitchFamily="18" charset="0"/>
                  <a:cs typeface="Times New Roman" pitchFamily="18" charset="0"/>
                </a:rPr>
                <a:t>Phần</a:t>
              </a:r>
              <a:r>
                <a:rPr lang="en-US" sz="3200" dirty="0">
                  <a:solidFill>
                    <a:srgbClr val="0000FF"/>
                  </a:solidFill>
                  <a:latin typeface="Times New Roman" pitchFamily="18" charset="0"/>
                  <a:cs typeface="Times New Roman" pitchFamily="18" charset="0"/>
                </a:rPr>
                <a:t> III. </a:t>
              </a:r>
              <a:r>
                <a:rPr lang="en-US" sz="3200" dirty="0" err="1">
                  <a:solidFill>
                    <a:srgbClr val="0000FF"/>
                  </a:solidFill>
                  <a:latin typeface="Times New Roman" pitchFamily="18" charset="0"/>
                  <a:cs typeface="Times New Roman" pitchFamily="18" charset="0"/>
                </a:rPr>
                <a:t>Kết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luận</a:t>
              </a:r>
              <a:r>
                <a:rPr lang="en-US" sz="3200" dirty="0">
                  <a:solidFill>
                    <a:srgbClr val="0000FF"/>
                  </a:solidFill>
                  <a:latin typeface="Times New Roman" pitchFamily="18" charset="0"/>
                  <a:cs typeface="Times New Roman" pitchFamily="18" charset="0"/>
                </a:rPr>
                <a:t> </a:t>
              </a:r>
            </a:p>
          </p:txBody>
        </p:sp>
      </p:grpSp>
      <p:sp>
        <p:nvSpPr>
          <p:cNvPr id="5" name="Flowchart: Delay 4"/>
          <p:cNvSpPr/>
          <p:nvPr/>
        </p:nvSpPr>
        <p:spPr>
          <a:xfrm>
            <a:off x="1734897" y="1253751"/>
            <a:ext cx="2245907" cy="4061683"/>
          </a:xfrm>
          <a:prstGeom prst="flowChartDelay">
            <a:avLst/>
          </a:prstGeom>
          <a:solidFill>
            <a:srgbClr val="0071B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sz="3200" dirty="0">
                <a:solidFill>
                  <a:schemeClr val="bg1"/>
                </a:solidFill>
                <a:effectLst>
                  <a:outerShdw blurRad="38100" dist="38100" dir="2700000" algn="tl">
                    <a:srgbClr val="000000"/>
                  </a:outerShdw>
                </a:effectLst>
                <a:latin typeface="Times New Roman" pitchFamily="18" charset="0"/>
                <a:cs typeface="Times New Roman" pitchFamily="18" charset="0"/>
              </a:rPr>
              <a:t>NỘI DUNG </a:t>
            </a:r>
          </a:p>
          <a:p>
            <a:pPr algn="ctr"/>
            <a:r>
              <a:rPr lang="en-US" sz="3200" dirty="0">
                <a:solidFill>
                  <a:schemeClr val="bg1"/>
                </a:solidFill>
                <a:effectLst>
                  <a:outerShdw blurRad="38100" dist="38100" dir="2700000" algn="tl">
                    <a:srgbClr val="000000"/>
                  </a:outerShdw>
                </a:effectLst>
                <a:latin typeface="Times New Roman" pitchFamily="18" charset="0"/>
                <a:cs typeface="Times New Roman" pitchFamily="18" charset="0"/>
              </a:rPr>
              <a:t>TRÌNH BÀY</a:t>
            </a:r>
          </a:p>
        </p:txBody>
      </p:sp>
      <p:sp>
        <p:nvSpPr>
          <p:cNvPr id="13" name="Oval 12">
            <a:extLst>
              <a:ext uri="{FF2B5EF4-FFF2-40B4-BE49-F238E27FC236}">
                <a16:creationId xmlns:a16="http://schemas.microsoft.com/office/drawing/2014/main" id="{338AA361-AD85-4570-8407-B996BF966E53}"/>
              </a:ext>
            </a:extLst>
          </p:cNvPr>
          <p:cNvSpPr/>
          <p:nvPr/>
        </p:nvSpPr>
        <p:spPr bwMode="auto">
          <a:xfrm>
            <a:off x="4439085" y="2956687"/>
            <a:ext cx="720811" cy="670429"/>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FF"/>
                </a:solidFill>
              </a:rPr>
              <a:t>2</a:t>
            </a:r>
            <a:endParaRPr lang="en-US" sz="3200" b="1" dirty="0">
              <a:solidFill>
                <a:srgbClr val="0000FF"/>
              </a:solidFill>
            </a:endParaRPr>
          </a:p>
        </p:txBody>
      </p:sp>
      <p:sp>
        <p:nvSpPr>
          <p:cNvPr id="14" name="Oval 13">
            <a:extLst>
              <a:ext uri="{FF2B5EF4-FFF2-40B4-BE49-F238E27FC236}">
                <a16:creationId xmlns:a16="http://schemas.microsoft.com/office/drawing/2014/main" id="{4D78C6D1-2DCD-4605-ADEF-FCD6D4C8D849}"/>
              </a:ext>
            </a:extLst>
          </p:cNvPr>
          <p:cNvSpPr/>
          <p:nvPr/>
        </p:nvSpPr>
        <p:spPr bwMode="auto">
          <a:xfrm>
            <a:off x="4194293" y="4544392"/>
            <a:ext cx="720811" cy="670429"/>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FF"/>
                </a:solidFill>
              </a:rPr>
              <a:t>3</a:t>
            </a:r>
            <a:endParaRPr lang="en-US" sz="3200" b="1" dirty="0">
              <a:solidFill>
                <a:srgbClr val="0000FF"/>
              </a:solidFill>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nip Single Corner Rectangle 2"/>
          <p:cNvSpPr/>
          <p:nvPr/>
        </p:nvSpPr>
        <p:spPr>
          <a:xfrm>
            <a:off x="838199" y="291090"/>
            <a:ext cx="10515599" cy="617630"/>
          </a:xfrm>
          <a:prstGeom prst="snip1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2500"/>
          </a:bodyPr>
          <a:lstStyle/>
          <a:p>
            <a:pPr algn="ctr" defTabSz="914400" fontAlgn="auto">
              <a:lnSpc>
                <a:spcPct val="90000"/>
              </a:lnSpc>
              <a:spcBef>
                <a:spcPct val="0"/>
              </a:spcBef>
              <a:spcAft>
                <a:spcPts val="600"/>
              </a:spcAft>
              <a:defRPr/>
            </a:pPr>
            <a:r>
              <a:rPr lang="en-US" sz="3200" b="1" kern="1200" dirty="0">
                <a:solidFill>
                  <a:schemeClr val="tx1"/>
                </a:solidFill>
                <a:latin typeface="Times New Roman" panose="02020603050405020304" pitchFamily="18" charset="0"/>
                <a:ea typeface="+mj-ea"/>
                <a:cs typeface="Times New Roman" panose="02020603050405020304" pitchFamily="18" charset="0"/>
              </a:rPr>
              <a:t>3.2. KẾT QUẢ QUA ĐÁNH GIÁ BÀI HỌC LỚP 6A VÀ 6B</a:t>
            </a:r>
          </a:p>
        </p:txBody>
      </p:sp>
      <p:graphicFrame>
        <p:nvGraphicFramePr>
          <p:cNvPr id="2" name="Chart 1"/>
          <p:cNvGraphicFramePr>
            <a:graphicFrameLocks/>
          </p:cNvGraphicFramePr>
          <p:nvPr>
            <p:extLst>
              <p:ext uri="{D42A27DB-BD31-4B8C-83A1-F6EECF244321}">
                <p14:modId xmlns:p14="http://schemas.microsoft.com/office/powerpoint/2010/main" val="1596834412"/>
              </p:ext>
            </p:extLst>
          </p:nvPr>
        </p:nvGraphicFramePr>
        <p:xfrm>
          <a:off x="838200" y="1863801"/>
          <a:ext cx="10515599" cy="44407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3392629"/>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631504" y="692696"/>
            <a:ext cx="8928992"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130000"/>
              </a:lnSpc>
            </a:pPr>
            <a:r>
              <a:rPr lang="en-US" sz="2600" b="0" dirty="0">
                <a:solidFill>
                  <a:srgbClr val="000099"/>
                </a:solidFill>
              </a:rPr>
              <a:t> </a:t>
            </a:r>
            <a:endParaRPr lang="en-US" altLang="en-US" sz="3000" b="0" dirty="0">
              <a:solidFill>
                <a:srgbClr val="000099"/>
              </a:solidFill>
              <a:ea typeface="Calibri" pitchFamily="34" charset="0"/>
            </a:endParaRPr>
          </a:p>
          <a:p>
            <a:pPr marL="565150" indent="-457200" eaLnBrk="1" hangingPunct="1">
              <a:spcBef>
                <a:spcPts val="600"/>
              </a:spcBef>
              <a:buClr>
                <a:srgbClr val="C00000"/>
              </a:buClr>
              <a:buSzPct val="80000"/>
            </a:pPr>
            <a:endParaRPr lang="en-US" altLang="en-US" sz="3000" b="0" dirty="0">
              <a:solidFill>
                <a:srgbClr val="000099"/>
              </a:solidFill>
            </a:endParaRPr>
          </a:p>
          <a:p>
            <a:pPr marL="565150" indent="-457200" eaLnBrk="1" hangingPunct="1">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5" name="Snip Single Corner Rectangle 4"/>
          <p:cNvSpPr/>
          <p:nvPr/>
        </p:nvSpPr>
        <p:spPr>
          <a:xfrm flipH="1">
            <a:off x="191344" y="116632"/>
            <a:ext cx="11809312" cy="792088"/>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en-US" sz="2500" b="1" kern="0" dirty="0">
                <a:solidFill>
                  <a:schemeClr val="bg1"/>
                </a:solidFill>
                <a:latin typeface="Times New Roman" pitchFamily="18" charset="0"/>
                <a:cs typeface="Times New Roman" pitchFamily="18" charset="0"/>
              </a:rPr>
              <a:t>3.3. KẾT QUẢ ĐÁNH GIÁ Ý THỨC THÁI ĐỘ VÀ HIỆU QUẢ TRONG THỰC HIỆN TỪNG NHIỆM VỤ HỌC TẬP</a:t>
            </a:r>
          </a:p>
        </p:txBody>
      </p:sp>
      <p:pic>
        <p:nvPicPr>
          <p:cNvPr id="7" name="Picture 6"/>
          <p:cNvPicPr/>
          <p:nvPr/>
        </p:nvPicPr>
        <p:blipFill>
          <a:blip r:embed="rId2"/>
          <a:stretch>
            <a:fillRect/>
          </a:stretch>
        </p:blipFill>
        <p:spPr>
          <a:xfrm>
            <a:off x="6764455" y="970480"/>
            <a:ext cx="5236201" cy="1646166"/>
          </a:xfrm>
          <a:prstGeom prst="rect">
            <a:avLst/>
          </a:prstGeom>
        </p:spPr>
      </p:pic>
      <p:sp>
        <p:nvSpPr>
          <p:cNvPr id="6" name="TextBox 5"/>
          <p:cNvSpPr txBox="1"/>
          <p:nvPr/>
        </p:nvSpPr>
        <p:spPr>
          <a:xfrm>
            <a:off x="191344" y="970480"/>
            <a:ext cx="6336704" cy="1551194"/>
          </a:xfrm>
          <a:prstGeom prst="rect">
            <a:avLst/>
          </a:prstGeom>
          <a:noFill/>
        </p:spPr>
        <p:txBody>
          <a:bodyPr wrap="square" rtlCol="0">
            <a:spAutoFit/>
          </a:bodyPr>
          <a:lstStyle/>
          <a:p>
            <a:pPr indent="358775">
              <a:lnSpc>
                <a:spcPct val="120000"/>
              </a:lnSpc>
              <a:defRPr/>
            </a:pPr>
            <a:r>
              <a:rPr lang="en-US" sz="2400" kern="0" dirty="0" smtClean="0">
                <a:solidFill>
                  <a:srgbClr val="C00000"/>
                </a:solidFill>
                <a:latin typeface="Times New Roman" pitchFamily="18" charset="0"/>
                <a:cs typeface="Times New Roman" pitchFamily="18" charset="0"/>
              </a:rPr>
              <a:t>* Về hứng thú thực hiện nhiệm vụ học tập: </a:t>
            </a:r>
          </a:p>
          <a:p>
            <a:pPr algn="just">
              <a:lnSpc>
                <a:spcPct val="120000"/>
              </a:lnSpc>
              <a:defRPr/>
            </a:pPr>
            <a:r>
              <a:rPr lang="en-US" sz="2000" kern="0" dirty="0" smtClean="0">
                <a:latin typeface="Times New Roman" pitchFamily="18" charset="0"/>
                <a:cs typeface="Times New Roman" pitchFamily="18" charset="0"/>
              </a:rPr>
              <a:t>      - HS</a:t>
            </a:r>
            <a:r>
              <a:rPr lang="vi-VN" sz="2000" kern="0" dirty="0" smtClean="0">
                <a:latin typeface="Times New Roman" pitchFamily="18" charset="0"/>
                <a:cs typeface="Times New Roman" pitchFamily="18" charset="0"/>
              </a:rPr>
              <a:t> luôn tỏ thái độ hào hứng, hăng hái</a:t>
            </a:r>
            <a:r>
              <a:rPr lang="en-US" sz="2000" kern="0" dirty="0">
                <a:latin typeface="Times New Roman" pitchFamily="18" charset="0"/>
                <a:cs typeface="Times New Roman" pitchFamily="18" charset="0"/>
              </a:rPr>
              <a:t>.</a:t>
            </a:r>
            <a:endParaRPr lang="en-US" sz="2000" kern="0" dirty="0" smtClean="0">
              <a:latin typeface="Times New Roman" pitchFamily="18" charset="0"/>
              <a:cs typeface="Times New Roman" pitchFamily="18" charset="0"/>
            </a:endParaRPr>
          </a:p>
          <a:p>
            <a:pPr algn="just">
              <a:lnSpc>
                <a:spcPct val="120000"/>
              </a:lnSpc>
              <a:defRPr/>
            </a:pPr>
            <a:r>
              <a:rPr lang="en-US" sz="2000" kern="0" dirty="0" smtClean="0">
                <a:latin typeface="Times New Roman" pitchFamily="18" charset="0"/>
                <a:cs typeface="Times New Roman" pitchFamily="18" charset="0"/>
              </a:rPr>
              <a:t>      - T</a:t>
            </a:r>
            <a:r>
              <a:rPr lang="vi-VN" sz="2000" kern="0" dirty="0" smtClean="0">
                <a:latin typeface="Times New Roman" pitchFamily="18" charset="0"/>
                <a:cs typeface="Times New Roman" pitchFamily="18" charset="0"/>
              </a:rPr>
              <a:t>ác phong nhanh nhẹn</a:t>
            </a:r>
            <a:r>
              <a:rPr lang="en-US" sz="2000" kern="0" dirty="0" smtClean="0">
                <a:latin typeface="Times New Roman" pitchFamily="18" charset="0"/>
                <a:cs typeface="Times New Roman" pitchFamily="18" charset="0"/>
              </a:rPr>
              <a:t>. K</a:t>
            </a:r>
            <a:r>
              <a:rPr lang="vi-VN" sz="2000" kern="0" dirty="0" smtClean="0">
                <a:latin typeface="Times New Roman" pitchFamily="18" charset="0"/>
                <a:cs typeface="Times New Roman" pitchFamily="18" charset="0"/>
              </a:rPr>
              <a:t>hông khí lớp học sôi nổi</a:t>
            </a:r>
            <a:r>
              <a:rPr lang="en-US" sz="2000" kern="0" dirty="0">
                <a:latin typeface="Times New Roman" pitchFamily="18" charset="0"/>
                <a:cs typeface="Times New Roman" pitchFamily="18" charset="0"/>
              </a:rPr>
              <a:t>.</a:t>
            </a:r>
            <a:endParaRPr lang="en-US" sz="2000" kern="0" dirty="0" smtClean="0">
              <a:latin typeface="Times New Roman" pitchFamily="18" charset="0"/>
              <a:cs typeface="Times New Roman" pitchFamily="18" charset="0"/>
            </a:endParaRPr>
          </a:p>
          <a:p>
            <a:endParaRPr lang="en-US" dirty="0"/>
          </a:p>
        </p:txBody>
      </p:sp>
      <p:sp>
        <p:nvSpPr>
          <p:cNvPr id="11" name="TextBox 10"/>
          <p:cNvSpPr txBox="1"/>
          <p:nvPr/>
        </p:nvSpPr>
        <p:spPr>
          <a:xfrm>
            <a:off x="174186" y="2573032"/>
            <a:ext cx="6431028" cy="2215991"/>
          </a:xfrm>
          <a:prstGeom prst="rect">
            <a:avLst/>
          </a:prstGeom>
          <a:noFill/>
        </p:spPr>
        <p:txBody>
          <a:bodyPr wrap="square" rtlCol="0">
            <a:spAutoFit/>
          </a:bodyPr>
          <a:lstStyle/>
          <a:p>
            <a:pPr algn="just">
              <a:defRPr/>
            </a:pPr>
            <a:r>
              <a:rPr lang="en-US" sz="2000" kern="0" dirty="0" smtClean="0">
                <a:solidFill>
                  <a:srgbClr val="C00000"/>
                </a:solidFill>
                <a:latin typeface="Times New Roman" pitchFamily="18" charset="0"/>
                <a:cs typeface="Times New Roman" pitchFamily="18" charset="0"/>
              </a:rPr>
              <a:t>     </a:t>
            </a:r>
            <a:r>
              <a:rPr lang="en-US" sz="2400" kern="0" dirty="0" smtClean="0">
                <a:solidFill>
                  <a:srgbClr val="C00000"/>
                </a:solidFill>
                <a:latin typeface="Times New Roman" pitchFamily="18" charset="0"/>
                <a:cs typeface="Times New Roman" pitchFamily="18" charset="0"/>
              </a:rPr>
              <a:t>* Về mức độ tích cực trong quá trình thực hiện nhiệm vụ học tập:</a:t>
            </a:r>
          </a:p>
          <a:p>
            <a:pPr algn="just">
              <a:lnSpc>
                <a:spcPct val="120000"/>
              </a:lnSpc>
              <a:defRPr/>
            </a:pPr>
            <a:r>
              <a:rPr lang="en-US" sz="2000" kern="0" dirty="0" smtClean="0">
                <a:latin typeface="Times New Roman" pitchFamily="18" charset="0"/>
                <a:cs typeface="Times New Roman" pitchFamily="18" charset="0"/>
              </a:rPr>
              <a:t>  - </a:t>
            </a:r>
            <a:r>
              <a:rPr lang="vi-VN" sz="2000" kern="0" dirty="0" smtClean="0">
                <a:latin typeface="Times New Roman" pitchFamily="18" charset="0"/>
                <a:cs typeface="Times New Roman" pitchFamily="18" charset="0"/>
              </a:rPr>
              <a:t>Tính </a:t>
            </a:r>
            <a:r>
              <a:rPr lang="vi-VN" sz="2000" kern="0" dirty="0">
                <a:latin typeface="Times New Roman" pitchFamily="18" charset="0"/>
                <a:cs typeface="Times New Roman" pitchFamily="18" charset="0"/>
              </a:rPr>
              <a:t>chủ động, sáng tạo của </a:t>
            </a:r>
            <a:r>
              <a:rPr lang="en-US" sz="2000" kern="0" dirty="0">
                <a:latin typeface="Times New Roman" pitchFamily="18" charset="0"/>
                <a:cs typeface="Times New Roman" pitchFamily="18" charset="0"/>
              </a:rPr>
              <a:t>HS</a:t>
            </a:r>
            <a:r>
              <a:rPr lang="vi-VN" sz="2000" kern="0" dirty="0">
                <a:latin typeface="Times New Roman" pitchFamily="18" charset="0"/>
                <a:cs typeface="Times New Roman" pitchFamily="18" charset="0"/>
              </a:rPr>
              <a:t> ngày càng đ</a:t>
            </a:r>
            <a:r>
              <a:rPr lang="en-US" sz="2000" kern="0" dirty="0">
                <a:latin typeface="Times New Roman" pitchFamily="18" charset="0"/>
                <a:cs typeface="Times New Roman" pitchFamily="18" charset="0"/>
              </a:rPr>
              <a:t>ư</a:t>
            </a:r>
            <a:r>
              <a:rPr lang="vi-VN" sz="2000" kern="0" dirty="0">
                <a:latin typeface="Times New Roman" pitchFamily="18" charset="0"/>
                <a:cs typeface="Times New Roman" pitchFamily="18" charset="0"/>
              </a:rPr>
              <a:t>ợc nâng </a:t>
            </a:r>
            <a:r>
              <a:rPr lang="vi-VN" sz="2000" kern="0" dirty="0" smtClean="0">
                <a:latin typeface="Times New Roman" pitchFamily="18" charset="0"/>
                <a:cs typeface="Times New Roman" pitchFamily="18" charset="0"/>
              </a:rPr>
              <a:t>cao</a:t>
            </a:r>
            <a:r>
              <a:rPr lang="en-US" sz="2000" kern="0" dirty="0">
                <a:latin typeface="Times New Roman" pitchFamily="18" charset="0"/>
                <a:cs typeface="Times New Roman" pitchFamily="18" charset="0"/>
              </a:rPr>
              <a:t>.</a:t>
            </a:r>
            <a:endParaRPr lang="en-US" sz="2000" kern="0" dirty="0" smtClean="0">
              <a:latin typeface="Times New Roman" panose="02020603050405020304" pitchFamily="18" charset="0"/>
              <a:cs typeface="Times New Roman" panose="02020603050405020304" pitchFamily="18" charset="0"/>
            </a:endParaRPr>
          </a:p>
          <a:p>
            <a:pPr algn="just">
              <a:lnSpc>
                <a:spcPct val="120000"/>
              </a:lnSpc>
              <a:defRPr/>
            </a:pPr>
            <a:r>
              <a:rPr lang="en-US" sz="2000" kern="0" dirty="0" smtClean="0">
                <a:latin typeface="Times New Roman" panose="02020603050405020304" pitchFamily="18" charset="0"/>
                <a:cs typeface="Times New Roman" panose="02020603050405020304" pitchFamily="18" charset="0"/>
              </a:rPr>
              <a:t>  - T</a:t>
            </a:r>
            <a:r>
              <a:rPr lang="vi-VN" sz="2000" kern="0" dirty="0">
                <a:latin typeface="Times New Roman" pitchFamily="18" charset="0"/>
                <a:cs typeface="Times New Roman" pitchFamily="18" charset="0"/>
              </a:rPr>
              <a:t>inh thần hợp tác</a:t>
            </a:r>
            <a:r>
              <a:rPr lang="en-US" sz="2000" kern="0" dirty="0">
                <a:latin typeface="Times New Roman" pitchFamily="18" charset="0"/>
                <a:cs typeface="Times New Roman" pitchFamily="18" charset="0"/>
              </a:rPr>
              <a:t>, phối hợp trong hoạt động </a:t>
            </a:r>
            <a:r>
              <a:rPr lang="en-US" sz="2000" kern="0" dirty="0" smtClean="0">
                <a:latin typeface="Times New Roman" pitchFamily="18" charset="0"/>
                <a:cs typeface="Times New Roman" pitchFamily="18" charset="0"/>
              </a:rPr>
              <a:t>nhóm.</a:t>
            </a:r>
          </a:p>
          <a:p>
            <a:pPr algn="just">
              <a:lnSpc>
                <a:spcPct val="120000"/>
              </a:lnSpc>
              <a:defRPr/>
            </a:pPr>
            <a:r>
              <a:rPr lang="en-US" sz="2000" kern="0" dirty="0" smtClean="0">
                <a:latin typeface="Times New Roman" pitchFamily="18" charset="0"/>
                <a:cs typeface="Times New Roman" pitchFamily="18" charset="0"/>
              </a:rPr>
              <a:t>  - Tích </a:t>
            </a:r>
            <a:r>
              <a:rPr lang="en-US" sz="2000" kern="0" dirty="0">
                <a:latin typeface="Times New Roman" panose="02020603050405020304" pitchFamily="18" charset="0"/>
                <a:cs typeface="Times New Roman" panose="02020603050405020304" pitchFamily="18" charset="0"/>
              </a:rPr>
              <a:t>cực trong trình bày, trao đổi và thảo </a:t>
            </a:r>
            <a:r>
              <a:rPr lang="en-US" sz="2000" kern="0" dirty="0" smtClean="0">
                <a:latin typeface="Times New Roman" panose="02020603050405020304" pitchFamily="18" charset="0"/>
                <a:cs typeface="Times New Roman" panose="02020603050405020304" pitchFamily="18" charset="0"/>
              </a:rPr>
              <a:t>luận.</a:t>
            </a:r>
            <a:endParaRPr lang="en-US" sz="2000" kern="0" dirty="0">
              <a:latin typeface="Times New Roman" panose="02020603050405020304" pitchFamily="18" charset="0"/>
              <a:cs typeface="Times New Roman" panose="02020603050405020304" pitchFamily="18" charset="0"/>
            </a:endParaRPr>
          </a:p>
          <a:p>
            <a:endParaRPr lang="en-US" dirty="0"/>
          </a:p>
        </p:txBody>
      </p:sp>
      <p:sp>
        <p:nvSpPr>
          <p:cNvPr id="14" name="TextBox 13"/>
          <p:cNvSpPr txBox="1"/>
          <p:nvPr/>
        </p:nvSpPr>
        <p:spPr>
          <a:xfrm>
            <a:off x="77548" y="4594845"/>
            <a:ext cx="6564296" cy="2215991"/>
          </a:xfrm>
          <a:prstGeom prst="rect">
            <a:avLst/>
          </a:prstGeom>
          <a:noFill/>
        </p:spPr>
        <p:txBody>
          <a:bodyPr wrap="square" rtlCol="0">
            <a:spAutoFit/>
          </a:bodyPr>
          <a:lstStyle/>
          <a:p>
            <a:pPr algn="just">
              <a:defRPr/>
            </a:pPr>
            <a:r>
              <a:rPr lang="en-US" sz="2000" kern="0" dirty="0" smtClean="0">
                <a:solidFill>
                  <a:srgbClr val="C00000"/>
                </a:solidFill>
                <a:latin typeface="Times New Roman" pitchFamily="18" charset="0"/>
                <a:cs typeface="Times New Roman" pitchFamily="18" charset="0"/>
              </a:rPr>
              <a:t>      </a:t>
            </a:r>
            <a:r>
              <a:rPr lang="en-US" sz="2400" kern="0" dirty="0" smtClean="0">
                <a:solidFill>
                  <a:srgbClr val="C00000"/>
                </a:solidFill>
                <a:latin typeface="Times New Roman" pitchFamily="18" charset="0"/>
                <a:cs typeface="Times New Roman" pitchFamily="18" charset="0"/>
              </a:rPr>
              <a:t>* Về </a:t>
            </a:r>
            <a:r>
              <a:rPr lang="en-US" sz="2400" kern="0" dirty="0">
                <a:solidFill>
                  <a:srgbClr val="C00000"/>
                </a:solidFill>
                <a:latin typeface="Times New Roman" pitchFamily="18" charset="0"/>
                <a:cs typeface="Times New Roman" pitchFamily="18" charset="0"/>
              </a:rPr>
              <a:t>hiệu quả trong thực hiện từng nhiệm vụ học </a:t>
            </a:r>
            <a:r>
              <a:rPr lang="en-US" sz="2400" kern="0" dirty="0" smtClean="0">
                <a:solidFill>
                  <a:srgbClr val="C00000"/>
                </a:solidFill>
                <a:latin typeface="Times New Roman" pitchFamily="18" charset="0"/>
                <a:cs typeface="Times New Roman" pitchFamily="18" charset="0"/>
              </a:rPr>
              <a:t>tập:</a:t>
            </a:r>
            <a:endParaRPr lang="en-US" sz="2400" kern="0" dirty="0">
              <a:solidFill>
                <a:srgbClr val="000099"/>
              </a:solidFill>
              <a:latin typeface="Times New Roman" pitchFamily="18" charset="0"/>
              <a:cs typeface="Times New Roman" pitchFamily="18" charset="0"/>
            </a:endParaRPr>
          </a:p>
          <a:p>
            <a:pPr algn="just">
              <a:lnSpc>
                <a:spcPct val="120000"/>
              </a:lnSpc>
              <a:defRPr/>
            </a:pPr>
            <a:r>
              <a:rPr lang="en-US" sz="2000" kern="0" dirty="0" smtClean="0">
                <a:latin typeface="Times New Roman" pitchFamily="18" charset="0"/>
                <a:cs typeface="Times New Roman" pitchFamily="18" charset="0"/>
              </a:rPr>
              <a:t>     - Tham </a:t>
            </a:r>
            <a:r>
              <a:rPr lang="en-US" sz="2000" kern="0" dirty="0">
                <a:latin typeface="Times New Roman" pitchFamily="18" charset="0"/>
                <a:cs typeface="Times New Roman" pitchFamily="18" charset="0"/>
              </a:rPr>
              <a:t>gia góp ý và phản biện </a:t>
            </a:r>
            <a:r>
              <a:rPr lang="en-US" sz="2000" kern="0" dirty="0" smtClean="0">
                <a:latin typeface="Times New Roman" pitchFamily="18" charset="0"/>
                <a:cs typeface="Times New Roman" pitchFamily="18" charset="0"/>
              </a:rPr>
              <a:t>tốt.</a:t>
            </a:r>
          </a:p>
          <a:p>
            <a:pPr algn="just">
              <a:lnSpc>
                <a:spcPct val="120000"/>
              </a:lnSpc>
              <a:defRPr/>
            </a:pPr>
            <a:r>
              <a:rPr lang="en-US" sz="2000" kern="0" dirty="0" smtClean="0">
                <a:latin typeface="Times New Roman" pitchFamily="18" charset="0"/>
                <a:cs typeface="Times New Roman" pitchFamily="18" charset="0"/>
              </a:rPr>
              <a:t>     - Hoàn thành nhiệm vụ nhóm giao.</a:t>
            </a:r>
          </a:p>
          <a:p>
            <a:pPr algn="just">
              <a:lnSpc>
                <a:spcPct val="120000"/>
              </a:lnSpc>
              <a:defRPr/>
            </a:pPr>
            <a:r>
              <a:rPr lang="en-US" sz="2000" kern="0" dirty="0" smtClean="0">
                <a:latin typeface="Times New Roman" pitchFamily="18" charset="0"/>
                <a:cs typeface="Times New Roman" pitchFamily="18" charset="0"/>
              </a:rPr>
              <a:t>    - </a:t>
            </a:r>
            <a:r>
              <a:rPr lang="en-US" sz="2000" kern="0" dirty="0">
                <a:latin typeface="Times New Roman" pitchFamily="18" charset="0"/>
                <a:cs typeface="Times New Roman" pitchFamily="18" charset="0"/>
              </a:rPr>
              <a:t>Đưa ra được nhiều ý tưởng và hoàn thiện được sản </a:t>
            </a:r>
            <a:r>
              <a:rPr lang="en-US" sz="2000" kern="0" dirty="0" smtClean="0">
                <a:latin typeface="Times New Roman" pitchFamily="18" charset="0"/>
                <a:cs typeface="Times New Roman" pitchFamily="18" charset="0"/>
              </a:rPr>
              <a:t>phẩm.</a:t>
            </a:r>
            <a:endParaRPr lang="en-US" sz="2000" kern="0" dirty="0">
              <a:latin typeface="Times New Roman" pitchFamily="18" charset="0"/>
              <a:cs typeface="Times New Roman" pitchFamily="18" charset="0"/>
            </a:endParaRPr>
          </a:p>
          <a:p>
            <a:endParaRPr lang="en-US" dirty="0"/>
          </a:p>
        </p:txBody>
      </p:sp>
      <p:sp>
        <p:nvSpPr>
          <p:cNvPr id="15" name="TextBox 14"/>
          <p:cNvSpPr txBox="1"/>
          <p:nvPr/>
        </p:nvSpPr>
        <p:spPr>
          <a:xfrm>
            <a:off x="7104112" y="5301208"/>
            <a:ext cx="184731" cy="369332"/>
          </a:xfrm>
          <a:prstGeom prst="rect">
            <a:avLst/>
          </a:prstGeom>
          <a:noFill/>
        </p:spPr>
        <p:txBody>
          <a:bodyPr wrap="none" rtlCol="0">
            <a:spAutoFit/>
          </a:bodyPr>
          <a:lstStyle/>
          <a:p>
            <a:endParaRPr lang="en-US" dirty="0"/>
          </a:p>
        </p:txBody>
      </p:sp>
      <p:pic>
        <p:nvPicPr>
          <p:cNvPr id="18" name="Picture 17" descr="D:\Desktop\minh chứng\z4073323860435_11e8bf363d814c302a577ec6869e8f9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455" y="4869160"/>
            <a:ext cx="5236200" cy="1941676"/>
          </a:xfrm>
          <a:prstGeom prst="rect">
            <a:avLst/>
          </a:prstGeom>
          <a:noFill/>
          <a:ln>
            <a:noFill/>
          </a:ln>
        </p:spPr>
      </p:pic>
      <p:sp>
        <p:nvSpPr>
          <p:cNvPr id="17" name="TextBox 16"/>
          <p:cNvSpPr txBox="1"/>
          <p:nvPr/>
        </p:nvSpPr>
        <p:spPr>
          <a:xfrm>
            <a:off x="7104112" y="3140968"/>
            <a:ext cx="184731" cy="369332"/>
          </a:xfrm>
          <a:prstGeom prst="rect">
            <a:avLst/>
          </a:prstGeom>
          <a:noFill/>
        </p:spPr>
        <p:txBody>
          <a:bodyPr wrap="none" rtlCol="0">
            <a:spAutoFit/>
          </a:bodyPr>
          <a:lstStyle/>
          <a:p>
            <a:endParaRPr lang="en-US" dirty="0"/>
          </a:p>
        </p:txBody>
      </p:sp>
      <p:sp>
        <p:nvSpPr>
          <p:cNvPr id="21" name="TextBox 20"/>
          <p:cNvSpPr txBox="1"/>
          <p:nvPr/>
        </p:nvSpPr>
        <p:spPr>
          <a:xfrm>
            <a:off x="12682401" y="6693464"/>
            <a:ext cx="114142" cy="369332"/>
          </a:xfrm>
          <a:prstGeom prst="rect">
            <a:avLst/>
          </a:prstGeom>
          <a:noFill/>
        </p:spPr>
        <p:txBody>
          <a:bodyPr wrap="square" rtlCol="0">
            <a:spAutoFit/>
          </a:bodyPr>
          <a:lstStyle/>
          <a:p>
            <a:endParaRPr lang="en-US" dirty="0"/>
          </a:p>
        </p:txBody>
      </p:sp>
      <p:pic>
        <p:nvPicPr>
          <p:cNvPr id="1026" name="Picture 2" descr="Thay đổi tư duy trong giáo dục để góp phần đổi mới căn bản, toàn diện giáo  dục và đào tạo | Tạp chí Tuyên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454" y="2678406"/>
            <a:ext cx="5236201" cy="191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687450"/>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191344" y="692696"/>
            <a:ext cx="11737304"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60045" algn="just">
              <a:lnSpc>
                <a:spcPct val="135000"/>
              </a:lnSpc>
              <a:spcBef>
                <a:spcPts val="0"/>
              </a:spcBef>
              <a:spcAft>
                <a:spcPts val="0"/>
              </a:spcAft>
            </a:pPr>
            <a:r>
              <a:rPr lang="vi-VN" sz="2400" b="1" spc="-50" dirty="0">
                <a:latin typeface="Times New Roman" panose="02020603050405020304" pitchFamily="18" charset="0"/>
                <a:ea typeface="Calibri" panose="020F0502020204030204" pitchFamily="34" charset="0"/>
                <a:cs typeface="Times New Roman" panose="02020603050405020304" pitchFamily="18" charset="0"/>
              </a:rPr>
              <a:t>1.</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 </a:t>
            </a:r>
            <a:r>
              <a:rPr lang="en-US" sz="2400" b="0" spc="-5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 đ</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ề xuất được quy trình xây dựng bài giảng áp dụng mô hình lớp học đảo ngược</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p>
            <a:pPr indent="360045" algn="just">
              <a:lnSpc>
                <a:spcPct val="135000"/>
              </a:lnSpc>
              <a:spcBef>
                <a:spcPts val="0"/>
              </a:spcBef>
              <a:spcAft>
                <a:spcPts val="0"/>
              </a:spcAft>
            </a:pPr>
            <a:r>
              <a:rPr lang="vi-VN" sz="2400" b="1" spc="-50" dirty="0">
                <a:latin typeface="Times New Roman" panose="02020603050405020304" pitchFamily="18" charset="0"/>
                <a:ea typeface="Calibri" panose="020F0502020204030204" pitchFamily="34" charset="0"/>
                <a:cs typeface="Times New Roman" panose="02020603050405020304" pitchFamily="18" charset="0"/>
              </a:rPr>
              <a:t>2</a:t>
            </a:r>
            <a:r>
              <a:rPr lang="en-US" sz="2400" b="1" spc="-50" dirty="0">
                <a:latin typeface="Times New Roman" panose="02020603050405020304" pitchFamily="18" charset="0"/>
                <a:ea typeface="Calibri" panose="020F0502020204030204" pitchFamily="34" charset="0"/>
                <a:cs typeface="Times New Roman" panose="02020603050405020304" pitchFamily="18" charset="0"/>
              </a:rPr>
              <a:t>.</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 </a:t>
            </a:r>
            <a:r>
              <a:rPr lang="en-US" sz="2400" b="0" spc="-5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 đ</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ề xuất </a:t>
            </a:r>
            <a:r>
              <a:rPr lang="vi-VN" sz="2400" b="0" dirty="0">
                <a:latin typeface="Times New Roman" panose="02020603050405020304" pitchFamily="18" charset="0"/>
                <a:ea typeface="Calibri" panose="020F0502020204030204" pitchFamily="34" charset="0"/>
                <a:cs typeface="Times New Roman" panose="02020603050405020304" pitchFamily="18" charset="0"/>
              </a:rPr>
              <a:t>quy trình sử dụng mô hình </a:t>
            </a:r>
            <a:r>
              <a:rPr lang="en-US" sz="2400" b="0" dirty="0">
                <a:latin typeface="Times New Roman" panose="02020603050405020304" pitchFamily="18" charset="0"/>
                <a:ea typeface="Calibri" panose="020F0502020204030204" pitchFamily="34" charset="0"/>
                <a:cs typeface="Times New Roman" panose="02020603050405020304" pitchFamily="18" charset="0"/>
              </a:rPr>
              <a:t>L</a:t>
            </a:r>
            <a:r>
              <a:rPr lang="vi-VN" sz="2400" b="0" dirty="0">
                <a:latin typeface="Times New Roman" panose="02020603050405020304" pitchFamily="18" charset="0"/>
                <a:ea typeface="Calibri" panose="020F0502020204030204" pitchFamily="34" charset="0"/>
                <a:cs typeface="Times New Roman" panose="02020603050405020304" pitchFamily="18" charset="0"/>
              </a:rPr>
              <a:t>ớp học đảo ngược để dạy </a:t>
            </a:r>
            <a:r>
              <a:rPr lang="en-US" sz="2400" b="0" dirty="0">
                <a:latin typeface="Times New Roman" panose="02020603050405020304" pitchFamily="18" charset="0"/>
                <a:ea typeface="Calibri" panose="020F0502020204030204" pitchFamily="34" charset="0"/>
                <a:cs typeface="Times New Roman" panose="02020603050405020304" pitchFamily="18" charset="0"/>
              </a:rPr>
              <a:t>bài 19: Cấu tạo và chức năng các thành phần của tế bào với </a:t>
            </a:r>
            <a:r>
              <a:rPr lang="vi-VN" sz="2400" b="0" dirty="0">
                <a:latin typeface="Times New Roman" panose="02020603050405020304" pitchFamily="18" charset="0"/>
                <a:ea typeface="Calibri" panose="020F0502020204030204" pitchFamily="34" charset="0"/>
                <a:cs typeface="Times New Roman" panose="02020603050405020304" pitchFamily="18" charset="0"/>
              </a:rPr>
              <a:t>sự hỗ trợ của </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Google Classroom gồm 2 giai đoạn học trực tuyến </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ở nhà </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và </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học tập </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trên lớp</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p>
            <a:pPr indent="360045" algn="just">
              <a:lnSpc>
                <a:spcPct val="135000"/>
              </a:lnSpc>
              <a:spcBef>
                <a:spcPts val="0"/>
              </a:spcBef>
              <a:spcAft>
                <a:spcPts val="0"/>
              </a:spcAft>
            </a:pPr>
            <a:r>
              <a:rPr lang="vi-VN" sz="2400" b="1" dirty="0">
                <a:latin typeface="Times New Roman" panose="02020603050405020304" pitchFamily="18" charset="0"/>
                <a:ea typeface="Calibri" panose="020F0502020204030204" pitchFamily="34" charset="0"/>
                <a:cs typeface="Times New Roman" panose="02020603050405020304" pitchFamily="18" charset="0"/>
              </a:rPr>
              <a:t>3.</a:t>
            </a:r>
            <a:r>
              <a:rPr lang="vi-VN" sz="2400" b="0" dirty="0">
                <a:latin typeface="Times New Roman" panose="02020603050405020304" pitchFamily="18" charset="0"/>
                <a:ea typeface="Calibri" panose="020F0502020204030204" pitchFamily="34" charset="0"/>
                <a:cs typeface="Times New Roman" panose="02020603050405020304" pitchFamily="18" charset="0"/>
              </a:rPr>
              <a:t> </a:t>
            </a:r>
            <a:r>
              <a:rPr lang="en-US" sz="2400" b="0" spc="-50" dirty="0">
                <a:latin typeface="Times New Roman" panose="02020603050405020304" pitchFamily="18" charset="0"/>
                <a:ea typeface="Calibri" panose="020F0502020204030204" pitchFamily="34" charset="0"/>
                <a:cs typeface="Times New Roman" panose="02020603050405020304" pitchFamily="18" charset="0"/>
              </a:rPr>
              <a:t>Đã x</a:t>
            </a:r>
            <a:r>
              <a:rPr lang="vi-VN" sz="2400" b="0" dirty="0">
                <a:latin typeface="Times New Roman" panose="02020603050405020304" pitchFamily="18" charset="0"/>
                <a:ea typeface="Calibri" panose="020F0502020204030204" pitchFamily="34" charset="0"/>
                <a:cs typeface="Times New Roman" panose="02020603050405020304" pitchFamily="18" charset="0"/>
              </a:rPr>
              <a:t>ác định được quy trình xây dựng mô hình lớp học đảo ngược trên cơ sở xây dựng được website dạy học trên </a:t>
            </a:r>
            <a:r>
              <a:rPr lang="vi-VN" sz="2400" b="0" spc="-50" dirty="0">
                <a:latin typeface="Times New Roman" panose="02020603050405020304" pitchFamily="18" charset="0"/>
                <a:ea typeface="Calibri" panose="020F0502020204030204" pitchFamily="34" charset="0"/>
                <a:cs typeface="Times New Roman" panose="02020603050405020304" pitchFamily="18" charset="0"/>
              </a:rPr>
              <a:t>Google Classroom</a:t>
            </a:r>
            <a:r>
              <a:rPr lang="vi-VN" sz="2400" b="0" dirty="0">
                <a:latin typeface="Times New Roman" panose="02020603050405020304" pitchFamily="18" charset="0"/>
                <a:ea typeface="Calibri" panose="020F0502020204030204" pitchFamily="34" charset="0"/>
                <a:cs typeface="Times New Roman" panose="02020603050405020304" pitchFamily="18" charset="0"/>
              </a:rPr>
              <a:t>, cung cấp các bài giảng điện tử có tính tương tác cao, các bài kiểm tra và tài liệu tham khảo</a:t>
            </a:r>
            <a:r>
              <a:rPr lang="en-US" sz="2400" b="0" dirty="0">
                <a:latin typeface="Times New Roman" panose="02020603050405020304" pitchFamily="18" charset="0"/>
                <a:ea typeface="Calibri" panose="020F0502020204030204" pitchFamily="34" charset="0"/>
                <a:cs typeface="Times New Roman" panose="02020603050405020304" pitchFamily="18" charset="0"/>
              </a:rPr>
              <a:t> bài 19.</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p>
            <a:pPr indent="360045" algn="just">
              <a:lnSpc>
                <a:spcPct val="135000"/>
              </a:lnSpc>
              <a:spcBef>
                <a:spcPts val="0"/>
              </a:spcBef>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4.</a:t>
            </a:r>
            <a:r>
              <a:rPr lang="en-US" sz="2400" b="0" dirty="0">
                <a:latin typeface="Times New Roman" panose="02020603050405020304" pitchFamily="18" charset="0"/>
                <a:ea typeface="Calibri" panose="020F0502020204030204" pitchFamily="34" charset="0"/>
                <a:cs typeface="Times New Roman" panose="02020603050405020304" pitchFamily="18" charset="0"/>
              </a:rPr>
              <a:t> Đã tiến hành thực </a:t>
            </a:r>
            <a:r>
              <a:rPr lang="en-US" sz="2400" b="0" dirty="0" smtClean="0">
                <a:latin typeface="Times New Roman" panose="02020603050405020304" pitchFamily="18" charset="0"/>
                <a:ea typeface="Calibri" panose="020F0502020204030204" pitchFamily="34" charset="0"/>
                <a:cs typeface="Times New Roman" panose="02020603050405020304" pitchFamily="18" charset="0"/>
              </a:rPr>
              <a:t>nghiệm biện pháp </a:t>
            </a:r>
            <a:r>
              <a:rPr lang="en-US" sz="2400" b="0" dirty="0">
                <a:latin typeface="Times New Roman" panose="02020603050405020304" pitchFamily="18" charset="0"/>
                <a:ea typeface="Calibri" panose="020F0502020204030204" pitchFamily="34" charset="0"/>
                <a:cs typeface="Times New Roman" panose="02020603050405020304" pitchFamily="18" charset="0"/>
              </a:rPr>
              <a:t>bản thân thấy HS trở nên tích cực, chủ động, sáng tạo hơn trong học tập, yêu thích và say mê với môn học qua đó làm nâng cao hiệu quả chất lượng dạy học bộ môn nói riêng và chất lượng nhà trường nói chung. Ngoài ra, việc dạy học theo mô hình Lớp học đảo ngược còn giúp HS rèn luyện NLTH thông qua việc hoàn thành nhiệm vụ học tập ở nhà.</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nip Single Corner Rectangle 4"/>
          <p:cNvSpPr/>
          <p:nvPr/>
        </p:nvSpPr>
        <p:spPr>
          <a:xfrm flipH="1">
            <a:off x="191344" y="44624"/>
            <a:ext cx="11737304" cy="648072"/>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r>
              <a:rPr lang="en-US" sz="3200" b="1" kern="0" dirty="0">
                <a:solidFill>
                  <a:prstClr val="white"/>
                </a:solidFill>
                <a:effectLst>
                  <a:outerShdw blurRad="38100" dist="38100" dir="2700000" algn="tl">
                    <a:srgbClr val="000000"/>
                  </a:outerShdw>
                </a:effectLst>
                <a:latin typeface="Times New Roman" pitchFamily="18" charset="0"/>
                <a:cs typeface="Times New Roman" pitchFamily="18" charset="0"/>
              </a:rPr>
              <a:t>PHẦN III. KẾT LUẬN</a:t>
            </a:r>
          </a:p>
        </p:txBody>
      </p:sp>
    </p:spTree>
    <p:extLst>
      <p:ext uri="{BB962C8B-B14F-4D97-AF65-F5344CB8AC3E}">
        <p14:creationId xmlns:p14="http://schemas.microsoft.com/office/powerpoint/2010/main" val="97337958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08" name="Rectangle 105479">
            <a:extLst>
              <a:ext uri="{FF2B5EF4-FFF2-40B4-BE49-F238E27FC236}">
                <a16:creationId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75" name="Picture 1"/>
          <p:cNvPicPr>
            <a:picLocks noChangeAspect="1"/>
          </p:cNvPicPr>
          <p:nvPr/>
        </p:nvPicPr>
        <p:blipFill rotWithShape="1">
          <a:blip r:embed="rId3">
            <a:extLst>
              <a:ext uri="{28A0092B-C50C-407E-A947-70E740481C1C}">
                <a14:useLocalDpi xmlns:a14="http://schemas.microsoft.com/office/drawing/2010/main" val="0"/>
              </a:ext>
            </a:extLst>
          </a:blip>
          <a:srcRect l="4660" t="9091" r="1375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9" name="Rectangle 105481">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bwMode="auto">
          <a:xfrm>
            <a:off x="477981"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4800">
                <a:effectLst>
                  <a:outerShdw blurRad="38100" dist="38100" dir="2700000" algn="tl">
                    <a:srgbClr val="000000"/>
                  </a:outerShdw>
                </a:effectLst>
                <a:latin typeface="+mj-lt"/>
                <a:ea typeface="+mj-ea"/>
                <a:cs typeface="+mj-cs"/>
              </a:rPr>
              <a:t>TRÂN TRỌNG CẢM ƠN</a:t>
            </a:r>
          </a:p>
          <a:p>
            <a:pPr defTabSz="914400">
              <a:lnSpc>
                <a:spcPct val="90000"/>
              </a:lnSpc>
              <a:spcBef>
                <a:spcPct val="0"/>
              </a:spcBef>
              <a:spcAft>
                <a:spcPts val="600"/>
              </a:spcAft>
              <a:defRPr/>
            </a:pPr>
            <a:r>
              <a:rPr lang="en-US" sz="4800">
                <a:effectLst>
                  <a:outerShdw blurRad="38100" dist="38100" dir="2700000" algn="tl">
                    <a:srgbClr val="000000"/>
                  </a:outerShdw>
                </a:effectLst>
                <a:latin typeface="+mj-lt"/>
                <a:ea typeface="+mj-ea"/>
                <a:cs typeface="+mj-cs"/>
              </a:rPr>
              <a:t>QUÝ THẦY, CÔ!</a:t>
            </a:r>
          </a:p>
        </p:txBody>
      </p:sp>
      <p:sp>
        <p:nvSpPr>
          <p:cNvPr id="105510" name="Rectangle 105483">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511" name="Rectangle 105485">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
          <p:cNvGrpSpPr>
            <a:grpSpLocks/>
          </p:cNvGrpSpPr>
          <p:nvPr/>
        </p:nvGrpSpPr>
        <p:grpSpPr bwMode="auto">
          <a:xfrm>
            <a:off x="-5065240" y="-1683568"/>
            <a:ext cx="16702444" cy="8907463"/>
            <a:chOff x="-6711168" y="-841249"/>
            <a:chExt cx="13883210" cy="8907357"/>
          </a:xfrm>
        </p:grpSpPr>
        <p:sp>
          <p:nvSpPr>
            <p:cNvPr id="4" name="Block Arc 3"/>
            <p:cNvSpPr/>
            <p:nvPr/>
          </p:nvSpPr>
          <p:spPr bwMode="auto">
            <a:xfrm>
              <a:off x="-6711168" y="-841249"/>
              <a:ext cx="8280833" cy="8907357"/>
            </a:xfrm>
            <a:prstGeom prst="blockArc">
              <a:avLst>
                <a:gd name="adj1" fmla="val 21380214"/>
                <a:gd name="adj2" fmla="val 1559494"/>
                <a:gd name="adj3" fmla="val 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4" name="Freeform 43"/>
            <p:cNvSpPr/>
            <p:nvPr/>
          </p:nvSpPr>
          <p:spPr bwMode="auto">
            <a:xfrm>
              <a:off x="1875857" y="2543087"/>
              <a:ext cx="5296185" cy="953421"/>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a:solidFill>
                    <a:schemeClr val="bg1"/>
                  </a:solidFill>
                  <a:latin typeface="Times New Roman" pitchFamily="18" charset="0"/>
                  <a:cs typeface="Times New Roman" pitchFamily="18" charset="0"/>
                </a:rPr>
                <a:t>Lý do chọn biện pháp</a:t>
              </a:r>
            </a:p>
          </p:txBody>
        </p:sp>
      </p:grpSp>
      <p:sp>
        <p:nvSpPr>
          <p:cNvPr id="61" name="Oval 60"/>
          <p:cNvSpPr/>
          <p:nvPr/>
        </p:nvSpPr>
        <p:spPr>
          <a:xfrm>
            <a:off x="4492592" y="1869229"/>
            <a:ext cx="647083" cy="623667"/>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1</a:t>
            </a:r>
          </a:p>
        </p:txBody>
      </p:sp>
      <p:sp>
        <p:nvSpPr>
          <p:cNvPr id="5" name="Flowchart: Delay 4"/>
          <p:cNvSpPr/>
          <p:nvPr/>
        </p:nvSpPr>
        <p:spPr>
          <a:xfrm>
            <a:off x="1329974" y="1700807"/>
            <a:ext cx="2448272" cy="3744417"/>
          </a:xfrm>
          <a:prstGeom prst="flowChartDelay">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lvl="0" algn="ctr"/>
            <a:r>
              <a:rPr lang="en-US" sz="3200" dirty="0" err="1">
                <a:solidFill>
                  <a:srgbClr val="0000FF"/>
                </a:solidFill>
                <a:latin typeface="Times New Roman" pitchFamily="18" charset="0"/>
                <a:cs typeface="Times New Roman" pitchFamily="18" charset="0"/>
              </a:rPr>
              <a:t>Phần</a:t>
            </a:r>
            <a:r>
              <a:rPr lang="en-US" sz="3200" dirty="0">
                <a:solidFill>
                  <a:srgbClr val="0000FF"/>
                </a:solidFill>
                <a:latin typeface="Times New Roman" pitchFamily="18" charset="0"/>
                <a:cs typeface="Times New Roman" pitchFamily="18" charset="0"/>
              </a:rPr>
              <a:t> I. </a:t>
            </a:r>
          </a:p>
          <a:p>
            <a:pPr lvl="0" algn="ctr"/>
            <a:r>
              <a:rPr lang="en-US" sz="3200" dirty="0">
                <a:solidFill>
                  <a:srgbClr val="0000FF"/>
                </a:solidFill>
                <a:latin typeface="Times New Roman" pitchFamily="18" charset="0"/>
                <a:cs typeface="Times New Roman" pitchFamily="18" charset="0"/>
              </a:rPr>
              <a:t>MỞ ĐẦU</a:t>
            </a:r>
          </a:p>
        </p:txBody>
      </p:sp>
      <p:sp>
        <p:nvSpPr>
          <p:cNvPr id="10" name="Freeform 9"/>
          <p:cNvSpPr/>
          <p:nvPr/>
        </p:nvSpPr>
        <p:spPr bwMode="auto">
          <a:xfrm>
            <a:off x="5068176" y="3091507"/>
            <a:ext cx="6572439" cy="953432"/>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a:solidFill>
                  <a:schemeClr val="bg1"/>
                </a:solidFill>
                <a:latin typeface="Times New Roman" pitchFamily="18" charset="0"/>
                <a:cs typeface="Times New Roman" pitchFamily="18" charset="0"/>
              </a:rPr>
              <a:t>Mức độ phù hợp, ảnh hưởng của biện pháp tại đơn vị</a:t>
            </a:r>
          </a:p>
        </p:txBody>
      </p:sp>
      <p:sp>
        <p:nvSpPr>
          <p:cNvPr id="11" name="Oval 10"/>
          <p:cNvSpPr/>
          <p:nvPr/>
        </p:nvSpPr>
        <p:spPr bwMode="auto">
          <a:xfrm>
            <a:off x="4317301" y="3244315"/>
            <a:ext cx="654721" cy="642888"/>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2</a:t>
            </a:r>
          </a:p>
        </p:txBody>
      </p:sp>
      <p:sp>
        <p:nvSpPr>
          <p:cNvPr id="2" name="TextBox 1"/>
          <p:cNvSpPr txBox="1"/>
          <p:nvPr/>
        </p:nvSpPr>
        <p:spPr>
          <a:xfrm>
            <a:off x="4683385" y="4491792"/>
            <a:ext cx="6953819" cy="953432"/>
          </a:xfrm>
          <a:prstGeom prst="rect">
            <a:avLst/>
          </a:prstGeom>
          <a:solidFill>
            <a:schemeClr val="accent5">
              <a:alpha val="9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nSpc>
                <a:spcPct val="150000"/>
              </a:lnSpc>
            </a:pPr>
            <a:r>
              <a:rPr lang="en-US" sz="3200" b="1">
                <a:latin typeface="Times New Roman" panose="02020603050405020304" pitchFamily="18" charset="0"/>
                <a:cs typeface="Times New Roman" panose="02020603050405020304" pitchFamily="18" charset="0"/>
              </a:rPr>
              <a:t>     Những </a:t>
            </a:r>
            <a:r>
              <a:rPr lang="en-US" sz="3200" b="1" dirty="0">
                <a:latin typeface="Times New Roman" panose="02020603050405020304" pitchFamily="18" charset="0"/>
                <a:cs typeface="Times New Roman" panose="02020603050405020304" pitchFamily="18" charset="0"/>
              </a:rPr>
              <a:t>đóng góp mới của </a:t>
            </a:r>
            <a:r>
              <a:rPr lang="en-US" sz="3200" b="1">
                <a:latin typeface="Times New Roman" panose="02020603050405020304" pitchFamily="18" charset="0"/>
                <a:cs typeface="Times New Roman" panose="02020603050405020304" pitchFamily="18" charset="0"/>
              </a:rPr>
              <a:t>biện pháp</a:t>
            </a:r>
            <a:endParaRPr lang="en-US" sz="3200" b="1" dirty="0">
              <a:latin typeface="Times New Roman" panose="02020603050405020304" pitchFamily="18" charset="0"/>
              <a:cs typeface="Times New Roman" panose="02020603050405020304" pitchFamily="18" charset="0"/>
            </a:endParaRPr>
          </a:p>
        </p:txBody>
      </p:sp>
      <p:sp>
        <p:nvSpPr>
          <p:cNvPr id="14" name="Oval 13"/>
          <p:cNvSpPr/>
          <p:nvPr/>
        </p:nvSpPr>
        <p:spPr bwMode="auto">
          <a:xfrm>
            <a:off x="3863752" y="4658320"/>
            <a:ext cx="654721" cy="642888"/>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3</a:t>
            </a:r>
          </a:p>
        </p:txBody>
      </p:sp>
    </p:spTree>
    <p:extLst>
      <p:ext uri="{BB962C8B-B14F-4D97-AF65-F5344CB8AC3E}">
        <p14:creationId xmlns:p14="http://schemas.microsoft.com/office/powerpoint/2010/main" val="1064229206"/>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38897" y="78310"/>
            <a:ext cx="4914206" cy="585043"/>
          </a:xfrm>
          <a:prstGeom prst="roundRect">
            <a:avLst/>
          </a:prstGeom>
          <a:solidFill>
            <a:srgbClr val="0071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sz="2400" dirty="0">
                <a:solidFill>
                  <a:schemeClr val="bg1"/>
                </a:solidFill>
                <a:latin typeface="Times New Roman" panose="02020603050405020304" pitchFamily="18" charset="0"/>
                <a:cs typeface="Times New Roman" panose="02020603050405020304" pitchFamily="18" charset="0"/>
              </a:rPr>
              <a:t>1. LÝ DO CHỌN BIỆN PHÁP</a:t>
            </a:r>
          </a:p>
        </p:txBody>
      </p:sp>
      <p:sp>
        <p:nvSpPr>
          <p:cNvPr id="11270" name="TextBox 40"/>
          <p:cNvSpPr txBox="1">
            <a:spLocks noChangeArrowheads="1"/>
          </p:cNvSpPr>
          <p:nvPr/>
        </p:nvSpPr>
        <p:spPr bwMode="auto">
          <a:xfrm>
            <a:off x="639147" y="1029563"/>
            <a:ext cx="1650586" cy="4524315"/>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a:defRPr/>
            </a:pPr>
            <a:r>
              <a:rPr lang="en-US" altLang="en-US" sz="2400" b="0" dirty="0">
                <a:latin typeface="Times New Roman" panose="02020603050405020304" pitchFamily="18" charset="0"/>
                <a:cs typeface="Times New Roman" panose="02020603050405020304" pitchFamily="18" charset="0"/>
              </a:rPr>
              <a:t>Xuất phát từ </a:t>
            </a:r>
            <a:r>
              <a:rPr lang="en-US" altLang="en-US" sz="2400" b="0" dirty="0" smtClean="0">
                <a:latin typeface="Times New Roman" panose="02020603050405020304" pitchFamily="18" charset="0"/>
                <a:cs typeface="Times New Roman" panose="02020603050405020304" pitchFamily="18" charset="0"/>
              </a:rPr>
              <a:t>yêu cầu </a:t>
            </a:r>
            <a:r>
              <a:rPr lang="en-US" altLang="en-US" sz="2400" b="0" dirty="0">
                <a:latin typeface="Times New Roman" panose="02020603050405020304" pitchFamily="18" charset="0"/>
                <a:cs typeface="Times New Roman" panose="02020603050405020304" pitchFamily="18" charset="0"/>
              </a:rPr>
              <a:t>dạy học hiện nay: Thay đổi từ dạy học tiếp cận nội dung sang dạy học tiếp cận năng lực</a:t>
            </a:r>
            <a:r>
              <a:rPr lang="en-US" altLang="en-US" sz="2400" b="0" dirty="0" smtClean="0">
                <a:latin typeface="Times New Roman" panose="02020603050405020304" pitchFamily="18" charset="0"/>
                <a:cs typeface="Times New Roman" panose="02020603050405020304" pitchFamily="18" charset="0"/>
              </a:rPr>
              <a:t>.</a:t>
            </a:r>
          </a:p>
          <a:p>
            <a:pPr algn="ctr">
              <a:defRPr/>
            </a:pPr>
            <a:endParaRPr lang="en-US" altLang="en-US" sz="2400" b="0" dirty="0">
              <a:latin typeface="Times New Roman" panose="02020603050405020304" pitchFamily="18" charset="0"/>
              <a:cs typeface="Times New Roman" panose="02020603050405020304" pitchFamily="18" charset="0"/>
            </a:endParaRPr>
          </a:p>
        </p:txBody>
      </p:sp>
      <p:sp>
        <p:nvSpPr>
          <p:cNvPr id="11271" name="TextBox 66"/>
          <p:cNvSpPr txBox="1">
            <a:spLocks noChangeArrowheads="1"/>
          </p:cNvSpPr>
          <p:nvPr/>
        </p:nvSpPr>
        <p:spPr bwMode="auto">
          <a:xfrm>
            <a:off x="2950175" y="1039640"/>
            <a:ext cx="2641769" cy="450892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a:defRPr/>
            </a:pPr>
            <a:r>
              <a:rPr lang="en-US" altLang="en-US" sz="2300" b="0" dirty="0">
                <a:latin typeface="Times New Roman" panose="02020603050405020304" pitchFamily="18" charset="0"/>
                <a:cs typeface="Times New Roman" panose="02020603050405020304" pitchFamily="18" charset="0"/>
              </a:rPr>
              <a:t>Tự học sẽ giúp học sinh tự nghiền ngẫm vấn đề nảy sinh trong học tập theo một cách riêng =&gt; giúp học sinh nắm được vấn đề chắc chắn, bồi dưỡng được phương pháp học và kỹ năng vận dụng kiến thức, luyện ý chí, năng </a:t>
            </a:r>
            <a:r>
              <a:rPr lang="en-US" altLang="en-US" sz="2300" b="0" dirty="0" smtClean="0">
                <a:latin typeface="Times New Roman" panose="02020603050405020304" pitchFamily="18" charset="0"/>
                <a:cs typeface="Times New Roman" panose="02020603050405020304" pitchFamily="18" charset="0"/>
              </a:rPr>
              <a:t>lực</a:t>
            </a:r>
            <a:endParaRPr lang="en-US" altLang="en-US" sz="1400" b="0" dirty="0">
              <a:solidFill>
                <a:srgbClr val="000099"/>
              </a:solidFill>
              <a:latin typeface="Times New Roman" panose="02020603050405020304" pitchFamily="18" charset="0"/>
              <a:cs typeface="Times New Roman" panose="02020603050405020304" pitchFamily="18" charset="0"/>
            </a:endParaRPr>
          </a:p>
          <a:p>
            <a:pPr algn="just">
              <a:defRPr/>
            </a:pPr>
            <a:endParaRPr lang="en-US" altLang="en-US" sz="1100" b="0" dirty="0">
              <a:latin typeface="Times New Roman" panose="02020603050405020304" pitchFamily="18" charset="0"/>
              <a:cs typeface="Times New Roman" panose="02020603050405020304" pitchFamily="18" charset="0"/>
            </a:endParaRPr>
          </a:p>
        </p:txBody>
      </p:sp>
      <p:sp>
        <p:nvSpPr>
          <p:cNvPr id="11272" name="TextBox 67"/>
          <p:cNvSpPr txBox="1">
            <a:spLocks noChangeArrowheads="1"/>
          </p:cNvSpPr>
          <p:nvPr/>
        </p:nvSpPr>
        <p:spPr bwMode="auto">
          <a:xfrm>
            <a:off x="6384032" y="1029563"/>
            <a:ext cx="2249910" cy="45089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lvl="0" algn="just">
              <a:defRPr/>
            </a:pPr>
            <a:r>
              <a:rPr lang="en-US" altLang="en-US" sz="2400" b="0" dirty="0">
                <a:latin typeface="Times New Roman" panose="02020603050405020304" pitchFamily="18" charset="0"/>
                <a:cs typeface="Times New Roman" panose="02020603050405020304" pitchFamily="18" charset="0"/>
              </a:rPr>
              <a:t>Nội dung thành phần của tế bào </a:t>
            </a:r>
            <a:r>
              <a:rPr lang="da-DK" sz="2400" b="0" dirty="0">
                <a:latin typeface="Times New Roman" panose="02020603050405020304" pitchFamily="18" charset="0"/>
                <a:ea typeface="Calibri" panose="020F0502020204030204" pitchFamily="34" charset="0"/>
                <a:cs typeface="Times New Roman" panose="02020603050405020304" pitchFamily="18" charset="0"/>
              </a:rPr>
              <a:t>được xây dựng theo hướng tiếp cận cấu trúc - chức năng một cách logic chặt chẽ </a:t>
            </a:r>
            <a:r>
              <a:rPr lang="en-US" altLang="en-US" sz="2400" b="0" dirty="0">
                <a:latin typeface="Times New Roman" panose="02020603050405020304" pitchFamily="18" charset="0"/>
                <a:cs typeface="Times New Roman" panose="02020603050405020304" pitchFamily="18" charset="0"/>
              </a:rPr>
              <a:t>phù hợp cho việc tổ chức lớp học đảo ngược.</a:t>
            </a:r>
          </a:p>
          <a:p>
            <a:pPr lvl="0" algn="just">
              <a:defRPr/>
            </a:pPr>
            <a:endParaRPr lang="en-US" altLang="en-US" sz="2400" b="0" dirty="0">
              <a:solidFill>
                <a:srgbClr val="000099"/>
              </a:solidFill>
              <a:latin typeface="Times New Roman" panose="02020603050405020304" pitchFamily="18" charset="0"/>
              <a:cs typeface="Times New Roman" panose="02020603050405020304" pitchFamily="18" charset="0"/>
            </a:endParaRPr>
          </a:p>
          <a:p>
            <a:pPr lvl="0" algn="ctr">
              <a:defRPr/>
            </a:pPr>
            <a:endParaRPr lang="en-US" altLang="en-US" sz="2300" b="0" dirty="0">
              <a:solidFill>
                <a:srgbClr val="000099"/>
              </a:solidFill>
            </a:endParaRPr>
          </a:p>
        </p:txBody>
      </p:sp>
      <p:sp>
        <p:nvSpPr>
          <p:cNvPr id="11273" name="TextBox 80"/>
          <p:cNvSpPr txBox="1">
            <a:spLocks noChangeArrowheads="1"/>
          </p:cNvSpPr>
          <p:nvPr/>
        </p:nvSpPr>
        <p:spPr bwMode="auto">
          <a:xfrm>
            <a:off x="9391570" y="1052645"/>
            <a:ext cx="2269667" cy="452431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lvl="0" algn="just">
              <a:defRPr/>
            </a:pPr>
            <a:r>
              <a:rPr lang="en-US" altLang="en-US" sz="2400" b="0" dirty="0" smtClean="0">
                <a:latin typeface="Times New Roman" panose="02020603050405020304" pitchFamily="18" charset="0"/>
                <a:cs typeface="Times New Roman" panose="02020603050405020304" pitchFamily="18" charset="0"/>
              </a:rPr>
              <a:t>Xuất phát từ nghiên cứu và khảo sát thực </a:t>
            </a:r>
            <a:r>
              <a:rPr lang="en-US" altLang="en-US" sz="2400" b="0" dirty="0">
                <a:latin typeface="Times New Roman" panose="02020603050405020304" pitchFamily="18" charset="0"/>
                <a:cs typeface="Times New Roman" panose="02020603050405020304" pitchFamily="18" charset="0"/>
              </a:rPr>
              <a:t>trạng năng lực tự học của học sinh tại đơn vị còn nhiều hạn </a:t>
            </a:r>
            <a:r>
              <a:rPr lang="en-US" altLang="en-US" sz="2400" b="0" dirty="0" smtClean="0">
                <a:latin typeface="Times New Roman" panose="02020603050405020304" pitchFamily="18" charset="0"/>
                <a:cs typeface="Times New Roman" panose="02020603050405020304" pitchFamily="18" charset="0"/>
              </a:rPr>
              <a:t>chế. Một số học sinh chưa tự giác, </a:t>
            </a:r>
            <a:r>
              <a:rPr lang="en-US" altLang="en-US" sz="2400" b="0" dirty="0">
                <a:latin typeface="Times New Roman" panose="02020603050405020304" pitchFamily="18" charset="0"/>
                <a:cs typeface="Times New Roman" panose="02020603050405020304" pitchFamily="18" charset="0"/>
              </a:rPr>
              <a:t>ít phát biểu và khả năng tự học </a:t>
            </a:r>
            <a:r>
              <a:rPr lang="en-US" altLang="en-US" sz="2400" b="0" dirty="0" smtClean="0">
                <a:latin typeface="Times New Roman" panose="02020603050405020304" pitchFamily="18" charset="0"/>
                <a:cs typeface="Times New Roman" panose="02020603050405020304" pitchFamily="18" charset="0"/>
              </a:rPr>
              <a:t>chưa </a:t>
            </a:r>
            <a:r>
              <a:rPr lang="en-US" altLang="en-US" sz="2400" b="0" dirty="0">
                <a:latin typeface="Times New Roman" panose="02020603050405020304" pitchFamily="18" charset="0"/>
                <a:cs typeface="Times New Roman" panose="02020603050405020304" pitchFamily="18" charset="0"/>
              </a:rPr>
              <a:t>cao.</a:t>
            </a:r>
          </a:p>
        </p:txBody>
      </p:sp>
      <p:cxnSp>
        <p:nvCxnSpPr>
          <p:cNvPr id="10" name="Straight Arrow Connector 9"/>
          <p:cNvCxnSpPr>
            <a:cxnSpLocks/>
            <a:stCxn id="4" idx="2"/>
            <a:endCxn id="11270" idx="0"/>
          </p:cNvCxnSpPr>
          <p:nvPr/>
        </p:nvCxnSpPr>
        <p:spPr>
          <a:xfrm flipH="1">
            <a:off x="1464440" y="663353"/>
            <a:ext cx="4631560" cy="366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4" idx="2"/>
            <a:endCxn id="11271" idx="0"/>
          </p:cNvCxnSpPr>
          <p:nvPr/>
        </p:nvCxnSpPr>
        <p:spPr>
          <a:xfrm flipH="1">
            <a:off x="4271060" y="663353"/>
            <a:ext cx="1824940" cy="376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stCxn id="4" idx="2"/>
            <a:endCxn id="11272" idx="0"/>
          </p:cNvCxnSpPr>
          <p:nvPr/>
        </p:nvCxnSpPr>
        <p:spPr>
          <a:xfrm>
            <a:off x="6096000" y="663353"/>
            <a:ext cx="1412987" cy="3662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2"/>
            <a:endCxn id="11273" idx="0"/>
          </p:cNvCxnSpPr>
          <p:nvPr/>
        </p:nvCxnSpPr>
        <p:spPr>
          <a:xfrm>
            <a:off x="6096000" y="663353"/>
            <a:ext cx="4430404" cy="3892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78" name="AutoShape 6"/>
          <p:cNvSpPr>
            <a:spLocks noChangeArrowheads="1"/>
          </p:cNvSpPr>
          <p:nvPr/>
        </p:nvSpPr>
        <p:spPr bwMode="blackWhite">
          <a:xfrm>
            <a:off x="681332" y="5762759"/>
            <a:ext cx="10920143" cy="1038634"/>
          </a:xfrm>
          <a:prstGeom prst="roundRect">
            <a:avLst>
              <a:gd name="adj" fmla="val 9106"/>
            </a:avLst>
          </a:prstGeom>
          <a:solidFill>
            <a:schemeClr val="accent1">
              <a:lumMod val="40000"/>
              <a:lumOff val="60000"/>
            </a:schemeClr>
          </a:solidFill>
          <a:ln w="25400">
            <a:solidFill>
              <a:schemeClr val="bg1"/>
            </a:solidFill>
            <a:round/>
            <a:headEnd/>
            <a:tailEnd/>
          </a:ln>
        </p:spPr>
        <p:txBody>
          <a:bodyPr wrap="squar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indent="360045" algn="just">
              <a:spcBef>
                <a:spcPts val="0"/>
              </a:spcBef>
              <a:spcAft>
                <a:spcPts val="0"/>
              </a:spcAft>
            </a:pPr>
            <a:r>
              <a:rPr lang="da-DK"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 mô </a:t>
            </a:r>
            <a:r>
              <a:rPr lang="da-DK"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đảo</a:t>
            </a:r>
            <a:r>
              <a:rPr lang="en-US"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ngược” </a:t>
            </a:r>
            <a:r>
              <a:rPr lang="da-DK"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 dạy bài 19</a:t>
            </a:r>
            <a:r>
              <a:rPr lang="da-DK"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Cấu </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 và chức năng các thành phần của tế bào – KHTN 6 </a:t>
            </a:r>
            <a:r>
              <a:rPr lang="da-DK" sz="2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nhằm góp </a:t>
            </a:r>
            <a:r>
              <a:rPr lang="da-DK"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 nâng cao năng lực tự học cho học sinh.</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randombar(horizontal)">
                                      <p:cBhvr>
                                        <p:cTn id="7"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1524000" y="7173913"/>
            <a:ext cx="8286750" cy="1295400"/>
          </a:xfrm>
        </p:spPr>
        <p:txBody>
          <a:bodyPr/>
          <a:lstStyle/>
          <a:p>
            <a:pPr marL="0" indent="0">
              <a:buNone/>
            </a:pPr>
            <a:r>
              <a:rPr lang="en-US" altLang="en-US" i="1" smtClean="0">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smtClean="0"/>
          </a:p>
          <a:p>
            <a:pPr marL="0" indent="0" algn="just">
              <a:buClr>
                <a:srgbClr val="C00000"/>
              </a:buClr>
              <a:buFont typeface="Wingdings 3" pitchFamily="18" charset="2"/>
              <a:buChar char=""/>
            </a:pPr>
            <a:endParaRPr lang="pt-BR" altLang="en-US" smtClean="0">
              <a:solidFill>
                <a:srgbClr val="002060"/>
              </a:solidFill>
            </a:endParaRPr>
          </a:p>
          <a:p>
            <a:pPr marL="0" indent="0">
              <a:buClr>
                <a:srgbClr val="C00000"/>
              </a:buClr>
              <a:buNone/>
            </a:pPr>
            <a:endParaRPr lang="en-US" altLang="en-US" i="1" smtClean="0"/>
          </a:p>
        </p:txBody>
      </p:sp>
      <p:sp>
        <p:nvSpPr>
          <p:cNvPr id="13316" name="Content Placeholder 2"/>
          <p:cNvSpPr>
            <a:spLocks/>
          </p:cNvSpPr>
          <p:nvPr/>
        </p:nvSpPr>
        <p:spPr bwMode="auto">
          <a:xfrm>
            <a:off x="1631504" y="908720"/>
            <a:ext cx="892899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5150" indent="-457200" algn="just">
              <a:lnSpc>
                <a:spcPct val="120000"/>
              </a:lnSpc>
              <a:buFont typeface="Wingdings" pitchFamily="2" charset="2"/>
              <a:buChar char="v"/>
            </a:pPr>
            <a:endParaRPr lang="en-US" altLang="en-US" sz="3000" dirty="0">
              <a:solidFill>
                <a:srgbClr val="000099"/>
              </a:solidFill>
              <a:ea typeface="Calibri" pitchFamily="34" charset="0"/>
            </a:endParaRPr>
          </a:p>
          <a:p>
            <a:pPr marL="565150" indent="-457200">
              <a:spcBef>
                <a:spcPts val="600"/>
              </a:spcBef>
              <a:buClr>
                <a:srgbClr val="C00000"/>
              </a:buClr>
              <a:buSzPct val="80000"/>
            </a:pPr>
            <a:endParaRPr lang="en-US" altLang="en-US" sz="3000" dirty="0">
              <a:solidFill>
                <a:srgbClr val="000099"/>
              </a:solidFill>
            </a:endParaRPr>
          </a:p>
          <a:p>
            <a:pPr marL="565150" indent="-457200">
              <a:spcBef>
                <a:spcPts val="600"/>
              </a:spcBef>
              <a:buClr>
                <a:srgbClr val="C00000"/>
              </a:buClr>
              <a:buSzPct val="80000"/>
              <a:buFont typeface="Wingdings 2" pitchFamily="18" charset="2"/>
              <a:buAutoNum type="arabicPeriod"/>
            </a:pPr>
            <a:endParaRPr lang="en-US" altLang="en-US" sz="3000" i="1" dirty="0">
              <a:solidFill>
                <a:srgbClr val="000099"/>
              </a:solidFill>
            </a:endParaRPr>
          </a:p>
        </p:txBody>
      </p:sp>
      <p:sp>
        <p:nvSpPr>
          <p:cNvPr id="2" name="Snip Single Corner Rectangle 1"/>
          <p:cNvSpPr/>
          <p:nvPr/>
        </p:nvSpPr>
        <p:spPr>
          <a:xfrm flipH="1">
            <a:off x="1524000" y="-27384"/>
            <a:ext cx="9144000" cy="648072"/>
          </a:xfrm>
          <a:prstGeom prst="snip1Rect">
            <a:avLst/>
          </a:prstGeom>
          <a:solidFill>
            <a:srgbClr val="0000FF"/>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a:lnSpc>
                <a:spcPct val="120000"/>
              </a:lnSpc>
            </a:pPr>
            <a:r>
              <a:rPr lang="en-US" sz="3200" b="1" dirty="0">
                <a:latin typeface="Times New Roman"/>
                <a:ea typeface="Batang"/>
                <a:cs typeface="Times New Roman"/>
              </a:rPr>
              <a:t>Bảng: Kết quả khảo sát NLTH của HS khối 6  </a:t>
            </a:r>
            <a:endParaRPr lang="en-US" sz="2400" b="1" dirty="0">
              <a:ea typeface="Calibri"/>
              <a:cs typeface="Times New Roman"/>
            </a:endParaRPr>
          </a:p>
        </p:txBody>
      </p:sp>
      <p:graphicFrame>
        <p:nvGraphicFramePr>
          <p:cNvPr id="4" name="Table 3"/>
          <p:cNvGraphicFramePr>
            <a:graphicFrameLocks noGrp="1"/>
          </p:cNvGraphicFramePr>
          <p:nvPr>
            <p:extLst/>
          </p:nvPr>
        </p:nvGraphicFramePr>
        <p:xfrm>
          <a:off x="1631505" y="764705"/>
          <a:ext cx="8928991" cy="5976663"/>
        </p:xfrm>
        <a:graphic>
          <a:graphicData uri="http://schemas.openxmlformats.org/drawingml/2006/table">
            <a:tbl>
              <a:tblPr firstRow="1" firstCol="1" bandRow="1"/>
              <a:tblGrid>
                <a:gridCol w="918420">
                  <a:extLst>
                    <a:ext uri="{9D8B030D-6E8A-4147-A177-3AD203B41FA5}">
                      <a16:colId xmlns:a16="http://schemas.microsoft.com/office/drawing/2014/main" val="2219864009"/>
                    </a:ext>
                  </a:extLst>
                </a:gridCol>
                <a:gridCol w="4464055">
                  <a:extLst>
                    <a:ext uri="{9D8B030D-6E8A-4147-A177-3AD203B41FA5}">
                      <a16:colId xmlns:a16="http://schemas.microsoft.com/office/drawing/2014/main" val="3341541545"/>
                    </a:ext>
                  </a:extLst>
                </a:gridCol>
                <a:gridCol w="918420">
                  <a:extLst>
                    <a:ext uri="{9D8B030D-6E8A-4147-A177-3AD203B41FA5}">
                      <a16:colId xmlns:a16="http://schemas.microsoft.com/office/drawing/2014/main" val="2583595701"/>
                    </a:ext>
                  </a:extLst>
                </a:gridCol>
                <a:gridCol w="876032">
                  <a:extLst>
                    <a:ext uri="{9D8B030D-6E8A-4147-A177-3AD203B41FA5}">
                      <a16:colId xmlns:a16="http://schemas.microsoft.com/office/drawing/2014/main" val="1324015282"/>
                    </a:ext>
                  </a:extLst>
                </a:gridCol>
                <a:gridCol w="876032">
                  <a:extLst>
                    <a:ext uri="{9D8B030D-6E8A-4147-A177-3AD203B41FA5}">
                      <a16:colId xmlns:a16="http://schemas.microsoft.com/office/drawing/2014/main" val="3339273811"/>
                    </a:ext>
                  </a:extLst>
                </a:gridCol>
                <a:gridCol w="876032">
                  <a:extLst>
                    <a:ext uri="{9D8B030D-6E8A-4147-A177-3AD203B41FA5}">
                      <a16:colId xmlns:a16="http://schemas.microsoft.com/office/drawing/2014/main" val="2619547192"/>
                    </a:ext>
                  </a:extLst>
                </a:gridCol>
              </a:tblGrid>
              <a:tr h="335472">
                <a:tc rowSpan="2">
                  <a:txBody>
                    <a:bodyPr/>
                    <a:lstStyle/>
                    <a:p>
                      <a:pPr marL="0" marR="0" algn="ctr">
                        <a:lnSpc>
                          <a:spcPct val="120000"/>
                        </a:lnSpc>
                        <a:spcBef>
                          <a:spcPts val="0"/>
                        </a:spcBef>
                        <a:spcAft>
                          <a:spcPts val="0"/>
                        </a:spcAft>
                      </a:pPr>
                      <a:r>
                        <a:rPr lang="en-US" sz="1800" b="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80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20000"/>
                        </a:lnSpc>
                        <a:spcBef>
                          <a:spcPts val="0"/>
                        </a:spcBef>
                        <a:spcAft>
                          <a:spcPts val="0"/>
                        </a:spcAft>
                      </a:pPr>
                      <a:r>
                        <a:rPr lang="en-US"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Kĩ năng thành tố của NLTH</a:t>
                      </a:r>
                      <a:endParaRPr lang="en-US" sz="1800" dirty="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20000"/>
                        </a:lnSpc>
                        <a:spcBef>
                          <a:spcPts val="0"/>
                        </a:spcBef>
                        <a:spcAft>
                          <a:spcPts val="0"/>
                        </a:spcAft>
                      </a:pPr>
                      <a:r>
                        <a:rPr lang="en-US" sz="1800" b="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Mức độ thực hiện %</a:t>
                      </a:r>
                      <a:endParaRPr lang="en-US" sz="180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0064451"/>
                  </a:ext>
                </a:extLst>
              </a:tr>
              <a:tr h="922547">
                <a:tc vMerge="1">
                  <a:txBody>
                    <a:bodyPr/>
                    <a:lstStyle/>
                    <a:p>
                      <a:endParaRPr lang="en-US"/>
                    </a:p>
                  </a:txBody>
                  <a:tcPr/>
                </a:tc>
                <a:tc vMerge="1">
                  <a:txBody>
                    <a:bodyPr/>
                    <a:lstStyle/>
                    <a:p>
                      <a:endParaRPr lang="en-US"/>
                    </a:p>
                  </a:txBody>
                  <a:tcPr/>
                </a:tc>
                <a:tc>
                  <a:txBody>
                    <a:bodyPr/>
                    <a:lstStyle/>
                    <a:p>
                      <a:pPr marL="0" marR="0" algn="ctr">
                        <a:lnSpc>
                          <a:spcPct val="110000"/>
                        </a:lnSpc>
                        <a:spcBef>
                          <a:spcPts val="0"/>
                        </a:spcBef>
                        <a:spcAft>
                          <a:spcPts val="0"/>
                        </a:spcAft>
                      </a:pPr>
                      <a:r>
                        <a:rPr lang="en-US" sz="17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a:t>
                      </a:r>
                      <a:endParaRPr lang="en-US" sz="1700" dirty="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800" b="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Thỉnh thoảng</a:t>
                      </a:r>
                      <a:endParaRPr lang="en-US" sz="180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800" b="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Hiếm khi</a:t>
                      </a:r>
                      <a:endParaRPr lang="en-US" sz="180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8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giờ</a:t>
                      </a:r>
                      <a:endParaRPr lang="en-US" sz="1800" dirty="0">
                        <a:solidFill>
                          <a:srgbClr val="000099"/>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719507"/>
                  </a:ext>
                </a:extLst>
              </a:tr>
              <a:tr h="335472">
                <a:tc>
                  <a:txBody>
                    <a:bodyPr/>
                    <a:lstStyle/>
                    <a:p>
                      <a:pPr marL="0" marR="0" algn="ctr">
                        <a:lnSpc>
                          <a:spcPct val="120000"/>
                        </a:lnSpc>
                        <a:spcBef>
                          <a:spcPts val="0"/>
                        </a:spcBef>
                        <a:spcAft>
                          <a:spcPts val="0"/>
                        </a:spcAft>
                      </a:pPr>
                      <a:r>
                        <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 lập kế hoạch học tập trên lớp và ở nhà</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2,13</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28,37</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56,74</a:t>
                      </a:r>
                      <a:endParaRPr lang="en-US" sz="18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12,76</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410245"/>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được nhiệm vụ học tập dựa trên kết quả thu được</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15,96</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39,36</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29,43</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15,25</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69456"/>
                  </a:ext>
                </a:extLst>
              </a:tr>
              <a:tr h="357514">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 và tìm hiểu về bài trước khi đến lớp</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10,64</a:t>
                      </a:r>
                      <a:endParaRPr lang="en-US" sz="18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62,41</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22,70</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856613"/>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 mục tiêu học chi tiết, khắc phục hạn chế.</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8,87</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47,87</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29,08</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14,18</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5283413"/>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Sưu tầm tài liệu học tập trên internet, sách báo.</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35,46</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55,32</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9,22</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073957"/>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Báo cáo kết quả học tập trước nhóm và lớp</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8,87</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31,91</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49,29</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9,93</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528295"/>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 động đặt và trả lời câu hỏi với GV và các bạn</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15,60</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51,06</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29,43</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3,90</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398370"/>
                  </a:ext>
                </a:extLst>
              </a:tr>
              <a:tr h="670943">
                <a:tc>
                  <a:txBody>
                    <a:bodyPr/>
                    <a:lstStyle/>
                    <a:p>
                      <a:pPr marL="0" marR="0" algn="ctr">
                        <a:lnSpc>
                          <a:spcPct val="120000"/>
                        </a:lnSpc>
                        <a:spcBef>
                          <a:spcPts val="0"/>
                        </a:spcBef>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 </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 giá và điều chỉnh quá trình học tập</a:t>
                      </a:r>
                      <a:endParaRPr lang="en-US" sz="18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3,19</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10,64</a:t>
                      </a:r>
                      <a:endParaRPr lang="en-US" sz="18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41,49</a:t>
                      </a:r>
                      <a:endParaRPr lang="en-US" sz="18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44,68</a:t>
                      </a:r>
                      <a:endParaRPr lang="en-US" sz="18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146891"/>
                  </a:ext>
                </a:extLst>
              </a:tr>
            </a:tbl>
          </a:graphicData>
        </a:graphic>
      </p:graphicFrame>
    </p:spTree>
    <p:extLst>
      <p:ext uri="{BB962C8B-B14F-4D97-AF65-F5344CB8AC3E}">
        <p14:creationId xmlns:p14="http://schemas.microsoft.com/office/powerpoint/2010/main" val="338597224"/>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551384" y="1772816"/>
            <a:ext cx="11089232"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65150" indent="-457200" algn="just">
              <a:lnSpc>
                <a:spcPct val="120000"/>
              </a:lnSpc>
              <a:buFont typeface="Wingdings" pitchFamily="2" charset="2"/>
              <a:buChar char="v"/>
            </a:pPr>
            <a:r>
              <a:rPr lang="en-US" sz="3200" b="0" dirty="0">
                <a:latin typeface="Times New Roman" panose="02020603050405020304" pitchFamily="18" charset="0"/>
                <a:cs typeface="Times New Roman" pitchFamily="18" charset="0"/>
              </a:rPr>
              <a:t>Đối tượng học sinh lớp 6 trường em công tác phần đa học sinh </a:t>
            </a:r>
            <a:r>
              <a:rPr lang="en-US" sz="3200" b="0" dirty="0" smtClean="0">
                <a:latin typeface="Times New Roman" pitchFamily="18" charset="0"/>
                <a:cs typeface="Times New Roman" pitchFamily="18" charset="0"/>
              </a:rPr>
              <a:t>còn hạn chế </a:t>
            </a:r>
            <a:r>
              <a:rPr lang="en-US" sz="3200" b="0" dirty="0">
                <a:latin typeface="Times New Roman" pitchFamily="18" charset="0"/>
                <a:cs typeface="Times New Roman" pitchFamily="18" charset="0"/>
              </a:rPr>
              <a:t>các kỹ năng như giao tiếp, hợp tác, thảo luận, trình bày, vận </a:t>
            </a:r>
            <a:r>
              <a:rPr lang="en-US" sz="3200" b="0" dirty="0" smtClean="0">
                <a:latin typeface="Times New Roman" pitchFamily="18" charset="0"/>
                <a:cs typeface="Times New Roman" pitchFamily="18" charset="0"/>
              </a:rPr>
              <a:t>dụng....Vì </a:t>
            </a:r>
            <a:r>
              <a:rPr lang="en-US" sz="3200" b="0" dirty="0">
                <a:latin typeface="Times New Roman" pitchFamily="18" charset="0"/>
                <a:cs typeface="Times New Roman" pitchFamily="18" charset="0"/>
              </a:rPr>
              <a:t>vậy giáo viên phải tạo được hứng thú cho các em vào các hoạt động học tập, rèn luyện năng lực tự học</a:t>
            </a:r>
            <a:r>
              <a:rPr lang="en-US" sz="3200" b="0" dirty="0" smtClean="0">
                <a:latin typeface="Times New Roman" pitchFamily="18" charset="0"/>
                <a:cs typeface="Times New Roman" pitchFamily="18" charset="0"/>
              </a:rPr>
              <a:t>.</a:t>
            </a:r>
          </a:p>
          <a:p>
            <a:pPr marL="107950" algn="just">
              <a:lnSpc>
                <a:spcPct val="120000"/>
              </a:lnSpc>
            </a:pPr>
            <a:endParaRPr lang="en-US" sz="3200" b="0" dirty="0">
              <a:latin typeface="Times New Roman" pitchFamily="18" charset="0"/>
              <a:cs typeface="Times New Roman" pitchFamily="18" charset="0"/>
            </a:endParaRPr>
          </a:p>
          <a:p>
            <a:pPr marL="565150" indent="-457200" algn="just">
              <a:lnSpc>
                <a:spcPct val="120000"/>
              </a:lnSpc>
              <a:buFont typeface="Wingdings" pitchFamily="2" charset="2"/>
              <a:buChar char="v"/>
            </a:pPr>
            <a:r>
              <a:rPr lang="en-US" sz="3200" b="0" dirty="0">
                <a:latin typeface="Times New Roman" pitchFamily="18" charset="0"/>
                <a:cs typeface="Times New Roman" pitchFamily="18" charset="0"/>
              </a:rPr>
              <a:t> LHĐN được tổ chức phát huy được tính năng động, tạo hứng thú, rèn kỹ năng, phát huy hiệu quả nhóm rất phù hợp với đối tượng học sinh tại đơn vị.</a:t>
            </a:r>
            <a:endParaRPr lang="en-US" altLang="en-US" sz="3200" b="0" dirty="0">
              <a:solidFill>
                <a:srgbClr val="000099"/>
              </a:solidFill>
              <a:latin typeface="Times New Roman" panose="02020603050405020304" pitchFamily="18" charset="0"/>
              <a:cs typeface="Times New Roman" panose="02020603050405020304" pitchFamily="18" charset="0"/>
            </a:endParaRPr>
          </a:p>
          <a:p>
            <a:pPr marL="565150" indent="-457200" eaLnBrk="1" hangingPunct="1">
              <a:spcBef>
                <a:spcPts val="600"/>
              </a:spcBef>
              <a:buClr>
                <a:srgbClr val="C00000"/>
              </a:buClr>
              <a:buSzPct val="80000"/>
              <a:buFont typeface="Wingdings 2" pitchFamily="18" charset="2"/>
              <a:buAutoNum type="arabicPeriod"/>
            </a:pP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2" name="Snip Single Corner Rectangle 1"/>
          <p:cNvSpPr/>
          <p:nvPr/>
        </p:nvSpPr>
        <p:spPr>
          <a:xfrm flipH="1">
            <a:off x="551384" y="620688"/>
            <a:ext cx="11089232" cy="936104"/>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a:r>
              <a:rPr lang="en-US" sz="3200" b="1" dirty="0">
                <a:solidFill>
                  <a:srgbClr val="FFFFFF"/>
                </a:solidFill>
                <a:latin typeface="Times New Roman" panose="02020603050405020304" pitchFamily="18" charset="0"/>
                <a:cs typeface="Times New Roman" panose="02020603050405020304" pitchFamily="18" charset="0"/>
              </a:rPr>
              <a:t>2. Mức độ phù hợp, ảnh hưởng của biện pháp tại đơn vị </a:t>
            </a: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13316" name="Content Placeholder 2"/>
          <p:cNvSpPr>
            <a:spLocks/>
          </p:cNvSpPr>
          <p:nvPr/>
        </p:nvSpPr>
        <p:spPr bwMode="auto">
          <a:xfrm>
            <a:off x="623392" y="1551112"/>
            <a:ext cx="1094521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457200" algn="just">
              <a:lnSpc>
                <a:spcPct val="130000"/>
              </a:lnSpc>
              <a:spcAft>
                <a:spcPts val="0"/>
              </a:spcAft>
            </a:pPr>
            <a:r>
              <a:rPr lang="pt-BR" sz="3200" b="0" dirty="0">
                <a:latin typeface="Times New Roman" panose="02020603050405020304" pitchFamily="18" charset="0"/>
                <a:ea typeface="Calibri"/>
                <a:cs typeface="Times New Roman" panose="02020603050405020304" pitchFamily="18" charset="0"/>
              </a:rPr>
              <a:t>1) Điều tra và đánh giá được thực trạng về NLTH của học </a:t>
            </a:r>
            <a:r>
              <a:rPr lang="pt-BR" sz="3200" b="0" dirty="0" smtClean="0">
                <a:latin typeface="Times New Roman" panose="02020603050405020304" pitchFamily="18" charset="0"/>
                <a:ea typeface="Calibri"/>
                <a:cs typeface="Times New Roman" panose="02020603050405020304" pitchFamily="18" charset="0"/>
              </a:rPr>
              <a:t>sinh.</a:t>
            </a:r>
            <a:endParaRPr lang="en-US" sz="3200" b="0" dirty="0">
              <a:latin typeface="Times New Roman" panose="02020603050405020304" pitchFamily="18" charset="0"/>
              <a:ea typeface="Calibri"/>
              <a:cs typeface="Times New Roman" panose="02020603050405020304" pitchFamily="18" charset="0"/>
            </a:endParaRPr>
          </a:p>
          <a:p>
            <a:pPr indent="457200" algn="just">
              <a:lnSpc>
                <a:spcPct val="130000"/>
              </a:lnSpc>
              <a:spcAft>
                <a:spcPts val="0"/>
              </a:spcAft>
            </a:pPr>
            <a:r>
              <a:rPr lang="pt-BR" sz="3200" b="0" dirty="0">
                <a:latin typeface="Times New Roman" panose="02020603050405020304" pitchFamily="18" charset="0"/>
                <a:ea typeface="Calibri"/>
                <a:cs typeface="Times New Roman" panose="02020603050405020304" pitchFamily="18" charset="0"/>
              </a:rPr>
              <a:t>2) Đề xuất được quy trình rèn luyện NLTH cho HS trong dạy học môn KHTN 6.</a:t>
            </a:r>
            <a:endParaRPr lang="en-US" sz="3200" b="0" dirty="0">
              <a:latin typeface="Times New Roman" panose="02020603050405020304" pitchFamily="18" charset="0"/>
              <a:ea typeface="Calibri"/>
              <a:cs typeface="Times New Roman" panose="02020603050405020304" pitchFamily="18" charset="0"/>
            </a:endParaRPr>
          </a:p>
          <a:p>
            <a:pPr indent="457200" algn="just">
              <a:lnSpc>
                <a:spcPct val="130000"/>
              </a:lnSpc>
              <a:spcAft>
                <a:spcPts val="0"/>
              </a:spcAft>
            </a:pPr>
            <a:r>
              <a:rPr lang="pt-BR" sz="3200" b="0" dirty="0">
                <a:latin typeface="Times New Roman" panose="02020603050405020304" pitchFamily="18" charset="0"/>
                <a:ea typeface="Calibri"/>
                <a:cs typeface="Times New Roman" panose="02020603050405020304" pitchFamily="18" charset="0"/>
              </a:rPr>
              <a:t>3) Xác định được các tiêu chí đánh giá, quy trình và thiết kế mô hình LHĐN.</a:t>
            </a:r>
          </a:p>
          <a:p>
            <a:pPr indent="457200" algn="just">
              <a:lnSpc>
                <a:spcPct val="130000"/>
              </a:lnSpc>
              <a:spcAft>
                <a:spcPts val="0"/>
              </a:spcAft>
            </a:pPr>
            <a:r>
              <a:rPr lang="pt-BR" sz="3200" b="0" dirty="0">
                <a:latin typeface="Times New Roman" panose="02020603050405020304" pitchFamily="18" charset="0"/>
                <a:ea typeface="Calibri"/>
                <a:cs typeface="Times New Roman" panose="02020603050405020304" pitchFamily="18" charset="0"/>
              </a:rPr>
              <a:t>4) </a:t>
            </a:r>
            <a:r>
              <a:rPr lang="en-US" sz="3200" b="0" dirty="0">
                <a:latin typeface="Times New Roman" panose="02020603050405020304" pitchFamily="18" charset="0"/>
                <a:ea typeface="Calibri"/>
                <a:cs typeface="Times New Roman" panose="02020603050405020304" pitchFamily="18" charset="0"/>
              </a:rPr>
              <a:t>Quá trình thực nghiệm và phân tích kết quả định lượng và định tính đã khẳng định tính hiệu quả và khả thi của biện pháp.</a:t>
            </a:r>
          </a:p>
        </p:txBody>
      </p:sp>
      <p:sp>
        <p:nvSpPr>
          <p:cNvPr id="2" name="Snip Single Corner Rectangle 1"/>
          <p:cNvSpPr/>
          <p:nvPr/>
        </p:nvSpPr>
        <p:spPr>
          <a:xfrm flipH="1">
            <a:off x="623391" y="719932"/>
            <a:ext cx="10945215" cy="648072"/>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a:r>
              <a:rPr lang="en-US" sz="3200" b="1" dirty="0">
                <a:solidFill>
                  <a:srgbClr val="FFFFFF"/>
                </a:solidFill>
                <a:latin typeface="Times New Roman" panose="02020603050405020304" pitchFamily="18" charset="0"/>
                <a:cs typeface="Times New Roman" panose="02020603050405020304" pitchFamily="18" charset="0"/>
              </a:rPr>
              <a:t>3. Những đóng góp mới của biện pháp</a:t>
            </a:r>
          </a:p>
        </p:txBody>
      </p:sp>
    </p:spTree>
    <p:extLst>
      <p:ext uri="{BB962C8B-B14F-4D97-AF65-F5344CB8AC3E}">
        <p14:creationId xmlns:p14="http://schemas.microsoft.com/office/powerpoint/2010/main" val="240887189"/>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
          <p:cNvGrpSpPr>
            <a:grpSpLocks/>
          </p:cNvGrpSpPr>
          <p:nvPr/>
        </p:nvGrpSpPr>
        <p:grpSpPr bwMode="auto">
          <a:xfrm>
            <a:off x="-3552553" y="-675456"/>
            <a:ext cx="14545098" cy="8907463"/>
            <a:chOff x="-6494613" y="-769242"/>
            <a:chExt cx="14545857" cy="8907357"/>
          </a:xfrm>
        </p:grpSpPr>
        <p:sp>
          <p:nvSpPr>
            <p:cNvPr id="4" name="Block Arc 3"/>
            <p:cNvSpPr/>
            <p:nvPr/>
          </p:nvSpPr>
          <p:spPr bwMode="auto">
            <a:xfrm>
              <a:off x="-6494613" y="-769242"/>
              <a:ext cx="8280833" cy="8907357"/>
            </a:xfrm>
            <a:prstGeom prst="blockArc">
              <a:avLst>
                <a:gd name="adj1" fmla="val 19487759"/>
                <a:gd name="adj2" fmla="val 1325971"/>
                <a:gd name="adj3" fmla="val 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6158" name="Group 22"/>
            <p:cNvGrpSpPr>
              <a:grpSpLocks/>
            </p:cNvGrpSpPr>
            <p:nvPr/>
          </p:nvGrpSpPr>
          <p:grpSpPr bwMode="auto">
            <a:xfrm>
              <a:off x="994091" y="1174959"/>
              <a:ext cx="7057153" cy="864082"/>
              <a:chOff x="1966786" y="3453540"/>
              <a:chExt cx="11026686" cy="1311445"/>
            </a:xfrm>
          </p:grpSpPr>
          <p:sp>
            <p:nvSpPr>
              <p:cNvPr id="15" name="Freeform 14"/>
              <p:cNvSpPr/>
              <p:nvPr/>
            </p:nvSpPr>
            <p:spPr bwMode="auto">
              <a:xfrm>
                <a:off x="3675170" y="3453540"/>
                <a:ext cx="9318302" cy="1311445"/>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err="1">
                    <a:solidFill>
                      <a:srgbClr val="0000FF"/>
                    </a:solidFill>
                    <a:latin typeface="Times New Roman" panose="02020603050405020304" pitchFamily="18" charset="0"/>
                    <a:cs typeface="Times New Roman" panose="02020603050405020304" pitchFamily="18" charset="0"/>
                  </a:rPr>
                  <a:t>Cơ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sở</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lý</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luận</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Oval 2"/>
              <p:cNvSpPr/>
              <p:nvPr/>
            </p:nvSpPr>
            <p:spPr>
              <a:xfrm>
                <a:off x="1966786" y="3781392"/>
                <a:ext cx="1023044" cy="975719"/>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1</a:t>
                </a:r>
              </a:p>
            </p:txBody>
          </p:sp>
        </p:grpSp>
        <p:sp>
          <p:nvSpPr>
            <p:cNvPr id="44" name="Freeform 43"/>
            <p:cNvSpPr/>
            <p:nvPr/>
          </p:nvSpPr>
          <p:spPr bwMode="auto">
            <a:xfrm>
              <a:off x="2087469" y="2687101"/>
              <a:ext cx="5963775" cy="953421"/>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a:solidFill>
                    <a:srgbClr val="0000FF"/>
                  </a:solidFill>
                  <a:latin typeface="Times New Roman" panose="02020603050405020304" pitchFamily="18" charset="0"/>
                  <a:cs typeface="Times New Roman" panose="02020603050405020304" pitchFamily="18" charset="0"/>
                </a:rPr>
                <a:t>Các </a:t>
              </a:r>
              <a:r>
                <a:rPr lang="en-US" sz="3200" dirty="0" smtClean="0">
                  <a:solidFill>
                    <a:srgbClr val="0000FF"/>
                  </a:solidFill>
                  <a:latin typeface="Times New Roman" panose="02020603050405020304" pitchFamily="18" charset="0"/>
                  <a:cs typeface="Times New Roman" panose="02020603050405020304" pitchFamily="18" charset="0"/>
                </a:rPr>
                <a:t>giải </a:t>
              </a:r>
              <a:r>
                <a:rPr lang="en-US" sz="3200" dirty="0">
                  <a:solidFill>
                    <a:srgbClr val="0000FF"/>
                  </a:solidFill>
                  <a:latin typeface="Times New Roman" panose="02020603050405020304" pitchFamily="18" charset="0"/>
                  <a:cs typeface="Times New Roman" panose="02020603050405020304" pitchFamily="18" charset="0"/>
                </a:rPr>
                <a:t>pháp</a:t>
              </a:r>
            </a:p>
          </p:txBody>
        </p:sp>
      </p:grpSp>
      <p:sp>
        <p:nvSpPr>
          <p:cNvPr id="61" name="Oval 60"/>
          <p:cNvSpPr/>
          <p:nvPr/>
        </p:nvSpPr>
        <p:spPr>
          <a:xfrm>
            <a:off x="4296789" y="2949350"/>
            <a:ext cx="647083" cy="623667"/>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2</a:t>
            </a:r>
          </a:p>
        </p:txBody>
      </p:sp>
      <p:sp>
        <p:nvSpPr>
          <p:cNvPr id="5" name="Flowchart: Delay 4"/>
          <p:cNvSpPr/>
          <p:nvPr/>
        </p:nvSpPr>
        <p:spPr>
          <a:xfrm>
            <a:off x="1343472" y="1268768"/>
            <a:ext cx="2706030" cy="3975348"/>
          </a:xfrm>
          <a:prstGeom prst="flowChartDelay">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en-US" sz="3200" dirty="0" err="1">
                <a:solidFill>
                  <a:srgbClr val="0000FF"/>
                </a:solidFill>
                <a:latin typeface="Times New Roman" panose="02020603050405020304" pitchFamily="18" charset="0"/>
                <a:cs typeface="Times New Roman" panose="02020603050405020304" pitchFamily="18" charset="0"/>
              </a:rPr>
              <a:t>Phần</a:t>
            </a:r>
            <a:r>
              <a:rPr lang="en-US" sz="3200" dirty="0">
                <a:solidFill>
                  <a:srgbClr val="0000FF"/>
                </a:solidFill>
                <a:latin typeface="Times New Roman" panose="02020603050405020304" pitchFamily="18" charset="0"/>
                <a:cs typeface="Times New Roman" panose="02020603050405020304" pitchFamily="18" charset="0"/>
              </a:rPr>
              <a:t> II. </a:t>
            </a:r>
          </a:p>
          <a:p>
            <a:pPr algn="ctr"/>
            <a:r>
              <a:rPr lang="en-US" sz="3200" dirty="0">
                <a:solidFill>
                  <a:srgbClr val="0000FF"/>
                </a:solidFill>
                <a:latin typeface="Times New Roman" panose="02020603050405020304" pitchFamily="18" charset="0"/>
                <a:cs typeface="Times New Roman" panose="02020603050405020304" pitchFamily="18" charset="0"/>
              </a:rPr>
              <a:t>NỘI DUNG</a:t>
            </a:r>
          </a:p>
        </p:txBody>
      </p:sp>
      <p:sp>
        <p:nvSpPr>
          <p:cNvPr id="10" name="Freeform 9"/>
          <p:cNvSpPr/>
          <p:nvPr/>
        </p:nvSpPr>
        <p:spPr bwMode="auto">
          <a:xfrm>
            <a:off x="5047143" y="4380023"/>
            <a:ext cx="5945402" cy="864093"/>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5160" tIns="106680" rIns="106680" bIns="106680" anchor="ctr"/>
          <a:lstStyle>
            <a:lvl1pPr defTabSz="1866900">
              <a:defRPr sz="2800" b="1">
                <a:solidFill>
                  <a:schemeClr val="tx1"/>
                </a:solidFill>
                <a:latin typeface="Arial" pitchFamily="34" charset="0"/>
                <a:cs typeface="Arial" pitchFamily="34" charset="0"/>
              </a:defRPr>
            </a:lvl1pPr>
            <a:lvl2pPr marL="742950" indent="-285750" defTabSz="1866900">
              <a:defRPr sz="2800" b="1">
                <a:solidFill>
                  <a:schemeClr val="tx1"/>
                </a:solidFill>
                <a:latin typeface="Arial" pitchFamily="34" charset="0"/>
                <a:cs typeface="Arial" pitchFamily="34" charset="0"/>
              </a:defRPr>
            </a:lvl2pPr>
            <a:lvl3pPr marL="1143000" indent="-228600" defTabSz="1866900">
              <a:defRPr sz="2800" b="1">
                <a:solidFill>
                  <a:schemeClr val="tx1"/>
                </a:solidFill>
                <a:latin typeface="Arial" pitchFamily="34" charset="0"/>
                <a:cs typeface="Arial" pitchFamily="34" charset="0"/>
              </a:defRPr>
            </a:lvl3pPr>
            <a:lvl4pPr marL="1600200" indent="-228600" defTabSz="1866900">
              <a:defRPr sz="2800" b="1">
                <a:solidFill>
                  <a:schemeClr val="tx1"/>
                </a:solidFill>
                <a:latin typeface="Arial" pitchFamily="34" charset="0"/>
                <a:cs typeface="Arial" pitchFamily="34" charset="0"/>
              </a:defRPr>
            </a:lvl4pPr>
            <a:lvl5pPr marL="2057400" indent="-228600" defTabSz="1866900">
              <a:defRPr sz="2800" b="1">
                <a:solidFill>
                  <a:schemeClr val="tx1"/>
                </a:solidFill>
                <a:latin typeface="Arial" pitchFamily="34" charset="0"/>
                <a:cs typeface="Arial" pitchFamily="34" charset="0"/>
              </a:defRPr>
            </a:lvl5pPr>
            <a:lvl6pPr marL="25146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866900" eaLnBrk="0" fontAlgn="base" hangingPunct="0">
              <a:spcBef>
                <a:spcPct val="0"/>
              </a:spcBef>
              <a:spcAft>
                <a:spcPct val="0"/>
              </a:spcAft>
              <a:defRPr sz="2800" b="1">
                <a:solidFill>
                  <a:schemeClr val="tx1"/>
                </a:solidFill>
                <a:latin typeface="Arial" pitchFamily="34" charset="0"/>
                <a:cs typeface="Arial" pitchFamily="34" charset="0"/>
              </a:defRPr>
            </a:lvl9pPr>
          </a:lstStyle>
          <a:p>
            <a:pPr>
              <a:lnSpc>
                <a:spcPct val="90000"/>
              </a:lnSpc>
              <a:spcAft>
                <a:spcPct val="35000"/>
              </a:spcAft>
            </a:pPr>
            <a:r>
              <a:rPr lang="en-US" sz="3200" dirty="0" err="1">
                <a:solidFill>
                  <a:srgbClr val="0000FF"/>
                </a:solidFill>
                <a:latin typeface="Times New Roman" panose="02020603050405020304" pitchFamily="18" charset="0"/>
                <a:cs typeface="Times New Roman" panose="02020603050405020304" pitchFamily="18" charset="0"/>
              </a:rPr>
              <a:t>Hiệu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pháp</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1" name="Oval 10"/>
          <p:cNvSpPr/>
          <p:nvPr/>
        </p:nvSpPr>
        <p:spPr>
          <a:xfrm>
            <a:off x="4224781" y="4519011"/>
            <a:ext cx="647083" cy="623667"/>
          </a:xfrm>
          <a:prstGeom prst="ellipse">
            <a:avLst/>
          </a:prstGeom>
          <a:solidFill>
            <a:schemeClr val="accent1">
              <a:lumMod val="40000"/>
              <a:lumOff val="60000"/>
            </a:schemeClr>
          </a:solidFill>
          <a:ln>
            <a:solidFill>
              <a:schemeClr val="accent3">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dirty="0">
                <a:solidFill>
                  <a:srgbClr val="0000FF"/>
                </a:solidFill>
              </a:rPr>
              <a:t>3</a:t>
            </a:r>
          </a:p>
        </p:txBody>
      </p:sp>
    </p:spTree>
    <p:extLst>
      <p:ext uri="{BB962C8B-B14F-4D97-AF65-F5344CB8AC3E}">
        <p14:creationId xmlns:p14="http://schemas.microsoft.com/office/powerpoint/2010/main" val="104638257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7173913"/>
            <a:ext cx="8286750" cy="1295400"/>
          </a:xfrm>
        </p:spPr>
        <p:txBody>
          <a:bodyPr/>
          <a:lstStyle/>
          <a:p>
            <a:pPr marL="0" indent="0">
              <a:buNone/>
            </a:pPr>
            <a:r>
              <a:rPr lang="en-US" altLang="en-US" i="1">
                <a:solidFill>
                  <a:srgbClr val="002060"/>
                </a:solidFill>
              </a:rPr>
              <a:t>     </a:t>
            </a:r>
            <a:endParaRPr lang="en-US" altLang="en-US" sz="2600">
              <a:solidFill>
                <a:srgbClr val="002060"/>
              </a:solidFill>
            </a:endParaRPr>
          </a:p>
          <a:p>
            <a:pPr marL="0" indent="0" algn="just">
              <a:buClr>
                <a:srgbClr val="C00000"/>
              </a:buClr>
              <a:buFont typeface="Wingdings 3" pitchFamily="18" charset="2"/>
              <a:buChar char=""/>
            </a:pPr>
            <a:endParaRPr lang="pt-BR" altLang="en-US" sz="3000">
              <a:solidFill>
                <a:srgbClr val="002060"/>
              </a:solidFill>
            </a:endParaRPr>
          </a:p>
          <a:p>
            <a:pPr marL="0" indent="0">
              <a:buClr>
                <a:srgbClr val="C00000"/>
              </a:buClr>
              <a:buNone/>
            </a:pPr>
            <a:endParaRPr lang="en-US" altLang="en-US" i="1"/>
          </a:p>
          <a:p>
            <a:pPr marL="0" indent="0" algn="just">
              <a:buClr>
                <a:srgbClr val="C00000"/>
              </a:buClr>
              <a:buFont typeface="Wingdings 3" pitchFamily="18" charset="2"/>
              <a:buChar char=""/>
            </a:pPr>
            <a:endParaRPr lang="pt-BR" altLang="en-US">
              <a:solidFill>
                <a:srgbClr val="002060"/>
              </a:solidFill>
            </a:endParaRPr>
          </a:p>
          <a:p>
            <a:pPr marL="0" indent="0">
              <a:buClr>
                <a:srgbClr val="C00000"/>
              </a:buClr>
              <a:buNone/>
            </a:pPr>
            <a:endParaRPr lang="en-US" altLang="en-US" i="1"/>
          </a:p>
        </p:txBody>
      </p:sp>
      <p:sp>
        <p:nvSpPr>
          <p:cNvPr id="2" name="Snip Single Corner Rectangle 1"/>
          <p:cNvSpPr/>
          <p:nvPr/>
        </p:nvSpPr>
        <p:spPr>
          <a:xfrm flipH="1">
            <a:off x="4201122" y="236989"/>
            <a:ext cx="3888432" cy="815747"/>
          </a:xfrm>
          <a:prstGeom prst="snip1Rect">
            <a:avLst/>
          </a:prstGeom>
          <a:solidFill>
            <a:srgbClr val="0071BB"/>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chor="ctr"/>
          <a:lstStyle/>
          <a:p>
            <a:pPr algn="ctr"/>
            <a:r>
              <a:rPr lang="en-US" sz="3200" b="1" dirty="0">
                <a:solidFill>
                  <a:srgbClr val="FFFFFF"/>
                </a:solidFill>
                <a:latin typeface="Times New Roman" panose="02020603050405020304" pitchFamily="18" charset="0"/>
                <a:cs typeface="Times New Roman" panose="02020603050405020304" pitchFamily="18" charset="0"/>
              </a:rPr>
              <a:t>1. </a:t>
            </a:r>
            <a:r>
              <a:rPr lang="en-US" sz="3200" b="1" dirty="0" err="1">
                <a:solidFill>
                  <a:srgbClr val="FFFFFF"/>
                </a:solidFill>
                <a:latin typeface="Times New Roman" panose="02020603050405020304" pitchFamily="18" charset="0"/>
                <a:cs typeface="Times New Roman" panose="02020603050405020304" pitchFamily="18" charset="0"/>
              </a:rPr>
              <a:t>Cơ</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sở</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lý</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luận</a:t>
            </a:r>
            <a:endParaRPr lang="en-US" sz="3200" b="1" dirty="0">
              <a:solidFill>
                <a:srgbClr val="FFFFFF"/>
              </a:solidFill>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3318398" y="2752236"/>
            <a:ext cx="1783534" cy="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04330" y="2444460"/>
            <a:ext cx="1904368" cy="307777"/>
          </a:xfrm>
          <a:prstGeom prst="rect">
            <a:avLst/>
          </a:prstGeom>
          <a:noFill/>
        </p:spPr>
        <p:txBody>
          <a:bodyPr wrap="square" rtlCol="0">
            <a:spAutoFit/>
          </a:bodyP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Lựa chọn, mục tiêu</a:t>
            </a:r>
          </a:p>
        </p:txBody>
      </p:sp>
      <p:sp>
        <p:nvSpPr>
          <p:cNvPr id="13324" name="TextBox 13323"/>
          <p:cNvSpPr txBox="1"/>
          <p:nvPr/>
        </p:nvSpPr>
        <p:spPr>
          <a:xfrm>
            <a:off x="7258063" y="2379610"/>
            <a:ext cx="1225592" cy="738664"/>
          </a:xfrm>
          <a:prstGeom prst="rect">
            <a:avLst/>
          </a:prstGeom>
          <a:noFill/>
        </p:spPr>
        <p:txBody>
          <a:bodyPr wrap="square" rtlCol="0">
            <a:spAutoFit/>
          </a:bodyPr>
          <a:lstStyle/>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Nhằm</a:t>
            </a:r>
          </a:p>
          <a:p>
            <a:endParaRPr lang="en-US" sz="14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ct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Đạt mục tiêu</a:t>
            </a:r>
          </a:p>
        </p:txBody>
      </p:sp>
      <p:sp>
        <p:nvSpPr>
          <p:cNvPr id="13329" name="TextBox 13328"/>
          <p:cNvSpPr txBox="1"/>
          <p:nvPr/>
        </p:nvSpPr>
        <p:spPr>
          <a:xfrm>
            <a:off x="1014142" y="1847056"/>
            <a:ext cx="2887329"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1.1. </a:t>
            </a:r>
            <a:r>
              <a:rPr lang="en-US" sz="2400" b="1" dirty="0">
                <a:latin typeface="Times New Roman" panose="02020603050405020304" pitchFamily="18" charset="0"/>
                <a:cs typeface="Times New Roman" panose="02020603050405020304" pitchFamily="18" charset="0"/>
              </a:rPr>
              <a:t>Năng lực tự học.</a:t>
            </a:r>
          </a:p>
        </p:txBody>
      </p:sp>
      <p:sp>
        <p:nvSpPr>
          <p:cNvPr id="13330" name="TextBox 13329"/>
          <p:cNvSpPr txBox="1"/>
          <p:nvPr/>
        </p:nvSpPr>
        <p:spPr>
          <a:xfrm>
            <a:off x="1014142" y="4191968"/>
            <a:ext cx="3334567"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1.2</a:t>
            </a:r>
            <a:r>
              <a:rPr lang="en-US" sz="2400" b="1" dirty="0">
                <a:latin typeface="Times New Roman" panose="02020603050405020304" pitchFamily="18" charset="0"/>
                <a:cs typeface="Times New Roman" panose="02020603050405020304" pitchFamily="18" charset="0"/>
              </a:rPr>
              <a:t>. Lớp học đảo ngược.</a:t>
            </a:r>
          </a:p>
        </p:txBody>
      </p:sp>
      <p:sp>
        <p:nvSpPr>
          <p:cNvPr id="13335" name="Rectangle 13334"/>
          <p:cNvSpPr/>
          <p:nvPr/>
        </p:nvSpPr>
        <p:spPr>
          <a:xfrm>
            <a:off x="1603908" y="5569945"/>
            <a:ext cx="1338828" cy="338554"/>
          </a:xfrm>
          <a:prstGeom prst="rect">
            <a:avLst/>
          </a:prstGeom>
        </p:spPr>
        <p:txBody>
          <a:bodyPr wrap="none">
            <a:spAutoFit/>
          </a:bodyPr>
          <a:lstStyle/>
          <a:p>
            <a:pPr algn="ctr"/>
            <a:r>
              <a:rPr lang="en-US" sz="1600" dirty="0">
                <a:solidFill>
                  <a:schemeClr val="tx1">
                    <a:lumMod val="85000"/>
                    <a:lumOff val="15000"/>
                  </a:schemeClr>
                </a:solidFill>
                <a:latin typeface="Times New Roman" panose="02020603050405020304" pitchFamily="18" charset="0"/>
                <a:cs typeface="Times New Roman" panose="02020603050405020304" pitchFamily="18" charset="0"/>
              </a:rPr>
              <a:t>(Học tại nhà)</a:t>
            </a:r>
          </a:p>
        </p:txBody>
      </p:sp>
      <p:cxnSp>
        <p:nvCxnSpPr>
          <p:cNvPr id="13339" name="Straight Arrow Connector 13338"/>
          <p:cNvCxnSpPr/>
          <p:nvPr/>
        </p:nvCxnSpPr>
        <p:spPr>
          <a:xfrm>
            <a:off x="3363633" y="5234823"/>
            <a:ext cx="16561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40" name="TextBox 13339"/>
          <p:cNvSpPr txBox="1"/>
          <p:nvPr/>
        </p:nvSpPr>
        <p:spPr>
          <a:xfrm>
            <a:off x="3292763" y="4886655"/>
            <a:ext cx="1822871" cy="307777"/>
          </a:xfrm>
          <a:prstGeom prst="rect">
            <a:avLst/>
          </a:prstGeom>
          <a:noFill/>
        </p:spPr>
        <p:txBody>
          <a:bodyPr wrap="none" rtlCol="0">
            <a:spAutoFit/>
          </a:bodyPr>
          <a:lstStyle/>
          <a:p>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GV tổ chức thảo luận</a:t>
            </a:r>
          </a:p>
        </p:txBody>
      </p:sp>
      <p:sp>
        <p:nvSpPr>
          <p:cNvPr id="13341" name="TextBox 13340"/>
          <p:cNvSpPr txBox="1"/>
          <p:nvPr/>
        </p:nvSpPr>
        <p:spPr>
          <a:xfrm>
            <a:off x="3316017" y="5240492"/>
            <a:ext cx="1703800" cy="307777"/>
          </a:xfrm>
          <a:prstGeom prst="rect">
            <a:avLst/>
          </a:prstGeom>
          <a:noFill/>
        </p:spPr>
        <p:txBody>
          <a:bodyPr wrap="none" rtlCol="0">
            <a:spAutoFit/>
          </a:bodyPr>
          <a:lstStyle/>
          <a:p>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Trao đổi, thực hành</a:t>
            </a:r>
          </a:p>
        </p:txBody>
      </p:sp>
      <p:cxnSp>
        <p:nvCxnSpPr>
          <p:cNvPr id="11" name="Straight Connector 10"/>
          <p:cNvCxnSpPr>
            <a:stCxn id="13324" idx="1"/>
            <a:endCxn id="13324" idx="3"/>
          </p:cNvCxnSpPr>
          <p:nvPr/>
        </p:nvCxnSpPr>
        <p:spPr>
          <a:xfrm>
            <a:off x="7258063" y="2748942"/>
            <a:ext cx="12255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3324" idx="3"/>
            <a:endCxn id="8" idx="1"/>
          </p:cNvCxnSpPr>
          <p:nvPr/>
        </p:nvCxnSpPr>
        <p:spPr>
          <a:xfrm flipV="1">
            <a:off x="8483655" y="1768357"/>
            <a:ext cx="509143" cy="980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18" idx="1"/>
          </p:cNvCxnSpPr>
          <p:nvPr/>
        </p:nvCxnSpPr>
        <p:spPr>
          <a:xfrm>
            <a:off x="8487730" y="2748943"/>
            <a:ext cx="542817" cy="644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46005" y="2541193"/>
            <a:ext cx="2232248"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Kiến thức, kĩ năng</a:t>
            </a:r>
          </a:p>
        </p:txBody>
      </p:sp>
      <p:sp>
        <p:nvSpPr>
          <p:cNvPr id="7" name="TextBox 6"/>
          <p:cNvSpPr txBox="1"/>
          <p:nvPr/>
        </p:nvSpPr>
        <p:spPr>
          <a:xfrm>
            <a:off x="5118598" y="2526804"/>
            <a:ext cx="2139465"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solidFill>
                  <a:srgbClr val="FF0000"/>
                </a:solidFill>
                <a:latin typeface="Times New Roman" panose="02020603050405020304" pitchFamily="18" charset="0"/>
                <a:cs typeface="Times New Roman" panose="02020603050405020304" pitchFamily="18" charset="0"/>
              </a:rPr>
              <a:t>Nhiệm vụ học tập</a:t>
            </a:r>
          </a:p>
        </p:txBody>
      </p:sp>
      <p:sp>
        <p:nvSpPr>
          <p:cNvPr id="8" name="TextBox 7"/>
          <p:cNvSpPr txBox="1"/>
          <p:nvPr/>
        </p:nvSpPr>
        <p:spPr>
          <a:xfrm>
            <a:off x="8992798" y="1560608"/>
            <a:ext cx="224648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solidFill>
                  <a:srgbClr val="FF0000"/>
                </a:solidFill>
                <a:latin typeface="Times New Roman" panose="02020603050405020304" pitchFamily="18" charset="0"/>
                <a:cs typeface="Times New Roman" panose="02020603050405020304" pitchFamily="18" charset="0"/>
              </a:rPr>
              <a:t>Chiếm lĩnh tri thức</a:t>
            </a:r>
          </a:p>
        </p:txBody>
      </p:sp>
      <p:sp>
        <p:nvSpPr>
          <p:cNvPr id="18" name="TextBox 17"/>
          <p:cNvSpPr txBox="1"/>
          <p:nvPr/>
        </p:nvSpPr>
        <p:spPr>
          <a:xfrm>
            <a:off x="9030547" y="3024326"/>
            <a:ext cx="2246480"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solidFill>
                  <a:srgbClr val="0000FF"/>
                </a:solidFill>
                <a:latin typeface="Times New Roman" panose="02020603050405020304" pitchFamily="18" charset="0"/>
                <a:cs typeface="Times New Roman" panose="02020603050405020304" pitchFamily="18" charset="0"/>
              </a:rPr>
              <a:t> </a:t>
            </a:r>
            <a:r>
              <a:rPr lang="en-US" sz="2100" dirty="0">
                <a:solidFill>
                  <a:srgbClr val="FF0000"/>
                </a:solidFill>
                <a:latin typeface="Times New Roman" panose="02020603050405020304" pitchFamily="18" charset="0"/>
                <a:cs typeface="Times New Roman" panose="02020603050405020304" pitchFamily="18" charset="0"/>
              </a:rPr>
              <a:t>Phát triển kỹ </a:t>
            </a:r>
          </a:p>
          <a:p>
            <a:r>
              <a:rPr lang="en-US" sz="2100" dirty="0">
                <a:solidFill>
                  <a:srgbClr val="FF0000"/>
                </a:solidFill>
                <a:latin typeface="Times New Roman" panose="02020603050405020304" pitchFamily="18" charset="0"/>
                <a:cs typeface="Times New Roman" panose="02020603050405020304" pitchFamily="18" charset="0"/>
              </a:rPr>
              <a:t>  năng kĩ xảo</a:t>
            </a:r>
          </a:p>
        </p:txBody>
      </p:sp>
      <p:sp>
        <p:nvSpPr>
          <p:cNvPr id="28" name="TextBox 27"/>
          <p:cNvSpPr txBox="1"/>
          <p:nvPr/>
        </p:nvSpPr>
        <p:spPr>
          <a:xfrm>
            <a:off x="1122155" y="4860576"/>
            <a:ext cx="2215582"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Nội dung cơ bản </a:t>
            </a:r>
          </a:p>
          <a:p>
            <a:pPr algn="ctr"/>
            <a:r>
              <a:rPr lang="en-US" sz="2100" dirty="0">
                <a:solidFill>
                  <a:srgbClr val="FF0000"/>
                </a:solidFill>
                <a:latin typeface="Times New Roman" panose="02020603050405020304" pitchFamily="18" charset="0"/>
                <a:cs typeface="Times New Roman" panose="02020603050405020304" pitchFamily="18" charset="0"/>
              </a:rPr>
              <a:t>của bài học</a:t>
            </a:r>
          </a:p>
        </p:txBody>
      </p:sp>
      <p:sp>
        <p:nvSpPr>
          <p:cNvPr id="29" name="TextBox 28"/>
          <p:cNvSpPr txBox="1"/>
          <p:nvPr/>
        </p:nvSpPr>
        <p:spPr>
          <a:xfrm>
            <a:off x="5015880" y="4869160"/>
            <a:ext cx="1813465"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tập, nội dung vận dụng</a:t>
            </a:r>
          </a:p>
        </p:txBody>
      </p:sp>
      <p:cxnSp>
        <p:nvCxnSpPr>
          <p:cNvPr id="13315" name="Straight Arrow Connector 13314"/>
          <p:cNvCxnSpPr>
            <a:cxnSpLocks/>
            <a:endCxn id="13323" idx="1"/>
          </p:cNvCxnSpPr>
          <p:nvPr/>
        </p:nvCxnSpPr>
        <p:spPr>
          <a:xfrm flipV="1">
            <a:off x="6855313" y="5211644"/>
            <a:ext cx="1642043" cy="18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23" name="TextBox 13322"/>
          <p:cNvSpPr txBox="1"/>
          <p:nvPr/>
        </p:nvSpPr>
        <p:spPr>
          <a:xfrm>
            <a:off x="8497356" y="5003895"/>
            <a:ext cx="2539599"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solidFill>
                  <a:srgbClr val="FF0000"/>
                </a:solidFill>
                <a:latin typeface="Times New Roman" panose="02020603050405020304" pitchFamily="18" charset="0"/>
                <a:cs typeface="Times New Roman" panose="02020603050405020304" pitchFamily="18" charset="0"/>
              </a:rPr>
              <a:t>Đạt mục tiêu dạy học</a:t>
            </a:r>
          </a:p>
        </p:txBody>
      </p:sp>
    </p:spTree>
    <p:extLst>
      <p:ext uri="{BB962C8B-B14F-4D97-AF65-F5344CB8AC3E}">
        <p14:creationId xmlns:p14="http://schemas.microsoft.com/office/powerpoint/2010/main" val="3970465017"/>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24961</TotalTime>
  <Words>1897</Words>
  <Application>Microsoft Office PowerPoint</Application>
  <PresentationFormat>Widescreen</PresentationFormat>
  <Paragraphs>296</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.VnTime</vt:lpstr>
      <vt:lpstr>Arial</vt:lpstr>
      <vt:lpstr>Batang</vt:lpstr>
      <vt:lpstr>Calibri</vt:lpstr>
      <vt:lpstr>Calibri Light</vt:lpstr>
      <vt:lpstr>Gill Sans MT</vt:lpstr>
      <vt:lpstr>Times New Roman</vt:lpstr>
      <vt:lpstr>Wingdings</vt:lpstr>
      <vt:lpstr>Wingdings 2</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ThuyÕt minh ®Ò tµi 2009</dc:title>
  <dc:creator>User</dc:creator>
  <cp:lastModifiedBy>Thanh Cong</cp:lastModifiedBy>
  <cp:revision>2190</cp:revision>
  <dcterms:created xsi:type="dcterms:W3CDTF">2008-12-14T03:04:31Z</dcterms:created>
  <dcterms:modified xsi:type="dcterms:W3CDTF">2023-03-13T09:03:05Z</dcterms:modified>
</cp:coreProperties>
</file>