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2" r:id="rId1"/>
  </p:sldMasterIdLst>
  <p:sldIdLst>
    <p:sldId id="316" r:id="rId2"/>
    <p:sldId id="256" r:id="rId3"/>
    <p:sldId id="257" r:id="rId4"/>
    <p:sldId id="258" r:id="rId5"/>
    <p:sldId id="259" r:id="rId6"/>
    <p:sldId id="319" r:id="rId7"/>
    <p:sldId id="264" r:id="rId8"/>
    <p:sldId id="337" r:id="rId9"/>
    <p:sldId id="323" r:id="rId10"/>
    <p:sldId id="267" r:id="rId11"/>
    <p:sldId id="325" r:id="rId12"/>
    <p:sldId id="272" r:id="rId13"/>
    <p:sldId id="328" r:id="rId14"/>
    <p:sldId id="314" r:id="rId15"/>
    <p:sldId id="331" r:id="rId16"/>
    <p:sldId id="338" r:id="rId17"/>
    <p:sldId id="329" r:id="rId18"/>
    <p:sldId id="332" r:id="rId19"/>
    <p:sldId id="324" r:id="rId20"/>
    <p:sldId id="330" r:id="rId21"/>
    <p:sldId id="339" r:id="rId22"/>
    <p:sldId id="327" r:id="rId23"/>
    <p:sldId id="340" r:id="rId24"/>
    <p:sldId id="341" r:id="rId25"/>
    <p:sldId id="288" r:id="rId26"/>
    <p:sldId id="283" r:id="rId27"/>
    <p:sldId id="335" r:id="rId28"/>
    <p:sldId id="298" r:id="rId29"/>
    <p:sldId id="287" r:id="rId30"/>
    <p:sldId id="301" r:id="rId31"/>
  </p:sldIdLst>
  <p:sldSz cx="18288000" cy="10287000"/>
  <p:notesSz cx="6858000" cy="9144000"/>
  <p:embeddedFontLst>
    <p:embeddedFont>
      <p:font typeface="Trebuchet MS" panose="020B0603020202020204" pitchFamily="34" charset="0"/>
      <p:regular r:id="rId32"/>
      <p:bold r:id="rId33"/>
      <p:italic r:id="rId34"/>
      <p:boldItalic r:id="rId35"/>
    </p:embeddedFont>
    <p:embeddedFont>
      <p:font typeface="Wingdings 3" panose="05040102010807070707" pitchFamily="18" charset="2"/>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AC5BC"/>
    <a:srgbClr val="8B3E2C"/>
    <a:srgbClr val="FFFF99"/>
    <a:srgbClr val="F3ED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2" autoAdjust="0"/>
    <p:restoredTop sz="94622" autoAdjust="0"/>
  </p:normalViewPr>
  <p:slideViewPr>
    <p:cSldViewPr>
      <p:cViewPr varScale="1">
        <p:scale>
          <a:sx n="57" d="100"/>
          <a:sy n="57" d="100"/>
        </p:scale>
        <p:origin x="58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2969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011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1203347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92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962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2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64208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0399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84978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4244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4984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7241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3962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5076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48428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101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10/19/2022</a:t>
            </a:fld>
            <a:endParaRPr lang="en-US"/>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828455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ransition>
    <p:fade/>
  </p:transition>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A3BA38CC-2F28-4EC5-84C3-92AA276BAF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7200900"/>
            <a:ext cx="4750798" cy="2712274"/>
          </a:xfrm>
          <a:prstGeom prst="rect">
            <a:avLst/>
          </a:prstGeom>
        </p:spPr>
      </p:pic>
      <p:pic>
        <p:nvPicPr>
          <p:cNvPr id="8" name="Picture 14">
            <a:extLst>
              <a:ext uri="{FF2B5EF4-FFF2-40B4-BE49-F238E27FC236}">
                <a16:creationId xmlns:a16="http://schemas.microsoft.com/office/drawing/2014/main" id="{675FD0D0-B639-4E52-AB2D-49B0678914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1000" y="4806984"/>
            <a:ext cx="3374065" cy="5140542"/>
          </a:xfrm>
          <a:prstGeom prst="rect">
            <a:avLst/>
          </a:prstGeom>
        </p:spPr>
      </p:pic>
      <p:pic>
        <p:nvPicPr>
          <p:cNvPr id="9" name="Picture 2">
            <a:extLst>
              <a:ext uri="{FF2B5EF4-FFF2-40B4-BE49-F238E27FC236}">
                <a16:creationId xmlns:a16="http://schemas.microsoft.com/office/drawing/2014/main" id="{FFDF3B36-DDB9-4CB8-BD6A-1ED536EC6F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34200" y="5832726"/>
            <a:ext cx="3516284" cy="4114800"/>
          </a:xfrm>
          <a:prstGeom prst="rect">
            <a:avLst/>
          </a:prstGeom>
        </p:spPr>
      </p:pic>
      <p:pic>
        <p:nvPicPr>
          <p:cNvPr id="11" name="Picture 13">
            <a:extLst>
              <a:ext uri="{FF2B5EF4-FFF2-40B4-BE49-F238E27FC236}">
                <a16:creationId xmlns:a16="http://schemas.microsoft.com/office/drawing/2014/main" id="{B1DA96F5-4CCB-460D-86AE-06F41E6E35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34600" y="5981700"/>
            <a:ext cx="4310680" cy="3965826"/>
          </a:xfrm>
          <a:prstGeom prst="rect">
            <a:avLst/>
          </a:prstGeom>
        </p:spPr>
      </p:pic>
      <p:pic>
        <p:nvPicPr>
          <p:cNvPr id="12" name="Picture 9">
            <a:extLst>
              <a:ext uri="{FF2B5EF4-FFF2-40B4-BE49-F238E27FC236}">
                <a16:creationId xmlns:a16="http://schemas.microsoft.com/office/drawing/2014/main" id="{B98F0FAF-4210-452A-811F-16C2943065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173200" y="5775807"/>
            <a:ext cx="4114800" cy="4137368"/>
          </a:xfrm>
          <a:prstGeom prst="rect">
            <a:avLst/>
          </a:prstGeom>
        </p:spPr>
      </p:pic>
      <p:sp>
        <p:nvSpPr>
          <p:cNvPr id="14" name="TextBox 13">
            <a:extLst>
              <a:ext uri="{FF2B5EF4-FFF2-40B4-BE49-F238E27FC236}">
                <a16:creationId xmlns:a16="http://schemas.microsoft.com/office/drawing/2014/main" id="{04D84B5D-2FDD-4FCF-A8E8-90D10D202690}"/>
              </a:ext>
            </a:extLst>
          </p:cNvPr>
          <p:cNvSpPr txBox="1"/>
          <p:nvPr/>
        </p:nvSpPr>
        <p:spPr>
          <a:xfrm>
            <a:off x="190500" y="702501"/>
            <a:ext cx="17907000" cy="3583160"/>
          </a:xfrm>
          <a:prstGeom prst="rect">
            <a:avLst/>
          </a:prstGeom>
          <a:noFill/>
        </p:spPr>
        <p:txBody>
          <a:bodyPr wrap="square">
            <a:spAutoFit/>
          </a:bodyPr>
          <a:lstStyle/>
          <a:p>
            <a:pPr algn="ctr">
              <a:lnSpc>
                <a:spcPct val="150000"/>
              </a:lnSpc>
              <a:spcBef>
                <a:spcPct val="0"/>
              </a:spcBef>
              <a:spcAft>
                <a:spcPts val="200"/>
              </a:spcAft>
            </a:pPr>
            <a:r>
              <a:rPr lang="en-US" sz="8000" b="1" dirty="0">
                <a:latin typeface="Arial" panose="020B0604020202020204" pitchFamily="34" charset="0"/>
                <a:ea typeface="+mj-ea"/>
                <a:cs typeface="Arial" panose="020B0604020202020204" pitchFamily="34" charset="0"/>
              </a:rPr>
              <a:t>CHÀO MỪNG CÁC </a:t>
            </a:r>
            <a:r>
              <a:rPr lang="en-US" sz="8000" b="1">
                <a:latin typeface="Arial" panose="020B0604020202020204" pitchFamily="34" charset="0"/>
                <a:ea typeface="+mj-ea"/>
                <a:cs typeface="Arial" panose="020B0604020202020204" pitchFamily="34" charset="0"/>
              </a:rPr>
              <a:t>EM ĐẾN VỚI </a:t>
            </a:r>
          </a:p>
          <a:p>
            <a:pPr algn="ctr">
              <a:lnSpc>
                <a:spcPct val="150000"/>
              </a:lnSpc>
              <a:spcBef>
                <a:spcPct val="0"/>
              </a:spcBef>
              <a:spcAft>
                <a:spcPts val="200"/>
              </a:spcAft>
            </a:pPr>
            <a:r>
              <a:rPr lang="en-US" sz="8000" b="1">
                <a:latin typeface="Arial" panose="020B0604020202020204" pitchFamily="34" charset="0"/>
                <a:ea typeface="+mj-ea"/>
                <a:cs typeface="Arial" panose="020B0604020202020204" pitchFamily="34" charset="0"/>
              </a:rPr>
              <a:t>BÀI </a:t>
            </a:r>
            <a:r>
              <a:rPr lang="en-US" sz="8000" b="1" dirty="0">
                <a:latin typeface="Arial" panose="020B0604020202020204" pitchFamily="34" charset="0"/>
                <a:ea typeface="+mj-ea"/>
                <a:cs typeface="Arial" panose="020B0604020202020204" pitchFamily="34" charset="0"/>
              </a:rPr>
              <a:t>HỌC NGÀY HÔM NAY!</a:t>
            </a:r>
          </a:p>
        </p:txBody>
      </p:sp>
    </p:spTree>
    <p:extLst>
      <p:ext uri="{BB962C8B-B14F-4D97-AF65-F5344CB8AC3E}">
        <p14:creationId xmlns:p14="http://schemas.microsoft.com/office/powerpoint/2010/main" val="6325446"/>
      </p:ext>
    </p:extLst>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CF180-CBEF-1EBE-9448-942DE3619A3B}"/>
              </a:ext>
            </a:extLst>
          </p:cNvPr>
          <p:cNvSpPr txBox="1"/>
          <p:nvPr/>
        </p:nvSpPr>
        <p:spPr>
          <a:xfrm>
            <a:off x="851099" y="3314700"/>
            <a:ext cx="7467600" cy="644157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và quan sát Hình 6.1, 6.2, 6.3 SGK tr.19-21 và hoàn thành nhiệm vụ vào Phiếu học tập: </a:t>
            </a:r>
            <a:r>
              <a:rPr lang="vi-VN" sz="4000">
                <a:cs typeface="Arial" panose="020B0604020202020204" pitchFamily="34" charset="0"/>
              </a:rPr>
              <a:t>Trình bày những nét chính về sự thịnh vượng của Trung Quốc dưới thời Đường. </a:t>
            </a:r>
            <a:endParaRPr lang="en-US" sz="400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61DEFAF-5EC7-F89C-53BB-C0EDAA9E357A}"/>
              </a:ext>
            </a:extLst>
          </p:cNvPr>
          <p:cNvGrpSpPr/>
          <p:nvPr/>
        </p:nvGrpSpPr>
        <p:grpSpPr>
          <a:xfrm>
            <a:off x="762000" y="419100"/>
            <a:ext cx="7645799" cy="2743200"/>
            <a:chOff x="4546201" y="190500"/>
            <a:chExt cx="7645799" cy="2743200"/>
          </a:xfrm>
        </p:grpSpPr>
        <p:pic>
          <p:nvPicPr>
            <p:cNvPr id="9" name="Picture 6">
              <a:extLst>
                <a:ext uri="{FF2B5EF4-FFF2-40B4-BE49-F238E27FC236}">
                  <a16:creationId xmlns:a16="http://schemas.microsoft.com/office/drawing/2014/main" id="{EC330FA0-F9F7-A381-68BD-F72D70DBE5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46201" y="190500"/>
              <a:ext cx="7645799" cy="2743200"/>
            </a:xfrm>
            <a:prstGeom prst="rect">
              <a:avLst/>
            </a:prstGeom>
          </p:spPr>
        </p:pic>
        <p:sp>
          <p:nvSpPr>
            <p:cNvPr id="11" name="TextBox 4">
              <a:extLst>
                <a:ext uri="{FF2B5EF4-FFF2-40B4-BE49-F238E27FC236}">
                  <a16:creationId xmlns:a16="http://schemas.microsoft.com/office/drawing/2014/main" id="{7E7342EC-ACB7-8BF8-CAA2-AF9C2ED61362}"/>
                </a:ext>
              </a:extLst>
            </p:cNvPr>
            <p:cNvSpPr txBox="1"/>
            <p:nvPr/>
          </p:nvSpPr>
          <p:spPr>
            <a:xfrm>
              <a:off x="4546201" y="827861"/>
              <a:ext cx="7645799" cy="1252394"/>
            </a:xfrm>
            <a:prstGeom prst="rect">
              <a:avLst/>
            </a:prstGeom>
          </p:spPr>
          <p:txBody>
            <a:bodyPr wrap="square" lIns="0" tIns="0" rIns="0" bIns="0" rtlCol="0" anchor="t">
              <a:spAutoFit/>
            </a:bodyPr>
            <a:lstStyle/>
            <a:p>
              <a:pPr algn="ctr">
                <a:lnSpc>
                  <a:spcPts val="11200"/>
                </a:lnSpc>
              </a:pPr>
              <a:r>
                <a:rPr lang="en-US" sz="5400" b="1" dirty="0">
                  <a:solidFill>
                    <a:schemeClr val="bg1"/>
                  </a:solidFill>
                  <a:latin typeface="Arial" panose="020B0604020202020204" pitchFamily="34" charset="0"/>
                  <a:cs typeface="Arial" panose="020B0604020202020204" pitchFamily="34" charset="0"/>
                </a:rPr>
                <a:t>THẢO </a:t>
              </a:r>
              <a:r>
                <a:rPr lang="en-US" sz="5400" b="1">
                  <a:solidFill>
                    <a:schemeClr val="bg1"/>
                  </a:solidFill>
                  <a:latin typeface="Arial" panose="020B0604020202020204" pitchFamily="34" charset="0"/>
                  <a:cs typeface="Arial" panose="020B0604020202020204" pitchFamily="34" charset="0"/>
                </a:rPr>
                <a:t>LUẬN NHÓM</a:t>
              </a:r>
              <a:endParaRPr lang="en-US" sz="5400" b="1" dirty="0">
                <a:solidFill>
                  <a:schemeClr val="bg1"/>
                </a:solidFill>
                <a:latin typeface="Arial" panose="020B0604020202020204" pitchFamily="34" charset="0"/>
                <a:cs typeface="Arial" panose="020B0604020202020204" pitchFamily="34" charset="0"/>
              </a:endParaRPr>
            </a:p>
          </p:txBody>
        </p:sp>
      </p:grpSp>
      <p:graphicFrame>
        <p:nvGraphicFramePr>
          <p:cNvPr id="2" name="Table 1">
            <a:extLst>
              <a:ext uri="{FF2B5EF4-FFF2-40B4-BE49-F238E27FC236}">
                <a16:creationId xmlns:a16="http://schemas.microsoft.com/office/drawing/2014/main" id="{01AFDB95-EA50-B372-8FC3-534F4F4B0825}"/>
              </a:ext>
            </a:extLst>
          </p:cNvPr>
          <p:cNvGraphicFramePr>
            <a:graphicFrameLocks noGrp="1"/>
          </p:cNvGraphicFramePr>
          <p:nvPr>
            <p:extLst>
              <p:ext uri="{D42A27DB-BD31-4B8C-83A1-F6EECF244321}">
                <p14:modId xmlns:p14="http://schemas.microsoft.com/office/powerpoint/2010/main" val="207472413"/>
              </p:ext>
            </p:extLst>
          </p:nvPr>
        </p:nvGraphicFramePr>
        <p:xfrm>
          <a:off x="9067800" y="503402"/>
          <a:ext cx="8657230" cy="9280196"/>
        </p:xfrm>
        <a:graphic>
          <a:graphicData uri="http://schemas.openxmlformats.org/drawingml/2006/table">
            <a:tbl>
              <a:tblPr bandRow="1">
                <a:tableStyleId>{22838BEF-8BB2-4498-84A7-C5851F593DF1}</a:tableStyleId>
              </a:tblPr>
              <a:tblGrid>
                <a:gridCol w="6051656">
                  <a:extLst>
                    <a:ext uri="{9D8B030D-6E8A-4147-A177-3AD203B41FA5}">
                      <a16:colId xmlns:a16="http://schemas.microsoft.com/office/drawing/2014/main" val="1534251938"/>
                    </a:ext>
                  </a:extLst>
                </a:gridCol>
                <a:gridCol w="2605574">
                  <a:extLst>
                    <a:ext uri="{9D8B030D-6E8A-4147-A177-3AD203B41FA5}">
                      <a16:colId xmlns:a16="http://schemas.microsoft.com/office/drawing/2014/main" val="1324818277"/>
                    </a:ext>
                  </a:extLst>
                </a:gridCol>
              </a:tblGrid>
              <a:tr h="1659806">
                <a:tc gridSpan="2">
                  <a:txBody>
                    <a:bodyPr/>
                    <a:lstStyle/>
                    <a:p>
                      <a:pPr algn="ctr">
                        <a:lnSpc>
                          <a:spcPct val="150000"/>
                        </a:lnSpc>
                        <a:spcAft>
                          <a:spcPts val="1000"/>
                        </a:spcAft>
                      </a:pPr>
                      <a:r>
                        <a:rPr lang="fr-FR" sz="3200" b="1">
                          <a:solidFill>
                            <a:srgbClr val="FF0000"/>
                          </a:solidFill>
                          <a:effectLst/>
                          <a:latin typeface="Arial" panose="020B0604020202020204" pitchFamily="34" charset="0"/>
                          <a:cs typeface="Arial" panose="020B0604020202020204" pitchFamily="34" charset="0"/>
                        </a:rPr>
                        <a:t>Những nét chính về sự thịnh vượng của Trung Quốc dưới thời Đường</a:t>
                      </a:r>
                      <a:endPar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334353015"/>
                  </a:ext>
                </a:extLst>
              </a:tr>
              <a:tr h="846710">
                <a:tc gridSpan="2">
                  <a:txBody>
                    <a:bodyPr/>
                    <a:lstStyle/>
                    <a:p>
                      <a:pPr algn="just">
                        <a:lnSpc>
                          <a:spcPct val="150000"/>
                        </a:lnSpc>
                        <a:spcAft>
                          <a:spcPts val="1000"/>
                        </a:spcAft>
                      </a:pPr>
                      <a:r>
                        <a:rPr lang="fr-FR" sz="3200" b="1">
                          <a:effectLst/>
                          <a:latin typeface="Arial" panose="020B0604020202020204" pitchFamily="34" charset="0"/>
                          <a:cs typeface="Arial" panose="020B0604020202020204" pitchFamily="34" charset="0"/>
                        </a:rPr>
                        <a:t>1. Tình hình chính trị, quân sự, đối ngoại</a:t>
                      </a:r>
                      <a:endParaRPr lang="en-US" sz="3200" b="1"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303204833"/>
                  </a:ext>
                </a:extLst>
              </a:tr>
              <a:tr h="84671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Tổ chức bộ máy</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9952384"/>
                  </a:ext>
                </a:extLst>
              </a:tr>
              <a:tr h="84671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Luật pháp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323297"/>
                  </a:ext>
                </a:extLst>
              </a:tr>
              <a:tr h="84671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Khoa cử tuyển chọn quan lại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64157402"/>
                  </a:ext>
                </a:extLst>
              </a:tr>
              <a:tr h="84671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Quân sự và ngoại giao</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8116464"/>
                  </a:ext>
                </a:extLst>
              </a:tr>
              <a:tr h="846710">
                <a:tc gridSpan="2">
                  <a:txBody>
                    <a:bodyPr/>
                    <a:lstStyle/>
                    <a:p>
                      <a:pPr algn="just">
                        <a:lnSpc>
                          <a:spcPct val="150000"/>
                        </a:lnSpc>
                        <a:spcAft>
                          <a:spcPts val="1000"/>
                        </a:spcAft>
                      </a:pPr>
                      <a:r>
                        <a:rPr lang="fr-FR" sz="3200" b="1">
                          <a:effectLst/>
                          <a:latin typeface="Arial" panose="020B0604020202020204" pitchFamily="34" charset="0"/>
                          <a:cs typeface="Arial" panose="020B0604020202020204" pitchFamily="34" charset="0"/>
                        </a:rPr>
                        <a:t>2. Tình hình kinh tế</a:t>
                      </a:r>
                      <a:endParaRPr lang="en-US" sz="3200" b="1"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459587552"/>
                  </a:ext>
                </a:extLst>
              </a:tr>
              <a:tr h="84671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Sản xuất nông nghiệp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58510161"/>
                  </a:ext>
                </a:extLst>
              </a:tr>
              <a:tr h="84671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Thủ công nghiệp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50694807"/>
                  </a:ext>
                </a:extLst>
              </a:tr>
              <a:tr h="84671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Thương mại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5224768"/>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6C4704D-0445-9746-039D-6B5742EE26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06" t="10740" r="8792" b="45556"/>
          <a:stretch/>
        </p:blipFill>
        <p:spPr>
          <a:xfrm>
            <a:off x="4841539" y="2247900"/>
            <a:ext cx="7682639" cy="6209256"/>
          </a:xfrm>
          <a:prstGeom prst="rect">
            <a:avLst/>
          </a:prstGeom>
        </p:spPr>
      </p:pic>
      <p:pic>
        <p:nvPicPr>
          <p:cNvPr id="6" name="Picture 5" descr="Text&#10;&#10;Description automatically generated">
            <a:extLst>
              <a:ext uri="{FF2B5EF4-FFF2-40B4-BE49-F238E27FC236}">
                <a16:creationId xmlns:a16="http://schemas.microsoft.com/office/drawing/2014/main" id="{6C5715E4-49D6-75EB-C8A1-69DE40421A45}"/>
              </a:ext>
            </a:extLst>
          </p:cNvPr>
          <p:cNvPicPr>
            <a:picLocks noChangeAspect="1"/>
          </p:cNvPicPr>
          <p:nvPr/>
        </p:nvPicPr>
        <p:blipFill rotWithShape="1">
          <a:blip r:embed="rId3">
            <a:extLst>
              <a:ext uri="{28A0092B-C50C-407E-A947-70E740481C1C}">
                <a14:useLocalDpi xmlns:a14="http://schemas.microsoft.com/office/drawing/2010/main" val="0"/>
              </a:ext>
            </a:extLst>
          </a:blip>
          <a:srcRect l="8656" t="22616" r="57960" b="1459"/>
          <a:stretch/>
        </p:blipFill>
        <p:spPr>
          <a:xfrm>
            <a:off x="373118" y="389281"/>
            <a:ext cx="4267200" cy="950843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5F2DDE8-A0D3-F61E-EABE-5BE7A140CB01}"/>
              </a:ext>
            </a:extLst>
          </p:cNvPr>
          <p:cNvPicPr>
            <a:picLocks noChangeAspect="1"/>
          </p:cNvPicPr>
          <p:nvPr/>
        </p:nvPicPr>
        <p:blipFill rotWithShape="1">
          <a:blip r:embed="rId4">
            <a:extLst>
              <a:ext uri="{28A0092B-C50C-407E-A947-70E740481C1C}">
                <a14:useLocalDpi xmlns:a14="http://schemas.microsoft.com/office/drawing/2010/main" val="0"/>
              </a:ext>
            </a:extLst>
          </a:blip>
          <a:srcRect l="24384" t="55185" r="25498"/>
          <a:stretch/>
        </p:blipFill>
        <p:spPr>
          <a:xfrm>
            <a:off x="12708193" y="2095500"/>
            <a:ext cx="5100992" cy="6858000"/>
          </a:xfrm>
          <a:prstGeom prst="rect">
            <a:avLst/>
          </a:prstGeom>
        </p:spPr>
      </p:pic>
    </p:spTree>
    <p:extLst>
      <p:ext uri="{BB962C8B-B14F-4D97-AF65-F5344CB8AC3E}">
        <p14:creationId xmlns:p14="http://schemas.microsoft.com/office/powerpoint/2010/main" val="1625782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0A7633-A2EE-381E-9104-C7248571E940}"/>
              </a:ext>
            </a:extLst>
          </p:cNvPr>
          <p:cNvGraphicFramePr>
            <a:graphicFrameLocks noGrp="1"/>
          </p:cNvGraphicFramePr>
          <p:nvPr>
            <p:extLst>
              <p:ext uri="{D42A27DB-BD31-4B8C-83A1-F6EECF244321}">
                <p14:modId xmlns:p14="http://schemas.microsoft.com/office/powerpoint/2010/main" val="3091596623"/>
              </p:ext>
            </p:extLst>
          </p:nvPr>
        </p:nvGraphicFramePr>
        <p:xfrm>
          <a:off x="419100" y="400887"/>
          <a:ext cx="17449800" cy="9485226"/>
        </p:xfrm>
        <a:graphic>
          <a:graphicData uri="http://schemas.openxmlformats.org/drawingml/2006/table">
            <a:tbl>
              <a:tblPr bandRow="1">
                <a:tableStyleId>{22838BEF-8BB2-4498-84A7-C5851F593DF1}</a:tableStyleId>
              </a:tblPr>
              <a:tblGrid>
                <a:gridCol w="4533900">
                  <a:extLst>
                    <a:ext uri="{9D8B030D-6E8A-4147-A177-3AD203B41FA5}">
                      <a16:colId xmlns:a16="http://schemas.microsoft.com/office/drawing/2014/main" val="1513235569"/>
                    </a:ext>
                  </a:extLst>
                </a:gridCol>
                <a:gridCol w="12915900">
                  <a:extLst>
                    <a:ext uri="{9D8B030D-6E8A-4147-A177-3AD203B41FA5}">
                      <a16:colId xmlns:a16="http://schemas.microsoft.com/office/drawing/2014/main" val="359716770"/>
                    </a:ext>
                  </a:extLst>
                </a:gridCol>
              </a:tblGrid>
              <a:tr h="916789">
                <a:tc gridSpan="2">
                  <a:txBody>
                    <a:bodyPr/>
                    <a:lstStyle/>
                    <a:p>
                      <a:pPr algn="ctr">
                        <a:lnSpc>
                          <a:spcPct val="150000"/>
                        </a:lnSpc>
                        <a:spcAft>
                          <a:spcPts val="1000"/>
                        </a:spcAft>
                      </a:pPr>
                      <a:r>
                        <a:rPr lang="fr-FR" sz="3200" b="1">
                          <a:solidFill>
                            <a:schemeClr val="tx1"/>
                          </a:solidFill>
                          <a:effectLst/>
                          <a:latin typeface="Arial" panose="020B0604020202020204" pitchFamily="34" charset="0"/>
                          <a:cs typeface="Arial" panose="020B0604020202020204" pitchFamily="34" charset="0"/>
                        </a:rPr>
                        <a:t>Những nét chính về sự thịnh vượng của Trung Quốc dưới thời Đường</a:t>
                      </a:r>
                      <a:endParaRPr lang="en-US" sz="3200" b="1" i="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169896659"/>
                  </a:ext>
                </a:extLst>
              </a:tr>
              <a:tr h="977837">
                <a:tc gridSpan="2">
                  <a:txBody>
                    <a:bodyPr/>
                    <a:lstStyle/>
                    <a:p>
                      <a:pPr algn="just">
                        <a:lnSpc>
                          <a:spcPct val="150000"/>
                        </a:lnSpc>
                        <a:spcAft>
                          <a:spcPts val="1000"/>
                        </a:spcAft>
                      </a:pPr>
                      <a:r>
                        <a:rPr lang="fr-FR" sz="3200" b="1">
                          <a:effectLst/>
                          <a:latin typeface="Arial" panose="020B0604020202020204" pitchFamily="34" charset="0"/>
                          <a:cs typeface="Arial" panose="020B0604020202020204" pitchFamily="34" charset="0"/>
                        </a:rPr>
                        <a:t>1. Tình hình chính trị, quân sự, đối ngoại</a:t>
                      </a:r>
                      <a:endParaRPr lang="en-US" sz="3200" b="1"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691171983"/>
                  </a:ext>
                </a:extLst>
              </a:tr>
              <a:tr h="82296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Tổ chức bộ máy</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13000559"/>
                  </a:ext>
                </a:extLst>
              </a:tr>
              <a:tr h="82296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Luật pháp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2791081"/>
                  </a:ext>
                </a:extLst>
              </a:tr>
              <a:tr h="82296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Khoa cử tuyển chọn quan lại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34428367"/>
                  </a:ext>
                </a:extLst>
              </a:tr>
              <a:tr h="457200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Quân sự và ngoại giao</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18160814"/>
                  </a:ext>
                </a:extLst>
              </a:tr>
            </a:tbl>
          </a:graphicData>
        </a:graphic>
      </p:graphicFrame>
      <p:sp>
        <p:nvSpPr>
          <p:cNvPr id="4" name="TextBox 3">
            <a:extLst>
              <a:ext uri="{FF2B5EF4-FFF2-40B4-BE49-F238E27FC236}">
                <a16:creationId xmlns:a16="http://schemas.microsoft.com/office/drawing/2014/main" id="{68787DDD-B4C7-FEB0-49C4-96CD125E7F69}"/>
              </a:ext>
            </a:extLst>
          </p:cNvPr>
          <p:cNvSpPr txBox="1"/>
          <p:nvPr/>
        </p:nvSpPr>
        <p:spPr>
          <a:xfrm>
            <a:off x="5253037" y="2266199"/>
            <a:ext cx="11582400" cy="739754"/>
          </a:xfrm>
          <a:prstGeom prst="rect">
            <a:avLst/>
          </a:prstGeom>
          <a:noFill/>
        </p:spPr>
        <p:txBody>
          <a:bodyPr wrap="square">
            <a:spAutoFit/>
          </a:bodyPr>
          <a:lstStyle/>
          <a:p>
            <a:pPr>
              <a:lnSpc>
                <a:spcPct val="150000"/>
              </a:lnSpc>
            </a:pPr>
            <a:r>
              <a:rPr lang="fr-FR" sz="3200">
                <a:solidFill>
                  <a:srgbClr val="FF0000"/>
                </a:solidFill>
                <a:effectLst/>
                <a:latin typeface="Arial" panose="020B0604020202020204" pitchFamily="34" charset="0"/>
                <a:ea typeface="Calibri" panose="020F0502020204030204" pitchFamily="34" charset="0"/>
                <a:cs typeface="Arial" panose="020B0604020202020204" pitchFamily="34" charset="0"/>
              </a:rPr>
              <a:t>Được tổ chức chặt chẽ từ Trung ương đến địa phương.</a:t>
            </a:r>
            <a:endParaRPr lang="en-US" sz="320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23CE0CC-8AE4-1EC8-7A55-FEB35DA3A615}"/>
              </a:ext>
            </a:extLst>
          </p:cNvPr>
          <p:cNvSpPr txBox="1"/>
          <p:nvPr/>
        </p:nvSpPr>
        <p:spPr>
          <a:xfrm>
            <a:off x="5257800" y="3088556"/>
            <a:ext cx="11582400" cy="739754"/>
          </a:xfrm>
          <a:prstGeom prst="rect">
            <a:avLst/>
          </a:prstGeom>
          <a:noFill/>
        </p:spPr>
        <p:txBody>
          <a:bodyPr wrap="square">
            <a:spAutoFit/>
          </a:bodyPr>
          <a:lstStyle/>
          <a:p>
            <a:pPr>
              <a:lnSpc>
                <a:spcPct val="150000"/>
              </a:lnSpc>
            </a:pPr>
            <a:r>
              <a:rPr lang="fr-FR" sz="3200">
                <a:solidFill>
                  <a:srgbClr val="FF0000"/>
                </a:solidFill>
                <a:effectLst/>
                <a:latin typeface="Arial" panose="020B0604020202020204" pitchFamily="34" charset="0"/>
                <a:ea typeface="Calibri" panose="020F0502020204030204" pitchFamily="34" charset="0"/>
                <a:cs typeface="Arial" panose="020B0604020202020204" pitchFamily="34" charset="0"/>
              </a:rPr>
              <a:t>Dần được hoàn thiện</a:t>
            </a:r>
            <a:endParaRPr lang="en-US" sz="320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3B1ED7D-F5C5-106E-FFB5-216A3CE02C3B}"/>
              </a:ext>
            </a:extLst>
          </p:cNvPr>
          <p:cNvSpPr txBox="1"/>
          <p:nvPr/>
        </p:nvSpPr>
        <p:spPr>
          <a:xfrm>
            <a:off x="5257800" y="4179866"/>
            <a:ext cx="11582400" cy="739754"/>
          </a:xfrm>
          <a:prstGeom prst="rect">
            <a:avLst/>
          </a:prstGeom>
          <a:noFill/>
        </p:spPr>
        <p:txBody>
          <a:bodyPr wrap="square">
            <a:spAutoFit/>
          </a:bodyPr>
          <a:lstStyle/>
          <a:p>
            <a:pPr>
              <a:lnSpc>
                <a:spcPct val="150000"/>
              </a:lnSpc>
            </a:pPr>
            <a:r>
              <a:rPr lang="vi-VN" sz="3200">
                <a:solidFill>
                  <a:srgbClr val="FF0000"/>
                </a:solidFill>
                <a:effectLst/>
                <a:latin typeface="Arial" panose="020B0604020202020204" pitchFamily="34" charset="0"/>
                <a:ea typeface="Calibri" panose="020F0502020204030204" pitchFamily="34" charset="0"/>
                <a:cs typeface="Arial" panose="020B0604020202020204" pitchFamily="34" charset="0"/>
              </a:rPr>
              <a:t>Nhà nước mở nhiều khoa thi để tuyển chọn nhân tài</a:t>
            </a:r>
            <a:r>
              <a:rPr lang="en-US" sz="3200">
                <a:solidFill>
                  <a:srgbClr val="FF0000"/>
                </a:solidFill>
                <a:effectLst/>
                <a:latin typeface="Arial" panose="020B0604020202020204" pitchFamily="34" charset="0"/>
                <a:ea typeface="Calibri" panose="020F0502020204030204" pitchFamily="34" charset="0"/>
                <a:cs typeface="Arial" panose="020B0604020202020204" pitchFamily="34" charset="0"/>
              </a:rPr>
              <a:t> làm quan.</a:t>
            </a:r>
            <a:endParaRPr lang="en-US" sz="320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8DB273-FA15-DDAE-9AB6-E5090492F18C}"/>
              </a:ext>
            </a:extLst>
          </p:cNvPr>
          <p:cNvSpPr txBox="1"/>
          <p:nvPr/>
        </p:nvSpPr>
        <p:spPr>
          <a:xfrm>
            <a:off x="5124450" y="5372100"/>
            <a:ext cx="12611100" cy="4433073"/>
          </a:xfrm>
          <a:prstGeom prst="rect">
            <a:avLst/>
          </a:prstGeom>
          <a:noFill/>
        </p:spPr>
        <p:txBody>
          <a:bodyPr wrap="square">
            <a:spAutoFit/>
          </a:bodyPr>
          <a:lstStyle/>
          <a:p>
            <a:pPr marL="571500" indent="-571500">
              <a:lnSpc>
                <a:spcPct val="150000"/>
              </a:lnSpc>
              <a:buFontTx/>
              <a:buChar char="-"/>
            </a:pPr>
            <a:r>
              <a:rPr lang="vi-VN" sz="3200">
                <a:solidFill>
                  <a:srgbClr val="FF0000"/>
                </a:solidFill>
                <a:effectLst/>
                <a:latin typeface="Arial" panose="020B0604020202020204" pitchFamily="34" charset="0"/>
                <a:ea typeface="Calibri" panose="020F0502020204030204" pitchFamily="34" charset="0"/>
                <a:cs typeface="Arial" panose="020B0604020202020204" pitchFamily="34" charset="0"/>
              </a:rPr>
              <a:t>Đem quân chiếm Nội Mông, chinh phục Tây Vực, xâm lược Triều Tiên, củng cố chế độ cai trị ở An Nam. </a:t>
            </a:r>
          </a:p>
          <a:p>
            <a:pPr marL="571500" indent="-571500">
              <a:lnSpc>
                <a:spcPct val="150000"/>
              </a:lnSpc>
              <a:buFontTx/>
              <a:buChar char="-"/>
            </a:pPr>
            <a:r>
              <a:rPr lang="vi-VN" sz="3200">
                <a:solidFill>
                  <a:srgbClr val="FF0000"/>
                </a:solidFill>
                <a:effectLst/>
                <a:latin typeface="Arial" panose="020B0604020202020204" pitchFamily="34" charset="0"/>
                <a:ea typeface="Calibri" panose="020F0502020204030204" pitchFamily="34" charset="0"/>
                <a:cs typeface="Arial" panose="020B0604020202020204" pitchFamily="34" charset="0"/>
              </a:rPr>
              <a:t>Tiến hành các cuộc viên chinh quân sự dọc con đường Tơ lụa. </a:t>
            </a:r>
          </a:p>
          <a:p>
            <a:pPr marL="571500" indent="-571500">
              <a:lnSpc>
                <a:spcPct val="150000"/>
              </a:lnSpc>
              <a:buFontTx/>
              <a:buChar char="-"/>
            </a:pPr>
            <a:r>
              <a:rPr lang="vi-VN" sz="3200">
                <a:solidFill>
                  <a:srgbClr val="FF0000"/>
                </a:solidFill>
                <a:effectLst/>
                <a:latin typeface="Arial" panose="020B0604020202020204" pitchFamily="34" charset="0"/>
                <a:ea typeface="Calibri" panose="020F0502020204030204" pitchFamily="34" charset="0"/>
                <a:cs typeface="Arial" panose="020B0604020202020204" pitchFamily="34" charset="0"/>
              </a:rPr>
              <a:t>Quân đội đụng độ với các đạo quân Hồi giáo tại khu vực Trung Á. </a:t>
            </a:r>
          </a:p>
          <a:p>
            <a:pPr marL="571500" indent="-571500">
              <a:lnSpc>
                <a:spcPct val="150000"/>
              </a:lnSpc>
              <a:buFont typeface="Arial" panose="020B0604020202020204" pitchFamily="34" charset="0"/>
              <a:buChar char="→"/>
            </a:pPr>
            <a:r>
              <a:rPr lang="vi-VN" sz="3200">
                <a:solidFill>
                  <a:srgbClr val="FF0000"/>
                </a:solidFill>
                <a:effectLst/>
                <a:latin typeface="Arial" panose="020B0604020202020204" pitchFamily="34" charset="0"/>
                <a:ea typeface="Calibri" panose="020F0502020204030204" pitchFamily="34" charset="0"/>
                <a:cs typeface="Arial" panose="020B0604020202020204" pitchFamily="34" charset="0"/>
              </a:rPr>
              <a:t>Đây là tham vọng quân sự lớn nhất của nhà Đường để mở rộng lãnh thổ về phía Tây.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 calcmode="lin" valueType="num">
                                      <p:cBhvr additive="base">
                                        <p:cTn id="36"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 calcmode="lin" valueType="num">
                                      <p:cBhvr additive="base">
                                        <p:cTn id="42"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 calcmode="lin" valueType="num">
                                      <p:cBhvr additive="base">
                                        <p:cTn id="48"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7F50A1-14A2-0E58-0A32-74747D90ECD9}"/>
              </a:ext>
            </a:extLst>
          </p:cNvPr>
          <p:cNvGraphicFramePr>
            <a:graphicFrameLocks noGrp="1"/>
          </p:cNvGraphicFramePr>
          <p:nvPr>
            <p:extLst>
              <p:ext uri="{D42A27DB-BD31-4B8C-83A1-F6EECF244321}">
                <p14:modId xmlns:p14="http://schemas.microsoft.com/office/powerpoint/2010/main" val="771389271"/>
              </p:ext>
            </p:extLst>
          </p:nvPr>
        </p:nvGraphicFramePr>
        <p:xfrm>
          <a:off x="478240" y="506730"/>
          <a:ext cx="17331520" cy="9288870"/>
        </p:xfrm>
        <a:graphic>
          <a:graphicData uri="http://schemas.openxmlformats.org/drawingml/2006/table">
            <a:tbl>
              <a:tblPr bandRow="1">
                <a:tableStyleId>{22838BEF-8BB2-4498-84A7-C5851F593DF1}</a:tableStyleId>
              </a:tblPr>
              <a:tblGrid>
                <a:gridCol w="4093760">
                  <a:extLst>
                    <a:ext uri="{9D8B030D-6E8A-4147-A177-3AD203B41FA5}">
                      <a16:colId xmlns:a16="http://schemas.microsoft.com/office/drawing/2014/main" val="1776272577"/>
                    </a:ext>
                  </a:extLst>
                </a:gridCol>
                <a:gridCol w="13237760">
                  <a:extLst>
                    <a:ext uri="{9D8B030D-6E8A-4147-A177-3AD203B41FA5}">
                      <a16:colId xmlns:a16="http://schemas.microsoft.com/office/drawing/2014/main" val="3899448695"/>
                    </a:ext>
                  </a:extLst>
                </a:gridCol>
              </a:tblGrid>
              <a:tr h="1059270">
                <a:tc gridSpan="2">
                  <a:txBody>
                    <a:bodyPr/>
                    <a:lstStyle/>
                    <a:p>
                      <a:pPr algn="just">
                        <a:lnSpc>
                          <a:spcPct val="150000"/>
                        </a:lnSpc>
                        <a:spcAft>
                          <a:spcPts val="1000"/>
                        </a:spcAft>
                      </a:pPr>
                      <a:r>
                        <a:rPr lang="fr-FR" sz="3200" b="1">
                          <a:effectLst/>
                          <a:latin typeface="Arial" panose="020B0604020202020204" pitchFamily="34" charset="0"/>
                          <a:cs typeface="Arial" panose="020B0604020202020204" pitchFamily="34" charset="0"/>
                        </a:rPr>
                        <a:t>2. Tình hình kinh tế</a:t>
                      </a:r>
                      <a:endParaRPr lang="en-US" sz="3200" b="1"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509681986"/>
                  </a:ext>
                </a:extLst>
              </a:tr>
              <a:tr h="338328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Sản xuất nông nghiệp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02813374"/>
                  </a:ext>
                </a:extLst>
              </a:tr>
              <a:tr h="256032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Thủ công nghiệp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39453540"/>
                  </a:ext>
                </a:extLst>
              </a:tr>
              <a:tr h="2286000">
                <a:tc>
                  <a:txBody>
                    <a:bodyPr/>
                    <a:lstStyle/>
                    <a:p>
                      <a:pPr algn="just">
                        <a:lnSpc>
                          <a:spcPct val="150000"/>
                        </a:lnSpc>
                        <a:spcAft>
                          <a:spcPts val="1000"/>
                        </a:spcAft>
                      </a:pPr>
                      <a:r>
                        <a:rPr lang="fr-FR" sz="3200">
                          <a:effectLst/>
                          <a:latin typeface="Arial" panose="020B0604020202020204" pitchFamily="34" charset="0"/>
                          <a:cs typeface="Arial" panose="020B0604020202020204" pitchFamily="34" charset="0"/>
                        </a:rPr>
                        <a:t>Thương mại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10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98269380"/>
                  </a:ext>
                </a:extLst>
              </a:tr>
            </a:tbl>
          </a:graphicData>
        </a:graphic>
      </p:graphicFrame>
      <p:sp>
        <p:nvSpPr>
          <p:cNvPr id="3" name="TextBox 2">
            <a:extLst>
              <a:ext uri="{FF2B5EF4-FFF2-40B4-BE49-F238E27FC236}">
                <a16:creationId xmlns:a16="http://schemas.microsoft.com/office/drawing/2014/main" id="{98191252-F97E-0C82-6588-EF9947A09BDC}"/>
              </a:ext>
            </a:extLst>
          </p:cNvPr>
          <p:cNvSpPr txBox="1"/>
          <p:nvPr/>
        </p:nvSpPr>
        <p:spPr>
          <a:xfrm>
            <a:off x="4800600" y="1718821"/>
            <a:ext cx="6934200" cy="296747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fr-FR" sz="3200">
                <a:solidFill>
                  <a:srgbClr val="FF0000"/>
                </a:solidFill>
                <a:latin typeface="Arial" panose="020B0604020202020204" pitchFamily="34" charset="0"/>
                <a:ea typeface="Calibri" panose="020F0502020204030204" pitchFamily="34" charset="0"/>
                <a:cs typeface="Arial" panose="020B0604020202020204" pitchFamily="34" charset="0"/>
              </a:rPr>
              <a:t>Áp dụng chế độ quân điền.</a:t>
            </a:r>
          </a:p>
          <a:p>
            <a:pPr marL="457200" indent="-457200">
              <a:lnSpc>
                <a:spcPct val="150000"/>
              </a:lnSpc>
              <a:buFont typeface="Arial" panose="020B0604020202020204" pitchFamily="34" charset="0"/>
              <a:buChar char="•"/>
            </a:pPr>
            <a:r>
              <a:rPr lang="fr-FR" sz="3200">
                <a:solidFill>
                  <a:srgbClr val="FF0000"/>
                </a:solidFill>
                <a:latin typeface="Arial" panose="020B0604020202020204" pitchFamily="34" charset="0"/>
                <a:ea typeface="Calibri" panose="020F0502020204030204" pitchFamily="34" charset="0"/>
                <a:cs typeface="Arial" panose="020B0604020202020204" pitchFamily="34" charset="0"/>
              </a:rPr>
              <a:t>Chia ruộng đất cho nông dân.</a:t>
            </a:r>
          </a:p>
          <a:p>
            <a:pPr marL="457200" indent="-457200">
              <a:lnSpc>
                <a:spcPct val="150000"/>
              </a:lnSpc>
              <a:buFont typeface="Arial" panose="020B0604020202020204" pitchFamily="34" charset="0"/>
              <a:buChar char="•"/>
            </a:pPr>
            <a:r>
              <a:rPr lang="fr-FR" sz="3200">
                <a:solidFill>
                  <a:srgbClr val="FF0000"/>
                </a:solidFill>
                <a:latin typeface="Arial" panose="020B0604020202020204" pitchFamily="34" charset="0"/>
                <a:ea typeface="Calibri" panose="020F0502020204030204" pitchFamily="34" charset="0"/>
                <a:cs typeface="Arial" panose="020B0604020202020204" pitchFamily="34" charset="0"/>
              </a:rPr>
              <a:t>Giảm thuế khóa. </a:t>
            </a:r>
          </a:p>
          <a:p>
            <a:pPr marL="457200" indent="-457200">
              <a:lnSpc>
                <a:spcPct val="150000"/>
              </a:lnSpc>
              <a:buFont typeface="Arial" panose="020B0604020202020204" pitchFamily="34" charset="0"/>
              <a:buChar char="→"/>
            </a:pPr>
            <a:r>
              <a:rPr lang="fr-FR" sz="3200">
                <a:solidFill>
                  <a:srgbClr val="FF0000"/>
                </a:solidFill>
                <a:latin typeface="Arial" panose="020B0604020202020204" pitchFamily="34" charset="0"/>
                <a:ea typeface="Calibri" panose="020F0502020204030204" pitchFamily="34" charset="0"/>
                <a:cs typeface="Arial" panose="020B0604020202020204" pitchFamily="34" charset="0"/>
              </a:rPr>
              <a:t> Nông nghiệp phát triển mạnh mẽ. </a:t>
            </a:r>
          </a:p>
        </p:txBody>
      </p:sp>
      <p:sp>
        <p:nvSpPr>
          <p:cNvPr id="4" name="TextBox 3">
            <a:extLst>
              <a:ext uri="{FF2B5EF4-FFF2-40B4-BE49-F238E27FC236}">
                <a16:creationId xmlns:a16="http://schemas.microsoft.com/office/drawing/2014/main" id="{ED2A99E4-C6AD-87B5-6101-FABE5BA6CFFD}"/>
              </a:ext>
            </a:extLst>
          </p:cNvPr>
          <p:cNvSpPr txBox="1"/>
          <p:nvPr/>
        </p:nvSpPr>
        <p:spPr>
          <a:xfrm>
            <a:off x="4800600" y="5060018"/>
            <a:ext cx="10820400" cy="2217082"/>
          </a:xfrm>
          <a:prstGeom prst="rect">
            <a:avLst/>
          </a:prstGeom>
          <a:noFill/>
        </p:spPr>
        <p:txBody>
          <a:bodyPr wrap="square">
            <a:spAutoFit/>
          </a:bodyPr>
          <a:lstStyle/>
          <a:p>
            <a:pPr marL="457200" indent="-457200">
              <a:lnSpc>
                <a:spcPct val="150000"/>
              </a:lnSpc>
              <a:buFont typeface="Arial" panose="020B0604020202020204" pitchFamily="34" charset="0"/>
              <a:buChar char="•"/>
            </a:pPr>
            <a:r>
              <a:rPr lang="vi-VN" sz="3200">
                <a:solidFill>
                  <a:srgbClr val="FF0000"/>
                </a:solidFill>
                <a:latin typeface="Arial" panose="020B0604020202020204" pitchFamily="34" charset="0"/>
                <a:ea typeface="Calibri" panose="020F0502020204030204" pitchFamily="34" charset="0"/>
                <a:cs typeface="Arial" panose="020B0604020202020204" pitchFamily="34" charset="0"/>
              </a:rPr>
              <a:t>Phát triển đa dạng</a:t>
            </a: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FF0000"/>
                </a:solidFill>
                <a:latin typeface="Arial" panose="020B0604020202020204" pitchFamily="34" charset="0"/>
                <a:ea typeface="Calibri" panose="020F0502020204030204" pitchFamily="34" charset="0"/>
                <a:cs typeface="Arial" panose="020B0604020202020204" pitchFamily="34" charset="0"/>
              </a:rPr>
              <a:t>ác xưởng sản xuất được tổ chức quy mô</a:t>
            </a: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S</a:t>
            </a:r>
            <a:r>
              <a:rPr lang="vi-VN" sz="3200">
                <a:solidFill>
                  <a:srgbClr val="FF0000"/>
                </a:solidFill>
                <a:latin typeface="Arial" panose="020B0604020202020204" pitchFamily="34" charset="0"/>
                <a:ea typeface="Calibri" panose="020F0502020204030204" pitchFamily="34" charset="0"/>
                <a:cs typeface="Arial" panose="020B0604020202020204" pitchFamily="34" charset="0"/>
              </a:rPr>
              <a:t>ản phẩm nổi tiếng: gốm sư, tơ lụa, giấy, đồ đồng,….</a:t>
            </a:r>
            <a:endParaRPr lang="fr-FR" sz="32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0A6139F-75C6-BE32-C9C1-307DB81B28C0}"/>
              </a:ext>
            </a:extLst>
          </p:cNvPr>
          <p:cNvSpPr txBox="1"/>
          <p:nvPr/>
        </p:nvSpPr>
        <p:spPr>
          <a:xfrm>
            <a:off x="4800600" y="7498418"/>
            <a:ext cx="13009160" cy="2217082"/>
          </a:xfrm>
          <a:prstGeom prst="rect">
            <a:avLst/>
          </a:prstGeom>
          <a:noFill/>
        </p:spPr>
        <p:txBody>
          <a:bodyPr wrap="square">
            <a:spAutoFit/>
          </a:bodyPr>
          <a:lstStyle/>
          <a:p>
            <a:pPr marL="457200" indent="-457200">
              <a:lnSpc>
                <a:spcPct val="150000"/>
              </a:lnSpc>
              <a:buFont typeface="Arial" panose="020B0604020202020204" pitchFamily="34" charset="0"/>
              <a:buChar char="•"/>
            </a:pPr>
            <a:r>
              <a:rPr lang="vi-VN" sz="3200">
                <a:solidFill>
                  <a:srgbClr val="FF0000"/>
                </a:solidFill>
                <a:ea typeface="Calibri" panose="020F0502020204030204" pitchFamily="34" charset="0"/>
                <a:cs typeface="Arial" panose="020B0604020202020204" pitchFamily="34" charset="0"/>
              </a:rPr>
              <a:t>Thu hút thương nhân từ nhiều khu vực thông qua con đường Tơ lụa trên bộ và trên biển. </a:t>
            </a:r>
            <a:endParaRPr lang="en-US" sz="3200">
              <a:solidFill>
                <a:srgbClr val="FF0000"/>
              </a:solidFill>
              <a:ea typeface="Calibri" panose="020F050202020403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Giữa TK VIII, Trường An là một trong các đô thị lớn nhất thế giới.</a:t>
            </a:r>
            <a:endParaRPr lang="fr-FR" sz="32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87598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3" name="Picture 2" descr="A group of people riding horses in the desert&#10;&#10;Description automatically generated with medium confidence">
            <a:extLst>
              <a:ext uri="{FF2B5EF4-FFF2-40B4-BE49-F238E27FC236}">
                <a16:creationId xmlns:a16="http://schemas.microsoft.com/office/drawing/2014/main" id="{87B9C9A5-D9AF-454D-B796-027AA5808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668" y="4533899"/>
            <a:ext cx="9144000" cy="4931284"/>
          </a:xfrm>
          <a:prstGeom prst="rect">
            <a:avLst/>
          </a:prstGeom>
        </p:spPr>
      </p:pic>
      <p:pic>
        <p:nvPicPr>
          <p:cNvPr id="5" name="Picture 4" descr="Map&#10;&#10;Description automatically generated">
            <a:extLst>
              <a:ext uri="{FF2B5EF4-FFF2-40B4-BE49-F238E27FC236}">
                <a16:creationId xmlns:a16="http://schemas.microsoft.com/office/drawing/2014/main" id="{881DE344-4D26-488C-BD5F-6FE5B163D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68" y="342900"/>
            <a:ext cx="9144000" cy="4240987"/>
          </a:xfrm>
          <a:prstGeom prst="rect">
            <a:avLst/>
          </a:prstGeom>
        </p:spPr>
      </p:pic>
      <p:pic>
        <p:nvPicPr>
          <p:cNvPr id="4" name="Picture 3" descr="A group of people riding horses in the desert&#10;&#10;Description automatically generated">
            <a:extLst>
              <a:ext uri="{FF2B5EF4-FFF2-40B4-BE49-F238E27FC236}">
                <a16:creationId xmlns:a16="http://schemas.microsoft.com/office/drawing/2014/main" id="{CEF979C5-695B-40EC-8F7F-A9771C75E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668" y="342900"/>
            <a:ext cx="7539532" cy="4240987"/>
          </a:xfrm>
          <a:prstGeom prst="rect">
            <a:avLst/>
          </a:prstGeom>
        </p:spPr>
      </p:pic>
      <p:pic>
        <p:nvPicPr>
          <p:cNvPr id="8" name="Picture 7">
            <a:extLst>
              <a:ext uri="{FF2B5EF4-FFF2-40B4-BE49-F238E27FC236}">
                <a16:creationId xmlns:a16="http://schemas.microsoft.com/office/drawing/2014/main" id="{827FB3F2-2B8B-4045-8101-797B7F0C11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62668" y="4583887"/>
            <a:ext cx="7529689" cy="4875490"/>
          </a:xfrm>
          <a:prstGeom prst="rect">
            <a:avLst/>
          </a:prstGeom>
        </p:spPr>
      </p:pic>
      <p:sp>
        <p:nvSpPr>
          <p:cNvPr id="9" name="TextBox 4">
            <a:extLst>
              <a:ext uri="{FF2B5EF4-FFF2-40B4-BE49-F238E27FC236}">
                <a16:creationId xmlns:a16="http://schemas.microsoft.com/office/drawing/2014/main" id="{2E54C361-3651-4141-9A9F-9D425686849B}"/>
              </a:ext>
            </a:extLst>
          </p:cNvPr>
          <p:cNvSpPr txBox="1"/>
          <p:nvPr/>
        </p:nvSpPr>
        <p:spPr>
          <a:xfrm>
            <a:off x="5945734" y="9459377"/>
            <a:ext cx="6396532" cy="560923"/>
          </a:xfrm>
          <a:prstGeom prst="rect">
            <a:avLst/>
          </a:prstGeom>
        </p:spPr>
        <p:txBody>
          <a:bodyPr wrap="square" lIns="0" tIns="0" rIns="0" bIns="0" rtlCol="0" anchor="t">
            <a:spAutoFit/>
          </a:bodyPr>
          <a:lstStyle/>
          <a:p>
            <a:pPr algn="ctr">
              <a:lnSpc>
                <a:spcPts val="4759"/>
              </a:lnSpc>
            </a:pPr>
            <a:r>
              <a:rPr lang="en-US" sz="3200" i="1" dirty="0">
                <a:solidFill>
                  <a:srgbClr val="000000"/>
                </a:solidFill>
                <a:latin typeface="Arial" panose="020B0604020202020204" pitchFamily="34" charset="0"/>
                <a:cs typeface="Arial" panose="020B0604020202020204" pitchFamily="34" charset="0"/>
              </a:rPr>
              <a:t>Con </a:t>
            </a:r>
            <a:r>
              <a:rPr lang="en-US" sz="3200" i="1" dirty="0" err="1">
                <a:solidFill>
                  <a:srgbClr val="000000"/>
                </a:solidFill>
                <a:latin typeface="Arial" panose="020B0604020202020204" pitchFamily="34" charset="0"/>
                <a:cs typeface="Arial" panose="020B0604020202020204" pitchFamily="34" charset="0"/>
              </a:rPr>
              <a:t>đường</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tơ</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lụa</a:t>
            </a:r>
            <a:endParaRPr lang="en-US" sz="32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97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543DA105-0932-B945-B1C0-CB804CC3AF44}"/>
              </a:ext>
            </a:extLst>
          </p:cNvPr>
          <p:cNvSpPr txBox="1"/>
          <p:nvPr/>
        </p:nvSpPr>
        <p:spPr>
          <a:xfrm>
            <a:off x="7130178" y="952500"/>
            <a:ext cx="4027643"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a:t>
            </a:r>
            <a:endParaRPr lang="en-US" sz="48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A4E2D65-6E88-D19F-E94C-C1335B3EDBA6}"/>
              </a:ext>
            </a:extLst>
          </p:cNvPr>
          <p:cNvSpPr txBox="1"/>
          <p:nvPr/>
        </p:nvSpPr>
        <p:spPr>
          <a:xfrm>
            <a:off x="685799" y="2878809"/>
            <a:ext cx="10972801" cy="4979633"/>
          </a:xfrm>
          <a:prstGeom prst="rect">
            <a:avLst/>
          </a:prstGeom>
          <a:noFill/>
        </p:spPr>
        <p:txBody>
          <a:bodyPr wrap="square">
            <a:spAutoFit/>
          </a:bodyPr>
          <a:lstStyle/>
          <a:p>
            <a:pPr marL="571500" indent="-571500" algn="just">
              <a:lnSpc>
                <a:spcPct val="150000"/>
              </a:lnSpc>
              <a:spcAft>
                <a:spcPts val="1000"/>
              </a:spcAft>
              <a:buFontTx/>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Chính sách cai trị của vua Đường Thái Tông: </a:t>
            </a:r>
          </a:p>
          <a:p>
            <a:pPr marL="571500" indent="-571500" algn="just">
              <a:lnSpc>
                <a:spcPct val="150000"/>
              </a:lnSpc>
              <a:spcAft>
                <a:spcPts val="10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ích cực giảm nhẹ sưu thuế</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Á</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p dụng chính sách nuôi dưỡng sức dân</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Thúc đẩy sản xuất nông nghiệp để nhanh chóng khôi phục và phát triển kinh tế. </a:t>
            </a:r>
          </a:p>
        </p:txBody>
      </p:sp>
      <p:grpSp>
        <p:nvGrpSpPr>
          <p:cNvPr id="18" name="Group 17">
            <a:extLst>
              <a:ext uri="{FF2B5EF4-FFF2-40B4-BE49-F238E27FC236}">
                <a16:creationId xmlns:a16="http://schemas.microsoft.com/office/drawing/2014/main" id="{031DCF75-0692-8592-7469-DF53FA90BAFD}"/>
              </a:ext>
            </a:extLst>
          </p:cNvPr>
          <p:cNvGrpSpPr/>
          <p:nvPr/>
        </p:nvGrpSpPr>
        <p:grpSpPr>
          <a:xfrm>
            <a:off x="11069422" y="800100"/>
            <a:ext cx="6396532" cy="8975822"/>
            <a:chOff x="11069422" y="800100"/>
            <a:chExt cx="6396532" cy="8975822"/>
          </a:xfrm>
        </p:grpSpPr>
        <p:pic>
          <p:nvPicPr>
            <p:cNvPr id="16" name="Picture 15" descr="A painting of a person&#10;&#10;Description automatically generated with low confidence">
              <a:extLst>
                <a:ext uri="{FF2B5EF4-FFF2-40B4-BE49-F238E27FC236}">
                  <a16:creationId xmlns:a16="http://schemas.microsoft.com/office/drawing/2014/main" id="{3E7A524A-8B53-4311-0F33-39E5D4EA151F}"/>
                </a:ext>
              </a:extLst>
            </p:cNvPr>
            <p:cNvPicPr>
              <a:picLocks noChangeAspect="1"/>
            </p:cNvPicPr>
            <p:nvPr/>
          </p:nvPicPr>
          <p:blipFill rotWithShape="1">
            <a:blip r:embed="rId2">
              <a:extLst>
                <a:ext uri="{28A0092B-C50C-407E-A947-70E740481C1C}">
                  <a14:useLocalDpi xmlns:a14="http://schemas.microsoft.com/office/drawing/2010/main" val="0"/>
                </a:ext>
              </a:extLst>
            </a:blip>
            <a:srcRect l="23704" t="3704" r="23704" b="3704"/>
            <a:stretch/>
          </p:blipFill>
          <p:spPr>
            <a:xfrm>
              <a:off x="11887200" y="800100"/>
              <a:ext cx="4760976" cy="8382000"/>
            </a:xfrm>
            <a:prstGeom prst="rect">
              <a:avLst/>
            </a:prstGeom>
          </p:spPr>
        </p:pic>
        <p:sp>
          <p:nvSpPr>
            <p:cNvPr id="17" name="TextBox 4">
              <a:extLst>
                <a:ext uri="{FF2B5EF4-FFF2-40B4-BE49-F238E27FC236}">
                  <a16:creationId xmlns:a16="http://schemas.microsoft.com/office/drawing/2014/main" id="{B6E689BA-24FF-B7DC-7742-F4CFA9559835}"/>
                </a:ext>
              </a:extLst>
            </p:cNvPr>
            <p:cNvSpPr txBox="1"/>
            <p:nvPr/>
          </p:nvSpPr>
          <p:spPr>
            <a:xfrm>
              <a:off x="11069422" y="9214999"/>
              <a:ext cx="6396532" cy="560923"/>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Chân dung Đường Thái Tông</a:t>
              </a:r>
              <a:endParaRPr lang="en-US" sz="3200" i="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0225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barn(inVertical)">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barn(inVertical)">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barn(inVertical)">
                                      <p:cBhvr>
                                        <p:cTn id="23" dur="500"/>
                                        <p:tgtEl>
                                          <p:spTgt spid="1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barn(inVertical)">
                                      <p:cBhvr>
                                        <p:cTn id="28" dur="500"/>
                                        <p:tgtEl>
                                          <p:spTgt spid="1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543DA105-0932-B945-B1C0-CB804CC3AF44}"/>
              </a:ext>
            </a:extLst>
          </p:cNvPr>
          <p:cNvSpPr txBox="1"/>
          <p:nvPr/>
        </p:nvSpPr>
        <p:spPr>
          <a:xfrm>
            <a:off x="7130178" y="586427"/>
            <a:ext cx="4027643"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a:t>
            </a:r>
            <a:endParaRPr lang="en-US" sz="48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A4E2D65-6E88-D19F-E94C-C1335B3EDBA6}"/>
              </a:ext>
            </a:extLst>
          </p:cNvPr>
          <p:cNvSpPr txBox="1"/>
          <p:nvPr/>
        </p:nvSpPr>
        <p:spPr>
          <a:xfrm>
            <a:off x="1143000" y="1412342"/>
            <a:ext cx="9687469" cy="8288231"/>
          </a:xfrm>
          <a:prstGeom prst="rect">
            <a:avLst/>
          </a:prstGeom>
          <a:noFill/>
        </p:spPr>
        <p:txBody>
          <a:bodyPr wrap="square">
            <a:spAutoFit/>
          </a:bodyPr>
          <a:lstStyle/>
          <a:p>
            <a:pPr marL="571500" indent="-571500" algn="just">
              <a:lnSpc>
                <a:spcPct val="150000"/>
              </a:lnSpc>
              <a:buFontTx/>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Sự phát triển của thành Trường An dưới thời Đường: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Sự phát triển của nông nghiệp → sự phồn vinh của công thương nghiệp</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tiệm buôn bán đều mở cửa, những người họp chợ quy tụ đông đảo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rong chợ hàng hóa dồi dào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ác thương gia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từ khắp nơi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đều quy tụ về</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đây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610FED4-9BA1-20B3-67A9-6C9E97C64E4E}"/>
              </a:ext>
            </a:extLst>
          </p:cNvPr>
          <p:cNvGrpSpPr/>
          <p:nvPr/>
        </p:nvGrpSpPr>
        <p:grpSpPr>
          <a:xfrm>
            <a:off x="11327389" y="2014538"/>
            <a:ext cx="5817611" cy="7867847"/>
            <a:chOff x="11327389" y="2014538"/>
            <a:chExt cx="5817611" cy="7867847"/>
          </a:xfrm>
        </p:grpSpPr>
        <p:sp>
          <p:nvSpPr>
            <p:cNvPr id="17" name="TextBox 4">
              <a:extLst>
                <a:ext uri="{FF2B5EF4-FFF2-40B4-BE49-F238E27FC236}">
                  <a16:creationId xmlns:a16="http://schemas.microsoft.com/office/drawing/2014/main" id="{B6E689BA-24FF-B7DC-7742-F4CFA9559835}"/>
                </a:ext>
              </a:extLst>
            </p:cNvPr>
            <p:cNvSpPr txBox="1"/>
            <p:nvPr/>
          </p:nvSpPr>
          <p:spPr>
            <a:xfrm>
              <a:off x="11327389" y="8496300"/>
              <a:ext cx="5817611" cy="1386085"/>
            </a:xfrm>
            <a:prstGeom prst="rect">
              <a:avLst/>
            </a:prstGeom>
          </p:spPr>
          <p:txBody>
            <a:bodyPr wrap="square" lIns="0" tIns="0" rIns="0" bIns="0" rtlCol="0" anchor="t">
              <a:spAutoFit/>
            </a:bodyPr>
            <a:lstStyle/>
            <a:p>
              <a:pPr algn="ctr">
                <a:lnSpc>
                  <a:spcPct val="150000"/>
                </a:lnSpc>
              </a:pPr>
              <a:r>
                <a:rPr lang="en-US" sz="3200" i="1">
                  <a:solidFill>
                    <a:srgbClr val="000000"/>
                  </a:solidFill>
                  <a:latin typeface="Arial" panose="020B0604020202020204" pitchFamily="34" charset="0"/>
                  <a:cs typeface="Arial" panose="020B0604020202020204" pitchFamily="34" charset="0"/>
                </a:rPr>
                <a:t>T</a:t>
              </a:r>
              <a:r>
                <a:rPr lang="vi-VN" sz="3200" i="1">
                  <a:solidFill>
                    <a:srgbClr val="000000"/>
                  </a:solidFill>
                  <a:latin typeface="Arial" panose="020B0604020202020204" pitchFamily="34" charset="0"/>
                  <a:cs typeface="Arial" panose="020B0604020202020204" pitchFamily="34" charset="0"/>
                </a:rPr>
                <a:t>ường thành Trường Anh thời nhà Đường</a:t>
              </a:r>
              <a:endParaRPr lang="en-US" sz="3200" i="1" dirty="0">
                <a:solidFill>
                  <a:srgbClr val="000000"/>
                </a:solidFill>
                <a:latin typeface="Arial" panose="020B0604020202020204" pitchFamily="34" charset="0"/>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A057A51B-3E5A-1270-B5DA-14D289791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3289" y="2014538"/>
              <a:ext cx="5581711" cy="6481762"/>
            </a:xfrm>
            <a:prstGeom prst="rect">
              <a:avLst/>
            </a:prstGeom>
          </p:spPr>
        </p:pic>
      </p:grpSp>
    </p:spTree>
    <p:extLst>
      <p:ext uri="{BB962C8B-B14F-4D97-AF65-F5344CB8AC3E}">
        <p14:creationId xmlns:p14="http://schemas.microsoft.com/office/powerpoint/2010/main" val="3969763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barn(inVertical)">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barn(inVertical)">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barn(inVertical)">
                                      <p:cBhvr>
                                        <p:cTn id="23" dur="500"/>
                                        <p:tgtEl>
                                          <p:spTgt spid="1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barn(inVertical)">
                                      <p:cBhvr>
                                        <p:cTn id="28" dur="500"/>
                                        <p:tgtEl>
                                          <p:spTgt spid="1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barn(inVertical)">
                                      <p:cBhvr>
                                        <p:cTn id="33" dur="500"/>
                                        <p:tgtEl>
                                          <p:spTgt spid="1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horizont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977D9C-C55E-BCB6-513D-77BE9067C077}"/>
              </a:ext>
            </a:extLst>
          </p:cNvPr>
          <p:cNvSpPr/>
          <p:nvPr/>
        </p:nvSpPr>
        <p:spPr>
          <a:xfrm>
            <a:off x="2209800" y="1185649"/>
            <a:ext cx="13868400" cy="80010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E8DBD9-0684-AEE6-59A4-8A359FB18636}"/>
              </a:ext>
            </a:extLst>
          </p:cNvPr>
          <p:cNvSpPr txBox="1"/>
          <p:nvPr/>
        </p:nvSpPr>
        <p:spPr>
          <a:xfrm>
            <a:off x="2628900" y="3009900"/>
            <a:ext cx="13030200" cy="5646482"/>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vi-VN" sz="4000">
                <a:solidFill>
                  <a:srgbClr val="000000"/>
                </a:solidFill>
                <a:ea typeface="Times New Roman" panose="02020603050405020304" pitchFamily="18" charset="0"/>
                <a:cs typeface="Arial" panose="020B0604020202020204" pitchFamily="34" charset="0"/>
              </a:rPr>
              <a:t>Dưới thời Đường, Trung Quốc phát triển thịnh vượng là do bối cảnh quốc tế có nhiều thuận lợi, đặc biệt là nhu cầu trao đổi giữa phương Đông và phương Tây thông qua con đường Tơ lụa trên bộ và trên biển. </a:t>
            </a:r>
            <a:endParaRPr lang="en-US" sz="4000">
              <a:solidFill>
                <a:srgbClr val="000000"/>
              </a:solidFill>
              <a:ea typeface="Times New Roman" panose="02020603050405020304" pitchFamily="18"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vi-VN" sz="4000">
                <a:solidFill>
                  <a:srgbClr val="000000"/>
                </a:solidFill>
                <a:ea typeface="Times New Roman" panose="02020603050405020304" pitchFamily="18" charset="0"/>
                <a:cs typeface="Arial" panose="020B0604020202020204" pitchFamily="34" charset="0"/>
              </a:rPr>
              <a:t>Các vua nhà Đường đã chăm lo cho sản xuất, bảo vệ nhân dân và sản xuất nông nghiệp. </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9AC4175-B0C0-F40A-1C38-AB669EDE877B}"/>
              </a:ext>
            </a:extLst>
          </p:cNvPr>
          <p:cNvSpPr txBox="1"/>
          <p:nvPr/>
        </p:nvSpPr>
        <p:spPr>
          <a:xfrm>
            <a:off x="7315200" y="1429625"/>
            <a:ext cx="3810000" cy="1184876"/>
          </a:xfrm>
          <a:prstGeom prst="rect">
            <a:avLst/>
          </a:prstGeom>
          <a:noFill/>
        </p:spPr>
        <p:txBody>
          <a:bodyPr wrap="square">
            <a:spAutoFit/>
          </a:bodyPr>
          <a:lstStyle/>
          <a:p>
            <a:pPr marL="685800" indent="-685800" algn="ctr">
              <a:lnSpc>
                <a:spcPct val="150000"/>
              </a:lnSpc>
              <a:spcBef>
                <a:spcPct val="0"/>
              </a:spcBef>
              <a:spcAft>
                <a:spcPts val="600"/>
              </a:spcAft>
            </a:pPr>
            <a:r>
              <a:rPr lang="en-US" sz="5400" b="1">
                <a:solidFill>
                  <a:srgbClr val="FF0000"/>
                </a:solidFill>
                <a:latin typeface="Arial" panose="020B0604020202020204" pitchFamily="34" charset="0"/>
                <a:ea typeface="+mj-ea"/>
                <a:cs typeface="Arial" panose="020B0604020202020204" pitchFamily="34" charset="0"/>
              </a:rPr>
              <a:t>Kết luận</a:t>
            </a:r>
          </a:p>
        </p:txBody>
      </p:sp>
    </p:spTree>
    <p:extLst>
      <p:ext uri="{BB962C8B-B14F-4D97-AF65-F5344CB8AC3E}">
        <p14:creationId xmlns:p14="http://schemas.microsoft.com/office/powerpoint/2010/main" val="1977829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91725FB-C26C-05D6-F07E-EC6DC68A96BE}"/>
              </a:ext>
            </a:extLst>
          </p:cNvPr>
          <p:cNvGrpSpPr/>
          <p:nvPr/>
        </p:nvGrpSpPr>
        <p:grpSpPr>
          <a:xfrm>
            <a:off x="5895974" y="1174128"/>
            <a:ext cx="6496050" cy="4179166"/>
            <a:chOff x="5895974" y="1174128"/>
            <a:chExt cx="6496050" cy="4179166"/>
          </a:xfrm>
        </p:grpSpPr>
        <p:pic>
          <p:nvPicPr>
            <p:cNvPr id="2" name="Picture 16">
              <a:extLst>
                <a:ext uri="{FF2B5EF4-FFF2-40B4-BE49-F238E27FC236}">
                  <a16:creationId xmlns:a16="http://schemas.microsoft.com/office/drawing/2014/main" id="{DB35BC44-0E9F-FA14-E02F-BF99C9F727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2792" y="1174128"/>
              <a:ext cx="4582415" cy="2514600"/>
            </a:xfrm>
            <a:prstGeom prst="rect">
              <a:avLst/>
            </a:prstGeom>
          </p:spPr>
        </p:pic>
        <p:sp>
          <p:nvSpPr>
            <p:cNvPr id="3" name="TextBox 3"/>
            <p:cNvSpPr txBox="1"/>
            <p:nvPr/>
          </p:nvSpPr>
          <p:spPr>
            <a:xfrm>
              <a:off x="5895974" y="2533894"/>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a:solidFill>
                    <a:schemeClr val="bg1"/>
                  </a:solidFill>
                  <a:latin typeface="Arial" panose="020B0604020202020204" pitchFamily="34" charset="0"/>
                  <a:cs typeface="Arial" panose="020B0604020202020204" pitchFamily="34" charset="0"/>
                </a:rPr>
                <a:t>PHẦN 3</a:t>
              </a:r>
              <a:endParaRPr lang="en-US" sz="6600" b="1" dirty="0">
                <a:solidFill>
                  <a:schemeClr val="bg1"/>
                </a:solidFill>
                <a:latin typeface="Arial" panose="020B0604020202020204" pitchFamily="34" charset="0"/>
                <a:cs typeface="Arial" panose="020B0604020202020204" pitchFamily="34" charset="0"/>
              </a:endParaRPr>
            </a:p>
          </p:txBody>
        </p:sp>
      </p:grpSp>
      <p:sp>
        <p:nvSpPr>
          <p:cNvPr id="4" name="TextBox 4"/>
          <p:cNvSpPr txBox="1"/>
          <p:nvPr/>
        </p:nvSpPr>
        <p:spPr>
          <a:xfrm>
            <a:off x="3152774" y="3943594"/>
            <a:ext cx="11982450" cy="2858731"/>
          </a:xfrm>
          <a:prstGeom prst="rect">
            <a:avLst/>
          </a:prstGeom>
        </p:spPr>
        <p:txBody>
          <a:bodyPr wrap="square" lIns="0" tIns="0" rIns="0" bIns="0" rtlCol="0" anchor="t">
            <a:spAutoFit/>
          </a:bodyPr>
          <a:lstStyle/>
          <a:p>
            <a:pPr lvl="0" algn="ctr">
              <a:lnSpc>
                <a:spcPct val="150000"/>
              </a:lnSpc>
              <a:spcBef>
                <a:spcPct val="0"/>
              </a:spcBef>
            </a:pPr>
            <a:r>
              <a:rPr lang="vi-VN" sz="6600" b="1">
                <a:latin typeface="Arial" panose="020B0604020202020204" pitchFamily="34" charset="0"/>
                <a:cs typeface="Arial" panose="020B0604020202020204" pitchFamily="34" charset="0"/>
              </a:rPr>
              <a:t>SỰ </a:t>
            </a:r>
            <a:r>
              <a:rPr lang="en-US" sz="6600" b="1">
                <a:latin typeface="Arial" panose="020B0604020202020204" pitchFamily="34" charset="0"/>
                <a:cs typeface="Arial" panose="020B0604020202020204" pitchFamily="34" charset="0"/>
              </a:rPr>
              <a:t>PHÁT TRIỂN KINH TẾ THỜI MINH – THANH</a:t>
            </a:r>
          </a:p>
        </p:txBody>
      </p:sp>
      <p:pic>
        <p:nvPicPr>
          <p:cNvPr id="11" name="Picture 2">
            <a:extLst>
              <a:ext uri="{FF2B5EF4-FFF2-40B4-BE49-F238E27FC236}">
                <a16:creationId xmlns:a16="http://schemas.microsoft.com/office/drawing/2014/main" id="{3C0E3459-DDE9-BCF6-E81B-9EBF6D829D83}"/>
              </a:ext>
            </a:extLst>
          </p:cNvPr>
          <p:cNvPicPr>
            <a:picLocks noChangeAspect="1"/>
          </p:cNvPicPr>
          <p:nvPr/>
        </p:nvPicPr>
        <p:blipFill>
          <a:blip r:embed="rId4"/>
          <a:srcRect/>
          <a:stretch>
            <a:fillRect/>
          </a:stretch>
        </p:blipFill>
        <p:spPr>
          <a:xfrm>
            <a:off x="-1185863" y="5172501"/>
            <a:ext cx="6496049" cy="5204960"/>
          </a:xfrm>
          <a:prstGeom prst="rect">
            <a:avLst/>
          </a:prstGeom>
        </p:spPr>
      </p:pic>
      <p:pic>
        <p:nvPicPr>
          <p:cNvPr id="12" name="Picture 5">
            <a:extLst>
              <a:ext uri="{FF2B5EF4-FFF2-40B4-BE49-F238E27FC236}">
                <a16:creationId xmlns:a16="http://schemas.microsoft.com/office/drawing/2014/main" id="{30B3646C-B7AE-AF4B-63E0-AA639C93D455}"/>
              </a:ext>
            </a:extLst>
          </p:cNvPr>
          <p:cNvPicPr>
            <a:picLocks noChangeAspect="1"/>
          </p:cNvPicPr>
          <p:nvPr/>
        </p:nvPicPr>
        <p:blipFill>
          <a:blip r:embed="rId5"/>
          <a:srcRect/>
          <a:stretch>
            <a:fillRect/>
          </a:stretch>
        </p:blipFill>
        <p:spPr>
          <a:xfrm>
            <a:off x="13563600" y="3913411"/>
            <a:ext cx="4692555" cy="6373590"/>
          </a:xfrm>
          <a:prstGeom prst="rect">
            <a:avLst/>
          </a:prstGeom>
        </p:spPr>
      </p:pic>
      <p:pic>
        <p:nvPicPr>
          <p:cNvPr id="13" name="Picture 11">
            <a:extLst>
              <a:ext uri="{FF2B5EF4-FFF2-40B4-BE49-F238E27FC236}">
                <a16:creationId xmlns:a16="http://schemas.microsoft.com/office/drawing/2014/main" id="{5640BD48-467D-8B1A-B910-4B1F1D6B7D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0" y="0"/>
            <a:ext cx="1903095" cy="4114800"/>
          </a:xfrm>
          <a:prstGeom prst="rect">
            <a:avLst/>
          </a:prstGeom>
        </p:spPr>
      </p:pic>
      <p:pic>
        <p:nvPicPr>
          <p:cNvPr id="14" name="Picture 12">
            <a:extLst>
              <a:ext uri="{FF2B5EF4-FFF2-40B4-BE49-F238E27FC236}">
                <a16:creationId xmlns:a16="http://schemas.microsoft.com/office/drawing/2014/main" id="{4C0BD798-CBE4-1C4C-0848-E33C9E09EC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10623" y="22706"/>
            <a:ext cx="1877377" cy="4114800"/>
          </a:xfrm>
          <a:prstGeom prst="rect">
            <a:avLst/>
          </a:prstGeom>
        </p:spPr>
      </p:pic>
    </p:spTree>
    <p:extLst>
      <p:ext uri="{BB962C8B-B14F-4D97-AF65-F5344CB8AC3E}">
        <p14:creationId xmlns:p14="http://schemas.microsoft.com/office/powerpoint/2010/main" val="91579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6CB959-D948-E686-627E-1F5FE2F4A704}"/>
              </a:ext>
            </a:extLst>
          </p:cNvPr>
          <p:cNvGrpSpPr/>
          <p:nvPr/>
        </p:nvGrpSpPr>
        <p:grpSpPr>
          <a:xfrm>
            <a:off x="436235" y="1700621"/>
            <a:ext cx="4495800" cy="3076630"/>
            <a:chOff x="478983" y="2871194"/>
            <a:chExt cx="4495800" cy="3076630"/>
          </a:xfrm>
        </p:grpSpPr>
        <p:pic>
          <p:nvPicPr>
            <p:cNvPr id="5" name="Picture 4">
              <a:extLst>
                <a:ext uri="{FF2B5EF4-FFF2-40B4-BE49-F238E27FC236}">
                  <a16:creationId xmlns:a16="http://schemas.microsoft.com/office/drawing/2014/main" id="{EC3A9F1D-6D6A-7340-5224-9E794A2D2B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37463" y="2871194"/>
              <a:ext cx="1466046" cy="2433638"/>
            </a:xfrm>
            <a:prstGeom prst="rect">
              <a:avLst/>
            </a:prstGeom>
          </p:spPr>
        </p:pic>
        <p:sp>
          <p:nvSpPr>
            <p:cNvPr id="7" name="TextBox 6">
              <a:extLst>
                <a:ext uri="{FF2B5EF4-FFF2-40B4-BE49-F238E27FC236}">
                  <a16:creationId xmlns:a16="http://schemas.microsoft.com/office/drawing/2014/main" id="{1D891024-EC53-2944-F47C-7C5D4A46AA9C}"/>
                </a:ext>
              </a:extLst>
            </p:cNvPr>
            <p:cNvSpPr txBox="1"/>
            <p:nvPr/>
          </p:nvSpPr>
          <p:spPr>
            <a:xfrm>
              <a:off x="478983" y="5363049"/>
              <a:ext cx="4495800" cy="584775"/>
            </a:xfrm>
            <a:prstGeom prst="rect">
              <a:avLst/>
            </a:prstGeom>
            <a:noFill/>
          </p:spPr>
          <p:txBody>
            <a:bodyPr wrap="square">
              <a:spAutoFit/>
            </a:bodyPr>
            <a:lstStyle/>
            <a:p>
              <a:pPr algn="ctr"/>
              <a:r>
                <a:rPr lang="en-US" sz="3200">
                  <a:solidFill>
                    <a:srgbClr val="000000"/>
                  </a:solidFill>
                  <a:latin typeface="Arial" panose="020B0604020202020204" pitchFamily="34" charset="0"/>
                  <a:cs typeface="Arial" panose="020B0604020202020204" pitchFamily="34" charset="0"/>
                </a:rPr>
                <a:t>Chu Nguyên Chương</a:t>
              </a:r>
              <a:endParaRPr lang="en-US" sz="3200"/>
            </a:p>
          </p:txBody>
        </p:sp>
      </p:grpSp>
      <p:sp>
        <p:nvSpPr>
          <p:cNvPr id="8" name="TextBox 7">
            <a:extLst>
              <a:ext uri="{FF2B5EF4-FFF2-40B4-BE49-F238E27FC236}">
                <a16:creationId xmlns:a16="http://schemas.microsoft.com/office/drawing/2014/main" id="{81D36664-BE7C-4DB6-972B-D44FD68CACD9}"/>
              </a:ext>
            </a:extLst>
          </p:cNvPr>
          <p:cNvSpPr txBox="1"/>
          <p:nvPr/>
        </p:nvSpPr>
        <p:spPr>
          <a:xfrm>
            <a:off x="1506520" y="779794"/>
            <a:ext cx="2286000" cy="830997"/>
          </a:xfrm>
          <a:prstGeom prst="rect">
            <a:avLst/>
          </a:prstGeom>
          <a:noFill/>
        </p:spPr>
        <p:txBody>
          <a:bodyPr wrap="square">
            <a:spAutoFit/>
          </a:bodyPr>
          <a:lstStyle/>
          <a:p>
            <a:pPr algn="ct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1368</a:t>
            </a:r>
            <a:endParaRPr lang="en-US" sz="4800" b="1">
              <a:solidFill>
                <a:srgbClr val="FF0000"/>
              </a:solidFill>
            </a:endParaRPr>
          </a:p>
        </p:txBody>
      </p:sp>
      <p:grpSp>
        <p:nvGrpSpPr>
          <p:cNvPr id="9" name="Group 8">
            <a:extLst>
              <a:ext uri="{FF2B5EF4-FFF2-40B4-BE49-F238E27FC236}">
                <a16:creationId xmlns:a16="http://schemas.microsoft.com/office/drawing/2014/main" id="{C3968699-B1FB-423D-6872-EA52F3EB73F1}"/>
              </a:ext>
            </a:extLst>
          </p:cNvPr>
          <p:cNvGrpSpPr/>
          <p:nvPr/>
        </p:nvGrpSpPr>
        <p:grpSpPr>
          <a:xfrm>
            <a:off x="6758503" y="1610791"/>
            <a:ext cx="3124200" cy="4020927"/>
            <a:chOff x="6779468" y="2791433"/>
            <a:chExt cx="3124200" cy="4020927"/>
          </a:xfrm>
        </p:grpSpPr>
        <p:pic>
          <p:nvPicPr>
            <p:cNvPr id="10" name="Picture 9">
              <a:extLst>
                <a:ext uri="{FF2B5EF4-FFF2-40B4-BE49-F238E27FC236}">
                  <a16:creationId xmlns:a16="http://schemas.microsoft.com/office/drawing/2014/main" id="{0CD760C0-A4AE-B75B-C62F-7B55DAF51EDE}"/>
                </a:ext>
              </a:extLst>
            </p:cNvPr>
            <p:cNvPicPr>
              <a:picLocks noChangeAspect="1"/>
            </p:cNvPicPr>
            <p:nvPr/>
          </p:nvPicPr>
          <p:blipFill>
            <a:blip r:embed="rId3" cstate="print">
              <a:extLst>
                <a:ext uri="{28A0092B-C50C-407E-A947-70E740481C1C}">
                  <a14:useLocalDpi xmlns:a14="http://schemas.microsoft.com/office/drawing/2010/main" val="0"/>
                </a:ext>
              </a:extLst>
            </a:blip>
            <a:srcRect l="286" r="286"/>
            <a:stretch/>
          </p:blipFill>
          <p:spPr>
            <a:xfrm>
              <a:off x="7177670" y="2791433"/>
              <a:ext cx="2526186" cy="2585193"/>
            </a:xfrm>
            <a:prstGeom prst="rect">
              <a:avLst/>
            </a:prstGeom>
          </p:spPr>
        </p:pic>
        <p:sp>
          <p:nvSpPr>
            <p:cNvPr id="11" name="TextBox 10">
              <a:extLst>
                <a:ext uri="{FF2B5EF4-FFF2-40B4-BE49-F238E27FC236}">
                  <a16:creationId xmlns:a16="http://schemas.microsoft.com/office/drawing/2014/main" id="{1E2AF3D5-2E64-171B-054D-CE7315A880DE}"/>
                </a:ext>
              </a:extLst>
            </p:cNvPr>
            <p:cNvSpPr txBox="1"/>
            <p:nvPr/>
          </p:nvSpPr>
          <p:spPr>
            <a:xfrm>
              <a:off x="6779468" y="5147481"/>
              <a:ext cx="3124200"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cs typeface="Arial" panose="020B0604020202020204" pitchFamily="34" charset="0"/>
                </a:rPr>
                <a:t>Nhà Minh thành lập</a:t>
              </a:r>
              <a:endParaRPr lang="en-US" sz="3600"/>
            </a:p>
          </p:txBody>
        </p:sp>
      </p:grpSp>
      <p:grpSp>
        <p:nvGrpSpPr>
          <p:cNvPr id="12" name="Group 11">
            <a:extLst>
              <a:ext uri="{FF2B5EF4-FFF2-40B4-BE49-F238E27FC236}">
                <a16:creationId xmlns:a16="http://schemas.microsoft.com/office/drawing/2014/main" id="{BF548BCB-E5E0-E97A-C41A-7035ADEE59A2}"/>
              </a:ext>
            </a:extLst>
          </p:cNvPr>
          <p:cNvGrpSpPr/>
          <p:nvPr/>
        </p:nvGrpSpPr>
        <p:grpSpPr>
          <a:xfrm>
            <a:off x="3622039" y="2303846"/>
            <a:ext cx="3214996" cy="1664879"/>
            <a:chOff x="3643004" y="3484488"/>
            <a:chExt cx="3214996" cy="1664879"/>
          </a:xfrm>
        </p:grpSpPr>
        <p:sp>
          <p:nvSpPr>
            <p:cNvPr id="14" name="TextBox 13">
              <a:extLst>
                <a:ext uri="{FF2B5EF4-FFF2-40B4-BE49-F238E27FC236}">
                  <a16:creationId xmlns:a16="http://schemas.microsoft.com/office/drawing/2014/main" id="{EF73E25C-6546-6611-1CE1-DF1E80AECF74}"/>
                </a:ext>
              </a:extLst>
            </p:cNvPr>
            <p:cNvSpPr txBox="1"/>
            <p:nvPr/>
          </p:nvSpPr>
          <p:spPr>
            <a:xfrm>
              <a:off x="3643004" y="3484488"/>
              <a:ext cx="2904437" cy="1664879"/>
            </a:xfrm>
            <a:prstGeom prst="rect">
              <a:avLst/>
            </a:prstGeom>
            <a:noFill/>
          </p:spPr>
          <p:txBody>
            <a:bodyPr wrap="square">
              <a:spAutoFit/>
            </a:bodyPr>
            <a:lstStyle/>
            <a:p>
              <a:pPr algn="ctr">
                <a:lnSpc>
                  <a:spcPct val="150000"/>
                </a:lnSpc>
              </a:pPr>
              <a:r>
                <a:rPr lang="en-US" sz="3600" b="1">
                  <a:solidFill>
                    <a:srgbClr val="FF0000"/>
                  </a:solidFill>
                  <a:latin typeface="Arial" panose="020B0604020202020204" pitchFamily="34" charset="0"/>
                  <a:cs typeface="Arial" panose="020B0604020202020204" pitchFamily="34" charset="0"/>
                </a:rPr>
                <a:t>Lật đổ </a:t>
              </a:r>
            </a:p>
            <a:p>
              <a:pPr algn="ctr">
                <a:lnSpc>
                  <a:spcPct val="150000"/>
                </a:lnSpc>
              </a:pPr>
              <a:r>
                <a:rPr lang="en-US" sz="3600" b="1">
                  <a:solidFill>
                    <a:srgbClr val="FF0000"/>
                  </a:solidFill>
                  <a:latin typeface="Arial" panose="020B0604020202020204" pitchFamily="34" charset="0"/>
                  <a:cs typeface="Arial" panose="020B0604020202020204" pitchFamily="34" charset="0"/>
                </a:rPr>
                <a:t>nhà Nguyên</a:t>
              </a:r>
              <a:endParaRPr lang="en-US" sz="3600" b="1">
                <a:solidFill>
                  <a:srgbClr val="FF0000"/>
                </a:solidFill>
              </a:endParaRPr>
            </a:p>
          </p:txBody>
        </p:sp>
        <p:cxnSp>
          <p:nvCxnSpPr>
            <p:cNvPr id="13" name="Straight Arrow Connector 12">
              <a:extLst>
                <a:ext uri="{FF2B5EF4-FFF2-40B4-BE49-F238E27FC236}">
                  <a16:creationId xmlns:a16="http://schemas.microsoft.com/office/drawing/2014/main" id="{95CFE7CD-9E3E-8C38-4CAA-9E476E7B57F0}"/>
                </a:ext>
              </a:extLst>
            </p:cNvPr>
            <p:cNvCxnSpPr>
              <a:cxnSpLocks/>
            </p:cNvCxnSpPr>
            <p:nvPr/>
          </p:nvCxnSpPr>
          <p:spPr>
            <a:xfrm>
              <a:off x="3813485" y="4368421"/>
              <a:ext cx="3044515" cy="13079"/>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CFDDEF2D-2815-ADFC-9B01-61AC7056160D}"/>
              </a:ext>
            </a:extLst>
          </p:cNvPr>
          <p:cNvCxnSpPr>
            <a:cxnSpLocks/>
          </p:cNvCxnSpPr>
          <p:nvPr/>
        </p:nvCxnSpPr>
        <p:spPr>
          <a:xfrm>
            <a:off x="9882703" y="3174700"/>
            <a:ext cx="3044515" cy="13079"/>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F40DB2C-C243-AB74-9CBD-3D26DC6616CC}"/>
              </a:ext>
            </a:extLst>
          </p:cNvPr>
          <p:cNvSpPr txBox="1"/>
          <p:nvPr/>
        </p:nvSpPr>
        <p:spPr>
          <a:xfrm>
            <a:off x="12899922" y="2277937"/>
            <a:ext cx="4495800" cy="1664879"/>
          </a:xfrm>
          <a:prstGeom prst="rect">
            <a:avLst/>
          </a:prstGeom>
          <a:noFill/>
        </p:spPr>
        <p:txBody>
          <a:bodyPr wrap="square">
            <a:spAutoFit/>
          </a:bodyPr>
          <a:lstStyle/>
          <a:p>
            <a:pPr algn="ctr">
              <a:lnSpc>
                <a:spcPct val="150000"/>
              </a:lnSpc>
            </a:pPr>
            <a:r>
              <a:rPr lang="vi-VN" sz="3600">
                <a:solidFill>
                  <a:srgbClr val="000000"/>
                </a:solidFill>
                <a:latin typeface="Arial" panose="020B0604020202020204" pitchFamily="34" charset="0"/>
                <a:cs typeface="Arial" panose="020B0604020202020204" pitchFamily="34" charset="0"/>
              </a:rPr>
              <a:t>người Mãn từ phía Đông Bắc tràn xuống</a:t>
            </a:r>
            <a:endParaRPr lang="en-US" sz="3600"/>
          </a:p>
        </p:txBody>
      </p:sp>
      <p:sp>
        <p:nvSpPr>
          <p:cNvPr id="26" name="TextBox 25">
            <a:extLst>
              <a:ext uri="{FF2B5EF4-FFF2-40B4-BE49-F238E27FC236}">
                <a16:creationId xmlns:a16="http://schemas.microsoft.com/office/drawing/2014/main" id="{7CAB13A4-2E09-A4BC-E3CA-30FC8956B306}"/>
              </a:ext>
            </a:extLst>
          </p:cNvPr>
          <p:cNvSpPr txBox="1"/>
          <p:nvPr/>
        </p:nvSpPr>
        <p:spPr>
          <a:xfrm>
            <a:off x="14004822" y="1195292"/>
            <a:ext cx="2286000" cy="830997"/>
          </a:xfrm>
          <a:prstGeom prst="rect">
            <a:avLst/>
          </a:prstGeom>
          <a:noFill/>
        </p:spPr>
        <p:txBody>
          <a:bodyPr wrap="square">
            <a:spAutoFit/>
          </a:bodyPr>
          <a:lstStyle/>
          <a:p>
            <a:pPr algn="ct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1644</a:t>
            </a:r>
            <a:endParaRPr lang="en-US" sz="4800" b="1">
              <a:solidFill>
                <a:srgbClr val="FF0000"/>
              </a:solidFill>
            </a:endParaRPr>
          </a:p>
        </p:txBody>
      </p:sp>
      <p:grpSp>
        <p:nvGrpSpPr>
          <p:cNvPr id="31" name="Group 30">
            <a:extLst>
              <a:ext uri="{FF2B5EF4-FFF2-40B4-BE49-F238E27FC236}">
                <a16:creationId xmlns:a16="http://schemas.microsoft.com/office/drawing/2014/main" id="{64E65A78-33B6-9AB2-8F5C-A28C1AF70CFA}"/>
              </a:ext>
            </a:extLst>
          </p:cNvPr>
          <p:cNvGrpSpPr/>
          <p:nvPr/>
        </p:nvGrpSpPr>
        <p:grpSpPr>
          <a:xfrm>
            <a:off x="8766485" y="5829300"/>
            <a:ext cx="4343400" cy="4043683"/>
            <a:chOff x="10210800" y="5411777"/>
            <a:chExt cx="4343400" cy="4043683"/>
          </a:xfrm>
        </p:grpSpPr>
        <p:pic>
          <p:nvPicPr>
            <p:cNvPr id="29" name="Picture 28" descr="Map&#10;&#10;Description automatically generated">
              <a:extLst>
                <a:ext uri="{FF2B5EF4-FFF2-40B4-BE49-F238E27FC236}">
                  <a16:creationId xmlns:a16="http://schemas.microsoft.com/office/drawing/2014/main" id="{F08C63C8-8999-308D-BD00-94BE4AE2D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6521" y="5411777"/>
              <a:ext cx="1977483" cy="2489157"/>
            </a:xfrm>
            <a:prstGeom prst="rect">
              <a:avLst/>
            </a:prstGeom>
          </p:spPr>
        </p:pic>
        <p:sp>
          <p:nvSpPr>
            <p:cNvPr id="30" name="TextBox 29">
              <a:extLst>
                <a:ext uri="{FF2B5EF4-FFF2-40B4-BE49-F238E27FC236}">
                  <a16:creationId xmlns:a16="http://schemas.microsoft.com/office/drawing/2014/main" id="{0B97CF0A-B7E3-6A5E-2CB2-637088CB0147}"/>
                </a:ext>
              </a:extLst>
            </p:cNvPr>
            <p:cNvSpPr txBox="1"/>
            <p:nvPr/>
          </p:nvSpPr>
          <p:spPr>
            <a:xfrm>
              <a:off x="10210800" y="7790581"/>
              <a:ext cx="4343400"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cs typeface="Arial" panose="020B0604020202020204" pitchFamily="34" charset="0"/>
                </a:rPr>
                <a:t>Chiếm toàn bộ Trung Quốc</a:t>
              </a:r>
              <a:endParaRPr lang="en-US" sz="3600"/>
            </a:p>
          </p:txBody>
        </p:sp>
      </p:grpSp>
      <p:grpSp>
        <p:nvGrpSpPr>
          <p:cNvPr id="35" name="Group 34">
            <a:extLst>
              <a:ext uri="{FF2B5EF4-FFF2-40B4-BE49-F238E27FC236}">
                <a16:creationId xmlns:a16="http://schemas.microsoft.com/office/drawing/2014/main" id="{32FA99C5-9A41-D1E9-85DE-27D48D51A316}"/>
              </a:ext>
            </a:extLst>
          </p:cNvPr>
          <p:cNvGrpSpPr/>
          <p:nvPr/>
        </p:nvGrpSpPr>
        <p:grpSpPr>
          <a:xfrm rot="5400000">
            <a:off x="12458651" y="4492269"/>
            <a:ext cx="3127784" cy="2746685"/>
            <a:chOff x="11608856" y="4368420"/>
            <a:chExt cx="3127784" cy="2746685"/>
          </a:xfrm>
        </p:grpSpPr>
        <p:cxnSp>
          <p:nvCxnSpPr>
            <p:cNvPr id="36" name="Straight Arrow Connector 35">
              <a:extLst>
                <a:ext uri="{FF2B5EF4-FFF2-40B4-BE49-F238E27FC236}">
                  <a16:creationId xmlns:a16="http://schemas.microsoft.com/office/drawing/2014/main" id="{E87A3FBD-928B-568F-9AE4-9D8CAE835B15}"/>
                </a:ext>
              </a:extLst>
            </p:cNvPr>
            <p:cNvCxnSpPr>
              <a:cxnSpLocks/>
            </p:cNvCxnSpPr>
            <p:nvPr/>
          </p:nvCxnSpPr>
          <p:spPr>
            <a:xfrm rot="16200000">
              <a:off x="13172747" y="2804530"/>
              <a:ext cx="0" cy="3127781"/>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A536B43-C5AE-8EA3-8611-A9B7D5A81962}"/>
                </a:ext>
              </a:extLst>
            </p:cNvPr>
            <p:cNvCxnSpPr>
              <a:cxnSpLocks/>
            </p:cNvCxnSpPr>
            <p:nvPr/>
          </p:nvCxnSpPr>
          <p:spPr>
            <a:xfrm rot="16200000" flipH="1">
              <a:off x="13363296" y="5741762"/>
              <a:ext cx="2746685" cy="2"/>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F9CB9D45-1FEA-1DDE-E146-95E8374B588F}"/>
              </a:ext>
            </a:extLst>
          </p:cNvPr>
          <p:cNvCxnSpPr>
            <a:cxnSpLocks/>
          </p:cNvCxnSpPr>
          <p:nvPr/>
        </p:nvCxnSpPr>
        <p:spPr>
          <a:xfrm flipH="1">
            <a:off x="5981843" y="7429501"/>
            <a:ext cx="2746685" cy="2"/>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897B3CD-D3E3-EA54-6B38-43E468FFD929}"/>
              </a:ext>
            </a:extLst>
          </p:cNvPr>
          <p:cNvGrpSpPr/>
          <p:nvPr/>
        </p:nvGrpSpPr>
        <p:grpSpPr>
          <a:xfrm>
            <a:off x="2108770" y="6318670"/>
            <a:ext cx="3122018" cy="3554313"/>
            <a:chOff x="2108770" y="6318670"/>
            <a:chExt cx="3122018" cy="3554313"/>
          </a:xfrm>
        </p:grpSpPr>
        <p:sp>
          <p:nvSpPr>
            <p:cNvPr id="43" name="TextBox 7">
              <a:extLst>
                <a:ext uri="{FF2B5EF4-FFF2-40B4-BE49-F238E27FC236}">
                  <a16:creationId xmlns:a16="http://schemas.microsoft.com/office/drawing/2014/main" id="{B8A1AEA2-79F7-CD13-E9A5-52D6E4E7934A}"/>
                </a:ext>
              </a:extLst>
            </p:cNvPr>
            <p:cNvSpPr txBox="1"/>
            <p:nvPr/>
          </p:nvSpPr>
          <p:spPr>
            <a:xfrm>
              <a:off x="2365176" y="8313645"/>
              <a:ext cx="2609205" cy="1559338"/>
            </a:xfrm>
            <a:prstGeom prst="rect">
              <a:avLst/>
            </a:prstGeom>
          </p:spPr>
          <p:txBody>
            <a:bodyPr wrap="square" lIns="0" tIns="0" rIns="0" bIns="0" rtlCol="0" anchor="t">
              <a:spAutoFit/>
            </a:bodyPr>
            <a:lstStyle/>
            <a:p>
              <a:pPr algn="ctr">
                <a:lnSpc>
                  <a:spcPct val="150000"/>
                </a:lnSpc>
              </a:pPr>
              <a:r>
                <a:rPr lang="en-US" sz="3600">
                  <a:solidFill>
                    <a:srgbClr val="000000"/>
                  </a:solidFill>
                  <a:latin typeface="Arial" panose="020B0604020202020204" pitchFamily="34" charset="0"/>
                  <a:cs typeface="Arial" panose="020B0604020202020204" pitchFamily="34" charset="0"/>
                </a:rPr>
                <a:t>Nhà Thanh thành lập</a:t>
              </a:r>
              <a:endParaRPr lang="en-US" sz="3600" dirty="0">
                <a:solidFill>
                  <a:srgbClr val="000000"/>
                </a:solidFill>
                <a:latin typeface="Arial" panose="020B0604020202020204" pitchFamily="34" charset="0"/>
                <a:cs typeface="Arial" panose="020B0604020202020204" pitchFamily="34" charset="0"/>
              </a:endParaRPr>
            </a:p>
          </p:txBody>
        </p:sp>
        <p:pic>
          <p:nvPicPr>
            <p:cNvPr id="47" name="Picture 46" descr="Map&#10;&#10;Description automatically generated">
              <a:extLst>
                <a:ext uri="{FF2B5EF4-FFF2-40B4-BE49-F238E27FC236}">
                  <a16:creationId xmlns:a16="http://schemas.microsoft.com/office/drawing/2014/main" id="{4ADC02B1-09D5-AF6A-472D-AD9BC4D593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8770" y="6318670"/>
              <a:ext cx="3122018" cy="2080532"/>
            </a:xfrm>
            <a:prstGeom prst="rect">
              <a:avLst/>
            </a:prstGeom>
          </p:spPr>
        </p:pic>
      </p:grpSp>
    </p:spTree>
    <p:extLst>
      <p:ext uri="{BB962C8B-B14F-4D97-AF65-F5344CB8AC3E}">
        <p14:creationId xmlns:p14="http://schemas.microsoft.com/office/powerpoint/2010/main" val="1377304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right)">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right)">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randombar(horizontal)">
                                      <p:cBhvr>
                                        <p:cTn id="6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5" name="TextBox 5"/>
          <p:cNvSpPr txBox="1"/>
          <p:nvPr/>
        </p:nvSpPr>
        <p:spPr>
          <a:xfrm>
            <a:off x="5904547" y="600104"/>
            <a:ext cx="6478905" cy="1269835"/>
          </a:xfrm>
          <a:prstGeom prst="rect">
            <a:avLst/>
          </a:prstGeom>
        </p:spPr>
        <p:txBody>
          <a:bodyPr lIns="0" tIns="0" rIns="0" bIns="0" rtlCol="0" anchor="t">
            <a:spAutoFit/>
          </a:bodyPr>
          <a:lstStyle/>
          <a:p>
            <a:pPr algn="ctr">
              <a:lnSpc>
                <a:spcPts val="11200"/>
              </a:lnSpc>
            </a:pPr>
            <a:r>
              <a:rPr lang="en-US" sz="6600" b="1" dirty="0">
                <a:solidFill>
                  <a:srgbClr val="8B3E2C"/>
                </a:solidFill>
                <a:latin typeface="Arial" panose="020B0604020202020204" pitchFamily="34" charset="0"/>
                <a:cs typeface="Arial" panose="020B0604020202020204" pitchFamily="34" charset="0"/>
              </a:rPr>
              <a:t>KHỞI ĐỘNG</a:t>
            </a:r>
          </a:p>
        </p:txBody>
      </p:sp>
      <p:sp>
        <p:nvSpPr>
          <p:cNvPr id="6" name="TextBox 6"/>
          <p:cNvSpPr txBox="1"/>
          <p:nvPr/>
        </p:nvSpPr>
        <p:spPr>
          <a:xfrm>
            <a:off x="533400" y="3848100"/>
            <a:ext cx="4566207" cy="4052328"/>
          </a:xfrm>
          <a:prstGeom prst="rect">
            <a:avLst/>
          </a:prstGeom>
        </p:spPr>
        <p:txBody>
          <a:bodyPr wrap="square" lIns="0" tIns="0" rIns="0" bIns="0" rtlCol="0" anchor="t">
            <a:spAutoFit/>
          </a:bodyPr>
          <a:lstStyle/>
          <a:p>
            <a:pPr algn="just">
              <a:lnSpc>
                <a:spcPct val="150000"/>
              </a:lnSpc>
            </a:pPr>
            <a:r>
              <a:rPr lang="vi-VN" sz="3600">
                <a:solidFill>
                  <a:srgbClr val="000000"/>
                </a:solidFill>
                <a:cs typeface="Arial" panose="020B0604020202020204" pitchFamily="34" charset="0"/>
              </a:rPr>
              <a:t>Hãy viết một điều em biết liên quan đến những từ, cụm từ về Trung Quốc thời phong kiến dưới đây:</a:t>
            </a:r>
            <a:endParaRPr lang="en-US" sz="3600" dirty="0">
              <a:solidFill>
                <a:srgbClr val="0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D671F46-62C4-5939-911E-609CAD2D1E04}"/>
              </a:ext>
            </a:extLst>
          </p:cNvPr>
          <p:cNvGrpSpPr/>
          <p:nvPr/>
        </p:nvGrpSpPr>
        <p:grpSpPr>
          <a:xfrm>
            <a:off x="5457282" y="2400300"/>
            <a:ext cx="12525918" cy="6965199"/>
            <a:chOff x="2881041" y="2810393"/>
            <a:chExt cx="12525918" cy="6965199"/>
          </a:xfrm>
        </p:grpSpPr>
        <p:sp>
          <p:nvSpPr>
            <p:cNvPr id="10" name="Rectangle: Rounded Corners 9">
              <a:extLst>
                <a:ext uri="{FF2B5EF4-FFF2-40B4-BE49-F238E27FC236}">
                  <a16:creationId xmlns:a16="http://schemas.microsoft.com/office/drawing/2014/main" id="{39FC4DED-55F0-381B-9537-A731BAF63589}"/>
                </a:ext>
              </a:extLst>
            </p:cNvPr>
            <p:cNvSpPr/>
            <p:nvPr/>
          </p:nvSpPr>
          <p:spPr>
            <a:xfrm>
              <a:off x="2881041" y="6859906"/>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TỬ CẤM THÀNH</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DE3A8A60-1AAB-B035-A075-4795D44DD758}"/>
                </a:ext>
              </a:extLst>
            </p:cNvPr>
            <p:cNvSpPr/>
            <p:nvPr/>
          </p:nvSpPr>
          <p:spPr>
            <a:xfrm>
              <a:off x="10375480" y="6848993"/>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GIẤY, THUỐC SÚNG, LA BÀN, KĨ THUẬT IN</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D2D12CD6-8D1B-9C3F-6DC4-0D7280028810}"/>
                </a:ext>
              </a:extLst>
            </p:cNvPr>
            <p:cNvSpPr/>
            <p:nvPr/>
          </p:nvSpPr>
          <p:spPr>
            <a:xfrm>
              <a:off x="2883316" y="2810393"/>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TÂY DU KÍ</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76886138-78C4-A37F-1C6C-253CA9CAE239}"/>
                </a:ext>
              </a:extLst>
            </p:cNvPr>
            <p:cNvSpPr/>
            <p:nvPr/>
          </p:nvSpPr>
          <p:spPr>
            <a:xfrm>
              <a:off x="10377755" y="2810393"/>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VÕ TẮC THIÊN</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7" name="Rectangle: Rounded Corners 6">
              <a:extLst>
                <a:ext uri="{FF2B5EF4-FFF2-40B4-BE49-F238E27FC236}">
                  <a16:creationId xmlns:a16="http://schemas.microsoft.com/office/drawing/2014/main" id="{F343EFF6-F8AF-3E3E-4E5E-2B81C2C7B32C}"/>
                </a:ext>
              </a:extLst>
            </p:cNvPr>
            <p:cNvSpPr/>
            <p:nvPr/>
          </p:nvSpPr>
          <p:spPr>
            <a:xfrm>
              <a:off x="6894393" y="5524500"/>
              <a:ext cx="4496939" cy="1647648"/>
            </a:xfrm>
            <a:prstGeom prst="roundRect">
              <a:avLst>
                <a:gd name="adj" fmla="val 800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TRUNG QUỐC THỜI PHONG KIẾN</a:t>
              </a:r>
            </a:p>
          </p:txBody>
        </p:sp>
      </p:grpSp>
      <p:pic>
        <p:nvPicPr>
          <p:cNvPr id="13" name="Picture 20">
            <a:extLst>
              <a:ext uri="{FF2B5EF4-FFF2-40B4-BE49-F238E27FC236}">
                <a16:creationId xmlns:a16="http://schemas.microsoft.com/office/drawing/2014/main" id="{44200B82-27A9-10B1-2C89-38C10650F4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7465" y="6145"/>
            <a:ext cx="1580535" cy="3464185"/>
          </a:xfrm>
          <a:prstGeom prst="rect">
            <a:avLst/>
          </a:prstGeom>
        </p:spPr>
      </p:pic>
      <p:pic>
        <p:nvPicPr>
          <p:cNvPr id="14" name="Picture 20">
            <a:extLst>
              <a:ext uri="{FF2B5EF4-FFF2-40B4-BE49-F238E27FC236}">
                <a16:creationId xmlns:a16="http://schemas.microsoft.com/office/drawing/2014/main" id="{ED4D3A10-CE77-43E7-A94D-D0615F521F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039100"/>
            <a:ext cx="2198854" cy="2247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FE85DC7-D44C-7456-5506-C99DCD45E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04" y="6797128"/>
            <a:ext cx="5408335" cy="3489871"/>
          </a:xfrm>
          <a:prstGeom prst="rect">
            <a:avLst/>
          </a:prstGeom>
        </p:spPr>
      </p:pic>
      <p:sp>
        <p:nvSpPr>
          <p:cNvPr id="5" name="TextBox 4">
            <a:extLst>
              <a:ext uri="{FF2B5EF4-FFF2-40B4-BE49-F238E27FC236}">
                <a16:creationId xmlns:a16="http://schemas.microsoft.com/office/drawing/2014/main" id="{610CF180-CBEF-1EBE-9448-942DE3619A3B}"/>
              </a:ext>
            </a:extLst>
          </p:cNvPr>
          <p:cNvSpPr txBox="1"/>
          <p:nvPr/>
        </p:nvSpPr>
        <p:spPr>
          <a:xfrm>
            <a:off x="4031851" y="458415"/>
            <a:ext cx="13691398" cy="182492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mục 3, quan sát Hình 6.4. 6.5 – SGK tr.21-23 và thực hiện các nhiệm vụ sau:</a:t>
            </a:r>
          </a:p>
        </p:txBody>
      </p:sp>
      <p:grpSp>
        <p:nvGrpSpPr>
          <p:cNvPr id="2" name="Group 1">
            <a:extLst>
              <a:ext uri="{FF2B5EF4-FFF2-40B4-BE49-F238E27FC236}">
                <a16:creationId xmlns:a16="http://schemas.microsoft.com/office/drawing/2014/main" id="{961F6F3A-ADE1-390F-BBCF-AB7B324986C6}"/>
              </a:ext>
            </a:extLst>
          </p:cNvPr>
          <p:cNvGrpSpPr/>
          <p:nvPr/>
        </p:nvGrpSpPr>
        <p:grpSpPr>
          <a:xfrm>
            <a:off x="-19051" y="0"/>
            <a:ext cx="3627452" cy="8267700"/>
            <a:chOff x="-19051" y="0"/>
            <a:chExt cx="3627452" cy="8267700"/>
          </a:xfrm>
        </p:grpSpPr>
        <p:pic>
          <p:nvPicPr>
            <p:cNvPr id="3" name="Picture 9">
              <a:extLst>
                <a:ext uri="{FF2B5EF4-FFF2-40B4-BE49-F238E27FC236}">
                  <a16:creationId xmlns:a16="http://schemas.microsoft.com/office/drawing/2014/main" id="{51216FAB-89FE-A586-84C0-48CFF66532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1" y="0"/>
              <a:ext cx="3627452" cy="8267700"/>
            </a:xfrm>
            <a:prstGeom prst="rect">
              <a:avLst/>
            </a:prstGeom>
          </p:spPr>
        </p:pic>
        <p:sp>
          <p:nvSpPr>
            <p:cNvPr id="4" name="TextBox 4">
              <a:extLst>
                <a:ext uri="{FF2B5EF4-FFF2-40B4-BE49-F238E27FC236}">
                  <a16:creationId xmlns:a16="http://schemas.microsoft.com/office/drawing/2014/main" id="{CC259DC2-E81D-0B5D-761E-D3B84DF5546A}"/>
                </a:ext>
              </a:extLst>
            </p:cNvPr>
            <p:cNvSpPr txBox="1"/>
            <p:nvPr/>
          </p:nvSpPr>
          <p:spPr>
            <a:xfrm>
              <a:off x="558002" y="1722851"/>
              <a:ext cx="2473345" cy="4124975"/>
            </a:xfrm>
            <a:prstGeom prst="rect">
              <a:avLst/>
            </a:prstGeom>
          </p:spPr>
          <p:txBody>
            <a:bodyPr wrap="square" lIns="0" tIns="0" rIns="0" bIns="0" rtlCol="0" anchor="t">
              <a:spAutoFit/>
            </a:bodyPr>
            <a:lstStyle/>
            <a:p>
              <a:pPr algn="ctr">
                <a:lnSpc>
                  <a:spcPts val="11200"/>
                </a:lnSpc>
              </a:pPr>
              <a:r>
                <a:rPr lang="en-US" sz="6000" b="1" dirty="0">
                  <a:latin typeface="Arial" panose="020B0604020202020204" pitchFamily="34" charset="0"/>
                  <a:cs typeface="Arial" panose="020B0604020202020204" pitchFamily="34" charset="0"/>
                </a:rPr>
                <a:t>THẢO LUẬN NHÓM</a:t>
              </a:r>
            </a:p>
          </p:txBody>
        </p:sp>
      </p:grpSp>
      <p:grpSp>
        <p:nvGrpSpPr>
          <p:cNvPr id="13" name="Group 12">
            <a:extLst>
              <a:ext uri="{FF2B5EF4-FFF2-40B4-BE49-F238E27FC236}">
                <a16:creationId xmlns:a16="http://schemas.microsoft.com/office/drawing/2014/main" id="{773440A8-75C3-B72F-D9C2-2064B2CC6BC9}"/>
              </a:ext>
            </a:extLst>
          </p:cNvPr>
          <p:cNvGrpSpPr/>
          <p:nvPr/>
        </p:nvGrpSpPr>
        <p:grpSpPr>
          <a:xfrm>
            <a:off x="4038600" y="2554792"/>
            <a:ext cx="6477000" cy="3489871"/>
            <a:chOff x="8674894" y="3848100"/>
            <a:chExt cx="7702194" cy="3489871"/>
          </a:xfrm>
        </p:grpSpPr>
        <p:grpSp>
          <p:nvGrpSpPr>
            <p:cNvPr id="7" name="Group 4">
              <a:extLst>
                <a:ext uri="{FF2B5EF4-FFF2-40B4-BE49-F238E27FC236}">
                  <a16:creationId xmlns:a16="http://schemas.microsoft.com/office/drawing/2014/main" id="{7F7206D2-F4AB-3376-109A-233EBDD1DA7A}"/>
                </a:ext>
              </a:extLst>
            </p:cNvPr>
            <p:cNvGrpSpPr/>
            <p:nvPr/>
          </p:nvGrpSpPr>
          <p:grpSpPr>
            <a:xfrm>
              <a:off x="8674894" y="3848100"/>
              <a:ext cx="7702194" cy="3489871"/>
              <a:chOff x="0" y="0"/>
              <a:chExt cx="22311143" cy="10109200"/>
            </a:xfrm>
          </p:grpSpPr>
          <p:sp>
            <p:nvSpPr>
              <p:cNvPr id="8" name="Freeform 5">
                <a:extLst>
                  <a:ext uri="{FF2B5EF4-FFF2-40B4-BE49-F238E27FC236}">
                    <a16:creationId xmlns:a16="http://schemas.microsoft.com/office/drawing/2014/main" id="{AB883781-5FEB-2A3C-9350-2E809B5A9597}"/>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10" name="TextBox 6">
              <a:extLst>
                <a:ext uri="{FF2B5EF4-FFF2-40B4-BE49-F238E27FC236}">
                  <a16:creationId xmlns:a16="http://schemas.microsoft.com/office/drawing/2014/main" id="{5627C627-94D6-412D-63B5-4449523904A7}"/>
                </a:ext>
              </a:extLst>
            </p:cNvPr>
            <p:cNvSpPr txBox="1"/>
            <p:nvPr/>
          </p:nvSpPr>
          <p:spPr>
            <a:xfrm>
              <a:off x="9525299" y="3922208"/>
              <a:ext cx="6001384" cy="3313664"/>
            </a:xfrm>
            <a:prstGeom prst="rect">
              <a:avLst/>
            </a:prstGeom>
          </p:spPr>
          <p:txBody>
            <a:bodyPr wrap="square" lIns="0" tIns="0" rIns="0" bIns="0" rtlCol="0" anchor="t">
              <a:spAutoFit/>
            </a:bodyPr>
            <a:lstStyle/>
            <a:p>
              <a:pPr algn="ctr">
                <a:lnSpc>
                  <a:spcPct val="150000"/>
                </a:lnSpc>
              </a:pPr>
              <a:r>
                <a:rPr lang="en-US" sz="3600" b="1" dirty="0">
                  <a:solidFill>
                    <a:srgbClr val="000000"/>
                  </a:solidFill>
                  <a:latin typeface="Arial" panose="020B0604020202020204" pitchFamily="34" charset="0"/>
                  <a:cs typeface="Arial" panose="020B0604020202020204" pitchFamily="34" charset="0"/>
                </a:rPr>
                <a:t>NHÓM 1:</a:t>
              </a:r>
            </a:p>
            <a:p>
              <a:pPr marL="302259" lvl="1" algn="ctr">
                <a:lnSpc>
                  <a:spcPct val="150000"/>
                </a:lnSpc>
              </a:pPr>
              <a:r>
                <a:rPr lang="en-US" sz="3600">
                  <a:solidFill>
                    <a:srgbClr val="000000"/>
                  </a:solidFill>
                  <a:latin typeface="Arial" panose="020B0604020202020204" pitchFamily="34" charset="0"/>
                  <a:cs typeface="Arial" panose="020B0604020202020204" pitchFamily="34" charset="0"/>
                </a:rPr>
                <a:t>Mô tả sự phát triển kinh tế nông nghiệp thời Minh, Thanh. </a:t>
              </a:r>
              <a:endParaRPr lang="en-US" sz="3600" dirty="0">
                <a:solidFill>
                  <a:srgbClr val="00000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FE9BDC4B-DF17-4F6E-EE67-F673AF3619E3}"/>
              </a:ext>
            </a:extLst>
          </p:cNvPr>
          <p:cNvGrpSpPr/>
          <p:nvPr/>
        </p:nvGrpSpPr>
        <p:grpSpPr>
          <a:xfrm>
            <a:off x="11025353" y="2554792"/>
            <a:ext cx="6477000" cy="3489871"/>
            <a:chOff x="8674894" y="3848100"/>
            <a:chExt cx="7702194" cy="3489871"/>
          </a:xfrm>
        </p:grpSpPr>
        <p:grpSp>
          <p:nvGrpSpPr>
            <p:cNvPr id="15" name="Group 4">
              <a:extLst>
                <a:ext uri="{FF2B5EF4-FFF2-40B4-BE49-F238E27FC236}">
                  <a16:creationId xmlns:a16="http://schemas.microsoft.com/office/drawing/2014/main" id="{764B9774-A37E-CCFF-5AB3-ED7E4AF4C0CD}"/>
                </a:ext>
              </a:extLst>
            </p:cNvPr>
            <p:cNvGrpSpPr/>
            <p:nvPr/>
          </p:nvGrpSpPr>
          <p:grpSpPr>
            <a:xfrm>
              <a:off x="8674894" y="3848100"/>
              <a:ext cx="7702194" cy="3489871"/>
              <a:chOff x="0" y="0"/>
              <a:chExt cx="22311143" cy="10109200"/>
            </a:xfrm>
          </p:grpSpPr>
          <p:sp>
            <p:nvSpPr>
              <p:cNvPr id="17" name="Freeform 5">
                <a:extLst>
                  <a:ext uri="{FF2B5EF4-FFF2-40B4-BE49-F238E27FC236}">
                    <a16:creationId xmlns:a16="http://schemas.microsoft.com/office/drawing/2014/main" id="{FC776352-2B8C-6CFA-8DEC-1F0D00A2FFB3}"/>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16" name="TextBox 6">
              <a:extLst>
                <a:ext uri="{FF2B5EF4-FFF2-40B4-BE49-F238E27FC236}">
                  <a16:creationId xmlns:a16="http://schemas.microsoft.com/office/drawing/2014/main" id="{0CEE07AC-9EFF-BEF5-0050-8192DE93DA11}"/>
                </a:ext>
              </a:extLst>
            </p:cNvPr>
            <p:cNvSpPr txBox="1"/>
            <p:nvPr/>
          </p:nvSpPr>
          <p:spPr>
            <a:xfrm>
              <a:off x="9325986" y="3885144"/>
              <a:ext cx="6048488" cy="3313664"/>
            </a:xfrm>
            <a:prstGeom prst="rect">
              <a:avLst/>
            </a:prstGeom>
          </p:spPr>
          <p:txBody>
            <a:bodyPr wrap="square" lIns="0" tIns="0" rIns="0" bIns="0" rtlCol="0" anchor="t">
              <a:spAutoFit/>
            </a:bodyPr>
            <a:lstStyle/>
            <a:p>
              <a:pPr algn="ctr">
                <a:lnSpc>
                  <a:spcPct val="150000"/>
                </a:lnSpc>
              </a:pPr>
              <a:r>
                <a:rPr lang="en-US" sz="3600" b="1">
                  <a:solidFill>
                    <a:srgbClr val="000000"/>
                  </a:solidFill>
                  <a:latin typeface="Arial" panose="020B0604020202020204" pitchFamily="34" charset="0"/>
                  <a:cs typeface="Arial" panose="020B0604020202020204" pitchFamily="34" charset="0"/>
                </a:rPr>
                <a:t>NHÓM 2:</a:t>
              </a:r>
              <a:endParaRPr lang="en-US" sz="3600" b="1" dirty="0">
                <a:solidFill>
                  <a:srgbClr val="000000"/>
                </a:solidFill>
                <a:latin typeface="Arial" panose="020B0604020202020204" pitchFamily="34" charset="0"/>
                <a:cs typeface="Arial" panose="020B0604020202020204" pitchFamily="34" charset="0"/>
              </a:endParaRPr>
            </a:p>
            <a:p>
              <a:pPr marL="302259" lvl="1" algn="ctr">
                <a:lnSpc>
                  <a:spcPct val="150000"/>
                </a:lnSpc>
              </a:pPr>
              <a:r>
                <a:rPr lang="en-US" sz="3600">
                  <a:solidFill>
                    <a:srgbClr val="000000"/>
                  </a:solidFill>
                  <a:latin typeface="Arial" panose="020B0604020202020204" pitchFamily="34" charset="0"/>
                  <a:cs typeface="Arial" panose="020B0604020202020204" pitchFamily="34" charset="0"/>
                </a:rPr>
                <a:t>Mô tả sự phát triển kinh tế thủ công nghiệp thời Minh, Thanh.</a:t>
              </a:r>
              <a:endParaRPr lang="en-US" sz="3600" dirty="0">
                <a:solidFill>
                  <a:srgbClr val="000000"/>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65B179F-C3A0-2152-B809-F3C424CA407C}"/>
              </a:ext>
            </a:extLst>
          </p:cNvPr>
          <p:cNvGrpSpPr/>
          <p:nvPr/>
        </p:nvGrpSpPr>
        <p:grpSpPr>
          <a:xfrm>
            <a:off x="7639050" y="6301829"/>
            <a:ext cx="6477000" cy="3489871"/>
            <a:chOff x="8674894" y="3848100"/>
            <a:chExt cx="7702194" cy="3489871"/>
          </a:xfrm>
        </p:grpSpPr>
        <p:grpSp>
          <p:nvGrpSpPr>
            <p:cNvPr id="19" name="Group 4">
              <a:extLst>
                <a:ext uri="{FF2B5EF4-FFF2-40B4-BE49-F238E27FC236}">
                  <a16:creationId xmlns:a16="http://schemas.microsoft.com/office/drawing/2014/main" id="{C75EA977-C3A2-E257-0825-DA829658CEF0}"/>
                </a:ext>
              </a:extLst>
            </p:cNvPr>
            <p:cNvGrpSpPr/>
            <p:nvPr/>
          </p:nvGrpSpPr>
          <p:grpSpPr>
            <a:xfrm>
              <a:off x="8674894" y="3848100"/>
              <a:ext cx="7702194" cy="3489871"/>
              <a:chOff x="0" y="0"/>
              <a:chExt cx="22311143" cy="10109200"/>
            </a:xfrm>
          </p:grpSpPr>
          <p:sp>
            <p:nvSpPr>
              <p:cNvPr id="22" name="Freeform 5">
                <a:extLst>
                  <a:ext uri="{FF2B5EF4-FFF2-40B4-BE49-F238E27FC236}">
                    <a16:creationId xmlns:a16="http://schemas.microsoft.com/office/drawing/2014/main" id="{9097AD74-3556-5B4B-D28E-25D5AA60786A}"/>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21" name="TextBox 6">
              <a:extLst>
                <a:ext uri="{FF2B5EF4-FFF2-40B4-BE49-F238E27FC236}">
                  <a16:creationId xmlns:a16="http://schemas.microsoft.com/office/drawing/2014/main" id="{31EE475D-E044-E5AE-41A9-9B7564853A28}"/>
                </a:ext>
              </a:extLst>
            </p:cNvPr>
            <p:cNvSpPr txBox="1"/>
            <p:nvPr/>
          </p:nvSpPr>
          <p:spPr>
            <a:xfrm>
              <a:off x="9697035" y="3982369"/>
              <a:ext cx="5657911" cy="3221331"/>
            </a:xfrm>
            <a:prstGeom prst="rect">
              <a:avLst/>
            </a:prstGeom>
          </p:spPr>
          <p:txBody>
            <a:bodyPr wrap="square" lIns="0" tIns="0" rIns="0" bIns="0" rtlCol="0" anchor="t">
              <a:spAutoFit/>
            </a:bodyPr>
            <a:lstStyle/>
            <a:p>
              <a:pPr algn="ctr">
                <a:lnSpc>
                  <a:spcPct val="150000"/>
                </a:lnSpc>
              </a:pPr>
              <a:r>
                <a:rPr lang="en-US" sz="3600" b="1">
                  <a:solidFill>
                    <a:srgbClr val="000000"/>
                  </a:solidFill>
                  <a:latin typeface="Arial" panose="020B0604020202020204" pitchFamily="34" charset="0"/>
                  <a:cs typeface="Arial" panose="020B0604020202020204" pitchFamily="34" charset="0"/>
                </a:rPr>
                <a:t>NHÓM 3:</a:t>
              </a:r>
              <a:endParaRPr lang="en-US" sz="3600" b="1" dirty="0">
                <a:solidFill>
                  <a:srgbClr val="000000"/>
                </a:solidFill>
                <a:latin typeface="Arial" panose="020B0604020202020204" pitchFamily="34" charset="0"/>
                <a:cs typeface="Arial" panose="020B0604020202020204" pitchFamily="34" charset="0"/>
              </a:endParaRPr>
            </a:p>
            <a:p>
              <a:pPr marL="302259" lvl="1" algn="ctr">
                <a:lnSpc>
                  <a:spcPct val="150000"/>
                </a:lnSpc>
              </a:pPr>
              <a:r>
                <a:rPr lang="vi-VN" sz="3600">
                  <a:solidFill>
                    <a:srgbClr val="000000"/>
                  </a:solidFill>
                  <a:latin typeface="Arial" panose="020B0604020202020204" pitchFamily="34" charset="0"/>
                  <a:cs typeface="Arial" panose="020B0604020202020204" pitchFamily="34" charset="0"/>
                </a:rPr>
                <a:t>Mô tả sự phát triển kinh tế thương mại thời Minh, Thanh.</a:t>
              </a:r>
              <a:endParaRPr lang="en-US" sz="3600"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819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0DDC592-3F6E-2D18-3F3E-1E02105CD853}"/>
              </a:ext>
            </a:extLst>
          </p:cNvPr>
          <p:cNvSpPr txBox="1"/>
          <p:nvPr/>
        </p:nvSpPr>
        <p:spPr>
          <a:xfrm>
            <a:off x="3396056" y="1131831"/>
            <a:ext cx="11495887"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Sự phát triển kinh tế nông nghiệp</a:t>
            </a:r>
            <a:endParaRPr lang="en-US" sz="48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8344CFD-722A-3E7F-905F-40AB27C8D534}"/>
              </a:ext>
            </a:extLst>
          </p:cNvPr>
          <p:cNvSpPr txBox="1"/>
          <p:nvPr/>
        </p:nvSpPr>
        <p:spPr>
          <a:xfrm>
            <a:off x="152400" y="2590801"/>
            <a:ext cx="10591800" cy="6441572"/>
          </a:xfrm>
          <a:prstGeom prst="rect">
            <a:avLst/>
          </a:prstGeom>
          <a:noFill/>
        </p:spPr>
        <p:txBody>
          <a:bodyPr wrap="square">
            <a:spAutoFit/>
          </a:bodyPr>
          <a:lstStyle/>
          <a:p>
            <a:pPr marL="938529" lvl="1" indent="-571500" algn="just">
              <a:lnSpc>
                <a:spcPct val="150000"/>
              </a:lnSpc>
              <a:buFont typeface="Arial" panose="020B0604020202020204" pitchFamily="34" charset="0"/>
              <a:buChar char="•"/>
            </a:pPr>
            <a:r>
              <a:rPr lang="vi-VN" sz="4000">
                <a:solidFill>
                  <a:srgbClr val="000000"/>
                </a:solidFill>
                <a:cs typeface="Arial" panose="020B0604020202020204" pitchFamily="34" charset="0"/>
              </a:rPr>
              <a:t>Hệ thống thủy lợi được mở rộng. </a:t>
            </a:r>
          </a:p>
          <a:p>
            <a:pPr marL="938529" lvl="1" indent="-571500" algn="just">
              <a:lnSpc>
                <a:spcPct val="150000"/>
              </a:lnSpc>
              <a:buFont typeface="Arial" panose="020B0604020202020204" pitchFamily="34" charset="0"/>
              <a:buChar char="→"/>
            </a:pPr>
            <a:r>
              <a:rPr lang="vi-VN" sz="4000">
                <a:solidFill>
                  <a:srgbClr val="000000"/>
                </a:solidFill>
                <a:cs typeface="Arial" panose="020B0604020202020204" pitchFamily="34" charset="0"/>
              </a:rPr>
              <a:t>Thúc đẩy hoạt động di dân, khai phá đất hoang, lập đồn điền.</a:t>
            </a:r>
          </a:p>
          <a:p>
            <a:pPr marL="938529" lvl="1" indent="-571500" algn="just">
              <a:lnSpc>
                <a:spcPct val="150000"/>
              </a:lnSpc>
              <a:buFont typeface="Arial" panose="020B0604020202020204" pitchFamily="34" charset="0"/>
              <a:buChar char="•"/>
            </a:pPr>
            <a:r>
              <a:rPr lang="vi-VN" sz="4000">
                <a:solidFill>
                  <a:srgbClr val="000000"/>
                </a:solidFill>
                <a:cs typeface="Arial" panose="020B0604020202020204" pitchFamily="34" charset="0"/>
              </a:rPr>
              <a:t>Nhiều cây mới được du nhập và phổ biến nhanh chóng (bông, ngô, thuốc lá,…).</a:t>
            </a:r>
          </a:p>
          <a:p>
            <a:pPr marL="938529" lvl="1" indent="-571500" algn="just">
              <a:lnSpc>
                <a:spcPct val="150000"/>
              </a:lnSpc>
              <a:buFont typeface="Arial" panose="020B0604020202020204" pitchFamily="34" charset="0"/>
              <a:buChar char="→"/>
            </a:pPr>
            <a:r>
              <a:rPr lang="en-US" sz="4000">
                <a:solidFill>
                  <a:srgbClr val="000000"/>
                </a:solidFill>
                <a:cs typeface="Arial" panose="020B0604020202020204" pitchFamily="34" charset="0"/>
              </a:rPr>
              <a:t> </a:t>
            </a:r>
            <a:r>
              <a:rPr lang="vi-VN" sz="4000">
                <a:solidFill>
                  <a:srgbClr val="000000"/>
                </a:solidFill>
                <a:cs typeface="Arial" panose="020B0604020202020204" pitchFamily="34" charset="0"/>
              </a:rPr>
              <a:t>Hoạt động sản xuất nông nghiệp phát triển đa dạng, quy mô được mở rộng.</a:t>
            </a:r>
          </a:p>
        </p:txBody>
      </p:sp>
      <p:pic>
        <p:nvPicPr>
          <p:cNvPr id="6" name="Picture 5">
            <a:extLst>
              <a:ext uri="{FF2B5EF4-FFF2-40B4-BE49-F238E27FC236}">
                <a16:creationId xmlns:a16="http://schemas.microsoft.com/office/drawing/2014/main" id="{B51C822F-1FEC-C648-81D4-EEADC3AA27C0}"/>
              </a:ext>
            </a:extLst>
          </p:cNvPr>
          <p:cNvPicPr>
            <a:picLocks noChangeAspect="1"/>
          </p:cNvPicPr>
          <p:nvPr/>
        </p:nvPicPr>
        <p:blipFill>
          <a:blip r:embed="rId2">
            <a:extLst>
              <a:ext uri="{28A0092B-C50C-407E-A947-70E740481C1C}">
                <a14:useLocalDpi xmlns:a14="http://schemas.microsoft.com/office/drawing/2010/main" val="0"/>
              </a:ext>
            </a:extLst>
          </a:blip>
          <a:srcRect t="115" b="115"/>
          <a:stretch/>
        </p:blipFill>
        <p:spPr>
          <a:xfrm>
            <a:off x="11049000" y="3695700"/>
            <a:ext cx="6781800" cy="4394107"/>
          </a:xfrm>
          <a:prstGeom prst="rect">
            <a:avLst/>
          </a:prstGeom>
        </p:spPr>
      </p:pic>
    </p:spTree>
    <p:extLst>
      <p:ext uri="{BB962C8B-B14F-4D97-AF65-F5344CB8AC3E}">
        <p14:creationId xmlns:p14="http://schemas.microsoft.com/office/powerpoint/2010/main" val="4393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0DDC592-3F6E-2D18-3F3E-1E02105CD853}"/>
              </a:ext>
            </a:extLst>
          </p:cNvPr>
          <p:cNvSpPr txBox="1"/>
          <p:nvPr/>
        </p:nvSpPr>
        <p:spPr>
          <a:xfrm>
            <a:off x="3031527" y="1104900"/>
            <a:ext cx="12224945"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Sự phát triển kinh tế thủ công nghiệp</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A046B00-4969-48BD-7C56-3BCD7A88A1CC}"/>
              </a:ext>
            </a:extLst>
          </p:cNvPr>
          <p:cNvSpPr txBox="1"/>
          <p:nvPr/>
        </p:nvSpPr>
        <p:spPr>
          <a:xfrm>
            <a:off x="426204" y="2510935"/>
            <a:ext cx="9448800" cy="6441572"/>
          </a:xfrm>
          <a:prstGeom prst="rect">
            <a:avLst/>
          </a:prstGeom>
          <a:noFill/>
        </p:spPr>
        <p:txBody>
          <a:bodyPr wrap="square">
            <a:spAutoFit/>
          </a:bodyPr>
          <a:lstStyle/>
          <a:p>
            <a:pPr marL="938529" lvl="1"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Phát triển trên nhiều lĩnh vực: In ấn, luyện kim, khai mỏ,</a:t>
            </a:r>
            <a:r>
              <a:rPr lang="en-US" sz="40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Sản xuất thủ công được tổ chức theo các hình thức các xưởng của nhà nước và tư nhân với quy mô ngày càng lớn</a:t>
            </a:r>
            <a:r>
              <a:rPr lang="en-US" sz="40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Mầm mống tư bản xuất hiện.</a:t>
            </a:r>
            <a:endParaRPr lang="vi-VN" sz="4000">
              <a:solidFill>
                <a:srgbClr val="00000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FA341290-B5B5-756C-1B7D-D697C480637B}"/>
              </a:ext>
            </a:extLst>
          </p:cNvPr>
          <p:cNvGrpSpPr/>
          <p:nvPr/>
        </p:nvGrpSpPr>
        <p:grpSpPr>
          <a:xfrm>
            <a:off x="8859940" y="2141323"/>
            <a:ext cx="9428060" cy="7059827"/>
            <a:chOff x="8859940" y="2141323"/>
            <a:chExt cx="9428060" cy="7059827"/>
          </a:xfrm>
        </p:grpSpPr>
        <p:pic>
          <p:nvPicPr>
            <p:cNvPr id="10" name="Picture 9" descr="A blue and white vase&#10;&#10;Description automatically generated with medium confidence">
              <a:extLst>
                <a:ext uri="{FF2B5EF4-FFF2-40B4-BE49-F238E27FC236}">
                  <a16:creationId xmlns:a16="http://schemas.microsoft.com/office/drawing/2014/main" id="{82AD5921-DBB3-5849-F759-46C15148E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004" y="2141323"/>
              <a:ext cx="4561905" cy="4961905"/>
            </a:xfrm>
            <a:prstGeom prst="rect">
              <a:avLst/>
            </a:prstGeom>
          </p:spPr>
        </p:pic>
        <p:pic>
          <p:nvPicPr>
            <p:cNvPr id="12" name="Picture 11" descr="A picture containing plant, ceramic ware, vessel, painted&#10;&#10;Description automatically generated">
              <a:extLst>
                <a:ext uri="{FF2B5EF4-FFF2-40B4-BE49-F238E27FC236}">
                  <a16:creationId xmlns:a16="http://schemas.microsoft.com/office/drawing/2014/main" id="{F84139E8-A5E8-5700-5EDB-C12AB0496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6095" y="4405061"/>
              <a:ext cx="4561905" cy="4796089"/>
            </a:xfrm>
            <a:prstGeom prst="rect">
              <a:avLst/>
            </a:prstGeom>
          </p:spPr>
        </p:pic>
        <p:sp>
          <p:nvSpPr>
            <p:cNvPr id="13" name="TextBox 4">
              <a:extLst>
                <a:ext uri="{FF2B5EF4-FFF2-40B4-BE49-F238E27FC236}">
                  <a16:creationId xmlns:a16="http://schemas.microsoft.com/office/drawing/2014/main" id="{C474326A-D04B-CC2C-FA3D-37F146D7BFDC}"/>
                </a:ext>
              </a:extLst>
            </p:cNvPr>
            <p:cNvSpPr txBox="1"/>
            <p:nvPr/>
          </p:nvSpPr>
          <p:spPr>
            <a:xfrm>
              <a:off x="8859940" y="8410634"/>
              <a:ext cx="6396532" cy="560923"/>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Bình gốm sứ thời nhà Minh</a:t>
              </a:r>
              <a:endParaRPr lang="en-US" sz="3200" i="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4362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0DDC592-3F6E-2D18-3F3E-1E02105CD853}"/>
              </a:ext>
            </a:extLst>
          </p:cNvPr>
          <p:cNvSpPr txBox="1"/>
          <p:nvPr/>
        </p:nvSpPr>
        <p:spPr>
          <a:xfrm>
            <a:off x="3031527" y="1104900"/>
            <a:ext cx="12224945"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Sự phát triển kinh tế thương mại</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A046B00-4969-48BD-7C56-3BCD7A88A1CC}"/>
              </a:ext>
            </a:extLst>
          </p:cNvPr>
          <p:cNvSpPr txBox="1"/>
          <p:nvPr/>
        </p:nvSpPr>
        <p:spPr>
          <a:xfrm>
            <a:off x="228600" y="3105323"/>
            <a:ext cx="9448800" cy="5518242"/>
          </a:xfrm>
          <a:prstGeom prst="rect">
            <a:avLst/>
          </a:prstGeom>
          <a:noFill/>
        </p:spPr>
        <p:txBody>
          <a:bodyPr wrap="square">
            <a:spAutoFit/>
          </a:bodyPr>
          <a:lstStyle/>
          <a:p>
            <a:pPr marL="938529" lvl="1"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Hoạt động trao đổi, buôn bán phát triển với quy mô lớn. </a:t>
            </a:r>
          </a:p>
          <a:p>
            <a:pPr marL="938529" lvl="1"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Hệ thống đường bộ và đường thủy được mở rộng, kết nối các thành thị sầm uất.</a:t>
            </a:r>
            <a:endParaRPr lang="en-US" sz="4000">
              <a:solidFill>
                <a:srgbClr val="000000"/>
              </a:solidFill>
              <a:latin typeface="Arial" panose="020B0604020202020204" pitchFamily="34" charset="0"/>
              <a:cs typeface="Arial" panose="020B0604020202020204" pitchFamily="34" charset="0"/>
            </a:endParaRP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T</a:t>
            </a:r>
            <a:r>
              <a:rPr lang="vi-VN" sz="4000">
                <a:solidFill>
                  <a:srgbClr val="000000"/>
                </a:solidFill>
                <a:latin typeface="Arial" panose="020B0604020202020204" pitchFamily="34" charset="0"/>
                <a:cs typeface="Arial" panose="020B0604020202020204" pitchFamily="34" charset="0"/>
              </a:rPr>
              <a:t>ạo nhiều chuyển biến trong xã hội</a:t>
            </a:r>
          </a:p>
        </p:txBody>
      </p:sp>
      <p:grpSp>
        <p:nvGrpSpPr>
          <p:cNvPr id="5" name="Group 4">
            <a:extLst>
              <a:ext uri="{FF2B5EF4-FFF2-40B4-BE49-F238E27FC236}">
                <a16:creationId xmlns:a16="http://schemas.microsoft.com/office/drawing/2014/main" id="{DBE8608C-64B2-4486-9CEE-E9B11DFB44F7}"/>
              </a:ext>
            </a:extLst>
          </p:cNvPr>
          <p:cNvGrpSpPr/>
          <p:nvPr/>
        </p:nvGrpSpPr>
        <p:grpSpPr>
          <a:xfrm>
            <a:off x="9808477" y="2727300"/>
            <a:ext cx="7827860" cy="6095488"/>
            <a:chOff x="9808477" y="2727300"/>
            <a:chExt cx="7827860" cy="6095488"/>
          </a:xfrm>
        </p:grpSpPr>
        <p:sp>
          <p:nvSpPr>
            <p:cNvPr id="13" name="TextBox 4">
              <a:extLst>
                <a:ext uri="{FF2B5EF4-FFF2-40B4-BE49-F238E27FC236}">
                  <a16:creationId xmlns:a16="http://schemas.microsoft.com/office/drawing/2014/main" id="{C474326A-D04B-CC2C-FA3D-37F146D7BFDC}"/>
                </a:ext>
              </a:extLst>
            </p:cNvPr>
            <p:cNvSpPr txBox="1"/>
            <p:nvPr/>
          </p:nvSpPr>
          <p:spPr>
            <a:xfrm>
              <a:off x="9808477" y="8267700"/>
              <a:ext cx="7827860"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Trao đổi, buôn bán trên sông thời Thanh</a:t>
              </a:r>
              <a:endParaRPr lang="en-US" sz="3200" i="1" dirty="0">
                <a:solidFill>
                  <a:srgbClr val="000000"/>
                </a:solidFill>
                <a:latin typeface="Arial" panose="020B0604020202020204" pitchFamily="34" charset="0"/>
                <a:cs typeface="Arial" panose="020B0604020202020204" pitchFamily="34" charset="0"/>
              </a:endParaRPr>
            </a:p>
          </p:txBody>
        </p:sp>
        <p:pic>
          <p:nvPicPr>
            <p:cNvPr id="4" name="Picture 3" descr="A picture containing text, map, indoor&#10;&#10;Description automatically generated">
              <a:extLst>
                <a:ext uri="{FF2B5EF4-FFF2-40B4-BE49-F238E27FC236}">
                  <a16:creationId xmlns:a16="http://schemas.microsoft.com/office/drawing/2014/main" id="{7355D8B7-1478-F201-F1B7-08D08B2B2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727300"/>
              <a:ext cx="7175614" cy="5350958"/>
            </a:xfrm>
            <a:prstGeom prst="rect">
              <a:avLst/>
            </a:prstGeom>
          </p:spPr>
        </p:pic>
      </p:grpSp>
    </p:spTree>
    <p:extLst>
      <p:ext uri="{BB962C8B-B14F-4D97-AF65-F5344CB8AC3E}">
        <p14:creationId xmlns:p14="http://schemas.microsoft.com/office/powerpoint/2010/main" val="1943671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0DDC592-3F6E-2D18-3F3E-1E02105CD853}"/>
              </a:ext>
            </a:extLst>
          </p:cNvPr>
          <p:cNvSpPr txBox="1"/>
          <p:nvPr/>
        </p:nvSpPr>
        <p:spPr>
          <a:xfrm>
            <a:off x="3031527" y="1104900"/>
            <a:ext cx="12224945"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Sự phát triển kinh tế thương mại</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A046B00-4969-48BD-7C56-3BCD7A88A1CC}"/>
              </a:ext>
            </a:extLst>
          </p:cNvPr>
          <p:cNvSpPr txBox="1"/>
          <p:nvPr/>
        </p:nvSpPr>
        <p:spPr>
          <a:xfrm>
            <a:off x="131077" y="2643658"/>
            <a:ext cx="10003523" cy="5518242"/>
          </a:xfrm>
          <a:prstGeom prst="rect">
            <a:avLst/>
          </a:prstGeom>
          <a:noFill/>
        </p:spPr>
        <p:txBody>
          <a:bodyPr wrap="square">
            <a:spAutoFit/>
          </a:bodyPr>
          <a:lstStyle/>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Ý nghĩa: </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Nền sản xuất hàng hóa được mở rộng.</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Tiền giấy được lưu hành và phổ biến.</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Nhiều đô thị phát triển thịnh vượng.</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Thương nhân phương Tây ngày càng đông đảo.</a:t>
            </a:r>
            <a:endParaRPr lang="vi-VN" sz="4000">
              <a:solidFill>
                <a:srgbClr val="00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BE8608C-64B2-4486-9CEE-E9B11DFB44F7}"/>
              </a:ext>
            </a:extLst>
          </p:cNvPr>
          <p:cNvGrpSpPr/>
          <p:nvPr/>
        </p:nvGrpSpPr>
        <p:grpSpPr>
          <a:xfrm>
            <a:off x="9808477" y="2727300"/>
            <a:ext cx="7827860" cy="6711041"/>
            <a:chOff x="9808477" y="2727300"/>
            <a:chExt cx="7827860" cy="6711041"/>
          </a:xfrm>
        </p:grpSpPr>
        <p:sp>
          <p:nvSpPr>
            <p:cNvPr id="13" name="TextBox 4">
              <a:extLst>
                <a:ext uri="{FF2B5EF4-FFF2-40B4-BE49-F238E27FC236}">
                  <a16:creationId xmlns:a16="http://schemas.microsoft.com/office/drawing/2014/main" id="{C474326A-D04B-CC2C-FA3D-37F146D7BFDC}"/>
                </a:ext>
              </a:extLst>
            </p:cNvPr>
            <p:cNvSpPr txBox="1"/>
            <p:nvPr/>
          </p:nvSpPr>
          <p:spPr>
            <a:xfrm>
              <a:off x="9808477" y="8267700"/>
              <a:ext cx="7827860" cy="1170641"/>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Chuyến thị sát của Hoàng đế Càn Long năm 1751 (tranh vẽ)</a:t>
              </a:r>
              <a:endParaRPr lang="en-US" sz="3200" i="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355D8B7-1478-F201-F1B7-08D08B2B27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62219" y="2727300"/>
              <a:ext cx="6120375" cy="5350958"/>
            </a:xfrm>
            <a:prstGeom prst="rect">
              <a:avLst/>
            </a:prstGeom>
          </p:spPr>
        </p:pic>
      </p:grpSp>
    </p:spTree>
    <p:extLst>
      <p:ext uri="{BB962C8B-B14F-4D97-AF65-F5344CB8AC3E}">
        <p14:creationId xmlns:p14="http://schemas.microsoft.com/office/powerpoint/2010/main" val="288482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6" name="Picture 22">
            <a:extLst>
              <a:ext uri="{FF2B5EF4-FFF2-40B4-BE49-F238E27FC236}">
                <a16:creationId xmlns:a16="http://schemas.microsoft.com/office/drawing/2014/main" id="{6B2DE048-54C5-CBC8-6F83-9BAF7F89CEF4}"/>
              </a:ext>
            </a:extLst>
          </p:cNvPr>
          <p:cNvPicPr>
            <a:picLocks noChangeAspect="1"/>
          </p:cNvPicPr>
          <p:nvPr/>
        </p:nvPicPr>
        <p:blipFill>
          <a:blip r:embed="rId2"/>
          <a:srcRect/>
          <a:stretch>
            <a:fillRect/>
          </a:stretch>
        </p:blipFill>
        <p:spPr>
          <a:xfrm>
            <a:off x="0" y="0"/>
            <a:ext cx="18288000" cy="7124700"/>
          </a:xfrm>
          <a:prstGeom prst="rect">
            <a:avLst/>
          </a:prstGeom>
        </p:spPr>
      </p:pic>
      <p:grpSp>
        <p:nvGrpSpPr>
          <p:cNvPr id="9" name="Group 8">
            <a:extLst>
              <a:ext uri="{FF2B5EF4-FFF2-40B4-BE49-F238E27FC236}">
                <a16:creationId xmlns:a16="http://schemas.microsoft.com/office/drawing/2014/main" id="{DF6A8ACB-841F-D6CC-E66F-F02301573D7C}"/>
              </a:ext>
            </a:extLst>
          </p:cNvPr>
          <p:cNvGrpSpPr/>
          <p:nvPr/>
        </p:nvGrpSpPr>
        <p:grpSpPr>
          <a:xfrm>
            <a:off x="4953000" y="5829300"/>
            <a:ext cx="8382000" cy="5105400"/>
            <a:chOff x="4953000" y="5829300"/>
            <a:chExt cx="8382000" cy="5105400"/>
          </a:xfrm>
        </p:grpSpPr>
        <p:pic>
          <p:nvPicPr>
            <p:cNvPr id="7" name="Picture 15">
              <a:extLst>
                <a:ext uri="{FF2B5EF4-FFF2-40B4-BE49-F238E27FC236}">
                  <a16:creationId xmlns:a16="http://schemas.microsoft.com/office/drawing/2014/main" id="{E8C52D6E-A4C4-2F50-5282-EF869E9FFE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53000" y="5829300"/>
              <a:ext cx="8382000" cy="4081271"/>
            </a:xfrm>
            <a:prstGeom prst="rect">
              <a:avLst/>
            </a:prstGeom>
          </p:spPr>
        </p:pic>
        <p:sp>
          <p:nvSpPr>
            <p:cNvPr id="8" name="TextBox 3">
              <a:extLst>
                <a:ext uri="{FF2B5EF4-FFF2-40B4-BE49-F238E27FC236}">
                  <a16:creationId xmlns:a16="http://schemas.microsoft.com/office/drawing/2014/main" id="{3AEEEBF2-7308-2A87-73BC-A292DAC61DE8}"/>
                </a:ext>
              </a:extLst>
            </p:cNvPr>
            <p:cNvSpPr txBox="1"/>
            <p:nvPr/>
          </p:nvSpPr>
          <p:spPr>
            <a:xfrm>
              <a:off x="5895975" y="8115300"/>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6AD6F1-93F4-BEE4-13B3-C50ED62D2BAB}"/>
              </a:ext>
            </a:extLst>
          </p:cNvPr>
          <p:cNvGrpSpPr/>
          <p:nvPr/>
        </p:nvGrpSpPr>
        <p:grpSpPr>
          <a:xfrm>
            <a:off x="-272487" y="0"/>
            <a:ext cx="18762922" cy="1104900"/>
            <a:chOff x="29497" y="0"/>
            <a:chExt cx="18762922" cy="1104900"/>
          </a:xfrm>
        </p:grpSpPr>
        <p:pic>
          <p:nvPicPr>
            <p:cNvPr id="3" name="Picture 22">
              <a:extLst>
                <a:ext uri="{FF2B5EF4-FFF2-40B4-BE49-F238E27FC236}">
                  <a16:creationId xmlns:a16="http://schemas.microsoft.com/office/drawing/2014/main" id="{8F87800F-6477-C0D3-548C-55577272B1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97" y="0"/>
              <a:ext cx="6313710" cy="1104900"/>
            </a:xfrm>
            <a:prstGeom prst="rect">
              <a:avLst/>
            </a:prstGeom>
          </p:spPr>
        </p:pic>
        <p:pic>
          <p:nvPicPr>
            <p:cNvPr id="4" name="Picture 22">
              <a:extLst>
                <a:ext uri="{FF2B5EF4-FFF2-40B4-BE49-F238E27FC236}">
                  <a16:creationId xmlns:a16="http://schemas.microsoft.com/office/drawing/2014/main" id="{21F89636-ADBB-0CA5-2621-BD22BFFC31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4103" y="0"/>
              <a:ext cx="6313710" cy="1104900"/>
            </a:xfrm>
            <a:prstGeom prst="rect">
              <a:avLst/>
            </a:prstGeom>
          </p:spPr>
        </p:pic>
        <p:pic>
          <p:nvPicPr>
            <p:cNvPr id="5" name="Picture 22">
              <a:extLst>
                <a:ext uri="{FF2B5EF4-FFF2-40B4-BE49-F238E27FC236}">
                  <a16:creationId xmlns:a16="http://schemas.microsoft.com/office/drawing/2014/main" id="{01B535E5-3EA7-8938-FAEC-C5B075F8F2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78709" y="0"/>
              <a:ext cx="6313710" cy="1104900"/>
            </a:xfrm>
            <a:prstGeom prst="rect">
              <a:avLst/>
            </a:prstGeom>
          </p:spPr>
        </p:pic>
      </p:grpSp>
      <p:grpSp>
        <p:nvGrpSpPr>
          <p:cNvPr id="6" name="Group 5">
            <a:extLst>
              <a:ext uri="{FF2B5EF4-FFF2-40B4-BE49-F238E27FC236}">
                <a16:creationId xmlns:a16="http://schemas.microsoft.com/office/drawing/2014/main" id="{EBF9D463-29C4-A38E-1AFD-3382324D8BD2}"/>
              </a:ext>
            </a:extLst>
          </p:cNvPr>
          <p:cNvGrpSpPr/>
          <p:nvPr/>
        </p:nvGrpSpPr>
        <p:grpSpPr>
          <a:xfrm flipV="1">
            <a:off x="-267725" y="9182100"/>
            <a:ext cx="18823452" cy="1104900"/>
            <a:chOff x="29497" y="0"/>
            <a:chExt cx="18823452" cy="1104900"/>
          </a:xfrm>
        </p:grpSpPr>
        <p:pic>
          <p:nvPicPr>
            <p:cNvPr id="7" name="Picture 22">
              <a:extLst>
                <a:ext uri="{FF2B5EF4-FFF2-40B4-BE49-F238E27FC236}">
                  <a16:creationId xmlns:a16="http://schemas.microsoft.com/office/drawing/2014/main" id="{0E426571-2D85-00E7-4B04-5926C78607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97" y="0"/>
              <a:ext cx="6313710" cy="1104900"/>
            </a:xfrm>
            <a:prstGeom prst="rect">
              <a:avLst/>
            </a:prstGeom>
          </p:spPr>
        </p:pic>
        <p:pic>
          <p:nvPicPr>
            <p:cNvPr id="11" name="Picture 22">
              <a:extLst>
                <a:ext uri="{FF2B5EF4-FFF2-40B4-BE49-F238E27FC236}">
                  <a16:creationId xmlns:a16="http://schemas.microsoft.com/office/drawing/2014/main" id="{E58B9087-8CFB-17D0-4299-8745E15824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89129" y="0"/>
              <a:ext cx="6313710" cy="1104900"/>
            </a:xfrm>
            <a:prstGeom prst="rect">
              <a:avLst/>
            </a:prstGeom>
          </p:spPr>
        </p:pic>
        <p:pic>
          <p:nvPicPr>
            <p:cNvPr id="12" name="Picture 22">
              <a:extLst>
                <a:ext uri="{FF2B5EF4-FFF2-40B4-BE49-F238E27FC236}">
                  <a16:creationId xmlns:a16="http://schemas.microsoft.com/office/drawing/2014/main" id="{0A8BD9A0-13A8-EC97-36EE-EFFD434F1E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39239" y="0"/>
              <a:ext cx="6313710" cy="1104900"/>
            </a:xfrm>
            <a:prstGeom prst="rect">
              <a:avLst/>
            </a:prstGeom>
          </p:spPr>
        </p:pic>
      </p:grpSp>
      <p:pic>
        <p:nvPicPr>
          <p:cNvPr id="8" name="Picture 7">
            <a:extLst>
              <a:ext uri="{FF2B5EF4-FFF2-40B4-BE49-F238E27FC236}">
                <a16:creationId xmlns:a16="http://schemas.microsoft.com/office/drawing/2014/main" id="{552E2253-5480-757D-1765-7FCE49780E86}"/>
              </a:ext>
            </a:extLst>
          </p:cNvPr>
          <p:cNvPicPr>
            <a:picLocks noChangeAspect="1"/>
          </p:cNvPicPr>
          <p:nvPr/>
        </p:nvPicPr>
        <p:blipFill>
          <a:blip r:embed="rId4"/>
          <a:srcRect/>
          <a:stretch>
            <a:fillRect/>
          </a:stretch>
        </p:blipFill>
        <p:spPr>
          <a:xfrm>
            <a:off x="781622" y="1017381"/>
            <a:ext cx="2895600" cy="8785639"/>
          </a:xfrm>
          <a:prstGeom prst="rect">
            <a:avLst/>
          </a:prstGeom>
        </p:spPr>
      </p:pic>
      <p:sp>
        <p:nvSpPr>
          <p:cNvPr id="9" name="Speech Bubble: Rectangle with Corners Rounded 8">
            <a:extLst>
              <a:ext uri="{FF2B5EF4-FFF2-40B4-BE49-F238E27FC236}">
                <a16:creationId xmlns:a16="http://schemas.microsoft.com/office/drawing/2014/main" id="{D72BC328-1DDC-31A9-8C46-7EE19EA05CC5}"/>
              </a:ext>
            </a:extLst>
          </p:cNvPr>
          <p:cNvSpPr/>
          <p:nvPr/>
        </p:nvSpPr>
        <p:spPr>
          <a:xfrm>
            <a:off x="4572000" y="3333750"/>
            <a:ext cx="12725400" cy="4838701"/>
          </a:xfrm>
          <a:prstGeom prst="wedgeRoundRectCallout">
            <a:avLst>
              <a:gd name="adj1" fmla="val -62534"/>
              <a:gd name="adj2" fmla="val -59771"/>
              <a:gd name="adj3" fmla="val 16667"/>
            </a:avLst>
          </a:prstGeom>
          <a:solidFill>
            <a:srgbClr val="EA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just">
              <a:lnSpc>
                <a:spcPct val="150000"/>
              </a:lnSpc>
              <a:buAutoNum type="arabicPeriod"/>
            </a:pPr>
            <a:r>
              <a:rPr lang="vi-VN" sz="4000">
                <a:solidFill>
                  <a:schemeClr val="tx1"/>
                </a:solidFill>
                <a:cs typeface="Arial" panose="020B0604020202020204" pitchFamily="34" charset="0"/>
              </a:rPr>
              <a:t>Tại sao lại nói thời Đường là thời kì thịnh vượng của phong kiến Trung Quốc?</a:t>
            </a:r>
            <a:endParaRPr lang="en-US" sz="4000">
              <a:solidFill>
                <a:schemeClr val="tx1"/>
              </a:solidFill>
              <a:cs typeface="Arial" panose="020B0604020202020204" pitchFamily="34" charset="0"/>
            </a:endParaRPr>
          </a:p>
          <a:p>
            <a:pPr marL="742950" lvl="0" indent="-742950" algn="just">
              <a:lnSpc>
                <a:spcPct val="150000"/>
              </a:lnSpc>
              <a:buAutoNum type="arabicPeriod"/>
            </a:pPr>
            <a:r>
              <a:rPr lang="vi-VN" sz="4000">
                <a:solidFill>
                  <a:schemeClr val="tx1"/>
                </a:solidFill>
                <a:cs typeface="Arial" panose="020B0604020202020204" pitchFamily="34" charset="0"/>
              </a:rPr>
              <a:t>Nêu điểm khác biệt nổi bật nhất về kinh tế ở thời Minh - Thanh so với thời Đường.</a:t>
            </a:r>
          </a:p>
        </p:txBody>
      </p:sp>
      <p:sp>
        <p:nvSpPr>
          <p:cNvPr id="13" name="TextBox 4">
            <a:extLst>
              <a:ext uri="{FF2B5EF4-FFF2-40B4-BE49-F238E27FC236}">
                <a16:creationId xmlns:a16="http://schemas.microsoft.com/office/drawing/2014/main" id="{0E3CB764-80A2-319C-D032-47189757866A}"/>
              </a:ext>
            </a:extLst>
          </p:cNvPr>
          <p:cNvSpPr txBox="1"/>
          <p:nvPr/>
        </p:nvSpPr>
        <p:spPr>
          <a:xfrm>
            <a:off x="5286074" y="1333500"/>
            <a:ext cx="7645799" cy="1252394"/>
          </a:xfrm>
          <a:prstGeom prst="rect">
            <a:avLst/>
          </a:prstGeom>
        </p:spPr>
        <p:txBody>
          <a:bodyPr wrap="square" lIns="0" tIns="0" rIns="0" bIns="0" rtlCol="0" anchor="t">
            <a:spAutoFit/>
          </a:bodyPr>
          <a:lstStyle/>
          <a:p>
            <a:pPr algn="ctr">
              <a:lnSpc>
                <a:spcPts val="11200"/>
              </a:lnSpc>
            </a:pPr>
            <a:r>
              <a:rPr lang="en-US" sz="5400" b="1" dirty="0">
                <a:solidFill>
                  <a:srgbClr val="C00000"/>
                </a:solidFill>
                <a:latin typeface="Arial" panose="020B0604020202020204" pitchFamily="34" charset="0"/>
                <a:cs typeface="Arial" panose="020B0604020202020204" pitchFamily="34" charset="0"/>
              </a:rPr>
              <a:t>THẢO </a:t>
            </a:r>
            <a:r>
              <a:rPr lang="en-US" sz="5400" b="1">
                <a:solidFill>
                  <a:srgbClr val="C00000"/>
                </a:solidFill>
                <a:latin typeface="Arial" panose="020B0604020202020204" pitchFamily="34" charset="0"/>
                <a:cs typeface="Arial" panose="020B0604020202020204" pitchFamily="34" charset="0"/>
              </a:rPr>
              <a:t>LUẬN NHÓM</a:t>
            </a:r>
            <a:endParaRPr lang="en-US" sz="54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977D9C-C55E-BCB6-513D-77BE9067C077}"/>
              </a:ext>
            </a:extLst>
          </p:cNvPr>
          <p:cNvSpPr/>
          <p:nvPr/>
        </p:nvSpPr>
        <p:spPr>
          <a:xfrm>
            <a:off x="990600" y="571500"/>
            <a:ext cx="16306801" cy="914399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B301FAC-43DB-BE85-01F9-AA5A2950B1B3}"/>
              </a:ext>
            </a:extLst>
          </p:cNvPr>
          <p:cNvSpPr txBox="1"/>
          <p:nvPr/>
        </p:nvSpPr>
        <p:spPr>
          <a:xfrm>
            <a:off x="3396055" y="876300"/>
            <a:ext cx="11495887" cy="738664"/>
          </a:xfrm>
          <a:prstGeom prst="rect">
            <a:avLst/>
          </a:prstGeom>
        </p:spPr>
        <p:txBody>
          <a:bodyPr wrap="square" lIns="0" tIns="0" rIns="0" bIns="0" rtlCol="0" anchor="t">
            <a:spAutoFit/>
          </a:bodyPr>
          <a:lstStyle/>
          <a:p>
            <a:pPr algn="ctr"/>
            <a:r>
              <a:rPr lang="en-US" sz="4800" b="1">
                <a:solidFill>
                  <a:srgbClr val="FF0000"/>
                </a:solidFill>
                <a:latin typeface="Arial" panose="020B0604020202020204" pitchFamily="34" charset="0"/>
                <a:cs typeface="Arial" panose="020B0604020202020204" pitchFamily="34" charset="0"/>
              </a:rPr>
              <a:t>Câu 1</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DD144E7-6B1D-32B7-11CC-30FF89D7BE96}"/>
              </a:ext>
            </a:extLst>
          </p:cNvPr>
          <p:cNvSpPr txBox="1"/>
          <p:nvPr/>
        </p:nvSpPr>
        <p:spPr>
          <a:xfrm>
            <a:off x="1142998" y="2003821"/>
            <a:ext cx="16001999" cy="7364901"/>
          </a:xfrm>
          <a:prstGeom prst="rect">
            <a:avLst/>
          </a:prstGeom>
          <a:noFill/>
        </p:spPr>
        <p:txBody>
          <a:bodyPr wrap="square">
            <a:spAutoFit/>
          </a:bodyPr>
          <a:lstStyle/>
          <a:p>
            <a:pPr marL="367029" lvl="1" algn="just">
              <a:lnSpc>
                <a:spcPct val="150000"/>
              </a:lnSpc>
            </a:pPr>
            <a:r>
              <a:rPr lang="vi-VN" sz="4000">
                <a:solidFill>
                  <a:srgbClr val="000000"/>
                </a:solidFill>
                <a:latin typeface="Arial" panose="020B0604020202020204" pitchFamily="34" charset="0"/>
                <a:cs typeface="Arial" panose="020B0604020202020204" pitchFamily="34" charset="0"/>
              </a:rPr>
              <a:t>Thời Đường là thời kì thịnh vượng của phong kiến Trung Quốc là vì: </a:t>
            </a:r>
            <a:endParaRPr lang="en-US" sz="4000">
              <a:solidFill>
                <a:srgbClr val="000000"/>
              </a:solidFill>
              <a:latin typeface="Arial" panose="020B0604020202020204" pitchFamily="34" charset="0"/>
              <a:cs typeface="Arial" panose="020B0604020202020204" pitchFamily="34" charset="0"/>
            </a:endParaRP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Hoàn thiện b</a:t>
            </a:r>
            <a:r>
              <a:rPr lang="vi-VN" sz="4000">
                <a:solidFill>
                  <a:srgbClr val="000000"/>
                </a:solidFill>
                <a:latin typeface="Arial" panose="020B0604020202020204" pitchFamily="34" charset="0"/>
                <a:cs typeface="Arial" panose="020B0604020202020204" pitchFamily="34" charset="0"/>
              </a:rPr>
              <a:t>ộ máy chính quyền từ trung ương đến địa phương</a:t>
            </a:r>
            <a:r>
              <a:rPr lang="en-US" sz="40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C</a:t>
            </a:r>
            <a:r>
              <a:rPr lang="vi-VN" sz="4000">
                <a:solidFill>
                  <a:srgbClr val="000000"/>
                </a:solidFill>
                <a:latin typeface="Arial" panose="020B0604020202020204" pitchFamily="34" charset="0"/>
                <a:cs typeface="Arial" panose="020B0604020202020204" pitchFamily="34" charset="0"/>
              </a:rPr>
              <a:t>ác vị vua Đường đều cho mở khoa thi để tuyển chọn hiền tài phục vụ đất nước</a:t>
            </a:r>
            <a:r>
              <a:rPr lang="en-US" sz="40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G</a:t>
            </a:r>
            <a:r>
              <a:rPr lang="vi-VN" sz="4000">
                <a:solidFill>
                  <a:srgbClr val="000000"/>
                </a:solidFill>
                <a:latin typeface="Arial" panose="020B0604020202020204" pitchFamily="34" charset="0"/>
                <a:cs typeface="Arial" panose="020B0604020202020204" pitchFamily="34" charset="0"/>
              </a:rPr>
              <a:t>iảm tô, thuế, thi hành chế độ quân điền, kinh tế phát triển vượt bậc hơn các triều đại trước</a:t>
            </a:r>
            <a:r>
              <a:rPr lang="en-US" sz="40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đế quốc hùng mạnh, rộng lớn vào bậc nhất thế giới lúc đó với nền văn hoá rất phát triển.</a:t>
            </a:r>
          </a:p>
        </p:txBody>
      </p:sp>
    </p:spTree>
    <p:extLst>
      <p:ext uri="{BB962C8B-B14F-4D97-AF65-F5344CB8AC3E}">
        <p14:creationId xmlns:p14="http://schemas.microsoft.com/office/powerpoint/2010/main" val="934228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barn(inVertical)">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barn(inVertical)">
                                      <p:cBhvr>
                                        <p:cTn id="3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4" name="Picture 22">
            <a:extLst>
              <a:ext uri="{FF2B5EF4-FFF2-40B4-BE49-F238E27FC236}">
                <a16:creationId xmlns:a16="http://schemas.microsoft.com/office/drawing/2014/main" id="{BB63F51B-1646-4238-BB2F-9057606CE9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9738" y="3548986"/>
            <a:ext cx="14308524" cy="6738014"/>
          </a:xfrm>
          <a:prstGeom prst="rect">
            <a:avLst/>
          </a:prstGeom>
        </p:spPr>
      </p:pic>
      <p:grpSp>
        <p:nvGrpSpPr>
          <p:cNvPr id="7" name="Group 6">
            <a:extLst>
              <a:ext uri="{FF2B5EF4-FFF2-40B4-BE49-F238E27FC236}">
                <a16:creationId xmlns:a16="http://schemas.microsoft.com/office/drawing/2014/main" id="{3043A4BE-EDD1-AF0D-9946-4675B02965E7}"/>
              </a:ext>
            </a:extLst>
          </p:cNvPr>
          <p:cNvGrpSpPr/>
          <p:nvPr/>
        </p:nvGrpSpPr>
        <p:grpSpPr>
          <a:xfrm>
            <a:off x="5895975" y="416975"/>
            <a:ext cx="6496050" cy="3132011"/>
            <a:chOff x="5895975" y="416975"/>
            <a:chExt cx="6496050" cy="3132011"/>
          </a:xfrm>
        </p:grpSpPr>
        <p:pic>
          <p:nvPicPr>
            <p:cNvPr id="5" name="Picture 16">
              <a:extLst>
                <a:ext uri="{FF2B5EF4-FFF2-40B4-BE49-F238E27FC236}">
                  <a16:creationId xmlns:a16="http://schemas.microsoft.com/office/drawing/2014/main" id="{3AB9C49A-1B10-3A65-43B9-77AD93816A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9800" y="416975"/>
              <a:ext cx="6248400" cy="3132011"/>
            </a:xfrm>
            <a:prstGeom prst="rect">
              <a:avLst/>
            </a:prstGeom>
          </p:spPr>
        </p:pic>
        <p:sp>
          <p:nvSpPr>
            <p:cNvPr id="6" name="TextBox 3">
              <a:extLst>
                <a:ext uri="{FF2B5EF4-FFF2-40B4-BE49-F238E27FC236}">
                  <a16:creationId xmlns:a16="http://schemas.microsoft.com/office/drawing/2014/main" id="{03F4A2BF-A4D4-334F-1D4C-20A394C4E9B0}"/>
                </a:ext>
              </a:extLst>
            </p:cNvPr>
            <p:cNvSpPr txBox="1"/>
            <p:nvPr/>
          </p:nvSpPr>
          <p:spPr>
            <a:xfrm>
              <a:off x="5895975" y="1475148"/>
              <a:ext cx="6496050" cy="1015663"/>
            </a:xfrm>
            <a:prstGeom prst="rect">
              <a:avLst/>
            </a:prstGeom>
          </p:spPr>
          <p:txBody>
            <a:bodyPr wrap="square" lIns="0" tIns="0" rIns="0" bIns="0" rtlCol="0" anchor="t">
              <a:spAutoFit/>
            </a:bodyPr>
            <a:lstStyle/>
            <a:p>
              <a:pPr marL="0" lvl="0" indent="0" algn="ctr">
                <a:spcBef>
                  <a:spcPct val="0"/>
                </a:spcBef>
              </a:pPr>
              <a:r>
                <a:rPr lang="en-US" sz="6600" b="1">
                  <a:solidFill>
                    <a:schemeClr val="bg1"/>
                  </a:solidFill>
                  <a:latin typeface="Arial" panose="020B0604020202020204" pitchFamily="34" charset="0"/>
                  <a:cs typeface="Arial" panose="020B0604020202020204" pitchFamily="34" charset="0"/>
                </a:rPr>
                <a:t>VẬN DỤNG</a:t>
              </a:r>
              <a:endParaRPr lang="en-US" sz="66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7759737-2972-4804-7056-53C4B6DA229B}"/>
              </a:ext>
            </a:extLst>
          </p:cNvPr>
          <p:cNvGrpSpPr>
            <a:grpSpLocks noGrp="1" noUngrp="1" noRot="1" noMove="1" noResize="1"/>
          </p:cNvGrpSpPr>
          <p:nvPr/>
        </p:nvGrpSpPr>
        <p:grpSpPr>
          <a:xfrm>
            <a:off x="-19334" y="-1"/>
            <a:ext cx="18344205" cy="10273128"/>
            <a:chOff x="-19334" y="-1"/>
            <a:chExt cx="18344205" cy="10273128"/>
          </a:xfrm>
        </p:grpSpPr>
        <p:pic>
          <p:nvPicPr>
            <p:cNvPr id="17" name="Picture 12">
              <a:extLst>
                <a:ext uri="{FF2B5EF4-FFF2-40B4-BE49-F238E27FC236}">
                  <a16:creationId xmlns:a16="http://schemas.microsoft.com/office/drawing/2014/main" id="{F28E167D-CACD-9FF8-1767-1A5C703D39E8}"/>
                </a:ext>
              </a:extLst>
            </p:cNvPr>
            <p:cNvPicPr>
              <a:picLocks noGrp="1" noRot="1" noChangeAspect="1" noMove="1" noResize="1" noEditPoints="1" noAdjustHandles="1" noChangeArrowheads="1" noChangeShapeType="1" noCrop="1"/>
            </p:cNvPicPr>
            <p:nvPr/>
          </p:nvPicPr>
          <p:blipFill rotWithShape="1">
            <a:blip r:embed="rId2"/>
            <a:srcRect l="74780" r="1"/>
            <a:stretch/>
          </p:blipFill>
          <p:spPr>
            <a:xfrm>
              <a:off x="14630400" y="1"/>
              <a:ext cx="3694471" cy="10273126"/>
            </a:xfrm>
            <a:prstGeom prst="rect">
              <a:avLst/>
            </a:prstGeom>
          </p:spPr>
        </p:pic>
        <p:pic>
          <p:nvPicPr>
            <p:cNvPr id="16" name="Picture 12">
              <a:extLst>
                <a:ext uri="{FF2B5EF4-FFF2-40B4-BE49-F238E27FC236}">
                  <a16:creationId xmlns:a16="http://schemas.microsoft.com/office/drawing/2014/main" id="{D4890714-ED4B-499A-E3D6-32DA3D48C2AA}"/>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19334" y="-1"/>
              <a:ext cx="14649734" cy="10273127"/>
            </a:xfrm>
            <a:prstGeom prst="rect">
              <a:avLst/>
            </a:prstGeom>
          </p:spPr>
        </p:pic>
      </p:grpSp>
      <p:sp>
        <p:nvSpPr>
          <p:cNvPr id="15" name="TextBox 14">
            <a:extLst>
              <a:ext uri="{FF2B5EF4-FFF2-40B4-BE49-F238E27FC236}">
                <a16:creationId xmlns:a16="http://schemas.microsoft.com/office/drawing/2014/main" id="{7E2E6A26-E4DC-04D6-7558-4BCDEC60B80E}"/>
              </a:ext>
            </a:extLst>
          </p:cNvPr>
          <p:cNvSpPr txBox="1"/>
          <p:nvPr/>
        </p:nvSpPr>
        <p:spPr>
          <a:xfrm>
            <a:off x="1371600" y="1599396"/>
            <a:ext cx="10287000" cy="4045659"/>
          </a:xfrm>
          <a:prstGeom prst="rect">
            <a:avLst/>
          </a:prstGeom>
          <a:noFill/>
        </p:spPr>
        <p:txBody>
          <a:bodyPr wrap="square">
            <a:spAutoFit/>
          </a:bodyPr>
          <a:lstStyle/>
          <a:p>
            <a:pPr algn="just">
              <a:lnSpc>
                <a:spcPct val="150000"/>
              </a:lnSpc>
              <a:spcBef>
                <a:spcPts val="100"/>
              </a:spcBef>
              <a:spcAft>
                <a:spcPts val="100"/>
              </a:spcAft>
            </a:pPr>
            <a:r>
              <a:rPr lang="vi-VN" sz="4400" b="1" i="1">
                <a:solidFill>
                  <a:srgbClr val="FF0000"/>
                </a:solidFill>
                <a:ea typeface="Times New Roman" panose="02020603050405020304" pitchFamily="18" charset="0"/>
              </a:rPr>
              <a:t>Liên hệ với lịch sử Việt Nam, em hãy tìm hiểu thêm và chia sẻ: </a:t>
            </a:r>
            <a:r>
              <a:rPr lang="vi-VN" sz="4400">
                <a:ea typeface="Times New Roman" panose="02020603050405020304" pitchFamily="18" charset="0"/>
              </a:rPr>
              <a:t>Từ thế kỉ VII đến thế kỉ XIX, triều đại phong kiến nào ở Trung Quốc đã xâm lược nước ta.</a:t>
            </a:r>
            <a:endParaRPr lang="en-US" sz="3600">
              <a:effectLst/>
              <a:ea typeface="Calibri" panose="020F0502020204030204" pitchFamily="34" charset="0"/>
            </a:endParaRPr>
          </a:p>
        </p:txBody>
      </p:sp>
      <p:pic>
        <p:nvPicPr>
          <p:cNvPr id="4" name="Picture 8">
            <a:extLst>
              <a:ext uri="{FF2B5EF4-FFF2-40B4-BE49-F238E27FC236}">
                <a16:creationId xmlns:a16="http://schemas.microsoft.com/office/drawing/2014/main" id="{0C7D6C8E-9F56-5AA8-55DF-007AF385BAE7}"/>
              </a:ext>
            </a:extLst>
          </p:cNvPr>
          <p:cNvPicPr>
            <a:picLocks noChangeAspect="1"/>
          </p:cNvPicPr>
          <p:nvPr/>
        </p:nvPicPr>
        <p:blipFill>
          <a:blip r:embed="rId3"/>
          <a:srcRect/>
          <a:stretch>
            <a:fillRect/>
          </a:stretch>
        </p:blipFill>
        <p:spPr>
          <a:xfrm>
            <a:off x="12568428" y="1028700"/>
            <a:ext cx="4123944" cy="923271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20400" y="4076700"/>
            <a:ext cx="7924951" cy="7096090"/>
          </a:xfrm>
          <a:prstGeom prst="rect">
            <a:avLst/>
          </a:prstGeom>
        </p:spPr>
      </p:pic>
      <p:sp>
        <p:nvSpPr>
          <p:cNvPr id="5" name="TextBox 5"/>
          <p:cNvSpPr txBox="1"/>
          <p:nvPr/>
        </p:nvSpPr>
        <p:spPr>
          <a:xfrm>
            <a:off x="1207293" y="469045"/>
            <a:ext cx="15873412" cy="3465179"/>
          </a:xfrm>
          <a:prstGeom prst="rect">
            <a:avLst/>
          </a:prstGeom>
        </p:spPr>
        <p:txBody>
          <a:bodyPr wrap="square" lIns="0" tIns="0" rIns="0" bIns="0" rtlCol="0" anchor="t">
            <a:spAutoFit/>
          </a:bodyPr>
          <a:lstStyle/>
          <a:p>
            <a:pPr algn="ctr">
              <a:lnSpc>
                <a:spcPct val="150000"/>
              </a:lnSpc>
            </a:pPr>
            <a:r>
              <a:rPr lang="en-US" sz="8000" b="1">
                <a:solidFill>
                  <a:srgbClr val="B83330"/>
                </a:solidFill>
                <a:latin typeface="Arial" panose="020B0604020202020204" pitchFamily="34" charset="0"/>
                <a:cs typeface="Arial" panose="020B0604020202020204" pitchFamily="34" charset="0"/>
              </a:rPr>
              <a:t>CHƯƠNG 2: TRUNG QUỐC TỪ THẾ KỈ VII ĐẾN GIỮA THẾ KỈ XIX</a:t>
            </a:r>
            <a:endParaRPr lang="en-US" sz="8000" b="1" dirty="0">
              <a:solidFill>
                <a:srgbClr val="B83330"/>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9C8868EC-A104-49AC-8E52-15D1571D40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57350" y="4389515"/>
            <a:ext cx="7924951" cy="7096090"/>
          </a:xfrm>
          <a:prstGeom prst="rect">
            <a:avLst/>
          </a:prstGeom>
        </p:spPr>
      </p:pic>
      <p:sp>
        <p:nvSpPr>
          <p:cNvPr id="3" name="TextBox 3"/>
          <p:cNvSpPr txBox="1"/>
          <p:nvPr/>
        </p:nvSpPr>
        <p:spPr>
          <a:xfrm>
            <a:off x="1207293" y="4101152"/>
            <a:ext cx="15873412" cy="4780668"/>
          </a:xfrm>
          <a:prstGeom prst="rect">
            <a:avLst/>
          </a:prstGeom>
        </p:spPr>
        <p:txBody>
          <a:bodyPr wrap="square" lIns="0" tIns="0" rIns="0" bIns="0" rtlCol="0" anchor="t">
            <a:spAutoFit/>
          </a:bodyPr>
          <a:lstStyle/>
          <a:p>
            <a:pPr algn="ctr">
              <a:lnSpc>
                <a:spcPct val="150000"/>
              </a:lnSpc>
            </a:pPr>
            <a:r>
              <a:rPr lang="en-US" sz="7200" b="1">
                <a:solidFill>
                  <a:srgbClr val="FF0000"/>
                </a:solidFill>
                <a:latin typeface="Arial" panose="020B0604020202020204" pitchFamily="34" charset="0"/>
                <a:cs typeface="Arial" panose="020B0604020202020204" pitchFamily="34" charset="0"/>
              </a:rPr>
              <a:t>BÀI 6: </a:t>
            </a:r>
          </a:p>
          <a:p>
            <a:pPr algn="ctr">
              <a:lnSpc>
                <a:spcPct val="150000"/>
              </a:lnSpc>
            </a:pPr>
            <a:r>
              <a:rPr lang="en-US" sz="7200" b="1">
                <a:latin typeface="Arial" panose="020B0604020202020204" pitchFamily="34" charset="0"/>
                <a:cs typeface="Arial" panose="020B0604020202020204" pitchFamily="34" charset="0"/>
              </a:rPr>
              <a:t>KHÁI LƯỢC VỀ TIẾN TRÌNH </a:t>
            </a:r>
          </a:p>
          <a:p>
            <a:pPr algn="ctr">
              <a:lnSpc>
                <a:spcPct val="150000"/>
              </a:lnSpc>
            </a:pPr>
            <a:r>
              <a:rPr lang="en-US" sz="7200" b="1">
                <a:latin typeface="Arial" panose="020B0604020202020204" pitchFamily="34" charset="0"/>
                <a:cs typeface="Arial" panose="020B0604020202020204" pitchFamily="34" charset="0"/>
              </a:rPr>
              <a:t>LỊCH SỬ TRUNG QUỐC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BFDD27-146F-7A97-2E98-F0F1931DCEB7}"/>
              </a:ext>
            </a:extLst>
          </p:cNvPr>
          <p:cNvPicPr>
            <a:picLocks noChangeAspect="1"/>
          </p:cNvPicPr>
          <p:nvPr/>
        </p:nvPicPr>
        <p:blipFill rotWithShape="1">
          <a:blip r:embed="rId2">
            <a:alphaModFix amt="50000"/>
          </a:blip>
          <a:srcRect t="23626" r="1" b="9193"/>
          <a:stretch/>
        </p:blipFill>
        <p:spPr>
          <a:xfrm>
            <a:off x="20" y="10"/>
            <a:ext cx="18283405" cy="10286990"/>
          </a:xfrm>
          <a:prstGeom prst="rect">
            <a:avLst/>
          </a:prstGeom>
        </p:spPr>
      </p:pic>
      <p:sp>
        <p:nvSpPr>
          <p:cNvPr id="2" name="TextBox 2"/>
          <p:cNvSpPr txBox="1"/>
          <p:nvPr/>
        </p:nvSpPr>
        <p:spPr>
          <a:xfrm>
            <a:off x="2286000" y="2873732"/>
            <a:ext cx="13716000" cy="3404672"/>
          </a:xfrm>
          <a:prstGeom prst="rect">
            <a:avLst/>
          </a:prstGeom>
        </p:spPr>
        <p:txBody>
          <a:bodyPr vert="horz" lIns="91440" tIns="45720" rIns="91440" bIns="45720" rtlCol="0" anchor="b">
            <a:normAutofit lnSpcReduction="10000"/>
          </a:bodyPr>
          <a:lstStyle/>
          <a:p>
            <a:pPr algn="ctr">
              <a:lnSpc>
                <a:spcPct val="150000"/>
              </a:lnSpc>
              <a:spcBef>
                <a:spcPct val="0"/>
              </a:spcBef>
              <a:spcAft>
                <a:spcPts val="200"/>
              </a:spcAft>
            </a:pPr>
            <a:r>
              <a:rPr lang="en-US" sz="8000" b="1">
                <a:solidFill>
                  <a:srgbClr val="FFFFFF"/>
                </a:solidFill>
                <a:latin typeface="Arial" panose="020B0604020202020204" pitchFamily="34" charset="0"/>
                <a:ea typeface="+mj-ea"/>
                <a:cs typeface="Arial" panose="020B0604020202020204" pitchFamily="34" charset="0"/>
              </a:rPr>
              <a:t>CẢM ƠN CÁC EM ĐÃ </a:t>
            </a:r>
          </a:p>
          <a:p>
            <a:pPr algn="ctr">
              <a:lnSpc>
                <a:spcPct val="150000"/>
              </a:lnSpc>
              <a:spcBef>
                <a:spcPct val="0"/>
              </a:spcBef>
              <a:spcAft>
                <a:spcPts val="200"/>
              </a:spcAft>
            </a:pPr>
            <a:r>
              <a:rPr lang="en-US" sz="8000" b="1">
                <a:solidFill>
                  <a:srgbClr val="FFFFFF"/>
                </a:solidFill>
                <a:latin typeface="Arial" panose="020B0604020202020204" pitchFamily="34" charset="0"/>
                <a:ea typeface="+mj-ea"/>
                <a:cs typeface="Arial" panose="020B0604020202020204" pitchFamily="34" charset="0"/>
              </a:rPr>
              <a:t>LẮNG NGHE BÀI GIẢNG!</a:t>
            </a:r>
          </a:p>
        </p:txBody>
      </p:sp>
    </p:spTree>
  </p:cSld>
  <p:clrMapOvr>
    <a:overrideClrMapping bg1="dk1" tx1="lt1" bg2="dk2" tx2="lt2" accent1="accent1" accent2="accent2" accent3="accent3" accent4="accent4" accent5="accent5" accent6="accent6" hlink="hlink" folHlink="folHlink"/>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4" name="TextBox 4"/>
          <p:cNvSpPr txBox="1"/>
          <p:nvPr/>
        </p:nvSpPr>
        <p:spPr>
          <a:xfrm>
            <a:off x="4038600" y="647700"/>
            <a:ext cx="10210800" cy="1015663"/>
          </a:xfrm>
          <a:prstGeom prst="rect">
            <a:avLst/>
          </a:prstGeom>
        </p:spPr>
        <p:txBody>
          <a:bodyPr wrap="square" lIns="0" tIns="0" rIns="0" bIns="0" rtlCol="0" anchor="t">
            <a:spAutoFit/>
          </a:bodyPr>
          <a:lstStyle/>
          <a:p>
            <a:pPr algn="ctr"/>
            <a:r>
              <a:rPr lang="en-US" sz="6600" b="1" spc="239" dirty="0">
                <a:solidFill>
                  <a:srgbClr val="B83330"/>
                </a:solidFill>
                <a:latin typeface="Arial" panose="020B0604020202020204" pitchFamily="34" charset="0"/>
                <a:cs typeface="Arial" panose="020B0604020202020204" pitchFamily="34" charset="0"/>
              </a:rPr>
              <a:t>NỘI DUNG BÀI HỌC</a:t>
            </a:r>
          </a:p>
        </p:txBody>
      </p:sp>
      <p:grpSp>
        <p:nvGrpSpPr>
          <p:cNvPr id="25" name="Group 24">
            <a:extLst>
              <a:ext uri="{FF2B5EF4-FFF2-40B4-BE49-F238E27FC236}">
                <a16:creationId xmlns:a16="http://schemas.microsoft.com/office/drawing/2014/main" id="{45F0C3B3-9D63-91AC-3E17-CEEFDF4E35F9}"/>
              </a:ext>
            </a:extLst>
          </p:cNvPr>
          <p:cNvGrpSpPr/>
          <p:nvPr/>
        </p:nvGrpSpPr>
        <p:grpSpPr>
          <a:xfrm>
            <a:off x="5538679" y="5992029"/>
            <a:ext cx="7210642" cy="3812627"/>
            <a:chOff x="938321" y="1725911"/>
            <a:chExt cx="7210642" cy="3812627"/>
          </a:xfrm>
        </p:grpSpPr>
        <p:pic>
          <p:nvPicPr>
            <p:cNvPr id="26" name="Picture 11">
              <a:extLst>
                <a:ext uri="{FF2B5EF4-FFF2-40B4-BE49-F238E27FC236}">
                  <a16:creationId xmlns:a16="http://schemas.microsoft.com/office/drawing/2014/main" id="{57828C55-2AFC-1430-7550-C4182FB00B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8321" y="1725911"/>
              <a:ext cx="7210642" cy="3812627"/>
            </a:xfrm>
            <a:prstGeom prst="rect">
              <a:avLst/>
            </a:prstGeom>
          </p:spPr>
        </p:pic>
        <p:sp>
          <p:nvSpPr>
            <p:cNvPr id="27" name="TextBox 26">
              <a:extLst>
                <a:ext uri="{FF2B5EF4-FFF2-40B4-BE49-F238E27FC236}">
                  <a16:creationId xmlns:a16="http://schemas.microsoft.com/office/drawing/2014/main" id="{B0463767-0DB7-0CA2-12C8-B72782CC5097}"/>
                </a:ext>
              </a:extLst>
            </p:cNvPr>
            <p:cNvSpPr txBox="1"/>
            <p:nvPr/>
          </p:nvSpPr>
          <p:spPr>
            <a:xfrm>
              <a:off x="1819492" y="2301471"/>
              <a:ext cx="5448300" cy="2766911"/>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2. Sự thịnh vượng của Trung Quốc dưới thời Đường</a:t>
              </a:r>
            </a:p>
          </p:txBody>
        </p:sp>
      </p:grpSp>
      <p:grpSp>
        <p:nvGrpSpPr>
          <p:cNvPr id="28" name="Group 27">
            <a:extLst>
              <a:ext uri="{FF2B5EF4-FFF2-40B4-BE49-F238E27FC236}">
                <a16:creationId xmlns:a16="http://schemas.microsoft.com/office/drawing/2014/main" id="{51B611C3-44C4-2F94-0009-0208E31631B0}"/>
              </a:ext>
            </a:extLst>
          </p:cNvPr>
          <p:cNvGrpSpPr/>
          <p:nvPr/>
        </p:nvGrpSpPr>
        <p:grpSpPr>
          <a:xfrm>
            <a:off x="10467758" y="1906313"/>
            <a:ext cx="7210642" cy="3812627"/>
            <a:chOff x="938321" y="1725911"/>
            <a:chExt cx="7210642" cy="3812627"/>
          </a:xfrm>
        </p:grpSpPr>
        <p:pic>
          <p:nvPicPr>
            <p:cNvPr id="29" name="Picture 11">
              <a:extLst>
                <a:ext uri="{FF2B5EF4-FFF2-40B4-BE49-F238E27FC236}">
                  <a16:creationId xmlns:a16="http://schemas.microsoft.com/office/drawing/2014/main" id="{C2C48BA4-04C0-EE69-D605-58F2816EF3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8321" y="1725911"/>
              <a:ext cx="7210642" cy="3812627"/>
            </a:xfrm>
            <a:prstGeom prst="rect">
              <a:avLst/>
            </a:prstGeom>
          </p:spPr>
        </p:pic>
        <p:sp>
          <p:nvSpPr>
            <p:cNvPr id="30" name="TextBox 29">
              <a:extLst>
                <a:ext uri="{FF2B5EF4-FFF2-40B4-BE49-F238E27FC236}">
                  <a16:creationId xmlns:a16="http://schemas.microsoft.com/office/drawing/2014/main" id="{300B3F89-51D6-63BC-8B80-CE6CF2E3A833}"/>
                </a:ext>
              </a:extLst>
            </p:cNvPr>
            <p:cNvSpPr txBox="1"/>
            <p:nvPr/>
          </p:nvSpPr>
          <p:spPr>
            <a:xfrm>
              <a:off x="1695667" y="2817077"/>
              <a:ext cx="5695950" cy="1824923"/>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3. Kinh tế Trung Quốc thời Minh – Thanh</a:t>
              </a:r>
            </a:p>
          </p:txBody>
        </p:sp>
      </p:grpSp>
      <p:grpSp>
        <p:nvGrpSpPr>
          <p:cNvPr id="2" name="Group 1">
            <a:extLst>
              <a:ext uri="{FF2B5EF4-FFF2-40B4-BE49-F238E27FC236}">
                <a16:creationId xmlns:a16="http://schemas.microsoft.com/office/drawing/2014/main" id="{00EC04BB-2FB4-0C15-C983-147E2256A3C1}"/>
              </a:ext>
            </a:extLst>
          </p:cNvPr>
          <p:cNvGrpSpPr/>
          <p:nvPr/>
        </p:nvGrpSpPr>
        <p:grpSpPr>
          <a:xfrm>
            <a:off x="609600" y="1906313"/>
            <a:ext cx="7210642" cy="3812627"/>
            <a:chOff x="938321" y="1725911"/>
            <a:chExt cx="7210642" cy="3812627"/>
          </a:xfrm>
        </p:grpSpPr>
        <p:pic>
          <p:nvPicPr>
            <p:cNvPr id="3" name="Picture 11">
              <a:extLst>
                <a:ext uri="{FF2B5EF4-FFF2-40B4-BE49-F238E27FC236}">
                  <a16:creationId xmlns:a16="http://schemas.microsoft.com/office/drawing/2014/main" id="{BAC6F92A-6F05-56B3-0802-03441D62BD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8321" y="1725911"/>
              <a:ext cx="7210642" cy="3812627"/>
            </a:xfrm>
            <a:prstGeom prst="rect">
              <a:avLst/>
            </a:prstGeom>
          </p:spPr>
        </p:pic>
        <p:sp>
          <p:nvSpPr>
            <p:cNvPr id="5" name="TextBox 4">
              <a:extLst>
                <a:ext uri="{FF2B5EF4-FFF2-40B4-BE49-F238E27FC236}">
                  <a16:creationId xmlns:a16="http://schemas.microsoft.com/office/drawing/2014/main" id="{E149C2C8-9B89-5450-366D-DE4D632C8AF5}"/>
                </a:ext>
              </a:extLst>
            </p:cNvPr>
            <p:cNvSpPr txBox="1"/>
            <p:nvPr/>
          </p:nvSpPr>
          <p:spPr>
            <a:xfrm>
              <a:off x="1819492" y="2679056"/>
              <a:ext cx="5448300" cy="1824923"/>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1. Khái quát tiến trình lịch sử Trung Quốc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F0BADA-4413-01B4-4030-2B27FFE12433}"/>
              </a:ext>
            </a:extLst>
          </p:cNvPr>
          <p:cNvGrpSpPr/>
          <p:nvPr/>
        </p:nvGrpSpPr>
        <p:grpSpPr>
          <a:xfrm>
            <a:off x="5895975" y="1638300"/>
            <a:ext cx="6496050" cy="4038600"/>
            <a:chOff x="5895975" y="647700"/>
            <a:chExt cx="6496050" cy="4038600"/>
          </a:xfrm>
        </p:grpSpPr>
        <p:pic>
          <p:nvPicPr>
            <p:cNvPr id="7" name="Picture 20">
              <a:extLst>
                <a:ext uri="{FF2B5EF4-FFF2-40B4-BE49-F238E27FC236}">
                  <a16:creationId xmlns:a16="http://schemas.microsoft.com/office/drawing/2014/main" id="{F18594D1-EA57-0A69-F0DD-FEE6801466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81700" y="647700"/>
              <a:ext cx="6324600" cy="3628739"/>
            </a:xfrm>
            <a:prstGeom prst="rect">
              <a:avLst/>
            </a:prstGeom>
          </p:spPr>
        </p:pic>
        <p:sp>
          <p:nvSpPr>
            <p:cNvPr id="3" name="TextBox 3"/>
            <p:cNvSpPr txBox="1"/>
            <p:nvPr/>
          </p:nvSpPr>
          <p:spPr>
            <a:xfrm>
              <a:off x="5895975" y="1866900"/>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dirty="0">
                  <a:solidFill>
                    <a:schemeClr val="bg1"/>
                  </a:solidFill>
                  <a:latin typeface="Arial" panose="020B0604020202020204" pitchFamily="34" charset="0"/>
                  <a:cs typeface="Arial" panose="020B0604020202020204" pitchFamily="34" charset="0"/>
                </a:rPr>
                <a:t>PHẦN 1</a:t>
              </a:r>
            </a:p>
          </p:txBody>
        </p:sp>
      </p:grpSp>
      <p:sp>
        <p:nvSpPr>
          <p:cNvPr id="4" name="TextBox 4"/>
          <p:cNvSpPr txBox="1"/>
          <p:nvPr/>
        </p:nvSpPr>
        <p:spPr>
          <a:xfrm>
            <a:off x="3600450" y="5466734"/>
            <a:ext cx="11087100" cy="2858731"/>
          </a:xfrm>
          <a:prstGeom prst="rect">
            <a:avLst/>
          </a:prstGeom>
        </p:spPr>
        <p:txBody>
          <a:bodyPr wrap="square" lIns="0" tIns="0" rIns="0" bIns="0" rtlCol="0" anchor="t">
            <a:spAutoFit/>
          </a:bodyPr>
          <a:lstStyle/>
          <a:p>
            <a:pPr marL="0" lvl="0" indent="0" algn="ctr">
              <a:lnSpc>
                <a:spcPct val="150000"/>
              </a:lnSpc>
              <a:spcBef>
                <a:spcPct val="0"/>
              </a:spcBef>
            </a:pPr>
            <a:r>
              <a:rPr lang="vi-VN" sz="6600" b="1">
                <a:latin typeface="Arial" panose="020B0604020202020204" pitchFamily="34" charset="0"/>
                <a:cs typeface="Arial" panose="020B0604020202020204" pitchFamily="34" charset="0"/>
              </a:rPr>
              <a:t>KHÁI </a:t>
            </a:r>
            <a:r>
              <a:rPr lang="en-US" sz="6600" b="1">
                <a:latin typeface="Arial" panose="020B0604020202020204" pitchFamily="34" charset="0"/>
                <a:cs typeface="Arial" panose="020B0604020202020204" pitchFamily="34" charset="0"/>
              </a:rPr>
              <a:t>QUÁT</a:t>
            </a:r>
            <a:r>
              <a:rPr lang="vi-VN" sz="6600" b="1">
                <a:latin typeface="Arial" panose="020B0604020202020204" pitchFamily="34" charset="0"/>
                <a:cs typeface="Arial" panose="020B0604020202020204" pitchFamily="34" charset="0"/>
              </a:rPr>
              <a:t> TIẾN TRÌNH LỊCH SỬ TRUNG QUỐC </a:t>
            </a:r>
          </a:p>
        </p:txBody>
      </p:sp>
      <p:pic>
        <p:nvPicPr>
          <p:cNvPr id="11" name="Picture 5">
            <a:extLst>
              <a:ext uri="{FF2B5EF4-FFF2-40B4-BE49-F238E27FC236}">
                <a16:creationId xmlns:a16="http://schemas.microsoft.com/office/drawing/2014/main" id="{85638B8B-E418-E1EF-4275-469A8DF54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 y="-1"/>
            <a:ext cx="5448300" cy="2914841"/>
          </a:xfrm>
          <a:prstGeom prst="rect">
            <a:avLst/>
          </a:prstGeom>
        </p:spPr>
      </p:pic>
      <p:pic>
        <p:nvPicPr>
          <p:cNvPr id="12" name="Picture 5">
            <a:extLst>
              <a:ext uri="{FF2B5EF4-FFF2-40B4-BE49-F238E27FC236}">
                <a16:creationId xmlns:a16="http://schemas.microsoft.com/office/drawing/2014/main" id="{93BBB66D-0804-971B-7A64-43909952D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77800" y="-76392"/>
            <a:ext cx="5448300" cy="29148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7BBC2E-6BD9-569D-3E79-3F465A505A77}"/>
              </a:ext>
            </a:extLst>
          </p:cNvPr>
          <p:cNvGrpSpPr/>
          <p:nvPr/>
        </p:nvGrpSpPr>
        <p:grpSpPr>
          <a:xfrm>
            <a:off x="-19334" y="-1"/>
            <a:ext cx="18344205" cy="10273128"/>
            <a:chOff x="-19334" y="-1"/>
            <a:chExt cx="18344205" cy="10273128"/>
          </a:xfrm>
        </p:grpSpPr>
        <p:pic>
          <p:nvPicPr>
            <p:cNvPr id="5" name="Picture 12">
              <a:extLst>
                <a:ext uri="{FF2B5EF4-FFF2-40B4-BE49-F238E27FC236}">
                  <a16:creationId xmlns:a16="http://schemas.microsoft.com/office/drawing/2014/main" id="{410A0303-8E17-B0C4-AC35-C9BCA52A173D}"/>
                </a:ext>
              </a:extLst>
            </p:cNvPr>
            <p:cNvPicPr/>
            <p:nvPr/>
          </p:nvPicPr>
          <p:blipFill>
            <a:blip r:embed="rId2"/>
            <a:srcRect/>
            <a:stretch>
              <a:fillRect/>
            </a:stretch>
          </p:blipFill>
          <p:spPr>
            <a:xfrm>
              <a:off x="-19334" y="-1"/>
              <a:ext cx="14649734" cy="10273127"/>
            </a:xfrm>
            <a:prstGeom prst="rect">
              <a:avLst/>
            </a:prstGeom>
          </p:spPr>
        </p:pic>
        <p:pic>
          <p:nvPicPr>
            <p:cNvPr id="3" name="Picture 12">
              <a:extLst>
                <a:ext uri="{FF2B5EF4-FFF2-40B4-BE49-F238E27FC236}">
                  <a16:creationId xmlns:a16="http://schemas.microsoft.com/office/drawing/2014/main" id="{0EE947F5-CF71-5DEF-D8C7-470C5B2587F4}"/>
                </a:ext>
              </a:extLst>
            </p:cNvPr>
            <p:cNvPicPr/>
            <p:nvPr/>
          </p:nvPicPr>
          <p:blipFill rotWithShape="1">
            <a:blip r:embed="rId2"/>
            <a:srcRect l="74780" r="1"/>
            <a:stretch/>
          </p:blipFill>
          <p:spPr>
            <a:xfrm>
              <a:off x="14630400" y="1"/>
              <a:ext cx="3694471" cy="10273126"/>
            </a:xfrm>
            <a:prstGeom prst="rect">
              <a:avLst/>
            </a:prstGeom>
          </p:spPr>
        </p:pic>
      </p:grpSp>
      <p:sp>
        <p:nvSpPr>
          <p:cNvPr id="8" name="TextBox 7">
            <a:extLst>
              <a:ext uri="{FF2B5EF4-FFF2-40B4-BE49-F238E27FC236}">
                <a16:creationId xmlns:a16="http://schemas.microsoft.com/office/drawing/2014/main" id="{8F8CE716-B1D2-1AD3-ED11-25964FADB3DC}"/>
              </a:ext>
            </a:extLst>
          </p:cNvPr>
          <p:cNvSpPr txBox="1"/>
          <p:nvPr/>
        </p:nvSpPr>
        <p:spPr>
          <a:xfrm>
            <a:off x="4239415" y="927240"/>
            <a:ext cx="12826202" cy="274825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SGK mục 1 tr.18, 19, trao đổi và thực hiện nhiệm vụ: </a:t>
            </a:r>
            <a:r>
              <a:rPr lang="vi-VN" sz="4000">
                <a:cs typeface="Arial" panose="020B0604020202020204" pitchFamily="34" charset="0"/>
              </a:rPr>
              <a:t>Lập sơ đồ tiến trình phát triển của Trung Quốc từ thế kỉ VII đến giữa thế kỉ XIX.</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45E8396-DBE7-1298-B8AE-BA74634046BE}"/>
              </a:ext>
            </a:extLst>
          </p:cNvPr>
          <p:cNvGrpSpPr/>
          <p:nvPr/>
        </p:nvGrpSpPr>
        <p:grpSpPr>
          <a:xfrm>
            <a:off x="34910" y="190500"/>
            <a:ext cx="3627452" cy="8267700"/>
            <a:chOff x="-19051" y="0"/>
            <a:chExt cx="3627452" cy="8267700"/>
          </a:xfrm>
        </p:grpSpPr>
        <p:pic>
          <p:nvPicPr>
            <p:cNvPr id="7" name="Picture 9">
              <a:extLst>
                <a:ext uri="{FF2B5EF4-FFF2-40B4-BE49-F238E27FC236}">
                  <a16:creationId xmlns:a16="http://schemas.microsoft.com/office/drawing/2014/main" id="{0A799699-1131-D295-33E0-BABA43A0F7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51" y="0"/>
              <a:ext cx="3627452" cy="8267700"/>
            </a:xfrm>
            <a:prstGeom prst="rect">
              <a:avLst/>
            </a:prstGeom>
          </p:spPr>
        </p:pic>
        <p:sp>
          <p:nvSpPr>
            <p:cNvPr id="4" name="TextBox 4"/>
            <p:cNvSpPr txBox="1"/>
            <p:nvPr/>
          </p:nvSpPr>
          <p:spPr>
            <a:xfrm>
              <a:off x="558002" y="984619"/>
              <a:ext cx="2473345" cy="5561266"/>
            </a:xfrm>
            <a:prstGeom prst="rect">
              <a:avLst/>
            </a:prstGeom>
          </p:spPr>
          <p:txBody>
            <a:bodyPr wrap="square" lIns="0" tIns="0" rIns="0" bIns="0" rtlCol="0" anchor="t">
              <a:spAutoFit/>
            </a:bodyPr>
            <a:lstStyle/>
            <a:p>
              <a:pPr algn="ctr">
                <a:lnSpc>
                  <a:spcPts val="11200"/>
                </a:lnSpc>
              </a:pPr>
              <a:r>
                <a:rPr lang="en-US" sz="6000" b="1" dirty="0">
                  <a:latin typeface="Arial" panose="020B0604020202020204" pitchFamily="34" charset="0"/>
                  <a:cs typeface="Arial" panose="020B0604020202020204" pitchFamily="34" charset="0"/>
                </a:rPr>
                <a:t>THẢO </a:t>
              </a:r>
              <a:r>
                <a:rPr lang="en-US" sz="6000" b="1">
                  <a:latin typeface="Arial" panose="020B0604020202020204" pitchFamily="34" charset="0"/>
                  <a:cs typeface="Arial" panose="020B0604020202020204" pitchFamily="34" charset="0"/>
                </a:rPr>
                <a:t>LUẬN NHÓM</a:t>
              </a:r>
            </a:p>
            <a:p>
              <a:pPr algn="ctr">
                <a:lnSpc>
                  <a:spcPts val="11200"/>
                </a:lnSpc>
              </a:pPr>
              <a:r>
                <a:rPr lang="en-US" sz="6000" b="1">
                  <a:latin typeface="Arial" panose="020B0604020202020204" pitchFamily="34" charset="0"/>
                  <a:cs typeface="Arial" panose="020B0604020202020204" pitchFamily="34" charset="0"/>
                </a:rPr>
                <a:t>ĐÔI</a:t>
              </a:r>
              <a:endParaRPr lang="en-US" sz="6000" b="1" dirty="0">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275F9448-710C-55C2-4DA0-0A84B13DE5E4}"/>
              </a:ext>
            </a:extLst>
          </p:cNvPr>
          <p:cNvSpPr txBox="1"/>
          <p:nvPr/>
        </p:nvSpPr>
        <p:spPr>
          <a:xfrm>
            <a:off x="4718846" y="3852120"/>
            <a:ext cx="9334500" cy="4195957"/>
          </a:xfrm>
          <a:prstGeom prst="rect">
            <a:avLst/>
          </a:prstGeom>
          <a:noFill/>
        </p:spPr>
        <p:txBody>
          <a:bodyPr wrap="square">
            <a:spAutoFit/>
          </a:bodyPr>
          <a:lstStyle/>
          <a:p>
            <a:pPr algn="just">
              <a:lnSpc>
                <a:spcPct val="150000"/>
              </a:lnSpc>
              <a:spcBef>
                <a:spcPts val="100"/>
              </a:spcBef>
              <a:spcAft>
                <a:spcPts val="100"/>
              </a:spcAft>
            </a:pPr>
            <a:r>
              <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Gợi ý:</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Những triều đại lớn nào đã cầm quyền ở Trung Quốc từ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TK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VII đến giữa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TK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XIX?</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Một số đặc điểm nổi bật của mỗi triều đại này là gì?</a:t>
            </a:r>
          </a:p>
        </p:txBody>
      </p:sp>
      <p:pic>
        <p:nvPicPr>
          <p:cNvPr id="6" name="Picture 7">
            <a:extLst>
              <a:ext uri="{FF2B5EF4-FFF2-40B4-BE49-F238E27FC236}">
                <a16:creationId xmlns:a16="http://schemas.microsoft.com/office/drawing/2014/main" id="{82C450AF-C254-4B55-9DAA-DA08929B4C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41185" y="3852120"/>
            <a:ext cx="2747527" cy="6244380"/>
          </a:xfrm>
          <a:prstGeom prst="rect">
            <a:avLst/>
          </a:prstGeom>
        </p:spPr>
      </p:pic>
    </p:spTree>
    <p:extLst>
      <p:ext uri="{BB962C8B-B14F-4D97-AF65-F5344CB8AC3E}">
        <p14:creationId xmlns:p14="http://schemas.microsoft.com/office/powerpoint/2010/main" val="2273472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4A46D71D-A326-6CDC-91C0-74A8F3A98DF7}"/>
              </a:ext>
            </a:extLst>
          </p:cNvPr>
          <p:cNvPicPr>
            <a:picLocks noChangeAspect="1"/>
          </p:cNvPicPr>
          <p:nvPr/>
        </p:nvPicPr>
        <p:blipFill>
          <a:blip r:embed="rId2"/>
          <a:srcRect/>
          <a:stretch>
            <a:fillRect/>
          </a:stretch>
        </p:blipFill>
        <p:spPr>
          <a:xfrm flipH="1">
            <a:off x="8493044" y="8363522"/>
            <a:ext cx="9794956" cy="1943100"/>
          </a:xfrm>
          <a:prstGeom prst="rect">
            <a:avLst/>
          </a:prstGeom>
        </p:spPr>
      </p:pic>
      <p:grpSp>
        <p:nvGrpSpPr>
          <p:cNvPr id="22" name="Group 21">
            <a:extLst>
              <a:ext uri="{FF2B5EF4-FFF2-40B4-BE49-F238E27FC236}">
                <a16:creationId xmlns:a16="http://schemas.microsoft.com/office/drawing/2014/main" id="{56730D8E-177C-768C-6007-1B2E6EAB02E1}"/>
              </a:ext>
            </a:extLst>
          </p:cNvPr>
          <p:cNvGrpSpPr/>
          <p:nvPr/>
        </p:nvGrpSpPr>
        <p:grpSpPr>
          <a:xfrm>
            <a:off x="10287000" y="2293098"/>
            <a:ext cx="7211746" cy="5700803"/>
            <a:chOff x="9910443" y="4333399"/>
            <a:chExt cx="7211746" cy="5700803"/>
          </a:xfrm>
        </p:grpSpPr>
        <p:sp>
          <p:nvSpPr>
            <p:cNvPr id="19" name="TextBox 4">
              <a:extLst>
                <a:ext uri="{FF2B5EF4-FFF2-40B4-BE49-F238E27FC236}">
                  <a16:creationId xmlns:a16="http://schemas.microsoft.com/office/drawing/2014/main" id="{96EB1A60-08E8-E736-FD39-CA6164191E9C}"/>
                </a:ext>
              </a:extLst>
            </p:cNvPr>
            <p:cNvSpPr txBox="1"/>
            <p:nvPr/>
          </p:nvSpPr>
          <p:spPr>
            <a:xfrm>
              <a:off x="10318050" y="9473279"/>
              <a:ext cx="6396532" cy="560923"/>
            </a:xfrm>
            <a:prstGeom prst="rect">
              <a:avLst/>
            </a:prstGeom>
          </p:spPr>
          <p:txBody>
            <a:bodyPr wrap="square" lIns="0" tIns="0" rIns="0" bIns="0" rtlCol="0" anchor="t">
              <a:spAutoFit/>
            </a:bodyPr>
            <a:lstStyle/>
            <a:p>
              <a:pPr algn="ctr">
                <a:lnSpc>
                  <a:spcPts val="4759"/>
                </a:lnSpc>
              </a:pPr>
              <a:r>
                <a:rPr lang="en-US" sz="3200" i="1" dirty="0">
                  <a:solidFill>
                    <a:srgbClr val="000000"/>
                  </a:solidFill>
                  <a:latin typeface="Arial" panose="020B0604020202020204" pitchFamily="34" charset="0"/>
                  <a:cs typeface="Arial" panose="020B0604020202020204" pitchFamily="34" charset="0"/>
                </a:rPr>
                <a:t>Con </a:t>
              </a:r>
              <a:r>
                <a:rPr lang="en-US" sz="3200" i="1" dirty="0" err="1">
                  <a:solidFill>
                    <a:srgbClr val="000000"/>
                  </a:solidFill>
                  <a:latin typeface="Arial" panose="020B0604020202020204" pitchFamily="34" charset="0"/>
                  <a:cs typeface="Arial" panose="020B0604020202020204" pitchFamily="34" charset="0"/>
                </a:rPr>
                <a:t>đường</a:t>
              </a:r>
              <a:r>
                <a:rPr lang="en-US" sz="3200" i="1" dirty="0">
                  <a:solidFill>
                    <a:srgbClr val="000000"/>
                  </a:solidFill>
                  <a:latin typeface="Arial" panose="020B0604020202020204" pitchFamily="34" charset="0"/>
                  <a:cs typeface="Arial" panose="020B0604020202020204" pitchFamily="34" charset="0"/>
                </a:rPr>
                <a:t> </a:t>
              </a:r>
              <a:r>
                <a:rPr lang="en-US" sz="3200" i="1" err="1">
                  <a:solidFill>
                    <a:srgbClr val="000000"/>
                  </a:solidFill>
                  <a:latin typeface="Arial" panose="020B0604020202020204" pitchFamily="34" charset="0"/>
                  <a:cs typeface="Arial" panose="020B0604020202020204" pitchFamily="34" charset="0"/>
                </a:rPr>
                <a:t>tơ</a:t>
              </a:r>
              <a:r>
                <a:rPr lang="en-US" sz="3200" i="1">
                  <a:solidFill>
                    <a:srgbClr val="000000"/>
                  </a:solidFill>
                  <a:latin typeface="Arial" panose="020B0604020202020204" pitchFamily="34" charset="0"/>
                  <a:cs typeface="Arial" panose="020B0604020202020204" pitchFamily="34" charset="0"/>
                </a:rPr>
                <a:t> lụa trên biển</a:t>
              </a:r>
              <a:endParaRPr lang="en-US" sz="3200" i="1" dirty="0">
                <a:solidFill>
                  <a:srgbClr val="000000"/>
                </a:solidFill>
                <a:latin typeface="Arial" panose="020B0604020202020204" pitchFamily="34" charset="0"/>
                <a:cs typeface="Arial" panose="020B0604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50499806-5A0F-BF8D-DF02-1914E829E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443" y="4333399"/>
              <a:ext cx="7211746" cy="5105972"/>
            </a:xfrm>
            <a:prstGeom prst="rect">
              <a:avLst/>
            </a:prstGeom>
          </p:spPr>
        </p:pic>
      </p:grpSp>
      <p:pic>
        <p:nvPicPr>
          <p:cNvPr id="23" name="Picture 5">
            <a:extLst>
              <a:ext uri="{FF2B5EF4-FFF2-40B4-BE49-F238E27FC236}">
                <a16:creationId xmlns:a16="http://schemas.microsoft.com/office/drawing/2014/main" id="{6F9E20A3-7C5E-F06D-02BC-0115F75FA71A}"/>
              </a:ext>
            </a:extLst>
          </p:cNvPr>
          <p:cNvPicPr>
            <a:picLocks noChangeAspect="1"/>
          </p:cNvPicPr>
          <p:nvPr/>
        </p:nvPicPr>
        <p:blipFill>
          <a:blip r:embed="rId2"/>
          <a:srcRect/>
          <a:stretch>
            <a:fillRect/>
          </a:stretch>
        </p:blipFill>
        <p:spPr>
          <a:xfrm>
            <a:off x="0" y="8343901"/>
            <a:ext cx="9677400" cy="1943100"/>
          </a:xfrm>
          <a:prstGeom prst="rect">
            <a:avLst/>
          </a:prstGeom>
        </p:spPr>
      </p:pic>
      <p:sp>
        <p:nvSpPr>
          <p:cNvPr id="11" name="TextBox 10">
            <a:extLst>
              <a:ext uri="{FF2B5EF4-FFF2-40B4-BE49-F238E27FC236}">
                <a16:creationId xmlns:a16="http://schemas.microsoft.com/office/drawing/2014/main" id="{F9E1CD67-D2BB-3786-2373-1C7242FE2967}"/>
              </a:ext>
            </a:extLst>
          </p:cNvPr>
          <p:cNvSpPr txBox="1"/>
          <p:nvPr/>
        </p:nvSpPr>
        <p:spPr>
          <a:xfrm>
            <a:off x="789254" y="1999180"/>
            <a:ext cx="9067799" cy="6012993"/>
          </a:xfrm>
          <a:prstGeom prst="rect">
            <a:avLst/>
          </a:prstGeom>
          <a:noFill/>
        </p:spPr>
        <p:txBody>
          <a:bodyPr wrap="square">
            <a:spAutoFit/>
          </a:bodyPr>
          <a:lstStyle/>
          <a:p>
            <a:pPr marL="571500" indent="-571500" algn="just">
              <a:lnSpc>
                <a:spcPct val="150000"/>
              </a:lnSpc>
              <a:spcBef>
                <a:spcPts val="100"/>
              </a:spcBef>
              <a:spcAft>
                <a:spcPts val="1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Nhà Đường (618 – 907): mở ra giai đoạn phát triển thịnh vượng của lịch sử Trung Quốc.</a:t>
            </a:r>
          </a:p>
          <a:p>
            <a:pPr marL="571500" indent="-571500" algn="just">
              <a:lnSpc>
                <a:spcPct val="150000"/>
              </a:lnSpc>
              <a:spcBef>
                <a:spcPts val="100"/>
              </a:spcBef>
              <a:spcAft>
                <a:spcPts val="1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Thời kì Ngũ đại, Thập quốc (907 – 960): rơi vào tình trạng phân tán.</a:t>
            </a:r>
          </a:p>
          <a:p>
            <a:pPr marL="571500" indent="-571500" algn="just">
              <a:lnSpc>
                <a:spcPct val="150000"/>
              </a:lnSpc>
              <a:spcBef>
                <a:spcPts val="100"/>
              </a:spcBef>
              <a:spcAft>
                <a:spcPts val="1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Nhà Tống (960 – 1279):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phát triển mạnh.</a:t>
            </a:r>
          </a:p>
          <a:p>
            <a:pPr marL="571500" indent="-571500" algn="just">
              <a:lnSpc>
                <a:spcPct val="150000"/>
              </a:lnSpc>
              <a:spcBef>
                <a:spcPts val="100"/>
              </a:spcBef>
              <a:spcAft>
                <a:spcPts val="1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Từ TK XII: suy yếu và chịu nhiều sức ép từ tộc người phía Bắc.</a:t>
            </a:r>
          </a:p>
          <a:p>
            <a:pPr marL="571500" indent="-571500" algn="just">
              <a:lnSpc>
                <a:spcPct val="150000"/>
              </a:lnSpc>
              <a:spcBef>
                <a:spcPts val="100"/>
              </a:spcBef>
              <a:spcAft>
                <a:spcPts val="1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Năm 1279, nhà Tống sụp đổ. </a:t>
            </a:r>
          </a:p>
        </p:txBody>
      </p:sp>
      <p:sp>
        <p:nvSpPr>
          <p:cNvPr id="2" name="TextBox 4">
            <a:extLst>
              <a:ext uri="{FF2B5EF4-FFF2-40B4-BE49-F238E27FC236}">
                <a16:creationId xmlns:a16="http://schemas.microsoft.com/office/drawing/2014/main" id="{F67F41C9-708A-87B8-CD76-DC053EB58943}"/>
              </a:ext>
            </a:extLst>
          </p:cNvPr>
          <p:cNvSpPr txBox="1"/>
          <p:nvPr/>
        </p:nvSpPr>
        <p:spPr>
          <a:xfrm>
            <a:off x="7130178" y="589982"/>
            <a:ext cx="4027643"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Đặc điểm</a:t>
            </a:r>
            <a:endParaRPr lang="en-US" sz="48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barn(inVertical)">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barn(inVertical)">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barn(inVertical)">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barn(inVertical)">
                                      <p:cBhvr>
                                        <p:cTn id="33" dur="500"/>
                                        <p:tgtEl>
                                          <p:spTgt spid="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4A46D71D-A326-6CDC-91C0-74A8F3A98DF7}"/>
              </a:ext>
            </a:extLst>
          </p:cNvPr>
          <p:cNvPicPr>
            <a:picLocks noChangeAspect="1"/>
          </p:cNvPicPr>
          <p:nvPr/>
        </p:nvPicPr>
        <p:blipFill>
          <a:blip r:embed="rId2"/>
          <a:srcRect/>
          <a:stretch>
            <a:fillRect/>
          </a:stretch>
        </p:blipFill>
        <p:spPr>
          <a:xfrm flipH="1">
            <a:off x="8493044" y="8363522"/>
            <a:ext cx="9794956" cy="1943100"/>
          </a:xfrm>
          <a:prstGeom prst="rect">
            <a:avLst/>
          </a:prstGeom>
        </p:spPr>
      </p:pic>
      <p:pic>
        <p:nvPicPr>
          <p:cNvPr id="23" name="Picture 5">
            <a:extLst>
              <a:ext uri="{FF2B5EF4-FFF2-40B4-BE49-F238E27FC236}">
                <a16:creationId xmlns:a16="http://schemas.microsoft.com/office/drawing/2014/main" id="{6F9E20A3-7C5E-F06D-02BC-0115F75FA71A}"/>
              </a:ext>
            </a:extLst>
          </p:cNvPr>
          <p:cNvPicPr>
            <a:picLocks noChangeAspect="1"/>
          </p:cNvPicPr>
          <p:nvPr/>
        </p:nvPicPr>
        <p:blipFill>
          <a:blip r:embed="rId2"/>
          <a:srcRect/>
          <a:stretch>
            <a:fillRect/>
          </a:stretch>
        </p:blipFill>
        <p:spPr>
          <a:xfrm>
            <a:off x="0" y="8343901"/>
            <a:ext cx="9677400" cy="1943100"/>
          </a:xfrm>
          <a:prstGeom prst="rect">
            <a:avLst/>
          </a:prstGeom>
        </p:spPr>
      </p:pic>
      <p:sp>
        <p:nvSpPr>
          <p:cNvPr id="2" name="TextBox 4">
            <a:extLst>
              <a:ext uri="{FF2B5EF4-FFF2-40B4-BE49-F238E27FC236}">
                <a16:creationId xmlns:a16="http://schemas.microsoft.com/office/drawing/2014/main" id="{9BC69A7C-8D35-E0BF-2866-50FCADF0D1AF}"/>
              </a:ext>
            </a:extLst>
          </p:cNvPr>
          <p:cNvSpPr txBox="1"/>
          <p:nvPr/>
        </p:nvSpPr>
        <p:spPr>
          <a:xfrm>
            <a:off x="7130178" y="432863"/>
            <a:ext cx="4027643"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Đặc điểm</a:t>
            </a:r>
            <a:endParaRPr lang="en-US" sz="48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9E1CD67-D2BB-3786-2373-1C7242FE2967}"/>
              </a:ext>
            </a:extLst>
          </p:cNvPr>
          <p:cNvSpPr txBox="1"/>
          <p:nvPr/>
        </p:nvSpPr>
        <p:spPr>
          <a:xfrm>
            <a:off x="437504" y="1257300"/>
            <a:ext cx="9589168" cy="7490320"/>
          </a:xfrm>
          <a:prstGeom prst="rect">
            <a:avLst/>
          </a:prstGeom>
          <a:noFill/>
        </p:spPr>
        <p:txBody>
          <a:bodyPr wrap="square">
            <a:spAutoFit/>
          </a:bodyPr>
          <a:lstStyle/>
          <a:p>
            <a:pPr marL="571500" indent="-571500" algn="just">
              <a:lnSpc>
                <a:spcPct val="150000"/>
              </a:lnSpc>
              <a:spcBef>
                <a:spcPts val="100"/>
              </a:spcBef>
              <a:spcAft>
                <a:spcPts val="1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Nhà Nguyên (1271 - 1368): mâu thuẫn giữa người Mông Cổ và người Hán trở nên sâu sắc</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 cuộc nổi dậy của dân chúng.</a:t>
            </a:r>
          </a:p>
          <a:p>
            <a:pPr marL="571500" indent="-571500" algn="just">
              <a:lnSpc>
                <a:spcPct val="150000"/>
              </a:lnSpc>
              <a:spcBef>
                <a:spcPts val="100"/>
              </a:spcBef>
              <a:spcAft>
                <a:spcPts val="1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Nhà Minh (1368 – 1644): đạt được nhiều thành tựu quan trọng.</a:t>
            </a:r>
          </a:p>
          <a:p>
            <a:pPr marL="571500" indent="-571500" algn="just">
              <a:lnSpc>
                <a:spcPct val="150000"/>
              </a:lnSpc>
              <a:spcBef>
                <a:spcPts val="100"/>
              </a:spcBef>
              <a:spcAft>
                <a:spcPts val="1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Nhà Thanh (1644 – 1911):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ưới thời ba vị vua Khang Hy, Ung Chính, Càn Long, Trung Quốc phát triển ổn định.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TK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XIX, nhà Thanh suy yếu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nguy cơ xâm lược của thực dân phương Tây. </a:t>
            </a:r>
            <a:endParaRPr lang="en-US" sz="3200">
              <a:latin typeface="Arial" panose="020B0604020202020204" pitchFamily="34" charset="0"/>
              <a:cs typeface="Arial" panose="020B0604020202020204" pitchFamily="34" charset="0"/>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990E7768-0BC3-FF4C-EDD6-E1F1D7CD8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2341" y="2833687"/>
            <a:ext cx="7620000" cy="4619625"/>
          </a:xfrm>
          <a:prstGeom prst="rect">
            <a:avLst/>
          </a:prstGeom>
        </p:spPr>
      </p:pic>
    </p:spTree>
    <p:extLst>
      <p:ext uri="{BB962C8B-B14F-4D97-AF65-F5344CB8AC3E}">
        <p14:creationId xmlns:p14="http://schemas.microsoft.com/office/powerpoint/2010/main" val="36371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6D5124-7701-9494-0EAB-64E9AEF58D4D}"/>
              </a:ext>
            </a:extLst>
          </p:cNvPr>
          <p:cNvPicPr>
            <a:picLocks noChangeAspect="1"/>
          </p:cNvPicPr>
          <p:nvPr/>
        </p:nvPicPr>
        <p:blipFill>
          <a:blip r:embed="rId2"/>
          <a:srcRect/>
          <a:stretch>
            <a:fillRect/>
          </a:stretch>
        </p:blipFill>
        <p:spPr>
          <a:xfrm>
            <a:off x="0" y="6615001"/>
            <a:ext cx="18288000" cy="3672000"/>
          </a:xfrm>
          <a:prstGeom prst="rect">
            <a:avLst/>
          </a:prstGeom>
        </p:spPr>
      </p:pic>
      <p:grpSp>
        <p:nvGrpSpPr>
          <p:cNvPr id="10" name="Group 9">
            <a:extLst>
              <a:ext uri="{FF2B5EF4-FFF2-40B4-BE49-F238E27FC236}">
                <a16:creationId xmlns:a16="http://schemas.microsoft.com/office/drawing/2014/main" id="{9AC6BDDD-DFDC-8F6D-C39B-08E5D72E165F}"/>
              </a:ext>
            </a:extLst>
          </p:cNvPr>
          <p:cNvGrpSpPr/>
          <p:nvPr/>
        </p:nvGrpSpPr>
        <p:grpSpPr>
          <a:xfrm>
            <a:off x="5705929" y="783682"/>
            <a:ext cx="6838042" cy="4434415"/>
            <a:chOff x="5705929" y="783682"/>
            <a:chExt cx="6838042" cy="4434415"/>
          </a:xfrm>
        </p:grpSpPr>
        <p:pic>
          <p:nvPicPr>
            <p:cNvPr id="9" name="Picture 14">
              <a:extLst>
                <a:ext uri="{FF2B5EF4-FFF2-40B4-BE49-F238E27FC236}">
                  <a16:creationId xmlns:a16="http://schemas.microsoft.com/office/drawing/2014/main" id="{DDDF132B-3090-E69F-5840-6A92BECF89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5929" y="783682"/>
              <a:ext cx="6838042" cy="3307904"/>
            </a:xfrm>
            <a:prstGeom prst="rect">
              <a:avLst/>
            </a:prstGeom>
          </p:spPr>
        </p:pic>
        <p:sp>
          <p:nvSpPr>
            <p:cNvPr id="3" name="TextBox 3"/>
            <p:cNvSpPr txBox="1"/>
            <p:nvPr/>
          </p:nvSpPr>
          <p:spPr>
            <a:xfrm>
              <a:off x="5895975" y="2398697"/>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a:latin typeface="Arial" panose="020B0604020202020204" pitchFamily="34" charset="0"/>
                  <a:cs typeface="Arial" panose="020B0604020202020204" pitchFamily="34" charset="0"/>
                </a:rPr>
                <a:t>PHẦN 2</a:t>
              </a:r>
              <a:endParaRPr lang="en-US" sz="6600" b="1" dirty="0">
                <a:latin typeface="Arial" panose="020B0604020202020204" pitchFamily="34" charset="0"/>
                <a:cs typeface="Arial" panose="020B0604020202020204" pitchFamily="34" charset="0"/>
              </a:endParaRPr>
            </a:p>
          </p:txBody>
        </p:sp>
      </p:grpSp>
      <p:sp>
        <p:nvSpPr>
          <p:cNvPr id="4" name="TextBox 4"/>
          <p:cNvSpPr txBox="1"/>
          <p:nvPr/>
        </p:nvSpPr>
        <p:spPr>
          <a:xfrm>
            <a:off x="1123950" y="4589823"/>
            <a:ext cx="16040100" cy="2882969"/>
          </a:xfrm>
          <a:prstGeom prst="rect">
            <a:avLst/>
          </a:prstGeom>
        </p:spPr>
        <p:txBody>
          <a:bodyPr wrap="square" lIns="0" tIns="0" rIns="0" bIns="0" rtlCol="0" anchor="t">
            <a:spAutoFit/>
          </a:bodyPr>
          <a:lstStyle/>
          <a:p>
            <a:pPr lvl="0" algn="ctr">
              <a:lnSpc>
                <a:spcPct val="150000"/>
              </a:lnSpc>
              <a:spcBef>
                <a:spcPct val="0"/>
              </a:spcBef>
            </a:pPr>
            <a:r>
              <a:rPr lang="vi-VN" sz="6600" b="1">
                <a:latin typeface="Arial" panose="020B0604020202020204" pitchFamily="34" charset="0"/>
                <a:cs typeface="Arial" panose="020B0604020202020204" pitchFamily="34" charset="0"/>
              </a:rPr>
              <a:t>SỰ THỊNH VƯỢNG CỦA TRUNG QUỐC DƯỚI THỜI ĐƯỜNG</a:t>
            </a:r>
            <a:r>
              <a:rPr lang="en-US" sz="6600" b="1">
                <a:latin typeface="Arial" panose="020B0604020202020204" pitchFamily="34" charset="0"/>
                <a:cs typeface="Arial" panose="020B0604020202020204" pitchFamily="34" charset="0"/>
              </a:rPr>
              <a:t> (618 – 907)</a:t>
            </a:r>
          </a:p>
        </p:txBody>
      </p:sp>
      <p:pic>
        <p:nvPicPr>
          <p:cNvPr id="5" name="Picture 5">
            <a:extLst>
              <a:ext uri="{FF2B5EF4-FFF2-40B4-BE49-F238E27FC236}">
                <a16:creationId xmlns:a16="http://schemas.microsoft.com/office/drawing/2014/main" id="{DC2C8A42-3DE1-FE39-AA65-1F7028BC210B}"/>
              </a:ext>
            </a:extLst>
          </p:cNvPr>
          <p:cNvPicPr>
            <a:picLocks noChangeAspect="1"/>
          </p:cNvPicPr>
          <p:nvPr/>
        </p:nvPicPr>
        <p:blipFill>
          <a:blip r:embed="rId2"/>
          <a:srcRect/>
          <a:stretch>
            <a:fillRect/>
          </a:stretch>
        </p:blipFill>
        <p:spPr>
          <a:xfrm flipH="1">
            <a:off x="0" y="6678692"/>
            <a:ext cx="18288000" cy="3627930"/>
          </a:xfrm>
          <a:prstGeom prst="rect">
            <a:avLst/>
          </a:prstGeom>
        </p:spPr>
      </p:pic>
      <p:pic>
        <p:nvPicPr>
          <p:cNvPr id="15" name="Picture 15">
            <a:extLst>
              <a:ext uri="{FF2B5EF4-FFF2-40B4-BE49-F238E27FC236}">
                <a16:creationId xmlns:a16="http://schemas.microsoft.com/office/drawing/2014/main" id="{380B9630-5D86-815E-E332-79AC7F7DB1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92918" y="-23214"/>
            <a:ext cx="1795082" cy="4114800"/>
          </a:xfrm>
          <a:prstGeom prst="rect">
            <a:avLst/>
          </a:prstGeom>
        </p:spPr>
      </p:pic>
      <p:pic>
        <p:nvPicPr>
          <p:cNvPr id="16" name="Picture 4">
            <a:extLst>
              <a:ext uri="{FF2B5EF4-FFF2-40B4-BE49-F238E27FC236}">
                <a16:creationId xmlns:a16="http://schemas.microsoft.com/office/drawing/2014/main" id="{35DAD767-2910-217E-3810-C2217C15059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3509" y="-303557"/>
            <a:ext cx="4237089" cy="2955370"/>
          </a:xfrm>
          <a:prstGeom prst="rect">
            <a:avLst/>
          </a:prstGeom>
        </p:spPr>
      </p:pic>
    </p:spTree>
    <p:extLst>
      <p:ext uri="{BB962C8B-B14F-4D97-AF65-F5344CB8AC3E}">
        <p14:creationId xmlns:p14="http://schemas.microsoft.com/office/powerpoint/2010/main" val="1268473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1108</TotalTime>
  <Words>1543</Words>
  <PresentationFormat>Custom</PresentationFormat>
  <Paragraphs>161</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Wingdings 3</vt:lpstr>
      <vt:lpstr>Arial</vt:lpstr>
      <vt:lpstr>Trebuchet MS</vt:lpstr>
      <vt:lpstr>Wingdings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2022-10-11T02:01:00Z</dcterms:created>
  <dcterms:modified xsi:type="dcterms:W3CDTF">2022-10-19T07:22:51Z</dcterms:modified>
  <dc:identifier>DAEnRgDJ4Jw</dc:identifier>
</cp:coreProperties>
</file>