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66" r:id="rId4"/>
    <p:sldId id="258" r:id="rId5"/>
    <p:sldId id="260" r:id="rId6"/>
    <p:sldId id="269" r:id="rId7"/>
    <p:sldId id="261" r:id="rId8"/>
    <p:sldId id="267" r:id="rId9"/>
    <p:sldId id="299" r:id="rId10"/>
    <p:sldId id="272" r:id="rId11"/>
    <p:sldId id="300" r:id="rId12"/>
    <p:sldId id="273" r:id="rId13"/>
    <p:sldId id="301" r:id="rId14"/>
    <p:sldId id="274" r:id="rId15"/>
    <p:sldId id="264" r:id="rId16"/>
    <p:sldId id="268" r:id="rId17"/>
    <p:sldId id="279" r:id="rId18"/>
    <p:sldId id="280" r:id="rId19"/>
    <p:sldId id="263" r:id="rId20"/>
    <p:sldId id="281" r:id="rId21"/>
    <p:sldId id="282" r:id="rId22"/>
    <p:sldId id="283" r:id="rId23"/>
    <p:sldId id="285" r:id="rId24"/>
    <p:sldId id="286" r:id="rId25"/>
    <p:sldId id="288" r:id="rId26"/>
    <p:sldId id="289" r:id="rId27"/>
    <p:sldId id="290" r:id="rId28"/>
    <p:sldId id="291" r:id="rId29"/>
    <p:sldId id="292" r:id="rId30"/>
    <p:sldId id="293" r:id="rId31"/>
    <p:sldId id="287" r:id="rId32"/>
    <p:sldId id="294" r:id="rId33"/>
    <p:sldId id="302" r:id="rId34"/>
    <p:sldId id="295" r:id="rId35"/>
    <p:sldId id="265" r:id="rId36"/>
    <p:sldId id="296" r:id="rId37"/>
  </p:sldIdLst>
  <p:sldSz cx="18288000" cy="10287000"/>
  <p:notesSz cx="6858000" cy="9144000"/>
  <p:embeddedFontLs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5C39"/>
    <a:srgbClr val="D8D3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3252" autoAdjust="0"/>
  </p:normalViewPr>
  <p:slideViewPr>
    <p:cSldViewPr>
      <p:cViewPr varScale="1">
        <p:scale>
          <a:sx n="70" d="100"/>
          <a:sy n="70" d="100"/>
        </p:scale>
        <p:origin x="8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7.sv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sv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sv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7.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86.png"/><Relationship Id="rId2" Type="http://schemas.openxmlformats.org/officeDocument/2006/relationships/image" Target="../media/image43.png"/><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89.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svg"/></Relationships>
</file>

<file path=ppt/slides/_rels/slide2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jpeg"/><Relationship Id="rId3" Type="http://schemas.openxmlformats.org/officeDocument/2006/relationships/image" Target="../media/image95.svg"/><Relationship Id="rId7" Type="http://schemas.openxmlformats.org/officeDocument/2006/relationships/image" Target="../media/image99.svg"/><Relationship Id="rId12" Type="http://schemas.openxmlformats.org/officeDocument/2006/relationships/image" Target="../media/image104.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s>
</file>

<file path=ppt/slides/_rels/slide23.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jpe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63.svg"/><Relationship Id="rId3" Type="http://schemas.openxmlformats.org/officeDocument/2006/relationships/image" Target="../media/image113.svg"/><Relationship Id="rId7" Type="http://schemas.openxmlformats.org/officeDocument/2006/relationships/image" Target="../media/image75.svg"/><Relationship Id="rId12" Type="http://schemas.openxmlformats.org/officeDocument/2006/relationships/image" Target="../media/image62.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117.svg"/><Relationship Id="rId5" Type="http://schemas.openxmlformats.org/officeDocument/2006/relationships/image" Target="../media/image77.svg"/><Relationship Id="rId10" Type="http://schemas.openxmlformats.org/officeDocument/2006/relationships/image" Target="../media/image116.png"/><Relationship Id="rId4" Type="http://schemas.openxmlformats.org/officeDocument/2006/relationships/image" Target="../media/image76.png"/><Relationship Id="rId9" Type="http://schemas.openxmlformats.org/officeDocument/2006/relationships/image" Target="../media/image115.svg"/></Relationships>
</file>

<file path=ppt/slides/_rels/slide2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3.svg"/><Relationship Id="rId7" Type="http://schemas.openxmlformats.org/officeDocument/2006/relationships/image" Target="../media/image75.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7.svg"/><Relationship Id="rId10" Type="http://schemas.openxmlformats.org/officeDocument/2006/relationships/image" Target="../media/image118.png"/><Relationship Id="rId4" Type="http://schemas.openxmlformats.org/officeDocument/2006/relationships/image" Target="../media/image76.png"/><Relationship Id="rId9" Type="http://schemas.openxmlformats.org/officeDocument/2006/relationships/image" Target="../media/image115.sv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3.svg"/><Relationship Id="rId7" Type="http://schemas.openxmlformats.org/officeDocument/2006/relationships/image" Target="../media/image75.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115.svg"/></Relationships>
</file>

<file path=ppt/slides/_rels/slide2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3.svg"/><Relationship Id="rId7" Type="http://schemas.openxmlformats.org/officeDocument/2006/relationships/image" Target="../media/image75.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115.svg"/></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3.svg"/><Relationship Id="rId7" Type="http://schemas.openxmlformats.org/officeDocument/2006/relationships/image" Target="../media/image75.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115.sv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3.svg"/><Relationship Id="rId7" Type="http://schemas.openxmlformats.org/officeDocument/2006/relationships/image" Target="../media/image75.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115.svg"/></Relationships>
</file>

<file path=ppt/slides/_rels/slide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3.svg"/><Relationship Id="rId7" Type="http://schemas.openxmlformats.org/officeDocument/2006/relationships/image" Target="../media/image75.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115.svg"/></Relationships>
</file>

<file path=ppt/slides/_rels/slide3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3.svg"/><Relationship Id="rId7" Type="http://schemas.openxmlformats.org/officeDocument/2006/relationships/image" Target="../media/image75.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115.svg"/></Relationships>
</file>

<file path=ppt/slides/_rels/slide34.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120.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75.sv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52.svg"/><Relationship Id="rId3" Type="http://schemas.openxmlformats.org/officeDocument/2006/relationships/image" Target="../media/image48.svg"/><Relationship Id="rId7" Type="http://schemas.openxmlformats.org/officeDocument/2006/relationships/image" Target="../media/image44.svg"/><Relationship Id="rId12" Type="http://schemas.openxmlformats.org/officeDocument/2006/relationships/image" Target="../media/image51.png"/><Relationship Id="rId17" Type="http://schemas.openxmlformats.org/officeDocument/2006/relationships/image" Target="../media/image35.svg"/><Relationship Id="rId2" Type="http://schemas.openxmlformats.org/officeDocument/2006/relationships/image" Target="../media/image47.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50.svg"/><Relationship Id="rId5" Type="http://schemas.openxmlformats.org/officeDocument/2006/relationships/image" Target="../media/image9.png"/><Relationship Id="rId15" Type="http://schemas.openxmlformats.org/officeDocument/2006/relationships/image" Target="../media/image124.sv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122.svg"/><Relationship Id="rId14" Type="http://schemas.openxmlformats.org/officeDocument/2006/relationships/image" Target="../media/image123.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25363" y="-461999"/>
            <a:ext cx="4565659" cy="4114800"/>
          </a:xfrm>
          <a:prstGeom prst="rect">
            <a:avLst/>
          </a:prstGeom>
        </p:spPr>
      </p:pic>
      <p:pic>
        <p:nvPicPr>
          <p:cNvPr id="3" name="Picture 3"/>
          <p:cNvPicPr>
            <a:picLocks noChangeAspect="1"/>
          </p:cNvPicPr>
          <p:nvPr/>
        </p:nvPicPr>
        <p:blipFill>
          <a:blip r:embed="rId4"/>
          <a:srcRect l="761" t="8919" r="1738" b="11765"/>
          <a:stretch>
            <a:fillRect/>
          </a:stretch>
        </p:blipFill>
        <p:spPr>
          <a:xfrm>
            <a:off x="1219200" y="1171226"/>
            <a:ext cx="16001767" cy="794454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5550" y="7058374"/>
            <a:ext cx="2849499" cy="4114800"/>
          </a:xfrm>
          <a:prstGeom prst="rect">
            <a:avLst/>
          </a:prstGeom>
        </p:spPr>
      </p:pic>
      <p:pic>
        <p:nvPicPr>
          <p:cNvPr id="8" name="Picture 8"/>
          <p:cNvPicPr>
            <a:picLocks noChangeAspect="1"/>
          </p:cNvPicPr>
          <p:nvPr/>
        </p:nvPicPr>
        <p:blipFill>
          <a:blip r:embed="rId7"/>
          <a:srcRect/>
          <a:stretch>
            <a:fillRect/>
          </a:stretch>
        </p:blipFill>
        <p:spPr>
          <a:xfrm rot="1002912">
            <a:off x="15211814" y="5481183"/>
            <a:ext cx="3485330" cy="514756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64825" flipH="1">
            <a:off x="12953865" y="-183506"/>
            <a:ext cx="2108655" cy="2888568"/>
          </a:xfrm>
          <a:prstGeom prst="rect">
            <a:avLst/>
          </a:prstGeom>
        </p:spPr>
      </p:pic>
      <p:pic>
        <p:nvPicPr>
          <p:cNvPr id="12" name="Picture 12"/>
          <p:cNvPicPr>
            <a:picLocks noChangeAspect="1"/>
          </p:cNvPicPr>
          <p:nvPr/>
        </p:nvPicPr>
        <p:blipFill>
          <a:blip r:embed="rId10"/>
          <a:srcRect/>
          <a:stretch>
            <a:fillRect/>
          </a:stretch>
        </p:blipFill>
        <p:spPr>
          <a:xfrm rot="-609591">
            <a:off x="3902908" y="158252"/>
            <a:ext cx="4479219" cy="2014551"/>
          </a:xfrm>
          <a:prstGeom prst="rect">
            <a:avLst/>
          </a:prstGeom>
        </p:spPr>
      </p:pic>
      <p:sp>
        <p:nvSpPr>
          <p:cNvPr id="13" name="TextBox 15">
            <a:extLst>
              <a:ext uri="{FF2B5EF4-FFF2-40B4-BE49-F238E27FC236}">
                <a16:creationId xmlns:a16="http://schemas.microsoft.com/office/drawing/2014/main" id="{DCAF2297-A388-73BD-8AA0-2D2FC6F2664C}"/>
              </a:ext>
            </a:extLst>
          </p:cNvPr>
          <p:cNvSpPr txBox="1"/>
          <p:nvPr/>
        </p:nvSpPr>
        <p:spPr>
          <a:xfrm>
            <a:off x="0" y="3695374"/>
            <a:ext cx="18257520" cy="3200876"/>
          </a:xfrm>
          <a:prstGeom prst="rect">
            <a:avLst/>
          </a:prstGeom>
        </p:spPr>
        <p:txBody>
          <a:bodyPr wrap="square" lIns="0" tIns="0" rIns="0" bIns="0" rtlCol="0" anchor="t">
            <a:spAutoFit/>
          </a:bodyPr>
          <a:lstStyle/>
          <a:p>
            <a:pPr algn="ctr">
              <a:lnSpc>
                <a:spcPct val="130000"/>
              </a:lnSpc>
            </a:pPr>
            <a:r>
              <a:rPr lang="en-US" sz="8000" b="1" dirty="0">
                <a:latin typeface="Arial" panose="020B0604020202020204" pitchFamily="34" charset="0"/>
                <a:cs typeface="Arial" panose="020B0604020202020204" pitchFamily="34" charset="0"/>
              </a:rPr>
              <a:t>NHIỆT LIỆT CHÀO MỪNG CÁC </a:t>
            </a:r>
          </a:p>
          <a:p>
            <a:pPr algn="ctr">
              <a:lnSpc>
                <a:spcPct val="130000"/>
              </a:lnSpc>
            </a:pPr>
            <a:r>
              <a:rPr lang="en-US" sz="8000" b="1" dirty="0">
                <a:latin typeface="Arial" panose="020B0604020202020204" pitchFamily="34" charset="0"/>
                <a:cs typeface="Arial" panose="020B0604020202020204" pitchFamily="34" charset="0"/>
              </a:rPr>
              <a:t>EM ĐẾN VỚI BÀI HỌC MỚI</a:t>
            </a:r>
          </a:p>
        </p:txBody>
      </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513355" y="8950468"/>
            <a:ext cx="4707611" cy="88856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rot="12186958">
            <a:off x="13447716" y="-4395689"/>
            <a:ext cx="7310343" cy="6192290"/>
            <a:chOff x="0" y="0"/>
            <a:chExt cx="2374900" cy="2011680"/>
          </a:xfrm>
        </p:grpSpPr>
        <p:sp>
          <p:nvSpPr>
            <p:cNvPr id="5" name="Freeform 5"/>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a:stretch>
                <a:fillRect t="-5448"/>
              </a:stretch>
            </a:blipFill>
          </p:spPr>
        </p:sp>
      </p:grpSp>
      <p:pic>
        <p:nvPicPr>
          <p:cNvPr id="12" name="Picture 12"/>
          <p:cNvPicPr>
            <a:picLocks noChangeAspect="1"/>
          </p:cNvPicPr>
          <p:nvPr/>
        </p:nvPicPr>
        <p:blipFill>
          <a:blip r:embed="rId3"/>
          <a:srcRect b="65770"/>
          <a:stretch>
            <a:fillRect/>
          </a:stretch>
        </p:blipFill>
        <p:spPr>
          <a:xfrm rot="21041231">
            <a:off x="6077513" y="8412816"/>
            <a:ext cx="14265829" cy="2816978"/>
          </a:xfrm>
          <a:prstGeom prst="rect">
            <a:avLst/>
          </a:prstGeom>
        </p:spPr>
      </p:pic>
      <p:sp>
        <p:nvSpPr>
          <p:cNvPr id="13" name="Rectangle 12"/>
          <p:cNvSpPr/>
          <p:nvPr/>
        </p:nvSpPr>
        <p:spPr>
          <a:xfrm>
            <a:off x="1219200" y="723900"/>
            <a:ext cx="16071273" cy="1533625"/>
          </a:xfrm>
          <a:prstGeom prst="rect">
            <a:avLst/>
          </a:prstGeom>
          <a:solidFill>
            <a:schemeClr val="accent5">
              <a:lumMod val="75000"/>
            </a:schemeClr>
          </a:solidFill>
        </p:spPr>
        <p:txBody>
          <a:bodyPr wrap="square">
            <a:spAutoFit/>
          </a:bodyPr>
          <a:lstStyle/>
          <a:p>
            <a:pPr algn="just">
              <a:lnSpc>
                <a:spcPct val="130000"/>
              </a:lnSpc>
            </a:pPr>
            <a:r>
              <a:rPr lang="fr-FR" sz="3800" dirty="0" err="1">
                <a:solidFill>
                  <a:schemeClr val="bg1"/>
                </a:solidFill>
                <a:latin typeface="Arial" panose="020B0604020202020204" pitchFamily="34" charset="0"/>
                <a:cs typeface="Arial" panose="020B0604020202020204" pitchFamily="34" charset="0"/>
              </a:rPr>
              <a:t>Hành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về</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phía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Tây</a:t>
            </a:r>
            <a:r>
              <a:rPr lang="fr-FR" sz="3800" dirty="0">
                <a:solidFill>
                  <a:schemeClr val="bg1"/>
                </a:solidFill>
                <a:latin typeface="Arial" panose="020B0604020202020204" pitchFamily="34" charset="0"/>
                <a:cs typeface="Arial" panose="020B0604020202020204" pitchFamily="34" charset="0"/>
              </a:rPr>
              <a:t>, sang Ca-ri-</a:t>
            </a:r>
            <a:r>
              <a:rPr lang="fr-FR" sz="3800" dirty="0" err="1">
                <a:solidFill>
                  <a:schemeClr val="bg1"/>
                </a:solidFill>
                <a:latin typeface="Arial" panose="020B0604020202020204" pitchFamily="34" charset="0"/>
                <a:cs typeface="Arial" panose="020B0604020202020204" pitchFamily="34" charset="0"/>
              </a:rPr>
              <a:t>bê</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thuộc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châu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Mĩ</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ngày</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nay</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của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C.Cô-lôm-bô</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năm</a:t>
            </a:r>
            <a:r>
              <a:rPr lang="fr-FR" sz="3800" dirty="0">
                <a:solidFill>
                  <a:schemeClr val="bg1"/>
                </a:solidFill>
                <a:latin typeface="Arial" panose="020B0604020202020204" pitchFamily="34" charset="0"/>
                <a:cs typeface="Arial" panose="020B0604020202020204" pitchFamily="34" charset="0"/>
              </a:rPr>
              <a:t> 1492</a:t>
            </a:r>
            <a:endParaRPr lang="fr-FR" sz="3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381000" y="3107751"/>
            <a:ext cx="10550237" cy="3600986"/>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fr-FR" sz="3800" dirty="0" err="1">
                <a:latin typeface="Arial" panose="020B0604020202020204" pitchFamily="34" charset="0"/>
                <a:cs typeface="Arial" panose="020B0604020202020204" pitchFamily="34" charset="0"/>
              </a:rPr>
              <a:t>Cô-lôm-bô</a:t>
            </a:r>
            <a:r>
              <a:rPr lang="fr-FR" sz="3800" dirty="0">
                <a:latin typeface="Arial" panose="020B0604020202020204" pitchFamily="34" charset="0"/>
                <a:cs typeface="Arial" panose="020B0604020202020204" pitchFamily="34" charset="0"/>
              </a:rPr>
              <a:t> là </a:t>
            </a:r>
            <a:r>
              <a:rPr lang="fr-FR" sz="3800" dirty="0" err="1">
                <a:latin typeface="Arial" panose="020B0604020202020204" pitchFamily="34" charset="0"/>
                <a:cs typeface="Arial" panose="020B0604020202020204" pitchFamily="34" charset="0"/>
              </a:rPr>
              <a:t>nhà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hàng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hải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nổi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tiếng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người</a:t>
            </a:r>
            <a:r>
              <a:rPr lang="fr-FR" sz="3800" dirty="0">
                <a:latin typeface="Arial" panose="020B0604020202020204" pitchFamily="34" charset="0"/>
                <a:cs typeface="Arial" panose="020B0604020202020204" pitchFamily="34" charset="0"/>
              </a:rPr>
              <a:t> Ý.</a:t>
            </a:r>
          </a:p>
          <a:p>
            <a:pPr marL="571500" indent="-571500" algn="just">
              <a:lnSpc>
                <a:spcPct val="150000"/>
              </a:lnSpc>
              <a:buFont typeface="Wingdings" panose="05000000000000000000" pitchFamily="2" charset="2"/>
              <a:buChar char="v"/>
            </a:pPr>
            <a:r>
              <a:rPr lang="fr-FR" sz="3800" dirty="0" err="1">
                <a:latin typeface="Arial" panose="020B0604020202020204" pitchFamily="34" charset="0"/>
                <a:cs typeface="Arial" panose="020B0604020202020204" pitchFamily="34" charset="0"/>
              </a:rPr>
              <a:t>Những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chuyến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vượt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Đại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Tây</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Dương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của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đã</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mở</a:t>
            </a:r>
            <a:r>
              <a:rPr lang="fr-FR" sz="3800" dirty="0">
                <a:latin typeface="Arial" panose="020B0604020202020204" pitchFamily="34" charset="0"/>
                <a:cs typeface="Arial" panose="020B0604020202020204" pitchFamily="34" charset="0"/>
              </a:rPr>
              <a:t> ra </a:t>
            </a:r>
            <a:r>
              <a:rPr lang="fr-FR" sz="3800" dirty="0" err="1">
                <a:latin typeface="Arial" panose="020B0604020202020204" pitchFamily="34" charset="0"/>
                <a:cs typeface="Arial" panose="020B0604020202020204" pitchFamily="34" charset="0"/>
              </a:rPr>
              <a:t>những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cuộc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thám</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hiểm</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Châu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Mỹ</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cũng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như</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quá</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trình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thực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dân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hoá</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Châu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Âu</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11443259" y="2705100"/>
            <a:ext cx="5895109" cy="7116205"/>
          </a:xfrm>
          <a:prstGeom prst="rect">
            <a:avLst/>
          </a:prstGeom>
        </p:spPr>
      </p:pic>
      <p:pic>
        <p:nvPicPr>
          <p:cNvPr id="18"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5219" y="7558963"/>
            <a:ext cx="8361797" cy="2728036"/>
          </a:xfrm>
          <a:prstGeom prst="rect">
            <a:avLst/>
          </a:prstGeom>
        </p:spPr>
      </p:pic>
    </p:spTree>
    <p:extLst>
      <p:ext uri="{BB962C8B-B14F-4D97-AF65-F5344CB8AC3E}">
        <p14:creationId xmlns:p14="http://schemas.microsoft.com/office/powerpoint/2010/main" val="40519061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rot="12186958">
            <a:off x="13447716" y="-4395689"/>
            <a:ext cx="7310343" cy="6192290"/>
            <a:chOff x="0" y="0"/>
            <a:chExt cx="2374900" cy="2011680"/>
          </a:xfrm>
        </p:grpSpPr>
        <p:sp>
          <p:nvSpPr>
            <p:cNvPr id="5" name="Freeform 5"/>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a:stretch>
                <a:fillRect t="-5448"/>
              </a:stretch>
            </a:blipFill>
          </p:spPr>
        </p:sp>
      </p:grpSp>
      <p:pic>
        <p:nvPicPr>
          <p:cNvPr id="12" name="Picture 12"/>
          <p:cNvPicPr>
            <a:picLocks noChangeAspect="1"/>
          </p:cNvPicPr>
          <p:nvPr/>
        </p:nvPicPr>
        <p:blipFill>
          <a:blip r:embed="rId3"/>
          <a:srcRect b="65770"/>
          <a:stretch>
            <a:fillRect/>
          </a:stretch>
        </p:blipFill>
        <p:spPr>
          <a:xfrm rot="21041231">
            <a:off x="6077513" y="8412816"/>
            <a:ext cx="14265829" cy="2816978"/>
          </a:xfrm>
          <a:prstGeom prst="rect">
            <a:avLst/>
          </a:prstGeom>
        </p:spPr>
      </p:pic>
      <p:pic>
        <p:nvPicPr>
          <p:cNvPr id="10"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299039" y="8406808"/>
            <a:ext cx="1784203" cy="1903150"/>
          </a:xfrm>
          <a:prstGeom prst="rect">
            <a:avLst/>
          </a:prstGeom>
        </p:spPr>
      </p:pic>
      <p:pic>
        <p:nvPicPr>
          <p:cNvPr id="11"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248565" y="8567172"/>
            <a:ext cx="1582421" cy="1582421"/>
          </a:xfrm>
          <a:prstGeom prst="rect">
            <a:avLst/>
          </a:prstGeom>
        </p:spPr>
      </p:pic>
      <p:sp>
        <p:nvSpPr>
          <p:cNvPr id="13" name="Rectangle 12"/>
          <p:cNvSpPr/>
          <p:nvPr/>
        </p:nvSpPr>
        <p:spPr>
          <a:xfrm>
            <a:off x="1219200" y="723900"/>
            <a:ext cx="16071273" cy="1533625"/>
          </a:xfrm>
          <a:prstGeom prst="rect">
            <a:avLst/>
          </a:prstGeom>
          <a:solidFill>
            <a:schemeClr val="accent5">
              <a:lumMod val="75000"/>
            </a:schemeClr>
          </a:solidFill>
        </p:spPr>
        <p:txBody>
          <a:bodyPr wrap="square">
            <a:spAutoFit/>
          </a:bodyPr>
          <a:lstStyle/>
          <a:p>
            <a:pPr algn="just">
              <a:lnSpc>
                <a:spcPct val="130000"/>
              </a:lnSpc>
            </a:pPr>
            <a:r>
              <a:rPr lang="fr-FR" sz="3800" dirty="0" err="1">
                <a:solidFill>
                  <a:schemeClr val="bg1"/>
                </a:solidFill>
                <a:latin typeface="Arial" panose="020B0604020202020204" pitchFamily="34" charset="0"/>
                <a:cs typeface="Arial" panose="020B0604020202020204" pitchFamily="34" charset="0"/>
              </a:rPr>
              <a:t>Hành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về</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phía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Tây</a:t>
            </a:r>
            <a:r>
              <a:rPr lang="fr-FR" sz="3800" dirty="0">
                <a:solidFill>
                  <a:schemeClr val="bg1"/>
                </a:solidFill>
                <a:latin typeface="Arial" panose="020B0604020202020204" pitchFamily="34" charset="0"/>
                <a:cs typeface="Arial" panose="020B0604020202020204" pitchFamily="34" charset="0"/>
              </a:rPr>
              <a:t>, sang Ca-ri-</a:t>
            </a:r>
            <a:r>
              <a:rPr lang="fr-FR" sz="3800" dirty="0" err="1">
                <a:solidFill>
                  <a:schemeClr val="bg1"/>
                </a:solidFill>
                <a:latin typeface="Arial" panose="020B0604020202020204" pitchFamily="34" charset="0"/>
                <a:cs typeface="Arial" panose="020B0604020202020204" pitchFamily="34" charset="0"/>
              </a:rPr>
              <a:t>bê</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thuộc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châu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Mĩ</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ngày</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nay</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của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C.Cô-lôm-bô</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năm</a:t>
            </a:r>
            <a:r>
              <a:rPr lang="fr-FR" sz="3800" dirty="0">
                <a:solidFill>
                  <a:schemeClr val="bg1"/>
                </a:solidFill>
                <a:latin typeface="Arial" panose="020B0604020202020204" pitchFamily="34" charset="0"/>
                <a:cs typeface="Arial" panose="020B0604020202020204" pitchFamily="34" charset="0"/>
              </a:rPr>
              <a:t> 1492</a:t>
            </a:r>
            <a:endParaRPr lang="fr-FR" sz="3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958377" y="2780784"/>
            <a:ext cx="16592918" cy="6232475"/>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12/10/1492: Theo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lệnh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vua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Fernando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nữ</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vương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Isabel,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đoàn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hiểm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do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C.Cô-lôm-bô</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dẫn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đặt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khi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vượt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qua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biển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Dương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đoàn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hiểm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đặt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hòn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đảo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nhưng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nhầm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Ấn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Đây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kiện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trọng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xúc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hai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vốn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tách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biệt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kể</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buổi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loài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7474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rot="12186958">
            <a:off x="13447716" y="-4395689"/>
            <a:ext cx="7310343" cy="6192290"/>
            <a:chOff x="0" y="0"/>
            <a:chExt cx="2374900" cy="2011680"/>
          </a:xfrm>
        </p:grpSpPr>
        <p:sp>
          <p:nvSpPr>
            <p:cNvPr id="5" name="Freeform 5"/>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a:stretch>
                <a:fillRect t="-5448"/>
              </a:stretch>
            </a:blipFill>
          </p:spPr>
        </p:sp>
      </p:grpSp>
      <p:pic>
        <p:nvPicPr>
          <p:cNvPr id="12" name="Picture 12"/>
          <p:cNvPicPr>
            <a:picLocks noChangeAspect="1"/>
          </p:cNvPicPr>
          <p:nvPr/>
        </p:nvPicPr>
        <p:blipFill>
          <a:blip r:embed="rId3"/>
          <a:srcRect b="65770"/>
          <a:stretch>
            <a:fillRect/>
          </a:stretch>
        </p:blipFill>
        <p:spPr>
          <a:xfrm rot="21041231">
            <a:off x="6077513" y="8412816"/>
            <a:ext cx="14265829" cy="2816978"/>
          </a:xfrm>
          <a:prstGeom prst="rect">
            <a:avLst/>
          </a:prstGeom>
        </p:spPr>
      </p:pic>
      <p:sp>
        <p:nvSpPr>
          <p:cNvPr id="10" name="Rectangle 9"/>
          <p:cNvSpPr/>
          <p:nvPr/>
        </p:nvSpPr>
        <p:spPr>
          <a:xfrm>
            <a:off x="1219200" y="723900"/>
            <a:ext cx="16071273" cy="1533625"/>
          </a:xfrm>
          <a:prstGeom prst="rect">
            <a:avLst/>
          </a:prstGeom>
          <a:solidFill>
            <a:schemeClr val="accent5">
              <a:lumMod val="75000"/>
            </a:schemeClr>
          </a:solidFill>
        </p:spPr>
        <p:txBody>
          <a:bodyPr wrap="square">
            <a:spAutoFit/>
          </a:bodyPr>
          <a:lstStyle/>
          <a:p>
            <a:pPr algn="just">
              <a:lnSpc>
                <a:spcPct val="130000"/>
              </a:lnSpc>
            </a:pPr>
            <a:r>
              <a:rPr lang="fr-FR" sz="3800" dirty="0" err="1">
                <a:solidFill>
                  <a:schemeClr val="bg1"/>
                </a:solidFill>
                <a:latin typeface="Arial" panose="020B0604020202020204" pitchFamily="34" charset="0"/>
                <a:cs typeface="Arial" panose="020B0604020202020204" pitchFamily="34" charset="0"/>
              </a:rPr>
              <a:t>Hành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vòng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quanh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châu</a:t>
            </a:r>
            <a:r>
              <a:rPr lang="fr-FR" sz="3800" dirty="0">
                <a:solidFill>
                  <a:schemeClr val="bg1"/>
                </a:solidFill>
                <a:latin typeface="Arial" panose="020B0604020202020204" pitchFamily="34" charset="0"/>
                <a:cs typeface="Arial" panose="020B0604020202020204" pitchFamily="34" charset="0"/>
              </a:rPr>
              <a:t> Phi </a:t>
            </a:r>
            <a:r>
              <a:rPr lang="fr-FR" sz="3800" dirty="0" err="1">
                <a:solidFill>
                  <a:schemeClr val="bg1"/>
                </a:solidFill>
                <a:latin typeface="Arial" panose="020B0604020202020204" pitchFamily="34" charset="0"/>
                <a:cs typeface="Arial" panose="020B0604020202020204" pitchFamily="34" charset="0"/>
              </a:rPr>
              <a:t>đến</a:t>
            </a:r>
            <a:r>
              <a:rPr lang="fr-FR" sz="3800" dirty="0">
                <a:solidFill>
                  <a:schemeClr val="bg1"/>
                </a:solidFill>
                <a:latin typeface="Arial" panose="020B0604020202020204" pitchFamily="34" charset="0"/>
                <a:cs typeface="Arial" panose="020B0604020202020204" pitchFamily="34" charset="0"/>
              </a:rPr>
              <a:t> Ca-li-</a:t>
            </a:r>
            <a:r>
              <a:rPr lang="fr-FR" sz="3800" dirty="0" err="1">
                <a:solidFill>
                  <a:schemeClr val="bg1"/>
                </a:solidFill>
                <a:latin typeface="Arial" panose="020B0604020202020204" pitchFamily="34" charset="0"/>
                <a:cs typeface="Arial" panose="020B0604020202020204" pitchFamily="34" charset="0"/>
              </a:rPr>
              <a:t>út</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Ấn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của</a:t>
            </a:r>
            <a:r>
              <a:rPr lang="fr-FR" sz="3800" dirty="0">
                <a:solidFill>
                  <a:schemeClr val="bg1"/>
                </a:solidFill>
                <a:latin typeface="Arial" panose="020B0604020202020204" pitchFamily="34" charset="0"/>
                <a:cs typeface="Arial" panose="020B0604020202020204" pitchFamily="34" charset="0"/>
              </a:rPr>
              <a:t> Va-</a:t>
            </a:r>
            <a:r>
              <a:rPr lang="fr-FR" sz="3800" dirty="0" err="1">
                <a:solidFill>
                  <a:schemeClr val="bg1"/>
                </a:solidFill>
                <a:latin typeface="Arial" panose="020B0604020202020204" pitchFamily="34" charset="0"/>
                <a:cs typeface="Arial" panose="020B0604020202020204" pitchFamily="34" charset="0"/>
              </a:rPr>
              <a:t>xco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đơ</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Ga-ma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năm</a:t>
            </a:r>
            <a:r>
              <a:rPr lang="fr-FR" sz="3800" dirty="0">
                <a:solidFill>
                  <a:schemeClr val="bg1"/>
                </a:solidFill>
                <a:latin typeface="Arial" panose="020B0604020202020204" pitchFamily="34" charset="0"/>
                <a:cs typeface="Arial" panose="020B0604020202020204" pitchFamily="34" charset="0"/>
              </a:rPr>
              <a:t> 1497-1498</a:t>
            </a:r>
            <a:endParaRPr lang="fr-FR" sz="3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609600" y="2639821"/>
            <a:ext cx="5527964" cy="7181484"/>
          </a:xfrm>
          <a:prstGeom prst="rect">
            <a:avLst/>
          </a:prstGeom>
        </p:spPr>
      </p:pic>
      <p:sp>
        <p:nvSpPr>
          <p:cNvPr id="3" name="Rectangle 2"/>
          <p:cNvSpPr/>
          <p:nvPr/>
        </p:nvSpPr>
        <p:spPr>
          <a:xfrm>
            <a:off x="6400800" y="2801419"/>
            <a:ext cx="11430000" cy="6858288"/>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Va-</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xco</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đơ</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Ga-ma</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thám</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hiểm</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Bồ</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Đào</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Nha</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hải</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kỷ</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nguyên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khám</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phá</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thuyền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trưởng</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hạm</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đội</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tiên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Ca-li-</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cút</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nam</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Ấn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5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Chuyến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thám</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hiểm</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nhằm</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con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biển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thuận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lợi</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cận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quý</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Ấn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hồ</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đen</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hương</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5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fr-FR" sz="365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5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6475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rot="12186958">
            <a:off x="13447716" y="-4395689"/>
            <a:ext cx="7310343" cy="6192290"/>
            <a:chOff x="0" y="0"/>
            <a:chExt cx="2374900" cy="2011680"/>
          </a:xfrm>
        </p:grpSpPr>
        <p:sp>
          <p:nvSpPr>
            <p:cNvPr id="5" name="Freeform 5"/>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a:stretch>
                <a:fillRect t="-5448"/>
              </a:stretch>
            </a:blipFill>
          </p:spPr>
        </p:sp>
      </p:grpSp>
      <p:pic>
        <p:nvPicPr>
          <p:cNvPr id="12" name="Picture 12"/>
          <p:cNvPicPr>
            <a:picLocks noChangeAspect="1"/>
          </p:cNvPicPr>
          <p:nvPr/>
        </p:nvPicPr>
        <p:blipFill>
          <a:blip r:embed="rId3"/>
          <a:srcRect b="65770"/>
          <a:stretch>
            <a:fillRect/>
          </a:stretch>
        </p:blipFill>
        <p:spPr>
          <a:xfrm rot="21041231">
            <a:off x="6077513" y="8412816"/>
            <a:ext cx="14265829" cy="2816978"/>
          </a:xfrm>
          <a:prstGeom prst="rect">
            <a:avLst/>
          </a:prstGeom>
        </p:spPr>
      </p:pic>
      <p:pic>
        <p:nvPicPr>
          <p:cNvPr id="8" name="Picture 7"/>
          <p:cNvPicPr>
            <a:picLocks noChangeAspect="1"/>
          </p:cNvPicPr>
          <p:nvPr/>
        </p:nvPicPr>
        <p:blipFill>
          <a:blip r:embed="rId4"/>
          <a:stretch>
            <a:fillRect/>
          </a:stretch>
        </p:blipFill>
        <p:spPr>
          <a:xfrm>
            <a:off x="990600" y="3005195"/>
            <a:ext cx="7869767" cy="6309152"/>
          </a:xfrm>
          <a:prstGeom prst="rect">
            <a:avLst/>
          </a:prstGeom>
        </p:spPr>
      </p:pic>
      <p:sp>
        <p:nvSpPr>
          <p:cNvPr id="9" name="Rectangle 8"/>
          <p:cNvSpPr/>
          <p:nvPr/>
        </p:nvSpPr>
        <p:spPr>
          <a:xfrm>
            <a:off x="8666960" y="5190275"/>
            <a:ext cx="9086933" cy="1938992"/>
          </a:xfrm>
          <a:prstGeom prst="rect">
            <a:avLst/>
          </a:prstGeom>
        </p:spPr>
        <p:txBody>
          <a:bodyPr wrap="square">
            <a:spAutoFit/>
          </a:bodyPr>
          <a:lstStyle/>
          <a:p>
            <a:pPr marL="571500" indent="-571500" algn="ctr">
              <a:lnSpc>
                <a:spcPct val="150000"/>
              </a:lnSpc>
              <a:buFont typeface="Wingdings" panose="05000000000000000000" pitchFamily="2" charset="2"/>
              <a:buChar char="Ø"/>
            </a:pPr>
            <a:r>
              <a:rPr lang="en-US" sz="4000" dirty="0" err="1">
                <a:solidFill>
                  <a:srgbClr val="202122"/>
                </a:solidFill>
                <a:latin typeface="Arial" panose="020B0604020202020204" pitchFamily="34" charset="0"/>
              </a:rPr>
              <a:t>Hải</a:t>
            </a:r>
            <a:r>
              <a:rPr lang="en-US" sz="4000" dirty="0">
                <a:solidFill>
                  <a:srgbClr val="202122"/>
                </a:solidFill>
                <a:latin typeface="Arial" panose="020B0604020202020204" pitchFamily="34" charset="0"/>
              </a:rPr>
              <a:t> </a:t>
            </a:r>
            <a:r>
              <a:rPr lang="en-US" sz="4000" dirty="0" err="1">
                <a:solidFill>
                  <a:srgbClr val="202122"/>
                </a:solidFill>
                <a:latin typeface="Arial" panose="020B0604020202020204" pitchFamily="34" charset="0"/>
              </a:rPr>
              <a:t>trình</a:t>
            </a:r>
            <a:r>
              <a:rPr lang="en-US" sz="4000" dirty="0">
                <a:solidFill>
                  <a:srgbClr val="202122"/>
                </a:solidFill>
                <a:latin typeface="Arial" panose="020B0604020202020204" pitchFamily="34" charset="0"/>
              </a:rPr>
              <a:t> </a:t>
            </a:r>
            <a:r>
              <a:rPr lang="en-US" sz="4000" dirty="0" err="1">
                <a:solidFill>
                  <a:srgbClr val="202122"/>
                </a:solidFill>
                <a:latin typeface="Arial" panose="020B0604020202020204" pitchFamily="34" charset="0"/>
              </a:rPr>
              <a:t>chuyến</a:t>
            </a:r>
            <a:r>
              <a:rPr lang="en-US" sz="4000" dirty="0">
                <a:solidFill>
                  <a:srgbClr val="202122"/>
                </a:solidFill>
                <a:latin typeface="Arial" panose="020B0604020202020204" pitchFamily="34" charset="0"/>
              </a:rPr>
              <a:t> du </a:t>
            </a:r>
            <a:r>
              <a:rPr lang="en-US" sz="4000" dirty="0" err="1">
                <a:solidFill>
                  <a:srgbClr val="202122"/>
                </a:solidFill>
                <a:latin typeface="Arial" panose="020B0604020202020204" pitchFamily="34" charset="0"/>
              </a:rPr>
              <a:t>hành</a:t>
            </a:r>
            <a:r>
              <a:rPr lang="en-US" sz="4000" dirty="0">
                <a:solidFill>
                  <a:srgbClr val="202122"/>
                </a:solidFill>
                <a:latin typeface="Arial" panose="020B0604020202020204" pitchFamily="34" charset="0"/>
              </a:rPr>
              <a:t> </a:t>
            </a:r>
            <a:r>
              <a:rPr lang="en-US" sz="4000" dirty="0" err="1">
                <a:solidFill>
                  <a:srgbClr val="202122"/>
                </a:solidFill>
                <a:latin typeface="Arial" panose="020B0604020202020204" pitchFamily="34" charset="0"/>
              </a:rPr>
              <a:t>đầu</a:t>
            </a:r>
            <a:r>
              <a:rPr lang="en-US" sz="4000" dirty="0">
                <a:solidFill>
                  <a:srgbClr val="202122"/>
                </a:solidFill>
                <a:latin typeface="Arial" panose="020B0604020202020204" pitchFamily="34" charset="0"/>
              </a:rPr>
              <a:t> </a:t>
            </a:r>
            <a:r>
              <a:rPr lang="en-US" sz="4000" dirty="0" err="1">
                <a:solidFill>
                  <a:srgbClr val="202122"/>
                </a:solidFill>
                <a:latin typeface="Arial" panose="020B0604020202020204" pitchFamily="34" charset="0"/>
              </a:rPr>
              <a:t>tiên</a:t>
            </a:r>
            <a:r>
              <a:rPr lang="en-US" sz="4000" dirty="0">
                <a:solidFill>
                  <a:srgbClr val="202122"/>
                </a:solidFill>
                <a:latin typeface="Arial" panose="020B0604020202020204" pitchFamily="34" charset="0"/>
              </a:rPr>
              <a:t> </a:t>
            </a:r>
            <a:r>
              <a:rPr lang="en-US" sz="4000" dirty="0" err="1">
                <a:solidFill>
                  <a:srgbClr val="202122"/>
                </a:solidFill>
                <a:latin typeface="Arial" panose="020B0604020202020204" pitchFamily="34" charset="0"/>
              </a:rPr>
              <a:t>của</a:t>
            </a:r>
            <a:r>
              <a:rPr lang="en-US" sz="4000" dirty="0">
                <a:solidFill>
                  <a:srgbClr val="202122"/>
                </a:solidFill>
                <a:latin typeface="Arial" panose="020B0604020202020204" pitchFamily="34" charset="0"/>
              </a:rPr>
              <a:t> </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Va-</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xco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Ga-ma</a:t>
            </a:r>
            <a:r>
              <a:rPr lang="en-US" sz="4000" dirty="0">
                <a:solidFill>
                  <a:srgbClr val="202122"/>
                </a:solidFill>
                <a:latin typeface="Arial" panose="020B0604020202020204" pitchFamily="34" charset="0"/>
              </a:rPr>
              <a:t> (1497 - 1499)</a:t>
            </a:r>
            <a:endParaRPr lang="en-US" sz="4000" dirty="0"/>
          </a:p>
        </p:txBody>
      </p:sp>
      <p:sp>
        <p:nvSpPr>
          <p:cNvPr id="10" name="Rectangle 9"/>
          <p:cNvSpPr/>
          <p:nvPr/>
        </p:nvSpPr>
        <p:spPr>
          <a:xfrm>
            <a:off x="1219200" y="723900"/>
            <a:ext cx="16071273" cy="1533625"/>
          </a:xfrm>
          <a:prstGeom prst="rect">
            <a:avLst/>
          </a:prstGeom>
          <a:solidFill>
            <a:schemeClr val="accent5">
              <a:lumMod val="75000"/>
            </a:schemeClr>
          </a:solidFill>
        </p:spPr>
        <p:txBody>
          <a:bodyPr wrap="square">
            <a:spAutoFit/>
          </a:bodyPr>
          <a:lstStyle/>
          <a:p>
            <a:pPr algn="just">
              <a:lnSpc>
                <a:spcPct val="130000"/>
              </a:lnSpc>
            </a:pPr>
            <a:r>
              <a:rPr lang="fr-FR" sz="3800" dirty="0" err="1">
                <a:solidFill>
                  <a:schemeClr val="bg1"/>
                </a:solidFill>
                <a:latin typeface="Arial" panose="020B0604020202020204" pitchFamily="34" charset="0"/>
                <a:cs typeface="Arial" panose="020B0604020202020204" pitchFamily="34" charset="0"/>
              </a:rPr>
              <a:t>Hành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vòng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quanh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châu</a:t>
            </a:r>
            <a:r>
              <a:rPr lang="fr-FR" sz="3800" dirty="0">
                <a:solidFill>
                  <a:schemeClr val="bg1"/>
                </a:solidFill>
                <a:latin typeface="Arial" panose="020B0604020202020204" pitchFamily="34" charset="0"/>
                <a:cs typeface="Arial" panose="020B0604020202020204" pitchFamily="34" charset="0"/>
              </a:rPr>
              <a:t> Phi </a:t>
            </a:r>
            <a:r>
              <a:rPr lang="fr-FR" sz="3800" dirty="0" err="1">
                <a:solidFill>
                  <a:schemeClr val="bg1"/>
                </a:solidFill>
                <a:latin typeface="Arial" panose="020B0604020202020204" pitchFamily="34" charset="0"/>
                <a:cs typeface="Arial" panose="020B0604020202020204" pitchFamily="34" charset="0"/>
              </a:rPr>
              <a:t>đến</a:t>
            </a:r>
            <a:r>
              <a:rPr lang="fr-FR" sz="3800" dirty="0">
                <a:solidFill>
                  <a:schemeClr val="bg1"/>
                </a:solidFill>
                <a:latin typeface="Arial" panose="020B0604020202020204" pitchFamily="34" charset="0"/>
                <a:cs typeface="Arial" panose="020B0604020202020204" pitchFamily="34" charset="0"/>
              </a:rPr>
              <a:t> Ca-li-</a:t>
            </a:r>
            <a:r>
              <a:rPr lang="fr-FR" sz="3800" dirty="0" err="1">
                <a:solidFill>
                  <a:schemeClr val="bg1"/>
                </a:solidFill>
                <a:latin typeface="Arial" panose="020B0604020202020204" pitchFamily="34" charset="0"/>
                <a:cs typeface="Arial" panose="020B0604020202020204" pitchFamily="34" charset="0"/>
              </a:rPr>
              <a:t>út</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Ấn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của</a:t>
            </a:r>
            <a:r>
              <a:rPr lang="fr-FR" sz="3800" dirty="0">
                <a:solidFill>
                  <a:schemeClr val="bg1"/>
                </a:solidFill>
                <a:latin typeface="Arial" panose="020B0604020202020204" pitchFamily="34" charset="0"/>
                <a:cs typeface="Arial" panose="020B0604020202020204" pitchFamily="34" charset="0"/>
              </a:rPr>
              <a:t> Va-</a:t>
            </a:r>
            <a:r>
              <a:rPr lang="fr-FR" sz="3800" dirty="0" err="1">
                <a:solidFill>
                  <a:schemeClr val="bg1"/>
                </a:solidFill>
                <a:latin typeface="Arial" panose="020B0604020202020204" pitchFamily="34" charset="0"/>
                <a:cs typeface="Arial" panose="020B0604020202020204" pitchFamily="34" charset="0"/>
              </a:rPr>
              <a:t>xco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đơ</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Ga-ma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năm</a:t>
            </a:r>
            <a:r>
              <a:rPr lang="fr-FR" sz="3800" dirty="0">
                <a:solidFill>
                  <a:schemeClr val="bg1"/>
                </a:solidFill>
                <a:latin typeface="Arial" panose="020B0604020202020204" pitchFamily="34" charset="0"/>
                <a:cs typeface="Arial" panose="020B0604020202020204" pitchFamily="34" charset="0"/>
              </a:rPr>
              <a:t> 1497-1498</a:t>
            </a:r>
            <a:endParaRPr lang="fr-FR" sz="3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05600" y="7932503"/>
            <a:ext cx="2764367" cy="2126050"/>
          </a:xfrm>
          <a:prstGeom prst="rect">
            <a:avLst/>
          </a:prstGeom>
        </p:spPr>
      </p:pic>
    </p:spTree>
    <p:extLst>
      <p:ext uri="{BB962C8B-B14F-4D97-AF65-F5344CB8AC3E}">
        <p14:creationId xmlns:p14="http://schemas.microsoft.com/office/powerpoint/2010/main" val="72664872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rot="12186958">
            <a:off x="13447716" y="-4395689"/>
            <a:ext cx="7310343" cy="6192290"/>
            <a:chOff x="0" y="0"/>
            <a:chExt cx="2374900" cy="2011680"/>
          </a:xfrm>
        </p:grpSpPr>
        <p:sp>
          <p:nvSpPr>
            <p:cNvPr id="5" name="Freeform 5"/>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a:stretch>
                <a:fillRect t="-5448"/>
              </a:stretch>
            </a:blipFill>
          </p:spPr>
        </p:sp>
      </p:grpSp>
      <p:pic>
        <p:nvPicPr>
          <p:cNvPr id="12" name="Picture 12"/>
          <p:cNvPicPr>
            <a:picLocks noChangeAspect="1"/>
          </p:cNvPicPr>
          <p:nvPr/>
        </p:nvPicPr>
        <p:blipFill>
          <a:blip r:embed="rId3"/>
          <a:srcRect b="65770"/>
          <a:stretch>
            <a:fillRect/>
          </a:stretch>
        </p:blipFill>
        <p:spPr>
          <a:xfrm rot="21041231">
            <a:off x="6077513" y="8412816"/>
            <a:ext cx="14265829" cy="2816978"/>
          </a:xfrm>
          <a:prstGeom prst="rect">
            <a:avLst/>
          </a:prstGeom>
        </p:spPr>
      </p:pic>
      <p:sp>
        <p:nvSpPr>
          <p:cNvPr id="7" name="Rectangle 6"/>
          <p:cNvSpPr/>
          <p:nvPr/>
        </p:nvSpPr>
        <p:spPr>
          <a:xfrm>
            <a:off x="1219200" y="723900"/>
            <a:ext cx="16071273" cy="1533625"/>
          </a:xfrm>
          <a:prstGeom prst="rect">
            <a:avLst/>
          </a:prstGeom>
          <a:solidFill>
            <a:schemeClr val="accent5">
              <a:lumMod val="75000"/>
            </a:schemeClr>
          </a:solidFill>
        </p:spPr>
        <p:txBody>
          <a:bodyPr wrap="square">
            <a:spAutoFit/>
          </a:bodyPr>
          <a:lstStyle/>
          <a:p>
            <a:pPr algn="just">
              <a:lnSpc>
                <a:spcPct val="130000"/>
              </a:lnSpc>
            </a:pPr>
            <a:r>
              <a:rPr lang="fr-FR" sz="3800" dirty="0" err="1">
                <a:solidFill>
                  <a:schemeClr val="bg1"/>
                </a:solidFill>
                <a:latin typeface="Arial" panose="020B0604020202020204" pitchFamily="34" charset="0"/>
                <a:cs typeface="Arial" panose="020B0604020202020204" pitchFamily="34" charset="0"/>
              </a:rPr>
              <a:t>Chuyến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vòng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quanh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Trái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đất</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bằng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đường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biển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của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Ph.Ma-gien-lăng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năm</a:t>
            </a:r>
            <a:r>
              <a:rPr lang="fr-FR" sz="3800" dirty="0">
                <a:solidFill>
                  <a:schemeClr val="bg1"/>
                </a:solidFill>
                <a:latin typeface="Arial" panose="020B0604020202020204" pitchFamily="34" charset="0"/>
                <a:cs typeface="Arial" panose="020B0604020202020204" pitchFamily="34" charset="0"/>
              </a:rPr>
              <a:t> 1519-1522</a:t>
            </a:r>
            <a:endParaRPr lang="fr-FR" sz="3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11201400" y="2857499"/>
            <a:ext cx="5681597" cy="6934200"/>
          </a:xfrm>
          <a:prstGeom prst="rect">
            <a:avLst/>
          </a:prstGeom>
        </p:spPr>
      </p:pic>
      <p:sp>
        <p:nvSpPr>
          <p:cNvPr id="3" name="Rectangle 2"/>
          <p:cNvSpPr/>
          <p:nvPr/>
        </p:nvSpPr>
        <p:spPr>
          <a:xfrm>
            <a:off x="952499" y="4072700"/>
            <a:ext cx="9982200" cy="4503797"/>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Ph Ma-</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gien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lăng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hải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nổi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tiếng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chuyến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hiểm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vòng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quanh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(1519 - 1522).</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hiểm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khẳng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tròn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2891906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anim calcmode="lin" valueType="num">
                                      <p:cBhvr>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anim calcmode="lin" valueType="num">
                                      <p:cBhvr>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8A4E"/>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l="45815" t="1244" b="9984"/>
          <a:stretch>
            <a:fillRect/>
          </a:stretch>
        </p:blipFill>
        <p:spPr>
          <a:xfrm rot="-5400000">
            <a:off x="5314950" y="-2686050"/>
            <a:ext cx="7658101" cy="18288000"/>
          </a:xfrm>
          <a:prstGeom prst="rect">
            <a:avLst/>
          </a:prstGeom>
        </p:spPr>
      </p:pic>
      <p:sp>
        <p:nvSpPr>
          <p:cNvPr id="18" name="TextBox 17">
            <a:extLst>
              <a:ext uri="{FF2B5EF4-FFF2-40B4-BE49-F238E27FC236}">
                <a16:creationId xmlns:a16="http://schemas.microsoft.com/office/drawing/2014/main" id="{621820FB-550B-D8DA-F0AA-8114B93043C5}"/>
              </a:ext>
            </a:extLst>
          </p:cNvPr>
          <p:cNvSpPr txBox="1"/>
          <p:nvPr/>
        </p:nvSpPr>
        <p:spPr>
          <a:xfrm>
            <a:off x="3962400" y="647185"/>
            <a:ext cx="13182600" cy="1692771"/>
          </a:xfrm>
          <a:prstGeom prst="rect">
            <a:avLst/>
          </a:prstGeom>
          <a:noFill/>
        </p:spPr>
        <p:txBody>
          <a:bodyPr wrap="square">
            <a:spAutoFit/>
          </a:bodyPr>
          <a:lstStyle/>
          <a:p>
            <a:pPr algn="just">
              <a:lnSpc>
                <a:spcPct val="130000"/>
              </a:lnSpc>
            </a:pPr>
            <a:r>
              <a:rPr lang="nl-NL" sz="4000" dirty="0">
                <a:solidFill>
                  <a:schemeClr val="bg1"/>
                </a:solidFill>
                <a:latin typeface="Arial" panose="020B0604020202020204" pitchFamily="34" charset="0"/>
                <a:cs typeface="Arial" panose="020B0604020202020204" pitchFamily="34" charset="0"/>
              </a:rPr>
              <a:t>Những phát kiến của người Bồ Đào Nha và Tây Ban Nha có những điểm giống và khác nhau như thế nào?</a:t>
            </a:r>
            <a:endParaRPr lang="en-US" sz="40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312471"/>
            <a:ext cx="2362200" cy="2362200"/>
          </a:xfrm>
          <a:prstGeom prst="rect">
            <a:avLst/>
          </a:prstGeom>
        </p:spPr>
      </p:pic>
      <p:sp>
        <p:nvSpPr>
          <p:cNvPr id="4" name="Rectangle 3"/>
          <p:cNvSpPr/>
          <p:nvPr/>
        </p:nvSpPr>
        <p:spPr>
          <a:xfrm>
            <a:off x="361950" y="3543300"/>
            <a:ext cx="17564100" cy="6270947"/>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nl-NL" sz="3800" dirty="0">
                <a:latin typeface="Arial" panose="020B0604020202020204" pitchFamily="34" charset="0"/>
                <a:ea typeface="Calibri" panose="020F0502020204030204" pitchFamily="34" charset="0"/>
                <a:cs typeface="Arial" panose="020B0604020202020204" pitchFamily="34" charset="0"/>
              </a:rPr>
              <a:t>Giống nhau: đều là những phát kiến địa lí quan trọng, thể hiện khát vọng khám phá thế giới của các nhà hàng hải và đều được khám phá bằng đường biển.</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3800" dirty="0">
                <a:latin typeface="Arial" panose="020B0604020202020204" pitchFamily="34" charset="0"/>
                <a:ea typeface="Calibri" panose="020F0502020204030204" pitchFamily="34" charset="0"/>
                <a:cs typeface="Arial" panose="020B0604020202020204" pitchFamily="34" charset="0"/>
              </a:rPr>
              <a:t>Khác nhau: </a:t>
            </a:r>
          </a:p>
          <a:p>
            <a:pPr marL="571500" lvl="0" indent="-571500" algn="just">
              <a:lnSpc>
                <a:spcPct val="150000"/>
              </a:lnSpc>
              <a:buFont typeface="Wingdings" panose="05000000000000000000" pitchFamily="2" charset="2"/>
              <a:buChar char="ü"/>
            </a:pPr>
            <a:r>
              <a:rPr lang="nl-NL" sz="3800" dirty="0">
                <a:latin typeface="Arial" panose="020B0604020202020204" pitchFamily="34" charset="0"/>
                <a:cs typeface="Arial" panose="020B0604020202020204" pitchFamily="34" charset="0"/>
              </a:rPr>
              <a:t>Người Bồ Đào Nha đi </a:t>
            </a:r>
            <a:r>
              <a:rPr lang="nl-NL" sz="3800" dirty="0" err="1">
                <a:latin typeface="Arial" panose="020B0604020202020204" pitchFamily="34" charset="0"/>
                <a:cs typeface="Arial" panose="020B0604020202020204" pitchFamily="34" charset="0"/>
              </a:rPr>
              <a:t>về</a:t>
            </a:r>
            <a:r>
              <a:rPr lang="nl-NL" sz="3800" dirty="0">
                <a:latin typeface="Arial" panose="020B0604020202020204" pitchFamily="34" charset="0"/>
                <a:cs typeface="Arial" panose="020B0604020202020204" pitchFamily="34" charset="0"/>
              </a:rPr>
              <a:t> </a:t>
            </a:r>
            <a:r>
              <a:rPr lang="nl-NL" sz="3800" dirty="0" err="1">
                <a:latin typeface="Arial" panose="020B0604020202020204" pitchFamily="34" charset="0"/>
                <a:cs typeface="Arial" panose="020B0604020202020204" pitchFamily="34" charset="0"/>
              </a:rPr>
              <a:t>phía</a:t>
            </a:r>
            <a:r>
              <a:rPr lang="nl-NL" sz="3800" dirty="0">
                <a:latin typeface="Arial" panose="020B0604020202020204" pitchFamily="34" charset="0"/>
                <a:cs typeface="Arial" panose="020B0604020202020204" pitchFamily="34" charset="0"/>
              </a:rPr>
              <a:t> </a:t>
            </a:r>
            <a:r>
              <a:rPr lang="nl-NL" sz="3800" dirty="0" err="1">
                <a:latin typeface="Arial" panose="020B0604020202020204" pitchFamily="34" charset="0"/>
                <a:cs typeface="Arial" panose="020B0604020202020204" pitchFamily="34" charset="0"/>
              </a:rPr>
              <a:t>đông</a:t>
            </a:r>
            <a:r>
              <a:rPr lang="nl-NL" sz="3800" dirty="0">
                <a:latin typeface="Arial" panose="020B0604020202020204" pitchFamily="34" charset="0"/>
                <a:cs typeface="Arial" panose="020B0604020202020204" pitchFamily="34" charset="0"/>
              </a:rPr>
              <a:t>, vòng qua châu Phi, người Tây Ban Nha đi về phía tây qua châu Mỹ.</a:t>
            </a:r>
            <a:endParaRPr lang="en-US" sz="3800" dirty="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ü"/>
            </a:pPr>
            <a:r>
              <a:rPr lang="nl-NL" sz="3800" dirty="0">
                <a:latin typeface="Arial" panose="020B0604020202020204" pitchFamily="34" charset="0"/>
                <a:cs typeface="Arial" panose="020B0604020202020204" pitchFamily="34" charset="0"/>
              </a:rPr>
              <a:t>Người Bồ Đào Nha đem về nhiều vàng bạc, hương liệu, gia vị..., hơn người Tay Ban Nha).</a:t>
            </a:r>
            <a:endParaRPr lang="en-US" sz="3800" dirty="0">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anim calcmode="lin" valueType="num">
                                      <p:cBhvr>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anim calcmode="lin" valueType="num">
                                      <p:cBhvr>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21716" flipH="1" flipV="1">
            <a:off x="13749133" y="-948551"/>
            <a:ext cx="5624670" cy="262953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842577">
            <a:off x="15201768" y="-1960302"/>
            <a:ext cx="4105342" cy="39206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4839" y="7362917"/>
            <a:ext cx="4105342" cy="3920602"/>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1917">
            <a:off x="-1612847" y="7657772"/>
            <a:ext cx="5624670" cy="2629533"/>
          </a:xfrm>
          <a:prstGeom prst="rect">
            <a:avLst/>
          </a:prstGeom>
        </p:spPr>
      </p:pic>
      <p:sp>
        <p:nvSpPr>
          <p:cNvPr id="12" name="TextBox 11">
            <a:extLst>
              <a:ext uri="{FF2B5EF4-FFF2-40B4-BE49-F238E27FC236}">
                <a16:creationId xmlns:a16="http://schemas.microsoft.com/office/drawing/2014/main" id="{621820FB-550B-D8DA-F0AA-8114B93043C5}"/>
              </a:ext>
            </a:extLst>
          </p:cNvPr>
          <p:cNvSpPr txBox="1"/>
          <p:nvPr/>
        </p:nvSpPr>
        <p:spPr>
          <a:xfrm>
            <a:off x="0" y="647186"/>
            <a:ext cx="18288000" cy="1098506"/>
          </a:xfrm>
          <a:prstGeom prst="rect">
            <a:avLst/>
          </a:prstGeom>
          <a:noFill/>
        </p:spPr>
        <p:txBody>
          <a:bodyPr wrap="square">
            <a:spAutoFit/>
          </a:bodyPr>
          <a:lstStyle/>
          <a:p>
            <a:pPr algn="ctr">
              <a:lnSpc>
                <a:spcPct val="120000"/>
              </a:lnSpc>
              <a:spcBef>
                <a:spcPts val="300"/>
              </a:spcBef>
              <a:spcAft>
                <a:spcPts val="300"/>
              </a:spcAft>
            </a:pPr>
            <a:r>
              <a:rPr lang="fr-FR" sz="6000" b="1" dirty="0" err="1">
                <a:solidFill>
                  <a:schemeClr val="accent5">
                    <a:lumMod val="50000"/>
                  </a:schemeClr>
                </a:solidFill>
                <a:latin typeface="Arial" panose="020B0604020202020204" pitchFamily="34" charset="0"/>
                <a:cs typeface="Arial" panose="020B0604020202020204" pitchFamily="34" charset="0"/>
              </a:rPr>
              <a:t>Mở</a:t>
            </a:r>
            <a:r>
              <a:rPr lang="fr-FR" sz="6000" b="1" dirty="0">
                <a:solidFill>
                  <a:schemeClr val="accent5">
                    <a:lumMod val="50000"/>
                  </a:schemeClr>
                </a:solidFill>
                <a:latin typeface="Arial" panose="020B0604020202020204" pitchFamily="34" charset="0"/>
                <a:cs typeface="Arial" panose="020B0604020202020204" pitchFamily="34" charset="0"/>
              </a:rPr>
              <a:t> </a:t>
            </a:r>
            <a:r>
              <a:rPr lang="fr-FR" sz="6000" b="1" dirty="0" err="1">
                <a:solidFill>
                  <a:schemeClr val="accent5">
                    <a:lumMod val="50000"/>
                  </a:schemeClr>
                </a:solidFill>
                <a:latin typeface="Arial" panose="020B0604020202020204" pitchFamily="34" charset="0"/>
                <a:cs typeface="Arial" panose="020B0604020202020204" pitchFamily="34" charset="0"/>
              </a:rPr>
              <a:t>rộng</a:t>
            </a:r>
            <a:r>
              <a:rPr lang="fr-FR" sz="6000" b="1" dirty="0">
                <a:solidFill>
                  <a:schemeClr val="accent5">
                    <a:lumMod val="50000"/>
                  </a:schemeClr>
                </a:solidFill>
                <a:latin typeface="Arial" panose="020B0604020202020204" pitchFamily="34" charset="0"/>
                <a:cs typeface="Arial" panose="020B0604020202020204" pitchFamily="34" charset="0"/>
              </a:rPr>
              <a:t> </a:t>
            </a:r>
            <a:r>
              <a:rPr lang="fr-FR" sz="6000" b="1" dirty="0" err="1">
                <a:solidFill>
                  <a:schemeClr val="accent5">
                    <a:lumMod val="50000"/>
                  </a:schemeClr>
                </a:solidFill>
                <a:latin typeface="Arial" panose="020B0604020202020204" pitchFamily="34" charset="0"/>
                <a:cs typeface="Arial" panose="020B0604020202020204" pitchFamily="34" charset="0"/>
              </a:rPr>
              <a:t>kiến</a:t>
            </a:r>
            <a:r>
              <a:rPr lang="fr-FR" sz="6000" b="1" dirty="0">
                <a:solidFill>
                  <a:schemeClr val="accent5">
                    <a:lumMod val="50000"/>
                  </a:schemeClr>
                </a:solidFill>
                <a:latin typeface="Arial" panose="020B0604020202020204" pitchFamily="34" charset="0"/>
                <a:cs typeface="Arial" panose="020B0604020202020204" pitchFamily="34" charset="0"/>
              </a:rPr>
              <a:t> </a:t>
            </a:r>
            <a:r>
              <a:rPr lang="fr-FR" sz="6000" b="1" dirty="0" err="1">
                <a:solidFill>
                  <a:schemeClr val="accent5">
                    <a:lumMod val="50000"/>
                  </a:schemeClr>
                </a:solidFill>
                <a:latin typeface="Arial" panose="020B0604020202020204" pitchFamily="34" charset="0"/>
                <a:cs typeface="Arial" panose="020B0604020202020204" pitchFamily="34" charset="0"/>
              </a:rPr>
              <a:t>thức</a:t>
            </a:r>
            <a:endParaRPr lang="en-US" sz="6000"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p:nvPr/>
        </p:nvPicPr>
        <p:blipFill rotWithShape="1">
          <a:blip r:embed="rId6" cstate="print">
            <a:extLst>
              <a:ext uri="{28A0092B-C50C-407E-A947-70E740481C1C}">
                <a14:useLocalDpi xmlns:a14="http://schemas.microsoft.com/office/drawing/2010/main" val="0"/>
              </a:ext>
            </a:extLst>
          </a:blip>
          <a:srcRect b="1104"/>
          <a:stretch/>
        </p:blipFill>
        <p:spPr>
          <a:xfrm>
            <a:off x="660675" y="2857500"/>
            <a:ext cx="6893246" cy="6030132"/>
          </a:xfrm>
          <a:prstGeom prst="rect">
            <a:avLst/>
          </a:prstGeom>
        </p:spPr>
      </p:pic>
      <p:sp>
        <p:nvSpPr>
          <p:cNvPr id="5" name="Rectangle 4"/>
          <p:cNvSpPr/>
          <p:nvPr/>
        </p:nvSpPr>
        <p:spPr>
          <a:xfrm>
            <a:off x="7970921" y="2133081"/>
            <a:ext cx="9548908" cy="7478970"/>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niệm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Bồ</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phố</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Li-</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xbon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dựng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Li-</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xbon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fr-FR" sz="4000" dirty="0">
                <a:latin typeface="Arial" panose="020B0604020202020204" pitchFamily="34" charset="0"/>
                <a:cs typeface="Arial" panose="020B0604020202020204" pitchFamily="34" charset="0"/>
                <a:sym typeface="Wingdings" panose="05000000000000000000" pitchFamily="2" charset="2"/>
              </a:rPr>
              <a:t>V</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inh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Hen-ri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vĩ</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dẫn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dắt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thám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hiểm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khám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Bồ</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fr-FR" sz="4000" dirty="0" err="1">
                <a:latin typeface="Arial" panose="020B0604020202020204" pitchFamily="34" charset="0"/>
                <a:cs typeface="Arial" panose="020B0604020202020204" pitchFamily="34" charset="0"/>
                <a:sym typeface="Wingdings" panose="05000000000000000000" pitchFamily="2" charset="2"/>
              </a:rPr>
              <a:t>M</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kỉ</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XV.</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4056205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anim calcmode="lin" valueType="num">
                                      <p:cBhvr>
                                        <p:cTn id="2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21716" flipH="1" flipV="1">
            <a:off x="13749133" y="-948551"/>
            <a:ext cx="5624670" cy="262953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842577">
            <a:off x="15201768" y="-1960302"/>
            <a:ext cx="4105342" cy="39206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4839" y="7362917"/>
            <a:ext cx="4105342" cy="3920602"/>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1917">
            <a:off x="-1612847" y="7657772"/>
            <a:ext cx="5624670" cy="2629533"/>
          </a:xfrm>
          <a:prstGeom prst="rect">
            <a:avLst/>
          </a:prstGeom>
        </p:spPr>
      </p:pic>
      <p:sp>
        <p:nvSpPr>
          <p:cNvPr id="12" name="TextBox 11">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fr-FR" sz="5500" b="1" dirty="0" err="1">
                <a:solidFill>
                  <a:schemeClr val="accent5">
                    <a:lumMod val="50000"/>
                  </a:schemeClr>
                </a:solidFill>
                <a:latin typeface="Arial" panose="020B0604020202020204" pitchFamily="34" charset="0"/>
                <a:cs typeface="Arial" panose="020B0604020202020204" pitchFamily="34" charset="0"/>
              </a:rPr>
              <a:t>Mở</a:t>
            </a:r>
            <a:r>
              <a:rPr lang="fr-FR" sz="5500" b="1" dirty="0">
                <a:solidFill>
                  <a:schemeClr val="accent5">
                    <a:lumMod val="50000"/>
                  </a:schemeClr>
                </a:solidFill>
                <a:latin typeface="Arial" panose="020B0604020202020204" pitchFamily="34" charset="0"/>
                <a:cs typeface="Arial" panose="020B0604020202020204" pitchFamily="34" charset="0"/>
              </a:rPr>
              <a:t> </a:t>
            </a:r>
            <a:r>
              <a:rPr lang="fr-FR" sz="5500" b="1" dirty="0" err="1">
                <a:solidFill>
                  <a:schemeClr val="accent5">
                    <a:lumMod val="50000"/>
                  </a:schemeClr>
                </a:solidFill>
                <a:latin typeface="Arial" panose="020B0604020202020204" pitchFamily="34" charset="0"/>
                <a:cs typeface="Arial" panose="020B0604020202020204" pitchFamily="34" charset="0"/>
              </a:rPr>
              <a:t>rộng</a:t>
            </a:r>
            <a:r>
              <a:rPr lang="fr-FR" sz="5500" b="1" dirty="0">
                <a:solidFill>
                  <a:schemeClr val="accent5">
                    <a:lumMod val="50000"/>
                  </a:schemeClr>
                </a:solidFill>
                <a:latin typeface="Arial" panose="020B0604020202020204" pitchFamily="34" charset="0"/>
                <a:cs typeface="Arial" panose="020B0604020202020204" pitchFamily="34" charset="0"/>
              </a:rPr>
              <a:t> </a:t>
            </a:r>
            <a:r>
              <a:rPr lang="fr-FR" sz="5500" b="1" dirty="0" err="1">
                <a:solidFill>
                  <a:schemeClr val="accent5">
                    <a:lumMod val="50000"/>
                  </a:schemeClr>
                </a:solidFill>
                <a:latin typeface="Arial" panose="020B0604020202020204" pitchFamily="34" charset="0"/>
                <a:cs typeface="Arial" panose="020B0604020202020204" pitchFamily="34" charset="0"/>
              </a:rPr>
              <a:t>kiến</a:t>
            </a:r>
            <a:r>
              <a:rPr lang="fr-FR" sz="5500" b="1" dirty="0">
                <a:solidFill>
                  <a:schemeClr val="accent5">
                    <a:lumMod val="50000"/>
                  </a:schemeClr>
                </a:solidFill>
                <a:latin typeface="Arial" panose="020B0604020202020204" pitchFamily="34" charset="0"/>
                <a:cs typeface="Arial" panose="020B0604020202020204" pitchFamily="34" charset="0"/>
              </a:rPr>
              <a:t> </a:t>
            </a:r>
            <a:r>
              <a:rPr lang="fr-FR" sz="5500" b="1" dirty="0" err="1">
                <a:solidFill>
                  <a:schemeClr val="accent5">
                    <a:lumMod val="50000"/>
                  </a:schemeClr>
                </a:solidFill>
                <a:latin typeface="Arial" panose="020B0604020202020204" pitchFamily="34" charset="0"/>
                <a:cs typeface="Arial" panose="020B0604020202020204" pitchFamily="34" charset="0"/>
              </a:rPr>
              <a:t>thức</a:t>
            </a:r>
            <a:endParaRPr lang="en-US" sz="5500"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p:nvPr/>
        </p:nvPicPr>
        <p:blipFill rotWithShape="1">
          <a:blip r:embed="rId6" cstate="print">
            <a:extLst>
              <a:ext uri="{28A0092B-C50C-407E-A947-70E740481C1C}">
                <a14:useLocalDpi xmlns:a14="http://schemas.microsoft.com/office/drawing/2010/main" val="0"/>
              </a:ext>
            </a:extLst>
          </a:blip>
          <a:srcRect b="1104"/>
          <a:stretch/>
        </p:blipFill>
        <p:spPr>
          <a:xfrm>
            <a:off x="660675" y="2857500"/>
            <a:ext cx="6893246" cy="6030132"/>
          </a:xfrm>
          <a:prstGeom prst="rect">
            <a:avLst/>
          </a:prstGeom>
        </p:spPr>
      </p:pic>
      <p:sp>
        <p:nvSpPr>
          <p:cNvPr id="5" name="Rectangle 4"/>
          <p:cNvSpPr/>
          <p:nvPr/>
        </p:nvSpPr>
        <p:spPr>
          <a:xfrm>
            <a:off x="7848600" y="3043586"/>
            <a:ext cx="9631280" cy="5657959"/>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niệm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bao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gồm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30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đóng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trọng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khám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dẫn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dắt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bởi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Hen-ri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Ngày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niệm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niềm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3042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anim calcmode="lin" valueType="num">
                                      <p:cBhvr>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C8A4E"/>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l="45815" t="1244" b="9984"/>
          <a:stretch>
            <a:fillRect/>
          </a:stretch>
        </p:blipFill>
        <p:spPr>
          <a:xfrm rot="-5400000">
            <a:off x="5850980" y="-4296583"/>
            <a:ext cx="6586037" cy="18288000"/>
          </a:xfrm>
          <a:prstGeom prst="rect">
            <a:avLst/>
          </a:prstGeom>
        </p:spPr>
      </p:pic>
      <p:pic>
        <p:nvPicPr>
          <p:cNvPr id="10" name="Picture 10"/>
          <p:cNvPicPr>
            <a:picLocks noChangeAspect="1"/>
          </p:cNvPicPr>
          <p:nvPr/>
        </p:nvPicPr>
        <p:blipFill>
          <a:blip r:embed="rId3"/>
          <a:srcRect/>
          <a:stretch>
            <a:fillRect/>
          </a:stretch>
        </p:blipFill>
        <p:spPr>
          <a:xfrm rot="-328039">
            <a:off x="455153" y="904394"/>
            <a:ext cx="3871936" cy="1741422"/>
          </a:xfrm>
          <a:prstGeom prst="rect">
            <a:avLst/>
          </a:prstGeom>
        </p:spPr>
      </p:pic>
      <p:pic>
        <p:nvPicPr>
          <p:cNvPr id="11" name="Picture 11"/>
          <p:cNvPicPr>
            <a:picLocks noChangeAspect="1"/>
          </p:cNvPicPr>
          <p:nvPr/>
        </p:nvPicPr>
        <p:blipFill>
          <a:blip r:embed="rId4"/>
          <a:srcRect b="65770"/>
          <a:stretch>
            <a:fillRect/>
          </a:stretch>
        </p:blipFill>
        <p:spPr>
          <a:xfrm>
            <a:off x="6165710" y="8082010"/>
            <a:ext cx="14265829" cy="2816978"/>
          </a:xfrm>
          <a:prstGeom prst="rect">
            <a:avLst/>
          </a:prstGeom>
        </p:spPr>
      </p:pic>
      <p:sp>
        <p:nvSpPr>
          <p:cNvPr id="17" name="TextBox 16"/>
          <p:cNvSpPr txBox="1"/>
          <p:nvPr/>
        </p:nvSpPr>
        <p:spPr>
          <a:xfrm>
            <a:off x="1919146" y="3200812"/>
            <a:ext cx="14449704" cy="3202480"/>
          </a:xfrm>
          <a:prstGeom prst="rect">
            <a:avLst/>
          </a:prstGeom>
          <a:noFill/>
        </p:spPr>
        <p:txBody>
          <a:bodyPr wrap="square" rtlCol="0">
            <a:spAutoFit/>
          </a:bodyPr>
          <a:lstStyle/>
          <a:p>
            <a:pPr algn="ctr">
              <a:lnSpc>
                <a:spcPct val="130000"/>
              </a:lnSpc>
            </a:pPr>
            <a:r>
              <a:rPr lang="fr-FR" sz="8200" b="1" dirty="0">
                <a:solidFill>
                  <a:schemeClr val="accent6">
                    <a:lumMod val="75000"/>
                  </a:schemeClr>
                </a:solidFill>
                <a:latin typeface="Arial" panose="020B0604020202020204" pitchFamily="34" charset="0"/>
                <a:cs typeface="Arial" panose="020B0604020202020204" pitchFamily="34" charset="0"/>
              </a:rPr>
              <a:t>2. </a:t>
            </a:r>
            <a:r>
              <a:rPr lang="nl-NL" sz="8200" b="1" dirty="0">
                <a:solidFill>
                  <a:schemeClr val="accent6">
                    <a:lumMod val="75000"/>
                  </a:schemeClr>
                </a:solidFill>
                <a:latin typeface="Arial" panose="020B0604020202020204" pitchFamily="34" charset="0"/>
                <a:cs typeface="Arial" panose="020B0604020202020204" pitchFamily="34" charset="0"/>
              </a:rPr>
              <a:t>Hệ quả của các cuộc </a:t>
            </a:r>
          </a:p>
          <a:p>
            <a:pPr algn="ctr">
              <a:lnSpc>
                <a:spcPct val="130000"/>
              </a:lnSpc>
            </a:pPr>
            <a:r>
              <a:rPr lang="nl-NL" sz="8200" b="1" dirty="0">
                <a:solidFill>
                  <a:schemeClr val="accent6">
                    <a:lumMod val="75000"/>
                  </a:schemeClr>
                </a:solidFill>
                <a:latin typeface="Arial" panose="020B0604020202020204" pitchFamily="34" charset="0"/>
                <a:cs typeface="Arial" panose="020B0604020202020204" pitchFamily="34" charset="0"/>
              </a:rPr>
              <a:t>phát kiến địa lí</a:t>
            </a:r>
            <a:endParaRPr lang="en-US" sz="8200" dirty="0">
              <a:solidFill>
                <a:schemeClr val="accent6">
                  <a:lumMod val="75000"/>
                </a:schemeClr>
              </a:solidFill>
              <a:latin typeface="Arial" panose="020B0604020202020204" pitchFamily="34" charset="0"/>
              <a:cs typeface="Arial" panose="020B0604020202020204" pitchFamily="34" charset="0"/>
            </a:endParaRPr>
          </a:p>
        </p:txBody>
      </p:sp>
      <p:pic>
        <p:nvPicPr>
          <p:cNvPr id="18"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5683" y="7229994"/>
            <a:ext cx="1886925" cy="1820883"/>
          </a:xfrm>
          <a:prstGeom prst="rect">
            <a:avLst/>
          </a:prstGeom>
        </p:spPr>
      </p:pic>
      <p:pic>
        <p:nvPicPr>
          <p:cNvPr id="1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191990" y="2104802"/>
            <a:ext cx="2192020" cy="2192020"/>
          </a:xfrm>
          <a:prstGeom prst="rect">
            <a:avLst/>
          </a:prstGeom>
        </p:spPr>
      </p:pic>
    </p:spTree>
    <p:extLst>
      <p:ext uri="{BB962C8B-B14F-4D97-AF65-F5344CB8AC3E}">
        <p14:creationId xmlns:p14="http://schemas.microsoft.com/office/powerpoint/2010/main" val="290827492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4070984">
            <a:off x="38124" y="-1402570"/>
            <a:ext cx="2041464" cy="4587560"/>
          </a:xfrm>
          <a:prstGeom prst="rect">
            <a:avLst/>
          </a:prstGeom>
        </p:spPr>
      </p:pic>
      <p:pic>
        <p:nvPicPr>
          <p:cNvPr id="6" name="Picture 5"/>
          <p:cNvPicPr>
            <a:picLocks noChangeAspect="1"/>
          </p:cNvPicPr>
          <p:nvPr/>
        </p:nvPicPr>
        <p:blipFill>
          <a:blip r:embed="rId2"/>
          <a:srcRect/>
          <a:stretch>
            <a:fillRect/>
          </a:stretch>
        </p:blipFill>
        <p:spPr>
          <a:xfrm rot="7914925" flipH="1">
            <a:off x="16317487" y="-1426483"/>
            <a:ext cx="2062747" cy="4635387"/>
          </a:xfrm>
          <a:prstGeom prst="rect">
            <a:avLst/>
          </a:prstGeom>
        </p:spPr>
      </p:pic>
      <p:pic>
        <p:nvPicPr>
          <p:cNvPr id="8"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80416">
            <a:off x="-603916" y="7862558"/>
            <a:ext cx="2993175" cy="3178593"/>
          </a:xfrm>
          <a:prstGeom prst="rect">
            <a:avLst/>
          </a:prstGeom>
        </p:spPr>
      </p:pic>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86100" y="2277450"/>
            <a:ext cx="12115800" cy="7072246"/>
          </a:xfrm>
          <a:prstGeom prst="rect">
            <a:avLst/>
          </a:prstGeom>
        </p:spPr>
      </p:pic>
      <p:sp>
        <p:nvSpPr>
          <p:cNvPr id="10" name="Rectangle 9"/>
          <p:cNvSpPr/>
          <p:nvPr/>
        </p:nvSpPr>
        <p:spPr>
          <a:xfrm>
            <a:off x="3336588" y="2997417"/>
            <a:ext cx="11614823" cy="5632311"/>
          </a:xfrm>
          <a:prstGeom prst="rect">
            <a:avLst/>
          </a:prstGeom>
        </p:spPr>
        <p:txBody>
          <a:bodyPr wrap="square">
            <a:spAutoFit/>
          </a:bodyPr>
          <a:lstStyle/>
          <a:p>
            <a:pPr algn="just">
              <a:lnSpc>
                <a:spcPct val="150000"/>
              </a:lnSpc>
              <a:spcBef>
                <a:spcPts val="100"/>
              </a:spcBef>
              <a:spcAft>
                <a:spcPts val="1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kỉ</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XV - XVI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lĩnh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xúc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lục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khám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56491" y="3675074"/>
            <a:ext cx="2683063" cy="6394589"/>
          </a:xfrm>
          <a:prstGeom prst="rect">
            <a:avLst/>
          </a:prstGeom>
        </p:spPr>
      </p:pic>
      <p:sp>
        <p:nvSpPr>
          <p:cNvPr id="12" name="TextBox 11">
            <a:extLst>
              <a:ext uri="{FF2B5EF4-FFF2-40B4-BE49-F238E27FC236}">
                <a16:creationId xmlns:a16="http://schemas.microsoft.com/office/drawing/2014/main" id="{621820FB-550B-D8DA-F0AA-8114B93043C5}"/>
              </a:ext>
            </a:extLst>
          </p:cNvPr>
          <p:cNvSpPr txBox="1"/>
          <p:nvPr/>
        </p:nvSpPr>
        <p:spPr>
          <a:xfrm>
            <a:off x="0" y="647186"/>
            <a:ext cx="18288000" cy="1098506"/>
          </a:xfrm>
          <a:prstGeom prst="rect">
            <a:avLst/>
          </a:prstGeom>
          <a:noFill/>
        </p:spPr>
        <p:txBody>
          <a:bodyPr wrap="square">
            <a:spAutoFit/>
          </a:bodyPr>
          <a:lstStyle/>
          <a:p>
            <a:pPr algn="ctr">
              <a:lnSpc>
                <a:spcPct val="120000"/>
              </a:lnSpc>
              <a:spcBef>
                <a:spcPts val="300"/>
              </a:spcBef>
              <a:spcAft>
                <a:spcPts val="300"/>
              </a:spcAft>
            </a:pPr>
            <a:r>
              <a:rPr lang="fr-FR" sz="6000" b="1" dirty="0" err="1">
                <a:solidFill>
                  <a:schemeClr val="accent5">
                    <a:lumMod val="50000"/>
                  </a:schemeClr>
                </a:solidFill>
                <a:latin typeface="Arial" panose="020B0604020202020204" pitchFamily="34" charset="0"/>
                <a:cs typeface="Arial" panose="020B0604020202020204" pitchFamily="34" charset="0"/>
              </a:rPr>
              <a:t>Giới</a:t>
            </a:r>
            <a:r>
              <a:rPr lang="fr-FR" sz="6000" b="1" dirty="0">
                <a:solidFill>
                  <a:schemeClr val="accent5">
                    <a:lumMod val="50000"/>
                  </a:schemeClr>
                </a:solidFill>
                <a:latin typeface="Arial" panose="020B0604020202020204" pitchFamily="34" charset="0"/>
                <a:cs typeface="Arial" panose="020B0604020202020204" pitchFamily="34" charset="0"/>
              </a:rPr>
              <a:t> </a:t>
            </a:r>
            <a:r>
              <a:rPr lang="fr-FR" sz="6000" b="1" dirty="0" err="1">
                <a:solidFill>
                  <a:schemeClr val="accent5">
                    <a:lumMod val="50000"/>
                  </a:schemeClr>
                </a:solidFill>
                <a:latin typeface="Arial" panose="020B0604020202020204" pitchFamily="34" charset="0"/>
                <a:cs typeface="Arial" panose="020B0604020202020204" pitchFamily="34" charset="0"/>
              </a:rPr>
              <a:t>thiệu</a:t>
            </a:r>
            <a:r>
              <a:rPr lang="fr-FR" sz="6000" b="1" dirty="0">
                <a:solidFill>
                  <a:schemeClr val="accent5">
                    <a:lumMod val="50000"/>
                  </a:schemeClr>
                </a:solidFill>
                <a:latin typeface="Arial" panose="020B0604020202020204" pitchFamily="34" charset="0"/>
                <a:cs typeface="Arial" panose="020B0604020202020204" pitchFamily="34" charset="0"/>
              </a:rPr>
              <a:t> </a:t>
            </a:r>
            <a:r>
              <a:rPr lang="fr-FR" sz="6000" b="1" dirty="0" err="1">
                <a:solidFill>
                  <a:schemeClr val="accent5">
                    <a:lumMod val="50000"/>
                  </a:schemeClr>
                </a:solidFill>
                <a:latin typeface="Arial" panose="020B0604020202020204" pitchFamily="34" charset="0"/>
                <a:cs typeface="Arial" panose="020B0604020202020204" pitchFamily="34" charset="0"/>
              </a:rPr>
              <a:t>chung</a:t>
            </a:r>
            <a:endParaRPr lang="en-US" sz="6000"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C8A4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84349">
            <a:off x="24393" y="558671"/>
            <a:ext cx="4599649" cy="3760213"/>
          </a:xfrm>
          <a:prstGeom prst="rect">
            <a:avLst/>
          </a:prstGeom>
        </p:spPr>
      </p:pic>
      <p:sp>
        <p:nvSpPr>
          <p:cNvPr id="4" name="Freeform 4"/>
          <p:cNvSpPr/>
          <p:nvPr/>
        </p:nvSpPr>
        <p:spPr>
          <a:xfrm>
            <a:off x="911384" y="1268658"/>
            <a:ext cx="6173735" cy="7891395"/>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EDEBE9"/>
          </a:solidFill>
        </p:spPr>
      </p:sp>
      <p:pic>
        <p:nvPicPr>
          <p:cNvPr id="7" name="Picture 7"/>
          <p:cNvPicPr>
            <a:picLocks noChangeAspect="1"/>
          </p:cNvPicPr>
          <p:nvPr/>
        </p:nvPicPr>
        <p:blipFill>
          <a:blip r:embed="rId4"/>
          <a:srcRect/>
          <a:stretch>
            <a:fillRect/>
          </a:stretch>
        </p:blipFill>
        <p:spPr>
          <a:xfrm>
            <a:off x="2556263" y="739291"/>
            <a:ext cx="2883975" cy="1297082"/>
          </a:xfrm>
          <a:prstGeom prst="rect">
            <a:avLst/>
          </a:prstGeom>
        </p:spPr>
      </p:pic>
      <p:pic>
        <p:nvPicPr>
          <p:cNvPr id="9" name="Picture 9"/>
          <p:cNvPicPr>
            <a:picLocks noChangeAspect="1"/>
          </p:cNvPicPr>
          <p:nvPr/>
        </p:nvPicPr>
        <p:blipFill>
          <a:blip r:embed="rId5"/>
          <a:srcRect l="13112" t="11228" b="38470"/>
          <a:stretch>
            <a:fillRect/>
          </a:stretch>
        </p:blipFill>
        <p:spPr>
          <a:xfrm rot="-10800000">
            <a:off x="7804093" y="0"/>
            <a:ext cx="10483907" cy="10287000"/>
          </a:xfrm>
          <a:prstGeom prst="rect">
            <a:avLst/>
          </a:prstGeom>
        </p:spPr>
      </p:pic>
      <p:sp>
        <p:nvSpPr>
          <p:cNvPr id="12" name="TextBox 18">
            <a:extLst>
              <a:ext uri="{FF2B5EF4-FFF2-40B4-BE49-F238E27FC236}">
                <a16:creationId xmlns:a16="http://schemas.microsoft.com/office/drawing/2014/main" id="{2F6D078F-FA04-C1CD-88EA-75263540A923}"/>
              </a:ext>
            </a:extLst>
          </p:cNvPr>
          <p:cNvSpPr txBox="1"/>
          <p:nvPr/>
        </p:nvSpPr>
        <p:spPr>
          <a:xfrm>
            <a:off x="7804092" y="837390"/>
            <a:ext cx="10483907"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accent2">
                    <a:lumMod val="75000"/>
                  </a:schemeClr>
                </a:solidFill>
                <a:latin typeface="Arial" panose="020B0604020202020204" pitchFamily="34" charset="0"/>
                <a:cs typeface="Arial" panose="020B0604020202020204" pitchFamily="34" charset="0"/>
              </a:rPr>
              <a:t>KHỞI ĐỘNG</a:t>
            </a:r>
          </a:p>
        </p:txBody>
      </p:sp>
      <p:pic>
        <p:nvPicPr>
          <p:cNvPr id="13" name="Picture 12" descr="A picture containing text, person&#10;&#10;Description automatically generated"/>
          <p:cNvPicPr/>
          <p:nvPr/>
        </p:nvPicPr>
        <p:blipFill>
          <a:blip r:embed="rId6" cstate="print">
            <a:extLst>
              <a:ext uri="{28A0092B-C50C-407E-A947-70E740481C1C}">
                <a14:useLocalDpi xmlns:a14="http://schemas.microsoft.com/office/drawing/2010/main" val="0"/>
              </a:ext>
            </a:extLst>
          </a:blip>
          <a:stretch>
            <a:fillRect/>
          </a:stretch>
        </p:blipFill>
        <p:spPr>
          <a:xfrm>
            <a:off x="1214530" y="1796563"/>
            <a:ext cx="5567439" cy="6835583"/>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00920" y="7758083"/>
            <a:ext cx="3504960" cy="1984684"/>
          </a:xfrm>
          <a:prstGeom prst="rect">
            <a:avLst/>
          </a:prstGeom>
        </p:spPr>
      </p:pic>
      <p:pic>
        <p:nvPicPr>
          <p:cNvPr id="6" name="Picture 6"/>
          <p:cNvPicPr>
            <a:picLocks noChangeAspect="1"/>
          </p:cNvPicPr>
          <p:nvPr/>
        </p:nvPicPr>
        <p:blipFill>
          <a:blip r:embed="rId9"/>
          <a:srcRect/>
          <a:stretch>
            <a:fillRect/>
          </a:stretch>
        </p:blipFill>
        <p:spPr>
          <a:xfrm rot="-594811">
            <a:off x="346181" y="6178510"/>
            <a:ext cx="1670239" cy="3753345"/>
          </a:xfrm>
          <a:prstGeom prst="rect">
            <a:avLst/>
          </a:prstGeom>
        </p:spPr>
      </p:pic>
      <p:sp>
        <p:nvSpPr>
          <p:cNvPr id="14" name="Rectangle 13"/>
          <p:cNvSpPr/>
          <p:nvPr/>
        </p:nvSpPr>
        <p:spPr>
          <a:xfrm>
            <a:off x="9680418" y="2438777"/>
            <a:ext cx="6731251" cy="1964640"/>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ai? </a:t>
            </a:r>
          </a:p>
          <a:p>
            <a:pPr marL="571500" indent="-571500" algn="just">
              <a:lnSpc>
                <a:spcPct val="150000"/>
              </a:lnSpc>
              <a:spcBef>
                <a:spcPts val="100"/>
              </a:spcBef>
              <a:spcAft>
                <a:spcPts val="100"/>
              </a:spcAft>
              <a:buFont typeface="Wingdings" panose="05000000000000000000" pitchFamily="2" charset="2"/>
              <a:buChar char="v"/>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đóng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góp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29775" y="5092136"/>
            <a:ext cx="5432538" cy="519486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anim calcmode="lin" valueType="num">
                                      <p:cBhvr>
                                        <p:cTn id="38" dur="500" fill="hold"/>
                                        <p:tgtEl>
                                          <p:spTgt spid="2"/>
                                        </p:tgtEl>
                                        <p:attrNameLst>
                                          <p:attrName>ppt_x</p:attrName>
                                        </p:attrNameLst>
                                      </p:cBhvr>
                                      <p:tavLst>
                                        <p:tav tm="0">
                                          <p:val>
                                            <p:strVal val="#ppt_x"/>
                                          </p:val>
                                        </p:tav>
                                        <p:tav tm="100000">
                                          <p:val>
                                            <p:strVal val="#ppt_x"/>
                                          </p:val>
                                        </p:tav>
                                      </p:tavLst>
                                    </p:anim>
                                    <p:anim calcmode="lin" valueType="num">
                                      <p:cBhvr>
                                        <p:cTn id="3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wipe(down)">
                                      <p:cBhvr>
                                        <p:cTn id="49" dur="500"/>
                                        <p:tgtEl>
                                          <p:spTgt spid="14">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39097" flipH="1">
            <a:off x="-1378321" y="-807108"/>
            <a:ext cx="5333456" cy="38467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 y="8420100"/>
            <a:ext cx="3139030" cy="235712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8526">
            <a:off x="16539464" y="-1106287"/>
            <a:ext cx="2693994" cy="336223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5523891" y="0"/>
            <a:ext cx="2579372" cy="146379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49600" y="8115300"/>
            <a:ext cx="3171467" cy="2381483"/>
          </a:xfrm>
          <a:prstGeom prst="rect">
            <a:avLst/>
          </a:prstGeom>
        </p:spPr>
      </p:pic>
      <p:pic>
        <p:nvPicPr>
          <p:cNvPr id="12"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7510" y="1428823"/>
            <a:ext cx="9918309" cy="6636387"/>
          </a:xfrm>
          <a:prstGeom prst="rect">
            <a:avLst/>
          </a:prstGeom>
        </p:spPr>
      </p:pic>
      <p:pic>
        <p:nvPicPr>
          <p:cNvPr id="16"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46972" y="7358864"/>
            <a:ext cx="8059384" cy="2931600"/>
          </a:xfrm>
          <a:prstGeom prst="rect">
            <a:avLst/>
          </a:prstGeom>
        </p:spPr>
      </p:pic>
      <p:pic>
        <p:nvPicPr>
          <p:cNvPr id="13" name="Picture 12"/>
          <p:cNvPicPr/>
          <p:nvPr/>
        </p:nvPicPr>
        <p:blipFill>
          <a:blip r:embed="rId16" cstate="print">
            <a:extLst>
              <a:ext uri="{28A0092B-C50C-407E-A947-70E740481C1C}">
                <a14:useLocalDpi xmlns:a14="http://schemas.microsoft.com/office/drawing/2010/main" val="0"/>
              </a:ext>
            </a:extLst>
          </a:blip>
          <a:stretch>
            <a:fillRect/>
          </a:stretch>
        </p:blipFill>
        <p:spPr>
          <a:xfrm>
            <a:off x="10371934" y="1295897"/>
            <a:ext cx="7107928" cy="7958199"/>
          </a:xfrm>
          <a:prstGeom prst="rect">
            <a:avLst/>
          </a:prstGeom>
        </p:spPr>
      </p:pic>
      <p:sp>
        <p:nvSpPr>
          <p:cNvPr id="8" name="Rectangle 7"/>
          <p:cNvSpPr/>
          <p:nvPr/>
        </p:nvSpPr>
        <p:spPr>
          <a:xfrm>
            <a:off x="1321679" y="3183624"/>
            <a:ext cx="7909970" cy="3626634"/>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bày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Theo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trọng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sao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2139289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9304897">
            <a:off x="16710181" y="-1036384"/>
            <a:ext cx="2041464" cy="4587560"/>
          </a:xfrm>
          <a:prstGeom prst="rect">
            <a:avLst/>
          </a:prstGeom>
        </p:spPr>
      </p:pic>
      <p:pic>
        <p:nvPicPr>
          <p:cNvPr id="7"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935200" y="6444343"/>
            <a:ext cx="3050494" cy="3848100"/>
          </a:xfrm>
          <a:prstGeom prst="rect">
            <a:avLst/>
          </a:prstGeom>
        </p:spPr>
      </p:pic>
      <p:pic>
        <p:nvPicPr>
          <p:cNvPr id="8" name="Picture 4"/>
          <p:cNvPicPr>
            <a:picLocks noChangeAspect="1"/>
          </p:cNvPicPr>
          <p:nvPr/>
        </p:nvPicPr>
        <p:blipFill>
          <a:blip r:embed="rId5"/>
          <a:srcRect/>
          <a:stretch>
            <a:fillRect/>
          </a:stretch>
        </p:blipFill>
        <p:spPr>
          <a:xfrm flipH="1">
            <a:off x="-2426612" y="-63542"/>
            <a:ext cx="3188612" cy="10323328"/>
          </a:xfrm>
          <a:prstGeom prst="rect">
            <a:avLst/>
          </a:prstGeom>
        </p:spPr>
      </p:pic>
      <p:sp>
        <p:nvSpPr>
          <p:cNvPr id="3" name="Rectangle 2"/>
          <p:cNvSpPr/>
          <p:nvPr/>
        </p:nvSpPr>
        <p:spPr>
          <a:xfrm>
            <a:off x="762000" y="1257397"/>
            <a:ext cx="16002000" cy="8127866"/>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Đem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hiết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đặc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biệt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chứng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thuyết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tuyến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vùng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Góp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thúc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đẩy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thương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nghiệp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Đẩy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nhanh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khủng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hoảng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tan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rã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tiền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đề</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CNTB ở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trọng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nảy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cướp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bóc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thuộc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buôn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nô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lệ</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Thúc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đẩy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giao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lưu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thương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hóa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57828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0494" y="7962900"/>
            <a:ext cx="3612259" cy="2837266"/>
          </a:xfrm>
          <a:prstGeom prst="rect">
            <a:avLst/>
          </a:prstGeom>
        </p:spPr>
      </p:pic>
      <p:pic>
        <p:nvPicPr>
          <p:cNvPr id="9"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52911" flipH="1">
            <a:off x="147567" y="-494459"/>
            <a:ext cx="2340960" cy="3397172"/>
          </a:xfrm>
          <a:prstGeom prst="rect">
            <a:avLst/>
          </a:prstGeom>
        </p:spPr>
      </p:pic>
      <p:pic>
        <p:nvPicPr>
          <p:cNvPr id="11"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31469">
            <a:off x="13830676" y="-1325736"/>
            <a:ext cx="1694781" cy="3143334"/>
          </a:xfrm>
          <a:prstGeom prst="rect">
            <a:avLst/>
          </a:prstGeom>
        </p:spPr>
      </p:pic>
      <p:pic>
        <p:nvPicPr>
          <p:cNvPr id="12"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35825" flipH="1">
            <a:off x="15813006" y="-582789"/>
            <a:ext cx="2956808" cy="306405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53623" flipH="1">
            <a:off x="17450051" y="1493653"/>
            <a:ext cx="1352125" cy="2507805"/>
          </a:xfrm>
          <a:prstGeom prst="rect">
            <a:avLst/>
          </a:prstGeom>
        </p:spPr>
      </p:pic>
      <p:sp>
        <p:nvSpPr>
          <p:cNvPr id="14" name="TextBox 13">
            <a:extLst>
              <a:ext uri="{FF2B5EF4-FFF2-40B4-BE49-F238E27FC236}">
                <a16:creationId xmlns:a16="http://schemas.microsoft.com/office/drawing/2014/main" id="{621820FB-550B-D8DA-F0AA-8114B93043C5}"/>
              </a:ext>
            </a:extLst>
          </p:cNvPr>
          <p:cNvSpPr txBox="1"/>
          <p:nvPr/>
        </p:nvSpPr>
        <p:spPr>
          <a:xfrm>
            <a:off x="0" y="514495"/>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Mở</a:t>
            </a:r>
            <a:r>
              <a:rPr lang="en-US" sz="55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rộng</a:t>
            </a:r>
            <a:r>
              <a:rPr lang="en-US" sz="55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kiến</a:t>
            </a:r>
            <a:r>
              <a:rPr lang="en-US" sz="55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6"/>
          <p:cNvPicPr>
            <a:picLocks noChangeAspect="1"/>
          </p:cNvPicPr>
          <p:nvPr/>
        </p:nvPicPr>
        <p:blipFill>
          <a:blip r:embed="rId11"/>
          <a:srcRect/>
          <a:stretch>
            <a:fillRect/>
          </a:stretch>
        </p:blipFill>
        <p:spPr>
          <a:xfrm>
            <a:off x="2705096" y="1292033"/>
            <a:ext cx="12877802" cy="4642739"/>
          </a:xfrm>
          <a:prstGeom prst="rect">
            <a:avLst/>
          </a:prstGeom>
        </p:spPr>
      </p:pic>
      <p:sp>
        <p:nvSpPr>
          <p:cNvPr id="16" name="Rectangle 15"/>
          <p:cNvSpPr/>
          <p:nvPr/>
        </p:nvSpPr>
        <p:spPr>
          <a:xfrm>
            <a:off x="3657597" y="2767016"/>
            <a:ext cx="10972800" cy="1692771"/>
          </a:xfrm>
          <a:prstGeom prst="rect">
            <a:avLst/>
          </a:prstGeom>
        </p:spPr>
        <p:txBody>
          <a:bodyPr wrap="square">
            <a:spAutoFit/>
          </a:bodyPr>
          <a:lstStyle/>
          <a:p>
            <a:pPr algn="ctr">
              <a:lnSpc>
                <a:spcPct val="130000"/>
              </a:lnSpc>
            </a:pPr>
            <a:r>
              <a:rPr lang="en-US" sz="4200" i="1" dirty="0" err="1">
                <a:latin typeface="Arial" panose="020B0604020202020204" pitchFamily="34" charset="0"/>
                <a:ea typeface="Calibri" panose="020F0502020204030204" pitchFamily="34" charset="0"/>
                <a:cs typeface="Arial" panose="020B0604020202020204" pitchFamily="34" charset="0"/>
              </a:rPr>
              <a:t>Chế</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độ</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nô</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lệ</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buôn</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bán</a:t>
            </a:r>
            <a:r>
              <a:rPr lang="en-US" sz="4200" i="1" dirty="0">
                <a:latin typeface="Arial" panose="020B0604020202020204" pitchFamily="34" charset="0"/>
                <a:ea typeface="Calibri" panose="020F0502020204030204" pitchFamily="34" charset="0"/>
                <a:cs typeface="Arial" panose="020B0604020202020204" pitchFamily="34" charset="0"/>
              </a:rPr>
              <a:t> da </a:t>
            </a:r>
            <a:r>
              <a:rPr lang="en-US" sz="4200" i="1" dirty="0" err="1">
                <a:latin typeface="Arial" panose="020B0604020202020204" pitchFamily="34" charset="0"/>
                <a:ea typeface="Calibri" panose="020F0502020204030204" pitchFamily="34" charset="0"/>
                <a:cs typeface="Arial" panose="020B0604020202020204" pitchFamily="34" charset="0"/>
              </a:rPr>
              <a:t>đen</a:t>
            </a:r>
            <a:r>
              <a:rPr lang="en-US" sz="4200" i="1" dirty="0">
                <a:latin typeface="Arial" panose="020B0604020202020204" pitchFamily="34" charset="0"/>
                <a:ea typeface="Calibri" panose="020F0502020204030204" pitchFamily="34" charset="0"/>
                <a:cs typeface="Arial" panose="020B0604020202020204" pitchFamily="34" charset="0"/>
              </a:rPr>
              <a:t> – </a:t>
            </a:r>
            <a:r>
              <a:rPr lang="en-US" sz="4200" i="1" dirty="0" err="1">
                <a:latin typeface="Arial" panose="020B0604020202020204" pitchFamily="34" charset="0"/>
                <a:ea typeface="Calibri" panose="020F0502020204030204" pitchFamily="34" charset="0"/>
                <a:cs typeface="Arial" panose="020B0604020202020204" pitchFamily="34" charset="0"/>
              </a:rPr>
              <a:t>một</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chế</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độ</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người</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bóc</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lột</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người</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dã</a:t>
            </a:r>
            <a:r>
              <a:rPr lang="en-US" sz="4200" i="1" dirty="0">
                <a:latin typeface="Arial" panose="020B0604020202020204" pitchFamily="34" charset="0"/>
                <a:ea typeface="Calibri" panose="020F0502020204030204" pitchFamily="34" charset="0"/>
                <a:cs typeface="Arial" panose="020B0604020202020204" pitchFamily="34" charset="0"/>
              </a:rPr>
              <a:t> man, </a:t>
            </a:r>
            <a:r>
              <a:rPr lang="en-US" sz="4200" i="1" dirty="0" err="1">
                <a:latin typeface="Arial" panose="020B0604020202020204" pitchFamily="34" charset="0"/>
                <a:ea typeface="Calibri" panose="020F0502020204030204" pitchFamily="34" charset="0"/>
                <a:cs typeface="Arial" panose="020B0604020202020204" pitchFamily="34" charset="0"/>
              </a:rPr>
              <a:t>đáng</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lên</a:t>
            </a:r>
            <a:r>
              <a:rPr lang="en-US" sz="4200" i="1" dirty="0">
                <a:latin typeface="Arial" panose="020B0604020202020204" pitchFamily="34" charset="0"/>
                <a:ea typeface="Calibri" panose="020F0502020204030204" pitchFamily="34" charset="0"/>
                <a:cs typeface="Arial" panose="020B0604020202020204" pitchFamily="34" charset="0"/>
              </a:rPr>
              <a:t> </a:t>
            </a:r>
            <a:r>
              <a:rPr lang="en-US" sz="4200" i="1" dirty="0" err="1">
                <a:latin typeface="Arial" panose="020B0604020202020204" pitchFamily="34" charset="0"/>
                <a:ea typeface="Calibri" panose="020F0502020204030204" pitchFamily="34" charset="0"/>
                <a:cs typeface="Arial" panose="020B0604020202020204" pitchFamily="34" charset="0"/>
              </a:rPr>
              <a:t>án</a:t>
            </a:r>
            <a:endParaRPr lang="en-US" sz="4200" dirty="0">
              <a:latin typeface="Arial" panose="020B0604020202020204" pitchFamily="34" charset="0"/>
              <a:cs typeface="Arial" panose="020B0604020202020204" pitchFamily="34" charset="0"/>
            </a:endParaRPr>
          </a:p>
        </p:txBody>
      </p:sp>
      <p:pic>
        <p:nvPicPr>
          <p:cNvPr id="17" name="Picture 5"/>
          <p:cNvPicPr>
            <a:picLocks noChangeAspect="1"/>
          </p:cNvPicPr>
          <p:nvPr/>
        </p:nvPicPr>
        <p:blipFill>
          <a:blip r:embed="rId12"/>
          <a:srcRect/>
          <a:stretch>
            <a:fillRect/>
          </a:stretch>
        </p:blipFill>
        <p:spPr>
          <a:xfrm flipH="1">
            <a:off x="10413519" y="5314633"/>
            <a:ext cx="5014098" cy="4293321"/>
          </a:xfrm>
          <a:prstGeom prst="rect">
            <a:avLst/>
          </a:prstGeom>
        </p:spPr>
      </p:pic>
      <p:sp>
        <p:nvSpPr>
          <p:cNvPr id="19" name="Oval 18"/>
          <p:cNvSpPr/>
          <p:nvPr/>
        </p:nvSpPr>
        <p:spPr>
          <a:xfrm>
            <a:off x="10258238" y="5314633"/>
            <a:ext cx="2049267" cy="2038667"/>
          </a:xfrm>
          <a:prstGeom prst="ellipse">
            <a:avLst/>
          </a:prstGeom>
          <a:solidFill>
            <a:srgbClr val="D8D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Biết gì về chế độ nô lệ một thời ở Mỹ?"/>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5551144"/>
            <a:ext cx="7155535" cy="429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0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21820FB-550B-D8DA-F0AA-8114B93043C5}"/>
              </a:ext>
            </a:extLst>
          </p:cNvPr>
          <p:cNvSpPr txBox="1"/>
          <p:nvPr/>
        </p:nvSpPr>
        <p:spPr>
          <a:xfrm>
            <a:off x="0" y="514495"/>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Mở</a:t>
            </a:r>
            <a:r>
              <a:rPr lang="en-US" sz="55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rộng</a:t>
            </a:r>
            <a:r>
              <a:rPr lang="en-US" sz="55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kiến</a:t>
            </a:r>
            <a:r>
              <a:rPr lang="en-US" sz="55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Rectangle 19"/>
          <p:cNvSpPr/>
          <p:nvPr/>
        </p:nvSpPr>
        <p:spPr>
          <a:xfrm>
            <a:off x="947695" y="1754406"/>
            <a:ext cx="16372288" cy="8032327"/>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kỉ</a:t>
            </a:r>
            <a:r>
              <a:rPr lang="en-US" sz="3800" dirty="0">
                <a:latin typeface="Arial" panose="020B0604020202020204" pitchFamily="34" charset="0"/>
                <a:ea typeface="Calibri" panose="020F0502020204030204" pitchFamily="34" charset="0"/>
                <a:cs typeface="Arial" panose="020B0604020202020204" pitchFamily="34" charset="0"/>
              </a:rPr>
              <a:t> XV </a:t>
            </a:r>
            <a:r>
              <a:rPr lang="en-US" sz="3800" dirty="0" err="1">
                <a:latin typeface="Arial" panose="020B0604020202020204" pitchFamily="34" charset="0"/>
                <a:ea typeface="Calibri" panose="020F0502020204030204" pitchFamily="34" charset="0"/>
                <a:cs typeface="Arial" panose="020B0604020202020204" pitchFamily="34" charset="0"/>
              </a:rPr>
              <a:t>đến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kỉ</a:t>
            </a:r>
            <a:r>
              <a:rPr lang="en-US" sz="3800" dirty="0">
                <a:latin typeface="Arial" panose="020B0604020202020204" pitchFamily="34" charset="0"/>
                <a:ea typeface="Calibri" panose="020F0502020204030204" pitchFamily="34" charset="0"/>
                <a:cs typeface="Arial" panose="020B0604020202020204" pitchFamily="34" charset="0"/>
              </a:rPr>
              <a:t> XIX,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khoảng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hơn</a:t>
            </a:r>
            <a:r>
              <a:rPr lang="en-US" sz="3800" dirty="0">
                <a:latin typeface="Arial" panose="020B0604020202020204" pitchFamily="34" charset="0"/>
                <a:ea typeface="Calibri" panose="020F0502020204030204" pitchFamily="34" charset="0"/>
                <a:cs typeface="Arial" panose="020B0604020202020204" pitchFamily="34" charset="0"/>
              </a:rPr>
              <a:t> 12,4 </a:t>
            </a:r>
            <a:r>
              <a:rPr lang="en-US" sz="3800" dirty="0" err="1">
                <a:latin typeface="Arial" panose="020B0604020202020204" pitchFamily="34" charset="0"/>
                <a:ea typeface="Calibri" panose="020F0502020204030204" pitchFamily="34" charset="0"/>
                <a:cs typeface="Arial" panose="020B0604020202020204" pitchFamily="34" charset="0"/>
              </a:rPr>
              <a:t>triệu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da </a:t>
            </a:r>
            <a:r>
              <a:rPr lang="en-US" sz="3800" dirty="0" err="1">
                <a:latin typeface="Arial" panose="020B0604020202020204" pitchFamily="34" charset="0"/>
                <a:ea typeface="Calibri" panose="020F0502020204030204" pitchFamily="34" charset="0"/>
                <a:cs typeface="Arial" panose="020B0604020202020204" pitchFamily="34" charset="0"/>
              </a:rPr>
              <a:t>màu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đã</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trở</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thành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nạn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chuyến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nô</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lệ</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Tây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châu</a:t>
            </a:r>
            <a:r>
              <a:rPr lang="en-US" sz="3800" dirty="0">
                <a:latin typeface="Arial" panose="020B0604020202020204" pitchFamily="34" charset="0"/>
                <a:ea typeface="Calibri" panose="020F0502020204030204" pitchFamily="34" charset="0"/>
                <a:cs typeface="Arial" panose="020B0604020202020204" pitchFamily="34" charset="0"/>
              </a:rPr>
              <a:t> Phi </a:t>
            </a:r>
            <a:r>
              <a:rPr lang="en-US" sz="3800" dirty="0" err="1">
                <a:latin typeface="Arial" panose="020B0604020202020204" pitchFamily="34" charset="0"/>
                <a:ea typeface="Calibri" panose="020F0502020204030204" pitchFamily="34" charset="0"/>
                <a:cs typeface="Arial" panose="020B0604020202020204" pitchFamily="34" charset="0"/>
              </a:rPr>
              <a:t>đã</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khỏi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quê</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được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chuyển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chuyến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châu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Mỹ</a:t>
            </a:r>
            <a:r>
              <a:rPr lang="en-US" sz="38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Bef>
                <a:spcPts val="300"/>
              </a:spcBef>
              <a:spcAft>
                <a:spcPts val="3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Sau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cạo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trọc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đấu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nô</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lệ</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sẽ</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nhau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Dây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nô</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lệ</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sâu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vào</a:t>
            </a:r>
            <a:r>
              <a:rPr lang="en-US" sz="3800" dirty="0">
                <a:latin typeface="Arial" panose="020B0604020202020204" pitchFamily="34" charset="0"/>
                <a:ea typeface="Calibri" panose="020F0502020204030204" pitchFamily="34" charset="0"/>
                <a:cs typeface="Arial" panose="020B0604020202020204" pitchFamily="34" charset="0"/>
              </a:rPr>
              <a:t> da </a:t>
            </a:r>
            <a:r>
              <a:rPr lang="en-US" sz="3800" dirty="0" err="1">
                <a:latin typeface="Arial" panose="020B0604020202020204" pitchFamily="34" charset="0"/>
                <a:ea typeface="Calibri" panose="020F0502020204030204" pitchFamily="34" charset="0"/>
                <a:cs typeface="Arial" panose="020B0604020202020204" pitchFamily="34" charset="0"/>
              </a:rPr>
              <a:t>thịt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gây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lở</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loét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nhiễm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trùng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nhồi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nhét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di </a:t>
            </a:r>
            <a:r>
              <a:rPr lang="en-US" sz="3800" dirty="0" err="1">
                <a:latin typeface="Arial" panose="020B0604020202020204" pitchFamily="34" charset="0"/>
                <a:ea typeface="Calibri" panose="020F0502020204030204" pitchFamily="34" charset="0"/>
                <a:cs typeface="Arial" panose="020B0604020202020204" pitchFamily="34" charset="0"/>
              </a:rPr>
              <a:t>chuyển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khoang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tàu</a:t>
            </a:r>
            <a:r>
              <a:rPr lang="en-US" sz="38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Bef>
                <a:spcPts val="300"/>
              </a:spcBef>
              <a:spcAft>
                <a:spcPts val="3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Vì</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điều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kiện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tồi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tệ</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nhiều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nô</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lệ</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vì</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bệnh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dịch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tấn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ném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xuống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nhẹ</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bớt</a:t>
            </a:r>
            <a:r>
              <a:rPr lang="en-US" sz="3800" dirty="0">
                <a:latin typeface="Arial" panose="020B0604020202020204" pitchFamily="34" charset="0"/>
                <a:ea typeface="Calibri" panose="020F0502020204030204" pitchFamily="34" charset="0"/>
                <a:cs typeface="Arial" panose="020B0604020202020204" pitchFamily="34" charset="0"/>
              </a:rPr>
              <a:t>.</a:t>
            </a:r>
          </a:p>
        </p:txBody>
      </p:sp>
      <p:pic>
        <p:nvPicPr>
          <p:cNvPr id="21"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240327">
            <a:off x="-647071" y="-495300"/>
            <a:ext cx="2380765" cy="2438400"/>
          </a:xfrm>
          <a:prstGeom prst="rect">
            <a:avLst/>
          </a:prstGeom>
        </p:spPr>
      </p:pic>
      <p:pic>
        <p:nvPicPr>
          <p:cNvPr id="22" name="Picture 23"/>
          <p:cNvPicPr>
            <a:picLocks noChangeAspect="1"/>
          </p:cNvPicPr>
          <p:nvPr/>
        </p:nvPicPr>
        <p:blipFill>
          <a:blip r:embed="rId4"/>
          <a:srcRect b="19453"/>
          <a:stretch>
            <a:fillRect/>
          </a:stretch>
        </p:blipFill>
        <p:spPr>
          <a:xfrm rot="-684705">
            <a:off x="13002126" y="9392483"/>
            <a:ext cx="7256639" cy="1395480"/>
          </a:xfrm>
          <a:prstGeom prst="rect">
            <a:avLst/>
          </a:prstGeom>
        </p:spPr>
      </p:pic>
      <p:pic>
        <p:nvPicPr>
          <p:cNvPr id="23" name="Picture 24"/>
          <p:cNvPicPr>
            <a:picLocks noChangeAspect="1"/>
          </p:cNvPicPr>
          <p:nvPr/>
        </p:nvPicPr>
        <p:blipFill>
          <a:blip r:embed="rId5"/>
          <a:srcRect/>
          <a:stretch>
            <a:fillRect/>
          </a:stretch>
        </p:blipFill>
        <p:spPr>
          <a:xfrm>
            <a:off x="10287000" y="-2322081"/>
            <a:ext cx="9008811" cy="4076487"/>
          </a:xfrm>
          <a:prstGeom prst="rect">
            <a:avLst/>
          </a:prstGeom>
        </p:spPr>
      </p:pic>
    </p:spTree>
    <p:extLst>
      <p:ext uri="{BB962C8B-B14F-4D97-AF65-F5344CB8AC3E}">
        <p14:creationId xmlns:p14="http://schemas.microsoft.com/office/powerpoint/2010/main" val="50020809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500"/>
                                        <p:tgtEl>
                                          <p:spTgt spid="20">
                                            <p:txEl>
                                              <p:pRg st="1" end="1"/>
                                            </p:txEl>
                                          </p:spTgt>
                                        </p:tgtEl>
                                      </p:cBhvr>
                                    </p:animEffect>
                                    <p:anim calcmode="lin" valueType="num">
                                      <p:cBhvr>
                                        <p:cTn id="1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500"/>
                                        <p:tgtEl>
                                          <p:spTgt spid="20">
                                            <p:txEl>
                                              <p:pRg st="2" end="2"/>
                                            </p:txEl>
                                          </p:spTgt>
                                        </p:tgtEl>
                                      </p:cBhvr>
                                    </p:animEffect>
                                    <p:anim calcmode="lin" valueType="num">
                                      <p:cBhvr>
                                        <p:cTn id="2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21820FB-550B-D8DA-F0AA-8114B93043C5}"/>
              </a:ext>
            </a:extLst>
          </p:cNvPr>
          <p:cNvSpPr txBox="1"/>
          <p:nvPr/>
        </p:nvSpPr>
        <p:spPr>
          <a:xfrm>
            <a:off x="0" y="514495"/>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Mở</a:t>
            </a:r>
            <a:r>
              <a:rPr lang="en-US" sz="55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rộng</a:t>
            </a:r>
            <a:r>
              <a:rPr lang="en-US" sz="55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kiến</a:t>
            </a:r>
            <a:r>
              <a:rPr lang="en-US" sz="55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240327">
            <a:off x="-647071" y="-495300"/>
            <a:ext cx="2380765" cy="2438400"/>
          </a:xfrm>
          <a:prstGeom prst="rect">
            <a:avLst/>
          </a:prstGeom>
        </p:spPr>
      </p:pic>
      <p:pic>
        <p:nvPicPr>
          <p:cNvPr id="22" name="Picture 23"/>
          <p:cNvPicPr>
            <a:picLocks noChangeAspect="1"/>
          </p:cNvPicPr>
          <p:nvPr/>
        </p:nvPicPr>
        <p:blipFill>
          <a:blip r:embed="rId4"/>
          <a:srcRect b="19453"/>
          <a:stretch>
            <a:fillRect/>
          </a:stretch>
        </p:blipFill>
        <p:spPr>
          <a:xfrm rot="-684705">
            <a:off x="13002126" y="9392483"/>
            <a:ext cx="7256639" cy="1395480"/>
          </a:xfrm>
          <a:prstGeom prst="rect">
            <a:avLst/>
          </a:prstGeom>
        </p:spPr>
      </p:pic>
      <p:pic>
        <p:nvPicPr>
          <p:cNvPr id="23" name="Picture 24"/>
          <p:cNvPicPr>
            <a:picLocks noChangeAspect="1"/>
          </p:cNvPicPr>
          <p:nvPr/>
        </p:nvPicPr>
        <p:blipFill>
          <a:blip r:embed="rId5"/>
          <a:srcRect/>
          <a:stretch>
            <a:fillRect/>
          </a:stretch>
        </p:blipFill>
        <p:spPr>
          <a:xfrm>
            <a:off x="10287000" y="-2322081"/>
            <a:ext cx="9008811" cy="4076487"/>
          </a:xfrm>
          <a:prstGeom prst="rect">
            <a:avLst/>
          </a:prstGeom>
        </p:spPr>
      </p:pic>
      <p:pic>
        <p:nvPicPr>
          <p:cNvPr id="4098" name="Picture 2" descr="Lịch sử thế giới cận đại: Tình trạng buôn bán lô lệ Châu Phi trong thế kỉ  XV – thế kỉ XI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4663" y="2322740"/>
            <a:ext cx="7712510" cy="54710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619379" y="2322740"/>
            <a:ext cx="8305800" cy="5471063"/>
          </a:xfrm>
          <a:prstGeom prst="rect">
            <a:avLst/>
          </a:prstGeom>
        </p:spPr>
      </p:pic>
      <p:sp>
        <p:nvSpPr>
          <p:cNvPr id="9" name="Rectangle 8"/>
          <p:cNvSpPr/>
          <p:nvPr/>
        </p:nvSpPr>
        <p:spPr>
          <a:xfrm>
            <a:off x="85197" y="8463110"/>
            <a:ext cx="9374165" cy="677108"/>
          </a:xfrm>
          <a:prstGeom prst="rect">
            <a:avLst/>
          </a:prstGeom>
        </p:spPr>
        <p:txBody>
          <a:bodyPr wrap="square">
            <a:spAutoFit/>
          </a:bodyPr>
          <a:lstStyle/>
          <a:p>
            <a:pPr marL="571500" indent="-571500" algn="ctr">
              <a:buFont typeface="Wingdings" panose="05000000000000000000" pitchFamily="2" charset="2"/>
              <a:buChar char="Ø"/>
            </a:pPr>
            <a:r>
              <a:rPr lang="en-US" sz="3800" dirty="0">
                <a:latin typeface="Arial" panose="020B0604020202020204" pitchFamily="34" charset="0"/>
                <a:ea typeface="Calibri" panose="020F0502020204030204" pitchFamily="34" charset="0"/>
                <a:cs typeface="Arial" panose="020B0604020202020204" pitchFamily="34" charset="0"/>
              </a:rPr>
              <a:t>Con </a:t>
            </a:r>
            <a:r>
              <a:rPr lang="en-US" sz="3800" dirty="0" err="1">
                <a:latin typeface="Arial" panose="020B0604020202020204" pitchFamily="34" charset="0"/>
                <a:ea typeface="Calibri" panose="020F0502020204030204" pitchFamily="34" charset="0"/>
                <a:cs typeface="Arial" panose="020B0604020202020204" pitchFamily="34" charset="0"/>
              </a:rPr>
              <a:t>tàu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buôn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bán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nô</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lệ</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trung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đại</a:t>
            </a:r>
            <a:endParaRPr lang="en-US" sz="3800" dirty="0">
              <a:latin typeface="Arial" panose="020B0604020202020204" pitchFamily="34" charset="0"/>
              <a:cs typeface="Arial" panose="020B0604020202020204" pitchFamily="34" charset="0"/>
            </a:endParaRPr>
          </a:p>
        </p:txBody>
      </p:sp>
      <p:sp>
        <p:nvSpPr>
          <p:cNvPr id="10" name="Rectangle 9"/>
          <p:cNvSpPr/>
          <p:nvPr/>
        </p:nvSpPr>
        <p:spPr>
          <a:xfrm>
            <a:off x="8913835" y="8463109"/>
            <a:ext cx="9374165" cy="677108"/>
          </a:xfrm>
          <a:prstGeom prst="rect">
            <a:avLst/>
          </a:prstGeom>
        </p:spPr>
        <p:txBody>
          <a:bodyPr wrap="square">
            <a:spAutoFit/>
          </a:bodyPr>
          <a:lstStyle/>
          <a:p>
            <a:pPr marL="571500" indent="-571500" algn="ctr">
              <a:buFont typeface="Wingdings" panose="05000000000000000000" pitchFamily="2" charset="2"/>
              <a:buChar char="Ø"/>
            </a:pPr>
            <a:r>
              <a:rPr lang="en-US" sz="3800" dirty="0" err="1">
                <a:latin typeface="Arial" panose="020B0604020202020204" pitchFamily="34" charset="0"/>
                <a:ea typeface="Calibri" panose="020F0502020204030204" pitchFamily="34" charset="0"/>
                <a:cs typeface="Arial" panose="020B0604020202020204" pitchFamily="34" charset="0"/>
              </a:rPr>
              <a:t>Nô</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lệ</a:t>
            </a:r>
            <a:r>
              <a:rPr lang="en-US" sz="3800" dirty="0">
                <a:latin typeface="Arial" panose="020B0604020202020204" pitchFamily="34" charset="0"/>
                <a:ea typeface="Calibri" panose="020F0502020204030204" pitchFamily="34" charset="0"/>
                <a:cs typeface="Arial" panose="020B0604020202020204" pitchFamily="34" charset="0"/>
              </a:rPr>
              <a:t> da </a:t>
            </a:r>
            <a:r>
              <a:rPr lang="en-US" sz="3800" dirty="0" err="1">
                <a:latin typeface="Arial" panose="020B0604020202020204" pitchFamily="34" charset="0"/>
                <a:ea typeface="Calibri" panose="020F0502020204030204" pitchFamily="34" charset="0"/>
                <a:cs typeface="Arial" panose="020B0604020202020204" pitchFamily="34" charset="0"/>
              </a:rPr>
              <a:t>đen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nhau</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91561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 calcmode="lin" valueType="num">
                                      <p:cBhvr>
                                        <p:cTn id="19" dur="500" fill="hold"/>
                                        <p:tgtEl>
                                          <p:spTgt spid="4098"/>
                                        </p:tgtEl>
                                        <p:attrNameLst>
                                          <p:attrName>style.rotation</p:attrName>
                                        </p:attrNameLst>
                                      </p:cBhvr>
                                      <p:tavLst>
                                        <p:tav tm="0">
                                          <p:val>
                                            <p:fltVal val="90"/>
                                          </p:val>
                                        </p:tav>
                                        <p:tav tm="100000">
                                          <p:val>
                                            <p:fltVal val="0"/>
                                          </p:val>
                                        </p:tav>
                                      </p:tavLst>
                                    </p:anim>
                                    <p:animEffect transition="in" filter="fade">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1529">
            <a:off x="14583759" y="8098408"/>
            <a:ext cx="3178614" cy="311901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04784">
            <a:off x="-1528192" y="-1594328"/>
            <a:ext cx="4105342" cy="392060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102927">
            <a:off x="15781587" y="7526600"/>
            <a:ext cx="4105342" cy="39206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6701">
            <a:off x="-2430552" y="213212"/>
            <a:ext cx="5624670" cy="2629533"/>
          </a:xfrm>
          <a:prstGeom prst="rect">
            <a:avLst/>
          </a:prstGeom>
        </p:spPr>
      </p:pic>
      <p:pic>
        <p:nvPicPr>
          <p:cNvPr id="17" name="Picture 3"/>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139524">
            <a:off x="16957134" y="5976939"/>
            <a:ext cx="2508852" cy="2336369"/>
          </a:xfrm>
          <a:prstGeom prst="rect">
            <a:avLst/>
          </a:prstGeom>
        </p:spPr>
      </p:pic>
      <p:sp>
        <p:nvSpPr>
          <p:cNvPr id="12" name="TextBox 18">
            <a:extLst>
              <a:ext uri="{FF2B5EF4-FFF2-40B4-BE49-F238E27FC236}">
                <a16:creationId xmlns:a16="http://schemas.microsoft.com/office/drawing/2014/main" id="{2F6D078F-FA04-C1CD-88EA-75263540A923}"/>
              </a:ext>
            </a:extLst>
          </p:cNvPr>
          <p:cNvSpPr txBox="1"/>
          <p:nvPr/>
        </p:nvSpPr>
        <p:spPr>
          <a:xfrm>
            <a:off x="0" y="629478"/>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925C39"/>
                </a:solidFill>
                <a:latin typeface="Arial" panose="020B0604020202020204" pitchFamily="34" charset="0"/>
                <a:cs typeface="Arial" panose="020B0604020202020204" pitchFamily="34" charset="0"/>
              </a:rPr>
              <a:t>LUYỆN TẬP</a:t>
            </a:r>
          </a:p>
        </p:txBody>
      </p:sp>
      <p:pic>
        <p:nvPicPr>
          <p:cNvPr id="13"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61471" y="2245837"/>
            <a:ext cx="12965057" cy="7584559"/>
          </a:xfrm>
          <a:prstGeom prst="rect">
            <a:avLst/>
          </a:prstGeom>
        </p:spPr>
      </p:pic>
      <p:sp>
        <p:nvSpPr>
          <p:cNvPr id="3" name="Rectangle 2"/>
          <p:cNvSpPr/>
          <p:nvPr/>
        </p:nvSpPr>
        <p:spPr>
          <a:xfrm>
            <a:off x="3486611" y="3304887"/>
            <a:ext cx="11314776" cy="3785652"/>
          </a:xfrm>
          <a:prstGeom prst="rect">
            <a:avLst/>
          </a:prstGeom>
        </p:spPr>
        <p:txBody>
          <a:bodyPr wrap="square">
            <a:spAutoFit/>
          </a:bodyPr>
          <a:lstStyle/>
          <a:p>
            <a:pPr marL="571500" indent="-571500" algn="just">
              <a:lnSpc>
                <a:spcPct val="150000"/>
              </a:lnSpc>
              <a:buFont typeface="Wingdings" panose="05000000000000000000" pitchFamily="2" charset="2"/>
              <a:buChar char="q"/>
            </a:pPr>
            <a:r>
              <a:rPr lang="nl-NL" sz="4000" dirty="0">
                <a:solidFill>
                  <a:schemeClr val="bg1"/>
                </a:solidFill>
                <a:latin typeface="Arial" panose="020B0604020202020204" pitchFamily="34" charset="0"/>
                <a:cs typeface="Arial" panose="020B0604020202020204" pitchFamily="34" charset="0"/>
              </a:rPr>
              <a:t>Trả lời nhanh 5 câu hỏi trắc nghiệm.</a:t>
            </a:r>
          </a:p>
          <a:p>
            <a:pPr marL="571500" indent="-571500" algn="just">
              <a:lnSpc>
                <a:spcPct val="150000"/>
              </a:lnSpc>
              <a:buFont typeface="Wingdings" panose="05000000000000000000" pitchFamily="2" charset="2"/>
              <a:buChar char="q"/>
            </a:pPr>
            <a:r>
              <a:rPr lang="nl-NL" sz="4000" dirty="0">
                <a:solidFill>
                  <a:schemeClr val="bg1"/>
                </a:solidFill>
                <a:latin typeface="Arial" panose="020B0604020202020204" pitchFamily="34" charset="0"/>
                <a:cs typeface="Arial" panose="020B0604020202020204" pitchFamily="34" charset="0"/>
              </a:rPr>
              <a:t>Vân dụng kiến thức đã học về </a:t>
            </a:r>
            <a:r>
              <a:rPr lang="fr-FR" sz="4000" i="1" dirty="0" err="1">
                <a:solidFill>
                  <a:schemeClr val="bg1"/>
                </a:solidFill>
                <a:latin typeface="Arial" panose="020B0604020202020204" pitchFamily="34" charset="0"/>
                <a:cs typeface="Arial" panose="020B0604020202020204" pitchFamily="34" charset="0"/>
              </a:rPr>
              <a:t>Các</a:t>
            </a:r>
            <a:r>
              <a:rPr lang="fr-FR" sz="4000" i="1" dirty="0">
                <a:solidFill>
                  <a:schemeClr val="bg1"/>
                </a:solidFill>
                <a:latin typeface="Arial" panose="020B0604020202020204" pitchFamily="34" charset="0"/>
                <a:cs typeface="Arial" panose="020B0604020202020204" pitchFamily="34" charset="0"/>
              </a:rPr>
              <a:t> </a:t>
            </a:r>
            <a:r>
              <a:rPr lang="fr-FR" sz="4000" i="1" dirty="0" err="1">
                <a:solidFill>
                  <a:schemeClr val="bg1"/>
                </a:solidFill>
                <a:latin typeface="Arial" panose="020B0604020202020204" pitchFamily="34" charset="0"/>
                <a:cs typeface="Arial" panose="020B0604020202020204" pitchFamily="34" charset="0"/>
              </a:rPr>
              <a:t>cuộc</a:t>
            </a:r>
            <a:r>
              <a:rPr lang="fr-FR" sz="4000" i="1" dirty="0">
                <a:solidFill>
                  <a:schemeClr val="bg1"/>
                </a:solidFill>
                <a:latin typeface="Arial" panose="020B0604020202020204" pitchFamily="34" charset="0"/>
                <a:cs typeface="Arial" panose="020B0604020202020204" pitchFamily="34" charset="0"/>
              </a:rPr>
              <a:t> </a:t>
            </a:r>
            <a:r>
              <a:rPr lang="fr-FR" sz="4000" i="1" dirty="0" err="1">
                <a:solidFill>
                  <a:schemeClr val="bg1"/>
                </a:solidFill>
                <a:latin typeface="Arial" panose="020B0604020202020204" pitchFamily="34" charset="0"/>
                <a:cs typeface="Arial" panose="020B0604020202020204" pitchFamily="34" charset="0"/>
              </a:rPr>
              <a:t>phát</a:t>
            </a:r>
            <a:r>
              <a:rPr lang="fr-FR" sz="4000" i="1" dirty="0">
                <a:solidFill>
                  <a:schemeClr val="bg1"/>
                </a:solidFill>
                <a:latin typeface="Arial" panose="020B0604020202020204" pitchFamily="34" charset="0"/>
                <a:cs typeface="Arial" panose="020B0604020202020204" pitchFamily="34" charset="0"/>
              </a:rPr>
              <a:t> </a:t>
            </a:r>
            <a:r>
              <a:rPr lang="fr-FR" sz="4000" i="1" dirty="0" err="1">
                <a:solidFill>
                  <a:schemeClr val="bg1"/>
                </a:solidFill>
                <a:latin typeface="Arial" panose="020B0604020202020204" pitchFamily="34" charset="0"/>
                <a:cs typeface="Arial" panose="020B0604020202020204" pitchFamily="34" charset="0"/>
              </a:rPr>
              <a:t>kiến</a:t>
            </a:r>
            <a:r>
              <a:rPr lang="fr-FR" sz="4000" i="1" dirty="0">
                <a:solidFill>
                  <a:schemeClr val="bg1"/>
                </a:solidFill>
                <a:latin typeface="Arial" panose="020B0604020202020204" pitchFamily="34" charset="0"/>
                <a:cs typeface="Arial" panose="020B0604020202020204" pitchFamily="34" charset="0"/>
              </a:rPr>
              <a:t> </a:t>
            </a:r>
            <a:r>
              <a:rPr lang="fr-FR" sz="4000" i="1" dirty="0" err="1">
                <a:solidFill>
                  <a:schemeClr val="bg1"/>
                </a:solidFill>
                <a:latin typeface="Arial" panose="020B0604020202020204" pitchFamily="34" charset="0"/>
                <a:cs typeface="Arial" panose="020B0604020202020204" pitchFamily="34" charset="0"/>
              </a:rPr>
              <a:t>địa</a:t>
            </a:r>
            <a:r>
              <a:rPr lang="fr-FR" sz="4000" i="1" dirty="0">
                <a:solidFill>
                  <a:schemeClr val="bg1"/>
                </a:solidFill>
                <a:latin typeface="Arial" panose="020B0604020202020204" pitchFamily="34" charset="0"/>
                <a:cs typeface="Arial" panose="020B0604020202020204" pitchFamily="34" charset="0"/>
              </a:rPr>
              <a:t> </a:t>
            </a:r>
            <a:r>
              <a:rPr lang="fr-FR" sz="4000" i="1" dirty="0" err="1">
                <a:solidFill>
                  <a:schemeClr val="bg1"/>
                </a:solidFill>
                <a:latin typeface="Arial" panose="020B0604020202020204" pitchFamily="34" charset="0"/>
                <a:cs typeface="Arial" panose="020B0604020202020204" pitchFamily="34" charset="0"/>
              </a:rPr>
              <a:t>lí</a:t>
            </a:r>
            <a:r>
              <a:rPr lang="fr-FR" sz="4000" i="1" dirty="0">
                <a:solidFill>
                  <a:schemeClr val="bg1"/>
                </a:solidFill>
                <a:latin typeface="Arial" panose="020B0604020202020204" pitchFamily="34" charset="0"/>
                <a:cs typeface="Arial" panose="020B0604020202020204" pitchFamily="34" charset="0"/>
              </a:rPr>
              <a:t> </a:t>
            </a:r>
            <a:r>
              <a:rPr lang="fr-FR" sz="4000" i="1" dirty="0" err="1">
                <a:solidFill>
                  <a:schemeClr val="bg1"/>
                </a:solidFill>
                <a:latin typeface="Arial" panose="020B0604020202020204" pitchFamily="34" charset="0"/>
                <a:cs typeface="Arial" panose="020B0604020202020204" pitchFamily="34" charset="0"/>
              </a:rPr>
              <a:t>từ</a:t>
            </a:r>
            <a:r>
              <a:rPr lang="fr-FR" sz="4000" i="1" dirty="0">
                <a:solidFill>
                  <a:schemeClr val="bg1"/>
                </a:solidFill>
                <a:latin typeface="Arial" panose="020B0604020202020204" pitchFamily="34" charset="0"/>
                <a:cs typeface="Arial" panose="020B0604020202020204" pitchFamily="34" charset="0"/>
              </a:rPr>
              <a:t> </a:t>
            </a:r>
            <a:r>
              <a:rPr lang="fr-FR" sz="4000" i="1" dirty="0" err="1">
                <a:solidFill>
                  <a:schemeClr val="bg1"/>
                </a:solidFill>
                <a:latin typeface="Arial" panose="020B0604020202020204" pitchFamily="34" charset="0"/>
                <a:cs typeface="Arial" panose="020B0604020202020204" pitchFamily="34" charset="0"/>
              </a:rPr>
              <a:t>thế</a:t>
            </a:r>
            <a:r>
              <a:rPr lang="fr-FR" sz="4000" i="1" dirty="0">
                <a:solidFill>
                  <a:schemeClr val="bg1"/>
                </a:solidFill>
                <a:latin typeface="Arial" panose="020B0604020202020204" pitchFamily="34" charset="0"/>
                <a:cs typeface="Arial" panose="020B0604020202020204" pitchFamily="34" charset="0"/>
              </a:rPr>
              <a:t> </a:t>
            </a:r>
            <a:r>
              <a:rPr lang="fr-FR" sz="4000" i="1" dirty="0" err="1">
                <a:solidFill>
                  <a:schemeClr val="bg1"/>
                </a:solidFill>
                <a:latin typeface="Arial" panose="020B0604020202020204" pitchFamily="34" charset="0"/>
                <a:cs typeface="Arial" panose="020B0604020202020204" pitchFamily="34" charset="0"/>
              </a:rPr>
              <a:t>kỉ</a:t>
            </a:r>
            <a:r>
              <a:rPr lang="fr-FR" sz="4000" i="1" dirty="0">
                <a:solidFill>
                  <a:schemeClr val="bg1"/>
                </a:solidFill>
                <a:latin typeface="Arial" panose="020B0604020202020204" pitchFamily="34" charset="0"/>
                <a:cs typeface="Arial" panose="020B0604020202020204" pitchFamily="34" charset="0"/>
              </a:rPr>
              <a:t> XV </a:t>
            </a:r>
            <a:r>
              <a:rPr lang="fr-FR" sz="4000" i="1" dirty="0" err="1">
                <a:solidFill>
                  <a:schemeClr val="bg1"/>
                </a:solidFill>
                <a:latin typeface="Arial" panose="020B0604020202020204" pitchFamily="34" charset="0"/>
                <a:cs typeface="Arial" panose="020B0604020202020204" pitchFamily="34" charset="0"/>
              </a:rPr>
              <a:t>đến</a:t>
            </a:r>
            <a:r>
              <a:rPr lang="fr-FR" sz="4000" i="1" dirty="0">
                <a:solidFill>
                  <a:schemeClr val="bg1"/>
                </a:solidFill>
                <a:latin typeface="Arial" panose="020B0604020202020204" pitchFamily="34" charset="0"/>
                <a:cs typeface="Arial" panose="020B0604020202020204" pitchFamily="34" charset="0"/>
              </a:rPr>
              <a:t> </a:t>
            </a:r>
            <a:r>
              <a:rPr lang="fr-FR" sz="4000" i="1" dirty="0" err="1">
                <a:solidFill>
                  <a:schemeClr val="bg1"/>
                </a:solidFill>
                <a:latin typeface="Arial" panose="020B0604020202020204" pitchFamily="34" charset="0"/>
                <a:cs typeface="Arial" panose="020B0604020202020204" pitchFamily="34" charset="0"/>
              </a:rPr>
              <a:t>thế</a:t>
            </a:r>
            <a:r>
              <a:rPr lang="fr-FR" sz="4000" i="1" dirty="0">
                <a:solidFill>
                  <a:schemeClr val="bg1"/>
                </a:solidFill>
                <a:latin typeface="Arial" panose="020B0604020202020204" pitchFamily="34" charset="0"/>
                <a:cs typeface="Arial" panose="020B0604020202020204" pitchFamily="34" charset="0"/>
              </a:rPr>
              <a:t> </a:t>
            </a:r>
            <a:r>
              <a:rPr lang="fr-FR" sz="4000" i="1" dirty="0" err="1">
                <a:solidFill>
                  <a:schemeClr val="bg1"/>
                </a:solidFill>
                <a:latin typeface="Arial" panose="020B0604020202020204" pitchFamily="34" charset="0"/>
                <a:cs typeface="Arial" panose="020B0604020202020204" pitchFamily="34" charset="0"/>
              </a:rPr>
              <a:t>kỉ</a:t>
            </a:r>
            <a:r>
              <a:rPr lang="fr-FR" sz="4000" i="1" dirty="0">
                <a:solidFill>
                  <a:schemeClr val="bg1"/>
                </a:solidFill>
                <a:latin typeface="Arial" panose="020B0604020202020204" pitchFamily="34" charset="0"/>
                <a:cs typeface="Arial" panose="020B0604020202020204" pitchFamily="34" charset="0"/>
              </a:rPr>
              <a:t> XVI</a:t>
            </a:r>
            <a:r>
              <a:rPr lang="nl-NL" sz="4000" dirty="0">
                <a:solidFill>
                  <a:schemeClr val="bg1"/>
                </a:solidFill>
                <a:latin typeface="Arial" panose="020B0604020202020204" pitchFamily="34" charset="0"/>
                <a:cs typeface="Arial" panose="020B0604020202020204" pitchFamily="34" charset="0"/>
              </a:rPr>
              <a:t> để thực hiện nhiệm vụ học tập. </a:t>
            </a:r>
            <a:endParaRPr lang="en-US" sz="4000" dirty="0">
              <a:solidFill>
                <a:schemeClr val="bg1"/>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 y="7511822"/>
            <a:ext cx="8610600" cy="2809208"/>
          </a:xfrm>
          <a:prstGeom prst="rect">
            <a:avLst/>
          </a:prstGeom>
        </p:spPr>
      </p:pic>
    </p:spTree>
    <p:extLst>
      <p:ext uri="{BB962C8B-B14F-4D97-AF65-F5344CB8AC3E}">
        <p14:creationId xmlns:p14="http://schemas.microsoft.com/office/powerpoint/2010/main" val="379914625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1529">
            <a:off x="14583759" y="8098408"/>
            <a:ext cx="3178614" cy="311901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04784">
            <a:off x="-1883671" y="-1993634"/>
            <a:ext cx="4105342" cy="392060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102927">
            <a:off x="15781587" y="7526600"/>
            <a:ext cx="4105342" cy="39206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83222">
            <a:off x="-2753865" y="961943"/>
            <a:ext cx="5624670" cy="2629533"/>
          </a:xfrm>
          <a:prstGeom prst="rect">
            <a:avLst/>
          </a:prstGeom>
        </p:spPr>
      </p:pic>
      <p:pic>
        <p:nvPicPr>
          <p:cNvPr id="17" name="Picture 3"/>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139524">
            <a:off x="16957134" y="5976939"/>
            <a:ext cx="2508852" cy="2336369"/>
          </a:xfrm>
          <a:prstGeom prst="rect">
            <a:avLst/>
          </a:prstGeom>
        </p:spPr>
      </p:pic>
      <p:pic>
        <p:nvPicPr>
          <p:cNvPr id="14" name="Picture 13">
            <a:extLst>
              <a:ext uri="{FF2B5EF4-FFF2-40B4-BE49-F238E27FC236}">
                <a16:creationId xmlns:a16="http://schemas.microsoft.com/office/drawing/2014/main" id="{BDDE6C73-55EA-4130-8FF0-28BA1D1946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9615" y="2999377"/>
            <a:ext cx="7611525" cy="4179284"/>
          </a:xfrm>
          <a:prstGeom prst="rect">
            <a:avLst/>
          </a:prstGeom>
        </p:spPr>
      </p:pic>
      <p:pic>
        <p:nvPicPr>
          <p:cNvPr id="16" name="Picture 15">
            <a:extLst>
              <a:ext uri="{FF2B5EF4-FFF2-40B4-BE49-F238E27FC236}">
                <a16:creationId xmlns:a16="http://schemas.microsoft.com/office/drawing/2014/main" id="{EACEE03A-D39D-482B-977A-93F3383C3C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3570" y="3031618"/>
            <a:ext cx="7611525" cy="4179285"/>
          </a:xfrm>
          <a:prstGeom prst="rect">
            <a:avLst/>
          </a:prstGeom>
        </p:spPr>
      </p:pic>
      <p:pic>
        <p:nvPicPr>
          <p:cNvPr id="18" name="Picture 17">
            <a:extLst>
              <a:ext uri="{FF2B5EF4-FFF2-40B4-BE49-F238E27FC236}">
                <a16:creationId xmlns:a16="http://schemas.microsoft.com/office/drawing/2014/main" id="{2C308028-112D-4C2C-8CCB-49A92D2D7D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1652" y="6016194"/>
            <a:ext cx="7611525" cy="4179284"/>
          </a:xfrm>
          <a:prstGeom prst="rect">
            <a:avLst/>
          </a:prstGeom>
        </p:spPr>
      </p:pic>
      <p:pic>
        <p:nvPicPr>
          <p:cNvPr id="19" name="Picture 18">
            <a:extLst>
              <a:ext uri="{FF2B5EF4-FFF2-40B4-BE49-F238E27FC236}">
                <a16:creationId xmlns:a16="http://schemas.microsoft.com/office/drawing/2014/main" id="{22C2D022-8C05-4D16-AFC0-0FB7E82335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95607" y="6048435"/>
            <a:ext cx="7611525" cy="4179285"/>
          </a:xfrm>
          <a:prstGeom prst="rect">
            <a:avLst/>
          </a:prstGeom>
        </p:spPr>
      </p:pic>
      <p:sp>
        <p:nvSpPr>
          <p:cNvPr id="20" name="TextBox 19">
            <a:extLst>
              <a:ext uri="{FF2B5EF4-FFF2-40B4-BE49-F238E27FC236}">
                <a16:creationId xmlns:a16="http://schemas.microsoft.com/office/drawing/2014/main" id="{3A9EBF69-151A-4EB1-86EC-9F76199815C3}"/>
              </a:ext>
            </a:extLst>
          </p:cNvPr>
          <p:cNvSpPr txBox="1"/>
          <p:nvPr/>
        </p:nvSpPr>
        <p:spPr>
          <a:xfrm>
            <a:off x="2024915" y="4570759"/>
            <a:ext cx="6135029" cy="738664"/>
          </a:xfrm>
          <a:prstGeom prst="rect">
            <a:avLst/>
          </a:prstGeom>
          <a:noFill/>
        </p:spPr>
        <p:txBody>
          <a:bodyPr wrap="square">
            <a:spAutoFit/>
          </a:bodyPr>
          <a:lstStyle/>
          <a:p>
            <a:pPr algn="ctr"/>
            <a:r>
              <a:rPr lang="en-US" sz="4200" b="0" i="0" dirty="0">
                <a:solidFill>
                  <a:srgbClr val="000000"/>
                </a:solidFill>
                <a:effectLst/>
                <a:latin typeface="Arial" panose="020B0604020202020204" pitchFamily="34" charset="0"/>
                <a:cs typeface="Arial" panose="020B0604020202020204" pitchFamily="34" charset="0"/>
              </a:rPr>
              <a:t>A. </a:t>
            </a:r>
            <a:r>
              <a:rPr lang="en-US" sz="4200" dirty="0" err="1">
                <a:solidFill>
                  <a:srgbClr val="000000"/>
                </a:solidFill>
                <a:latin typeface="Arial" panose="020B0604020202020204" pitchFamily="34" charset="0"/>
                <a:cs typeface="Arial" panose="020B0604020202020204" pitchFamily="34" charset="0"/>
              </a:rPr>
              <a:t>Đường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bộ</a:t>
            </a:r>
            <a:endParaRPr lang="en-US" sz="4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007F1BB-EA4B-4752-8080-66EBBF41383D}"/>
              </a:ext>
            </a:extLst>
          </p:cNvPr>
          <p:cNvSpPr txBox="1"/>
          <p:nvPr/>
        </p:nvSpPr>
        <p:spPr>
          <a:xfrm>
            <a:off x="10195025" y="4567502"/>
            <a:ext cx="6028613" cy="738664"/>
          </a:xfrm>
          <a:prstGeom prst="rect">
            <a:avLst/>
          </a:prstGeom>
          <a:noFill/>
        </p:spPr>
        <p:txBody>
          <a:bodyPr wrap="square">
            <a:spAutoFit/>
          </a:bodyPr>
          <a:lstStyle/>
          <a:p>
            <a:pPr algn="ctr"/>
            <a:r>
              <a:rPr lang="en-US" sz="4200" b="0" i="0" dirty="0">
                <a:solidFill>
                  <a:srgbClr val="000000"/>
                </a:solidFill>
                <a:effectLst/>
                <a:latin typeface="Arial" panose="020B0604020202020204" pitchFamily="34" charset="0"/>
                <a:cs typeface="Arial" panose="020B0604020202020204" pitchFamily="34" charset="0"/>
              </a:rPr>
              <a:t>B. </a:t>
            </a:r>
            <a:r>
              <a:rPr lang="en-US" sz="4200" dirty="0" err="1">
                <a:solidFill>
                  <a:srgbClr val="000000"/>
                </a:solidFill>
                <a:latin typeface="Arial" panose="020B0604020202020204" pitchFamily="34" charset="0"/>
                <a:cs typeface="Arial" panose="020B0604020202020204" pitchFamily="34" charset="0"/>
              </a:rPr>
              <a:t>Đường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biển</a:t>
            </a:r>
            <a:endParaRPr lang="en-US" sz="4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4136C50-7FF7-4FCE-B8AA-6A452927EC1E}"/>
              </a:ext>
            </a:extLst>
          </p:cNvPr>
          <p:cNvSpPr txBox="1"/>
          <p:nvPr/>
        </p:nvSpPr>
        <p:spPr>
          <a:xfrm>
            <a:off x="9813993" y="7551330"/>
            <a:ext cx="6897029" cy="738664"/>
          </a:xfrm>
          <a:prstGeom prst="rect">
            <a:avLst/>
          </a:prstGeom>
          <a:noFill/>
        </p:spPr>
        <p:txBody>
          <a:bodyPr wrap="square">
            <a:spAutoFit/>
          </a:bodyPr>
          <a:lstStyle/>
          <a:p>
            <a:pPr algn="ctr"/>
            <a:r>
              <a:rPr lang="en-US" sz="4200" b="0" i="0" dirty="0">
                <a:solidFill>
                  <a:srgbClr val="000000"/>
                </a:solidFill>
                <a:effectLst/>
                <a:latin typeface="Arial" panose="020B0604020202020204" pitchFamily="34" charset="0"/>
                <a:cs typeface="Arial" panose="020B0604020202020204" pitchFamily="34" charset="0"/>
              </a:rPr>
              <a:t>D. </a:t>
            </a:r>
            <a:r>
              <a:rPr lang="en-US" sz="4200" dirty="0" err="1">
                <a:solidFill>
                  <a:srgbClr val="000000"/>
                </a:solidFill>
                <a:latin typeface="Arial" panose="020B0604020202020204" pitchFamily="34" charset="0"/>
                <a:cs typeface="Arial" panose="020B0604020202020204" pitchFamily="34" charset="0"/>
              </a:rPr>
              <a:t>Đường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hàng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không</a:t>
            </a:r>
            <a:endParaRPr lang="en-US" sz="42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36D4901-5D26-42FF-BC88-6F41B61887BC}"/>
              </a:ext>
            </a:extLst>
          </p:cNvPr>
          <p:cNvSpPr txBox="1"/>
          <p:nvPr/>
        </p:nvSpPr>
        <p:spPr>
          <a:xfrm>
            <a:off x="1643121" y="7551330"/>
            <a:ext cx="6897029" cy="738664"/>
          </a:xfrm>
          <a:prstGeom prst="rect">
            <a:avLst/>
          </a:prstGeom>
          <a:noFill/>
        </p:spPr>
        <p:txBody>
          <a:bodyPr wrap="square">
            <a:spAutoFit/>
          </a:bodyPr>
          <a:lstStyle/>
          <a:p>
            <a:pPr algn="ctr"/>
            <a:r>
              <a:rPr lang="en-US" sz="4200" b="0" i="0" dirty="0">
                <a:solidFill>
                  <a:srgbClr val="000000"/>
                </a:solidFill>
                <a:effectLst/>
                <a:latin typeface="Arial" panose="020B0604020202020204" pitchFamily="34" charset="0"/>
                <a:cs typeface="Arial" panose="020B0604020202020204" pitchFamily="34" charset="0"/>
              </a:rPr>
              <a:t>C. </a:t>
            </a:r>
            <a:r>
              <a:rPr lang="en-US" sz="4200" dirty="0" err="1">
                <a:solidFill>
                  <a:srgbClr val="000000"/>
                </a:solidFill>
                <a:latin typeface="Arial" panose="020B0604020202020204" pitchFamily="34" charset="0"/>
                <a:cs typeface="Arial" panose="020B0604020202020204" pitchFamily="34" charset="0"/>
              </a:rPr>
              <a:t>Đường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sông</a:t>
            </a:r>
            <a:endParaRPr lang="en-US" sz="4200" dirty="0">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60E7FDDC-44B2-417F-981C-C6718B73ACDA}"/>
              </a:ext>
            </a:extLst>
          </p:cNvPr>
          <p:cNvSpPr/>
          <p:nvPr/>
        </p:nvSpPr>
        <p:spPr>
          <a:xfrm>
            <a:off x="11049000" y="4447322"/>
            <a:ext cx="990600" cy="1003034"/>
          </a:xfrm>
          <a:prstGeom prst="ellipse">
            <a:avLst/>
          </a:prstGeom>
          <a:noFill/>
          <a:ln w="38100">
            <a:solidFill>
              <a:schemeClr val="accent5">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3"/>
          <p:cNvSpPr/>
          <p:nvPr/>
        </p:nvSpPr>
        <p:spPr>
          <a:xfrm>
            <a:off x="1584507" y="1009495"/>
            <a:ext cx="15422200" cy="1938992"/>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Arial" panose="020B0604020202020204" pitchFamily="34" charset="0"/>
              </a:rPr>
              <a:t>Câu</a:t>
            </a:r>
            <a:r>
              <a:rPr lang="en-US" sz="4000" b="1" dirty="0">
                <a:latin typeface="Arial" panose="020B0604020202020204" pitchFamily="34" charset="0"/>
                <a:ea typeface="Calibri" panose="020F0502020204030204" pitchFamily="34" charset="0"/>
                <a:cs typeface="Arial" panose="020B0604020202020204" pitchFamily="34" charset="0"/>
              </a:rPr>
              <a:t> 1.</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cuộc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địa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kỉ</a:t>
            </a:r>
            <a:r>
              <a:rPr lang="en-US" sz="4000" dirty="0">
                <a:latin typeface="Arial" panose="020B0604020202020204" pitchFamily="34" charset="0"/>
                <a:ea typeface="Calibri" panose="020F0502020204030204" pitchFamily="34" charset="0"/>
                <a:cs typeface="Arial" panose="020B0604020202020204" pitchFamily="34" charset="0"/>
              </a:rPr>
              <a:t> XV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đường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6808918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1529">
            <a:off x="14583759" y="8098408"/>
            <a:ext cx="3178614" cy="311901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04784">
            <a:off x="-1883671" y="-1993634"/>
            <a:ext cx="4105342" cy="392060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102927">
            <a:off x="15781587" y="7526600"/>
            <a:ext cx="4105342" cy="39206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83222">
            <a:off x="-2753865" y="961943"/>
            <a:ext cx="5624670" cy="2629533"/>
          </a:xfrm>
          <a:prstGeom prst="rect">
            <a:avLst/>
          </a:prstGeom>
        </p:spPr>
      </p:pic>
      <p:pic>
        <p:nvPicPr>
          <p:cNvPr id="17" name="Picture 3"/>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139524">
            <a:off x="16957134" y="5976939"/>
            <a:ext cx="2508852" cy="2336369"/>
          </a:xfrm>
          <a:prstGeom prst="rect">
            <a:avLst/>
          </a:prstGeom>
        </p:spPr>
      </p:pic>
      <p:sp>
        <p:nvSpPr>
          <p:cNvPr id="4" name="Rectangle 3"/>
          <p:cNvSpPr/>
          <p:nvPr/>
        </p:nvSpPr>
        <p:spPr>
          <a:xfrm>
            <a:off x="1876368" y="1223906"/>
            <a:ext cx="15146032" cy="707886"/>
          </a:xfrm>
          <a:prstGeom prst="rect">
            <a:avLst/>
          </a:prstGeom>
        </p:spPr>
        <p:txBody>
          <a:bodyPr wrap="square">
            <a:spAutoFit/>
          </a:bodyPr>
          <a:lstStyle/>
          <a:p>
            <a:r>
              <a:rPr lang="en-US" sz="4000" b="1" dirty="0" err="1">
                <a:latin typeface="Arial" panose="020B0604020202020204" pitchFamily="34" charset="0"/>
                <a:ea typeface="Calibri" panose="020F0502020204030204" pitchFamily="34" charset="0"/>
                <a:cs typeface="Arial" panose="020B0604020202020204" pitchFamily="34" charset="0"/>
              </a:rPr>
              <a:t>Câu</a:t>
            </a:r>
            <a:r>
              <a:rPr lang="en-US" sz="4000" b="1" dirty="0">
                <a:latin typeface="Arial" panose="020B0604020202020204" pitchFamily="34" charset="0"/>
                <a:ea typeface="Calibri" panose="020F0502020204030204" pitchFamily="34" charset="0"/>
                <a:cs typeface="Arial" panose="020B0604020202020204" pitchFamily="34" charset="0"/>
              </a:rPr>
              <a:t> 2.</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p:txBody>
      </p:sp>
      <p:sp>
        <p:nvSpPr>
          <p:cNvPr id="3" name="Pentagon 2"/>
          <p:cNvSpPr/>
          <p:nvPr/>
        </p:nvSpPr>
        <p:spPr>
          <a:xfrm>
            <a:off x="1876368" y="3155182"/>
            <a:ext cx="6822707" cy="1981200"/>
          </a:xfrm>
          <a:prstGeom prst="homePlate">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A. B.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-a-</a:t>
            </a:r>
            <a:r>
              <a:rPr lang="en-US" sz="4000" dirty="0" err="1">
                <a:latin typeface="Arial" panose="020B0604020202020204" pitchFamily="34" charset="0"/>
                <a:cs typeface="Arial" panose="020B0604020202020204" pitchFamily="34" charset="0"/>
              </a:rPr>
              <a:t>xơ</a:t>
            </a:r>
            <a:endParaRPr lang="en-US" sz="4000" dirty="0">
              <a:latin typeface="Arial" panose="020B0604020202020204" pitchFamily="34" charset="0"/>
              <a:cs typeface="Arial" panose="020B0604020202020204" pitchFamily="34" charset="0"/>
            </a:endParaRPr>
          </a:p>
        </p:txBody>
      </p:sp>
      <p:sp>
        <p:nvSpPr>
          <p:cNvPr id="25" name="Pentagon 24"/>
          <p:cNvSpPr/>
          <p:nvPr/>
        </p:nvSpPr>
        <p:spPr>
          <a:xfrm>
            <a:off x="9721682" y="3155182"/>
            <a:ext cx="6822707" cy="1981200"/>
          </a:xfrm>
          <a:prstGeom prst="homePlate">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B. C. </a:t>
            </a:r>
            <a:r>
              <a:rPr lang="en-US" sz="4000" dirty="0" err="1">
                <a:latin typeface="Arial" panose="020B0604020202020204" pitchFamily="34" charset="0"/>
                <a:cs typeface="Arial" panose="020B0604020202020204" pitchFamily="34" charset="0"/>
              </a:rPr>
              <a:t>Cô-lôm-bô</a:t>
            </a:r>
            <a:endParaRPr lang="en-US" sz="4000" dirty="0">
              <a:latin typeface="Arial" panose="020B0604020202020204" pitchFamily="34" charset="0"/>
              <a:cs typeface="Arial" panose="020B0604020202020204" pitchFamily="34" charset="0"/>
            </a:endParaRPr>
          </a:p>
        </p:txBody>
      </p:sp>
      <p:sp>
        <p:nvSpPr>
          <p:cNvPr id="26" name="Pentagon 25"/>
          <p:cNvSpPr/>
          <p:nvPr/>
        </p:nvSpPr>
        <p:spPr>
          <a:xfrm>
            <a:off x="1876368" y="6627613"/>
            <a:ext cx="6822707" cy="1981200"/>
          </a:xfrm>
          <a:prstGeom prst="homePlate">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C. V. Ga-ma</a:t>
            </a:r>
          </a:p>
        </p:txBody>
      </p:sp>
      <p:sp>
        <p:nvSpPr>
          <p:cNvPr id="27" name="Pentagon 26"/>
          <p:cNvSpPr/>
          <p:nvPr/>
        </p:nvSpPr>
        <p:spPr>
          <a:xfrm>
            <a:off x="9716644" y="6627613"/>
            <a:ext cx="6822707" cy="1981200"/>
          </a:xfrm>
          <a:prstGeom prst="homePlate">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D. Ph. Ma-</a:t>
            </a:r>
            <a:r>
              <a:rPr lang="en-US" sz="4000" dirty="0" err="1">
                <a:latin typeface="Arial" panose="020B0604020202020204" pitchFamily="34" charset="0"/>
                <a:cs typeface="Arial" panose="020B0604020202020204" pitchFamily="34" charset="0"/>
              </a:rPr>
              <a:t>gien</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lăng</a:t>
            </a:r>
            <a:endParaRPr lang="en-US" sz="4000" dirty="0">
              <a:latin typeface="Arial" panose="020B0604020202020204" pitchFamily="34" charset="0"/>
              <a:cs typeface="Arial" panose="020B0604020202020204" pitchFamily="34" charset="0"/>
            </a:endParaRPr>
          </a:p>
        </p:txBody>
      </p:sp>
      <p:sp>
        <p:nvSpPr>
          <p:cNvPr id="28" name="Pentagon 27"/>
          <p:cNvSpPr/>
          <p:nvPr/>
        </p:nvSpPr>
        <p:spPr>
          <a:xfrm>
            <a:off x="9705758" y="3155182"/>
            <a:ext cx="6822707" cy="1981200"/>
          </a:xfrm>
          <a:prstGeom prst="homePlate">
            <a:avLst/>
          </a:prstGeom>
          <a:solidFill>
            <a:schemeClr val="bg1"/>
          </a:solidFill>
          <a:ln w="38100">
            <a:solidFill>
              <a:schemeClr val="accent5">
                <a:lumMod val="5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B. C. </a:t>
            </a:r>
            <a:r>
              <a:rPr lang="en-US" sz="4000" dirty="0" err="1">
                <a:solidFill>
                  <a:schemeClr val="tx1"/>
                </a:solidFill>
                <a:latin typeface="Arial" panose="020B0604020202020204" pitchFamily="34" charset="0"/>
                <a:cs typeface="Arial" panose="020B0604020202020204" pitchFamily="34" charset="0"/>
              </a:rPr>
              <a:t>Cô-lôm-bô</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080693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25" grpId="0" animBg="1"/>
      <p:bldP spid="26" grpId="0" animBg="1"/>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1529">
            <a:off x="14583759" y="8098408"/>
            <a:ext cx="3178614" cy="311901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04784">
            <a:off x="-1883671" y="-1993634"/>
            <a:ext cx="4105342" cy="392060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102927">
            <a:off x="15781587" y="7526600"/>
            <a:ext cx="4105342" cy="39206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83222">
            <a:off x="-2753865" y="961943"/>
            <a:ext cx="5624670" cy="2629533"/>
          </a:xfrm>
          <a:prstGeom prst="rect">
            <a:avLst/>
          </a:prstGeom>
        </p:spPr>
      </p:pic>
      <p:pic>
        <p:nvPicPr>
          <p:cNvPr id="17" name="Picture 3"/>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139524">
            <a:off x="16957134" y="5976939"/>
            <a:ext cx="2508852" cy="2336369"/>
          </a:xfrm>
          <a:prstGeom prst="rect">
            <a:avLst/>
          </a:prstGeom>
        </p:spPr>
      </p:pic>
      <p:sp>
        <p:nvSpPr>
          <p:cNvPr id="4" name="Rectangle 3"/>
          <p:cNvSpPr/>
          <p:nvPr/>
        </p:nvSpPr>
        <p:spPr>
          <a:xfrm>
            <a:off x="1584507" y="1009495"/>
            <a:ext cx="15422200" cy="1824923"/>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Arial" panose="020B0604020202020204" pitchFamily="34" charset="0"/>
              </a:rPr>
              <a:t>Câu</a:t>
            </a:r>
            <a:r>
              <a:rPr lang="en-US" sz="4000" b="1" dirty="0">
                <a:latin typeface="Arial" panose="020B0604020202020204" pitchFamily="34" charset="0"/>
                <a:ea typeface="Calibri" panose="020F0502020204030204" pitchFamily="34" charset="0"/>
                <a:cs typeface="Arial" panose="020B0604020202020204" pitchFamily="34" charset="0"/>
              </a:rPr>
              <a:t> 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a:t>
            </a:r>
          </a:p>
        </p:txBody>
      </p:sp>
      <p:sp>
        <p:nvSpPr>
          <p:cNvPr id="3" name="Rectangle 2"/>
          <p:cNvSpPr/>
          <p:nvPr/>
        </p:nvSpPr>
        <p:spPr>
          <a:xfrm>
            <a:off x="1584507" y="3622744"/>
            <a:ext cx="15255693" cy="4902689"/>
          </a:xfrm>
          <a:prstGeom prst="rect">
            <a:avLst/>
          </a:prstGeom>
        </p:spPr>
        <p:txBody>
          <a:bodyPr wrap="square">
            <a:spAutoFit/>
          </a:bodyPr>
          <a:lstStyle/>
          <a:p>
            <a:pPr algn="just">
              <a:lnSpc>
                <a:spcPct val="200000"/>
              </a:lnSpc>
              <a:spcBef>
                <a:spcPts val="100"/>
              </a:spcBef>
              <a:spcAft>
                <a:spcPts val="100"/>
              </a:spcAft>
            </a:pPr>
            <a:r>
              <a:rPr lang="en-US" sz="4000" dirty="0">
                <a:latin typeface="Arial" panose="020B0604020202020204" pitchFamily="34" charset="0"/>
                <a:ea typeface="Calibri" panose="020F0502020204030204" pitchFamily="34" charset="0"/>
                <a:cs typeface="Arial" panose="020B0604020202020204" pitchFamily="34" charset="0"/>
              </a:rPr>
              <a:t>A.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mở</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quốc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triển</a:t>
            </a:r>
            <a:r>
              <a:rPr lang="en-US" sz="4000" dirty="0">
                <a:latin typeface="Arial" panose="020B0604020202020204" pitchFamily="34" charset="0"/>
                <a:ea typeface="Calibri" panose="020F0502020204030204" pitchFamily="34" charset="0"/>
                <a:cs typeface="Arial" panose="020B0604020202020204" pitchFamily="34" charset="0"/>
              </a:rPr>
              <a:t>.</a:t>
            </a:r>
          </a:p>
          <a:p>
            <a:pPr algn="just">
              <a:lnSpc>
                <a:spcPct val="200000"/>
              </a:lnSpc>
              <a:spcBef>
                <a:spcPts val="100"/>
              </a:spcBef>
              <a:spcAft>
                <a:spcPts val="100"/>
              </a:spcAft>
            </a:pPr>
            <a:r>
              <a:rPr lang="en-US" sz="4000" dirty="0">
                <a:latin typeface="Arial" panose="020B0604020202020204" pitchFamily="34" charset="0"/>
                <a:ea typeface="Calibri" panose="020F0502020204030204" pitchFamily="34" charset="0"/>
                <a:cs typeface="Arial" panose="020B0604020202020204" pitchFamily="34" charset="0"/>
              </a:rPr>
              <a:t>B. </a:t>
            </a:r>
            <a:r>
              <a:rPr lang="en-US" sz="4000" dirty="0" err="1">
                <a:latin typeface="Arial" panose="020B0604020202020204" pitchFamily="34" charset="0"/>
                <a:ea typeface="Calibri" panose="020F0502020204030204" pitchFamily="34" charset="0"/>
                <a:cs typeface="Arial" panose="020B0604020202020204" pitchFamily="34" charset="0"/>
              </a:rPr>
              <a:t>Tìm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đường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tộc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mới</a:t>
            </a:r>
            <a:r>
              <a:rPr lang="en-US" sz="4000" dirty="0">
                <a:latin typeface="Arial" panose="020B0604020202020204" pitchFamily="34" charset="0"/>
                <a:ea typeface="Calibri" panose="020F0502020204030204" pitchFamily="34" charset="0"/>
                <a:cs typeface="Arial" panose="020B0604020202020204" pitchFamily="34" charset="0"/>
              </a:rPr>
              <a:t>.</a:t>
            </a:r>
          </a:p>
          <a:p>
            <a:pPr algn="just">
              <a:lnSpc>
                <a:spcPct val="200000"/>
              </a:lnSpc>
              <a:spcBef>
                <a:spcPts val="100"/>
              </a:spcBef>
              <a:spcAft>
                <a:spcPts val="100"/>
              </a:spcAft>
            </a:pPr>
            <a:r>
              <a:rPr lang="en-US" sz="4000" dirty="0">
                <a:latin typeface="Arial" panose="020B0604020202020204" pitchFamily="34" charset="0"/>
                <a:ea typeface="Calibri" panose="020F0502020204030204" pitchFamily="34" charset="0"/>
                <a:cs typeface="Arial" panose="020B0604020202020204" pitchFamily="34" charset="0"/>
              </a:rPr>
              <a:t>C. </a:t>
            </a:r>
            <a:r>
              <a:rPr lang="en-US" sz="4000" dirty="0" err="1">
                <a:latin typeface="Arial" panose="020B0604020202020204" pitchFamily="34" charset="0"/>
                <a:ea typeface="Calibri" panose="020F0502020204030204" pitchFamily="34" charset="0"/>
                <a:cs typeface="Arial" panose="020B0604020202020204" pitchFamily="34" charset="0"/>
              </a:rPr>
              <a:t>Thúc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đẩy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khủng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hoảng</a:t>
            </a:r>
            <a:r>
              <a:rPr lang="en-US" sz="4000" dirty="0">
                <a:latin typeface="Arial" panose="020B0604020202020204" pitchFamily="34" charset="0"/>
                <a:ea typeface="Calibri" panose="020F0502020204030204" pitchFamily="34" charset="0"/>
                <a:cs typeface="Arial" panose="020B0604020202020204" pitchFamily="34" charset="0"/>
              </a:rPr>
              <a:t>, tan </a:t>
            </a:r>
            <a:r>
              <a:rPr lang="en-US" sz="4000" dirty="0" err="1">
                <a:latin typeface="Arial" panose="020B0604020202020204" pitchFamily="34" charset="0"/>
                <a:ea typeface="Calibri" panose="020F0502020204030204" pitchFamily="34" charset="0"/>
                <a:cs typeface="Arial" panose="020B0604020202020204" pitchFamily="34" charset="0"/>
              </a:rPr>
              <a:t>rã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a:t>
            </a:r>
          </a:p>
          <a:p>
            <a:pPr algn="just">
              <a:lnSpc>
                <a:spcPct val="200000"/>
              </a:lnSpc>
              <a:spcBef>
                <a:spcPts val="100"/>
              </a:spcBef>
              <a:spcAft>
                <a:spcPts val="100"/>
              </a:spcAft>
            </a:pPr>
            <a:r>
              <a:rPr lang="en-US" sz="4000" dirty="0">
                <a:latin typeface="Arial" panose="020B0604020202020204" pitchFamily="34" charset="0"/>
                <a:ea typeface="Calibri" panose="020F0502020204030204" pitchFamily="34" charset="0"/>
                <a:cs typeface="Arial" panose="020B0604020202020204" pitchFamily="34" charset="0"/>
              </a:rPr>
              <a:t>D. </a:t>
            </a:r>
            <a:r>
              <a:rPr lang="en-US" sz="4000" dirty="0" err="1">
                <a:latin typeface="Arial" panose="020B0604020202020204" pitchFamily="34" charset="0"/>
                <a:ea typeface="Calibri" panose="020F0502020204030204" pitchFamily="34" charset="0"/>
                <a:cs typeface="Arial" panose="020B0604020202020204" pitchFamily="34" charset="0"/>
              </a:rPr>
              <a:t>Thúc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đẩy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cầu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diễn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mẽ</a:t>
            </a:r>
            <a:r>
              <a:rPr lang="en-US" sz="4000" dirty="0">
                <a:latin typeface="Arial" panose="020B0604020202020204" pitchFamily="34" charset="0"/>
                <a:ea typeface="Calibri" panose="020F0502020204030204" pitchFamily="34" charset="0"/>
                <a:cs typeface="Arial" panose="020B0604020202020204" pitchFamily="34" charset="0"/>
              </a:rPr>
              <a:t>.</a:t>
            </a:r>
          </a:p>
        </p:txBody>
      </p:sp>
      <p:sp>
        <p:nvSpPr>
          <p:cNvPr id="26" name="Oval 25">
            <a:extLst>
              <a:ext uri="{FF2B5EF4-FFF2-40B4-BE49-F238E27FC236}">
                <a16:creationId xmlns:a16="http://schemas.microsoft.com/office/drawing/2014/main" id="{60E7FDDC-44B2-417F-981C-C6718B73ACDA}"/>
              </a:ext>
            </a:extLst>
          </p:cNvPr>
          <p:cNvSpPr/>
          <p:nvPr/>
        </p:nvSpPr>
        <p:spPr>
          <a:xfrm>
            <a:off x="1254493" y="7679628"/>
            <a:ext cx="990600" cy="1003034"/>
          </a:xfrm>
          <a:prstGeom prst="ellipse">
            <a:avLst/>
          </a:prstGeom>
          <a:noFill/>
          <a:ln w="38100">
            <a:solidFill>
              <a:schemeClr val="accent5">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817909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1529">
            <a:off x="14583759" y="8098408"/>
            <a:ext cx="3178614" cy="311901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04784">
            <a:off x="-1883671" y="-1993634"/>
            <a:ext cx="4105342" cy="392060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102927">
            <a:off x="15781587" y="7526600"/>
            <a:ext cx="4105342" cy="39206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83222">
            <a:off x="-2753865" y="961943"/>
            <a:ext cx="5624670" cy="2629533"/>
          </a:xfrm>
          <a:prstGeom prst="rect">
            <a:avLst/>
          </a:prstGeom>
        </p:spPr>
      </p:pic>
      <p:pic>
        <p:nvPicPr>
          <p:cNvPr id="17" name="Picture 3"/>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139524">
            <a:off x="16957134" y="5976939"/>
            <a:ext cx="2508852" cy="2336369"/>
          </a:xfrm>
          <a:prstGeom prst="rect">
            <a:avLst/>
          </a:prstGeom>
        </p:spPr>
      </p:pic>
      <p:sp>
        <p:nvSpPr>
          <p:cNvPr id="4" name="Rectangle 3"/>
          <p:cNvSpPr/>
          <p:nvPr/>
        </p:nvSpPr>
        <p:spPr>
          <a:xfrm>
            <a:off x="1676400" y="1156497"/>
            <a:ext cx="15422200" cy="707886"/>
          </a:xfrm>
          <a:prstGeom prst="rect">
            <a:avLst/>
          </a:prstGeom>
        </p:spPr>
        <p:txBody>
          <a:bodyPr wrap="square">
            <a:spAutoFit/>
          </a:bodyPr>
          <a:lstStyle/>
          <a:p>
            <a:r>
              <a:rPr lang="en-US" sz="4000" b="1" dirty="0" err="1">
                <a:latin typeface="Arial" panose="020B0604020202020204" pitchFamily="34" charset="0"/>
                <a:ea typeface="Calibri" panose="020F0502020204030204" pitchFamily="34" charset="0"/>
                <a:cs typeface="Arial" panose="020B0604020202020204" pitchFamily="34" charset="0"/>
              </a:rPr>
              <a:t>Câu</a:t>
            </a:r>
            <a:r>
              <a:rPr lang="en-US" sz="4000" b="1" dirty="0">
                <a:latin typeface="Arial" panose="020B0604020202020204" pitchFamily="34" charset="0"/>
                <a:ea typeface="Calibri" panose="020F0502020204030204" pitchFamily="34" charset="0"/>
                <a:cs typeface="Arial" panose="020B0604020202020204" pitchFamily="34" charset="0"/>
              </a:rPr>
              <a:t> 4.</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a:t>
            </a:r>
          </a:p>
        </p:txBody>
      </p:sp>
      <p:sp>
        <p:nvSpPr>
          <p:cNvPr id="25" name="Rectangle: Diagonal Corners Rounded 9">
            <a:extLst>
              <a:ext uri="{FF2B5EF4-FFF2-40B4-BE49-F238E27FC236}">
                <a16:creationId xmlns:a16="http://schemas.microsoft.com/office/drawing/2014/main" id="{B281C3AF-C81E-4812-B74B-8EFDC99E4BAA}"/>
              </a:ext>
            </a:extLst>
          </p:cNvPr>
          <p:cNvSpPr/>
          <p:nvPr/>
        </p:nvSpPr>
        <p:spPr>
          <a:xfrm>
            <a:off x="5065671" y="2986762"/>
            <a:ext cx="9463176" cy="1295400"/>
          </a:xfrm>
          <a:prstGeom prst="round2Diag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Tây</a:t>
            </a:r>
            <a:r>
              <a:rPr lang="en-US" sz="4000" dirty="0">
                <a:latin typeface="Arial" panose="020B0604020202020204" pitchFamily="34" charset="0"/>
                <a:cs typeface="Arial" panose="020B0604020202020204" pitchFamily="34" charset="0"/>
              </a:rPr>
              <a:t> Ban </a:t>
            </a:r>
            <a:r>
              <a:rPr lang="en-US" sz="4000" dirty="0" err="1">
                <a:latin typeface="Arial" panose="020B0604020202020204" pitchFamily="34" charset="0"/>
                <a:cs typeface="Arial" panose="020B0604020202020204" pitchFamily="34" charset="0"/>
              </a:rPr>
              <a:t>Nha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a:t>
            </a:r>
            <a:endParaRPr lang="en-US" sz="4000" dirty="0">
              <a:solidFill>
                <a:schemeClr val="bg1"/>
              </a:solidFill>
              <a:latin typeface="Arial" panose="020B0604020202020204" pitchFamily="34" charset="0"/>
              <a:cs typeface="Arial" panose="020B0604020202020204" pitchFamily="34" charset="0"/>
            </a:endParaRPr>
          </a:p>
        </p:txBody>
      </p:sp>
      <p:sp>
        <p:nvSpPr>
          <p:cNvPr id="26" name="Rectangle: Diagonal Corners Rounded 10">
            <a:extLst>
              <a:ext uri="{FF2B5EF4-FFF2-40B4-BE49-F238E27FC236}">
                <a16:creationId xmlns:a16="http://schemas.microsoft.com/office/drawing/2014/main" id="{7D2502F4-68A4-412F-B110-BFE5B2F84BC5}"/>
              </a:ext>
            </a:extLst>
          </p:cNvPr>
          <p:cNvSpPr/>
          <p:nvPr/>
        </p:nvSpPr>
        <p:spPr>
          <a:xfrm>
            <a:off x="5065671" y="4597359"/>
            <a:ext cx="9463176" cy="1295400"/>
          </a:xfrm>
          <a:prstGeom prst="round2Diag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Hi </a:t>
            </a:r>
            <a:r>
              <a:rPr lang="en-US" sz="4000" dirty="0" err="1">
                <a:latin typeface="Arial" panose="020B0604020202020204" pitchFamily="34" charset="0"/>
                <a:cs typeface="Arial" panose="020B0604020202020204" pitchFamily="34" charset="0"/>
              </a:rPr>
              <a:t>Lạp</a:t>
            </a:r>
            <a:r>
              <a:rPr lang="en-US" sz="4000" dirty="0">
                <a:latin typeface="Arial" panose="020B0604020202020204" pitchFamily="34" charset="0"/>
                <a:cs typeface="Arial" panose="020B0604020202020204" pitchFamily="34" charset="0"/>
              </a:rPr>
              <a:t>, Italia</a:t>
            </a:r>
            <a:endParaRPr lang="en-US" sz="4000" dirty="0">
              <a:solidFill>
                <a:schemeClr val="bg1"/>
              </a:solidFill>
              <a:latin typeface="Arial" panose="020B0604020202020204" pitchFamily="34" charset="0"/>
              <a:cs typeface="Arial" panose="020B0604020202020204" pitchFamily="34" charset="0"/>
            </a:endParaRPr>
          </a:p>
        </p:txBody>
      </p:sp>
      <p:sp>
        <p:nvSpPr>
          <p:cNvPr id="27" name="Rectangle: Diagonal Corners Rounded 11">
            <a:extLst>
              <a:ext uri="{FF2B5EF4-FFF2-40B4-BE49-F238E27FC236}">
                <a16:creationId xmlns:a16="http://schemas.microsoft.com/office/drawing/2014/main" id="{F493FA5F-D507-4AE7-B795-4BF728ABB149}"/>
              </a:ext>
            </a:extLst>
          </p:cNvPr>
          <p:cNvSpPr/>
          <p:nvPr/>
        </p:nvSpPr>
        <p:spPr>
          <a:xfrm>
            <a:off x="5065671" y="6244284"/>
            <a:ext cx="9463176" cy="1295400"/>
          </a:xfrm>
          <a:prstGeom prst="round2Diag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a:t>
            </a:r>
            <a:r>
              <a:rPr lang="en-US" sz="4000" dirty="0">
                <a:latin typeface="Arial" panose="020B0604020202020204" pitchFamily="34" charset="0"/>
                <a:cs typeface="Arial" panose="020B0604020202020204" pitchFamily="34" charset="0"/>
              </a:rPr>
              <a:t> Lan</a:t>
            </a:r>
          </a:p>
        </p:txBody>
      </p:sp>
      <p:sp>
        <p:nvSpPr>
          <p:cNvPr id="28" name="Rectangle: Diagonal Corners Rounded 12">
            <a:extLst>
              <a:ext uri="{FF2B5EF4-FFF2-40B4-BE49-F238E27FC236}">
                <a16:creationId xmlns:a16="http://schemas.microsoft.com/office/drawing/2014/main" id="{E08C19FD-22D4-46A9-97B4-6808C631EF7F}"/>
              </a:ext>
            </a:extLst>
          </p:cNvPr>
          <p:cNvSpPr/>
          <p:nvPr/>
        </p:nvSpPr>
        <p:spPr>
          <a:xfrm>
            <a:off x="5065671" y="7886700"/>
            <a:ext cx="9463176" cy="1295400"/>
          </a:xfrm>
          <a:prstGeom prst="round2Diag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Tây</a:t>
            </a:r>
            <a:r>
              <a:rPr lang="en-US" sz="4000" dirty="0">
                <a:latin typeface="Arial" panose="020B0604020202020204" pitchFamily="34" charset="0"/>
                <a:cs typeface="Arial" panose="020B0604020202020204" pitchFamily="34" charset="0"/>
              </a:rPr>
              <a:t> Ban </a:t>
            </a:r>
            <a:r>
              <a:rPr lang="en-US" sz="4000" dirty="0" err="1">
                <a:latin typeface="Arial" panose="020B0604020202020204" pitchFamily="34" charset="0"/>
                <a:cs typeface="Arial" panose="020B0604020202020204" pitchFamily="34" charset="0"/>
              </a:rPr>
              <a:t>Nha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Anh</a:t>
            </a:r>
            <a:endParaRPr lang="en-US" sz="4000" dirty="0">
              <a:latin typeface="Arial" panose="020B0604020202020204" pitchFamily="34" charset="0"/>
              <a:cs typeface="Arial" panose="020B0604020202020204" pitchFamily="34" charset="0"/>
            </a:endParaRPr>
          </a:p>
        </p:txBody>
      </p:sp>
      <p:sp>
        <p:nvSpPr>
          <p:cNvPr id="29" name="Rectangle: Rounded Corners 13">
            <a:extLst>
              <a:ext uri="{FF2B5EF4-FFF2-40B4-BE49-F238E27FC236}">
                <a16:creationId xmlns:a16="http://schemas.microsoft.com/office/drawing/2014/main" id="{F30371BC-8792-4450-932D-3EB3C9B86801}"/>
              </a:ext>
            </a:extLst>
          </p:cNvPr>
          <p:cNvSpPr/>
          <p:nvPr/>
        </p:nvSpPr>
        <p:spPr>
          <a:xfrm>
            <a:off x="3283421" y="2986762"/>
            <a:ext cx="1401250" cy="129540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A</a:t>
            </a:r>
          </a:p>
        </p:txBody>
      </p:sp>
      <p:sp>
        <p:nvSpPr>
          <p:cNvPr id="30" name="Rectangle: Rounded Corners 18">
            <a:extLst>
              <a:ext uri="{FF2B5EF4-FFF2-40B4-BE49-F238E27FC236}">
                <a16:creationId xmlns:a16="http://schemas.microsoft.com/office/drawing/2014/main" id="{9CCD6E58-E515-4BF8-83DD-84FAB4FFB881}"/>
              </a:ext>
            </a:extLst>
          </p:cNvPr>
          <p:cNvSpPr/>
          <p:nvPr/>
        </p:nvSpPr>
        <p:spPr>
          <a:xfrm>
            <a:off x="3283421" y="4597359"/>
            <a:ext cx="1401250" cy="129540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B</a:t>
            </a:r>
          </a:p>
        </p:txBody>
      </p:sp>
      <p:sp>
        <p:nvSpPr>
          <p:cNvPr id="31" name="Rectangle: Rounded Corners 19">
            <a:extLst>
              <a:ext uri="{FF2B5EF4-FFF2-40B4-BE49-F238E27FC236}">
                <a16:creationId xmlns:a16="http://schemas.microsoft.com/office/drawing/2014/main" id="{D3C927DD-F836-4C68-B314-5018CAA5A0A7}"/>
              </a:ext>
            </a:extLst>
          </p:cNvPr>
          <p:cNvSpPr/>
          <p:nvPr/>
        </p:nvSpPr>
        <p:spPr>
          <a:xfrm>
            <a:off x="3283421" y="7886700"/>
            <a:ext cx="1401250" cy="129540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D</a:t>
            </a:r>
          </a:p>
        </p:txBody>
      </p:sp>
      <p:sp>
        <p:nvSpPr>
          <p:cNvPr id="32" name="Rectangle: Rounded Corners 23">
            <a:extLst>
              <a:ext uri="{FF2B5EF4-FFF2-40B4-BE49-F238E27FC236}">
                <a16:creationId xmlns:a16="http://schemas.microsoft.com/office/drawing/2014/main" id="{79009BDB-50B3-4B1F-B952-90742AF82086}"/>
              </a:ext>
            </a:extLst>
          </p:cNvPr>
          <p:cNvSpPr/>
          <p:nvPr/>
        </p:nvSpPr>
        <p:spPr>
          <a:xfrm>
            <a:off x="3283421" y="6244284"/>
            <a:ext cx="1401250" cy="129540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a:solidFill>
                  <a:schemeClr val="bg1"/>
                </a:solidFill>
                <a:latin typeface="Arial" panose="020B0604020202020204" pitchFamily="34" charset="0"/>
                <a:cs typeface="Arial" panose="020B0604020202020204" pitchFamily="34" charset="0"/>
              </a:rPr>
              <a:t>C</a:t>
            </a:r>
          </a:p>
        </p:txBody>
      </p:sp>
      <p:sp>
        <p:nvSpPr>
          <p:cNvPr id="33" name="Rectangle: Rounded Corners 24">
            <a:extLst>
              <a:ext uri="{FF2B5EF4-FFF2-40B4-BE49-F238E27FC236}">
                <a16:creationId xmlns:a16="http://schemas.microsoft.com/office/drawing/2014/main" id="{3B6F9EE4-631A-46D0-8CF6-7152747664A2}"/>
              </a:ext>
            </a:extLst>
          </p:cNvPr>
          <p:cNvSpPr/>
          <p:nvPr/>
        </p:nvSpPr>
        <p:spPr>
          <a:xfrm>
            <a:off x="3283421" y="2959779"/>
            <a:ext cx="1401250" cy="13223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200" dirty="0">
                <a:solidFill>
                  <a:schemeClr val="tx1"/>
                </a:solidFill>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3871372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anim calcmode="lin" valueType="num">
                                      <p:cBhvr>
                                        <p:cTn id="25" dur="500" fill="hold"/>
                                        <p:tgtEl>
                                          <p:spTgt spid="30"/>
                                        </p:tgtEl>
                                        <p:attrNameLst>
                                          <p:attrName>ppt_x</p:attrName>
                                        </p:attrNameLst>
                                      </p:cBhvr>
                                      <p:tavLst>
                                        <p:tav tm="0">
                                          <p:val>
                                            <p:strVal val="#ppt_x"/>
                                          </p:val>
                                        </p:tav>
                                        <p:tav tm="100000">
                                          <p:val>
                                            <p:strVal val="#ppt_x"/>
                                          </p:val>
                                        </p:tav>
                                      </p:tavLst>
                                    </p:anim>
                                    <p:anim calcmode="lin" valueType="num">
                                      <p:cBhvr>
                                        <p:cTn id="26" dur="5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anim calcmode="lin" valueType="num">
                                      <p:cBhvr>
                                        <p:cTn id="42" dur="500" fill="hold"/>
                                        <p:tgtEl>
                                          <p:spTgt spid="27"/>
                                        </p:tgtEl>
                                        <p:attrNameLst>
                                          <p:attrName>ppt_x</p:attrName>
                                        </p:attrNameLst>
                                      </p:cBhvr>
                                      <p:tavLst>
                                        <p:tav tm="0">
                                          <p:val>
                                            <p:strVal val="#ppt_x"/>
                                          </p:val>
                                        </p:tav>
                                        <p:tav tm="100000">
                                          <p:val>
                                            <p:strVal val="#ppt_x"/>
                                          </p:val>
                                        </p:tav>
                                      </p:tavLst>
                                    </p:anim>
                                    <p:anim calcmode="lin" valueType="num">
                                      <p:cBhvr>
                                        <p:cTn id="4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anim calcmode="lin" valueType="num">
                                      <p:cBhvr>
                                        <p:cTn id="49" dur="500" fill="hold"/>
                                        <p:tgtEl>
                                          <p:spTgt spid="31"/>
                                        </p:tgtEl>
                                        <p:attrNameLst>
                                          <p:attrName>ppt_x</p:attrName>
                                        </p:attrNameLst>
                                      </p:cBhvr>
                                      <p:tavLst>
                                        <p:tav tm="0">
                                          <p:val>
                                            <p:strVal val="#ppt_x"/>
                                          </p:val>
                                        </p:tav>
                                        <p:tav tm="100000">
                                          <p:val>
                                            <p:strVal val="#ppt_x"/>
                                          </p:val>
                                        </p:tav>
                                      </p:tavLst>
                                    </p:anim>
                                    <p:anim calcmode="lin" valueType="num">
                                      <p:cBhvr>
                                        <p:cTn id="50" dur="5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anim calcmode="lin" valueType="num">
                                      <p:cBhvr>
                                        <p:cTn id="54" dur="500" fill="hold"/>
                                        <p:tgtEl>
                                          <p:spTgt spid="28"/>
                                        </p:tgtEl>
                                        <p:attrNameLst>
                                          <p:attrName>ppt_x</p:attrName>
                                        </p:attrNameLst>
                                      </p:cBhvr>
                                      <p:tavLst>
                                        <p:tav tm="0">
                                          <p:val>
                                            <p:strVal val="#ppt_x"/>
                                          </p:val>
                                        </p:tav>
                                        <p:tav tm="100000">
                                          <p:val>
                                            <p:strVal val="#ppt_x"/>
                                          </p:val>
                                        </p:tav>
                                      </p:tavLst>
                                    </p:anim>
                                    <p:anim calcmode="lin" valueType="num">
                                      <p:cBhvr>
                                        <p:cTn id="5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C8A4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84349">
            <a:off x="24393" y="558671"/>
            <a:ext cx="4599649" cy="3760213"/>
          </a:xfrm>
          <a:prstGeom prst="rect">
            <a:avLst/>
          </a:prstGeom>
        </p:spPr>
      </p:pic>
      <p:sp>
        <p:nvSpPr>
          <p:cNvPr id="4" name="Freeform 4"/>
          <p:cNvSpPr/>
          <p:nvPr/>
        </p:nvSpPr>
        <p:spPr>
          <a:xfrm>
            <a:off x="911384" y="1268658"/>
            <a:ext cx="6173735" cy="7891395"/>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EDEBE9"/>
          </a:solidFill>
        </p:spPr>
      </p:sp>
      <p:pic>
        <p:nvPicPr>
          <p:cNvPr id="7" name="Picture 7"/>
          <p:cNvPicPr>
            <a:picLocks noChangeAspect="1"/>
          </p:cNvPicPr>
          <p:nvPr/>
        </p:nvPicPr>
        <p:blipFill>
          <a:blip r:embed="rId4"/>
          <a:srcRect/>
          <a:stretch>
            <a:fillRect/>
          </a:stretch>
        </p:blipFill>
        <p:spPr>
          <a:xfrm>
            <a:off x="2556263" y="739291"/>
            <a:ext cx="2883975" cy="1297082"/>
          </a:xfrm>
          <a:prstGeom prst="rect">
            <a:avLst/>
          </a:prstGeom>
        </p:spPr>
      </p:pic>
      <p:pic>
        <p:nvPicPr>
          <p:cNvPr id="9" name="Picture 9"/>
          <p:cNvPicPr>
            <a:picLocks noChangeAspect="1"/>
          </p:cNvPicPr>
          <p:nvPr/>
        </p:nvPicPr>
        <p:blipFill>
          <a:blip r:embed="rId5"/>
          <a:srcRect l="13112" t="11228" b="38470"/>
          <a:stretch>
            <a:fillRect/>
          </a:stretch>
        </p:blipFill>
        <p:spPr>
          <a:xfrm rot="-10800000">
            <a:off x="7804093" y="0"/>
            <a:ext cx="10483907" cy="10287000"/>
          </a:xfrm>
          <a:prstGeom prst="rect">
            <a:avLst/>
          </a:prstGeom>
        </p:spPr>
      </p:pic>
      <p:sp>
        <p:nvSpPr>
          <p:cNvPr id="12" name="TextBox 18">
            <a:extLst>
              <a:ext uri="{FF2B5EF4-FFF2-40B4-BE49-F238E27FC236}">
                <a16:creationId xmlns:a16="http://schemas.microsoft.com/office/drawing/2014/main" id="{2F6D078F-FA04-C1CD-88EA-75263540A923}"/>
              </a:ext>
            </a:extLst>
          </p:cNvPr>
          <p:cNvSpPr txBox="1"/>
          <p:nvPr/>
        </p:nvSpPr>
        <p:spPr>
          <a:xfrm>
            <a:off x="7804092" y="837390"/>
            <a:ext cx="10483907"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accent2">
                    <a:lumMod val="75000"/>
                  </a:schemeClr>
                </a:solidFill>
                <a:latin typeface="Arial" panose="020B0604020202020204" pitchFamily="34" charset="0"/>
                <a:cs typeface="Arial" panose="020B0604020202020204" pitchFamily="34" charset="0"/>
              </a:rPr>
              <a:t>KHỞI ĐỘNG</a:t>
            </a:r>
          </a:p>
        </p:txBody>
      </p:sp>
      <p:pic>
        <p:nvPicPr>
          <p:cNvPr id="13" name="Picture 12" descr="A picture containing text, person&#10;&#10;Description automatically generated"/>
          <p:cNvPicPr/>
          <p:nvPr/>
        </p:nvPicPr>
        <p:blipFill>
          <a:blip r:embed="rId6" cstate="print">
            <a:extLst>
              <a:ext uri="{28A0092B-C50C-407E-A947-70E740481C1C}">
                <a14:useLocalDpi xmlns:a14="http://schemas.microsoft.com/office/drawing/2010/main" val="0"/>
              </a:ext>
            </a:extLst>
          </a:blip>
          <a:stretch>
            <a:fillRect/>
          </a:stretch>
        </p:blipFill>
        <p:spPr>
          <a:xfrm>
            <a:off x="1214530" y="1796563"/>
            <a:ext cx="5567439" cy="6835583"/>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00920" y="7758083"/>
            <a:ext cx="3504960" cy="1984684"/>
          </a:xfrm>
          <a:prstGeom prst="rect">
            <a:avLst/>
          </a:prstGeom>
        </p:spPr>
      </p:pic>
      <p:pic>
        <p:nvPicPr>
          <p:cNvPr id="6" name="Picture 6"/>
          <p:cNvPicPr>
            <a:picLocks noChangeAspect="1"/>
          </p:cNvPicPr>
          <p:nvPr/>
        </p:nvPicPr>
        <p:blipFill>
          <a:blip r:embed="rId9"/>
          <a:srcRect/>
          <a:stretch>
            <a:fillRect/>
          </a:stretch>
        </p:blipFill>
        <p:spPr>
          <a:xfrm rot="-594811">
            <a:off x="346181" y="6178510"/>
            <a:ext cx="1670239" cy="3753345"/>
          </a:xfrm>
          <a:prstGeom prst="rect">
            <a:avLst/>
          </a:prstGeom>
        </p:spPr>
      </p:pic>
      <p:sp>
        <p:nvSpPr>
          <p:cNvPr id="14" name="Rectangle 13"/>
          <p:cNvSpPr/>
          <p:nvPr/>
        </p:nvSpPr>
        <p:spPr>
          <a:xfrm>
            <a:off x="8833902" y="2288923"/>
            <a:ext cx="8424284" cy="2793072"/>
          </a:xfrm>
          <a:prstGeom prst="rect">
            <a:avLst/>
          </a:prstGeom>
        </p:spPr>
        <p:txBody>
          <a:bodyPr wrap="square">
            <a:spAutoFit/>
          </a:bodyPr>
          <a:lstStyle/>
          <a:p>
            <a:pPr marL="571500" indent="-571500" algn="just">
              <a:lnSpc>
                <a:spcPct val="150000"/>
              </a:lnSpc>
              <a:buFont typeface="Wingdings" panose="05000000000000000000" pitchFamily="2" charset="2"/>
              <a:buChar char="q"/>
            </a:pP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C.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Cô-lôm-bô</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vĩ</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q"/>
            </a:pP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lục</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9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fr-FR" sz="39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9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29775" y="5092136"/>
            <a:ext cx="5432538" cy="5194864"/>
          </a:xfrm>
          <a:prstGeom prst="rect">
            <a:avLst/>
          </a:prstGeom>
        </p:spPr>
      </p:pic>
    </p:spTree>
    <p:extLst>
      <p:ext uri="{BB962C8B-B14F-4D97-AF65-F5344CB8AC3E}">
        <p14:creationId xmlns:p14="http://schemas.microsoft.com/office/powerpoint/2010/main" val="371599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1529">
            <a:off x="14583759" y="8098408"/>
            <a:ext cx="3178614" cy="311901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04784">
            <a:off x="-1883671" y="-1993634"/>
            <a:ext cx="4105342" cy="392060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102927">
            <a:off x="15781587" y="7526600"/>
            <a:ext cx="4105342" cy="39206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83222">
            <a:off x="-2753865" y="961943"/>
            <a:ext cx="5624670" cy="2629533"/>
          </a:xfrm>
          <a:prstGeom prst="rect">
            <a:avLst/>
          </a:prstGeom>
        </p:spPr>
      </p:pic>
      <p:pic>
        <p:nvPicPr>
          <p:cNvPr id="17" name="Picture 3"/>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139524">
            <a:off x="16957134" y="5976939"/>
            <a:ext cx="2508852" cy="2336369"/>
          </a:xfrm>
          <a:prstGeom prst="rect">
            <a:avLst/>
          </a:prstGeom>
        </p:spPr>
      </p:pic>
      <p:sp>
        <p:nvSpPr>
          <p:cNvPr id="4" name="Rectangle 3"/>
          <p:cNvSpPr/>
          <p:nvPr/>
        </p:nvSpPr>
        <p:spPr>
          <a:xfrm>
            <a:off x="1594883" y="1009495"/>
            <a:ext cx="15169117" cy="1938992"/>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Arial" panose="020B0604020202020204" pitchFamily="34" charset="0"/>
              </a:rPr>
              <a:t>Câu</a:t>
            </a:r>
            <a:r>
              <a:rPr lang="en-US" sz="4000" b="1" dirty="0">
                <a:latin typeface="Arial" panose="020B0604020202020204" pitchFamily="34" charset="0"/>
                <a:ea typeface="Calibri" panose="020F0502020204030204" pitchFamily="34" charset="0"/>
                <a:cs typeface="Arial" panose="020B0604020202020204" pitchFamily="34" charset="0"/>
              </a:rPr>
              <a:t> 5.</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C.Cô-lôm-bô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a:t>
            </a:r>
          </a:p>
        </p:txBody>
      </p:sp>
      <p:grpSp>
        <p:nvGrpSpPr>
          <p:cNvPr id="25" name="Group 4"/>
          <p:cNvGrpSpPr/>
          <p:nvPr/>
        </p:nvGrpSpPr>
        <p:grpSpPr>
          <a:xfrm>
            <a:off x="1429874" y="3745687"/>
            <a:ext cx="6898076" cy="2541580"/>
            <a:chOff x="0" y="0"/>
            <a:chExt cx="15573948" cy="3514274"/>
          </a:xfrm>
          <a:solidFill>
            <a:srgbClr val="92D050"/>
          </a:solidFill>
        </p:grpSpPr>
        <p:sp>
          <p:nvSpPr>
            <p:cNvPr id="26" name="Freeform 5"/>
            <p:cNvSpPr/>
            <p:nvPr/>
          </p:nvSpPr>
          <p:spPr>
            <a:xfrm>
              <a:off x="0" y="0"/>
              <a:ext cx="15580216" cy="3518903"/>
            </a:xfrm>
            <a:custGeom>
              <a:avLst/>
              <a:gdLst/>
              <a:ahLst/>
              <a:cxnLst/>
              <a:rect l="l" t="t" r="r" b="b"/>
              <a:pathLst>
                <a:path w="15580216" h="3518903">
                  <a:moveTo>
                    <a:pt x="15542116" y="2740517"/>
                  </a:moveTo>
                  <a:cubicBezTo>
                    <a:pt x="15539689" y="3045910"/>
                    <a:pt x="15366574" y="3272639"/>
                    <a:pt x="15165699" y="3272639"/>
                  </a:cubicBezTo>
                  <a:lnTo>
                    <a:pt x="14983417" y="3274830"/>
                  </a:lnTo>
                  <a:cubicBezTo>
                    <a:pt x="14951239" y="3298985"/>
                    <a:pt x="14913947" y="3325351"/>
                    <a:pt x="14873874" y="3350490"/>
                  </a:cubicBezTo>
                  <a:cubicBezTo>
                    <a:pt x="14734479" y="3437937"/>
                    <a:pt x="14663424" y="3479305"/>
                    <a:pt x="14611445" y="3511790"/>
                  </a:cubicBezTo>
                  <a:cubicBezTo>
                    <a:pt x="14600064" y="3518903"/>
                    <a:pt x="14585527" y="3509800"/>
                    <a:pt x="14586930" y="3496451"/>
                  </a:cubicBezTo>
                  <a:lnTo>
                    <a:pt x="14614437" y="3279266"/>
                  </a:lnTo>
                  <a:lnTo>
                    <a:pt x="401818" y="3301340"/>
                  </a:lnTo>
                  <a:cubicBezTo>
                    <a:pt x="200942" y="3301340"/>
                    <a:pt x="26609" y="3136334"/>
                    <a:pt x="25400" y="2864719"/>
                  </a:cubicBezTo>
                  <a:cubicBezTo>
                    <a:pt x="25400" y="2864719"/>
                    <a:pt x="0" y="1392979"/>
                    <a:pt x="0" y="1029680"/>
                  </a:cubicBezTo>
                  <a:cubicBezTo>
                    <a:pt x="0" y="666379"/>
                    <a:pt x="12700" y="422821"/>
                    <a:pt x="12700" y="422821"/>
                  </a:cubicBezTo>
                  <a:cubicBezTo>
                    <a:pt x="12700" y="204546"/>
                    <a:pt x="0" y="0"/>
                    <a:pt x="376418" y="13800"/>
                  </a:cubicBezTo>
                  <a:cubicBezTo>
                    <a:pt x="376418" y="13800"/>
                    <a:pt x="936898" y="26690"/>
                    <a:pt x="3901937" y="13800"/>
                  </a:cubicBezTo>
                  <a:cubicBezTo>
                    <a:pt x="9516918" y="0"/>
                    <a:pt x="15127599" y="0"/>
                    <a:pt x="15127599" y="0"/>
                  </a:cubicBezTo>
                  <a:cubicBezTo>
                    <a:pt x="15382887" y="0"/>
                    <a:pt x="15554818" y="232146"/>
                    <a:pt x="15554818" y="450421"/>
                  </a:cubicBezTo>
                  <a:cubicBezTo>
                    <a:pt x="15554818" y="450421"/>
                    <a:pt x="15565884" y="1360778"/>
                    <a:pt x="15573051" y="1677938"/>
                  </a:cubicBezTo>
                  <a:cubicBezTo>
                    <a:pt x="15580216" y="2175495"/>
                    <a:pt x="15542116" y="2740517"/>
                    <a:pt x="15542116" y="2740517"/>
                  </a:cubicBezTo>
                  <a:close/>
                </a:path>
              </a:pathLst>
            </a:custGeom>
            <a:grpFill/>
          </p:spPr>
        </p:sp>
      </p:grpSp>
      <p:grpSp>
        <p:nvGrpSpPr>
          <p:cNvPr id="27" name="Group 4"/>
          <p:cNvGrpSpPr/>
          <p:nvPr/>
        </p:nvGrpSpPr>
        <p:grpSpPr>
          <a:xfrm>
            <a:off x="9502848" y="3747553"/>
            <a:ext cx="6898076" cy="2543062"/>
            <a:chOff x="0" y="0"/>
            <a:chExt cx="15573948" cy="3514274"/>
          </a:xfrm>
          <a:solidFill>
            <a:srgbClr val="92D050"/>
          </a:solidFill>
        </p:grpSpPr>
        <p:sp>
          <p:nvSpPr>
            <p:cNvPr id="28" name="Freeform 5"/>
            <p:cNvSpPr/>
            <p:nvPr/>
          </p:nvSpPr>
          <p:spPr>
            <a:xfrm>
              <a:off x="0" y="0"/>
              <a:ext cx="15580216" cy="3518903"/>
            </a:xfrm>
            <a:custGeom>
              <a:avLst/>
              <a:gdLst/>
              <a:ahLst/>
              <a:cxnLst/>
              <a:rect l="l" t="t" r="r" b="b"/>
              <a:pathLst>
                <a:path w="15580216" h="3518903">
                  <a:moveTo>
                    <a:pt x="15542116" y="2740517"/>
                  </a:moveTo>
                  <a:cubicBezTo>
                    <a:pt x="15539689" y="3045910"/>
                    <a:pt x="15366574" y="3272639"/>
                    <a:pt x="15165699" y="3272639"/>
                  </a:cubicBezTo>
                  <a:lnTo>
                    <a:pt x="14983417" y="3274830"/>
                  </a:lnTo>
                  <a:cubicBezTo>
                    <a:pt x="14951239" y="3298985"/>
                    <a:pt x="14913947" y="3325351"/>
                    <a:pt x="14873874" y="3350490"/>
                  </a:cubicBezTo>
                  <a:cubicBezTo>
                    <a:pt x="14734479" y="3437937"/>
                    <a:pt x="14663424" y="3479305"/>
                    <a:pt x="14611445" y="3511790"/>
                  </a:cubicBezTo>
                  <a:cubicBezTo>
                    <a:pt x="14600064" y="3518903"/>
                    <a:pt x="14585527" y="3509800"/>
                    <a:pt x="14586930" y="3496451"/>
                  </a:cubicBezTo>
                  <a:lnTo>
                    <a:pt x="14614437" y="3279266"/>
                  </a:lnTo>
                  <a:lnTo>
                    <a:pt x="401818" y="3301340"/>
                  </a:lnTo>
                  <a:cubicBezTo>
                    <a:pt x="200942" y="3301340"/>
                    <a:pt x="26609" y="3136334"/>
                    <a:pt x="25400" y="2864719"/>
                  </a:cubicBezTo>
                  <a:cubicBezTo>
                    <a:pt x="25400" y="2864719"/>
                    <a:pt x="0" y="1392979"/>
                    <a:pt x="0" y="1029680"/>
                  </a:cubicBezTo>
                  <a:cubicBezTo>
                    <a:pt x="0" y="666379"/>
                    <a:pt x="12700" y="422821"/>
                    <a:pt x="12700" y="422821"/>
                  </a:cubicBezTo>
                  <a:cubicBezTo>
                    <a:pt x="12700" y="204546"/>
                    <a:pt x="0" y="0"/>
                    <a:pt x="376418" y="13800"/>
                  </a:cubicBezTo>
                  <a:cubicBezTo>
                    <a:pt x="376418" y="13800"/>
                    <a:pt x="936898" y="26690"/>
                    <a:pt x="3901937" y="13800"/>
                  </a:cubicBezTo>
                  <a:cubicBezTo>
                    <a:pt x="9516918" y="0"/>
                    <a:pt x="15127599" y="0"/>
                    <a:pt x="15127599" y="0"/>
                  </a:cubicBezTo>
                  <a:cubicBezTo>
                    <a:pt x="15382887" y="0"/>
                    <a:pt x="15554818" y="232146"/>
                    <a:pt x="15554818" y="450421"/>
                  </a:cubicBezTo>
                  <a:cubicBezTo>
                    <a:pt x="15554818" y="450421"/>
                    <a:pt x="15565884" y="1360778"/>
                    <a:pt x="15573051" y="1677938"/>
                  </a:cubicBezTo>
                  <a:cubicBezTo>
                    <a:pt x="15580216" y="2175495"/>
                    <a:pt x="15542116" y="2740517"/>
                    <a:pt x="15542116" y="2740517"/>
                  </a:cubicBezTo>
                  <a:close/>
                </a:path>
              </a:pathLst>
            </a:custGeom>
            <a:grpFill/>
          </p:spPr>
        </p:sp>
      </p:grpSp>
      <p:grpSp>
        <p:nvGrpSpPr>
          <p:cNvPr id="29" name="Group 4"/>
          <p:cNvGrpSpPr/>
          <p:nvPr/>
        </p:nvGrpSpPr>
        <p:grpSpPr>
          <a:xfrm>
            <a:off x="1429874" y="7024786"/>
            <a:ext cx="6898076" cy="2541580"/>
            <a:chOff x="0" y="0"/>
            <a:chExt cx="15573948" cy="3514274"/>
          </a:xfrm>
          <a:solidFill>
            <a:srgbClr val="92D050"/>
          </a:solidFill>
        </p:grpSpPr>
        <p:sp>
          <p:nvSpPr>
            <p:cNvPr id="30" name="Freeform 5"/>
            <p:cNvSpPr/>
            <p:nvPr/>
          </p:nvSpPr>
          <p:spPr>
            <a:xfrm>
              <a:off x="0" y="0"/>
              <a:ext cx="15580216" cy="3518903"/>
            </a:xfrm>
            <a:custGeom>
              <a:avLst/>
              <a:gdLst/>
              <a:ahLst/>
              <a:cxnLst/>
              <a:rect l="l" t="t" r="r" b="b"/>
              <a:pathLst>
                <a:path w="15580216" h="3518903">
                  <a:moveTo>
                    <a:pt x="15542116" y="2740517"/>
                  </a:moveTo>
                  <a:cubicBezTo>
                    <a:pt x="15539689" y="3045910"/>
                    <a:pt x="15366574" y="3272639"/>
                    <a:pt x="15165699" y="3272639"/>
                  </a:cubicBezTo>
                  <a:lnTo>
                    <a:pt x="14983417" y="3274830"/>
                  </a:lnTo>
                  <a:cubicBezTo>
                    <a:pt x="14951239" y="3298985"/>
                    <a:pt x="14913947" y="3325351"/>
                    <a:pt x="14873874" y="3350490"/>
                  </a:cubicBezTo>
                  <a:cubicBezTo>
                    <a:pt x="14734479" y="3437937"/>
                    <a:pt x="14663424" y="3479305"/>
                    <a:pt x="14611445" y="3511790"/>
                  </a:cubicBezTo>
                  <a:cubicBezTo>
                    <a:pt x="14600064" y="3518903"/>
                    <a:pt x="14585527" y="3509800"/>
                    <a:pt x="14586930" y="3496451"/>
                  </a:cubicBezTo>
                  <a:lnTo>
                    <a:pt x="14614437" y="3279266"/>
                  </a:lnTo>
                  <a:lnTo>
                    <a:pt x="401818" y="3301340"/>
                  </a:lnTo>
                  <a:cubicBezTo>
                    <a:pt x="200942" y="3301340"/>
                    <a:pt x="26609" y="3136334"/>
                    <a:pt x="25400" y="2864719"/>
                  </a:cubicBezTo>
                  <a:cubicBezTo>
                    <a:pt x="25400" y="2864719"/>
                    <a:pt x="0" y="1392979"/>
                    <a:pt x="0" y="1029680"/>
                  </a:cubicBezTo>
                  <a:cubicBezTo>
                    <a:pt x="0" y="666379"/>
                    <a:pt x="12700" y="422821"/>
                    <a:pt x="12700" y="422821"/>
                  </a:cubicBezTo>
                  <a:cubicBezTo>
                    <a:pt x="12700" y="204546"/>
                    <a:pt x="0" y="0"/>
                    <a:pt x="376418" y="13800"/>
                  </a:cubicBezTo>
                  <a:cubicBezTo>
                    <a:pt x="376418" y="13800"/>
                    <a:pt x="936898" y="26690"/>
                    <a:pt x="3901937" y="13800"/>
                  </a:cubicBezTo>
                  <a:cubicBezTo>
                    <a:pt x="9516918" y="0"/>
                    <a:pt x="15127599" y="0"/>
                    <a:pt x="15127599" y="0"/>
                  </a:cubicBezTo>
                  <a:cubicBezTo>
                    <a:pt x="15382887" y="0"/>
                    <a:pt x="15554818" y="232146"/>
                    <a:pt x="15554818" y="450421"/>
                  </a:cubicBezTo>
                  <a:cubicBezTo>
                    <a:pt x="15554818" y="450421"/>
                    <a:pt x="15565884" y="1360778"/>
                    <a:pt x="15573051" y="1677938"/>
                  </a:cubicBezTo>
                  <a:cubicBezTo>
                    <a:pt x="15580216" y="2175495"/>
                    <a:pt x="15542116" y="2740517"/>
                    <a:pt x="15542116" y="2740517"/>
                  </a:cubicBezTo>
                  <a:close/>
                </a:path>
              </a:pathLst>
            </a:custGeom>
            <a:grpFill/>
          </p:spPr>
        </p:sp>
      </p:grpSp>
      <p:grpSp>
        <p:nvGrpSpPr>
          <p:cNvPr id="31" name="Group 4"/>
          <p:cNvGrpSpPr/>
          <p:nvPr/>
        </p:nvGrpSpPr>
        <p:grpSpPr>
          <a:xfrm>
            <a:off x="9502848" y="7026652"/>
            <a:ext cx="6898076" cy="2543062"/>
            <a:chOff x="0" y="0"/>
            <a:chExt cx="15573948" cy="3514274"/>
          </a:xfrm>
          <a:solidFill>
            <a:srgbClr val="92D050"/>
          </a:solidFill>
        </p:grpSpPr>
        <p:sp>
          <p:nvSpPr>
            <p:cNvPr id="32" name="Freeform 5"/>
            <p:cNvSpPr/>
            <p:nvPr/>
          </p:nvSpPr>
          <p:spPr>
            <a:xfrm>
              <a:off x="0" y="0"/>
              <a:ext cx="15580216" cy="3518903"/>
            </a:xfrm>
            <a:custGeom>
              <a:avLst/>
              <a:gdLst/>
              <a:ahLst/>
              <a:cxnLst/>
              <a:rect l="l" t="t" r="r" b="b"/>
              <a:pathLst>
                <a:path w="15580216" h="3518903">
                  <a:moveTo>
                    <a:pt x="15542116" y="2740517"/>
                  </a:moveTo>
                  <a:cubicBezTo>
                    <a:pt x="15539689" y="3045910"/>
                    <a:pt x="15366574" y="3272639"/>
                    <a:pt x="15165699" y="3272639"/>
                  </a:cubicBezTo>
                  <a:lnTo>
                    <a:pt x="14983417" y="3274830"/>
                  </a:lnTo>
                  <a:cubicBezTo>
                    <a:pt x="14951239" y="3298985"/>
                    <a:pt x="14913947" y="3325351"/>
                    <a:pt x="14873874" y="3350490"/>
                  </a:cubicBezTo>
                  <a:cubicBezTo>
                    <a:pt x="14734479" y="3437937"/>
                    <a:pt x="14663424" y="3479305"/>
                    <a:pt x="14611445" y="3511790"/>
                  </a:cubicBezTo>
                  <a:cubicBezTo>
                    <a:pt x="14600064" y="3518903"/>
                    <a:pt x="14585527" y="3509800"/>
                    <a:pt x="14586930" y="3496451"/>
                  </a:cubicBezTo>
                  <a:lnTo>
                    <a:pt x="14614437" y="3279266"/>
                  </a:lnTo>
                  <a:lnTo>
                    <a:pt x="401818" y="3301340"/>
                  </a:lnTo>
                  <a:cubicBezTo>
                    <a:pt x="200942" y="3301340"/>
                    <a:pt x="26609" y="3136334"/>
                    <a:pt x="25400" y="2864719"/>
                  </a:cubicBezTo>
                  <a:cubicBezTo>
                    <a:pt x="25400" y="2864719"/>
                    <a:pt x="0" y="1392979"/>
                    <a:pt x="0" y="1029680"/>
                  </a:cubicBezTo>
                  <a:cubicBezTo>
                    <a:pt x="0" y="666379"/>
                    <a:pt x="12700" y="422821"/>
                    <a:pt x="12700" y="422821"/>
                  </a:cubicBezTo>
                  <a:cubicBezTo>
                    <a:pt x="12700" y="204546"/>
                    <a:pt x="0" y="0"/>
                    <a:pt x="376418" y="13800"/>
                  </a:cubicBezTo>
                  <a:cubicBezTo>
                    <a:pt x="376418" y="13800"/>
                    <a:pt x="936898" y="26690"/>
                    <a:pt x="3901937" y="13800"/>
                  </a:cubicBezTo>
                  <a:cubicBezTo>
                    <a:pt x="9516918" y="0"/>
                    <a:pt x="15127599" y="0"/>
                    <a:pt x="15127599" y="0"/>
                  </a:cubicBezTo>
                  <a:cubicBezTo>
                    <a:pt x="15382887" y="0"/>
                    <a:pt x="15554818" y="232146"/>
                    <a:pt x="15554818" y="450421"/>
                  </a:cubicBezTo>
                  <a:cubicBezTo>
                    <a:pt x="15554818" y="450421"/>
                    <a:pt x="15565884" y="1360778"/>
                    <a:pt x="15573051" y="1677938"/>
                  </a:cubicBezTo>
                  <a:cubicBezTo>
                    <a:pt x="15580216" y="2175495"/>
                    <a:pt x="15542116" y="2740517"/>
                    <a:pt x="15542116" y="2740517"/>
                  </a:cubicBezTo>
                  <a:close/>
                </a:path>
              </a:pathLst>
            </a:custGeom>
            <a:grpFill/>
          </p:spPr>
        </p:sp>
      </p:grpSp>
      <p:sp>
        <p:nvSpPr>
          <p:cNvPr id="3" name="Rectangle 2"/>
          <p:cNvSpPr/>
          <p:nvPr/>
        </p:nvSpPr>
        <p:spPr>
          <a:xfrm>
            <a:off x="2052442" y="4599098"/>
            <a:ext cx="5655715" cy="707886"/>
          </a:xfrm>
          <a:prstGeom prst="rect">
            <a:avLst/>
          </a:prstGeom>
        </p:spPr>
        <p:txBody>
          <a:bodyPr wrap="none">
            <a:spAutoFit/>
          </a:bodyPr>
          <a:lstStyle/>
          <a:p>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xuống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hướng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nam</a:t>
            </a:r>
            <a:endParaRPr lang="en-US" sz="40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0196750" y="4599098"/>
            <a:ext cx="5513048" cy="707886"/>
          </a:xfrm>
          <a:prstGeom prst="rect">
            <a:avLst/>
          </a:prstGeom>
        </p:spPr>
        <p:txBody>
          <a:bodyPr wrap="none">
            <a:spAutoFit/>
          </a:bodyPr>
          <a:lstStyle/>
          <a:p>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sang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hướng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đông</a:t>
            </a:r>
            <a:endParaRPr lang="en-US" sz="40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2570820" y="7871651"/>
            <a:ext cx="4618957" cy="707886"/>
          </a:xfrm>
          <a:prstGeom prst="rect">
            <a:avLst/>
          </a:prstGeom>
        </p:spPr>
        <p:txBody>
          <a:bodyPr wrap="none">
            <a:spAutoFit/>
          </a:bodyPr>
          <a:lstStyle/>
          <a:p>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C.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hướng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tây</a:t>
            </a:r>
            <a:endParaRPr lang="en-US" sz="400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9999580" y="7871651"/>
            <a:ext cx="5907387" cy="707886"/>
          </a:xfrm>
          <a:prstGeom prst="rect">
            <a:avLst/>
          </a:prstGeom>
        </p:spPr>
        <p:txBody>
          <a:bodyPr wrap="none">
            <a:spAutoFit/>
          </a:bodyPr>
          <a:lstStyle/>
          <a:p>
            <a:pPr algn="ct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D.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Ngược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lên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hướng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bắc</a:t>
            </a:r>
            <a:endParaRPr lang="en-US" sz="4000" dirty="0">
              <a:solidFill>
                <a:schemeClr val="bg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60E7FDDC-44B2-417F-981C-C6718B73ACDA}"/>
              </a:ext>
            </a:extLst>
          </p:cNvPr>
          <p:cNvSpPr/>
          <p:nvPr/>
        </p:nvSpPr>
        <p:spPr>
          <a:xfrm>
            <a:off x="2245093" y="7683939"/>
            <a:ext cx="990600" cy="1003034"/>
          </a:xfrm>
          <a:prstGeom prst="ellipse">
            <a:avLst/>
          </a:prstGeom>
          <a:noFill/>
          <a:ln w="38100">
            <a:solidFill>
              <a:schemeClr val="accent5">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13576956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9"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C8A4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84349">
            <a:off x="24393" y="558671"/>
            <a:ext cx="4599649" cy="3760213"/>
          </a:xfrm>
          <a:prstGeom prst="rect">
            <a:avLst/>
          </a:prstGeom>
        </p:spPr>
      </p:pic>
      <p:sp>
        <p:nvSpPr>
          <p:cNvPr id="4" name="Freeform 4"/>
          <p:cNvSpPr/>
          <p:nvPr/>
        </p:nvSpPr>
        <p:spPr>
          <a:xfrm>
            <a:off x="2009775" y="1951124"/>
            <a:ext cx="14268450" cy="779971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EDEBE9"/>
          </a:solidFill>
        </p:spPr>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37225" y="8062926"/>
            <a:ext cx="3504960" cy="1984684"/>
          </a:xfrm>
          <a:prstGeom prst="rect">
            <a:avLst/>
          </a:prstGeom>
        </p:spPr>
      </p:pic>
      <p:pic>
        <p:nvPicPr>
          <p:cNvPr id="6" name="Picture 6"/>
          <p:cNvPicPr>
            <a:picLocks noChangeAspect="1"/>
          </p:cNvPicPr>
          <p:nvPr/>
        </p:nvPicPr>
        <p:blipFill>
          <a:blip r:embed="rId6"/>
          <a:srcRect/>
          <a:stretch>
            <a:fillRect/>
          </a:stretch>
        </p:blipFill>
        <p:spPr>
          <a:xfrm rot="20297618">
            <a:off x="1174656" y="6843297"/>
            <a:ext cx="1670239" cy="3753345"/>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0" y="629478"/>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bg1"/>
                </a:solidFill>
                <a:latin typeface="Arial" panose="020B0604020202020204" pitchFamily="34" charset="0"/>
                <a:cs typeface="Arial" panose="020B0604020202020204" pitchFamily="34" charset="0"/>
              </a:rPr>
              <a:t>VẬN DỤNG</a:t>
            </a:r>
          </a:p>
        </p:txBody>
      </p:sp>
      <p:sp>
        <p:nvSpPr>
          <p:cNvPr id="7" name="Rectangle 6"/>
          <p:cNvSpPr/>
          <p:nvPr/>
        </p:nvSpPr>
        <p:spPr>
          <a:xfrm>
            <a:off x="2324217" y="2542785"/>
            <a:ext cx="13716001" cy="1872307"/>
          </a:xfrm>
          <a:prstGeom prst="rect">
            <a:avLst/>
          </a:prstGeom>
        </p:spPr>
        <p:txBody>
          <a:bodyPr wrap="square">
            <a:spAutoFit/>
          </a:bodyPr>
          <a:lstStyle/>
          <a:p>
            <a:pPr algn="just">
              <a:lnSpc>
                <a:spcPct val="150000"/>
              </a:lnSpc>
              <a:spcBef>
                <a:spcPts val="100"/>
              </a:spcBef>
              <a:spcAft>
                <a:spcPts val="100"/>
              </a:spcAft>
            </a:pPr>
            <a:r>
              <a:rPr lang="nl-NL" sz="3800" b="1" dirty="0">
                <a:solidFill>
                  <a:srgbClr val="000000"/>
                </a:solidFill>
                <a:latin typeface="Arial" panose="020B0604020202020204" pitchFamily="34" charset="0"/>
                <a:ea typeface="Calibri" panose="020F0502020204030204" pitchFamily="34" charset="0"/>
                <a:cs typeface="Arial" panose="020B0604020202020204" pitchFamily="34" charset="0"/>
              </a:rPr>
              <a:t>Câu 1.</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 Trình bày một vài hiểu biết của em về C.Cô-lôm-bô.</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nl-NL" sz="3800" b="1" dirty="0">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vi-VN" sz="3800" dirty="0">
                <a:latin typeface="Arial" panose="020B0604020202020204" pitchFamily="34" charset="0"/>
                <a:ea typeface="Calibri" panose="020F0502020204030204" pitchFamily="34" charset="0"/>
                <a:cs typeface="Arial" panose="020B0604020202020204" pitchFamily="34" charset="0"/>
              </a:rPr>
              <a:t>Hoàn thành bảng dưới </a:t>
            </a:r>
            <a:r>
              <a:rPr lang="en-US" sz="3800" dirty="0">
                <a:latin typeface="Arial" panose="020B0604020202020204" pitchFamily="34" charset="0"/>
                <a:ea typeface="Calibri" panose="020F0502020204030204" pitchFamily="34" charset="0"/>
                <a:cs typeface="Arial" panose="020B0604020202020204" pitchFamily="34" charset="0"/>
              </a:rPr>
              <a:t>đ</a:t>
            </a:r>
            <a:r>
              <a:rPr lang="vi-VN" sz="3800" dirty="0">
                <a:latin typeface="Arial" panose="020B0604020202020204" pitchFamily="34" charset="0"/>
                <a:ea typeface="Calibri" panose="020F0502020204030204" pitchFamily="34" charset="0"/>
                <a:cs typeface="Arial" panose="020B0604020202020204" pitchFamily="34" charset="0"/>
              </a:rPr>
              <a:t>ây về các cuộc phát kiến địa lí:</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26500074"/>
              </p:ext>
            </p:extLst>
          </p:nvPr>
        </p:nvGraphicFramePr>
        <p:xfrm>
          <a:off x="2907411" y="4711868"/>
          <a:ext cx="12473178" cy="4064230"/>
        </p:xfrm>
        <a:graphic>
          <a:graphicData uri="http://schemas.openxmlformats.org/drawingml/2006/table">
            <a:tbl>
              <a:tblPr firstRow="1" firstCol="1" bandRow="1">
                <a:tableStyleId>{5940675A-B579-460E-94D1-54222C63F5DA}</a:tableStyleId>
              </a:tblPr>
              <a:tblGrid>
                <a:gridCol w="6236589">
                  <a:extLst>
                    <a:ext uri="{9D8B030D-6E8A-4147-A177-3AD203B41FA5}">
                      <a16:colId xmlns:a16="http://schemas.microsoft.com/office/drawing/2014/main" val="71228198"/>
                    </a:ext>
                  </a:extLst>
                </a:gridCol>
                <a:gridCol w="6236589">
                  <a:extLst>
                    <a:ext uri="{9D8B030D-6E8A-4147-A177-3AD203B41FA5}">
                      <a16:colId xmlns:a16="http://schemas.microsoft.com/office/drawing/2014/main" val="2202894315"/>
                    </a:ext>
                  </a:extLst>
                </a:gridCol>
              </a:tblGrid>
              <a:tr h="812846">
                <a:tc>
                  <a:txBody>
                    <a:bodyPr/>
                    <a:lstStyle/>
                    <a:p>
                      <a:pPr algn="ctr">
                        <a:lnSpc>
                          <a:spcPct val="150000"/>
                        </a:lnSpc>
                        <a:spcBef>
                          <a:spcPts val="600"/>
                        </a:spcBef>
                        <a:spcAft>
                          <a:spcPts val="100"/>
                        </a:spcAft>
                      </a:pPr>
                      <a:r>
                        <a:rPr lang="vi-VN" sz="3800">
                          <a:effectLst/>
                        </a:rPr>
                        <a:t>Thời gian</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100"/>
                        </a:spcAft>
                      </a:pPr>
                      <a:r>
                        <a:rPr lang="vi-VN" sz="3800">
                          <a:effectLst/>
                        </a:rPr>
                        <a:t>Các cuộc phát kiến địa lí</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2854991"/>
                  </a:ext>
                </a:extLst>
              </a:tr>
              <a:tr h="812846">
                <a:tc>
                  <a:txBody>
                    <a:bodyPr/>
                    <a:lstStyle/>
                    <a:p>
                      <a:pPr algn="just">
                        <a:lnSpc>
                          <a:spcPct val="150000"/>
                        </a:lnSpc>
                        <a:spcBef>
                          <a:spcPts val="600"/>
                        </a:spcBef>
                        <a:spcAft>
                          <a:spcPts val="100"/>
                        </a:spcAft>
                      </a:pPr>
                      <a:r>
                        <a:rPr lang="vi-VN" sz="3800" dirty="0">
                          <a:effectLst/>
                        </a:rPr>
                        <a:t>Năm 1487</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
                        </a:spcAft>
                      </a:pPr>
                      <a:r>
                        <a:rPr lang="vi-VN" sz="3800">
                          <a:effectLst/>
                        </a:rPr>
                        <a:t> </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41362"/>
                  </a:ext>
                </a:extLst>
              </a:tr>
              <a:tr h="812846">
                <a:tc>
                  <a:txBody>
                    <a:bodyPr/>
                    <a:lstStyle/>
                    <a:p>
                      <a:pPr algn="just">
                        <a:lnSpc>
                          <a:spcPct val="150000"/>
                        </a:lnSpc>
                        <a:spcBef>
                          <a:spcPts val="600"/>
                        </a:spcBef>
                        <a:spcAft>
                          <a:spcPts val="100"/>
                        </a:spcAft>
                      </a:pPr>
                      <a:r>
                        <a:rPr lang="vi-VN" sz="3800" dirty="0">
                          <a:effectLst/>
                        </a:rPr>
                        <a:t>Năm 14</a:t>
                      </a:r>
                      <a:r>
                        <a:rPr lang="en-US" sz="3800" dirty="0">
                          <a:effectLst/>
                          <a:latin typeface="Arial" panose="020B0604020202020204" pitchFamily="34" charset="0"/>
                          <a:cs typeface="Arial" panose="020B0604020202020204" pitchFamily="34" charset="0"/>
                        </a:rPr>
                        <a:t>92</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
                        </a:spcAft>
                      </a:pPr>
                      <a:r>
                        <a:rPr lang="vi-VN" sz="3800" dirty="0">
                          <a:effectLst/>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5626047"/>
                  </a:ext>
                </a:extLst>
              </a:tr>
              <a:tr h="812846">
                <a:tc>
                  <a:txBody>
                    <a:bodyPr/>
                    <a:lstStyle/>
                    <a:p>
                      <a:pPr algn="just">
                        <a:lnSpc>
                          <a:spcPct val="150000"/>
                        </a:lnSpc>
                        <a:spcBef>
                          <a:spcPts val="600"/>
                        </a:spcBef>
                        <a:spcAft>
                          <a:spcPts val="100"/>
                        </a:spcAft>
                      </a:pPr>
                      <a:r>
                        <a:rPr lang="vi-VN" sz="3800" dirty="0">
                          <a:effectLst/>
                        </a:rPr>
                        <a:t>Năm 149</a:t>
                      </a:r>
                      <a:r>
                        <a:rPr lang="en-US" sz="3800" dirty="0">
                          <a:effectLst/>
                          <a:latin typeface="Arial" panose="020B0604020202020204" pitchFamily="34" charset="0"/>
                          <a:cs typeface="Arial" panose="020B0604020202020204" pitchFamily="34" charset="0"/>
                        </a:rPr>
                        <a:t>7 - 1498</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
                        </a:spcAft>
                      </a:pPr>
                      <a:r>
                        <a:rPr lang="vi-VN" sz="3800">
                          <a:effectLst/>
                        </a:rPr>
                        <a:t> </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1618417"/>
                  </a:ext>
                </a:extLst>
              </a:tr>
              <a:tr h="812846">
                <a:tc>
                  <a:txBody>
                    <a:bodyPr/>
                    <a:lstStyle/>
                    <a:p>
                      <a:pPr algn="just">
                        <a:lnSpc>
                          <a:spcPct val="150000"/>
                        </a:lnSpc>
                        <a:spcBef>
                          <a:spcPts val="600"/>
                        </a:spcBef>
                        <a:spcAft>
                          <a:spcPts val="100"/>
                        </a:spcAft>
                      </a:pPr>
                      <a:r>
                        <a:rPr lang="vi-VN" sz="3800">
                          <a:effectLst/>
                        </a:rPr>
                        <a:t>Từ năm 1519 </a:t>
                      </a:r>
                      <a:r>
                        <a:rPr lang="en-US" sz="3800">
                          <a:effectLst/>
                        </a:rPr>
                        <a:t>- </a:t>
                      </a:r>
                      <a:r>
                        <a:rPr lang="vi-VN" sz="3800">
                          <a:effectLst/>
                        </a:rPr>
                        <a:t>1522</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
                        </a:spcAft>
                      </a:pPr>
                      <a:r>
                        <a:rPr lang="vi-VN" sz="3800" dirty="0">
                          <a:effectLst/>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0060249"/>
                  </a:ext>
                </a:extLst>
              </a:tr>
            </a:tbl>
          </a:graphicData>
        </a:graphic>
      </p:graphicFrame>
    </p:spTree>
    <p:extLst>
      <p:ext uri="{BB962C8B-B14F-4D97-AF65-F5344CB8AC3E}">
        <p14:creationId xmlns:p14="http://schemas.microsoft.com/office/powerpoint/2010/main" val="152075689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down)">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down)">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sp>
        <p:nvSpPr>
          <p:cNvPr id="16" name="Freeform 4"/>
          <p:cNvSpPr/>
          <p:nvPr/>
        </p:nvSpPr>
        <p:spPr>
          <a:xfrm>
            <a:off x="1500187" y="1822151"/>
            <a:ext cx="15287625" cy="7992976"/>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1529">
            <a:off x="14583759" y="8098408"/>
            <a:ext cx="3178614" cy="311901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04784">
            <a:off x="-1528192" y="-1594328"/>
            <a:ext cx="4105342" cy="392060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102927">
            <a:off x="15781587" y="7526600"/>
            <a:ext cx="4105342" cy="39206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6701">
            <a:off x="-2430552" y="213212"/>
            <a:ext cx="5624670" cy="2629533"/>
          </a:xfrm>
          <a:prstGeom prst="rect">
            <a:avLst/>
          </a:prstGeom>
        </p:spPr>
      </p:pic>
      <p:pic>
        <p:nvPicPr>
          <p:cNvPr id="17" name="Picture 3"/>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139524">
            <a:off x="16957134" y="5976939"/>
            <a:ext cx="2508852" cy="2336369"/>
          </a:xfrm>
          <a:prstGeom prst="rect">
            <a:avLst/>
          </a:prstGeom>
        </p:spPr>
      </p:pic>
      <p:sp>
        <p:nvSpPr>
          <p:cNvPr id="4" name="Rectangle 3"/>
          <p:cNvSpPr/>
          <p:nvPr/>
        </p:nvSpPr>
        <p:spPr>
          <a:xfrm>
            <a:off x="2095499" y="2225347"/>
            <a:ext cx="14096999" cy="7186583"/>
          </a:xfrm>
          <a:prstGeom prst="rect">
            <a:avLst/>
          </a:prstGeom>
        </p:spPr>
        <p:txBody>
          <a:bodyPr wrap="square">
            <a:spAutoFit/>
          </a:bodyPr>
          <a:lstStyle/>
          <a:p>
            <a:pPr algn="just">
              <a:lnSpc>
                <a:spcPct val="150000"/>
              </a:lnSpc>
              <a:spcBef>
                <a:spcPts val="100"/>
              </a:spcBef>
              <a:spcAft>
                <a:spcPts val="100"/>
              </a:spcAft>
            </a:pPr>
            <a:r>
              <a:rPr lang="nl-NL" sz="3800" b="1" dirty="0">
                <a:solidFill>
                  <a:srgbClr val="000000"/>
                </a:solidFill>
                <a:latin typeface="Arial" panose="020B0604020202020204" pitchFamily="34" charset="0"/>
                <a:ea typeface="Calibri" panose="020F0502020204030204" pitchFamily="34" charset="0"/>
                <a:cs typeface="Arial" panose="020B0604020202020204" pitchFamily="34" charset="0"/>
              </a:rPr>
              <a:t>Câu 1.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q"/>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Cri-xtốp Cô-lôm-bô sinh năm 1451 ở Giên (I-ta-li-a), xuất thân trong một gia đình thợ dệt ở Giê-nô-va. </a:t>
            </a:r>
          </a:p>
          <a:p>
            <a:pPr marL="571500" indent="-571500" algn="just">
              <a:lnSpc>
                <a:spcPct val="150000"/>
              </a:lnSpc>
              <a:spcBef>
                <a:spcPts val="100"/>
              </a:spcBef>
              <a:spcAft>
                <a:spcPts val="100"/>
              </a:spcAft>
              <a:buFont typeface="Wingdings" panose="05000000000000000000" pitchFamily="2" charset="2"/>
              <a:buChar char="q"/>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Ông được biết đến là một người đầy nghị lực, ham học hỏi, muốn khám phá những điều mới mẻ và đặc biệt say mê với nghề hàng hải.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q"/>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Thời niên thiếu, ông đã từng đặt chân đến Ghi-nê và Anh. Ngoài 20 tuổi, ông đã trở thành người thủy thủ từng trải. </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
        <p:nvSpPr>
          <p:cNvPr id="14" name="TextBox 18">
            <a:extLst>
              <a:ext uri="{FF2B5EF4-FFF2-40B4-BE49-F238E27FC236}">
                <a16:creationId xmlns:a16="http://schemas.microsoft.com/office/drawing/2014/main" id="{2F6D078F-FA04-C1CD-88EA-75263540A923}"/>
              </a:ext>
            </a:extLst>
          </p:cNvPr>
          <p:cNvSpPr txBox="1"/>
          <p:nvPr/>
        </p:nvSpPr>
        <p:spPr>
          <a:xfrm>
            <a:off x="0" y="629478"/>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925C39"/>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149308705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sp>
        <p:nvSpPr>
          <p:cNvPr id="16" name="Freeform 4"/>
          <p:cNvSpPr/>
          <p:nvPr/>
        </p:nvSpPr>
        <p:spPr>
          <a:xfrm>
            <a:off x="1500187" y="1822151"/>
            <a:ext cx="15287625" cy="7992976"/>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1529">
            <a:off x="14583759" y="8098408"/>
            <a:ext cx="3178614" cy="311901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04784">
            <a:off x="-1528192" y="-1594328"/>
            <a:ext cx="4105342" cy="392060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102927">
            <a:off x="15781587" y="7526600"/>
            <a:ext cx="4105342" cy="39206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6701">
            <a:off x="-2430552" y="213212"/>
            <a:ext cx="5624670" cy="2629533"/>
          </a:xfrm>
          <a:prstGeom prst="rect">
            <a:avLst/>
          </a:prstGeom>
        </p:spPr>
      </p:pic>
      <p:pic>
        <p:nvPicPr>
          <p:cNvPr id="17" name="Picture 3"/>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139524">
            <a:off x="16957134" y="5976939"/>
            <a:ext cx="2508852" cy="2336369"/>
          </a:xfrm>
          <a:prstGeom prst="rect">
            <a:avLst/>
          </a:prstGeom>
        </p:spPr>
      </p:pic>
      <p:sp>
        <p:nvSpPr>
          <p:cNvPr id="4" name="Rectangle 3"/>
          <p:cNvSpPr/>
          <p:nvPr/>
        </p:nvSpPr>
        <p:spPr>
          <a:xfrm>
            <a:off x="1797842" y="2442073"/>
            <a:ext cx="14692313" cy="6753131"/>
          </a:xfrm>
          <a:prstGeom prst="rect">
            <a:avLst/>
          </a:prstGeom>
        </p:spPr>
        <p:txBody>
          <a:bodyPr wrap="square">
            <a:spAutoFit/>
          </a:bodyPr>
          <a:lstStyle/>
          <a:p>
            <a:pPr algn="just">
              <a:lnSpc>
                <a:spcPct val="150000"/>
              </a:lnSpc>
              <a:spcBef>
                <a:spcPts val="100"/>
              </a:spcBef>
              <a:spcAft>
                <a:spcPts val="100"/>
              </a:spcAft>
            </a:pPr>
            <a:r>
              <a:rPr lang="nl-NL" sz="3600" b="1" dirty="0">
                <a:solidFill>
                  <a:srgbClr val="000000"/>
                </a:solidFill>
                <a:latin typeface="Arial" panose="020B0604020202020204" pitchFamily="34" charset="0"/>
                <a:ea typeface="Calibri" panose="020F0502020204030204" pitchFamily="34" charset="0"/>
                <a:cs typeface="Arial" panose="020B0604020202020204" pitchFamily="34" charset="0"/>
              </a:rPr>
              <a:t>Câu 1. </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q"/>
            </a:pPr>
            <a:r>
              <a:rPr lang="nl-NL" sz="3600" dirty="0">
                <a:latin typeface="Arial" panose="020B0604020202020204" pitchFamily="34" charset="0"/>
                <a:cs typeface="Arial" panose="020B0604020202020204" pitchFamily="34" charset="0"/>
              </a:rPr>
              <a:t>12/10/1492: Theo lệnh của vua Fernando và nữ vương Isabel, đoàn thám hiểm do C.Cô-lôm-bô dẫn đầu đã đặt chân đến châu Mỹ. </a:t>
            </a:r>
          </a:p>
          <a:p>
            <a:pPr marL="571500" indent="-571500" algn="just">
              <a:lnSpc>
                <a:spcPct val="150000"/>
              </a:lnSpc>
              <a:buFont typeface="Wingdings" panose="05000000000000000000" pitchFamily="2" charset="2"/>
              <a:buChar char="q"/>
            </a:pPr>
            <a:r>
              <a:rPr lang="nl-NL" sz="3600" dirty="0">
                <a:latin typeface="Arial" panose="020B0604020202020204" pitchFamily="34" charset="0"/>
                <a:cs typeface="Arial" panose="020B0604020202020204" pitchFamily="34" charset="0"/>
              </a:rPr>
              <a:t>Sau khi vượt qua Đại Tây Dương, đoàn thám hiểm đã đặt chân đến một hòn đảo của lục địa châu Mỹ, nhưng lại nhầm tưởng là Ấn Độ. </a:t>
            </a:r>
          </a:p>
          <a:p>
            <a:pPr marL="571500" indent="-571500" algn="just">
              <a:lnSpc>
                <a:spcPct val="150000"/>
              </a:lnSpc>
              <a:buFont typeface="Wingdings" panose="05000000000000000000" pitchFamily="2" charset="2"/>
              <a:buChar char="q"/>
            </a:pPr>
            <a:r>
              <a:rPr lang="nl-NL" sz="3600" dirty="0">
                <a:latin typeface="Arial" panose="020B0604020202020204" pitchFamily="34" charset="0"/>
                <a:cs typeface="Arial" panose="020B0604020202020204" pitchFamily="34" charset="0"/>
              </a:rPr>
              <a:t>Đây là một trong những sự kiện quan trọng nhất trong lịch sử nhân loại, là sự tiếp xúc giữa hai thế giới vốn phát triển tách biệt nhau kể từ buổi bình minh của loài người.</a:t>
            </a:r>
            <a:endParaRPr lang="en-US" sz="3600" dirty="0">
              <a:latin typeface="Arial" panose="020B0604020202020204" pitchFamily="34" charset="0"/>
              <a:cs typeface="Arial" panose="020B0604020202020204" pitchFamily="34" charset="0"/>
            </a:endParaRPr>
          </a:p>
        </p:txBody>
      </p:sp>
      <p:sp>
        <p:nvSpPr>
          <p:cNvPr id="14" name="TextBox 18">
            <a:extLst>
              <a:ext uri="{FF2B5EF4-FFF2-40B4-BE49-F238E27FC236}">
                <a16:creationId xmlns:a16="http://schemas.microsoft.com/office/drawing/2014/main" id="{2F6D078F-FA04-C1CD-88EA-75263540A923}"/>
              </a:ext>
            </a:extLst>
          </p:cNvPr>
          <p:cNvSpPr txBox="1"/>
          <p:nvPr/>
        </p:nvSpPr>
        <p:spPr>
          <a:xfrm>
            <a:off x="0" y="629478"/>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925C39"/>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2202185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04784">
            <a:off x="-1528192" y="-1594328"/>
            <a:ext cx="4105342" cy="3920602"/>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06701">
            <a:off x="-2430552" y="213212"/>
            <a:ext cx="5624670" cy="2629533"/>
          </a:xfrm>
          <a:prstGeom prst="rect">
            <a:avLst/>
          </a:prstGeom>
        </p:spPr>
      </p:pic>
      <p:sp>
        <p:nvSpPr>
          <p:cNvPr id="12" name="TextBox 18">
            <a:extLst>
              <a:ext uri="{FF2B5EF4-FFF2-40B4-BE49-F238E27FC236}">
                <a16:creationId xmlns:a16="http://schemas.microsoft.com/office/drawing/2014/main" id="{2F6D078F-FA04-C1CD-88EA-75263540A923}"/>
              </a:ext>
            </a:extLst>
          </p:cNvPr>
          <p:cNvSpPr txBox="1"/>
          <p:nvPr/>
        </p:nvSpPr>
        <p:spPr>
          <a:xfrm>
            <a:off x="0" y="629478"/>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925C39"/>
                </a:solidFill>
                <a:latin typeface="Arial" panose="020B0604020202020204" pitchFamily="34" charset="0"/>
                <a:cs typeface="Arial" panose="020B0604020202020204" pitchFamily="34" charset="0"/>
              </a:rPr>
              <a:t>VẬN DỤNG</a:t>
            </a:r>
          </a:p>
        </p:txBody>
      </p:sp>
      <p:graphicFrame>
        <p:nvGraphicFramePr>
          <p:cNvPr id="3" name="Table 2"/>
          <p:cNvGraphicFramePr>
            <a:graphicFrameLocks noGrp="1"/>
          </p:cNvGraphicFramePr>
          <p:nvPr>
            <p:extLst>
              <p:ext uri="{D42A27DB-BD31-4B8C-83A1-F6EECF244321}">
                <p14:modId xmlns:p14="http://schemas.microsoft.com/office/powerpoint/2010/main" val="2843179401"/>
              </p:ext>
            </p:extLst>
          </p:nvPr>
        </p:nvGraphicFramePr>
        <p:xfrm>
          <a:off x="1002030" y="2095538"/>
          <a:ext cx="16283940" cy="7388860"/>
        </p:xfrm>
        <a:graphic>
          <a:graphicData uri="http://schemas.openxmlformats.org/drawingml/2006/table">
            <a:tbl>
              <a:tblPr firstRow="1" firstCol="1" bandRow="1">
                <a:tableStyleId>{5940675A-B579-460E-94D1-54222C63F5DA}</a:tableStyleId>
              </a:tblPr>
              <a:tblGrid>
                <a:gridCol w="4636770">
                  <a:extLst>
                    <a:ext uri="{9D8B030D-6E8A-4147-A177-3AD203B41FA5}">
                      <a16:colId xmlns:a16="http://schemas.microsoft.com/office/drawing/2014/main" val="3293600830"/>
                    </a:ext>
                  </a:extLst>
                </a:gridCol>
                <a:gridCol w="11647170">
                  <a:extLst>
                    <a:ext uri="{9D8B030D-6E8A-4147-A177-3AD203B41FA5}">
                      <a16:colId xmlns:a16="http://schemas.microsoft.com/office/drawing/2014/main" val="267543305"/>
                    </a:ext>
                  </a:extLst>
                </a:gridCol>
              </a:tblGrid>
              <a:tr h="759407">
                <a:tc>
                  <a:txBody>
                    <a:bodyPr/>
                    <a:lstStyle/>
                    <a:p>
                      <a:pPr algn="ctr">
                        <a:lnSpc>
                          <a:spcPct val="150000"/>
                        </a:lnSpc>
                        <a:spcBef>
                          <a:spcPts val="600"/>
                        </a:spcBef>
                        <a:spcAft>
                          <a:spcPts val="100"/>
                        </a:spcAft>
                      </a:pPr>
                      <a:r>
                        <a:rPr lang="vi-VN" sz="3800">
                          <a:effectLst/>
                        </a:rPr>
                        <a:t>Thời gian</a:t>
                      </a:r>
                      <a:endParaRPr lang="en-US" sz="3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100"/>
                        </a:spcAft>
                      </a:pPr>
                      <a:r>
                        <a:rPr lang="vi-VN" sz="3800" dirty="0">
                          <a:effectLst/>
                        </a:rPr>
                        <a:t>Các cuộc phát kiến địa lí</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224146"/>
                  </a:ext>
                </a:extLst>
              </a:tr>
              <a:tr h="1614223">
                <a:tc>
                  <a:txBody>
                    <a:bodyPr/>
                    <a:lstStyle/>
                    <a:p>
                      <a:pPr algn="ctr">
                        <a:lnSpc>
                          <a:spcPct val="150000"/>
                        </a:lnSpc>
                        <a:spcBef>
                          <a:spcPts val="600"/>
                        </a:spcBef>
                        <a:spcAft>
                          <a:spcPts val="100"/>
                        </a:spcAft>
                      </a:pPr>
                      <a:r>
                        <a:rPr lang="vi-VN" sz="3800" dirty="0">
                          <a:effectLst/>
                        </a:rPr>
                        <a:t>Năm 1487</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
                        </a:spcAft>
                      </a:pPr>
                      <a:r>
                        <a:rPr lang="fr-FR" sz="3800" dirty="0" err="1">
                          <a:effectLst/>
                          <a:latin typeface="Arial" panose="020B0604020202020204" pitchFamily="34" charset="0"/>
                          <a:cs typeface="Arial" panose="020B0604020202020204" pitchFamily="34" charset="0"/>
                        </a:rPr>
                        <a:t>Cuộc</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thám</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hiểm</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đi</a:t>
                      </a:r>
                      <a:r>
                        <a:rPr lang="fr-FR" sz="3800" dirty="0">
                          <a:effectLst/>
                          <a:latin typeface="Arial" panose="020B0604020202020204" pitchFamily="34" charset="0"/>
                          <a:cs typeface="Arial" panose="020B0604020202020204" pitchFamily="34" charset="0"/>
                        </a:rPr>
                        <a:t> qua  </a:t>
                      </a:r>
                      <a:r>
                        <a:rPr lang="fr-FR" sz="3800" dirty="0" err="1">
                          <a:effectLst/>
                          <a:latin typeface="Arial" panose="020B0604020202020204" pitchFamily="34" charset="0"/>
                          <a:cs typeface="Arial" panose="020B0604020202020204" pitchFamily="34" charset="0"/>
                        </a:rPr>
                        <a:t>mũi</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cực</a:t>
                      </a:r>
                      <a:r>
                        <a:rPr lang="fr-FR" sz="3800" dirty="0">
                          <a:effectLst/>
                          <a:latin typeface="Arial" panose="020B0604020202020204" pitchFamily="34" charset="0"/>
                          <a:cs typeface="Arial" panose="020B0604020202020204" pitchFamily="34" charset="0"/>
                        </a:rPr>
                        <a:t> Nam </a:t>
                      </a:r>
                      <a:r>
                        <a:rPr lang="fr-FR" sz="3800" dirty="0" err="1">
                          <a:effectLst/>
                          <a:latin typeface="Arial" panose="020B0604020202020204" pitchFamily="34" charset="0"/>
                          <a:cs typeface="Arial" panose="020B0604020202020204" pitchFamily="34" charset="0"/>
                        </a:rPr>
                        <a:t>châu</a:t>
                      </a:r>
                      <a:r>
                        <a:rPr lang="fr-FR" sz="3800" dirty="0">
                          <a:effectLst/>
                          <a:latin typeface="Arial" panose="020B0604020202020204" pitchFamily="34" charset="0"/>
                          <a:cs typeface="Arial" panose="020B0604020202020204" pitchFamily="34" charset="0"/>
                        </a:rPr>
                        <a:t> Phi </a:t>
                      </a:r>
                      <a:r>
                        <a:rPr lang="fr-FR" sz="3800" dirty="0" err="1">
                          <a:effectLst/>
                          <a:latin typeface="Arial" panose="020B0604020202020204" pitchFamily="34" charset="0"/>
                          <a:cs typeface="Arial" panose="020B0604020202020204" pitchFamily="34" charset="0"/>
                        </a:rPr>
                        <a:t>của</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B.Đi</a:t>
                      </a:r>
                      <a:r>
                        <a:rPr lang="fr-FR" sz="3800" dirty="0">
                          <a:effectLst/>
                          <a:latin typeface="Arial" panose="020B0604020202020204" pitchFamily="34" charset="0"/>
                          <a:cs typeface="Arial" panose="020B0604020202020204" pitchFamily="34" charset="0"/>
                        </a:rPr>
                        <a:t>-a-</a:t>
                      </a:r>
                      <a:r>
                        <a:rPr lang="fr-FR" sz="3800" dirty="0" err="1">
                          <a:effectLst/>
                          <a:latin typeface="Arial" panose="020B0604020202020204" pitchFamily="34" charset="0"/>
                          <a:cs typeface="Arial" panose="020B0604020202020204" pitchFamily="34" charset="0"/>
                        </a:rPr>
                        <a:t>xơ</a:t>
                      </a:r>
                      <a:r>
                        <a:rPr lang="fr-FR" sz="3800" dirty="0">
                          <a:effectLst/>
                          <a:latin typeface="Arial" panose="020B060402020202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8141941"/>
                  </a:ext>
                </a:extLst>
              </a:tr>
              <a:tr h="1614223">
                <a:tc>
                  <a:txBody>
                    <a:bodyPr/>
                    <a:lstStyle/>
                    <a:p>
                      <a:pPr algn="ctr">
                        <a:lnSpc>
                          <a:spcPct val="150000"/>
                        </a:lnSpc>
                        <a:spcBef>
                          <a:spcPts val="600"/>
                        </a:spcBef>
                        <a:spcAft>
                          <a:spcPts val="100"/>
                        </a:spcAft>
                      </a:pPr>
                      <a:r>
                        <a:rPr lang="vi-VN" sz="3800" dirty="0">
                          <a:effectLst/>
                        </a:rPr>
                        <a:t>Năm 14</a:t>
                      </a:r>
                      <a:r>
                        <a:rPr lang="en-US" sz="3800" dirty="0">
                          <a:effectLst/>
                          <a:latin typeface="Arial" panose="020B0604020202020204" pitchFamily="34" charset="0"/>
                          <a:cs typeface="Arial" panose="020B0604020202020204" pitchFamily="34" charset="0"/>
                        </a:rPr>
                        <a:t>92</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
                        </a:spcAft>
                      </a:pPr>
                      <a:r>
                        <a:rPr lang="fr-FR" sz="3800" dirty="0" err="1">
                          <a:effectLst/>
                          <a:latin typeface="Arial" panose="020B0604020202020204" pitchFamily="34" charset="0"/>
                          <a:cs typeface="Arial" panose="020B0604020202020204" pitchFamily="34" charset="0"/>
                        </a:rPr>
                        <a:t>Cuộc</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hành</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trình</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đi</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về</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phía</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Tây</a:t>
                      </a:r>
                      <a:r>
                        <a:rPr lang="fr-FR" sz="3800" dirty="0">
                          <a:effectLst/>
                          <a:latin typeface="Arial" panose="020B0604020202020204" pitchFamily="34" charset="0"/>
                          <a:cs typeface="Arial" panose="020B0604020202020204" pitchFamily="34" charset="0"/>
                        </a:rPr>
                        <a:t>, sang Ca-ri-</a:t>
                      </a:r>
                      <a:r>
                        <a:rPr lang="fr-FR" sz="3800" dirty="0" err="1">
                          <a:effectLst/>
                          <a:latin typeface="Arial" panose="020B0604020202020204" pitchFamily="34" charset="0"/>
                          <a:cs typeface="Arial" panose="020B0604020202020204" pitchFamily="34" charset="0"/>
                        </a:rPr>
                        <a:t>bê</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thuộc</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châu</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Mĩ</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ngày</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nay</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của</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C.Cô-lôm-bô</a:t>
                      </a:r>
                      <a:r>
                        <a:rPr lang="fr-FR" sz="3800" dirty="0">
                          <a:effectLst/>
                          <a:latin typeface="Arial" panose="020B060402020202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5419898"/>
                  </a:ext>
                </a:extLst>
              </a:tr>
              <a:tr h="1614223">
                <a:tc>
                  <a:txBody>
                    <a:bodyPr/>
                    <a:lstStyle/>
                    <a:p>
                      <a:pPr algn="ctr">
                        <a:lnSpc>
                          <a:spcPct val="150000"/>
                        </a:lnSpc>
                        <a:spcBef>
                          <a:spcPts val="600"/>
                        </a:spcBef>
                        <a:spcAft>
                          <a:spcPts val="100"/>
                        </a:spcAft>
                      </a:pPr>
                      <a:r>
                        <a:rPr lang="vi-VN" sz="3800" dirty="0">
                          <a:effectLst/>
                        </a:rPr>
                        <a:t>Năm 149</a:t>
                      </a:r>
                      <a:r>
                        <a:rPr lang="en-US" sz="3800" dirty="0">
                          <a:effectLst/>
                          <a:latin typeface="Arial" panose="020B0604020202020204" pitchFamily="34" charset="0"/>
                          <a:cs typeface="Arial" panose="020B0604020202020204" pitchFamily="34" charset="0"/>
                        </a:rPr>
                        <a:t>7 - 1498</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
                        </a:spcAft>
                      </a:pPr>
                      <a:r>
                        <a:rPr lang="fr-FR" sz="3800" dirty="0" err="1">
                          <a:effectLst/>
                          <a:latin typeface="Arial" panose="020B0604020202020204" pitchFamily="34" charset="0"/>
                          <a:cs typeface="Arial" panose="020B0604020202020204" pitchFamily="34" charset="0"/>
                        </a:rPr>
                        <a:t>Cuộc</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hành</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trình</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vòng</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quanh</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châu</a:t>
                      </a:r>
                      <a:r>
                        <a:rPr lang="fr-FR" sz="3800" dirty="0">
                          <a:effectLst/>
                          <a:latin typeface="Arial" panose="020B0604020202020204" pitchFamily="34" charset="0"/>
                          <a:cs typeface="Arial" panose="020B0604020202020204" pitchFamily="34" charset="0"/>
                        </a:rPr>
                        <a:t> Phi </a:t>
                      </a:r>
                      <a:r>
                        <a:rPr lang="fr-FR" sz="3800" dirty="0" err="1">
                          <a:effectLst/>
                          <a:latin typeface="Arial" panose="020B0604020202020204" pitchFamily="34" charset="0"/>
                          <a:cs typeface="Arial" panose="020B0604020202020204" pitchFamily="34" charset="0"/>
                        </a:rPr>
                        <a:t>đến</a:t>
                      </a:r>
                      <a:r>
                        <a:rPr lang="fr-FR" sz="3800" dirty="0">
                          <a:effectLst/>
                          <a:latin typeface="Arial" panose="020B0604020202020204" pitchFamily="34" charset="0"/>
                          <a:cs typeface="Arial" panose="020B0604020202020204" pitchFamily="34" charset="0"/>
                        </a:rPr>
                        <a:t> Ca-li-</a:t>
                      </a:r>
                      <a:r>
                        <a:rPr lang="fr-FR" sz="3800" dirty="0" err="1">
                          <a:effectLst/>
                          <a:latin typeface="Arial" panose="020B0604020202020204" pitchFamily="34" charset="0"/>
                          <a:cs typeface="Arial" panose="020B0604020202020204" pitchFamily="34" charset="0"/>
                        </a:rPr>
                        <a:t>út</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Ấn</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Độ</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của</a:t>
                      </a:r>
                      <a:r>
                        <a:rPr lang="fr-FR" sz="3800" dirty="0">
                          <a:effectLst/>
                          <a:latin typeface="Arial" panose="020B0604020202020204" pitchFamily="34" charset="0"/>
                          <a:cs typeface="Arial" panose="020B0604020202020204" pitchFamily="34" charset="0"/>
                        </a:rPr>
                        <a:t> Va-</a:t>
                      </a:r>
                      <a:r>
                        <a:rPr lang="fr-FR" sz="3800" dirty="0" err="1">
                          <a:effectLst/>
                          <a:latin typeface="Arial" panose="020B0604020202020204" pitchFamily="34" charset="0"/>
                          <a:cs typeface="Arial" panose="020B0604020202020204" pitchFamily="34" charset="0"/>
                        </a:rPr>
                        <a:t>xco</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đơ</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Ga-ma</a:t>
                      </a:r>
                      <a:r>
                        <a:rPr lang="fr-FR" sz="3800" dirty="0">
                          <a:effectLst/>
                          <a:latin typeface="Arial" panose="020B060402020202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5428689"/>
                  </a:ext>
                </a:extLst>
              </a:tr>
              <a:tr h="1614223">
                <a:tc>
                  <a:txBody>
                    <a:bodyPr/>
                    <a:lstStyle/>
                    <a:p>
                      <a:pPr algn="ctr">
                        <a:lnSpc>
                          <a:spcPct val="150000"/>
                        </a:lnSpc>
                        <a:spcBef>
                          <a:spcPts val="600"/>
                        </a:spcBef>
                        <a:spcAft>
                          <a:spcPts val="100"/>
                        </a:spcAft>
                      </a:pPr>
                      <a:r>
                        <a:rPr lang="vi-VN" sz="3800" dirty="0">
                          <a:effectLst/>
                        </a:rPr>
                        <a:t>Từ năm 1519 </a:t>
                      </a:r>
                      <a:r>
                        <a:rPr lang="en-US" sz="3800" dirty="0">
                          <a:effectLst/>
                        </a:rPr>
                        <a:t>- </a:t>
                      </a:r>
                      <a:r>
                        <a:rPr lang="vi-VN" sz="3800" dirty="0">
                          <a:effectLst/>
                        </a:rPr>
                        <a:t>1522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600"/>
                        </a:spcBef>
                        <a:spcAft>
                          <a:spcPts val="100"/>
                        </a:spcAft>
                      </a:pPr>
                      <a:r>
                        <a:rPr lang="fr-FR" sz="3800" dirty="0" err="1">
                          <a:effectLst/>
                          <a:latin typeface="Arial" panose="020B0604020202020204" pitchFamily="34" charset="0"/>
                          <a:cs typeface="Arial" panose="020B0604020202020204" pitchFamily="34" charset="0"/>
                        </a:rPr>
                        <a:t>Chuyến</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đi</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vòng</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quanh</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Trái</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đất</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bằng</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đường</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biển</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của</a:t>
                      </a:r>
                      <a:r>
                        <a:rPr lang="fr-FR" sz="3800" dirty="0">
                          <a:effectLst/>
                          <a:latin typeface="Arial" panose="020B0604020202020204" pitchFamily="34" charset="0"/>
                          <a:cs typeface="Arial" panose="020B0604020202020204" pitchFamily="34" charset="0"/>
                        </a:rPr>
                        <a:t> </a:t>
                      </a:r>
                      <a:r>
                        <a:rPr lang="fr-FR" sz="3800" dirty="0" err="1">
                          <a:effectLst/>
                          <a:latin typeface="Arial" panose="020B0604020202020204" pitchFamily="34" charset="0"/>
                          <a:cs typeface="Arial" panose="020B0604020202020204" pitchFamily="34" charset="0"/>
                        </a:rPr>
                        <a:t>Ph.Ma-gien-lăng</a:t>
                      </a:r>
                      <a:r>
                        <a:rPr lang="fr-FR" sz="3800" dirty="0">
                          <a:effectLst/>
                          <a:latin typeface="Arial" panose="020B060402020202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2337400"/>
                  </a:ext>
                </a:extLst>
              </a:tr>
            </a:tbl>
          </a:graphicData>
        </a:graphic>
      </p:graphicFrame>
      <p:pic>
        <p:nvPicPr>
          <p:cNvPr id="14"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544800" y="634921"/>
            <a:ext cx="2168661" cy="2119866"/>
          </a:xfrm>
          <a:prstGeom prst="rect">
            <a:avLst/>
          </a:prstGeom>
        </p:spPr>
      </p:pic>
    </p:spTree>
    <p:extLst>
      <p:ext uri="{BB962C8B-B14F-4D97-AF65-F5344CB8AC3E}">
        <p14:creationId xmlns:p14="http://schemas.microsoft.com/office/powerpoint/2010/main" val="222305423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38526">
            <a:off x="9386783" y="-2057400"/>
            <a:ext cx="3296984" cy="4114800"/>
          </a:xfrm>
          <a:prstGeom prst="rect">
            <a:avLst/>
          </a:prstGeom>
        </p:spPr>
      </p:pic>
      <p:pic>
        <p:nvPicPr>
          <p:cNvPr id="3" name="Picture 3"/>
          <p:cNvPicPr>
            <a:picLocks noChangeAspect="1"/>
          </p:cNvPicPr>
          <p:nvPr/>
        </p:nvPicPr>
        <p:blipFill>
          <a:blip r:embed="rId4"/>
          <a:srcRect r="1469"/>
          <a:stretch>
            <a:fillRect/>
          </a:stretch>
        </p:blipFill>
        <p:spPr>
          <a:xfrm rot="-10800000">
            <a:off x="6381828" y="772788"/>
            <a:ext cx="12326901" cy="9216866"/>
          </a:xfrm>
          <a:prstGeom prst="rect">
            <a:avLst/>
          </a:prstGeom>
        </p:spPr>
      </p:pic>
      <p:pic>
        <p:nvPicPr>
          <p:cNvPr id="4" name="Picture 4"/>
          <p:cNvPicPr>
            <a:picLocks noChangeAspect="1"/>
          </p:cNvPicPr>
          <p:nvPr/>
        </p:nvPicPr>
        <p:blipFill>
          <a:blip r:embed="rId5"/>
          <a:srcRect/>
          <a:stretch>
            <a:fillRect/>
          </a:stretch>
        </p:blipFill>
        <p:spPr>
          <a:xfrm rot="-5817016">
            <a:off x="4357442" y="4208170"/>
            <a:ext cx="4479219" cy="201455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59135" y="5950994"/>
            <a:ext cx="7095265" cy="511746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732" y="-171575"/>
            <a:ext cx="2380284" cy="2034061"/>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7878569" y="-616507"/>
            <a:ext cx="3156706" cy="179143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243820" y="-1028700"/>
            <a:ext cx="3881329" cy="291452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530118">
            <a:off x="-1835112" y="6246977"/>
            <a:ext cx="5537124" cy="3668345"/>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21099" y="7914118"/>
            <a:ext cx="4532727" cy="3675629"/>
          </a:xfrm>
          <a:prstGeom prst="rect">
            <a:avLst/>
          </a:prstGeom>
        </p:spPr>
      </p:pic>
      <p:sp>
        <p:nvSpPr>
          <p:cNvPr id="15" name="TextBox 18">
            <a:extLst>
              <a:ext uri="{FF2B5EF4-FFF2-40B4-BE49-F238E27FC236}">
                <a16:creationId xmlns:a16="http://schemas.microsoft.com/office/drawing/2014/main" id="{2F6D078F-FA04-C1CD-88EA-75263540A923}"/>
              </a:ext>
            </a:extLst>
          </p:cNvPr>
          <p:cNvSpPr txBox="1"/>
          <p:nvPr/>
        </p:nvSpPr>
        <p:spPr>
          <a:xfrm>
            <a:off x="15240" y="4148544"/>
            <a:ext cx="6366588" cy="2465355"/>
          </a:xfrm>
          <a:prstGeom prst="rect">
            <a:avLst/>
          </a:prstGeom>
        </p:spPr>
        <p:txBody>
          <a:bodyPr wrap="square" lIns="0" tIns="0" rIns="0" bIns="0" rtlCol="0" anchor="t">
            <a:spAutoFit/>
          </a:bodyPr>
          <a:lstStyle/>
          <a:p>
            <a:pPr marL="0" lvl="0" indent="0" algn="ctr">
              <a:lnSpc>
                <a:spcPct val="130000"/>
              </a:lnSpc>
              <a:spcBef>
                <a:spcPct val="0"/>
              </a:spcBef>
            </a:pPr>
            <a:r>
              <a:rPr lang="en-US" sz="6500" b="1" dirty="0">
                <a:solidFill>
                  <a:srgbClr val="925C39"/>
                </a:solidFill>
                <a:latin typeface="Arial" panose="020B0604020202020204" pitchFamily="34" charset="0"/>
                <a:cs typeface="Arial" panose="020B0604020202020204" pitchFamily="34" charset="0"/>
              </a:rPr>
              <a:t>HƯỚNG DẪN VỀ NHÀ</a:t>
            </a:r>
          </a:p>
        </p:txBody>
      </p:sp>
      <p:sp>
        <p:nvSpPr>
          <p:cNvPr id="17" name="Rectangle 16"/>
          <p:cNvSpPr/>
          <p:nvPr/>
        </p:nvSpPr>
        <p:spPr>
          <a:xfrm>
            <a:off x="7573598" y="2330039"/>
            <a:ext cx="9943360" cy="5770811"/>
          </a:xfrm>
          <a:prstGeom prst="rect">
            <a:avLst/>
          </a:prstGeom>
        </p:spPr>
        <p:txBody>
          <a:bodyPr wrap="square">
            <a:spAutoFit/>
          </a:bodyPr>
          <a:lstStyle/>
          <a:p>
            <a:pPr marL="571500" indent="-571500" algn="just">
              <a:lnSpc>
                <a:spcPct val="130000"/>
              </a:lnSpc>
              <a:spcBef>
                <a:spcPts val="100"/>
              </a:spcBef>
              <a:spcAft>
                <a:spcPts val="1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100"/>
              </a:spcBef>
              <a:spcAft>
                <a:spcPts val="1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Hoàn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2 – </a:t>
            </a:r>
            <a:r>
              <a:rPr lang="en-US" sz="4000" dirty="0" err="1">
                <a:latin typeface="Arial" panose="020B0604020202020204" pitchFamily="34" charset="0"/>
                <a:ea typeface="Calibri" panose="020F0502020204030204" pitchFamily="34" charset="0"/>
                <a:cs typeface="Arial" panose="020B0604020202020204" pitchFamily="34" charset="0"/>
              </a:rPr>
              <a:t>phần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dụng</a:t>
            </a:r>
            <a:r>
              <a:rPr lang="en-US" sz="4000" dirty="0">
                <a:latin typeface="Arial" panose="020B0604020202020204" pitchFamily="34" charset="0"/>
                <a:ea typeface="Calibri" panose="020F0502020204030204" pitchFamily="34" charset="0"/>
                <a:cs typeface="Arial" panose="020B0604020202020204" pitchFamily="34" charset="0"/>
              </a:rPr>
              <a:t> SGK tr.16.</a:t>
            </a:r>
          </a:p>
          <a:p>
            <a:pPr marL="571500" indent="-571500" algn="just">
              <a:lnSpc>
                <a:spcPct val="130000"/>
              </a:lnSpc>
              <a:spcBef>
                <a:spcPts val="100"/>
              </a:spcBef>
              <a:spcAft>
                <a:spcPts val="1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3 - </a:t>
            </a:r>
            <a:r>
              <a:rPr lang="en-US" sz="4000" dirty="0" err="1">
                <a:latin typeface="Arial" panose="020B0604020202020204" pitchFamily="34" charset="0"/>
                <a:ea typeface="Calibri" panose="020F0502020204030204" pitchFamily="34" charset="0"/>
                <a:cs typeface="Arial" panose="020B0604020202020204" pitchFamily="34" charset="0"/>
              </a:rPr>
              <a:t>Sách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Địa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lí</a:t>
            </a:r>
            <a:r>
              <a:rPr lang="en-US" sz="4000" dirty="0">
                <a:latin typeface="Arial" panose="020B0604020202020204" pitchFamily="34" charset="0"/>
                <a:ea typeface="Calibri" panose="020F0502020204030204" pitchFamily="34" charset="0"/>
                <a:cs typeface="Arial" panose="020B0604020202020204" pitchFamily="34" charset="0"/>
              </a:rPr>
              <a:t> 7 – </a:t>
            </a:r>
            <a:r>
              <a:rPr lang="en-US" sz="4000" dirty="0" err="1">
                <a:latin typeface="Arial" panose="020B0604020202020204" pitchFamily="34" charset="0"/>
                <a:ea typeface="Calibri" panose="020F0502020204030204" pitchFamily="34" charset="0"/>
                <a:cs typeface="Arial" panose="020B0604020202020204" pitchFamily="34" charset="0"/>
              </a:rPr>
              <a:t>phần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sử</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100"/>
              </a:spcBef>
              <a:spcAft>
                <a:spcPts val="1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Đọc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Bài</a:t>
            </a:r>
            <a:r>
              <a:rPr lang="en-US" sz="4000" i="1" dirty="0">
                <a:latin typeface="Arial" panose="020B0604020202020204" pitchFamily="34" charset="0"/>
                <a:ea typeface="Calibri" panose="020F0502020204030204" pitchFamily="34" charset="0"/>
                <a:cs typeface="Arial" panose="020B0604020202020204" pitchFamily="34" charset="0"/>
              </a:rPr>
              <a:t> 3: </a:t>
            </a:r>
            <a:r>
              <a:rPr lang="en-US" sz="4000" i="1" dirty="0" err="1">
                <a:latin typeface="Arial" panose="020B0604020202020204" pitchFamily="34" charset="0"/>
                <a:ea typeface="Calibri" panose="020F0502020204030204" pitchFamily="34" charset="0"/>
                <a:cs typeface="Arial" panose="020B0604020202020204" pitchFamily="34" charset="0"/>
              </a:rPr>
              <a:t>Phong</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trào</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văn</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hoá</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Phục</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Hưng</a:t>
            </a:r>
            <a:r>
              <a:rPr lang="en-US" sz="4000" i="1"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anim calcmode="lin" valueType="num">
                                      <p:cBhvr>
                                        <p:cTn id="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500"/>
                                        <p:tgtEl>
                                          <p:spTgt spid="17">
                                            <p:txEl>
                                              <p:pRg st="1" end="1"/>
                                            </p:txEl>
                                          </p:spTgt>
                                        </p:tgtEl>
                                      </p:cBhvr>
                                    </p:animEffect>
                                    <p:anim calcmode="lin" valueType="num">
                                      <p:cBhvr>
                                        <p:cTn id="15"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500"/>
                                        <p:tgtEl>
                                          <p:spTgt spid="17">
                                            <p:txEl>
                                              <p:pRg st="2" end="2"/>
                                            </p:txEl>
                                          </p:spTgt>
                                        </p:tgtEl>
                                      </p:cBhvr>
                                    </p:animEffect>
                                    <p:anim calcmode="lin" valueType="num">
                                      <p:cBhvr>
                                        <p:cTn id="22"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500"/>
                                        <p:tgtEl>
                                          <p:spTgt spid="17">
                                            <p:txEl>
                                              <p:pRg st="3" end="3"/>
                                            </p:txEl>
                                          </p:spTgt>
                                        </p:tgtEl>
                                      </p:cBhvr>
                                    </p:animEffect>
                                    <p:anim calcmode="lin" valueType="num">
                                      <p:cBhvr>
                                        <p:cTn id="29"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25363" y="-461999"/>
            <a:ext cx="4565659" cy="4114800"/>
          </a:xfrm>
          <a:prstGeom prst="rect">
            <a:avLst/>
          </a:prstGeom>
        </p:spPr>
      </p:pic>
      <p:pic>
        <p:nvPicPr>
          <p:cNvPr id="3" name="Picture 3"/>
          <p:cNvPicPr>
            <a:picLocks noChangeAspect="1"/>
          </p:cNvPicPr>
          <p:nvPr/>
        </p:nvPicPr>
        <p:blipFill>
          <a:blip r:embed="rId4"/>
          <a:srcRect l="761" t="8919" r="1738" b="11765"/>
          <a:stretch>
            <a:fillRect/>
          </a:stretch>
        </p:blipFill>
        <p:spPr>
          <a:xfrm>
            <a:off x="457200" y="1171226"/>
            <a:ext cx="17449800" cy="794454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5550" y="7058374"/>
            <a:ext cx="2849499" cy="4114800"/>
          </a:xfrm>
          <a:prstGeom prst="rect">
            <a:avLst/>
          </a:prstGeom>
        </p:spPr>
      </p:pic>
      <p:pic>
        <p:nvPicPr>
          <p:cNvPr id="8" name="Picture 8"/>
          <p:cNvPicPr>
            <a:picLocks noChangeAspect="1"/>
          </p:cNvPicPr>
          <p:nvPr/>
        </p:nvPicPr>
        <p:blipFill>
          <a:blip r:embed="rId7"/>
          <a:srcRect/>
          <a:stretch>
            <a:fillRect/>
          </a:stretch>
        </p:blipFill>
        <p:spPr>
          <a:xfrm rot="1002912">
            <a:off x="15211814" y="5481183"/>
            <a:ext cx="3485330" cy="514756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64825" flipH="1">
            <a:off x="12953865" y="-183506"/>
            <a:ext cx="2108655" cy="2888568"/>
          </a:xfrm>
          <a:prstGeom prst="rect">
            <a:avLst/>
          </a:prstGeom>
        </p:spPr>
      </p:pic>
      <p:pic>
        <p:nvPicPr>
          <p:cNvPr id="12" name="Picture 12"/>
          <p:cNvPicPr>
            <a:picLocks noChangeAspect="1"/>
          </p:cNvPicPr>
          <p:nvPr/>
        </p:nvPicPr>
        <p:blipFill>
          <a:blip r:embed="rId10"/>
          <a:srcRect/>
          <a:stretch>
            <a:fillRect/>
          </a:stretch>
        </p:blipFill>
        <p:spPr>
          <a:xfrm rot="-609591">
            <a:off x="3902908" y="158252"/>
            <a:ext cx="4479219" cy="2014551"/>
          </a:xfrm>
          <a:prstGeom prst="rect">
            <a:avLst/>
          </a:prstGeom>
        </p:spPr>
      </p:pic>
      <p:sp>
        <p:nvSpPr>
          <p:cNvPr id="13" name="TextBox 15">
            <a:extLst>
              <a:ext uri="{FF2B5EF4-FFF2-40B4-BE49-F238E27FC236}">
                <a16:creationId xmlns:a16="http://schemas.microsoft.com/office/drawing/2014/main" id="{DCAF2297-A388-73BD-8AA0-2D2FC6F2664C}"/>
              </a:ext>
            </a:extLst>
          </p:cNvPr>
          <p:cNvSpPr txBox="1"/>
          <p:nvPr/>
        </p:nvSpPr>
        <p:spPr>
          <a:xfrm>
            <a:off x="0" y="3695374"/>
            <a:ext cx="18288000" cy="3200876"/>
          </a:xfrm>
          <a:prstGeom prst="rect">
            <a:avLst/>
          </a:prstGeom>
        </p:spPr>
        <p:txBody>
          <a:bodyPr wrap="square" lIns="0" tIns="0" rIns="0" bIns="0" rtlCol="0" anchor="t">
            <a:spAutoFit/>
          </a:bodyPr>
          <a:lstStyle/>
          <a:p>
            <a:pPr algn="ctr">
              <a:lnSpc>
                <a:spcPct val="130000"/>
              </a:lnSpc>
            </a:pPr>
            <a:r>
              <a:rPr lang="en-US" sz="8000" b="1" dirty="0">
                <a:latin typeface="Arial" panose="020B0604020202020204" pitchFamily="34" charset="0"/>
                <a:cs typeface="Arial" panose="020B0604020202020204" pitchFamily="34" charset="0"/>
              </a:rPr>
              <a:t>CẢM ƠN CÁC EM ĐÃ LẮNG NGHE BÀI GIẢNG, HẸN GẶP LẠI!</a:t>
            </a:r>
          </a:p>
        </p:txBody>
      </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513355" y="8950468"/>
            <a:ext cx="4707611" cy="888562"/>
          </a:xfrm>
          <a:prstGeom prst="rect">
            <a:avLst/>
          </a:prstGeom>
        </p:spPr>
      </p:pic>
    </p:spTree>
    <p:extLst>
      <p:ext uri="{BB962C8B-B14F-4D97-AF65-F5344CB8AC3E}">
        <p14:creationId xmlns:p14="http://schemas.microsoft.com/office/powerpoint/2010/main" val="3997770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775" t="17280" r="4390" b="5257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87348">
            <a:off x="802281" y="365715"/>
            <a:ext cx="3504603" cy="326366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197329"/>
            <a:ext cx="16230599" cy="589234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50337"/>
          <a:stretch>
            <a:fillRect/>
          </a:stretch>
        </p:blipFill>
        <p:spPr>
          <a:xfrm>
            <a:off x="14558194" y="0"/>
            <a:ext cx="4831989" cy="4819534"/>
          </a:xfrm>
          <a:prstGeom prst="rect">
            <a:avLst/>
          </a:prstGeom>
        </p:spPr>
      </p:pic>
      <p:grpSp>
        <p:nvGrpSpPr>
          <p:cNvPr id="8" name="Group 8"/>
          <p:cNvGrpSpPr>
            <a:grpSpLocks noChangeAspect="1"/>
          </p:cNvGrpSpPr>
          <p:nvPr/>
        </p:nvGrpSpPr>
        <p:grpSpPr>
          <a:xfrm>
            <a:off x="-1076520" y="7694874"/>
            <a:ext cx="19516920" cy="16531979"/>
            <a:chOff x="0" y="0"/>
            <a:chExt cx="2374900" cy="2011680"/>
          </a:xfrm>
        </p:grpSpPr>
        <p:sp>
          <p:nvSpPr>
            <p:cNvPr id="9" name="Freeform 9"/>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9"/>
              <a:stretch>
                <a:fillRect b="-5448"/>
              </a:stretch>
            </a:blipFill>
          </p:spPr>
        </p:sp>
      </p:grpSp>
      <p:pic>
        <p:nvPicPr>
          <p:cNvPr id="10" name="Picture 10"/>
          <p:cNvPicPr>
            <a:picLocks noChangeAspect="1"/>
          </p:cNvPicPr>
          <p:nvPr/>
        </p:nvPicPr>
        <p:blipFill>
          <a:blip r:embed="rId10"/>
          <a:srcRect b="65770"/>
          <a:stretch>
            <a:fillRect/>
          </a:stretch>
        </p:blipFill>
        <p:spPr>
          <a:xfrm>
            <a:off x="-1321835" y="7849811"/>
            <a:ext cx="14265829" cy="2816978"/>
          </a:xfrm>
          <a:prstGeom prst="rect">
            <a:avLst/>
          </a:prstGeom>
        </p:spPr>
      </p:pic>
      <p:sp>
        <p:nvSpPr>
          <p:cNvPr id="13" name="TextBox 12">
            <a:extLst>
              <a:ext uri="{FF2B5EF4-FFF2-40B4-BE49-F238E27FC236}">
                <a16:creationId xmlns:a16="http://schemas.microsoft.com/office/drawing/2014/main" id="{8101ADB2-CEA9-66DA-3D92-EEEA6C294A39}"/>
              </a:ext>
            </a:extLst>
          </p:cNvPr>
          <p:cNvSpPr txBox="1"/>
          <p:nvPr/>
        </p:nvSpPr>
        <p:spPr>
          <a:xfrm>
            <a:off x="1427817" y="3624622"/>
            <a:ext cx="15432365" cy="3037755"/>
          </a:xfrm>
          <a:prstGeom prst="rect">
            <a:avLst/>
          </a:prstGeom>
          <a:noFill/>
        </p:spPr>
        <p:txBody>
          <a:bodyPr wrap="square">
            <a:spAutoFit/>
          </a:bodyPr>
          <a:lstStyle/>
          <a:p>
            <a:pPr algn="ctr">
              <a:lnSpc>
                <a:spcPct val="150000"/>
              </a:lnSpc>
              <a:spcBef>
                <a:spcPts val="200"/>
              </a:spcBef>
            </a:pPr>
            <a:r>
              <a:rPr lang="nl-NL" sz="6800" b="1" dirty="0">
                <a:solidFill>
                  <a:schemeClr val="tx2"/>
                </a:solidFill>
                <a:effectLst/>
                <a:latin typeface="Arial" panose="020B0604020202020204" pitchFamily="34" charset="0"/>
                <a:ea typeface="DengXian Light" panose="02010600030101010101" pitchFamily="2" charset="-122"/>
                <a:cs typeface="Arial" panose="020B0604020202020204" pitchFamily="34" charset="0"/>
              </a:rPr>
              <a:t>BÀI 2: CÁC CUỘC PHÁT KIẾN ĐỊA LÍ TỪ THẾ KỈ XV ĐẾN THẾ KỈ XVI</a:t>
            </a:r>
            <a:endParaRPr lang="en-US" sz="6800" b="1" dirty="0">
              <a:solidFill>
                <a:schemeClr val="tx2"/>
              </a:solidFill>
              <a:effectLst/>
              <a:latin typeface="Arial" panose="020B0604020202020204" pitchFamily="34" charset="0"/>
              <a:ea typeface="DengXian Light" panose="02010600030101010101" pitchFamily="2" charset="-122"/>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868" t="55579" r="4297" b="14274"/>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8739" y="2951813"/>
            <a:ext cx="3738232" cy="503465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0600" y="2675269"/>
            <a:ext cx="4532727" cy="3675629"/>
          </a:xfrm>
          <a:prstGeom prst="rect">
            <a:avLst/>
          </a:prstGeom>
        </p:spPr>
      </p:pic>
      <p:sp>
        <p:nvSpPr>
          <p:cNvPr id="11"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925C39"/>
                </a:solidFill>
                <a:latin typeface="Arial" panose="020B0604020202020204" pitchFamily="34" charset="0"/>
                <a:cs typeface="Arial" panose="020B0604020202020204" pitchFamily="34" charset="0"/>
              </a:rPr>
              <a:t>NỘI DUNG BÀI HỌC</a:t>
            </a:r>
          </a:p>
        </p:txBody>
      </p:sp>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0600" y="5219700"/>
            <a:ext cx="4479401" cy="3624242"/>
          </a:xfrm>
          <a:prstGeom prst="rect">
            <a:avLst/>
          </a:prstGeom>
        </p:spPr>
      </p:pic>
      <p:sp>
        <p:nvSpPr>
          <p:cNvPr id="3" name="Rectangle 2"/>
          <p:cNvSpPr/>
          <p:nvPr/>
        </p:nvSpPr>
        <p:spPr>
          <a:xfrm>
            <a:off x="8160139" y="3268785"/>
            <a:ext cx="9525000" cy="2292935"/>
          </a:xfrm>
          <a:prstGeom prst="rect">
            <a:avLst/>
          </a:prstGeom>
        </p:spPr>
        <p:txBody>
          <a:bodyPr wrap="square">
            <a:spAutoFit/>
          </a:bodyPr>
          <a:lstStyle/>
          <a:p>
            <a:pPr algn="just">
              <a:lnSpc>
                <a:spcPct val="130000"/>
              </a:lnSpc>
            </a:pPr>
            <a:r>
              <a:rPr lang="nl-NL" sz="5500" b="1" dirty="0">
                <a:solidFill>
                  <a:schemeClr val="tx2"/>
                </a:solidFill>
                <a:latin typeface="Arial" panose="020B0604020202020204" pitchFamily="34" charset="0"/>
                <a:cs typeface="Arial" panose="020B0604020202020204" pitchFamily="34" charset="0"/>
              </a:rPr>
              <a:t>Một số cuộc phát kiến địa lí lớn trên thế giới</a:t>
            </a:r>
            <a:endParaRPr lang="en-US" sz="5500" dirty="0">
              <a:solidFill>
                <a:schemeClr val="tx2"/>
              </a:solidFill>
              <a:latin typeface="Arial" panose="020B0604020202020204" pitchFamily="34" charset="0"/>
              <a:cs typeface="Arial" panose="020B0604020202020204" pitchFamily="34" charset="0"/>
            </a:endParaRPr>
          </a:p>
        </p:txBody>
      </p:sp>
      <p:sp>
        <p:nvSpPr>
          <p:cNvPr id="5" name="Oval 4"/>
          <p:cNvSpPr/>
          <p:nvPr/>
        </p:nvSpPr>
        <p:spPr>
          <a:xfrm>
            <a:off x="6165659" y="3445470"/>
            <a:ext cx="1752600" cy="1676400"/>
          </a:xfrm>
          <a:prstGeom prst="ellipse">
            <a:avLst/>
          </a:prstGeom>
          <a:ln w="38100">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500" b="1" dirty="0">
                <a:solidFill>
                  <a:schemeClr val="tx2"/>
                </a:solidFill>
                <a:latin typeface="Arial" panose="020B0604020202020204" pitchFamily="34" charset="0"/>
                <a:cs typeface="Arial" panose="020B0604020202020204" pitchFamily="34" charset="0"/>
              </a:rPr>
              <a:t>1</a:t>
            </a:r>
          </a:p>
        </p:txBody>
      </p:sp>
      <p:sp>
        <p:nvSpPr>
          <p:cNvPr id="9" name="Rectangle 8"/>
          <p:cNvSpPr/>
          <p:nvPr/>
        </p:nvSpPr>
        <p:spPr>
          <a:xfrm>
            <a:off x="8160139" y="6210300"/>
            <a:ext cx="9525000" cy="2178417"/>
          </a:xfrm>
          <a:prstGeom prst="rect">
            <a:avLst/>
          </a:prstGeom>
        </p:spPr>
        <p:txBody>
          <a:bodyPr wrap="square">
            <a:spAutoFit/>
          </a:bodyPr>
          <a:lstStyle/>
          <a:p>
            <a:pPr algn="just">
              <a:lnSpc>
                <a:spcPct val="130000"/>
              </a:lnSpc>
            </a:pPr>
            <a:r>
              <a:rPr lang="nl-NL" sz="5500" b="1" dirty="0">
                <a:solidFill>
                  <a:schemeClr val="tx2"/>
                </a:solidFill>
                <a:latin typeface="Arial" panose="020B0604020202020204" pitchFamily="34" charset="0"/>
                <a:cs typeface="Arial" panose="020B0604020202020204" pitchFamily="34" charset="0"/>
              </a:rPr>
              <a:t>Hệ quả của các cuộc phát kiến địa lí</a:t>
            </a:r>
            <a:endParaRPr lang="en-US" sz="5500" dirty="0">
              <a:solidFill>
                <a:schemeClr val="tx2"/>
              </a:solidFill>
              <a:latin typeface="Arial" panose="020B0604020202020204" pitchFamily="34" charset="0"/>
              <a:cs typeface="Arial" panose="020B0604020202020204" pitchFamily="34" charset="0"/>
            </a:endParaRPr>
          </a:p>
        </p:txBody>
      </p:sp>
      <p:sp>
        <p:nvSpPr>
          <p:cNvPr id="10" name="Oval 9"/>
          <p:cNvSpPr/>
          <p:nvPr/>
        </p:nvSpPr>
        <p:spPr>
          <a:xfrm>
            <a:off x="6165659" y="6461309"/>
            <a:ext cx="1752600" cy="1676400"/>
          </a:xfrm>
          <a:prstGeom prst="ellipse">
            <a:avLst/>
          </a:prstGeom>
          <a:ln w="38100">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500" b="1" dirty="0">
                <a:solidFill>
                  <a:schemeClr val="tx2"/>
                </a:solidFill>
                <a:latin typeface="Arial" panose="020B0604020202020204" pitchFamily="34" charset="0"/>
                <a:cs typeface="Arial" panose="020B0604020202020204" pitchFamily="34" charset="0"/>
              </a:rPr>
              <a:t>2</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anim calcmode="lin" valueType="num">
                                      <p:cBhvr>
                                        <p:cTn id="39" dur="500" fill="hold"/>
                                        <p:tgtEl>
                                          <p:spTgt spid="9"/>
                                        </p:tgtEl>
                                        <p:attrNameLst>
                                          <p:attrName>ppt_x</p:attrName>
                                        </p:attrNameLst>
                                      </p:cBhvr>
                                      <p:tavLst>
                                        <p:tav tm="0">
                                          <p:val>
                                            <p:strVal val="#ppt_x"/>
                                          </p:val>
                                        </p:tav>
                                        <p:tav tm="100000">
                                          <p:val>
                                            <p:strVal val="#ppt_x"/>
                                          </p:val>
                                        </p:tav>
                                      </p:tavLst>
                                    </p:anim>
                                    <p:anim calcmode="lin" valueType="num">
                                      <p:cBhvr>
                                        <p:cTn id="40"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animBg="1"/>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C8A4E"/>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l="45815" t="1244" b="9984"/>
          <a:stretch>
            <a:fillRect/>
          </a:stretch>
        </p:blipFill>
        <p:spPr>
          <a:xfrm rot="-5400000">
            <a:off x="5850980" y="-4296583"/>
            <a:ext cx="6586037" cy="18288000"/>
          </a:xfrm>
          <a:prstGeom prst="rect">
            <a:avLst/>
          </a:prstGeom>
        </p:spPr>
      </p:pic>
      <p:pic>
        <p:nvPicPr>
          <p:cNvPr id="10" name="Picture 10"/>
          <p:cNvPicPr>
            <a:picLocks noChangeAspect="1"/>
          </p:cNvPicPr>
          <p:nvPr/>
        </p:nvPicPr>
        <p:blipFill>
          <a:blip r:embed="rId3"/>
          <a:srcRect/>
          <a:stretch>
            <a:fillRect/>
          </a:stretch>
        </p:blipFill>
        <p:spPr>
          <a:xfrm rot="-328039">
            <a:off x="455153" y="904394"/>
            <a:ext cx="3871936" cy="1741422"/>
          </a:xfrm>
          <a:prstGeom prst="rect">
            <a:avLst/>
          </a:prstGeom>
        </p:spPr>
      </p:pic>
      <p:pic>
        <p:nvPicPr>
          <p:cNvPr id="11" name="Picture 11"/>
          <p:cNvPicPr>
            <a:picLocks noChangeAspect="1"/>
          </p:cNvPicPr>
          <p:nvPr/>
        </p:nvPicPr>
        <p:blipFill>
          <a:blip r:embed="rId4"/>
          <a:srcRect b="65770"/>
          <a:stretch>
            <a:fillRect/>
          </a:stretch>
        </p:blipFill>
        <p:spPr>
          <a:xfrm>
            <a:off x="6165710" y="8082010"/>
            <a:ext cx="14265829" cy="2816978"/>
          </a:xfrm>
          <a:prstGeom prst="rect">
            <a:avLst/>
          </a:prstGeom>
        </p:spPr>
      </p:pic>
      <p:sp>
        <p:nvSpPr>
          <p:cNvPr id="17" name="TextBox 16"/>
          <p:cNvSpPr txBox="1"/>
          <p:nvPr/>
        </p:nvSpPr>
        <p:spPr>
          <a:xfrm>
            <a:off x="1919146" y="3200812"/>
            <a:ext cx="14449704" cy="3373231"/>
          </a:xfrm>
          <a:prstGeom prst="rect">
            <a:avLst/>
          </a:prstGeom>
          <a:noFill/>
        </p:spPr>
        <p:txBody>
          <a:bodyPr wrap="square" rtlCol="0">
            <a:spAutoFit/>
          </a:bodyPr>
          <a:lstStyle/>
          <a:p>
            <a:pPr algn="ctr">
              <a:lnSpc>
                <a:spcPct val="130000"/>
              </a:lnSpc>
            </a:pPr>
            <a:r>
              <a:rPr lang="fr-FR" sz="8200" b="1" dirty="0">
                <a:solidFill>
                  <a:schemeClr val="accent6">
                    <a:lumMod val="75000"/>
                  </a:schemeClr>
                </a:solidFill>
                <a:latin typeface="Arial" panose="020B0604020202020204" pitchFamily="34" charset="0"/>
                <a:cs typeface="Arial" panose="020B0604020202020204" pitchFamily="34" charset="0"/>
              </a:rPr>
              <a:t>1. </a:t>
            </a:r>
            <a:r>
              <a:rPr lang="nl-NL" sz="8200" b="1" dirty="0">
                <a:solidFill>
                  <a:schemeClr val="accent6">
                    <a:lumMod val="75000"/>
                  </a:schemeClr>
                </a:solidFill>
                <a:latin typeface="Arial" panose="020B0604020202020204" pitchFamily="34" charset="0"/>
                <a:cs typeface="Arial" panose="020B0604020202020204" pitchFamily="34" charset="0"/>
              </a:rPr>
              <a:t>Một số cuộc phát kiến địa lí lớn trên thế giới</a:t>
            </a:r>
            <a:endParaRPr lang="en-US" sz="8200" dirty="0">
              <a:solidFill>
                <a:schemeClr val="accent6">
                  <a:lumMod val="75000"/>
                </a:schemeClr>
              </a:solidFill>
              <a:latin typeface="Arial" panose="020B0604020202020204" pitchFamily="34" charset="0"/>
              <a:cs typeface="Arial" panose="020B0604020202020204" pitchFamily="34" charset="0"/>
            </a:endParaRPr>
          </a:p>
        </p:txBody>
      </p:sp>
      <p:pic>
        <p:nvPicPr>
          <p:cNvPr id="18"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5683" y="7229994"/>
            <a:ext cx="1886925" cy="1820883"/>
          </a:xfrm>
          <a:prstGeom prst="rect">
            <a:avLst/>
          </a:prstGeom>
        </p:spPr>
      </p:pic>
      <p:pic>
        <p:nvPicPr>
          <p:cNvPr id="1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191990" y="2104802"/>
            <a:ext cx="2192020" cy="2192020"/>
          </a:xfrm>
          <a:prstGeom prst="rect">
            <a:avLst/>
          </a:prstGeom>
        </p:spPr>
      </p:pic>
    </p:spTree>
    <p:extLst>
      <p:ext uri="{BB962C8B-B14F-4D97-AF65-F5344CB8AC3E}">
        <p14:creationId xmlns:p14="http://schemas.microsoft.com/office/powerpoint/2010/main" val="353965926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76520" y="6896099"/>
            <a:ext cx="5333456" cy="38467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3262" y="5961088"/>
            <a:ext cx="3139030" cy="235712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8526">
            <a:off x="16539464" y="-1106287"/>
            <a:ext cx="2693994" cy="336223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5523891" y="0"/>
            <a:ext cx="2579372" cy="146379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49600" y="8115300"/>
            <a:ext cx="3171467" cy="2381483"/>
          </a:xfrm>
          <a:prstGeom prst="rect">
            <a:avLst/>
          </a:prstGeom>
        </p:spPr>
      </p:pic>
      <p:pic>
        <p:nvPicPr>
          <p:cNvPr id="15" name="Picture 14">
            <a:extLst>
              <a:ext uri="{FF2B5EF4-FFF2-40B4-BE49-F238E27FC236}">
                <a16:creationId xmlns:a16="http://schemas.microsoft.com/office/drawing/2014/main" id="{BABB2F50-DC8B-AFEB-AF3D-598CC090F3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4979">
            <a:off x="1171025" y="290961"/>
            <a:ext cx="16072046" cy="9510049"/>
          </a:xfrm>
          <a:prstGeom prst="rect">
            <a:avLst/>
          </a:prstGeom>
          <a:ln>
            <a:noFill/>
          </a:ln>
          <a:effectLst>
            <a:outerShdw blurRad="190500" algn="tl" rotWithShape="0">
              <a:srgbClr val="000000">
                <a:alpha val="70000"/>
              </a:srgbClr>
            </a:outerShdw>
          </a:effectLst>
        </p:spPr>
      </p:pic>
      <p:sp>
        <p:nvSpPr>
          <p:cNvPr id="4" name="Rectangle 3"/>
          <p:cNvSpPr/>
          <p:nvPr/>
        </p:nvSpPr>
        <p:spPr>
          <a:xfrm>
            <a:off x="1966945" y="1337886"/>
            <a:ext cx="14480205" cy="7416197"/>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hậu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Ban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Bồ</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kiện</a:t>
            </a:r>
            <a:r>
              <a:rPr lang="en-US" sz="4000" dirty="0">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thuận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sang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Còn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Anh,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Lan,...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rộn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gắn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thương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vua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Ban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Bồ</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vốn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sỏi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xỉ</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ủng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đoàn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thám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hiểm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rot="12186958">
            <a:off x="13447716" y="-4395689"/>
            <a:ext cx="7310343" cy="6192290"/>
            <a:chOff x="0" y="0"/>
            <a:chExt cx="2374900" cy="2011680"/>
          </a:xfrm>
        </p:grpSpPr>
        <p:sp>
          <p:nvSpPr>
            <p:cNvPr id="5" name="Freeform 5"/>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a:stretch>
                <a:fillRect t="-5448"/>
              </a:stretch>
            </a:blipFill>
          </p:spPr>
        </p:sp>
      </p:grpSp>
      <p:pic>
        <p:nvPicPr>
          <p:cNvPr id="12" name="Picture 12"/>
          <p:cNvPicPr>
            <a:picLocks noChangeAspect="1"/>
          </p:cNvPicPr>
          <p:nvPr/>
        </p:nvPicPr>
        <p:blipFill>
          <a:blip r:embed="rId3"/>
          <a:srcRect b="65770"/>
          <a:stretch>
            <a:fillRect/>
          </a:stretch>
        </p:blipFill>
        <p:spPr>
          <a:xfrm rot="21041231">
            <a:off x="6077513" y="8412816"/>
            <a:ext cx="14265829" cy="2816978"/>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663648" y="4041138"/>
            <a:ext cx="4952999" cy="5864860"/>
          </a:xfrm>
          <a:prstGeom prst="rect">
            <a:avLst/>
          </a:prstGeom>
        </p:spPr>
      </p:pic>
      <p:sp>
        <p:nvSpPr>
          <p:cNvPr id="3" name="Rectangle 2"/>
          <p:cNvSpPr/>
          <p:nvPr/>
        </p:nvSpPr>
        <p:spPr>
          <a:xfrm>
            <a:off x="1219200" y="890642"/>
            <a:ext cx="16071273" cy="969496"/>
          </a:xfrm>
          <a:prstGeom prst="rect">
            <a:avLst/>
          </a:prstGeom>
          <a:solidFill>
            <a:schemeClr val="accent5">
              <a:lumMod val="75000"/>
            </a:schemeClr>
          </a:solidFill>
        </p:spPr>
        <p:txBody>
          <a:bodyPr wrap="square">
            <a:spAutoFit/>
          </a:bodyPr>
          <a:lstStyle/>
          <a:p>
            <a:pPr algn="ctr">
              <a:lnSpc>
                <a:spcPct val="150000"/>
              </a:lnSpc>
            </a:pP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Thám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hiểm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qua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mũi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cực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Nam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châu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Phi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B.Đi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-a-</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xơ</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1487</a:t>
            </a:r>
          </a:p>
        </p:txBody>
      </p:sp>
      <p:sp>
        <p:nvSpPr>
          <p:cNvPr id="8" name="Rectangle 7"/>
          <p:cNvSpPr/>
          <p:nvPr/>
        </p:nvSpPr>
        <p:spPr>
          <a:xfrm>
            <a:off x="997527" y="2046359"/>
            <a:ext cx="16292946" cy="1846659"/>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fr-FR" sz="3800" dirty="0" err="1">
                <a:latin typeface="Arial" panose="020B0604020202020204" pitchFamily="34" charset="0"/>
                <a:cs typeface="Arial" panose="020B0604020202020204" pitchFamily="34" charset="0"/>
              </a:rPr>
              <a:t>Đi</a:t>
            </a:r>
            <a:r>
              <a:rPr lang="fr-FR" sz="3800" dirty="0">
                <a:latin typeface="Arial" panose="020B0604020202020204" pitchFamily="34" charset="0"/>
                <a:cs typeface="Arial" panose="020B0604020202020204" pitchFamily="34" charset="0"/>
              </a:rPr>
              <a:t>-a-</a:t>
            </a:r>
            <a:r>
              <a:rPr lang="fr-FR" sz="3800" dirty="0" err="1">
                <a:latin typeface="Arial" panose="020B0604020202020204" pitchFamily="34" charset="0"/>
                <a:cs typeface="Arial" panose="020B0604020202020204" pitchFamily="34" charset="0"/>
              </a:rPr>
              <a:t>xơ</a:t>
            </a:r>
            <a:r>
              <a:rPr lang="fr-FR" sz="3800" dirty="0">
                <a:latin typeface="Arial" panose="020B0604020202020204" pitchFamily="34" charset="0"/>
                <a:cs typeface="Arial" panose="020B0604020202020204" pitchFamily="34" charset="0"/>
              </a:rPr>
              <a:t> là </a:t>
            </a:r>
            <a:r>
              <a:rPr lang="fr-FR" sz="3800" dirty="0" err="1">
                <a:latin typeface="Arial" panose="020B0604020202020204" pitchFamily="34" charset="0"/>
                <a:cs typeface="Arial" panose="020B0604020202020204" pitchFamily="34" charset="0"/>
              </a:rPr>
              <a:t>một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thành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viên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trong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đoàn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hàng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hải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Bồ</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Đào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dọc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theo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bờ</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biển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châu</a:t>
            </a:r>
            <a:r>
              <a:rPr lang="fr-FR" sz="3800" dirty="0">
                <a:latin typeface="Arial" panose="020B0604020202020204" pitchFamily="34" charset="0"/>
                <a:cs typeface="Arial" panose="020B0604020202020204" pitchFamily="34" charset="0"/>
              </a:rPr>
              <a:t> Phi.</a:t>
            </a:r>
            <a:endParaRPr lang="en-US" sz="3800" dirty="0">
              <a:latin typeface="Arial" panose="020B0604020202020204" pitchFamily="34" charset="0"/>
              <a:cs typeface="Arial" panose="020B0604020202020204" pitchFamily="34" charset="0"/>
            </a:endParaRPr>
          </a:p>
        </p:txBody>
      </p:sp>
      <p:sp>
        <p:nvSpPr>
          <p:cNvPr id="9" name="Rectangle 8"/>
          <p:cNvSpPr/>
          <p:nvPr/>
        </p:nvSpPr>
        <p:spPr>
          <a:xfrm>
            <a:off x="5725631" y="3844507"/>
            <a:ext cx="11811000" cy="6258123"/>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Ngày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3-2-1487,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mỏm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cực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Phi.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đặt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mũi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cực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Phi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này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mũi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Bão</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Táp</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Vua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Bồ</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Gioan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II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mũi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Hảo</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rgbClr val="000000"/>
                </a:solidFill>
                <a:latin typeface="Arial" panose="020B0604020202020204" pitchFamily="34" charset="0"/>
                <a:ea typeface="Calibri" panose="020F0502020204030204" pitchFamily="34" charset="0"/>
                <a:cs typeface="Arial" panose="020B0604020202020204" pitchFamily="34" charset="0"/>
              </a:rPr>
              <a:t>Vọng</a:t>
            </a:r>
            <a:r>
              <a:rPr lang="fr-FR" sz="3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(hi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vọng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tốt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đẹp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Con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"hi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vọng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tốt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đẹp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sang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ấn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mắt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Bồ</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9913782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anim calcmode="lin" valueType="num">
                                      <p:cBhvr>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anim calcmode="lin" valueType="num">
                                      <p:cBhvr>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3C1"/>
        </a:solidFill>
        <a:effectLst/>
      </p:bgPr>
    </p:bg>
    <p:spTree>
      <p:nvGrpSpPr>
        <p:cNvPr id="1" name=""/>
        <p:cNvGrpSpPr/>
        <p:nvPr/>
      </p:nvGrpSpPr>
      <p:grpSpPr>
        <a:xfrm>
          <a:off x="0" y="0"/>
          <a:ext cx="0" cy="0"/>
          <a:chOff x="0" y="0"/>
          <a:chExt cx="0" cy="0"/>
        </a:xfrm>
      </p:grpSpPr>
      <p:pic>
        <p:nvPicPr>
          <p:cNvPr id="1028" name="Picture 4" descr="Mũi Hảo Vọng - niềm hy vọng khi chưa có kênh đào Suez - VnExpress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60" y="647700"/>
            <a:ext cx="9141376" cy="6248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4"/>
          <p:cNvGrpSpPr>
            <a:grpSpLocks noChangeAspect="1"/>
          </p:cNvGrpSpPr>
          <p:nvPr/>
        </p:nvGrpSpPr>
        <p:grpSpPr>
          <a:xfrm rot="12186958">
            <a:off x="13447716" y="-4395689"/>
            <a:ext cx="7310343" cy="6192290"/>
            <a:chOff x="0" y="0"/>
            <a:chExt cx="2374900" cy="2011680"/>
          </a:xfrm>
        </p:grpSpPr>
        <p:sp>
          <p:nvSpPr>
            <p:cNvPr id="5" name="Freeform 5"/>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3"/>
              <a:stretch>
                <a:fillRect t="-5448"/>
              </a:stretch>
            </a:blipFill>
          </p:spPr>
        </p:sp>
      </p:grpSp>
      <p:pic>
        <p:nvPicPr>
          <p:cNvPr id="12" name="Picture 12"/>
          <p:cNvPicPr>
            <a:picLocks noChangeAspect="1"/>
          </p:cNvPicPr>
          <p:nvPr/>
        </p:nvPicPr>
        <p:blipFill>
          <a:blip r:embed="rId4"/>
          <a:srcRect b="65770"/>
          <a:stretch>
            <a:fillRect/>
          </a:stretch>
        </p:blipFill>
        <p:spPr>
          <a:xfrm rot="21041231">
            <a:off x="6077513" y="8412816"/>
            <a:ext cx="14265829" cy="2816978"/>
          </a:xfrm>
          <a:prstGeom prst="rect">
            <a:avLst/>
          </a:prstGeom>
        </p:spPr>
      </p:pic>
      <p:pic>
        <p:nvPicPr>
          <p:cNvPr id="7"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10159" y="5922818"/>
            <a:ext cx="3838976" cy="4100376"/>
          </a:xfrm>
          <a:prstGeom prst="rect">
            <a:avLst/>
          </a:prstGeom>
        </p:spPr>
      </p:pic>
      <p:pic>
        <p:nvPicPr>
          <p:cNvPr id="1026" name="Picture 2" descr="Mũi Hảo vọng - Cape of Good Hope | Yeuduli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3757476"/>
            <a:ext cx="9141377"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92567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 calcmode="lin" valueType="num">
                                      <p:cBhvr>
                                        <p:cTn id="9" dur="500" fill="hold"/>
                                        <p:tgtEl>
                                          <p:spTgt spid="1028"/>
                                        </p:tgtEl>
                                        <p:attrNameLst>
                                          <p:attrName>style.rotation</p:attrName>
                                        </p:attrNameLst>
                                      </p:cBhvr>
                                      <p:tavLst>
                                        <p:tav tm="0">
                                          <p:val>
                                            <p:fltVal val="90"/>
                                          </p:val>
                                        </p:tav>
                                        <p:tav tm="100000">
                                          <p:val>
                                            <p:fltVal val="0"/>
                                          </p:val>
                                        </p:tav>
                                      </p:tavLst>
                                    </p:anim>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TotalTime>
  <Words>2055</Words>
  <Application>Microsoft Macintosh PowerPoint</Application>
  <PresentationFormat>Custom</PresentationFormat>
  <Paragraphs>145</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DengXian Light</vt:lpstr>
      <vt:lpstr>Times New Roman</vt: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Nguyen Thi Ha Vy</cp:lastModifiedBy>
  <cp:revision>2</cp:revision>
  <dcterms:created xsi:type="dcterms:W3CDTF">2006-08-16T00:00:00Z</dcterms:created>
  <dcterms:modified xsi:type="dcterms:W3CDTF">2025-09-19T16:07:25Z</dcterms:modified>
  <dc:identifier>DAFCwTW-n-I</dc:identifier>
</cp:coreProperties>
</file>