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71" r:id="rId2"/>
    <p:sldId id="333" r:id="rId3"/>
    <p:sldId id="256" r:id="rId4"/>
    <p:sldId id="279" r:id="rId5"/>
    <p:sldId id="316" r:id="rId6"/>
    <p:sldId id="332" r:id="rId7"/>
    <p:sldId id="298" r:id="rId8"/>
    <p:sldId id="327" r:id="rId9"/>
    <p:sldId id="325" r:id="rId10"/>
    <p:sldId id="313" r:id="rId11"/>
    <p:sldId id="330" r:id="rId12"/>
    <p:sldId id="33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B66"/>
    <a:srgbClr val="7192A9"/>
    <a:srgbClr val="FBCDCD"/>
    <a:srgbClr val="F7A5A5"/>
    <a:srgbClr val="F37D91"/>
    <a:srgbClr val="F26649"/>
    <a:srgbClr val="F3F6F6"/>
    <a:srgbClr val="D8E5E5"/>
    <a:srgbClr val="3B87CD"/>
    <a:srgbClr val="E07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72" autoAdjust="0"/>
    <p:restoredTop sz="94640"/>
  </p:normalViewPr>
  <p:slideViewPr>
    <p:cSldViewPr snapToGrid="0" showGuides="1">
      <p:cViewPr varScale="1">
        <p:scale>
          <a:sx n="67" d="100"/>
          <a:sy n="67" d="100"/>
        </p:scale>
        <p:origin x="94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85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215315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Listen and </a:t>
            </a:r>
            <a:r>
              <a:rPr lang="en-US" sz="2400" b="1" dirty="0" err="1">
                <a:effectLst/>
              </a:rPr>
              <a:t>practise</a:t>
            </a:r>
            <a:r>
              <a:rPr lang="en-US" sz="2400" b="1" dirty="0">
                <a:effectLst/>
              </a:rPr>
              <a:t> the sentences. Underline the bold words with /</a:t>
            </a:r>
            <a:r>
              <a:rPr lang="en-US" sz="2400" b="1" dirty="0" err="1">
                <a:effectLst/>
              </a:rPr>
              <a:t>ʊ</a:t>
            </a:r>
            <a:r>
              <a:rPr lang="en-US" sz="2400" b="1" dirty="0">
                <a:effectLst/>
              </a:rPr>
              <a:t>/, and circle the bold words with /u:/. </a:t>
            </a:r>
            <a:endParaRPr lang="en-US" sz="2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2" name="Hộp Văn bản 4">
            <a:extLst>
              <a:ext uri="{FF2B5EF4-FFF2-40B4-BE49-F238E27FC236}">
                <a16:creationId xmlns:a16="http://schemas.microsoft.com/office/drawing/2014/main" id="{063D8389-5EB7-1373-5D60-6385BE7575E6}"/>
              </a:ext>
            </a:extLst>
          </p:cNvPr>
          <p:cNvSpPr txBox="1"/>
          <p:nvPr/>
        </p:nvSpPr>
        <p:spPr>
          <a:xfrm>
            <a:off x="628983" y="2252069"/>
            <a:ext cx="1147856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She likes reading </a:t>
            </a:r>
            <a:r>
              <a:rPr lang="en-US" sz="3200" b="1" dirty="0">
                <a:effectLst/>
              </a:rPr>
              <a:t>books</a:t>
            </a:r>
            <a:r>
              <a:rPr lang="en-US" sz="3200" dirty="0">
                <a:effectLst/>
              </a:rPr>
              <a:t> and swimming in the </a:t>
            </a:r>
            <a:r>
              <a:rPr lang="en-US" sz="3200" b="1" dirty="0">
                <a:effectLst/>
              </a:rPr>
              <a:t>pool</a:t>
            </a:r>
            <a:r>
              <a:rPr lang="en-US" sz="3200" dirty="0">
                <a:effectLst/>
              </a:rPr>
              <a:t>. 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When it is </a:t>
            </a:r>
            <a:r>
              <a:rPr lang="en-US" sz="3200" b="1" dirty="0">
                <a:effectLst/>
              </a:rPr>
              <a:t>cool</a:t>
            </a:r>
            <a:r>
              <a:rPr lang="en-US" sz="3200" dirty="0">
                <a:effectLst/>
              </a:rPr>
              <a:t>, we like to play </a:t>
            </a:r>
            <a:r>
              <a:rPr lang="en-US" sz="3200" b="1" dirty="0">
                <a:effectLst/>
              </a:rPr>
              <a:t>football</a:t>
            </a:r>
            <a:r>
              <a:rPr lang="en-US" sz="3200" dirty="0">
                <a:effectLst/>
              </a:rPr>
              <a:t>. 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She </a:t>
            </a:r>
            <a:r>
              <a:rPr lang="en-US" sz="3200" b="1" dirty="0">
                <a:effectLst/>
              </a:rPr>
              <a:t>drew</a:t>
            </a:r>
            <a:r>
              <a:rPr lang="en-US" sz="3200" dirty="0">
                <a:effectLst/>
              </a:rPr>
              <a:t> and made </a:t>
            </a:r>
            <a:r>
              <a:rPr lang="en-US" sz="3200" b="1" dirty="0">
                <a:effectLst/>
              </a:rPr>
              <a:t>puddings</a:t>
            </a:r>
            <a:r>
              <a:rPr lang="en-US" sz="3200" dirty="0">
                <a:effectLst/>
              </a:rPr>
              <a:t> in her free time. 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My mum loves pumpkin </a:t>
            </a:r>
            <a:r>
              <a:rPr lang="en-US" sz="3200" b="1" dirty="0">
                <a:effectLst/>
              </a:rPr>
              <a:t>soup</a:t>
            </a:r>
            <a:r>
              <a:rPr lang="en-US" sz="3200" dirty="0">
                <a:effectLst/>
              </a:rPr>
              <a:t> and coffee with a little </a:t>
            </a:r>
            <a:r>
              <a:rPr lang="en-US" sz="3200" b="1" dirty="0">
                <a:effectLst/>
              </a:rPr>
              <a:t>sugar</a:t>
            </a:r>
            <a:r>
              <a:rPr lang="en-US" sz="3200" dirty="0">
                <a:effectLst/>
              </a:rPr>
              <a:t>. 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My brother is fond of watching the </a:t>
            </a:r>
            <a:r>
              <a:rPr lang="en-US" sz="3200" b="1" dirty="0">
                <a:effectLst/>
              </a:rPr>
              <a:t>cartoon</a:t>
            </a:r>
            <a:r>
              <a:rPr lang="en-US" sz="3200" dirty="0">
                <a:effectLst/>
              </a:rPr>
              <a:t> about a clever </a:t>
            </a:r>
            <a:r>
              <a:rPr lang="en-US" sz="3200" b="1" dirty="0">
                <a:effectLst/>
              </a:rPr>
              <a:t>wolf</a:t>
            </a:r>
            <a:r>
              <a:rPr lang="en-US" sz="3200" dirty="0">
                <a:effectLst/>
              </a:rPr>
              <a:t>.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999AF90-99D7-DC96-196D-37A7489DE743}"/>
              </a:ext>
            </a:extLst>
          </p:cNvPr>
          <p:cNvCxnSpPr>
            <a:cxnSpLocks/>
          </p:cNvCxnSpPr>
          <p:nvPr/>
        </p:nvCxnSpPr>
        <p:spPr>
          <a:xfrm>
            <a:off x="4010163" y="2975347"/>
            <a:ext cx="10397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1900506B-661D-CDB1-C80C-987746A98D6D}"/>
              </a:ext>
            </a:extLst>
          </p:cNvPr>
          <p:cNvSpPr/>
          <p:nvPr/>
        </p:nvSpPr>
        <p:spPr>
          <a:xfrm>
            <a:off x="8560595" y="2504804"/>
            <a:ext cx="1166321" cy="47054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0A3E91D-B0B4-8E76-0AFB-4B6E6F4390B5}"/>
              </a:ext>
            </a:extLst>
          </p:cNvPr>
          <p:cNvSpPr/>
          <p:nvPr/>
        </p:nvSpPr>
        <p:spPr>
          <a:xfrm>
            <a:off x="2830622" y="3171066"/>
            <a:ext cx="882397" cy="47081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162AEE6-28BF-3E9B-789E-92C6B24CCEE6}"/>
              </a:ext>
            </a:extLst>
          </p:cNvPr>
          <p:cNvCxnSpPr>
            <a:cxnSpLocks/>
          </p:cNvCxnSpPr>
          <p:nvPr/>
        </p:nvCxnSpPr>
        <p:spPr>
          <a:xfrm>
            <a:off x="6442363" y="3641876"/>
            <a:ext cx="6788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58354AB8-A037-AC59-EFB7-A4597C28CD41}"/>
              </a:ext>
            </a:extLst>
          </p:cNvPr>
          <p:cNvSpPr/>
          <p:nvPr/>
        </p:nvSpPr>
        <p:spPr>
          <a:xfrm>
            <a:off x="1713795" y="3997728"/>
            <a:ext cx="1086567" cy="4747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70D8F89-BB9A-A0EA-9C33-5E5212E88332}"/>
              </a:ext>
            </a:extLst>
          </p:cNvPr>
          <p:cNvCxnSpPr>
            <a:cxnSpLocks/>
          </p:cNvCxnSpPr>
          <p:nvPr/>
        </p:nvCxnSpPr>
        <p:spPr>
          <a:xfrm>
            <a:off x="4550317" y="4361662"/>
            <a:ext cx="15010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10E0BC23-56DA-E530-53B3-3D4C632D9BF7}"/>
              </a:ext>
            </a:extLst>
          </p:cNvPr>
          <p:cNvSpPr/>
          <p:nvPr/>
        </p:nvSpPr>
        <p:spPr>
          <a:xfrm>
            <a:off x="5106307" y="4741136"/>
            <a:ext cx="987788" cy="4585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29AC116-28EA-B5CF-B683-4672A5BA4DC6}"/>
              </a:ext>
            </a:extLst>
          </p:cNvPr>
          <p:cNvCxnSpPr>
            <a:cxnSpLocks/>
          </p:cNvCxnSpPr>
          <p:nvPr/>
        </p:nvCxnSpPr>
        <p:spPr>
          <a:xfrm>
            <a:off x="9868528" y="5109343"/>
            <a:ext cx="9489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57580EBF-4174-0F90-7B14-9907843FBFCD}"/>
              </a:ext>
            </a:extLst>
          </p:cNvPr>
          <p:cNvSpPr/>
          <p:nvPr/>
        </p:nvSpPr>
        <p:spPr>
          <a:xfrm>
            <a:off x="6857241" y="5441580"/>
            <a:ext cx="1503977" cy="4738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066EF46-F699-5F16-D046-8BAA1434A890}"/>
              </a:ext>
            </a:extLst>
          </p:cNvPr>
          <p:cNvCxnSpPr>
            <a:cxnSpLocks/>
          </p:cNvCxnSpPr>
          <p:nvPr/>
        </p:nvCxnSpPr>
        <p:spPr>
          <a:xfrm>
            <a:off x="10811749" y="5816693"/>
            <a:ext cx="71402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Trac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10163" y="15668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5801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290348"/>
            <a:ext cx="1081531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6198" y="2040276"/>
            <a:ext cx="87479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Learn vocabulary by heart.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Practice pronouncing the sounds / ʊ / and / u:/.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Do exercises in part A1,2, B1,2 (pages 3,4 in workbook).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Prepare Unit 1- A closer look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verbs of liking and disliking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927" y="2646291"/>
            <a:ext cx="3543261" cy="436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30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3" y="1839389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LESSON 2: A CLOSER LOOK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LEISURE TIME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B5B42D-4960-A15B-BA5B-72223567A058}"/>
              </a:ext>
            </a:extLst>
          </p:cNvPr>
          <p:cNvSpPr txBox="1"/>
          <p:nvPr/>
        </p:nvSpPr>
        <p:spPr>
          <a:xfrm>
            <a:off x="3330051" y="3125653"/>
            <a:ext cx="7060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 smtClean="0">
                <a:solidFill>
                  <a:srgbClr val="FF0000"/>
                </a:solidFill>
                <a:latin typeface="Calibri" panose="020F0502020204030204"/>
              </a:rPr>
              <a:t>CHECKING VOCABULARY</a:t>
            </a:r>
            <a:endParaRPr kumimoji="0" lang="en-VN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0115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3" y="1839389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LEISURE TIME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Picture 2" descr="Premium Vector | Set students reading and speech bubble for school">
            <a:extLst>
              <a:ext uri="{FF2B5EF4-FFF2-40B4-BE49-F238E27FC236}">
                <a16:creationId xmlns:a16="http://schemas.microsoft.com/office/drawing/2014/main" id="{FCC7D8E4-417E-6092-8016-A7544C0B8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925" y="2595646"/>
            <a:ext cx="6031330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B825DD-DA0B-1BAD-467A-7EFA59FA7B49}"/>
              </a:ext>
            </a:extLst>
          </p:cNvPr>
          <p:cNvSpPr txBox="1"/>
          <p:nvPr/>
        </p:nvSpPr>
        <p:spPr>
          <a:xfrm>
            <a:off x="3345318" y="3307080"/>
            <a:ext cx="1577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I</a:t>
            </a:r>
            <a:r>
              <a:rPr lang="en-VN" sz="1400" dirty="0">
                <a:solidFill>
                  <a:srgbClr val="FF0000"/>
                </a:solidFill>
              </a:rPr>
              <a:t>’m keen on…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5F5B35-F96D-D85D-1EBF-F80FC9EDE3E9}"/>
              </a:ext>
            </a:extLst>
          </p:cNvPr>
          <p:cNvSpPr txBox="1"/>
          <p:nvPr/>
        </p:nvSpPr>
        <p:spPr>
          <a:xfrm>
            <a:off x="5631318" y="3275111"/>
            <a:ext cx="1577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I</a:t>
            </a:r>
            <a:r>
              <a:rPr lang="en-VN" sz="1400" dirty="0">
                <a:solidFill>
                  <a:srgbClr val="FF0000"/>
                </a:solidFill>
              </a:rPr>
              <a:t>’m into…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B5B42D-4960-A15B-BA5B-72223567A058}"/>
              </a:ext>
            </a:extLst>
          </p:cNvPr>
          <p:cNvSpPr txBox="1"/>
          <p:nvPr/>
        </p:nvSpPr>
        <p:spPr>
          <a:xfrm>
            <a:off x="7581079" y="3428999"/>
            <a:ext cx="1577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I’m fond of…</a:t>
            </a:r>
            <a:endParaRPr lang="en-VN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198887" y="3275937"/>
            <a:ext cx="3721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MATCHING GAME</a:t>
            </a:r>
          </a:p>
        </p:txBody>
      </p:sp>
      <p:sp>
        <p:nvSpPr>
          <p:cNvPr id="2" name="Rectangle 21">
            <a:extLst>
              <a:ext uri="{FF2B5EF4-FFF2-40B4-BE49-F238E27FC236}">
                <a16:creationId xmlns:a16="http://schemas.microsoft.com/office/drawing/2014/main" id="{828F48DB-408E-02C1-8FDE-DB464680F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5558" y="1147794"/>
            <a:ext cx="631550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effectLst/>
              </a:rPr>
              <a:t>Match a word/ phrase in column A with a word in column B to make expressions about likes. </a:t>
            </a:r>
            <a:endParaRPr lang="en-US" sz="2400" dirty="0"/>
          </a:p>
        </p:txBody>
      </p:sp>
      <p:sp>
        <p:nvSpPr>
          <p:cNvPr id="3" name="Rectangle 23">
            <a:extLst>
              <a:ext uri="{FF2B5EF4-FFF2-40B4-BE49-F238E27FC236}">
                <a16:creationId xmlns:a16="http://schemas.microsoft.com/office/drawing/2014/main" id="{ACC1BD11-AF26-2BB4-504D-BCCAF991C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7122" y="1226045"/>
            <a:ext cx="48815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39A2E4-A978-9731-2E2E-EAE3302443DC}"/>
              </a:ext>
            </a:extLst>
          </p:cNvPr>
          <p:cNvSpPr txBox="1"/>
          <p:nvPr/>
        </p:nvSpPr>
        <p:spPr>
          <a:xfrm>
            <a:off x="5511642" y="2361728"/>
            <a:ext cx="2743200" cy="2880000"/>
          </a:xfrm>
          <a:custGeom>
            <a:avLst/>
            <a:gdLst>
              <a:gd name="connsiteX0" fmla="*/ 0 w 2743200"/>
              <a:gd name="connsiteY0" fmla="*/ 0 h 2880000"/>
              <a:gd name="connsiteX1" fmla="*/ 521208 w 2743200"/>
              <a:gd name="connsiteY1" fmla="*/ 0 h 2880000"/>
              <a:gd name="connsiteX2" fmla="*/ 1014984 w 2743200"/>
              <a:gd name="connsiteY2" fmla="*/ 0 h 2880000"/>
              <a:gd name="connsiteX3" fmla="*/ 1591056 w 2743200"/>
              <a:gd name="connsiteY3" fmla="*/ 0 h 2880000"/>
              <a:gd name="connsiteX4" fmla="*/ 2139696 w 2743200"/>
              <a:gd name="connsiteY4" fmla="*/ 0 h 2880000"/>
              <a:gd name="connsiteX5" fmla="*/ 2743200 w 2743200"/>
              <a:gd name="connsiteY5" fmla="*/ 0 h 2880000"/>
              <a:gd name="connsiteX6" fmla="*/ 2743200 w 2743200"/>
              <a:gd name="connsiteY6" fmla="*/ 633600 h 2880000"/>
              <a:gd name="connsiteX7" fmla="*/ 2743200 w 2743200"/>
              <a:gd name="connsiteY7" fmla="*/ 1238400 h 2880000"/>
              <a:gd name="connsiteX8" fmla="*/ 2743200 w 2743200"/>
              <a:gd name="connsiteY8" fmla="*/ 1756800 h 2880000"/>
              <a:gd name="connsiteX9" fmla="*/ 2743200 w 2743200"/>
              <a:gd name="connsiteY9" fmla="*/ 2361600 h 2880000"/>
              <a:gd name="connsiteX10" fmla="*/ 2743200 w 2743200"/>
              <a:gd name="connsiteY10" fmla="*/ 2880000 h 2880000"/>
              <a:gd name="connsiteX11" fmla="*/ 2167128 w 2743200"/>
              <a:gd name="connsiteY11" fmla="*/ 2880000 h 2880000"/>
              <a:gd name="connsiteX12" fmla="*/ 1591056 w 2743200"/>
              <a:gd name="connsiteY12" fmla="*/ 2880000 h 2880000"/>
              <a:gd name="connsiteX13" fmla="*/ 987552 w 2743200"/>
              <a:gd name="connsiteY13" fmla="*/ 2880000 h 2880000"/>
              <a:gd name="connsiteX14" fmla="*/ 0 w 2743200"/>
              <a:gd name="connsiteY14" fmla="*/ 2880000 h 2880000"/>
              <a:gd name="connsiteX15" fmla="*/ 0 w 2743200"/>
              <a:gd name="connsiteY15" fmla="*/ 2246400 h 2880000"/>
              <a:gd name="connsiteX16" fmla="*/ 0 w 2743200"/>
              <a:gd name="connsiteY16" fmla="*/ 1728000 h 2880000"/>
              <a:gd name="connsiteX17" fmla="*/ 0 w 2743200"/>
              <a:gd name="connsiteY17" fmla="*/ 1152000 h 2880000"/>
              <a:gd name="connsiteX18" fmla="*/ 0 w 2743200"/>
              <a:gd name="connsiteY18" fmla="*/ 547200 h 2880000"/>
              <a:gd name="connsiteX19" fmla="*/ 0 w 2743200"/>
              <a:gd name="connsiteY19" fmla="*/ 0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43200" h="2880000" fill="none" extrusionOk="0">
                <a:moveTo>
                  <a:pt x="0" y="0"/>
                </a:moveTo>
                <a:cubicBezTo>
                  <a:pt x="123329" y="-27992"/>
                  <a:pt x="319498" y="10559"/>
                  <a:pt x="521208" y="0"/>
                </a:cubicBezTo>
                <a:cubicBezTo>
                  <a:pt x="722918" y="-10559"/>
                  <a:pt x="812320" y="5813"/>
                  <a:pt x="1014984" y="0"/>
                </a:cubicBezTo>
                <a:cubicBezTo>
                  <a:pt x="1217648" y="-5813"/>
                  <a:pt x="1319915" y="68758"/>
                  <a:pt x="1591056" y="0"/>
                </a:cubicBezTo>
                <a:cubicBezTo>
                  <a:pt x="1862197" y="-68758"/>
                  <a:pt x="2026109" y="13318"/>
                  <a:pt x="2139696" y="0"/>
                </a:cubicBezTo>
                <a:cubicBezTo>
                  <a:pt x="2253283" y="-13318"/>
                  <a:pt x="2541577" y="23388"/>
                  <a:pt x="2743200" y="0"/>
                </a:cubicBezTo>
                <a:cubicBezTo>
                  <a:pt x="2773103" y="232195"/>
                  <a:pt x="2696579" y="485446"/>
                  <a:pt x="2743200" y="633600"/>
                </a:cubicBezTo>
                <a:cubicBezTo>
                  <a:pt x="2789821" y="781754"/>
                  <a:pt x="2739967" y="942610"/>
                  <a:pt x="2743200" y="1238400"/>
                </a:cubicBezTo>
                <a:cubicBezTo>
                  <a:pt x="2746433" y="1534190"/>
                  <a:pt x="2690272" y="1570236"/>
                  <a:pt x="2743200" y="1756800"/>
                </a:cubicBezTo>
                <a:cubicBezTo>
                  <a:pt x="2796128" y="1943364"/>
                  <a:pt x="2737314" y="2078743"/>
                  <a:pt x="2743200" y="2361600"/>
                </a:cubicBezTo>
                <a:cubicBezTo>
                  <a:pt x="2749086" y="2644457"/>
                  <a:pt x="2691326" y="2688415"/>
                  <a:pt x="2743200" y="2880000"/>
                </a:cubicBezTo>
                <a:cubicBezTo>
                  <a:pt x="2559849" y="2884927"/>
                  <a:pt x="2361579" y="2821876"/>
                  <a:pt x="2167128" y="2880000"/>
                </a:cubicBezTo>
                <a:cubicBezTo>
                  <a:pt x="1972677" y="2938124"/>
                  <a:pt x="1868459" y="2811645"/>
                  <a:pt x="1591056" y="2880000"/>
                </a:cubicBezTo>
                <a:cubicBezTo>
                  <a:pt x="1313653" y="2948355"/>
                  <a:pt x="1213099" y="2876894"/>
                  <a:pt x="987552" y="2880000"/>
                </a:cubicBezTo>
                <a:cubicBezTo>
                  <a:pt x="762005" y="2883106"/>
                  <a:pt x="236927" y="2860640"/>
                  <a:pt x="0" y="2880000"/>
                </a:cubicBezTo>
                <a:cubicBezTo>
                  <a:pt x="-42416" y="2745679"/>
                  <a:pt x="37902" y="2375705"/>
                  <a:pt x="0" y="2246400"/>
                </a:cubicBezTo>
                <a:cubicBezTo>
                  <a:pt x="-37902" y="2117095"/>
                  <a:pt x="38011" y="1854152"/>
                  <a:pt x="0" y="1728000"/>
                </a:cubicBezTo>
                <a:cubicBezTo>
                  <a:pt x="-38011" y="1601848"/>
                  <a:pt x="37562" y="1268129"/>
                  <a:pt x="0" y="1152000"/>
                </a:cubicBezTo>
                <a:cubicBezTo>
                  <a:pt x="-37562" y="1035871"/>
                  <a:pt x="13539" y="812229"/>
                  <a:pt x="0" y="547200"/>
                </a:cubicBezTo>
                <a:cubicBezTo>
                  <a:pt x="-13539" y="282171"/>
                  <a:pt x="7357" y="228642"/>
                  <a:pt x="0" y="0"/>
                </a:cubicBezTo>
                <a:close/>
              </a:path>
              <a:path w="2743200" h="2880000" stroke="0" extrusionOk="0">
                <a:moveTo>
                  <a:pt x="0" y="0"/>
                </a:moveTo>
                <a:cubicBezTo>
                  <a:pt x="229318" y="-6392"/>
                  <a:pt x="401789" y="18958"/>
                  <a:pt x="521208" y="0"/>
                </a:cubicBezTo>
                <a:cubicBezTo>
                  <a:pt x="640627" y="-18958"/>
                  <a:pt x="889635" y="51740"/>
                  <a:pt x="987552" y="0"/>
                </a:cubicBezTo>
                <a:cubicBezTo>
                  <a:pt x="1085469" y="-51740"/>
                  <a:pt x="1389405" y="33160"/>
                  <a:pt x="1591056" y="0"/>
                </a:cubicBezTo>
                <a:cubicBezTo>
                  <a:pt x="1792707" y="-33160"/>
                  <a:pt x="1962286" y="57170"/>
                  <a:pt x="2112264" y="0"/>
                </a:cubicBezTo>
                <a:cubicBezTo>
                  <a:pt x="2262242" y="-57170"/>
                  <a:pt x="2440659" y="58656"/>
                  <a:pt x="2743200" y="0"/>
                </a:cubicBezTo>
                <a:cubicBezTo>
                  <a:pt x="2800169" y="135950"/>
                  <a:pt x="2721703" y="439096"/>
                  <a:pt x="2743200" y="633600"/>
                </a:cubicBezTo>
                <a:cubicBezTo>
                  <a:pt x="2764697" y="828104"/>
                  <a:pt x="2702351" y="1056786"/>
                  <a:pt x="2743200" y="1209600"/>
                </a:cubicBezTo>
                <a:cubicBezTo>
                  <a:pt x="2784049" y="1362414"/>
                  <a:pt x="2689495" y="1524842"/>
                  <a:pt x="2743200" y="1785600"/>
                </a:cubicBezTo>
                <a:cubicBezTo>
                  <a:pt x="2796905" y="2046358"/>
                  <a:pt x="2684052" y="2122188"/>
                  <a:pt x="2743200" y="2304000"/>
                </a:cubicBezTo>
                <a:cubicBezTo>
                  <a:pt x="2802348" y="2485812"/>
                  <a:pt x="2736357" y="2675226"/>
                  <a:pt x="2743200" y="2880000"/>
                </a:cubicBezTo>
                <a:cubicBezTo>
                  <a:pt x="2568588" y="2890005"/>
                  <a:pt x="2354358" y="2858868"/>
                  <a:pt x="2194560" y="2880000"/>
                </a:cubicBezTo>
                <a:cubicBezTo>
                  <a:pt x="2034762" y="2901132"/>
                  <a:pt x="1805257" y="2861418"/>
                  <a:pt x="1673352" y="2880000"/>
                </a:cubicBezTo>
                <a:cubicBezTo>
                  <a:pt x="1541447" y="2898582"/>
                  <a:pt x="1340621" y="2834392"/>
                  <a:pt x="1069848" y="2880000"/>
                </a:cubicBezTo>
                <a:cubicBezTo>
                  <a:pt x="799075" y="2925608"/>
                  <a:pt x="734715" y="2821821"/>
                  <a:pt x="466344" y="2880000"/>
                </a:cubicBezTo>
                <a:cubicBezTo>
                  <a:pt x="197973" y="2938179"/>
                  <a:pt x="207194" y="2843813"/>
                  <a:pt x="0" y="2880000"/>
                </a:cubicBezTo>
                <a:cubicBezTo>
                  <a:pt x="-64557" y="2618080"/>
                  <a:pt x="31300" y="2469667"/>
                  <a:pt x="0" y="2304000"/>
                </a:cubicBezTo>
                <a:cubicBezTo>
                  <a:pt x="-31300" y="2138333"/>
                  <a:pt x="42808" y="2029861"/>
                  <a:pt x="0" y="1756800"/>
                </a:cubicBezTo>
                <a:cubicBezTo>
                  <a:pt x="-42808" y="1483739"/>
                  <a:pt x="13248" y="1384183"/>
                  <a:pt x="0" y="1267200"/>
                </a:cubicBezTo>
                <a:cubicBezTo>
                  <a:pt x="-13248" y="1150217"/>
                  <a:pt x="45217" y="954197"/>
                  <a:pt x="0" y="748800"/>
                </a:cubicBezTo>
                <a:cubicBezTo>
                  <a:pt x="-45217" y="543403"/>
                  <a:pt x="27550" y="240647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B050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 anchor="ctr">
            <a:spAutoFit/>
          </a:bodyPr>
          <a:lstStyle/>
          <a:p>
            <a:pPr marL="342900" indent="-342900">
              <a:buClr>
                <a:schemeClr val="accent6">
                  <a:lumMod val="75000"/>
                </a:schemeClr>
              </a:buClr>
              <a:buAutoNum type="arabicPeriod"/>
            </a:pPr>
            <a:r>
              <a:rPr lang="en-VN" sz="2800" dirty="0"/>
              <a:t>be fond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AutoNum type="arabicPeriod"/>
            </a:pPr>
            <a:r>
              <a:rPr lang="en-VN" sz="2800" dirty="0"/>
              <a:t>be keen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AutoNum type="arabicPeriod"/>
            </a:pPr>
            <a:r>
              <a:rPr lang="en-US" sz="2800" dirty="0"/>
              <a:t>b</a:t>
            </a:r>
            <a:r>
              <a:rPr lang="en-VN" sz="2800" dirty="0"/>
              <a:t>e interested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AutoNum type="arabicPeriod"/>
            </a:pPr>
            <a:r>
              <a:rPr lang="en-US" sz="2800" dirty="0"/>
              <a:t>b</a:t>
            </a:r>
            <a:r>
              <a:rPr lang="en-VN" sz="2800" dirty="0"/>
              <a:t>e crazy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AutoNum type="arabicPeriod"/>
            </a:pPr>
            <a:r>
              <a:rPr lang="en-VN" sz="2800" dirty="0"/>
              <a:t>be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35640F-FB2D-A127-5ABA-D26D30181B08}"/>
              </a:ext>
            </a:extLst>
          </p:cNvPr>
          <p:cNvSpPr txBox="1"/>
          <p:nvPr/>
        </p:nvSpPr>
        <p:spPr>
          <a:xfrm>
            <a:off x="9269095" y="2361728"/>
            <a:ext cx="2743200" cy="2880000"/>
          </a:xfrm>
          <a:custGeom>
            <a:avLst/>
            <a:gdLst>
              <a:gd name="connsiteX0" fmla="*/ 0 w 2743200"/>
              <a:gd name="connsiteY0" fmla="*/ 0 h 2880000"/>
              <a:gd name="connsiteX1" fmla="*/ 521208 w 2743200"/>
              <a:gd name="connsiteY1" fmla="*/ 0 h 2880000"/>
              <a:gd name="connsiteX2" fmla="*/ 1014984 w 2743200"/>
              <a:gd name="connsiteY2" fmla="*/ 0 h 2880000"/>
              <a:gd name="connsiteX3" fmla="*/ 1591056 w 2743200"/>
              <a:gd name="connsiteY3" fmla="*/ 0 h 2880000"/>
              <a:gd name="connsiteX4" fmla="*/ 2139696 w 2743200"/>
              <a:gd name="connsiteY4" fmla="*/ 0 h 2880000"/>
              <a:gd name="connsiteX5" fmla="*/ 2743200 w 2743200"/>
              <a:gd name="connsiteY5" fmla="*/ 0 h 2880000"/>
              <a:gd name="connsiteX6" fmla="*/ 2743200 w 2743200"/>
              <a:gd name="connsiteY6" fmla="*/ 633600 h 2880000"/>
              <a:gd name="connsiteX7" fmla="*/ 2743200 w 2743200"/>
              <a:gd name="connsiteY7" fmla="*/ 1238400 h 2880000"/>
              <a:gd name="connsiteX8" fmla="*/ 2743200 w 2743200"/>
              <a:gd name="connsiteY8" fmla="*/ 1756800 h 2880000"/>
              <a:gd name="connsiteX9" fmla="*/ 2743200 w 2743200"/>
              <a:gd name="connsiteY9" fmla="*/ 2361600 h 2880000"/>
              <a:gd name="connsiteX10" fmla="*/ 2743200 w 2743200"/>
              <a:gd name="connsiteY10" fmla="*/ 2880000 h 2880000"/>
              <a:gd name="connsiteX11" fmla="*/ 2167128 w 2743200"/>
              <a:gd name="connsiteY11" fmla="*/ 2880000 h 2880000"/>
              <a:gd name="connsiteX12" fmla="*/ 1591056 w 2743200"/>
              <a:gd name="connsiteY12" fmla="*/ 2880000 h 2880000"/>
              <a:gd name="connsiteX13" fmla="*/ 987552 w 2743200"/>
              <a:gd name="connsiteY13" fmla="*/ 2880000 h 2880000"/>
              <a:gd name="connsiteX14" fmla="*/ 0 w 2743200"/>
              <a:gd name="connsiteY14" fmla="*/ 2880000 h 2880000"/>
              <a:gd name="connsiteX15" fmla="*/ 0 w 2743200"/>
              <a:gd name="connsiteY15" fmla="*/ 2246400 h 2880000"/>
              <a:gd name="connsiteX16" fmla="*/ 0 w 2743200"/>
              <a:gd name="connsiteY16" fmla="*/ 1728000 h 2880000"/>
              <a:gd name="connsiteX17" fmla="*/ 0 w 2743200"/>
              <a:gd name="connsiteY17" fmla="*/ 1152000 h 2880000"/>
              <a:gd name="connsiteX18" fmla="*/ 0 w 2743200"/>
              <a:gd name="connsiteY18" fmla="*/ 547200 h 2880000"/>
              <a:gd name="connsiteX19" fmla="*/ 0 w 2743200"/>
              <a:gd name="connsiteY19" fmla="*/ 0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43200" h="2880000" fill="none" extrusionOk="0">
                <a:moveTo>
                  <a:pt x="0" y="0"/>
                </a:moveTo>
                <a:cubicBezTo>
                  <a:pt x="123329" y="-27992"/>
                  <a:pt x="319498" y="10559"/>
                  <a:pt x="521208" y="0"/>
                </a:cubicBezTo>
                <a:cubicBezTo>
                  <a:pt x="722918" y="-10559"/>
                  <a:pt x="812320" y="5813"/>
                  <a:pt x="1014984" y="0"/>
                </a:cubicBezTo>
                <a:cubicBezTo>
                  <a:pt x="1217648" y="-5813"/>
                  <a:pt x="1319915" y="68758"/>
                  <a:pt x="1591056" y="0"/>
                </a:cubicBezTo>
                <a:cubicBezTo>
                  <a:pt x="1862197" y="-68758"/>
                  <a:pt x="2026109" y="13318"/>
                  <a:pt x="2139696" y="0"/>
                </a:cubicBezTo>
                <a:cubicBezTo>
                  <a:pt x="2253283" y="-13318"/>
                  <a:pt x="2541577" y="23388"/>
                  <a:pt x="2743200" y="0"/>
                </a:cubicBezTo>
                <a:cubicBezTo>
                  <a:pt x="2773103" y="232195"/>
                  <a:pt x="2696579" y="485446"/>
                  <a:pt x="2743200" y="633600"/>
                </a:cubicBezTo>
                <a:cubicBezTo>
                  <a:pt x="2789821" y="781754"/>
                  <a:pt x="2739967" y="942610"/>
                  <a:pt x="2743200" y="1238400"/>
                </a:cubicBezTo>
                <a:cubicBezTo>
                  <a:pt x="2746433" y="1534190"/>
                  <a:pt x="2690272" y="1570236"/>
                  <a:pt x="2743200" y="1756800"/>
                </a:cubicBezTo>
                <a:cubicBezTo>
                  <a:pt x="2796128" y="1943364"/>
                  <a:pt x="2737314" y="2078743"/>
                  <a:pt x="2743200" y="2361600"/>
                </a:cubicBezTo>
                <a:cubicBezTo>
                  <a:pt x="2749086" y="2644457"/>
                  <a:pt x="2691326" y="2688415"/>
                  <a:pt x="2743200" y="2880000"/>
                </a:cubicBezTo>
                <a:cubicBezTo>
                  <a:pt x="2559849" y="2884927"/>
                  <a:pt x="2361579" y="2821876"/>
                  <a:pt x="2167128" y="2880000"/>
                </a:cubicBezTo>
                <a:cubicBezTo>
                  <a:pt x="1972677" y="2938124"/>
                  <a:pt x="1868459" y="2811645"/>
                  <a:pt x="1591056" y="2880000"/>
                </a:cubicBezTo>
                <a:cubicBezTo>
                  <a:pt x="1313653" y="2948355"/>
                  <a:pt x="1213099" y="2876894"/>
                  <a:pt x="987552" y="2880000"/>
                </a:cubicBezTo>
                <a:cubicBezTo>
                  <a:pt x="762005" y="2883106"/>
                  <a:pt x="236927" y="2860640"/>
                  <a:pt x="0" y="2880000"/>
                </a:cubicBezTo>
                <a:cubicBezTo>
                  <a:pt x="-42416" y="2745679"/>
                  <a:pt x="37902" y="2375705"/>
                  <a:pt x="0" y="2246400"/>
                </a:cubicBezTo>
                <a:cubicBezTo>
                  <a:pt x="-37902" y="2117095"/>
                  <a:pt x="38011" y="1854152"/>
                  <a:pt x="0" y="1728000"/>
                </a:cubicBezTo>
                <a:cubicBezTo>
                  <a:pt x="-38011" y="1601848"/>
                  <a:pt x="37562" y="1268129"/>
                  <a:pt x="0" y="1152000"/>
                </a:cubicBezTo>
                <a:cubicBezTo>
                  <a:pt x="-37562" y="1035871"/>
                  <a:pt x="13539" y="812229"/>
                  <a:pt x="0" y="547200"/>
                </a:cubicBezTo>
                <a:cubicBezTo>
                  <a:pt x="-13539" y="282171"/>
                  <a:pt x="7357" y="228642"/>
                  <a:pt x="0" y="0"/>
                </a:cubicBezTo>
                <a:close/>
              </a:path>
              <a:path w="2743200" h="2880000" stroke="0" extrusionOk="0">
                <a:moveTo>
                  <a:pt x="0" y="0"/>
                </a:moveTo>
                <a:cubicBezTo>
                  <a:pt x="229318" y="-6392"/>
                  <a:pt x="401789" y="18958"/>
                  <a:pt x="521208" y="0"/>
                </a:cubicBezTo>
                <a:cubicBezTo>
                  <a:pt x="640627" y="-18958"/>
                  <a:pt x="889635" y="51740"/>
                  <a:pt x="987552" y="0"/>
                </a:cubicBezTo>
                <a:cubicBezTo>
                  <a:pt x="1085469" y="-51740"/>
                  <a:pt x="1389405" y="33160"/>
                  <a:pt x="1591056" y="0"/>
                </a:cubicBezTo>
                <a:cubicBezTo>
                  <a:pt x="1792707" y="-33160"/>
                  <a:pt x="1962286" y="57170"/>
                  <a:pt x="2112264" y="0"/>
                </a:cubicBezTo>
                <a:cubicBezTo>
                  <a:pt x="2262242" y="-57170"/>
                  <a:pt x="2440659" y="58656"/>
                  <a:pt x="2743200" y="0"/>
                </a:cubicBezTo>
                <a:cubicBezTo>
                  <a:pt x="2800169" y="135950"/>
                  <a:pt x="2721703" y="439096"/>
                  <a:pt x="2743200" y="633600"/>
                </a:cubicBezTo>
                <a:cubicBezTo>
                  <a:pt x="2764697" y="828104"/>
                  <a:pt x="2702351" y="1056786"/>
                  <a:pt x="2743200" y="1209600"/>
                </a:cubicBezTo>
                <a:cubicBezTo>
                  <a:pt x="2784049" y="1362414"/>
                  <a:pt x="2689495" y="1524842"/>
                  <a:pt x="2743200" y="1785600"/>
                </a:cubicBezTo>
                <a:cubicBezTo>
                  <a:pt x="2796905" y="2046358"/>
                  <a:pt x="2684052" y="2122188"/>
                  <a:pt x="2743200" y="2304000"/>
                </a:cubicBezTo>
                <a:cubicBezTo>
                  <a:pt x="2802348" y="2485812"/>
                  <a:pt x="2736357" y="2675226"/>
                  <a:pt x="2743200" y="2880000"/>
                </a:cubicBezTo>
                <a:cubicBezTo>
                  <a:pt x="2568588" y="2890005"/>
                  <a:pt x="2354358" y="2858868"/>
                  <a:pt x="2194560" y="2880000"/>
                </a:cubicBezTo>
                <a:cubicBezTo>
                  <a:pt x="2034762" y="2901132"/>
                  <a:pt x="1805257" y="2861418"/>
                  <a:pt x="1673352" y="2880000"/>
                </a:cubicBezTo>
                <a:cubicBezTo>
                  <a:pt x="1541447" y="2898582"/>
                  <a:pt x="1340621" y="2834392"/>
                  <a:pt x="1069848" y="2880000"/>
                </a:cubicBezTo>
                <a:cubicBezTo>
                  <a:pt x="799075" y="2925608"/>
                  <a:pt x="734715" y="2821821"/>
                  <a:pt x="466344" y="2880000"/>
                </a:cubicBezTo>
                <a:cubicBezTo>
                  <a:pt x="197973" y="2938179"/>
                  <a:pt x="207194" y="2843813"/>
                  <a:pt x="0" y="2880000"/>
                </a:cubicBezTo>
                <a:cubicBezTo>
                  <a:pt x="-64557" y="2618080"/>
                  <a:pt x="31300" y="2469667"/>
                  <a:pt x="0" y="2304000"/>
                </a:cubicBezTo>
                <a:cubicBezTo>
                  <a:pt x="-31300" y="2138333"/>
                  <a:pt x="42808" y="2029861"/>
                  <a:pt x="0" y="1756800"/>
                </a:cubicBezTo>
                <a:cubicBezTo>
                  <a:pt x="-42808" y="1483739"/>
                  <a:pt x="13248" y="1384183"/>
                  <a:pt x="0" y="1267200"/>
                </a:cubicBezTo>
                <a:cubicBezTo>
                  <a:pt x="-13248" y="1150217"/>
                  <a:pt x="45217" y="954197"/>
                  <a:pt x="0" y="748800"/>
                </a:cubicBezTo>
                <a:cubicBezTo>
                  <a:pt x="-45217" y="543403"/>
                  <a:pt x="27550" y="240647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 anchor="ctr">
            <a:spAutoFit/>
          </a:bodyPr>
          <a:lstStyle/>
          <a:p>
            <a:pPr marL="342900" indent="-342900">
              <a:buClr>
                <a:schemeClr val="accent2"/>
              </a:buClr>
              <a:buAutoNum type="alphaLcPeriod"/>
            </a:pPr>
            <a:r>
              <a:rPr lang="en-US" sz="2800" dirty="0"/>
              <a:t>a</a:t>
            </a:r>
            <a:r>
              <a:rPr lang="en-VN" sz="2800" dirty="0"/>
              <a:t>bout</a:t>
            </a:r>
          </a:p>
          <a:p>
            <a:pPr marL="342900" indent="-342900">
              <a:buClr>
                <a:schemeClr val="accent2"/>
              </a:buClr>
              <a:buAutoNum type="alphaLcPeriod"/>
            </a:pPr>
            <a:r>
              <a:rPr lang="en-US" sz="2800" dirty="0" err="1"/>
              <a:t>i</a:t>
            </a:r>
            <a:r>
              <a:rPr lang="en-VN" sz="2800" dirty="0"/>
              <a:t>n</a:t>
            </a:r>
          </a:p>
          <a:p>
            <a:pPr marL="342900" indent="-342900">
              <a:buClr>
                <a:schemeClr val="accent2"/>
              </a:buClr>
              <a:buAutoNum type="alphaLcPeriod"/>
            </a:pPr>
            <a:r>
              <a:rPr lang="en-US" sz="2800" dirty="0"/>
              <a:t>o</a:t>
            </a:r>
            <a:r>
              <a:rPr lang="en-VN" sz="2800" dirty="0"/>
              <a:t>n</a:t>
            </a:r>
          </a:p>
          <a:p>
            <a:pPr marL="342900" indent="-342900">
              <a:buClr>
                <a:schemeClr val="accent2"/>
              </a:buClr>
              <a:buAutoNum type="alphaLcPeriod"/>
            </a:pPr>
            <a:r>
              <a:rPr lang="en-US" sz="2800" dirty="0"/>
              <a:t>into</a:t>
            </a:r>
          </a:p>
          <a:p>
            <a:pPr marL="342900" indent="-342900">
              <a:buClr>
                <a:schemeClr val="accent2"/>
              </a:buClr>
              <a:buAutoNum type="alphaLcPeriod"/>
            </a:pPr>
            <a:r>
              <a:rPr lang="en-US" sz="2800" dirty="0"/>
              <a:t>of</a:t>
            </a:r>
            <a:endParaRPr lang="en-VN" sz="28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EAB1768-B643-2109-BDE8-A457FBA314D8}"/>
              </a:ext>
            </a:extLst>
          </p:cNvPr>
          <p:cNvSpPr/>
          <p:nvPr/>
        </p:nvSpPr>
        <p:spPr>
          <a:xfrm>
            <a:off x="6623918" y="2079893"/>
            <a:ext cx="576000" cy="576000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E019E0A-CFD0-55CB-0A9C-F6EAC1B93314}"/>
              </a:ext>
            </a:extLst>
          </p:cNvPr>
          <p:cNvSpPr/>
          <p:nvPr/>
        </p:nvSpPr>
        <p:spPr>
          <a:xfrm>
            <a:off x="10381371" y="2014328"/>
            <a:ext cx="576000" cy="576000"/>
          </a:xfrm>
          <a:prstGeom prst="ellipse">
            <a:avLst/>
          </a:prstGeom>
          <a:solidFill>
            <a:srgbClr val="F7941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cxnSp>
        <p:nvCxnSpPr>
          <p:cNvPr id="11" name="Straight Arrow Connector 10"/>
          <p:cNvCxnSpPr>
            <a:endCxn id="7" idx="15"/>
          </p:cNvCxnSpPr>
          <p:nvPr/>
        </p:nvCxnSpPr>
        <p:spPr>
          <a:xfrm>
            <a:off x="7231438" y="2993876"/>
            <a:ext cx="2037657" cy="16142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199918" y="3411415"/>
            <a:ext cx="2069177" cy="4396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7921869" y="3451149"/>
            <a:ext cx="1347226" cy="395514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/>
          <p:nvPr/>
        </p:nvCxnSpPr>
        <p:spPr>
          <a:xfrm flipV="1">
            <a:off x="7389803" y="3022190"/>
            <a:ext cx="1982797" cy="1206955"/>
          </a:xfrm>
          <a:prstGeom prst="bentConnector3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/>
          <p:nvPr/>
        </p:nvCxnSpPr>
        <p:spPr>
          <a:xfrm flipV="1">
            <a:off x="6508397" y="4308231"/>
            <a:ext cx="2792218" cy="404597"/>
          </a:xfrm>
          <a:prstGeom prst="bentConnector3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16CC8EE9-7336-3307-D5BD-1DD844293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7699" y="1098513"/>
            <a:ext cx="722127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dirty="0">
                <a:solidFill>
                  <a:srgbClr val="C00000"/>
                </a:solidFill>
              </a:rPr>
              <a:t>How to express “likes”</a:t>
            </a:r>
            <a:endParaRPr lang="vi-VN" sz="4800" dirty="0">
              <a:solidFill>
                <a:srgbClr val="C00000"/>
              </a:solidFill>
            </a:endParaRPr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6806349D-A867-9909-4B56-E82F516FC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01" y="2246992"/>
            <a:ext cx="361662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800" dirty="0"/>
              <a:t>be fond of</a:t>
            </a:r>
            <a:endParaRPr lang="vi-VN" sz="4800" dirty="0"/>
          </a:p>
        </p:txBody>
      </p:sp>
      <p:pic>
        <p:nvPicPr>
          <p:cNvPr id="6" name="Picture 2" descr="cute little kid girl show idea pose expression with light bulb sign 7942996  Vector Art at Vecteezy">
            <a:extLst>
              <a:ext uri="{FF2B5EF4-FFF2-40B4-BE49-F238E27FC236}">
                <a16:creationId xmlns:a16="http://schemas.microsoft.com/office/drawing/2014/main" id="{912FBB08-7CFC-D2A3-D9C0-5F310519DB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0" t="14268" r="19385" b="15292"/>
          <a:stretch/>
        </p:blipFill>
        <p:spPr bwMode="auto">
          <a:xfrm>
            <a:off x="4685125" y="1890024"/>
            <a:ext cx="2453005" cy="377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1">
            <a:extLst>
              <a:ext uri="{FF2B5EF4-FFF2-40B4-BE49-F238E27FC236}">
                <a16:creationId xmlns:a16="http://schemas.microsoft.com/office/drawing/2014/main" id="{F659202B-6532-D3C3-B30E-E5073E291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0500" y="5740688"/>
            <a:ext cx="41687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dirty="0"/>
              <a:t>be interested in</a:t>
            </a:r>
            <a:endParaRPr lang="vi-VN" sz="4800" dirty="0"/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id="{5AD13726-3ECE-12F5-463D-B144D3C70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1317" y="2246150"/>
            <a:ext cx="361662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800" dirty="0"/>
              <a:t>be keen on</a:t>
            </a:r>
            <a:endParaRPr lang="vi-VN" sz="4800" dirty="0"/>
          </a:p>
        </p:txBody>
      </p:sp>
      <p:sp>
        <p:nvSpPr>
          <p:cNvPr id="10" name="Rectangle 21">
            <a:extLst>
              <a:ext uri="{FF2B5EF4-FFF2-40B4-BE49-F238E27FC236}">
                <a16:creationId xmlns:a16="http://schemas.microsoft.com/office/drawing/2014/main" id="{5938F5D0-40FA-1A34-0313-0B4F4BC03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1422" y="4104881"/>
            <a:ext cx="446868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800" dirty="0"/>
              <a:t>be crazy about</a:t>
            </a:r>
            <a:endParaRPr lang="vi-VN" sz="4800" dirty="0"/>
          </a:p>
        </p:txBody>
      </p:sp>
      <p:sp>
        <p:nvSpPr>
          <p:cNvPr id="11" name="Rectangle 21">
            <a:extLst>
              <a:ext uri="{FF2B5EF4-FFF2-40B4-BE49-F238E27FC236}">
                <a16:creationId xmlns:a16="http://schemas.microsoft.com/office/drawing/2014/main" id="{1F66AFAA-3F35-2A0D-9114-5B4DBCBEC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922" y="4104881"/>
            <a:ext cx="333762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4800" dirty="0"/>
              <a:t>be into</a:t>
            </a:r>
            <a:endParaRPr lang="vi-VN" sz="4800" dirty="0"/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A68DAF4-AE25-B987-9978-B0B9DEC685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539887"/>
              </p:ext>
            </p:extLst>
          </p:nvPr>
        </p:nvGraphicFramePr>
        <p:xfrm>
          <a:off x="960318" y="1681781"/>
          <a:ext cx="10271364" cy="401477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916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30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19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0156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be interested in 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8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/biː ɪntrəstɪd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ɪn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vi-VN" sz="2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hứng thú với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 fond of</a:t>
                      </a:r>
                      <a:endParaRPr lang="vi-VN" sz="2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8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biː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fɒnd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əv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vi-VN" sz="2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8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8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thích </a:t>
                      </a:r>
                      <a:endParaRPr lang="vi-VN" sz="2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 keen on </a:t>
                      </a:r>
                      <a:endParaRPr lang="vi-VN" sz="2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8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biː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kiːn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ɒn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vi-VN" sz="2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8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8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quan tâm đến</a:t>
                      </a:r>
                      <a:endParaRPr lang="vi-VN" sz="2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4170779777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 crazy about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lang="vi-VN" sz="2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8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biː </a:t>
                      </a:r>
                      <a:r>
                        <a:rPr lang="en-US" sz="28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ˈkreɪzi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əˈbaʊt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vi-VN" sz="2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8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8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say mê</a:t>
                      </a:r>
                      <a:endParaRPr lang="vi-VN" sz="2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3524542958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 be into </a:t>
                      </a:r>
                      <a:endParaRPr lang="vi-VN" sz="2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8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biː </a:t>
                      </a:r>
                      <a:r>
                        <a:rPr lang="en-US" sz="28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ˈɪntuː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vi-VN" sz="2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8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8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thích </a:t>
                      </a:r>
                      <a:endParaRPr lang="vi-VN" sz="2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2285282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301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39583" y="113525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2684" y="1135252"/>
            <a:ext cx="772030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</a:rPr>
              <a:t>Fill in each blank with a correct word from the box. 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692369" y="103261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3" name="Hộp Văn bản 5">
            <a:extLst>
              <a:ext uri="{FF2B5EF4-FFF2-40B4-BE49-F238E27FC236}">
                <a16:creationId xmlns:a16="http://schemas.microsoft.com/office/drawing/2014/main" id="{8906F055-AF7C-B9BA-5584-6006DA5D2DB1}"/>
              </a:ext>
            </a:extLst>
          </p:cNvPr>
          <p:cNvSpPr txBox="1"/>
          <p:nvPr/>
        </p:nvSpPr>
        <p:spPr>
          <a:xfrm>
            <a:off x="381572" y="2499713"/>
            <a:ext cx="1124724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US" sz="2800" dirty="0">
                <a:effectLst/>
              </a:rPr>
              <a:t> I’m _________ of taking photos. In my free time, I usually go out and take photos of people and things. </a:t>
            </a:r>
          </a:p>
          <a:p>
            <a:pPr>
              <a:buFont typeface="+mj-lt"/>
              <a:buAutoNum type="arabicPeriod"/>
            </a:pPr>
            <a:r>
              <a:rPr lang="en-US" sz="2800" dirty="0">
                <a:effectLst/>
              </a:rPr>
              <a:t> Mai is ___________ in history. She often goes to museums to see new exhibits and learn about the past. </a:t>
            </a:r>
          </a:p>
          <a:p>
            <a:pPr>
              <a:buFont typeface="+mj-lt"/>
              <a:buAutoNum type="arabicPeriod"/>
            </a:pPr>
            <a:r>
              <a:rPr lang="en-US" sz="2800" dirty="0">
                <a:effectLst/>
              </a:rPr>
              <a:t> My sister is _________ on cooking. She wants to become a chef in the future. </a:t>
            </a:r>
          </a:p>
          <a:p>
            <a:pPr>
              <a:buFont typeface="+mj-lt"/>
              <a:buAutoNum type="arabicPeriod"/>
            </a:pPr>
            <a:r>
              <a:rPr lang="en-US" sz="2800" dirty="0">
                <a:effectLst/>
              </a:rPr>
              <a:t> My brother spends lots of time surfing the net, but I’m not _________ it. </a:t>
            </a:r>
          </a:p>
          <a:p>
            <a:pPr>
              <a:buFont typeface="+mj-lt"/>
              <a:buAutoNum type="arabicPeriod"/>
            </a:pPr>
            <a:r>
              <a:rPr lang="en-US" sz="2800" dirty="0">
                <a:effectLst/>
              </a:rPr>
              <a:t> I’m not crazy _________ doing DIY. I’m never able to finish any DIY projects I start</a:t>
            </a:r>
            <a:r>
              <a:rPr lang="en-US" sz="2400" dirty="0">
                <a:effectLst/>
              </a:rPr>
              <a:t>.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3A14271-C282-1C42-C88F-F897FF9EE275}"/>
              </a:ext>
            </a:extLst>
          </p:cNvPr>
          <p:cNvSpPr/>
          <p:nvPr/>
        </p:nvSpPr>
        <p:spPr>
          <a:xfrm>
            <a:off x="2613503" y="1637858"/>
            <a:ext cx="6026973" cy="701040"/>
          </a:xfrm>
          <a:prstGeom prst="roundRect">
            <a:avLst/>
          </a:prstGeom>
          <a:solidFill>
            <a:srgbClr val="FBCDCD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effectLst/>
              </a:rPr>
              <a:t>into 	fond 	keen 	interested 	about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23EAD-D456-EFF8-5631-17C4894720A4}"/>
              </a:ext>
            </a:extLst>
          </p:cNvPr>
          <p:cNvSpPr txBox="1"/>
          <p:nvPr/>
        </p:nvSpPr>
        <p:spPr>
          <a:xfrm>
            <a:off x="1398633" y="2557008"/>
            <a:ext cx="956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EF4B66"/>
                </a:solidFill>
              </a:rPr>
              <a:t>fond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987EDF-1488-1717-57C0-9125ED03C562}"/>
              </a:ext>
            </a:extLst>
          </p:cNvPr>
          <p:cNvSpPr txBox="1"/>
          <p:nvPr/>
        </p:nvSpPr>
        <p:spPr>
          <a:xfrm>
            <a:off x="1706716" y="3377834"/>
            <a:ext cx="1718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EF4B66"/>
                </a:solidFill>
              </a:rPr>
              <a:t>interested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67FA3B-1FEE-5BF9-455A-BE191377C439}"/>
              </a:ext>
            </a:extLst>
          </p:cNvPr>
          <p:cNvSpPr txBox="1"/>
          <p:nvPr/>
        </p:nvSpPr>
        <p:spPr>
          <a:xfrm>
            <a:off x="2355492" y="4182417"/>
            <a:ext cx="1718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EF4B66"/>
                </a:solidFill>
              </a:rPr>
              <a:t>keen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E245F6-2FEC-882F-158F-A1264A617148}"/>
              </a:ext>
            </a:extLst>
          </p:cNvPr>
          <p:cNvSpPr txBox="1"/>
          <p:nvPr/>
        </p:nvSpPr>
        <p:spPr>
          <a:xfrm>
            <a:off x="9260974" y="5015753"/>
            <a:ext cx="1718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EF4B66"/>
                </a:solidFill>
              </a:rPr>
              <a:t>into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43F19E-FBDE-13AE-9960-D3482FEA502C}"/>
              </a:ext>
            </a:extLst>
          </p:cNvPr>
          <p:cNvSpPr txBox="1"/>
          <p:nvPr/>
        </p:nvSpPr>
        <p:spPr>
          <a:xfrm>
            <a:off x="2488941" y="5464852"/>
            <a:ext cx="1718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EF4B66"/>
                </a:solidFill>
              </a:rPr>
              <a:t>about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936028"/>
            <a:ext cx="10632551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  <a:r>
              <a:rPr lang="en-US" sz="2400" b="1" dirty="0">
                <a:effectLst/>
              </a:rPr>
              <a:t>omplete the sentences about what you like or dislike doing. Use the word or phrases from the box or your own ideas.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08777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9851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69E2CC-0F44-9A99-4B6C-651A8C06CFD6}"/>
              </a:ext>
            </a:extLst>
          </p:cNvPr>
          <p:cNvSpPr txBox="1"/>
          <p:nvPr/>
        </p:nvSpPr>
        <p:spPr>
          <a:xfrm>
            <a:off x="2808790" y="2915500"/>
            <a:ext cx="7278147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0" dirty="0">
                <a:solidFill>
                  <a:srgbClr val="4CAFFF"/>
                </a:solidFill>
                <a:effectLst/>
              </a:rPr>
              <a:t>Example: </a:t>
            </a:r>
            <a:r>
              <a:rPr lang="en-US" sz="3200" dirty="0">
                <a:effectLst/>
              </a:rPr>
              <a:t>I’m interested in doing DIY. </a:t>
            </a:r>
          </a:p>
          <a:p>
            <a:pPr>
              <a:spcAft>
                <a:spcPts val="600"/>
              </a:spcAft>
            </a:pPr>
            <a:r>
              <a:rPr lang="en-US" sz="3200" b="1" dirty="0">
                <a:solidFill>
                  <a:srgbClr val="FF3F3F"/>
                </a:solidFill>
                <a:effectLst/>
              </a:rPr>
              <a:t>1. </a:t>
            </a:r>
            <a:r>
              <a:rPr lang="en-US" sz="3200" dirty="0">
                <a:effectLst/>
              </a:rPr>
              <a:t>I’m crazy about </a:t>
            </a:r>
            <a:r>
              <a:rPr lang="en-US" sz="3200" dirty="0">
                <a:solidFill>
                  <a:srgbClr val="7F7F7F"/>
                </a:solidFill>
                <a:effectLst/>
              </a:rPr>
              <a:t>______</a:t>
            </a:r>
            <a:r>
              <a:rPr lang="en-US" sz="3200" dirty="0">
                <a:effectLst/>
              </a:rPr>
              <a:t>.</a:t>
            </a:r>
            <a:br>
              <a:rPr lang="en-US" sz="3200" dirty="0">
                <a:effectLst/>
              </a:rPr>
            </a:br>
            <a:r>
              <a:rPr lang="en-US" sz="3200" b="1" dirty="0">
                <a:solidFill>
                  <a:srgbClr val="FF3F3F"/>
                </a:solidFill>
                <a:effectLst/>
              </a:rPr>
              <a:t>2. </a:t>
            </a:r>
            <a:r>
              <a:rPr lang="en-US" sz="3200" dirty="0">
                <a:effectLst/>
              </a:rPr>
              <a:t>I’m keen on </a:t>
            </a:r>
            <a:r>
              <a:rPr lang="en-US" sz="3200" dirty="0">
                <a:solidFill>
                  <a:srgbClr val="7F7F7F"/>
                </a:solidFill>
                <a:effectLst/>
              </a:rPr>
              <a:t>______</a:t>
            </a:r>
            <a:r>
              <a:rPr lang="en-US" sz="3200" dirty="0">
                <a:effectLst/>
              </a:rPr>
              <a:t>.</a:t>
            </a:r>
            <a:br>
              <a:rPr lang="en-US" sz="3200" dirty="0">
                <a:effectLst/>
              </a:rPr>
            </a:br>
            <a:r>
              <a:rPr lang="en-US" sz="3200" b="1" dirty="0">
                <a:solidFill>
                  <a:srgbClr val="FF3F3F"/>
                </a:solidFill>
                <a:effectLst/>
              </a:rPr>
              <a:t>3. </a:t>
            </a:r>
            <a:r>
              <a:rPr lang="en-US" sz="3200" dirty="0">
                <a:effectLst/>
              </a:rPr>
              <a:t>I’m fond of </a:t>
            </a:r>
            <a:r>
              <a:rPr lang="en-US" sz="3200" dirty="0">
                <a:solidFill>
                  <a:srgbClr val="7F7F7F"/>
                </a:solidFill>
                <a:effectLst/>
              </a:rPr>
              <a:t>______</a:t>
            </a:r>
            <a:r>
              <a:rPr lang="en-US" sz="3200" dirty="0">
                <a:effectLst/>
              </a:rPr>
              <a:t>. </a:t>
            </a:r>
            <a:endParaRPr lang="en-US" sz="3200" dirty="0"/>
          </a:p>
          <a:p>
            <a:pPr>
              <a:spcAft>
                <a:spcPts val="600"/>
              </a:spcAft>
            </a:pPr>
            <a:r>
              <a:rPr lang="en-US" sz="3200" b="1" dirty="0">
                <a:solidFill>
                  <a:srgbClr val="FF3F3F"/>
                </a:solidFill>
                <a:effectLst/>
              </a:rPr>
              <a:t>4. </a:t>
            </a:r>
            <a:r>
              <a:rPr lang="en-US" sz="3200" dirty="0">
                <a:effectLst/>
              </a:rPr>
              <a:t>I’m not interested in </a:t>
            </a:r>
            <a:r>
              <a:rPr lang="en-US" sz="3200" dirty="0">
                <a:solidFill>
                  <a:srgbClr val="7F7F7F"/>
                </a:solidFill>
                <a:effectLst/>
              </a:rPr>
              <a:t>______</a:t>
            </a:r>
            <a:r>
              <a:rPr lang="en-US" sz="3200" dirty="0">
                <a:effectLst/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en-US" sz="3200" b="1" dirty="0">
                <a:solidFill>
                  <a:srgbClr val="FF3F3F"/>
                </a:solidFill>
                <a:effectLst/>
              </a:rPr>
              <a:t>5. </a:t>
            </a:r>
            <a:r>
              <a:rPr lang="en-US" sz="3200" dirty="0">
                <a:effectLst/>
              </a:rPr>
              <a:t>I’m not into </a:t>
            </a:r>
            <a:r>
              <a:rPr lang="en-US" sz="3200" dirty="0">
                <a:solidFill>
                  <a:srgbClr val="7F7F7F"/>
                </a:solidFill>
                <a:effectLst/>
              </a:rPr>
              <a:t>______</a:t>
            </a:r>
            <a:r>
              <a:rPr lang="en-US" sz="3200" dirty="0">
                <a:effectLst/>
              </a:rPr>
              <a:t>. </a:t>
            </a:r>
            <a:endParaRPr lang="en-US" sz="32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314788E-588D-BC69-E47B-2DDD9373B32A}"/>
              </a:ext>
            </a:extLst>
          </p:cNvPr>
          <p:cNvSpPr/>
          <p:nvPr/>
        </p:nvSpPr>
        <p:spPr>
          <a:xfrm>
            <a:off x="628983" y="1794813"/>
            <a:ext cx="10230346" cy="927607"/>
          </a:xfrm>
          <a:prstGeom prst="roundRect">
            <a:avLst/>
          </a:prstGeom>
          <a:solidFill>
            <a:srgbClr val="FBCDCD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effectLst/>
              </a:rPr>
              <a:t>cooking			doing DIY 			surfing the net 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  <a:effectLst/>
              </a:rPr>
              <a:t>playing sport 		doing puzzles 		messaging friends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090117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cs typeface="Calibri" panose="020F0502020204030204" pitchFamily="34" charset="0"/>
              </a:rPr>
              <a:t>Listen and repeat the words. Pay attention to the sounds /ʊ/and /u:/. Then put the words into the correct columns.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graphicFrame>
        <p:nvGraphicFramePr>
          <p:cNvPr id="3" name="Bảng 1">
            <a:extLst>
              <a:ext uri="{FF2B5EF4-FFF2-40B4-BE49-F238E27FC236}">
                <a16:creationId xmlns:a16="http://schemas.microsoft.com/office/drawing/2014/main" id="{6C44A86E-C353-517E-2FB1-52BA4CADFA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928982"/>
              </p:ext>
            </p:extLst>
          </p:nvPr>
        </p:nvGraphicFramePr>
        <p:xfrm>
          <a:off x="2455473" y="3154569"/>
          <a:ext cx="7099442" cy="3463238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541485">
                  <a:extLst>
                    <a:ext uri="{9D8B030D-6E8A-4147-A177-3AD203B41FA5}">
                      <a16:colId xmlns:a16="http://schemas.microsoft.com/office/drawing/2014/main" val="1385604473"/>
                    </a:ext>
                  </a:extLst>
                </a:gridCol>
                <a:gridCol w="3557957">
                  <a:extLst>
                    <a:ext uri="{9D8B030D-6E8A-4147-A177-3AD203B41FA5}">
                      <a16:colId xmlns:a16="http://schemas.microsoft.com/office/drawing/2014/main" val="3812259431"/>
                    </a:ext>
                  </a:extLst>
                </a:gridCol>
              </a:tblGrid>
              <a:tr h="599746">
                <a:tc>
                  <a:txBody>
                    <a:bodyPr/>
                    <a:lstStyle/>
                    <a:p>
                      <a:pPr algn="ctr"/>
                      <a:r>
                        <a:rPr lang="vi-VN" sz="4400" b="1" dirty="0">
                          <a:solidFill>
                            <a:srgbClr val="242021"/>
                          </a:solidFill>
                          <a:effectLst/>
                        </a:rPr>
                        <a:t>/</a:t>
                      </a:r>
                      <a:r>
                        <a:rPr lang="en-US" sz="4400" b="1" dirty="0" err="1">
                          <a:solidFill>
                            <a:schemeClr val="tx1"/>
                          </a:solidFill>
                        </a:rPr>
                        <a:t>ʊ</a:t>
                      </a:r>
                      <a:r>
                        <a:rPr lang="vi-VN" sz="4400" b="1" dirty="0">
                          <a:solidFill>
                            <a:srgbClr val="242021"/>
                          </a:solidFill>
                          <a:effectLst/>
                        </a:rPr>
                        <a:t>/ </a:t>
                      </a:r>
                      <a:endParaRPr lang="vi-VN" sz="4400" dirty="0">
                        <a:effectLst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 dirty="0">
                          <a:solidFill>
                            <a:srgbClr val="242021"/>
                          </a:solidFill>
                          <a:effectLst/>
                        </a:rPr>
                        <a:t>/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u:</a:t>
                      </a:r>
                      <a:r>
                        <a:rPr lang="vi-VN" sz="4400" b="1" dirty="0">
                          <a:solidFill>
                            <a:srgbClr val="242021"/>
                          </a:solidFill>
                          <a:effectLst/>
                        </a:rPr>
                        <a:t>/</a:t>
                      </a:r>
                      <a:endParaRPr lang="vi-VN" sz="4400" dirty="0">
                        <a:effectLst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3594594"/>
                  </a:ext>
                </a:extLst>
              </a:tr>
              <a:tr h="2701238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effectLst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effectLst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3947424"/>
                  </a:ext>
                </a:extLst>
              </a:tr>
            </a:tbl>
          </a:graphicData>
        </a:graphic>
      </p:graphicFrame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314788E-588D-BC69-E47B-2DDD9373B32A}"/>
              </a:ext>
            </a:extLst>
          </p:cNvPr>
          <p:cNvSpPr/>
          <p:nvPr/>
        </p:nvSpPr>
        <p:spPr>
          <a:xfrm>
            <a:off x="1496291" y="2040272"/>
            <a:ext cx="8058623" cy="927607"/>
          </a:xfrm>
          <a:prstGeom prst="roundRect">
            <a:avLst/>
          </a:prstGeom>
          <a:solidFill>
            <a:srgbClr val="FBCDCD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effectLst/>
              </a:rPr>
              <a:t>cook			group		push		June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  <a:effectLst/>
              </a:rPr>
              <a:t>school		would		</a:t>
            </a:r>
            <a:r>
              <a:rPr lang="en-US" sz="2800" dirty="0">
                <a:solidFill>
                  <a:schemeClr val="tx1"/>
                </a:solidFill>
              </a:rPr>
              <a:t>woman	move</a:t>
            </a:r>
          </a:p>
        </p:txBody>
      </p:sp>
      <p:pic>
        <p:nvPicPr>
          <p:cNvPr id="2" name="Trac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27061" y="1577210"/>
            <a:ext cx="609600" cy="6096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3A23EAD-D456-EFF8-5631-17C4894720A4}"/>
              </a:ext>
            </a:extLst>
          </p:cNvPr>
          <p:cNvSpPr txBox="1"/>
          <p:nvPr/>
        </p:nvSpPr>
        <p:spPr>
          <a:xfrm>
            <a:off x="3379737" y="3858705"/>
            <a:ext cx="1542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/>
              <a:t>cook</a:t>
            </a:r>
            <a:endParaRPr lang="en-VN" sz="4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A23EAD-D456-EFF8-5631-17C4894720A4}"/>
              </a:ext>
            </a:extLst>
          </p:cNvPr>
          <p:cNvSpPr txBox="1"/>
          <p:nvPr/>
        </p:nvSpPr>
        <p:spPr>
          <a:xfrm>
            <a:off x="3379737" y="4566591"/>
            <a:ext cx="1542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/>
              <a:t>push</a:t>
            </a:r>
            <a:endParaRPr lang="en-VN" sz="4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A23EAD-D456-EFF8-5631-17C4894720A4}"/>
              </a:ext>
            </a:extLst>
          </p:cNvPr>
          <p:cNvSpPr txBox="1"/>
          <p:nvPr/>
        </p:nvSpPr>
        <p:spPr>
          <a:xfrm>
            <a:off x="3379737" y="5275057"/>
            <a:ext cx="1542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/>
              <a:t>would</a:t>
            </a:r>
            <a:endParaRPr lang="en-VN" sz="4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A23EAD-D456-EFF8-5631-17C4894720A4}"/>
              </a:ext>
            </a:extLst>
          </p:cNvPr>
          <p:cNvSpPr txBox="1"/>
          <p:nvPr/>
        </p:nvSpPr>
        <p:spPr>
          <a:xfrm>
            <a:off x="3379737" y="5982363"/>
            <a:ext cx="1763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/>
              <a:t>woman</a:t>
            </a:r>
            <a:endParaRPr lang="en-VN" sz="4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A23EAD-D456-EFF8-5631-17C4894720A4}"/>
              </a:ext>
            </a:extLst>
          </p:cNvPr>
          <p:cNvSpPr txBox="1"/>
          <p:nvPr/>
        </p:nvSpPr>
        <p:spPr>
          <a:xfrm>
            <a:off x="7019777" y="3840002"/>
            <a:ext cx="1542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/>
              <a:t>group</a:t>
            </a:r>
            <a:endParaRPr lang="en-VN" sz="4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A23EAD-D456-EFF8-5631-17C4894720A4}"/>
              </a:ext>
            </a:extLst>
          </p:cNvPr>
          <p:cNvSpPr txBox="1"/>
          <p:nvPr/>
        </p:nvSpPr>
        <p:spPr>
          <a:xfrm>
            <a:off x="7019777" y="4547888"/>
            <a:ext cx="1542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/>
              <a:t>June</a:t>
            </a:r>
            <a:endParaRPr lang="en-VN" sz="4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A23EAD-D456-EFF8-5631-17C4894720A4}"/>
              </a:ext>
            </a:extLst>
          </p:cNvPr>
          <p:cNvSpPr txBox="1"/>
          <p:nvPr/>
        </p:nvSpPr>
        <p:spPr>
          <a:xfrm>
            <a:off x="7019777" y="5256354"/>
            <a:ext cx="1542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/>
              <a:t>school</a:t>
            </a:r>
            <a:endParaRPr lang="en-VN" sz="4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3A23EAD-D456-EFF8-5631-17C4894720A4}"/>
              </a:ext>
            </a:extLst>
          </p:cNvPr>
          <p:cNvSpPr txBox="1"/>
          <p:nvPr/>
        </p:nvSpPr>
        <p:spPr>
          <a:xfrm>
            <a:off x="7019777" y="5963660"/>
            <a:ext cx="1763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/>
              <a:t>move</a:t>
            </a:r>
            <a:endParaRPr lang="en-VN" sz="4000" dirty="0"/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75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/>
      <p:bldP spid="15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3622</TotalTime>
  <Words>534</Words>
  <Application>Microsoft Office PowerPoint</Application>
  <PresentationFormat>Widescreen</PresentationFormat>
  <Paragraphs>117</Paragraphs>
  <Slides>12</Slides>
  <Notes>9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Myriad Pro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217</cp:revision>
  <dcterms:created xsi:type="dcterms:W3CDTF">2020-12-09T02:04:09Z</dcterms:created>
  <dcterms:modified xsi:type="dcterms:W3CDTF">2024-09-12T04:14:21Z</dcterms:modified>
</cp:coreProperties>
</file>