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71" r:id="rId2"/>
    <p:sldId id="674" r:id="rId3"/>
    <p:sldId id="796" r:id="rId4"/>
    <p:sldId id="389" r:id="rId5"/>
    <p:sldId id="531" r:id="rId6"/>
    <p:sldId id="700" r:id="rId7"/>
    <p:sldId id="824" r:id="rId8"/>
    <p:sldId id="849" r:id="rId9"/>
    <p:sldId id="850" r:id="rId10"/>
    <p:sldId id="851" r:id="rId11"/>
    <p:sldId id="852" r:id="rId12"/>
    <p:sldId id="889" r:id="rId13"/>
    <p:sldId id="622" r:id="rId14"/>
    <p:sldId id="879" r:id="rId15"/>
    <p:sldId id="599" r:id="rId16"/>
    <p:sldId id="456" r:id="rId17"/>
    <p:sldId id="642" r:id="rId18"/>
    <p:sldId id="668" r:id="rId19"/>
    <p:sldId id="883" r:id="rId20"/>
    <p:sldId id="886" r:id="rId21"/>
    <p:sldId id="885" r:id="rId22"/>
    <p:sldId id="742" r:id="rId23"/>
    <p:sldId id="887" r:id="rId24"/>
    <p:sldId id="888" r:id="rId25"/>
    <p:sldId id="314" r:id="rId26"/>
    <p:sldId id="330" r:id="rId27"/>
    <p:sldId id="35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76" userDrawn="1">
          <p15:clr>
            <a:srgbClr val="A4A3A4"/>
          </p15:clr>
        </p15:guide>
        <p15:guide id="2" pos="40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3C8"/>
    <a:srgbClr val="A1CAE2"/>
    <a:srgbClr val="A0C3D2"/>
    <a:srgbClr val="EAE0DA"/>
    <a:srgbClr val="EAC7C7"/>
    <a:srgbClr val="F5F0BB"/>
    <a:srgbClr val="B3C890"/>
    <a:srgbClr val="73A9AD"/>
    <a:srgbClr val="DBDFAA"/>
    <a:srgbClr val="ECE5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snapToGrid="0" showGuides="1">
      <p:cViewPr varScale="1">
        <p:scale>
          <a:sx n="63" d="100"/>
          <a:sy n="63" d="100"/>
        </p:scale>
        <p:origin x="344" y="32"/>
      </p:cViewPr>
      <p:guideLst>
        <p:guide orient="horz" pos="2076"/>
        <p:guide pos="409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3/10/2025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3/10/2025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3/10/2025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Content Placeholder 1" descr="30432570"/>
          <p:cNvPicPr>
            <a:picLocks noGrp="1" noChangeAspect="1"/>
          </p:cNvPicPr>
          <p:nvPr>
            <p:ph idx="1"/>
          </p:nvPr>
        </p:nvPicPr>
        <p:blipFill>
          <a:blip r:embed="rId3"/>
          <a:srcRect t="7628" b="10927"/>
          <a:stretch>
            <a:fillRect/>
          </a:stretch>
        </p:blipFill>
        <p:spPr>
          <a:xfrm>
            <a:off x="0" y="-111125"/>
            <a:ext cx="12108815" cy="6968490"/>
          </a:xfrm>
          <a:prstGeom prst="rect">
            <a:avLst/>
          </a:prstGeom>
        </p:spPr>
      </p:pic>
      <p:grpSp>
        <p:nvGrpSpPr>
          <p:cNvPr id="31" name="Group 30"/>
          <p:cNvGrpSpPr/>
          <p:nvPr/>
        </p:nvGrpSpPr>
        <p:grpSpPr>
          <a:xfrm>
            <a:off x="-1172" y="-7620"/>
            <a:ext cx="12192000" cy="86238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sp>
        <p:nvSpPr>
          <p:cNvPr id="4" name="Text Box 3"/>
          <p:cNvSpPr txBox="1"/>
          <p:nvPr/>
        </p:nvSpPr>
        <p:spPr>
          <a:xfrm>
            <a:off x="2817495" y="4772660"/>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where</a:t>
            </a:r>
          </a:p>
        </p:txBody>
      </p:sp>
      <p:sp>
        <p:nvSpPr>
          <p:cNvPr id="6" name="Text Box 5"/>
          <p:cNvSpPr txBox="1"/>
          <p:nvPr/>
        </p:nvSpPr>
        <p:spPr>
          <a:xfrm>
            <a:off x="7144385" y="4774565"/>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who</a:t>
            </a:r>
          </a:p>
        </p:txBody>
      </p:sp>
      <p:sp>
        <p:nvSpPr>
          <p:cNvPr id="7" name="Text Box 6"/>
          <p:cNvSpPr txBox="1"/>
          <p:nvPr/>
        </p:nvSpPr>
        <p:spPr>
          <a:xfrm>
            <a:off x="2817495" y="5767070"/>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which</a:t>
            </a:r>
          </a:p>
        </p:txBody>
      </p:sp>
      <p:sp>
        <p:nvSpPr>
          <p:cNvPr id="8" name="Text Box 7"/>
          <p:cNvSpPr txBox="1"/>
          <p:nvPr/>
        </p:nvSpPr>
        <p:spPr>
          <a:xfrm>
            <a:off x="7144385" y="5709285"/>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whose</a:t>
            </a:r>
          </a:p>
        </p:txBody>
      </p:sp>
      <p:sp>
        <p:nvSpPr>
          <p:cNvPr id="3" name="Text Box 2"/>
          <p:cNvSpPr txBox="1"/>
          <p:nvPr/>
        </p:nvSpPr>
        <p:spPr>
          <a:xfrm>
            <a:off x="719455" y="1653540"/>
            <a:ext cx="11346180" cy="1445260"/>
          </a:xfrm>
          <a:prstGeom prst="rect">
            <a:avLst/>
          </a:prstGeom>
          <a:noFill/>
          <a:ln w="9525">
            <a:noFill/>
          </a:ln>
        </p:spPr>
        <p:txBody>
          <a:bodyPr wrap="square">
            <a:spAutoFit/>
          </a:bodyPr>
          <a:lstStyle/>
          <a:p>
            <a:pPr marL="228600" indent="-228600" algn="ctr"/>
            <a:r>
              <a:rPr lang="en-US" sz="4400" b="0" i="1" dirty="0">
                <a:solidFill>
                  <a:schemeClr val="bg1"/>
                </a:solidFill>
                <a:latin typeface="Times New Roman" panose="02020603050405020304" charset="0"/>
                <a:cs typeface="Calibri" panose="020F0502020204030204" pitchFamily="34" charset="0"/>
              </a:rPr>
              <a:t>We are learning about the planet ______ has green trees and living things.</a:t>
            </a:r>
          </a:p>
        </p:txBody>
      </p:sp>
      <p:sp>
        <p:nvSpPr>
          <p:cNvPr id="9" name="Text Box 8"/>
          <p:cNvSpPr txBox="1"/>
          <p:nvPr/>
        </p:nvSpPr>
        <p:spPr>
          <a:xfrm>
            <a:off x="762635" y="-2148205"/>
            <a:ext cx="11346180" cy="1445260"/>
          </a:xfrm>
          <a:prstGeom prst="rect">
            <a:avLst/>
          </a:prstGeom>
          <a:noFill/>
          <a:ln w="9525">
            <a:noFill/>
          </a:ln>
        </p:spPr>
        <p:txBody>
          <a:bodyPr wrap="square">
            <a:spAutoFit/>
          </a:bodyPr>
          <a:lstStyle/>
          <a:p>
            <a:pPr marL="228600" indent="-228600" algn="ctr"/>
            <a:r>
              <a:rPr lang="en-US" sz="4400" b="0" i="1">
                <a:solidFill>
                  <a:schemeClr val="bg1"/>
                </a:solidFill>
                <a:latin typeface="Times New Roman" panose="02020603050405020304" charset="0"/>
                <a:cs typeface="Calibri" panose="020F0502020204030204" pitchFamily="34" charset="0"/>
              </a:rPr>
              <a:t>The woman ______ we visited last summer is my former English teacher.</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par>
                          <p:cTn id="10" fill="hold">
                            <p:stCondLst>
                              <p:cond delay="500"/>
                            </p:stCondLst>
                            <p:childTnLst>
                              <p:par>
                                <p:cTn id="11" presetID="40" presetClass="entr" presetSubtype="0" fill="hold" grpId="0" nodeType="afterEffect">
                                  <p:stCondLst>
                                    <p:cond delay="0"/>
                                  </p:stCondLst>
                                  <p:iterate type="lt">
                                    <p:tmPct val="0"/>
                                  </p:iterate>
                                  <p:childTnLst>
                                    <p:set>
                                      <p:cBhvr>
                                        <p:cTn id="12" dur="500"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0" presetClass="entr" presetSubtype="0" fill="hold" grpId="0" nodeType="afterEffect">
                                  <p:stCondLst>
                                    <p:cond delay="0"/>
                                  </p:stCondLst>
                                  <p:iterate type="lt">
                                    <p:tmPct val="0"/>
                                  </p:iterate>
                                  <p:childTnLst>
                                    <p:set>
                                      <p:cBhvr>
                                        <p:cTn id="18" dur="500"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1"/>
                                          </p:val>
                                        </p:tav>
                                        <p:tav tm="100000">
                                          <p:val>
                                            <p:strVal val="#ppt_x"/>
                                          </p:val>
                                        </p:tav>
                                      </p:tavLst>
                                    </p:anim>
                                    <p:anim calcmode="lin" valueType="num">
                                      <p:cBhvr>
                                        <p:cTn id="21" dur="5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40" presetClass="entr" presetSubtype="0" fill="hold" grpId="0" nodeType="afterEffect">
                                  <p:stCondLst>
                                    <p:cond delay="0"/>
                                  </p:stCondLst>
                                  <p:iterate type="lt">
                                    <p:tmPct val="0"/>
                                  </p:iterate>
                                  <p:childTnLst>
                                    <p:set>
                                      <p:cBhvr>
                                        <p:cTn id="24" dur="500"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1"/>
                                          </p:val>
                                        </p:tav>
                                        <p:tav tm="100000">
                                          <p:val>
                                            <p:strVal val="#ppt_x"/>
                                          </p:val>
                                        </p:tav>
                                      </p:tavLst>
                                    </p:anim>
                                    <p:anim calcmode="lin" valueType="num">
                                      <p:cBhvr>
                                        <p:cTn id="2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mph" presetSubtype="2" fill="hold" grpId="2" nodeType="clickEffect">
                                  <p:stCondLst>
                                    <p:cond delay="0"/>
                                  </p:stCondLst>
                                  <p:iterate type="lt">
                                    <p:tmPct val="0"/>
                                  </p:iterate>
                                  <p:childTnLst>
                                    <p:animClr clrSpc="rgb" dir="cw">
                                      <p:cBhvr override="childStyle">
                                        <p:cTn id="31" dur="2000" fill="hold"/>
                                        <p:tgtEl>
                                          <p:spTgt spid="7"/>
                                        </p:tgtEl>
                                        <p:attrNameLst>
                                          <p:attrName>style.color</p:attrName>
                                        </p:attrNameLst>
                                      </p:cBhvr>
                                      <p:to>
                                        <a:srgbClr val="FF1F1F"/>
                                      </p:to>
                                    </p:animClr>
                                  </p:childTnLst>
                                </p:cTn>
                              </p:par>
                              <p:par>
                                <p:cTn id="32" presetID="4" presetClass="emph" presetSubtype="2" fill="hold" grpId="3" nodeType="withEffect">
                                  <p:stCondLst>
                                    <p:cond delay="0"/>
                                  </p:stCondLst>
                                  <p:iterate type="lt">
                                    <p:tmPct val="0"/>
                                  </p:iterate>
                                  <p:childTnLst>
                                    <p:anim to="1.7" calcmode="lin" valueType="num">
                                      <p:cBhvr override="childStyle">
                                        <p:cTn id="33" dur="2000" fill="hold"/>
                                        <p:tgtEl>
                                          <p:spTgt spid="7"/>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P spid="7" grpId="1"/>
      <p:bldP spid="7" grpId="2"/>
      <p:bldP spid="7" grpId="3"/>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Content Placeholder 1" descr="30432570"/>
          <p:cNvPicPr>
            <a:picLocks noGrp="1" noChangeAspect="1"/>
          </p:cNvPicPr>
          <p:nvPr>
            <p:ph idx="1"/>
          </p:nvPr>
        </p:nvPicPr>
        <p:blipFill>
          <a:blip r:embed="rId3"/>
          <a:srcRect t="7628" b="10927"/>
          <a:stretch>
            <a:fillRect/>
          </a:stretch>
        </p:blipFill>
        <p:spPr>
          <a:xfrm>
            <a:off x="0" y="-111125"/>
            <a:ext cx="12108815" cy="6968490"/>
          </a:xfrm>
          <a:prstGeom prst="rect">
            <a:avLst/>
          </a:prstGeom>
        </p:spPr>
      </p:pic>
      <p:grpSp>
        <p:nvGrpSpPr>
          <p:cNvPr id="31" name="Group 30"/>
          <p:cNvGrpSpPr/>
          <p:nvPr/>
        </p:nvGrpSpPr>
        <p:grpSpPr>
          <a:xfrm>
            <a:off x="-1172" y="-7620"/>
            <a:ext cx="12192000" cy="86238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sp>
        <p:nvSpPr>
          <p:cNvPr id="4" name="Text Box 3"/>
          <p:cNvSpPr txBox="1"/>
          <p:nvPr/>
        </p:nvSpPr>
        <p:spPr>
          <a:xfrm>
            <a:off x="2817495" y="4772660"/>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where</a:t>
            </a:r>
          </a:p>
        </p:txBody>
      </p:sp>
      <p:sp>
        <p:nvSpPr>
          <p:cNvPr id="6" name="Text Box 5"/>
          <p:cNvSpPr txBox="1"/>
          <p:nvPr/>
        </p:nvSpPr>
        <p:spPr>
          <a:xfrm>
            <a:off x="7144385" y="4774565"/>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how</a:t>
            </a:r>
          </a:p>
        </p:txBody>
      </p:sp>
      <p:sp>
        <p:nvSpPr>
          <p:cNvPr id="7" name="Text Box 6"/>
          <p:cNvSpPr txBox="1"/>
          <p:nvPr/>
        </p:nvSpPr>
        <p:spPr>
          <a:xfrm>
            <a:off x="2817495" y="5767070"/>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who</a:t>
            </a:r>
          </a:p>
        </p:txBody>
      </p:sp>
      <p:sp>
        <p:nvSpPr>
          <p:cNvPr id="8" name="Text Box 7"/>
          <p:cNvSpPr txBox="1"/>
          <p:nvPr/>
        </p:nvSpPr>
        <p:spPr>
          <a:xfrm>
            <a:off x="7144385" y="5709285"/>
            <a:ext cx="2679065" cy="4318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which</a:t>
            </a:r>
          </a:p>
        </p:txBody>
      </p:sp>
      <p:sp>
        <p:nvSpPr>
          <p:cNvPr id="3" name="Text Box 2"/>
          <p:cNvSpPr txBox="1"/>
          <p:nvPr/>
        </p:nvSpPr>
        <p:spPr>
          <a:xfrm>
            <a:off x="719455" y="1653540"/>
            <a:ext cx="11346180" cy="1445260"/>
          </a:xfrm>
          <a:prstGeom prst="rect">
            <a:avLst/>
          </a:prstGeom>
          <a:noFill/>
          <a:ln w="9525">
            <a:noFill/>
          </a:ln>
        </p:spPr>
        <p:txBody>
          <a:bodyPr wrap="square">
            <a:spAutoFit/>
          </a:bodyPr>
          <a:lstStyle/>
          <a:p>
            <a:pPr marL="228600" indent="-228600" algn="ctr"/>
            <a:r>
              <a:rPr lang="en-US" sz="4400" b="0" i="1">
                <a:solidFill>
                  <a:schemeClr val="bg1"/>
                </a:solidFill>
                <a:latin typeface="Times New Roman" panose="02020603050405020304" charset="0"/>
                <a:cs typeface="Calibri" panose="020F0502020204030204" pitchFamily="34" charset="0"/>
              </a:rPr>
              <a:t>I go to the school ______ my mother went to when she was small. </a:t>
            </a:r>
          </a:p>
        </p:txBody>
      </p:sp>
      <p:sp>
        <p:nvSpPr>
          <p:cNvPr id="9" name="Text Box 8"/>
          <p:cNvSpPr txBox="1"/>
          <p:nvPr/>
        </p:nvSpPr>
        <p:spPr>
          <a:xfrm>
            <a:off x="762635" y="-2148205"/>
            <a:ext cx="11346180" cy="1445260"/>
          </a:xfrm>
          <a:prstGeom prst="rect">
            <a:avLst/>
          </a:prstGeom>
          <a:noFill/>
          <a:ln w="9525">
            <a:noFill/>
          </a:ln>
        </p:spPr>
        <p:txBody>
          <a:bodyPr wrap="square">
            <a:spAutoFit/>
          </a:bodyPr>
          <a:lstStyle/>
          <a:p>
            <a:pPr marL="228600" indent="-228600" algn="ctr"/>
            <a:r>
              <a:rPr lang="en-US" sz="4400" i="1">
                <a:solidFill>
                  <a:schemeClr val="bg1"/>
                </a:solidFill>
                <a:latin typeface="Times New Roman" panose="02020603050405020304" charset="0"/>
                <a:cs typeface="Calibri" panose="020F0502020204030204" pitchFamily="34" charset="0"/>
                <a:sym typeface="+mn-ea"/>
              </a:rPr>
              <a:t>We are learning about the planet ______ has green trees and living things.</a:t>
            </a:r>
            <a:endParaRPr lang="en-US" sz="4400" b="0" i="1">
              <a:solidFill>
                <a:schemeClr val="bg1"/>
              </a:solidFill>
              <a:latin typeface="Times New Roman" panose="02020603050405020304" charset="0"/>
              <a:cs typeface="Calibri" panose="020F0502020204030204"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par>
                          <p:cTn id="10" fill="hold">
                            <p:stCondLst>
                              <p:cond delay="500"/>
                            </p:stCondLst>
                            <p:childTnLst>
                              <p:par>
                                <p:cTn id="11" presetID="40" presetClass="entr" presetSubtype="0" fill="hold" grpId="0" nodeType="afterEffect">
                                  <p:stCondLst>
                                    <p:cond delay="0"/>
                                  </p:stCondLst>
                                  <p:iterate type="lt">
                                    <p:tmPct val="0"/>
                                  </p:iterate>
                                  <p:childTnLst>
                                    <p:set>
                                      <p:cBhvr>
                                        <p:cTn id="12" dur="500"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0" presetClass="entr" presetSubtype="0" fill="hold" grpId="0" nodeType="afterEffect">
                                  <p:stCondLst>
                                    <p:cond delay="0"/>
                                  </p:stCondLst>
                                  <p:iterate type="lt">
                                    <p:tmPct val="0"/>
                                  </p:iterate>
                                  <p:childTnLst>
                                    <p:set>
                                      <p:cBhvr>
                                        <p:cTn id="18" dur="500"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1"/>
                                          </p:val>
                                        </p:tav>
                                        <p:tav tm="100000">
                                          <p:val>
                                            <p:strVal val="#ppt_x"/>
                                          </p:val>
                                        </p:tav>
                                      </p:tavLst>
                                    </p:anim>
                                    <p:anim calcmode="lin" valueType="num">
                                      <p:cBhvr>
                                        <p:cTn id="21" dur="5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40" presetClass="entr" presetSubtype="0" fill="hold" grpId="0" nodeType="afterEffect">
                                  <p:stCondLst>
                                    <p:cond delay="0"/>
                                  </p:stCondLst>
                                  <p:iterate type="lt">
                                    <p:tmPct val="0"/>
                                  </p:iterate>
                                  <p:childTnLst>
                                    <p:set>
                                      <p:cBhvr>
                                        <p:cTn id="24" dur="500"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1"/>
                                          </p:val>
                                        </p:tav>
                                        <p:tav tm="100000">
                                          <p:val>
                                            <p:strVal val="#ppt_x"/>
                                          </p:val>
                                        </p:tav>
                                      </p:tavLst>
                                    </p:anim>
                                    <p:anim calcmode="lin" valueType="num">
                                      <p:cBhvr>
                                        <p:cTn id="2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mph" presetSubtype="2" fill="hold" grpId="2" nodeType="clickEffect">
                                  <p:stCondLst>
                                    <p:cond delay="0"/>
                                  </p:stCondLst>
                                  <p:iterate type="lt">
                                    <p:tmPct val="0"/>
                                  </p:iterate>
                                  <p:childTnLst>
                                    <p:animClr clrSpc="rgb" dir="cw">
                                      <p:cBhvr override="childStyle">
                                        <p:cTn id="31" dur="2000" fill="hold"/>
                                        <p:tgtEl>
                                          <p:spTgt spid="8"/>
                                        </p:tgtEl>
                                        <p:attrNameLst>
                                          <p:attrName>style.color</p:attrName>
                                        </p:attrNameLst>
                                      </p:cBhvr>
                                      <p:to>
                                        <a:srgbClr val="FF1F1F"/>
                                      </p:to>
                                    </p:animClr>
                                  </p:childTnLst>
                                </p:cTn>
                              </p:par>
                              <p:par>
                                <p:cTn id="32" presetID="4" presetClass="emph" presetSubtype="2" fill="hold" grpId="3" nodeType="withEffect">
                                  <p:stCondLst>
                                    <p:cond delay="0"/>
                                  </p:stCondLst>
                                  <p:iterate type="lt">
                                    <p:tmPct val="0"/>
                                  </p:iterate>
                                  <p:childTnLst>
                                    <p:anim to="1.7" calcmode="lin" valueType="num">
                                      <p:cBhvr override="childStyle">
                                        <p:cTn id="33" dur="2000" fill="hold"/>
                                        <p:tgtEl>
                                          <p:spTgt spid="8"/>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P spid="7" grpId="1"/>
      <p:bldP spid="8" grpId="0"/>
      <p:bldP spid="8" grpId="1"/>
      <p:bldP spid="8" grpId="2"/>
      <p:bldP spid="8" grpId="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0" y="956850"/>
            <a:ext cx="11353800" cy="5017229"/>
          </a:xfrm>
        </p:spPr>
        <p:txBody>
          <a:bodyPr>
            <a:noAutofit/>
          </a:bodyPr>
          <a:lstStyle/>
          <a:p>
            <a:r>
              <a:rPr lang="en-US" sz="3200" dirty="0">
                <a:latin typeface="Times New Roman" panose="02020603050405020304" charset="0"/>
                <a:cs typeface="Calibri" panose="020F0502020204030204" pitchFamily="34" charset="0"/>
              </a:rPr>
              <a:t>We are learning about the planet </a:t>
            </a:r>
            <a:r>
              <a:rPr lang="en-US" sz="3200" b="1" dirty="0">
                <a:latin typeface="Times New Roman" panose="02020603050405020304" charset="0"/>
                <a:cs typeface="Calibri" panose="020F0502020204030204" pitchFamily="34" charset="0"/>
              </a:rPr>
              <a:t>which has green trees and living things</a:t>
            </a:r>
            <a:r>
              <a:rPr lang="en-US" sz="3200" dirty="0">
                <a:latin typeface="Times New Roman" panose="02020603050405020304" charset="0"/>
                <a:cs typeface="Calibri" panose="020F0502020204030204" pitchFamily="34" charset="0"/>
              </a:rPr>
              <a:t>.</a:t>
            </a:r>
          </a:p>
          <a:p>
            <a:r>
              <a:rPr lang="en-US" sz="3200" dirty="0" smtClean="0">
                <a:latin typeface="Times New Roman" panose="02020603050405020304" pitchFamily="18" charset="0"/>
                <a:cs typeface="Times New Roman" panose="02020603050405020304" pitchFamily="18" charset="0"/>
              </a:rPr>
              <a:t>My </a:t>
            </a:r>
            <a:r>
              <a:rPr lang="en-US" sz="3200" dirty="0">
                <a:latin typeface="Times New Roman" panose="02020603050405020304" pitchFamily="18" charset="0"/>
                <a:cs typeface="Times New Roman" panose="02020603050405020304" pitchFamily="18" charset="0"/>
              </a:rPr>
              <a:t>Science Club</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which meets every Wednesda</a:t>
            </a:r>
            <a:r>
              <a:rPr lang="en-US" sz="3200" dirty="0">
                <a:latin typeface="Times New Roman" panose="02020603050405020304" pitchFamily="18" charset="0"/>
                <a:cs typeface="Times New Roman" panose="02020603050405020304" pitchFamily="18" charset="0"/>
              </a:rPr>
              <a:t>y</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is planning a special science fair next month</a:t>
            </a:r>
            <a:r>
              <a:rPr lang="en-US" sz="3200" dirty="0" smtClean="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The Sun</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which is about 93 million miles away from Earth,</a:t>
            </a:r>
            <a:r>
              <a:rPr lang="en-US" sz="3200" dirty="0">
                <a:latin typeface="Times New Roman" panose="02020603050405020304" pitchFamily="18" charset="0"/>
                <a:cs typeface="Times New Roman" panose="02020603050405020304" pitchFamily="18" charset="0"/>
              </a:rPr>
              <a:t> provides us with light and warmth</a:t>
            </a:r>
            <a:r>
              <a:rPr lang="en-US" sz="3200" dirty="0" smtClean="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This lake</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which is surrounded by mountains,</a:t>
            </a:r>
            <a:r>
              <a:rPr lang="en-US" sz="3200" dirty="0">
                <a:latin typeface="Times New Roman" panose="02020603050405020304" pitchFamily="18" charset="0"/>
                <a:cs typeface="Times New Roman" panose="02020603050405020304" pitchFamily="18" charset="0"/>
              </a:rPr>
              <a:t> is a popular spot for hikers</a:t>
            </a:r>
            <a:r>
              <a:rPr lang="en-US" sz="3200" dirty="0" smtClean="0">
                <a:latin typeface="Times New Roman" panose="02020603050405020304" pitchFamily="18" charset="0"/>
                <a:cs typeface="Times New Roman" panose="02020603050405020304" pitchFamily="18" charset="0"/>
              </a:rPr>
              <a:t>.</a:t>
            </a:r>
          </a:p>
          <a:p>
            <a:r>
              <a:rPr lang="en-US" sz="3200" dirty="0" err="1" smtClean="0">
                <a:latin typeface="Times New Roman" panose="02020603050405020304" pitchFamily="18" charset="0"/>
                <a:cs typeface="Times New Roman" panose="02020603050405020304" pitchFamily="18" charset="0"/>
              </a:rPr>
              <a:t>Mr</a:t>
            </a:r>
            <a:r>
              <a:rPr lang="en-US" sz="3200" dirty="0" smtClean="0">
                <a:latin typeface="Times New Roman" panose="02020603050405020304" pitchFamily="18" charset="0"/>
                <a:cs typeface="Times New Roman" panose="02020603050405020304" pitchFamily="18" charset="0"/>
              </a:rPr>
              <a:t> An</a:t>
            </a:r>
            <a:r>
              <a:rPr lang="en-US" sz="3200" b="1"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who is an earth scientist,</a:t>
            </a:r>
            <a:r>
              <a:rPr lang="en-US" sz="3200" dirty="0" smtClean="0">
                <a:latin typeface="Times New Roman" panose="02020603050405020304" pitchFamily="18" charset="0"/>
                <a:cs typeface="Times New Roman" panose="02020603050405020304" pitchFamily="18" charset="0"/>
              </a:rPr>
              <a:t> is attending our club today.</a:t>
            </a:r>
          </a:p>
        </p:txBody>
      </p:sp>
    </p:spTree>
    <p:extLst>
      <p:ext uri="{BB962C8B-B14F-4D97-AF65-F5344CB8AC3E}">
        <p14:creationId xmlns:p14="http://schemas.microsoft.com/office/powerpoint/2010/main" val="122731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878" y="-74295"/>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 Box 4"/>
          <p:cNvSpPr txBox="1"/>
          <p:nvPr/>
        </p:nvSpPr>
        <p:spPr>
          <a:xfrm>
            <a:off x="247015" y="1750060"/>
            <a:ext cx="11639550" cy="4900295"/>
          </a:xfrm>
          <a:prstGeom prst="rect">
            <a:avLst/>
          </a:prstGeom>
          <a:solidFill>
            <a:srgbClr val="FEE3AF"/>
          </a:solidFill>
        </p:spPr>
        <p:txBody>
          <a:bodyPr wrap="square" rtlCol="0" anchor="t">
            <a:noAutofit/>
          </a:bodyPr>
          <a:lstStyle/>
          <a:p>
            <a:pPr algn="just"/>
            <a:r>
              <a:rPr lang="en-US" sz="3400" dirty="0"/>
              <a:t>– We use non-defining relative clauses to add extra information. </a:t>
            </a:r>
          </a:p>
          <a:p>
            <a:pPr algn="just"/>
            <a:r>
              <a:rPr lang="en-US" sz="3400" b="1" dirty="0">
                <a:solidFill>
                  <a:srgbClr val="78AFC1"/>
                </a:solidFill>
              </a:rPr>
              <a:t>Example:</a:t>
            </a:r>
            <a:r>
              <a:rPr lang="en-US" sz="3400" dirty="0"/>
              <a:t> Earth, </a:t>
            </a:r>
            <a:r>
              <a:rPr lang="en-US" sz="3400" b="1" dirty="0"/>
              <a:t>which is the third planet from the Sun</a:t>
            </a:r>
            <a:r>
              <a:rPr lang="en-US" sz="3400" dirty="0"/>
              <a:t>, depends much on the Sun for its energy.</a:t>
            </a:r>
          </a:p>
          <a:p>
            <a:pPr algn="just"/>
            <a:r>
              <a:rPr lang="en-US" sz="3400" dirty="0"/>
              <a:t>– If we remove the non-defining relative clause, the sentence still makes </a:t>
            </a:r>
            <a:r>
              <a:rPr lang="en-US" sz="3400" dirty="0" smtClean="0"/>
              <a:t>sense</a:t>
            </a:r>
            <a:endParaRPr lang="en-US" sz="3400" dirty="0"/>
          </a:p>
          <a:p>
            <a:pPr algn="just"/>
            <a:r>
              <a:rPr lang="en-US" sz="3400" b="1" dirty="0">
                <a:solidFill>
                  <a:srgbClr val="78AFC1"/>
                </a:solidFill>
              </a:rPr>
              <a:t>Example:</a:t>
            </a:r>
            <a:r>
              <a:rPr lang="en-US" sz="3400" dirty="0"/>
              <a:t> Earth depends much on the Sun for its energy.</a:t>
            </a:r>
          </a:p>
          <a:p>
            <a:pPr algn="just"/>
            <a:r>
              <a:rPr lang="en-US" sz="3400" dirty="0"/>
              <a:t>– We use comma(s) with non-defining relative clauses. </a:t>
            </a:r>
          </a:p>
          <a:p>
            <a:pPr algn="just"/>
            <a:r>
              <a:rPr lang="en-US" sz="3400" dirty="0"/>
              <a:t>– Relative pronouns cannot be omitted in non-defining relative clauses</a:t>
            </a:r>
          </a:p>
        </p:txBody>
      </p:sp>
      <p:pic>
        <p:nvPicPr>
          <p:cNvPr id="6" name="Picture 5"/>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93345" y="892175"/>
            <a:ext cx="3148330" cy="927735"/>
          </a:xfrm>
          <a:prstGeom prst="rect">
            <a:avLst/>
          </a:prstGeom>
        </p:spPr>
      </p:pic>
      <p:sp>
        <p:nvSpPr>
          <p:cNvPr id="4" name="Text Box 3"/>
          <p:cNvSpPr txBox="1"/>
          <p:nvPr/>
        </p:nvSpPr>
        <p:spPr>
          <a:xfrm>
            <a:off x="540385" y="101600"/>
            <a:ext cx="6096000" cy="645160"/>
          </a:xfrm>
          <a:prstGeom prst="rect">
            <a:avLst/>
          </a:prstGeom>
          <a:noFill/>
        </p:spPr>
        <p:txBody>
          <a:bodyPr wrap="square" rtlCol="0" anchor="t">
            <a:spAutoFit/>
          </a:bodyPr>
          <a:lstStyle/>
          <a:p>
            <a:r>
              <a:rPr lang="en-US" sz="3600" b="1" dirty="0">
                <a:effectLst>
                  <a:glow rad="88900">
                    <a:schemeClr val="bg1"/>
                  </a:glow>
                </a:effectLst>
                <a:latin typeface="Arial" panose="020B0604020202020204" pitchFamily="34" charset="0"/>
                <a:cs typeface="Arial" panose="020B0604020202020204" pitchFamily="34" charset="0"/>
                <a:sym typeface="+mn-ea"/>
              </a:rPr>
              <a:t>PRESENTATION</a:t>
            </a:r>
          </a:p>
        </p:txBody>
      </p:sp>
      <p:sp>
        <p:nvSpPr>
          <p:cNvPr id="9" name="Text Box 8"/>
          <p:cNvSpPr txBox="1"/>
          <p:nvPr/>
        </p:nvSpPr>
        <p:spPr>
          <a:xfrm>
            <a:off x="-1120140" y="4410710"/>
            <a:ext cx="4064000" cy="368300"/>
          </a:xfrm>
          <a:prstGeom prst="rect">
            <a:avLst/>
          </a:prstGeom>
          <a:noFill/>
        </p:spPr>
        <p:txBody>
          <a:bodyPr wrap="square" rtlCol="0">
            <a:spAutoFit/>
          </a:bodyPr>
          <a:lstStyle/>
          <a:p>
            <a:endParaRPr 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878" y="-74295"/>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 Box 3"/>
          <p:cNvSpPr txBox="1"/>
          <p:nvPr/>
        </p:nvSpPr>
        <p:spPr>
          <a:xfrm>
            <a:off x="540385" y="101600"/>
            <a:ext cx="6096000" cy="645160"/>
          </a:xfrm>
          <a:prstGeom prst="rect">
            <a:avLst/>
          </a:prstGeom>
          <a:noFill/>
        </p:spPr>
        <p:txBody>
          <a:bodyPr wrap="square" rtlCol="0" anchor="t">
            <a:spAutoFit/>
          </a:bodyPr>
          <a:lstStyle/>
          <a:p>
            <a:r>
              <a:rPr lang="en-US" sz="3600" b="1" dirty="0">
                <a:effectLst>
                  <a:glow rad="88900">
                    <a:schemeClr val="bg1"/>
                  </a:glow>
                </a:effectLst>
                <a:latin typeface="Arial" panose="020B0604020202020204" pitchFamily="34" charset="0"/>
                <a:cs typeface="Arial" panose="020B0604020202020204" pitchFamily="34" charset="0"/>
                <a:sym typeface="+mn-ea"/>
              </a:rPr>
              <a:t>PRESENTATION</a:t>
            </a:r>
          </a:p>
        </p:txBody>
      </p:sp>
      <p:sp>
        <p:nvSpPr>
          <p:cNvPr id="2" name="TextBox 20"/>
          <p:cNvSpPr txBox="1"/>
          <p:nvPr/>
        </p:nvSpPr>
        <p:spPr>
          <a:xfrm>
            <a:off x="540385" y="1333972"/>
            <a:ext cx="11019790" cy="852805"/>
          </a:xfrm>
          <a:prstGeom prst="rect">
            <a:avLst/>
          </a:prstGeom>
          <a:noFill/>
        </p:spPr>
        <p:txBody>
          <a:bodyPr wrap="square">
            <a:noAutofit/>
          </a:bodyPr>
          <a:lstStyle/>
          <a:p>
            <a:pPr algn="just">
              <a:lnSpc>
                <a:spcPct val="100000"/>
              </a:lnSpc>
            </a:pPr>
            <a:r>
              <a:rPr lang="en-US" sz="3600" dirty="0">
                <a:solidFill>
                  <a:schemeClr val="tx1"/>
                </a:solidFill>
              </a:rPr>
              <a:t>Look at the examples and underline the relative clauses:  </a:t>
            </a:r>
          </a:p>
        </p:txBody>
      </p:sp>
      <p:sp>
        <p:nvSpPr>
          <p:cNvPr id="3" name="TextBox 20"/>
          <p:cNvSpPr txBox="1"/>
          <p:nvPr/>
        </p:nvSpPr>
        <p:spPr>
          <a:xfrm>
            <a:off x="603983" y="2684451"/>
            <a:ext cx="11019790" cy="2562883"/>
          </a:xfrm>
          <a:prstGeom prst="rect">
            <a:avLst/>
          </a:prstGeom>
          <a:solidFill>
            <a:srgbClr val="ECE5C7"/>
          </a:solidFill>
        </p:spPr>
        <p:txBody>
          <a:bodyPr wrap="square">
            <a:noAutofit/>
          </a:bodyPr>
          <a:lstStyle/>
          <a:p>
            <a:pPr algn="just">
              <a:lnSpc>
                <a:spcPct val="150000"/>
              </a:lnSpc>
            </a:pPr>
            <a:r>
              <a:rPr lang="en-US" sz="3600" dirty="0">
                <a:solidFill>
                  <a:schemeClr val="tx1"/>
                </a:solidFill>
                <a:latin typeface="Bahnschrift SemiCondensed" panose="020B0502040204020203" pitchFamily="34" charset="0"/>
              </a:rPr>
              <a:t>She gave me the cupcake that was red velvet flavoured.</a:t>
            </a:r>
          </a:p>
          <a:p>
            <a:pPr algn="just">
              <a:lnSpc>
                <a:spcPct val="150000"/>
              </a:lnSpc>
            </a:pPr>
            <a:r>
              <a:rPr lang="en-US" sz="3600" dirty="0">
                <a:solidFill>
                  <a:schemeClr val="tx1"/>
                </a:solidFill>
                <a:latin typeface="Bahnschrift SemiCondensed" panose="020B0502040204020203" pitchFamily="34" charset="0"/>
              </a:rPr>
              <a:t>She gave me a cupcake, which was red velvet flavoured.</a:t>
            </a:r>
          </a:p>
        </p:txBody>
      </p:sp>
      <p:cxnSp>
        <p:nvCxnSpPr>
          <p:cNvPr id="7" name="Straight Connector 6"/>
          <p:cNvCxnSpPr/>
          <p:nvPr/>
        </p:nvCxnSpPr>
        <p:spPr>
          <a:xfrm>
            <a:off x="5377926" y="3396615"/>
            <a:ext cx="5195348"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10" name="Straight Connector 9"/>
          <p:cNvCxnSpPr/>
          <p:nvPr/>
        </p:nvCxnSpPr>
        <p:spPr>
          <a:xfrm>
            <a:off x="5130210" y="4227195"/>
            <a:ext cx="5406300"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trips(down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878" y="-74295"/>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786130" y="1009015"/>
            <a:ext cx="11322685" cy="58356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200" b="1" dirty="0">
                <a:ln>
                  <a:noFill/>
                </a:ln>
                <a:solidFill>
                  <a:schemeClr val="tx1"/>
                </a:solidFill>
                <a:effectLst>
                  <a:glow rad="88900">
                    <a:schemeClr val="bg1"/>
                  </a:glow>
                </a:effectLst>
                <a:cs typeface="Arial" panose="020B0604020202020204" pitchFamily="34" charset="0"/>
              </a:rPr>
              <a:t>Complete the sentences with correct relative pronouns.</a:t>
            </a:r>
          </a:p>
        </p:txBody>
      </p:sp>
      <p:sp>
        <p:nvSpPr>
          <p:cNvPr id="16" name="Rounded Rectangle 15"/>
          <p:cNvSpPr/>
          <p:nvPr/>
        </p:nvSpPr>
        <p:spPr>
          <a:xfrm>
            <a:off x="232663" y="10409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85448" y="9383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2" name="Text Box 1"/>
          <p:cNvSpPr txBox="1"/>
          <p:nvPr/>
        </p:nvSpPr>
        <p:spPr>
          <a:xfrm>
            <a:off x="540385" y="192405"/>
            <a:ext cx="6096000" cy="645160"/>
          </a:xfrm>
          <a:prstGeom prst="rect">
            <a:avLst/>
          </a:prstGeom>
          <a:noFill/>
        </p:spPr>
        <p:txBody>
          <a:bodyPr wrap="square" rtlCol="0" anchor="t">
            <a:spAutoFit/>
          </a:bodyPr>
          <a:lstStyle/>
          <a:p>
            <a:r>
              <a:rPr lang="en-US" sz="3600" b="1" dirty="0">
                <a:effectLst>
                  <a:glow rad="88900">
                    <a:schemeClr val="bg1"/>
                  </a:glow>
                </a:effectLst>
                <a:latin typeface="Arial" panose="020B0604020202020204" pitchFamily="34" charset="0"/>
                <a:cs typeface="Arial" panose="020B0604020202020204" pitchFamily="34" charset="0"/>
                <a:sym typeface="+mn-ea"/>
              </a:rPr>
              <a:t>PRESENTATION</a:t>
            </a:r>
          </a:p>
        </p:txBody>
      </p:sp>
      <p:sp>
        <p:nvSpPr>
          <p:cNvPr id="3" name="Text Box 2"/>
          <p:cNvSpPr txBox="1"/>
          <p:nvPr/>
        </p:nvSpPr>
        <p:spPr>
          <a:xfrm>
            <a:off x="540385" y="1594485"/>
            <a:ext cx="11188700" cy="1076325"/>
          </a:xfrm>
          <a:prstGeom prst="rect">
            <a:avLst/>
          </a:prstGeom>
          <a:solidFill>
            <a:srgbClr val="C2DEDC"/>
          </a:solidFill>
        </p:spPr>
        <p:txBody>
          <a:bodyPr wrap="square" rtlCol="0" anchor="t">
            <a:spAutoFit/>
          </a:bodyPr>
          <a:lstStyle/>
          <a:p>
            <a:pPr algn="just"/>
            <a:r>
              <a:rPr lang="en-US" sz="3200" b="1">
                <a:solidFill>
                  <a:schemeClr val="tx1"/>
                </a:solidFill>
              </a:rPr>
              <a:t>1.</a:t>
            </a:r>
            <a:r>
              <a:rPr lang="en-US" sz="3200">
                <a:solidFill>
                  <a:schemeClr val="tx1"/>
                </a:solidFill>
              </a:rPr>
              <a:t> Planet Earth, ______ is also called the Blue Planet, is covered with water and land.</a:t>
            </a:r>
          </a:p>
        </p:txBody>
      </p:sp>
      <p:sp>
        <p:nvSpPr>
          <p:cNvPr id="4" name="Text Box 3"/>
          <p:cNvSpPr txBox="1"/>
          <p:nvPr/>
        </p:nvSpPr>
        <p:spPr>
          <a:xfrm>
            <a:off x="540385" y="2632710"/>
            <a:ext cx="11242675" cy="947420"/>
          </a:xfrm>
          <a:prstGeom prst="rect">
            <a:avLst/>
          </a:prstGeom>
          <a:solidFill>
            <a:srgbClr val="ECE5C7"/>
          </a:solidFill>
        </p:spPr>
        <p:txBody>
          <a:bodyPr wrap="square" rtlCol="0" anchor="t">
            <a:noAutofit/>
          </a:bodyPr>
          <a:lstStyle/>
          <a:p>
            <a:pPr algn="just"/>
            <a:r>
              <a:rPr lang="en-US" sz="3200" b="1">
                <a:solidFill>
                  <a:schemeClr val="tx1"/>
                </a:solidFill>
              </a:rPr>
              <a:t>2</a:t>
            </a:r>
            <a:r>
              <a:rPr lang="en-US" sz="3200">
                <a:solidFill>
                  <a:schemeClr val="tx1"/>
                </a:solidFill>
              </a:rPr>
              <a:t>. Peter Molnar, ______ has done many studies on climate change, is one of the best-known Earth scientists.</a:t>
            </a:r>
          </a:p>
        </p:txBody>
      </p:sp>
      <p:sp>
        <p:nvSpPr>
          <p:cNvPr id="5" name="Text Box 4"/>
          <p:cNvSpPr txBox="1"/>
          <p:nvPr/>
        </p:nvSpPr>
        <p:spPr>
          <a:xfrm>
            <a:off x="540385" y="3581400"/>
            <a:ext cx="11188700" cy="1076325"/>
          </a:xfrm>
          <a:prstGeom prst="rect">
            <a:avLst/>
          </a:prstGeom>
          <a:solidFill>
            <a:srgbClr val="C2DEDC"/>
          </a:solidFill>
        </p:spPr>
        <p:txBody>
          <a:bodyPr wrap="square" rtlCol="0" anchor="t">
            <a:spAutoFit/>
          </a:bodyPr>
          <a:lstStyle/>
          <a:p>
            <a:pPr algn="just"/>
            <a:r>
              <a:rPr lang="en-US" sz="3200" b="1">
                <a:solidFill>
                  <a:schemeClr val="tx1"/>
                </a:solidFill>
              </a:rPr>
              <a:t>3.</a:t>
            </a:r>
            <a:r>
              <a:rPr lang="en-US" sz="3200">
                <a:solidFill>
                  <a:schemeClr val="tx1"/>
                </a:solidFill>
              </a:rPr>
              <a:t> Neil Armstrong, ______ trip to the moon marked a giant leap for mankind, was the first to walk on the moon.</a:t>
            </a:r>
          </a:p>
        </p:txBody>
      </p:sp>
      <p:sp>
        <p:nvSpPr>
          <p:cNvPr id="6" name="Text Box 5"/>
          <p:cNvSpPr txBox="1"/>
          <p:nvPr/>
        </p:nvSpPr>
        <p:spPr>
          <a:xfrm>
            <a:off x="540385" y="4643755"/>
            <a:ext cx="11242675" cy="1076325"/>
          </a:xfrm>
          <a:prstGeom prst="rect">
            <a:avLst/>
          </a:prstGeom>
          <a:solidFill>
            <a:srgbClr val="ECE5C7"/>
          </a:solidFill>
        </p:spPr>
        <p:txBody>
          <a:bodyPr wrap="square" rtlCol="0" anchor="t">
            <a:spAutoFit/>
          </a:bodyPr>
          <a:lstStyle/>
          <a:p>
            <a:pPr algn="just"/>
            <a:r>
              <a:rPr lang="en-US" sz="3200" b="1">
                <a:solidFill>
                  <a:schemeClr val="tx1"/>
                </a:solidFill>
              </a:rPr>
              <a:t>4.</a:t>
            </a:r>
            <a:r>
              <a:rPr lang="en-US" sz="3200">
                <a:solidFill>
                  <a:schemeClr val="tx1"/>
                </a:solidFill>
              </a:rPr>
              <a:t> Suoi Thau, ______ is in Ha Giang, is one of the most gorgeous grasslands in Viet Nam.</a:t>
            </a:r>
          </a:p>
        </p:txBody>
      </p:sp>
      <p:sp>
        <p:nvSpPr>
          <p:cNvPr id="10" name="Text Box 9"/>
          <p:cNvSpPr txBox="1"/>
          <p:nvPr/>
        </p:nvSpPr>
        <p:spPr>
          <a:xfrm>
            <a:off x="540385" y="5697220"/>
            <a:ext cx="11188700" cy="1076325"/>
          </a:xfrm>
          <a:prstGeom prst="rect">
            <a:avLst/>
          </a:prstGeom>
          <a:solidFill>
            <a:srgbClr val="C2DEDC"/>
          </a:solidFill>
        </p:spPr>
        <p:txBody>
          <a:bodyPr wrap="square" rtlCol="0" anchor="t">
            <a:spAutoFit/>
          </a:bodyPr>
          <a:lstStyle/>
          <a:p>
            <a:pPr algn="just"/>
            <a:r>
              <a:rPr lang="en-US" sz="3200" b="1">
                <a:solidFill>
                  <a:schemeClr val="tx1"/>
                </a:solidFill>
              </a:rPr>
              <a:t>5. </a:t>
            </a:r>
            <a:r>
              <a:rPr lang="en-US" sz="3200">
                <a:solidFill>
                  <a:schemeClr val="tx1"/>
                </a:solidFill>
              </a:rPr>
              <a:t>People often do green things to protect Earth on the Earth Day, ______ is celebrated on 22nd April.</a:t>
            </a:r>
          </a:p>
        </p:txBody>
      </p:sp>
      <p:sp>
        <p:nvSpPr>
          <p:cNvPr id="24" name="Text Box 23"/>
          <p:cNvSpPr txBox="1"/>
          <p:nvPr/>
        </p:nvSpPr>
        <p:spPr>
          <a:xfrm>
            <a:off x="3308985" y="1567180"/>
            <a:ext cx="2225040" cy="645160"/>
          </a:xfrm>
          <a:prstGeom prst="rect">
            <a:avLst/>
          </a:prstGeom>
          <a:noFill/>
        </p:spPr>
        <p:txBody>
          <a:bodyPr wrap="square" rtlCol="0">
            <a:spAutoFit/>
          </a:bodyPr>
          <a:lstStyle/>
          <a:p>
            <a:r>
              <a:rPr lang="en-US" sz="3600" b="1">
                <a:solidFill>
                  <a:srgbClr val="FF0000"/>
                </a:solidFill>
                <a:latin typeface="Calibri" panose="020F0502020204030204" pitchFamily="34" charset="0"/>
                <a:cs typeface="Calibri" panose="020F0502020204030204" pitchFamily="34" charset="0"/>
              </a:rPr>
              <a:t>which</a:t>
            </a:r>
          </a:p>
        </p:txBody>
      </p:sp>
      <p:sp>
        <p:nvSpPr>
          <p:cNvPr id="25" name="Text Box 24"/>
          <p:cNvSpPr txBox="1"/>
          <p:nvPr/>
        </p:nvSpPr>
        <p:spPr>
          <a:xfrm>
            <a:off x="3521710" y="3542030"/>
            <a:ext cx="1898650" cy="645160"/>
          </a:xfrm>
          <a:prstGeom prst="rect">
            <a:avLst/>
          </a:prstGeom>
          <a:noFill/>
        </p:spPr>
        <p:txBody>
          <a:bodyPr wrap="square" rtlCol="0">
            <a:spAutoFit/>
          </a:bodyPr>
          <a:lstStyle/>
          <a:p>
            <a:pPr algn="ctr"/>
            <a:r>
              <a:rPr lang="en-US" sz="3600" b="1">
                <a:solidFill>
                  <a:srgbClr val="FF0000"/>
                </a:solidFill>
                <a:latin typeface="Calibri" panose="020F0502020204030204" pitchFamily="34" charset="0"/>
                <a:cs typeface="Calibri" panose="020F0502020204030204" pitchFamily="34" charset="0"/>
              </a:rPr>
              <a:t>whose</a:t>
            </a:r>
          </a:p>
        </p:txBody>
      </p:sp>
      <p:sp>
        <p:nvSpPr>
          <p:cNvPr id="26" name="Text Box 25"/>
          <p:cNvSpPr txBox="1"/>
          <p:nvPr/>
        </p:nvSpPr>
        <p:spPr>
          <a:xfrm>
            <a:off x="3035935" y="4605655"/>
            <a:ext cx="1631315" cy="645160"/>
          </a:xfrm>
          <a:prstGeom prst="rect">
            <a:avLst/>
          </a:prstGeom>
          <a:noFill/>
        </p:spPr>
        <p:txBody>
          <a:bodyPr wrap="square" rtlCol="0">
            <a:spAutoFit/>
          </a:bodyPr>
          <a:lstStyle/>
          <a:p>
            <a:r>
              <a:rPr lang="en-US" sz="3600" b="1">
                <a:solidFill>
                  <a:srgbClr val="FF0000"/>
                </a:solidFill>
                <a:latin typeface="Calibri" panose="020F0502020204030204" pitchFamily="34" charset="0"/>
                <a:cs typeface="Calibri" panose="020F0502020204030204" pitchFamily="34" charset="0"/>
              </a:rPr>
              <a:t>which</a:t>
            </a:r>
          </a:p>
        </p:txBody>
      </p:sp>
      <p:sp>
        <p:nvSpPr>
          <p:cNvPr id="28" name="Text Box 27"/>
          <p:cNvSpPr txBox="1"/>
          <p:nvPr/>
        </p:nvSpPr>
        <p:spPr>
          <a:xfrm>
            <a:off x="568960" y="6111240"/>
            <a:ext cx="1908810" cy="645160"/>
          </a:xfrm>
          <a:prstGeom prst="rect">
            <a:avLst/>
          </a:prstGeom>
          <a:noFill/>
        </p:spPr>
        <p:txBody>
          <a:bodyPr wrap="square" rtlCol="0">
            <a:spAutoFit/>
          </a:bodyPr>
          <a:lstStyle/>
          <a:p>
            <a:r>
              <a:rPr lang="en-US" sz="3600" b="1">
                <a:solidFill>
                  <a:srgbClr val="FF0000"/>
                </a:solidFill>
                <a:latin typeface="Calibri" panose="020F0502020204030204" pitchFamily="34" charset="0"/>
                <a:cs typeface="Calibri" panose="020F0502020204030204" pitchFamily="34" charset="0"/>
              </a:rPr>
              <a:t>which</a:t>
            </a:r>
          </a:p>
        </p:txBody>
      </p:sp>
      <p:sp>
        <p:nvSpPr>
          <p:cNvPr id="29" name="Text Box 28"/>
          <p:cNvSpPr txBox="1"/>
          <p:nvPr/>
        </p:nvSpPr>
        <p:spPr>
          <a:xfrm>
            <a:off x="3411855" y="2561590"/>
            <a:ext cx="1268095" cy="645160"/>
          </a:xfrm>
          <a:prstGeom prst="rect">
            <a:avLst/>
          </a:prstGeom>
          <a:noFill/>
        </p:spPr>
        <p:txBody>
          <a:bodyPr wrap="square" rtlCol="0">
            <a:spAutoFit/>
          </a:bodyPr>
          <a:lstStyle/>
          <a:p>
            <a:r>
              <a:rPr lang="en-US" sz="3600" b="1">
                <a:solidFill>
                  <a:srgbClr val="FF0000"/>
                </a:solidFill>
                <a:latin typeface="Calibri" panose="020F0502020204030204" pitchFamily="34" charset="0"/>
                <a:cs typeface="Calibri" panose="020F0502020204030204" pitchFamily="34" charset="0"/>
              </a:rPr>
              <a:t>who</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1"/>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childTnLst>
                                </p:cTn>
                              </p:par>
                              <p:par>
                                <p:cTn id="15" presetID="40" presetClass="entr" presetSubtype="0" fill="hold" grpId="0" nodeType="withEffect">
                                  <p:stCondLst>
                                    <p:cond delay="2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1"/>
                                          </p:val>
                                        </p:tav>
                                        <p:tav tm="100000">
                                          <p:val>
                                            <p:strVal val="#ppt_x"/>
                                          </p:val>
                                        </p:tav>
                                      </p:tavLst>
                                    </p:anim>
                                    <p:anim calcmode="lin" valueType="num">
                                      <p:cBhvr>
                                        <p:cTn id="19" dur="1000" fill="hold"/>
                                        <p:tgtEl>
                                          <p:spTgt spid="5"/>
                                        </p:tgtEl>
                                        <p:attrNameLst>
                                          <p:attrName>ppt_y</p:attrName>
                                        </p:attrNameLst>
                                      </p:cBhvr>
                                      <p:tavLst>
                                        <p:tav tm="0">
                                          <p:val>
                                            <p:strVal val="#ppt_y"/>
                                          </p:val>
                                        </p:tav>
                                        <p:tav tm="100000">
                                          <p:val>
                                            <p:strVal val="#ppt_y"/>
                                          </p:val>
                                        </p:tav>
                                      </p:tavLst>
                                    </p:anim>
                                  </p:childTnLst>
                                </p:cTn>
                              </p:par>
                              <p:par>
                                <p:cTn id="20" presetID="40" presetClass="entr" presetSubtype="0" fill="hold" grpId="0" nodeType="withEffect">
                                  <p:stCondLst>
                                    <p:cond delay="30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1"/>
                                          </p:val>
                                        </p:tav>
                                        <p:tav tm="100000">
                                          <p:val>
                                            <p:strVal val="#ppt_x"/>
                                          </p:val>
                                        </p:tav>
                                      </p:tavLst>
                                    </p:anim>
                                    <p:anim calcmode="lin" valueType="num">
                                      <p:cBhvr>
                                        <p:cTn id="24" dur="1000" fill="hold"/>
                                        <p:tgtEl>
                                          <p:spTgt spid="6"/>
                                        </p:tgtEl>
                                        <p:attrNameLst>
                                          <p:attrName>ppt_y</p:attrName>
                                        </p:attrNameLst>
                                      </p:cBhvr>
                                      <p:tavLst>
                                        <p:tav tm="0">
                                          <p:val>
                                            <p:strVal val="#ppt_y"/>
                                          </p:val>
                                        </p:tav>
                                        <p:tav tm="100000">
                                          <p:val>
                                            <p:strVal val="#ppt_y"/>
                                          </p:val>
                                        </p:tav>
                                      </p:tavLst>
                                    </p:anim>
                                  </p:childTnLst>
                                </p:cTn>
                              </p:par>
                              <p:par>
                                <p:cTn id="25" presetID="40" presetClass="entr" presetSubtype="0" fill="hold" grpId="0" nodeType="withEffect">
                                  <p:stCondLst>
                                    <p:cond delay="40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1"/>
                                          </p:val>
                                        </p:tav>
                                        <p:tav tm="100000">
                                          <p:val>
                                            <p:strVal val="#ppt_x"/>
                                          </p:val>
                                        </p:tav>
                                      </p:tavLst>
                                    </p:anim>
                                    <p:anim calcmode="lin" valueType="num">
                                      <p:cBhvr>
                                        <p:cTn id="2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10" grpId="0" animBg="1"/>
      <p:bldP spid="10" grpId="1" animBg="1"/>
      <p:bldP spid="24" grpId="0"/>
      <p:bldP spid="24" grpId="1"/>
      <p:bldP spid="25" grpId="0"/>
      <p:bldP spid="25" grpId="1"/>
      <p:bldP spid="26" grpId="0"/>
      <p:bldP spid="26" grpId="1"/>
      <p:bldP spid="28" grpId="0"/>
      <p:bldP spid="28" grpId="1"/>
      <p:bldP spid="29" grpId="0"/>
      <p:bldP spid="2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0480" y="-2222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641350" y="26035"/>
            <a:ext cx="11539741" cy="1076325"/>
          </a:xfrm>
          <a:prstGeom prst="rect">
            <a:avLst/>
          </a:prstGeom>
          <a:noFill/>
          <a:effectLst/>
        </p:spPr>
        <p:txBody>
          <a:bodyPr wrap="square" rtlCol="0">
            <a:spAutoFit/>
          </a:bodyPr>
          <a:lstStyle/>
          <a:p>
            <a:pPr algn="just"/>
            <a:r>
              <a:rPr lang="en-US" sz="3200" b="1" dirty="0">
                <a:solidFill>
                  <a:schemeClr val="tx1"/>
                </a:solidFill>
                <a:effectLst>
                  <a:glow rad="88900">
                    <a:schemeClr val="bg1"/>
                  </a:glow>
                </a:effectLst>
                <a:cs typeface="Arial" panose="020B0604020202020204" pitchFamily="34" charset="0"/>
              </a:rPr>
              <a:t>Underline the relative clauses. Tick (√) if the relative clause can be omitted.</a:t>
            </a:r>
          </a:p>
        </p:txBody>
      </p:sp>
      <p:sp>
        <p:nvSpPr>
          <p:cNvPr id="16" name="Rounded Rectangle 15"/>
          <p:cNvSpPr/>
          <p:nvPr/>
        </p:nvSpPr>
        <p:spPr>
          <a:xfrm>
            <a:off x="100583" y="18499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153368" y="8235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 name="Text Box 1"/>
          <p:cNvSpPr txBox="1"/>
          <p:nvPr/>
        </p:nvSpPr>
        <p:spPr>
          <a:xfrm>
            <a:off x="202750" y="1169714"/>
            <a:ext cx="11908637" cy="994793"/>
          </a:xfrm>
          <a:prstGeom prst="rect">
            <a:avLst/>
          </a:prstGeom>
          <a:solidFill>
            <a:srgbClr val="FFDAC7"/>
          </a:solidFill>
        </p:spPr>
        <p:txBody>
          <a:bodyPr wrap="square" rtlCol="0" anchor="t">
            <a:spAutoFit/>
          </a:bodyPr>
          <a:lstStyle/>
          <a:p>
            <a:r>
              <a:rPr lang="en-US" sz="3200" b="1" dirty="0"/>
              <a:t>1.</a:t>
            </a:r>
            <a:r>
              <a:rPr lang="en-US" sz="3200" dirty="0"/>
              <a:t> </a:t>
            </a:r>
            <a:r>
              <a:rPr lang="en-US" sz="3200" dirty="0" smtClean="0"/>
              <a:t>_____ </a:t>
            </a:r>
            <a:r>
              <a:rPr lang="en-US" sz="3200" dirty="0"/>
              <a:t>The second planet from the Sun is Venus, which </a:t>
            </a:r>
            <a:r>
              <a:rPr lang="en-US" sz="3200" dirty="0" smtClean="0"/>
              <a:t>is sometimes </a:t>
            </a:r>
            <a:r>
              <a:rPr lang="en-US" sz="3200" dirty="0"/>
              <a:t>called the Earth’s sister.</a:t>
            </a:r>
          </a:p>
        </p:txBody>
      </p:sp>
      <p:sp>
        <p:nvSpPr>
          <p:cNvPr id="11" name="Text Box 10"/>
          <p:cNvSpPr txBox="1"/>
          <p:nvPr/>
        </p:nvSpPr>
        <p:spPr>
          <a:xfrm>
            <a:off x="204167" y="2250898"/>
            <a:ext cx="11916713" cy="994793"/>
          </a:xfrm>
          <a:prstGeom prst="rect">
            <a:avLst/>
          </a:prstGeom>
          <a:solidFill>
            <a:srgbClr val="FFEFBC"/>
          </a:solidFill>
        </p:spPr>
        <p:txBody>
          <a:bodyPr wrap="square" rtlCol="0" anchor="t">
            <a:spAutoFit/>
          </a:bodyPr>
          <a:lstStyle/>
          <a:p>
            <a:pPr algn="just"/>
            <a:r>
              <a:rPr lang="en-US" sz="3200" b="1" dirty="0"/>
              <a:t>2.</a:t>
            </a:r>
            <a:r>
              <a:rPr lang="en-US" sz="3200" dirty="0"/>
              <a:t> </a:t>
            </a:r>
            <a:r>
              <a:rPr lang="en-US" sz="3200" dirty="0" smtClean="0"/>
              <a:t>____ </a:t>
            </a:r>
            <a:r>
              <a:rPr lang="en-US" sz="3200" dirty="0"/>
              <a:t>The ocean, which is the body of salt water, contains 97% of Earth’s water.</a:t>
            </a:r>
          </a:p>
        </p:txBody>
      </p:sp>
      <p:sp>
        <p:nvSpPr>
          <p:cNvPr id="13" name="Text Box 12"/>
          <p:cNvSpPr txBox="1"/>
          <p:nvPr/>
        </p:nvSpPr>
        <p:spPr>
          <a:xfrm>
            <a:off x="235839" y="3350144"/>
            <a:ext cx="11855228" cy="1077218"/>
          </a:xfrm>
          <a:prstGeom prst="rect">
            <a:avLst/>
          </a:prstGeom>
          <a:solidFill>
            <a:srgbClr val="FFDAC7"/>
          </a:solidFill>
        </p:spPr>
        <p:txBody>
          <a:bodyPr wrap="square" rtlCol="0" anchor="t">
            <a:spAutoFit/>
          </a:bodyPr>
          <a:lstStyle/>
          <a:p>
            <a:r>
              <a:rPr lang="en-US" sz="3200" b="1" dirty="0"/>
              <a:t>3.</a:t>
            </a:r>
            <a:r>
              <a:rPr lang="en-US" sz="3200" dirty="0"/>
              <a:t> </a:t>
            </a:r>
            <a:r>
              <a:rPr lang="en-US" sz="3200" dirty="0" smtClean="0"/>
              <a:t>_____ </a:t>
            </a:r>
            <a:r>
              <a:rPr lang="en-US" sz="3200" dirty="0"/>
              <a:t>Landforms make up the areas which include mountains, hills, plains, and </a:t>
            </a:r>
            <a:r>
              <a:rPr lang="en-US" sz="3200" dirty="0" smtClean="0"/>
              <a:t>plateaus.</a:t>
            </a:r>
            <a:endParaRPr lang="en-US" sz="3200" dirty="0"/>
          </a:p>
        </p:txBody>
      </p:sp>
      <p:sp>
        <p:nvSpPr>
          <p:cNvPr id="36" name="Text Box 35"/>
          <p:cNvSpPr txBox="1"/>
          <p:nvPr/>
        </p:nvSpPr>
        <p:spPr>
          <a:xfrm>
            <a:off x="984993" y="1076960"/>
            <a:ext cx="533819" cy="639446"/>
          </a:xfrm>
          <a:prstGeom prst="rect">
            <a:avLst/>
          </a:prstGeom>
          <a:noFill/>
        </p:spPr>
        <p:txBody>
          <a:bodyPr wrap="none" rtlCol="0" anchor="t">
            <a:noAutofit/>
          </a:bodyPr>
          <a:lstStyle/>
          <a:p>
            <a:pPr algn="l"/>
            <a:r>
              <a:rPr lang="en-US" sz="4000" b="1" dirty="0">
                <a:ln>
                  <a:noFill/>
                </a:ln>
                <a:solidFill>
                  <a:srgbClr val="FF0000"/>
                </a:solidFill>
                <a:latin typeface="Times New Roman" panose="02020603050405020304" charset="0"/>
                <a:cs typeface="Times New Roman" panose="02020603050405020304" charset="0"/>
              </a:rPr>
              <a:t>√</a:t>
            </a:r>
          </a:p>
        </p:txBody>
      </p:sp>
      <p:sp>
        <p:nvSpPr>
          <p:cNvPr id="20" name="Text Box 19"/>
          <p:cNvSpPr txBox="1"/>
          <p:nvPr/>
        </p:nvSpPr>
        <p:spPr>
          <a:xfrm>
            <a:off x="988681" y="2193812"/>
            <a:ext cx="551842" cy="646430"/>
          </a:xfrm>
          <a:prstGeom prst="rect">
            <a:avLst/>
          </a:prstGeom>
          <a:noFill/>
        </p:spPr>
        <p:txBody>
          <a:bodyPr wrap="none" rtlCol="0" anchor="t">
            <a:noAutofit/>
          </a:bodyPr>
          <a:lstStyle/>
          <a:p>
            <a:pPr algn="l"/>
            <a:r>
              <a:rPr lang="en-US" sz="4000" b="1" dirty="0">
                <a:ln>
                  <a:noFill/>
                </a:ln>
                <a:solidFill>
                  <a:srgbClr val="FF0000"/>
                </a:solidFill>
                <a:latin typeface="Times New Roman" panose="02020603050405020304" charset="0"/>
                <a:cs typeface="Times New Roman" panose="02020603050405020304" charset="0"/>
              </a:rPr>
              <a:t>√</a:t>
            </a:r>
          </a:p>
        </p:txBody>
      </p:sp>
      <p:cxnSp>
        <p:nvCxnSpPr>
          <p:cNvPr id="21" name="Straight Connector 20"/>
          <p:cNvCxnSpPr/>
          <p:nvPr/>
        </p:nvCxnSpPr>
        <p:spPr>
          <a:xfrm>
            <a:off x="256159" y="2112010"/>
            <a:ext cx="3827907"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22" name="Straight Connector 21"/>
          <p:cNvCxnSpPr/>
          <p:nvPr/>
        </p:nvCxnSpPr>
        <p:spPr>
          <a:xfrm>
            <a:off x="8729755" y="1641475"/>
            <a:ext cx="3177355"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23" name="Straight Connector 22"/>
          <p:cNvCxnSpPr/>
          <p:nvPr/>
        </p:nvCxnSpPr>
        <p:spPr>
          <a:xfrm>
            <a:off x="3960220" y="2708911"/>
            <a:ext cx="5175685"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25" name="Straight Connector 24"/>
          <p:cNvCxnSpPr/>
          <p:nvPr/>
        </p:nvCxnSpPr>
        <p:spPr>
          <a:xfrm>
            <a:off x="321841" y="4283075"/>
            <a:ext cx="3215847"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29" name="Straight Connector 28"/>
          <p:cNvCxnSpPr/>
          <p:nvPr/>
        </p:nvCxnSpPr>
        <p:spPr>
          <a:xfrm>
            <a:off x="6886786" y="3815715"/>
            <a:ext cx="4922732"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
        <p:nvSpPr>
          <p:cNvPr id="24" name="Text Box 2"/>
          <p:cNvSpPr txBox="1"/>
          <p:nvPr/>
        </p:nvSpPr>
        <p:spPr>
          <a:xfrm>
            <a:off x="260033" y="4533900"/>
            <a:ext cx="11851354" cy="1077218"/>
          </a:xfrm>
          <a:prstGeom prst="rect">
            <a:avLst/>
          </a:prstGeom>
          <a:solidFill>
            <a:srgbClr val="FFEFBC"/>
          </a:solidFill>
        </p:spPr>
        <p:txBody>
          <a:bodyPr wrap="square" rtlCol="0" anchor="t">
            <a:spAutoFit/>
          </a:bodyPr>
          <a:lstStyle/>
          <a:p>
            <a:pPr algn="just"/>
            <a:r>
              <a:rPr lang="en-US" sz="3200" b="1" dirty="0"/>
              <a:t>4.</a:t>
            </a:r>
            <a:r>
              <a:rPr lang="en-US" sz="3200" dirty="0"/>
              <a:t> ______ One of the world’s most famous Earth scientists is James Hutton, who is a British geologist.</a:t>
            </a:r>
          </a:p>
        </p:txBody>
      </p:sp>
      <p:sp>
        <p:nvSpPr>
          <p:cNvPr id="30" name="Text Box 4"/>
          <p:cNvSpPr txBox="1"/>
          <p:nvPr/>
        </p:nvSpPr>
        <p:spPr>
          <a:xfrm>
            <a:off x="256159" y="5775113"/>
            <a:ext cx="11855228" cy="1024936"/>
          </a:xfrm>
          <a:prstGeom prst="rect">
            <a:avLst/>
          </a:prstGeom>
          <a:solidFill>
            <a:srgbClr val="FFDAC7"/>
          </a:solidFill>
        </p:spPr>
        <p:txBody>
          <a:bodyPr wrap="square" rtlCol="0" anchor="t">
            <a:spAutoFit/>
          </a:bodyPr>
          <a:lstStyle/>
          <a:p>
            <a:pPr algn="just"/>
            <a:r>
              <a:rPr lang="en-US" sz="3200" b="1" dirty="0"/>
              <a:t>5.</a:t>
            </a:r>
            <a:r>
              <a:rPr lang="en-US" sz="3200" dirty="0"/>
              <a:t> ______ Arctic Ocean ice and water make up a habitat for polar bears, whose main food is seals.</a:t>
            </a:r>
          </a:p>
        </p:txBody>
      </p:sp>
      <p:sp>
        <p:nvSpPr>
          <p:cNvPr id="31" name="Text Box 35"/>
          <p:cNvSpPr txBox="1"/>
          <p:nvPr/>
        </p:nvSpPr>
        <p:spPr>
          <a:xfrm>
            <a:off x="1168903" y="4474823"/>
            <a:ext cx="583829" cy="582339"/>
          </a:xfrm>
          <a:prstGeom prst="rect">
            <a:avLst/>
          </a:prstGeom>
          <a:noFill/>
        </p:spPr>
        <p:txBody>
          <a:bodyPr wrap="none" rtlCol="0" anchor="t">
            <a:noAutofit/>
          </a:bodyPr>
          <a:lstStyle/>
          <a:p>
            <a:pPr algn="l"/>
            <a:r>
              <a:rPr lang="en-US" sz="4000" b="1" dirty="0">
                <a:ln>
                  <a:noFill/>
                </a:ln>
                <a:solidFill>
                  <a:srgbClr val="FF0000"/>
                </a:solidFill>
                <a:latin typeface="Times New Roman" panose="02020603050405020304" charset="0"/>
                <a:cs typeface="Times New Roman" panose="02020603050405020304" charset="0"/>
              </a:rPr>
              <a:t>√</a:t>
            </a:r>
          </a:p>
        </p:txBody>
      </p:sp>
      <p:sp>
        <p:nvSpPr>
          <p:cNvPr id="32" name="Text Box 19"/>
          <p:cNvSpPr txBox="1"/>
          <p:nvPr/>
        </p:nvSpPr>
        <p:spPr>
          <a:xfrm>
            <a:off x="1003015" y="5627370"/>
            <a:ext cx="595564" cy="710565"/>
          </a:xfrm>
          <a:prstGeom prst="rect">
            <a:avLst/>
          </a:prstGeom>
          <a:noFill/>
        </p:spPr>
        <p:txBody>
          <a:bodyPr wrap="none" rtlCol="0" anchor="t">
            <a:noAutofit/>
          </a:bodyPr>
          <a:lstStyle/>
          <a:p>
            <a:pPr algn="l"/>
            <a:r>
              <a:rPr lang="en-US" sz="4000" b="1" dirty="0">
                <a:ln>
                  <a:noFill/>
                </a:ln>
                <a:solidFill>
                  <a:srgbClr val="FF0000"/>
                </a:solidFill>
                <a:latin typeface="Times New Roman" panose="02020603050405020304" charset="0"/>
                <a:cs typeface="Times New Roman" panose="02020603050405020304" charset="0"/>
              </a:rPr>
              <a:t>√</a:t>
            </a:r>
          </a:p>
        </p:txBody>
      </p:sp>
      <p:cxnSp>
        <p:nvCxnSpPr>
          <p:cNvPr id="33" name="Straight Connector 32"/>
          <p:cNvCxnSpPr/>
          <p:nvPr/>
        </p:nvCxnSpPr>
        <p:spPr>
          <a:xfrm>
            <a:off x="1766344" y="5484753"/>
            <a:ext cx="3985203"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34" name="Straight Connector 33"/>
          <p:cNvCxnSpPr/>
          <p:nvPr/>
        </p:nvCxnSpPr>
        <p:spPr>
          <a:xfrm>
            <a:off x="3300730" y="7352665"/>
            <a:ext cx="4672965"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35" name="Straight Connector 34"/>
          <p:cNvCxnSpPr/>
          <p:nvPr/>
        </p:nvCxnSpPr>
        <p:spPr>
          <a:xfrm>
            <a:off x="1460793" y="6722745"/>
            <a:ext cx="4105959"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450"/>
                            </p:stCondLst>
                            <p:childTnLst>
                              <p:par>
                                <p:cTn id="13" presetID="41" presetClass="entr" presetSubtype="0" fill="hold" grpId="0" nodeType="afterEffect">
                                  <p:stCondLst>
                                    <p:cond delay="0"/>
                                  </p:stCondLst>
                                  <p:iterate type="lt">
                                    <p:tmPct val="5000"/>
                                  </p:iterate>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1"/>
                                        </p:tgtEl>
                                        <p:attrNameLst>
                                          <p:attrName>ppt_y</p:attrName>
                                        </p:attrNameLst>
                                      </p:cBhvr>
                                      <p:tavLst>
                                        <p:tav tm="0">
                                          <p:val>
                                            <p:strVal val="#ppt_y"/>
                                          </p:val>
                                        </p:tav>
                                        <p:tav tm="100000">
                                          <p:val>
                                            <p:strVal val="#ppt_y"/>
                                          </p:val>
                                        </p:tav>
                                      </p:tavLst>
                                    </p:anim>
                                    <p:anim calcmode="lin" valueType="num">
                                      <p:cBhvr>
                                        <p:cTn id="1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1"/>
                                        </p:tgtEl>
                                      </p:cBhvr>
                                    </p:animEffect>
                                  </p:childTnLst>
                                </p:cTn>
                              </p:par>
                            </p:childTnLst>
                          </p:cTn>
                        </p:par>
                        <p:par>
                          <p:cTn id="20" fill="hold">
                            <p:stCondLst>
                              <p:cond delay="4600"/>
                            </p:stCondLst>
                            <p:childTnLst>
                              <p:par>
                                <p:cTn id="21" presetID="41" presetClass="entr" presetSubtype="0" fill="hold" grpId="0" nodeType="afterEffect">
                                  <p:stCondLst>
                                    <p:cond delay="0"/>
                                  </p:stCondLst>
                                  <p:iterate type="lt">
                                    <p:tmPct val="5000"/>
                                  </p:iterate>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3"/>
                                        </p:tgtEl>
                                        <p:attrNameLst>
                                          <p:attrName>ppt_y</p:attrName>
                                        </p:attrNameLst>
                                      </p:cBhvr>
                                      <p:tavLst>
                                        <p:tav tm="0">
                                          <p:val>
                                            <p:strVal val="#ppt_y"/>
                                          </p:val>
                                        </p:tav>
                                        <p:tav tm="100000">
                                          <p:val>
                                            <p:strVal val="#ppt_y"/>
                                          </p:val>
                                        </p:tav>
                                      </p:tavLst>
                                    </p:anim>
                                    <p:anim calcmode="lin" valueType="num">
                                      <p:cBhvr>
                                        <p:cTn id="2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3"/>
                                        </p:tgtEl>
                                      </p:cBhvr>
                                    </p:animEffect>
                                  </p:childTnLst>
                                </p:cTn>
                              </p:par>
                            </p:childTnLst>
                          </p:cTn>
                        </p:par>
                        <p:par>
                          <p:cTn id="28" fill="hold">
                            <p:stCondLst>
                              <p:cond delay="7000"/>
                            </p:stCondLst>
                            <p:childTnLst>
                              <p:par>
                                <p:cTn id="29" presetID="41" presetClass="entr" presetSubtype="0" fill="hold" grpId="0" nodeType="afterEffect">
                                  <p:stCondLst>
                                    <p:cond delay="0"/>
                                  </p:stCondLst>
                                  <p:iterate type="lt">
                                    <p:tmPct val="5000"/>
                                  </p:iterate>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4"/>
                                        </p:tgtEl>
                                        <p:attrNameLst>
                                          <p:attrName>ppt_y</p:attrName>
                                        </p:attrNameLst>
                                      </p:cBhvr>
                                      <p:tavLst>
                                        <p:tav tm="0">
                                          <p:val>
                                            <p:strVal val="#ppt_y"/>
                                          </p:val>
                                        </p:tav>
                                        <p:tav tm="100000">
                                          <p:val>
                                            <p:strVal val="#ppt_y"/>
                                          </p:val>
                                        </p:tav>
                                      </p:tavLst>
                                    </p:anim>
                                    <p:anim calcmode="lin" valueType="num">
                                      <p:cBhvr>
                                        <p:cTn id="33"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4"/>
                                        </p:tgtEl>
                                      </p:cBhvr>
                                    </p:animEffect>
                                  </p:childTnLst>
                                </p:cTn>
                              </p:par>
                            </p:childTnLst>
                          </p:cTn>
                        </p:par>
                        <p:par>
                          <p:cTn id="36" fill="hold">
                            <p:stCondLst>
                              <p:cond delay="9600"/>
                            </p:stCondLst>
                            <p:childTnLst>
                              <p:par>
                                <p:cTn id="37" presetID="41" presetClass="entr" presetSubtype="0" fill="hold" grpId="0" nodeType="afterEffect">
                                  <p:stCondLst>
                                    <p:cond delay="0"/>
                                  </p:stCondLst>
                                  <p:iterate type="lt">
                                    <p:tmPct val="5000"/>
                                  </p:iterate>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0"/>
                                        </p:tgtEl>
                                        <p:attrNameLst>
                                          <p:attrName>ppt_y</p:attrName>
                                        </p:attrNameLst>
                                      </p:cBhvr>
                                      <p:tavLst>
                                        <p:tav tm="0">
                                          <p:val>
                                            <p:strVal val="#ppt_y"/>
                                          </p:val>
                                        </p:tav>
                                        <p:tav tm="100000">
                                          <p:val>
                                            <p:strVal val="#ppt_y"/>
                                          </p:val>
                                        </p:tav>
                                      </p:tavLst>
                                    </p:anim>
                                    <p:anim calcmode="lin" valueType="num">
                                      <p:cBhvr>
                                        <p:cTn id="41"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strips(downLeft)">
                                      <p:cBhvr>
                                        <p:cTn id="48" dur="500"/>
                                        <p:tgtEl>
                                          <p:spTgt spid="21"/>
                                        </p:tgtEl>
                                      </p:cBhvr>
                                    </p:animEffect>
                                  </p:childTnLst>
                                </p:cTn>
                              </p:par>
                              <p:par>
                                <p:cTn id="49" presetID="18" presetClass="entr" presetSubtype="12"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strips(downLeft)">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strips(downLeft)">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strips(downLeft)">
                                      <p:cBhvr>
                                        <p:cTn id="61" dur="500"/>
                                        <p:tgtEl>
                                          <p:spTgt spid="25"/>
                                        </p:tgtEl>
                                      </p:cBhvr>
                                    </p:animEffect>
                                  </p:childTnLst>
                                </p:cTn>
                              </p:par>
                              <p:par>
                                <p:cTn id="62" presetID="18" presetClass="entr" presetSubtype="12"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strips(downLeft)">
                                      <p:cBhvr>
                                        <p:cTn id="64" dur="5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18" presetClass="entr" presetSubtype="12" fill="hold"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strips(downLeft)">
                                      <p:cBhvr>
                                        <p:cTn id="69" dur="5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18" presetClass="entr" presetSubtype="12" fill="hold" nodeType="click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strips(downLeft)">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1" grpId="0" animBg="1"/>
      <p:bldP spid="11" grpId="1" animBg="1"/>
      <p:bldP spid="13" grpId="0" animBg="1"/>
      <p:bldP spid="13" grpId="1" animBg="1"/>
      <p:bldP spid="36" grpId="0"/>
      <p:bldP spid="36" grpId="1"/>
      <p:bldP spid="20" grpId="0"/>
      <p:bldP spid="20" grpId="1"/>
      <p:bldP spid="24" grpId="0" animBg="1"/>
      <p:bldP spid="24" grpId="1" animBg="1"/>
      <p:bldP spid="30" grpId="0" animBg="1"/>
      <p:bldP spid="30" grpId="1" animBg="1"/>
      <p:bldP spid="31" grpId="0"/>
      <p:bldP spid="31" grpId="1"/>
      <p:bldP spid="32" grpId="0"/>
      <p:bldP spid="3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0480" y="-22225"/>
            <a:ext cx="12330430" cy="1011361"/>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671830" y="97155"/>
            <a:ext cx="11428095" cy="584775"/>
          </a:xfrm>
          <a:prstGeom prst="rect">
            <a:avLst/>
          </a:prstGeom>
          <a:noFill/>
          <a:effectLst/>
        </p:spPr>
        <p:txBody>
          <a:bodyPr wrap="square" rtlCol="0">
            <a:spAutoFit/>
          </a:bodyPr>
          <a:lstStyle/>
          <a:p>
            <a:pPr algn="just"/>
            <a:r>
              <a:rPr lang="en-US" sz="3200" b="1" dirty="0">
                <a:effectLst>
                  <a:glow rad="88900">
                    <a:schemeClr val="bg1"/>
                  </a:glow>
                </a:effectLst>
                <a:cs typeface="Arial" panose="020B0604020202020204" pitchFamily="34" charset="0"/>
              </a:rPr>
              <a:t>Complete each sentence with a non-defining relative clause (A-E).</a:t>
            </a:r>
          </a:p>
        </p:txBody>
      </p:sp>
      <p:sp>
        <p:nvSpPr>
          <p:cNvPr id="16" name="Rounded Rectangle 15"/>
          <p:cNvSpPr/>
          <p:nvPr/>
        </p:nvSpPr>
        <p:spPr>
          <a:xfrm>
            <a:off x="131062" y="174836"/>
            <a:ext cx="527521"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183848" y="72196"/>
            <a:ext cx="416717"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 name="Text Box 2"/>
          <p:cNvSpPr txBox="1"/>
          <p:nvPr/>
        </p:nvSpPr>
        <p:spPr>
          <a:xfrm>
            <a:off x="93076" y="1622710"/>
            <a:ext cx="6242589" cy="4060888"/>
          </a:xfrm>
          <a:prstGeom prst="rect">
            <a:avLst/>
          </a:prstGeom>
          <a:solidFill>
            <a:srgbClr val="DBDFAA"/>
          </a:solidFill>
        </p:spPr>
        <p:txBody>
          <a:bodyPr wrap="square" rtlCol="0" anchor="t">
            <a:noAutofit/>
          </a:bodyPr>
          <a:lstStyle/>
          <a:p>
            <a:pPr>
              <a:lnSpc>
                <a:spcPct val="150000"/>
              </a:lnSpc>
            </a:pPr>
            <a:r>
              <a:rPr lang="en-US" sz="2800" b="1" dirty="0"/>
              <a:t>A. </a:t>
            </a:r>
            <a:r>
              <a:rPr lang="en-US" sz="2800" dirty="0"/>
              <a:t>which is a Germanic word</a:t>
            </a:r>
          </a:p>
          <a:p>
            <a:pPr>
              <a:lnSpc>
                <a:spcPct val="150000"/>
              </a:lnSpc>
            </a:pPr>
            <a:r>
              <a:rPr lang="en-US" sz="2800" b="1" dirty="0"/>
              <a:t>B.</a:t>
            </a:r>
            <a:r>
              <a:rPr lang="en-US" sz="2800" dirty="0"/>
              <a:t> which is also called the Red Planet </a:t>
            </a:r>
          </a:p>
          <a:p>
            <a:pPr>
              <a:lnSpc>
                <a:spcPct val="150000"/>
              </a:lnSpc>
            </a:pPr>
            <a:r>
              <a:rPr lang="en-US" sz="2800" b="1" dirty="0"/>
              <a:t>C.</a:t>
            </a:r>
            <a:r>
              <a:rPr lang="en-US" sz="2800" dirty="0"/>
              <a:t> whose radius is nearly 4 million miles</a:t>
            </a:r>
          </a:p>
          <a:p>
            <a:pPr>
              <a:lnSpc>
                <a:spcPct val="150000"/>
              </a:lnSpc>
            </a:pPr>
            <a:r>
              <a:rPr lang="en-US" sz="2800" b="1" dirty="0"/>
              <a:t>D.</a:t>
            </a:r>
            <a:r>
              <a:rPr lang="en-US" sz="2800" dirty="0"/>
              <a:t> who explained ecological balance to us</a:t>
            </a:r>
          </a:p>
          <a:p>
            <a:pPr>
              <a:lnSpc>
                <a:spcPct val="150000"/>
              </a:lnSpc>
            </a:pPr>
            <a:r>
              <a:rPr lang="en-US" sz="2800" b="1" dirty="0"/>
              <a:t>E.</a:t>
            </a:r>
            <a:r>
              <a:rPr lang="en-US" sz="2800" dirty="0"/>
              <a:t> which has a large collection of animals, </a:t>
            </a:r>
          </a:p>
          <a:p>
            <a:pPr>
              <a:lnSpc>
                <a:spcPct val="150000"/>
              </a:lnSpc>
            </a:pPr>
            <a:r>
              <a:rPr lang="en-US" sz="2800" dirty="0"/>
              <a:t>birds and reptiles, and unique plants</a:t>
            </a:r>
          </a:p>
        </p:txBody>
      </p:sp>
      <p:sp>
        <p:nvSpPr>
          <p:cNvPr id="6" name="Text Box 5"/>
          <p:cNvSpPr txBox="1"/>
          <p:nvPr/>
        </p:nvSpPr>
        <p:spPr>
          <a:xfrm>
            <a:off x="6448425" y="1065530"/>
            <a:ext cx="5651500" cy="954107"/>
          </a:xfrm>
          <a:prstGeom prst="rect">
            <a:avLst/>
          </a:prstGeom>
          <a:solidFill>
            <a:srgbClr val="B3C890"/>
          </a:solidFill>
        </p:spPr>
        <p:txBody>
          <a:bodyPr wrap="square" rtlCol="0" anchor="t">
            <a:spAutoFit/>
          </a:bodyPr>
          <a:lstStyle/>
          <a:p>
            <a:pPr algn="just"/>
            <a:r>
              <a:rPr lang="en-US" sz="2800" b="1" dirty="0"/>
              <a:t>1.</a:t>
            </a:r>
            <a:r>
              <a:rPr lang="en-US" sz="2800" dirty="0"/>
              <a:t> Mars, ______, is very much similar to Earth.</a:t>
            </a:r>
          </a:p>
        </p:txBody>
      </p:sp>
      <p:sp>
        <p:nvSpPr>
          <p:cNvPr id="7" name="Text Box 6"/>
          <p:cNvSpPr txBox="1"/>
          <p:nvPr/>
        </p:nvSpPr>
        <p:spPr>
          <a:xfrm>
            <a:off x="6448425" y="2119630"/>
            <a:ext cx="5651500" cy="954107"/>
          </a:xfrm>
          <a:prstGeom prst="rect">
            <a:avLst/>
          </a:prstGeom>
          <a:solidFill>
            <a:srgbClr val="F5F0BB"/>
          </a:solidFill>
        </p:spPr>
        <p:txBody>
          <a:bodyPr wrap="square" rtlCol="0" anchor="t">
            <a:spAutoFit/>
          </a:bodyPr>
          <a:lstStyle/>
          <a:p>
            <a:pPr algn="just"/>
            <a:r>
              <a:rPr lang="en-US" sz="2800" b="1" dirty="0"/>
              <a:t>2.</a:t>
            </a:r>
            <a:r>
              <a:rPr lang="en-US" sz="2800" dirty="0"/>
              <a:t> Earth, ______, is the fifth largest planet in our solar system.</a:t>
            </a:r>
          </a:p>
        </p:txBody>
      </p:sp>
      <p:sp>
        <p:nvSpPr>
          <p:cNvPr id="8" name="Text Box 7"/>
          <p:cNvSpPr txBox="1"/>
          <p:nvPr/>
        </p:nvSpPr>
        <p:spPr>
          <a:xfrm>
            <a:off x="6448425" y="3202940"/>
            <a:ext cx="5651500" cy="954107"/>
          </a:xfrm>
          <a:prstGeom prst="rect">
            <a:avLst/>
          </a:prstGeom>
          <a:solidFill>
            <a:srgbClr val="B3C890"/>
          </a:solidFill>
        </p:spPr>
        <p:txBody>
          <a:bodyPr wrap="square" rtlCol="0" anchor="t">
            <a:spAutoFit/>
          </a:bodyPr>
          <a:lstStyle/>
          <a:p>
            <a:pPr algn="just"/>
            <a:r>
              <a:rPr lang="en-US" sz="2800" b="1" dirty="0"/>
              <a:t>3.</a:t>
            </a:r>
            <a:r>
              <a:rPr lang="en-US" sz="2800" dirty="0"/>
              <a:t> The name of our planet, ______, simply means “the ground”.</a:t>
            </a:r>
          </a:p>
        </p:txBody>
      </p:sp>
      <p:sp>
        <p:nvSpPr>
          <p:cNvPr id="24" name="Text Box 23"/>
          <p:cNvSpPr txBox="1"/>
          <p:nvPr/>
        </p:nvSpPr>
        <p:spPr>
          <a:xfrm>
            <a:off x="8010525" y="1000760"/>
            <a:ext cx="739140"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B</a:t>
            </a:r>
          </a:p>
        </p:txBody>
      </p:sp>
      <p:sp>
        <p:nvSpPr>
          <p:cNvPr id="10" name="Text Box 9"/>
          <p:cNvSpPr txBox="1"/>
          <p:nvPr/>
        </p:nvSpPr>
        <p:spPr>
          <a:xfrm>
            <a:off x="8231032" y="2054860"/>
            <a:ext cx="511486"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C</a:t>
            </a:r>
          </a:p>
        </p:txBody>
      </p:sp>
      <p:sp>
        <p:nvSpPr>
          <p:cNvPr id="13" name="Text Box 12"/>
          <p:cNvSpPr txBox="1"/>
          <p:nvPr/>
        </p:nvSpPr>
        <p:spPr>
          <a:xfrm>
            <a:off x="11103103" y="3139440"/>
            <a:ext cx="548384" cy="645160"/>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A</a:t>
            </a:r>
          </a:p>
        </p:txBody>
      </p:sp>
      <p:sp>
        <p:nvSpPr>
          <p:cNvPr id="19" name="Text Box 5"/>
          <p:cNvSpPr txBox="1"/>
          <p:nvPr/>
        </p:nvSpPr>
        <p:spPr>
          <a:xfrm>
            <a:off x="6468745" y="4265930"/>
            <a:ext cx="5651500" cy="1384995"/>
          </a:xfrm>
          <a:prstGeom prst="rect">
            <a:avLst/>
          </a:prstGeom>
          <a:solidFill>
            <a:srgbClr val="F5F0BB"/>
          </a:solidFill>
        </p:spPr>
        <p:txBody>
          <a:bodyPr wrap="square" rtlCol="0" anchor="t">
            <a:spAutoFit/>
          </a:bodyPr>
          <a:lstStyle/>
          <a:p>
            <a:pPr algn="just"/>
            <a:r>
              <a:rPr lang="en-US" sz="2800" b="1" dirty="0"/>
              <a:t>4. </a:t>
            </a:r>
            <a:r>
              <a:rPr lang="en-US" sz="2800" dirty="0"/>
              <a:t>Cat Ba National Park, ______, is one of the most famous tropical rainforests in Viet Nam.</a:t>
            </a:r>
          </a:p>
        </p:txBody>
      </p:sp>
      <p:sp>
        <p:nvSpPr>
          <p:cNvPr id="20" name="Text Box 6"/>
          <p:cNvSpPr txBox="1"/>
          <p:nvPr/>
        </p:nvSpPr>
        <p:spPr>
          <a:xfrm>
            <a:off x="6499225" y="5743575"/>
            <a:ext cx="5651500" cy="954107"/>
          </a:xfrm>
          <a:prstGeom prst="rect">
            <a:avLst/>
          </a:prstGeom>
          <a:solidFill>
            <a:srgbClr val="B3C890"/>
          </a:solidFill>
        </p:spPr>
        <p:txBody>
          <a:bodyPr wrap="square" rtlCol="0" anchor="t">
            <a:spAutoFit/>
          </a:bodyPr>
          <a:lstStyle/>
          <a:p>
            <a:pPr algn="just"/>
            <a:r>
              <a:rPr lang="en-US" sz="2800" b="1" dirty="0"/>
              <a:t>5.</a:t>
            </a:r>
            <a:r>
              <a:rPr lang="en-US" sz="2800" dirty="0"/>
              <a:t> We were interested in the talk by </a:t>
            </a:r>
            <a:r>
              <a:rPr lang="en-US" sz="2800" dirty="0" err="1"/>
              <a:t>Mr</a:t>
            </a:r>
            <a:r>
              <a:rPr lang="en-US" sz="2800" dirty="0"/>
              <a:t> An, ______.</a:t>
            </a:r>
          </a:p>
        </p:txBody>
      </p:sp>
      <p:sp>
        <p:nvSpPr>
          <p:cNvPr id="21" name="Text Box 23"/>
          <p:cNvSpPr txBox="1"/>
          <p:nvPr/>
        </p:nvSpPr>
        <p:spPr>
          <a:xfrm>
            <a:off x="10829925" y="4191000"/>
            <a:ext cx="739140" cy="645160"/>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E</a:t>
            </a:r>
          </a:p>
        </p:txBody>
      </p:sp>
      <p:sp>
        <p:nvSpPr>
          <p:cNvPr id="22" name="Text Box 9"/>
          <p:cNvSpPr txBox="1"/>
          <p:nvPr/>
        </p:nvSpPr>
        <p:spPr>
          <a:xfrm>
            <a:off x="7924165" y="6121400"/>
            <a:ext cx="739140" cy="645160"/>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D</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heckerboard(across)">
                                      <p:cBhvr>
                                        <p:cTn id="19" dur="500"/>
                                        <p:tgtEl>
                                          <p:spTgt spid="19"/>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checkerboard(across)">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24" grpId="0"/>
      <p:bldP spid="24" grpId="1"/>
      <p:bldP spid="10" grpId="0"/>
      <p:bldP spid="10" grpId="1"/>
      <p:bldP spid="13" grpId="0"/>
      <p:bldP spid="13" grpId="1"/>
      <p:bldP spid="19" grpId="0" bldLvl="0" animBg="1"/>
      <p:bldP spid="19" grpId="1" animBg="1"/>
      <p:bldP spid="20" grpId="0" bldLvl="0" animBg="1"/>
      <p:bldP spid="20" grpId="1" animBg="1"/>
      <p:bldP spid="21" grpId="0"/>
      <p:bldP spid="21" grpId="1"/>
      <p:bldP spid="22" grpId="0"/>
      <p:bldP spid="2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0480" y="-2222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590550" y="-45085"/>
            <a:ext cx="11590541" cy="1076325"/>
          </a:xfrm>
          <a:prstGeom prst="rect">
            <a:avLst/>
          </a:prstGeom>
          <a:noFill/>
          <a:effectLst/>
        </p:spPr>
        <p:txBody>
          <a:bodyPr wrap="square" rtlCol="0">
            <a:spAutoFit/>
          </a:bodyPr>
          <a:lstStyle/>
          <a:p>
            <a:r>
              <a:rPr lang="en-US" sz="3200" b="1" dirty="0">
                <a:solidFill>
                  <a:schemeClr val="tx1"/>
                </a:solidFill>
                <a:effectLst>
                  <a:glow rad="88900">
                    <a:schemeClr val="bg1"/>
                  </a:glow>
                </a:effectLst>
                <a:cs typeface="Arial" panose="020B0604020202020204" pitchFamily="34" charset="0"/>
              </a:rPr>
              <a:t>Combine the two sentences into one, using a non-defining relative clause. </a:t>
            </a:r>
          </a:p>
        </p:txBody>
      </p:sp>
      <p:sp>
        <p:nvSpPr>
          <p:cNvPr id="16" name="Rounded Rectangle 15"/>
          <p:cNvSpPr/>
          <p:nvPr/>
        </p:nvSpPr>
        <p:spPr>
          <a:xfrm>
            <a:off x="49783" y="4275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102568" y="-59884"/>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 name="Text Box 1"/>
          <p:cNvSpPr txBox="1"/>
          <p:nvPr/>
        </p:nvSpPr>
        <p:spPr>
          <a:xfrm>
            <a:off x="102568" y="1147445"/>
            <a:ext cx="11987832" cy="553998"/>
          </a:xfrm>
          <a:prstGeom prst="rect">
            <a:avLst/>
          </a:prstGeom>
          <a:solidFill>
            <a:srgbClr val="EAC7C7"/>
          </a:solidFill>
        </p:spPr>
        <p:txBody>
          <a:bodyPr wrap="square" rtlCol="0" anchor="t">
            <a:spAutoFit/>
          </a:bodyPr>
          <a:lstStyle/>
          <a:p>
            <a:pPr algn="just"/>
            <a:r>
              <a:rPr lang="en-US" sz="3000" b="1" dirty="0"/>
              <a:t>1.</a:t>
            </a:r>
            <a:r>
              <a:rPr lang="en-US" sz="3000" dirty="0"/>
              <a:t> The Moon is Earth’s only natural satellite. Its surface is dark.</a:t>
            </a:r>
          </a:p>
        </p:txBody>
      </p:sp>
      <p:sp>
        <p:nvSpPr>
          <p:cNvPr id="32" name="Right Arrow 31"/>
          <p:cNvSpPr/>
          <p:nvPr/>
        </p:nvSpPr>
        <p:spPr>
          <a:xfrm>
            <a:off x="10488" y="1772604"/>
            <a:ext cx="426064" cy="410843"/>
          </a:xfrm>
          <a:prstGeom prst="rightArrow">
            <a:avLst/>
          </a:prstGeom>
          <a:solidFill>
            <a:srgbClr val="A0C3D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3000"/>
          </a:p>
        </p:txBody>
      </p:sp>
      <p:sp>
        <p:nvSpPr>
          <p:cNvPr id="3" name="Text Box 2"/>
          <p:cNvSpPr txBox="1"/>
          <p:nvPr/>
        </p:nvSpPr>
        <p:spPr>
          <a:xfrm>
            <a:off x="426084" y="1789768"/>
            <a:ext cx="11664315" cy="582255"/>
          </a:xfrm>
          <a:prstGeom prst="rect">
            <a:avLst/>
          </a:prstGeom>
          <a:solidFill>
            <a:srgbClr val="A0C3D2"/>
          </a:solidFill>
          <a:ln w="9525">
            <a:noFill/>
          </a:ln>
        </p:spPr>
        <p:txBody>
          <a:bodyPr wrap="square">
            <a:noAutofit/>
          </a:bodyPr>
          <a:lstStyle/>
          <a:p>
            <a:pPr indent="0"/>
            <a:endParaRPr lang="en-US" sz="3000" b="1" dirty="0">
              <a:solidFill>
                <a:schemeClr val="tx1"/>
              </a:solidFill>
              <a:latin typeface="Calibri" panose="020F0502020204030204" pitchFamily="34" charset="0"/>
              <a:cs typeface="Calibri" panose="020F0502020204030204" pitchFamily="34" charset="0"/>
            </a:endParaRPr>
          </a:p>
        </p:txBody>
      </p:sp>
      <p:sp>
        <p:nvSpPr>
          <p:cNvPr id="7" name="Text Box 6"/>
          <p:cNvSpPr txBox="1"/>
          <p:nvPr/>
        </p:nvSpPr>
        <p:spPr>
          <a:xfrm>
            <a:off x="553662" y="1758710"/>
            <a:ext cx="11664315" cy="485337"/>
          </a:xfrm>
          <a:prstGeom prst="rect">
            <a:avLst/>
          </a:prstGeom>
          <a:noFill/>
          <a:ln w="9525">
            <a:noFill/>
          </a:ln>
        </p:spPr>
        <p:txBody>
          <a:bodyPr wrap="square">
            <a:noAutofit/>
          </a:bodyPr>
          <a:lstStyle/>
          <a:p>
            <a:pPr indent="0" algn="just"/>
            <a:r>
              <a:rPr lang="en-US" sz="3000" b="1" dirty="0">
                <a:solidFill>
                  <a:srgbClr val="FF0000"/>
                </a:solidFill>
                <a:latin typeface="Calibri" panose="020F0502020204030204" pitchFamily="34" charset="0"/>
                <a:cs typeface="Calibri" panose="020F0502020204030204" pitchFamily="34" charset="0"/>
              </a:rPr>
              <a:t>The Moon, whose surface is dark, is Earth's only natural satellite.</a:t>
            </a:r>
          </a:p>
        </p:txBody>
      </p:sp>
      <p:sp>
        <p:nvSpPr>
          <p:cNvPr id="11" name="Text Box 10"/>
          <p:cNvSpPr txBox="1"/>
          <p:nvPr/>
        </p:nvSpPr>
        <p:spPr>
          <a:xfrm>
            <a:off x="102568" y="2453023"/>
            <a:ext cx="11987831" cy="1015663"/>
          </a:xfrm>
          <a:prstGeom prst="rect">
            <a:avLst/>
          </a:prstGeom>
          <a:solidFill>
            <a:srgbClr val="EAC7C7"/>
          </a:solidFill>
        </p:spPr>
        <p:txBody>
          <a:bodyPr wrap="square" rtlCol="0" anchor="t">
            <a:spAutoFit/>
          </a:bodyPr>
          <a:lstStyle/>
          <a:p>
            <a:pPr algn="just"/>
            <a:r>
              <a:rPr lang="en-US" sz="3000" b="1" dirty="0"/>
              <a:t>2.</a:t>
            </a:r>
            <a:r>
              <a:rPr lang="en-US" sz="3000" dirty="0"/>
              <a:t> Moonquakes are much weaker than Earthquakes. Moonquakes can last up to half an hour.</a:t>
            </a:r>
          </a:p>
        </p:txBody>
      </p:sp>
      <p:sp>
        <p:nvSpPr>
          <p:cNvPr id="13" name="Right Arrow 12"/>
          <p:cNvSpPr/>
          <p:nvPr/>
        </p:nvSpPr>
        <p:spPr>
          <a:xfrm>
            <a:off x="22834" y="3771900"/>
            <a:ext cx="401372" cy="431800"/>
          </a:xfrm>
          <a:prstGeom prst="rightArrow">
            <a:avLst/>
          </a:prstGeom>
          <a:solidFill>
            <a:srgbClr val="A0C3D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3000"/>
          </a:p>
        </p:txBody>
      </p:sp>
      <p:sp>
        <p:nvSpPr>
          <p:cNvPr id="14" name="Text Box 13"/>
          <p:cNvSpPr txBox="1"/>
          <p:nvPr/>
        </p:nvSpPr>
        <p:spPr>
          <a:xfrm>
            <a:off x="415925" y="3556932"/>
            <a:ext cx="11674474" cy="922060"/>
          </a:xfrm>
          <a:prstGeom prst="rect">
            <a:avLst/>
          </a:prstGeom>
          <a:solidFill>
            <a:srgbClr val="A0C3D2"/>
          </a:solidFill>
          <a:ln w="9525">
            <a:noFill/>
          </a:ln>
        </p:spPr>
        <p:txBody>
          <a:bodyPr wrap="square">
            <a:noAutofit/>
          </a:bodyPr>
          <a:lstStyle/>
          <a:p>
            <a:pPr indent="0"/>
            <a:endParaRPr lang="en-US" sz="3000" b="1" dirty="0">
              <a:solidFill>
                <a:schemeClr val="tx1"/>
              </a:solidFill>
              <a:latin typeface="Calibri" panose="020F0502020204030204" pitchFamily="34" charset="0"/>
              <a:cs typeface="Calibri" panose="020F0502020204030204" pitchFamily="34" charset="0"/>
            </a:endParaRPr>
          </a:p>
        </p:txBody>
      </p:sp>
      <p:sp>
        <p:nvSpPr>
          <p:cNvPr id="19" name="Text Box 18"/>
          <p:cNvSpPr txBox="1"/>
          <p:nvPr/>
        </p:nvSpPr>
        <p:spPr>
          <a:xfrm>
            <a:off x="455154" y="3522634"/>
            <a:ext cx="11590796" cy="883513"/>
          </a:xfrm>
          <a:prstGeom prst="rect">
            <a:avLst/>
          </a:prstGeom>
          <a:noFill/>
          <a:ln w="9525">
            <a:noFill/>
          </a:ln>
        </p:spPr>
        <p:txBody>
          <a:bodyPr wrap="square">
            <a:noAutofit/>
          </a:bodyPr>
          <a:lstStyle/>
          <a:p>
            <a:pPr indent="0"/>
            <a:r>
              <a:rPr lang="en-US" sz="3000" b="1" dirty="0">
                <a:solidFill>
                  <a:srgbClr val="FF0000"/>
                </a:solidFill>
                <a:latin typeface="Calibri" panose="020F0502020204030204" pitchFamily="34" charset="0"/>
                <a:cs typeface="Calibri" panose="020F0502020204030204" pitchFamily="34" charset="0"/>
              </a:rPr>
              <a:t>Moonquakes, which can last up to half an hour, are much weaker than Earthquakes. </a:t>
            </a:r>
          </a:p>
        </p:txBody>
      </p:sp>
      <p:sp>
        <p:nvSpPr>
          <p:cNvPr id="30" name="Text Box 1"/>
          <p:cNvSpPr txBox="1"/>
          <p:nvPr/>
        </p:nvSpPr>
        <p:spPr>
          <a:xfrm>
            <a:off x="112271" y="4585265"/>
            <a:ext cx="11983049" cy="1015663"/>
          </a:xfrm>
          <a:prstGeom prst="rect">
            <a:avLst/>
          </a:prstGeom>
          <a:solidFill>
            <a:srgbClr val="EAC7C7"/>
          </a:solidFill>
        </p:spPr>
        <p:txBody>
          <a:bodyPr wrap="square" rtlCol="0" anchor="t">
            <a:spAutoFit/>
          </a:bodyPr>
          <a:lstStyle/>
          <a:p>
            <a:pPr algn="just"/>
            <a:r>
              <a:rPr lang="en-US" sz="3000" b="1" dirty="0"/>
              <a:t>3.</a:t>
            </a:r>
            <a:r>
              <a:rPr lang="en-US" sz="3000" dirty="0"/>
              <a:t> Mars has mountains and canyons on its surface. It is a rocky planet like Earth.</a:t>
            </a:r>
          </a:p>
        </p:txBody>
      </p:sp>
      <p:sp>
        <p:nvSpPr>
          <p:cNvPr id="31" name="Right Arrow 30"/>
          <p:cNvSpPr/>
          <p:nvPr/>
        </p:nvSpPr>
        <p:spPr>
          <a:xfrm>
            <a:off x="28737" y="5892592"/>
            <a:ext cx="389567" cy="481746"/>
          </a:xfrm>
          <a:prstGeom prst="rightArrow">
            <a:avLst/>
          </a:prstGeom>
          <a:solidFill>
            <a:srgbClr val="A0C3D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3000"/>
          </a:p>
        </p:txBody>
      </p:sp>
      <p:sp>
        <p:nvSpPr>
          <p:cNvPr id="33" name="Text Box 2"/>
          <p:cNvSpPr txBox="1"/>
          <p:nvPr/>
        </p:nvSpPr>
        <p:spPr>
          <a:xfrm>
            <a:off x="446404" y="5721350"/>
            <a:ext cx="11599545" cy="1051560"/>
          </a:xfrm>
          <a:prstGeom prst="rect">
            <a:avLst/>
          </a:prstGeom>
          <a:solidFill>
            <a:srgbClr val="A0C3D2"/>
          </a:solidFill>
          <a:ln w="9525">
            <a:noFill/>
          </a:ln>
        </p:spPr>
        <p:txBody>
          <a:bodyPr wrap="square">
            <a:noAutofit/>
          </a:bodyPr>
          <a:lstStyle/>
          <a:p>
            <a:pPr indent="0"/>
            <a:endParaRPr lang="en-US" sz="3000" b="1" dirty="0">
              <a:solidFill>
                <a:schemeClr val="tx1"/>
              </a:solidFill>
              <a:latin typeface="Calibri" panose="020F0502020204030204" pitchFamily="34" charset="0"/>
              <a:cs typeface="Calibri" panose="020F0502020204030204" pitchFamily="34" charset="0"/>
            </a:endParaRPr>
          </a:p>
        </p:txBody>
      </p:sp>
      <p:sp>
        <p:nvSpPr>
          <p:cNvPr id="34" name="Text Box 6"/>
          <p:cNvSpPr txBox="1"/>
          <p:nvPr/>
        </p:nvSpPr>
        <p:spPr>
          <a:xfrm>
            <a:off x="455154" y="5721350"/>
            <a:ext cx="11493006" cy="680720"/>
          </a:xfrm>
          <a:prstGeom prst="rect">
            <a:avLst/>
          </a:prstGeom>
          <a:noFill/>
          <a:ln w="9525">
            <a:noFill/>
          </a:ln>
        </p:spPr>
        <p:txBody>
          <a:bodyPr wrap="square">
            <a:noAutofit/>
          </a:bodyPr>
          <a:lstStyle/>
          <a:p>
            <a:pPr indent="0" algn="just"/>
            <a:r>
              <a:rPr lang="en-US" sz="3000" b="1" dirty="0">
                <a:solidFill>
                  <a:srgbClr val="FF0000"/>
                </a:solidFill>
                <a:latin typeface="Calibri" panose="020F0502020204030204" pitchFamily="34" charset="0"/>
                <a:cs typeface="Calibri" panose="020F0502020204030204" pitchFamily="34" charset="0"/>
              </a:rPr>
              <a:t>Like Earth, Mars is a rocky planet, which has </a:t>
            </a:r>
            <a:r>
              <a:rPr lang="en-US" sz="3000" b="1" dirty="0" smtClean="0">
                <a:solidFill>
                  <a:srgbClr val="FF0000"/>
                </a:solidFill>
                <a:latin typeface="Calibri" panose="020F0502020204030204" pitchFamily="34" charset="0"/>
                <a:cs typeface="Calibri" panose="020F0502020204030204" pitchFamily="34" charset="0"/>
              </a:rPr>
              <a:t>mountains and canyons on its surface.</a:t>
            </a:r>
            <a:endParaRPr lang="en-US" sz="3000" b="1" dirty="0">
              <a:solidFill>
                <a:srgbClr val="FF0000"/>
              </a:solidFill>
              <a:latin typeface="Calibri" panose="020F0502020204030204" pitchFamily="34" charset="0"/>
              <a:cs typeface="Calibri" panose="020F0502020204030204" pitchFamily="34" charset="0"/>
            </a:endParaRPr>
          </a:p>
          <a:p>
            <a:pPr indent="0" algn="just"/>
            <a:endParaRPr lang="en-US" sz="3000" b="1" dirty="0">
              <a:solidFill>
                <a:srgbClr val="FF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1"/>
      <p:bldP spid="7" grpId="0"/>
      <p:bldP spid="7" grpId="1"/>
      <p:bldP spid="11" grpId="1" animBg="1"/>
      <p:bldP spid="14" grpId="1"/>
      <p:bldP spid="19" grpId="0"/>
      <p:bldP spid="19" grpId="1"/>
      <p:bldP spid="30" grpId="1" animBg="1"/>
      <p:bldP spid="33" grpId="1"/>
      <p:bldP spid="34" grpId="0"/>
      <p:bldP spid="3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0"/>
          <p:cNvSpPr txBox="1"/>
          <p:nvPr/>
        </p:nvSpPr>
        <p:spPr>
          <a:xfrm>
            <a:off x="203835" y="1193165"/>
            <a:ext cx="11896725" cy="1076325"/>
          </a:xfrm>
          <a:prstGeom prst="rect">
            <a:avLst/>
          </a:prstGeom>
          <a:solidFill>
            <a:srgbClr val="EAC7C7"/>
          </a:solidFill>
        </p:spPr>
        <p:txBody>
          <a:bodyPr wrap="square" rtlCol="0" anchor="t">
            <a:spAutoFit/>
          </a:bodyPr>
          <a:lstStyle/>
          <a:p>
            <a:pPr algn="just"/>
            <a:r>
              <a:rPr lang="en-US" sz="3200" b="1" dirty="0"/>
              <a:t>4.</a:t>
            </a:r>
            <a:r>
              <a:rPr lang="en-US" sz="3200" dirty="0"/>
              <a:t> Venus is considered the twin sister of Earth. Venus has a similar size and structure as Earth.</a:t>
            </a:r>
          </a:p>
        </p:txBody>
      </p:sp>
      <p:sp>
        <p:nvSpPr>
          <p:cNvPr id="13" name="Right Arrow 12"/>
          <p:cNvSpPr/>
          <p:nvPr/>
        </p:nvSpPr>
        <p:spPr>
          <a:xfrm>
            <a:off x="18518" y="2743200"/>
            <a:ext cx="430325" cy="431800"/>
          </a:xfrm>
          <a:prstGeom prst="rightArrow">
            <a:avLst/>
          </a:prstGeom>
          <a:solidFill>
            <a:srgbClr val="A0C3D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4" name="Text Box 13"/>
          <p:cNvSpPr txBox="1"/>
          <p:nvPr/>
        </p:nvSpPr>
        <p:spPr>
          <a:xfrm>
            <a:off x="551761" y="2408028"/>
            <a:ext cx="11548798" cy="1081189"/>
          </a:xfrm>
          <a:prstGeom prst="rect">
            <a:avLst/>
          </a:prstGeom>
          <a:solidFill>
            <a:srgbClr val="A0C3D2"/>
          </a:solidFill>
          <a:ln w="9525">
            <a:noFill/>
          </a:ln>
        </p:spPr>
        <p:txBody>
          <a:bodyPr wrap="square">
            <a:noAutofit/>
          </a:bodyPr>
          <a:lstStyle/>
          <a:p>
            <a:pPr indent="0"/>
            <a:endParaRPr lang="en-US" sz="3200" b="1" dirty="0">
              <a:solidFill>
                <a:schemeClr val="tx1"/>
              </a:solidFill>
              <a:latin typeface="Calibri" panose="020F0502020204030204" pitchFamily="34" charset="0"/>
              <a:cs typeface="Calibri" panose="020F0502020204030204" pitchFamily="34" charset="0"/>
            </a:endParaRPr>
          </a:p>
        </p:txBody>
      </p:sp>
      <p:sp>
        <p:nvSpPr>
          <p:cNvPr id="19" name="Text Box 18"/>
          <p:cNvSpPr txBox="1"/>
          <p:nvPr/>
        </p:nvSpPr>
        <p:spPr>
          <a:xfrm>
            <a:off x="622590" y="2385060"/>
            <a:ext cx="11477969" cy="1251585"/>
          </a:xfrm>
          <a:prstGeom prst="rect">
            <a:avLst/>
          </a:prstGeom>
          <a:noFill/>
          <a:ln w="9525">
            <a:noFill/>
          </a:ln>
        </p:spPr>
        <p:txBody>
          <a:bodyPr wrap="square">
            <a:noAutofit/>
          </a:bodyPr>
          <a:lstStyle/>
          <a:p>
            <a:pPr indent="0" algn="just"/>
            <a:r>
              <a:rPr lang="en-US" sz="3200" b="1" dirty="0">
                <a:solidFill>
                  <a:srgbClr val="FF0000"/>
                </a:solidFill>
                <a:latin typeface="Calibri" panose="020F0502020204030204" pitchFamily="34" charset="0"/>
                <a:cs typeface="Calibri" panose="020F0502020204030204" pitchFamily="34" charset="0"/>
              </a:rPr>
              <a:t>Venus, which has similar size and structure with Earth, is considered twin sister of Earth.</a:t>
            </a:r>
          </a:p>
        </p:txBody>
      </p:sp>
      <p:grpSp>
        <p:nvGrpSpPr>
          <p:cNvPr id="18" name="Group 17"/>
          <p:cNvGrpSpPr/>
          <p:nvPr/>
        </p:nvGrpSpPr>
        <p:grpSpPr>
          <a:xfrm>
            <a:off x="30480" y="-22225"/>
            <a:ext cx="12330430" cy="1083310"/>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extBox 22"/>
          <p:cNvSpPr txBox="1"/>
          <p:nvPr/>
        </p:nvSpPr>
        <p:spPr>
          <a:xfrm>
            <a:off x="590550" y="-45085"/>
            <a:ext cx="11590541" cy="1076325"/>
          </a:xfrm>
          <a:prstGeom prst="rect">
            <a:avLst/>
          </a:prstGeom>
          <a:noFill/>
          <a:effectLst/>
        </p:spPr>
        <p:txBody>
          <a:bodyPr wrap="square" rtlCol="0">
            <a:spAutoFit/>
          </a:bodyPr>
          <a:lstStyle/>
          <a:p>
            <a:r>
              <a:rPr lang="en-US" sz="3200" b="1" dirty="0">
                <a:solidFill>
                  <a:schemeClr val="tx1"/>
                </a:solidFill>
                <a:effectLst>
                  <a:glow rad="88900">
                    <a:schemeClr val="bg1"/>
                  </a:glow>
                </a:effectLst>
                <a:cs typeface="Arial" panose="020B0604020202020204" pitchFamily="34" charset="0"/>
              </a:rPr>
              <a:t>Combine the two sentences into one, using a non-defining relative clause. </a:t>
            </a:r>
          </a:p>
        </p:txBody>
      </p:sp>
      <p:sp>
        <p:nvSpPr>
          <p:cNvPr id="24" name="Rounded Rectangle 23"/>
          <p:cNvSpPr/>
          <p:nvPr/>
        </p:nvSpPr>
        <p:spPr>
          <a:xfrm>
            <a:off x="49783" y="4275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5" name="TextBox 24"/>
          <p:cNvSpPr txBox="1"/>
          <p:nvPr/>
        </p:nvSpPr>
        <p:spPr>
          <a:xfrm>
            <a:off x="102568" y="-59884"/>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0" name="Text Box 1"/>
          <p:cNvSpPr txBox="1"/>
          <p:nvPr/>
        </p:nvSpPr>
        <p:spPr>
          <a:xfrm>
            <a:off x="217170" y="3639185"/>
            <a:ext cx="11883389" cy="1076325"/>
          </a:xfrm>
          <a:prstGeom prst="rect">
            <a:avLst/>
          </a:prstGeom>
          <a:solidFill>
            <a:srgbClr val="EAC7C7"/>
          </a:solidFill>
        </p:spPr>
        <p:txBody>
          <a:bodyPr wrap="square" rtlCol="0" anchor="t">
            <a:spAutoFit/>
          </a:bodyPr>
          <a:lstStyle/>
          <a:p>
            <a:pPr algn="just"/>
            <a:r>
              <a:rPr lang="en-US" sz="3200" b="1" dirty="0"/>
              <a:t>5.</a:t>
            </a:r>
            <a:r>
              <a:rPr lang="en-US" sz="3200" dirty="0"/>
              <a:t> We should protect rivers and lakes. Rivers and lakes provide humans with their main sources of fresh water.</a:t>
            </a:r>
          </a:p>
        </p:txBody>
      </p:sp>
      <p:sp>
        <p:nvSpPr>
          <p:cNvPr id="31" name="Right Arrow 30"/>
          <p:cNvSpPr/>
          <p:nvPr/>
        </p:nvSpPr>
        <p:spPr>
          <a:xfrm>
            <a:off x="32917" y="5038725"/>
            <a:ext cx="421846" cy="431800"/>
          </a:xfrm>
          <a:prstGeom prst="rightArrow">
            <a:avLst/>
          </a:prstGeom>
          <a:solidFill>
            <a:srgbClr val="A0C3D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33" name="Text Box 2"/>
          <p:cNvSpPr txBox="1"/>
          <p:nvPr/>
        </p:nvSpPr>
        <p:spPr>
          <a:xfrm>
            <a:off x="472355" y="4845803"/>
            <a:ext cx="11628204" cy="1000525"/>
          </a:xfrm>
          <a:prstGeom prst="rect">
            <a:avLst/>
          </a:prstGeom>
          <a:solidFill>
            <a:srgbClr val="A0C3D2"/>
          </a:solidFill>
          <a:ln w="9525">
            <a:noFill/>
          </a:ln>
        </p:spPr>
        <p:txBody>
          <a:bodyPr wrap="square">
            <a:noAutofit/>
          </a:bodyPr>
          <a:lstStyle/>
          <a:p>
            <a:pPr indent="0"/>
            <a:endParaRPr lang="en-US" sz="3200" b="1" dirty="0">
              <a:solidFill>
                <a:schemeClr val="tx1"/>
              </a:solidFill>
              <a:latin typeface="Calibri" panose="020F0502020204030204" pitchFamily="34" charset="0"/>
              <a:cs typeface="Calibri" panose="020F0502020204030204" pitchFamily="34" charset="0"/>
            </a:endParaRPr>
          </a:p>
        </p:txBody>
      </p:sp>
      <p:sp>
        <p:nvSpPr>
          <p:cNvPr id="34" name="Text Box 6"/>
          <p:cNvSpPr txBox="1"/>
          <p:nvPr/>
        </p:nvSpPr>
        <p:spPr>
          <a:xfrm>
            <a:off x="654050" y="4774564"/>
            <a:ext cx="11111865" cy="965835"/>
          </a:xfrm>
          <a:prstGeom prst="rect">
            <a:avLst/>
          </a:prstGeom>
          <a:noFill/>
          <a:ln w="9525">
            <a:noFill/>
          </a:ln>
        </p:spPr>
        <p:txBody>
          <a:bodyPr wrap="square">
            <a:noAutofit/>
          </a:bodyPr>
          <a:lstStyle/>
          <a:p>
            <a:pPr indent="0" algn="just"/>
            <a:r>
              <a:rPr lang="en-US" sz="3200" b="1" dirty="0">
                <a:solidFill>
                  <a:srgbClr val="FF0000"/>
                </a:solidFill>
                <a:latin typeface="Calibri" panose="020F0502020204030204" pitchFamily="34" charset="0"/>
                <a:cs typeface="Calibri" panose="020F0502020204030204" pitchFamily="34" charset="0"/>
              </a:rPr>
              <a:t> We should protect rivers and lakes, which provide humans with their main sources of fresh water.</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14" grpId="1"/>
      <p:bldP spid="19" grpId="0"/>
      <p:bldP spid="19" grpId="1"/>
      <p:bldP spid="30" grpId="1" animBg="1"/>
      <p:bldP spid="33" grpId="1"/>
      <p:bldP spid="34" grpId="0"/>
      <p:bldP spid="34"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33" name="Group 32"/>
          <p:cNvGrpSpPr/>
          <p:nvPr/>
        </p:nvGrpSpPr>
        <p:grpSpPr>
          <a:xfrm>
            <a:off x="4051935" y="2388235"/>
            <a:ext cx="870585" cy="709295"/>
            <a:chOff x="2180974" y="148629"/>
            <a:chExt cx="1062130" cy="709214"/>
          </a:xfrm>
        </p:grpSpPr>
        <p:sp>
          <p:nvSpPr>
            <p:cNvPr id="30" name="Oval 29"/>
            <p:cNvSpPr/>
            <p:nvPr/>
          </p:nvSpPr>
          <p:spPr>
            <a:xfrm>
              <a:off x="2180974" y="148629"/>
              <a:ext cx="1062130"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grpSp>
      <p:sp>
        <p:nvSpPr>
          <p:cNvPr id="40" name="TextBox 39"/>
          <p:cNvSpPr txBox="1"/>
          <p:nvPr/>
        </p:nvSpPr>
        <p:spPr>
          <a:xfrm>
            <a:off x="2252345" y="2339340"/>
            <a:ext cx="2089150" cy="829945"/>
          </a:xfrm>
          <a:prstGeom prst="rect">
            <a:avLst/>
          </a:prstGeom>
          <a:noFill/>
        </p:spPr>
        <p:txBody>
          <a:bodyPr wrap="square" rtlCol="0">
            <a:spAutoFit/>
          </a:bodyPr>
          <a:lstStyle/>
          <a:p>
            <a:pPr algn="ctr"/>
            <a:r>
              <a:rPr lang="en-US" sz="4800" b="1" dirty="0">
                <a:solidFill>
                  <a:schemeClr val="bg1"/>
                </a:solidFill>
                <a:latin typeface="Myriad Pro" pitchFamily="34" charset="0"/>
              </a:rPr>
              <a:t>Unit</a:t>
            </a:r>
          </a:p>
        </p:txBody>
      </p:sp>
      <p:sp>
        <p:nvSpPr>
          <p:cNvPr id="17" name="TextBox 16"/>
          <p:cNvSpPr txBox="1"/>
          <p:nvPr/>
        </p:nvSpPr>
        <p:spPr>
          <a:xfrm>
            <a:off x="3912235" y="2321560"/>
            <a:ext cx="1096010" cy="706755"/>
          </a:xfrm>
          <a:prstGeom prst="rect">
            <a:avLst/>
          </a:prstGeom>
          <a:noFill/>
        </p:spPr>
        <p:txBody>
          <a:bodyPr wrap="square" rtlCol="0">
            <a:spAutoFit/>
          </a:bodyPr>
          <a:lstStyle/>
          <a:p>
            <a:pPr algn="ctr"/>
            <a:r>
              <a:rPr lang="en-US" sz="4000" b="1" u="sng" dirty="0">
                <a:solidFill>
                  <a:schemeClr val="bg1"/>
                </a:solidFill>
                <a:latin typeface="Myriad Pro" pitchFamily="34" charset="0"/>
              </a:rPr>
              <a:t>10</a:t>
            </a:r>
          </a:p>
        </p:txBody>
      </p:sp>
      <p:sp>
        <p:nvSpPr>
          <p:cNvPr id="21" name="TextBox 1"/>
          <p:cNvSpPr txBox="1"/>
          <p:nvPr/>
        </p:nvSpPr>
        <p:spPr>
          <a:xfrm>
            <a:off x="4940300" y="2390775"/>
            <a:ext cx="4589780" cy="829945"/>
          </a:xfrm>
          <a:prstGeom prst="rect">
            <a:avLst/>
          </a:prstGeom>
          <a:solidFill>
            <a:schemeClr val="bg1">
              <a:alpha val="0"/>
            </a:schemeClr>
          </a:solidFill>
        </p:spPr>
        <p:txBody>
          <a:bodyPr wrap="square" rtlCol="0">
            <a:spAutoFit/>
          </a:bodyPr>
          <a:lstStyle/>
          <a:p>
            <a:pPr fontAlgn="t"/>
            <a:r>
              <a:rPr lang="en-US" sz="4800" b="1" dirty="0">
                <a:solidFill>
                  <a:schemeClr val="bg1"/>
                </a:solidFill>
              </a:rPr>
              <a:t>CAREER CHOICES</a:t>
            </a:r>
          </a:p>
        </p:txBody>
      </p:sp>
      <p:sp>
        <p:nvSpPr>
          <p:cNvPr id="14" name="Rounded Rectangle 13"/>
          <p:cNvSpPr/>
          <p:nvPr/>
        </p:nvSpPr>
        <p:spPr>
          <a:xfrm>
            <a:off x="3622571" y="3326130"/>
            <a:ext cx="5208270" cy="625475"/>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35"/>
          <p:cNvSpPr txBox="1"/>
          <p:nvPr/>
        </p:nvSpPr>
        <p:spPr>
          <a:xfrm>
            <a:off x="4147871" y="3361532"/>
            <a:ext cx="4712984" cy="521970"/>
          </a:xfrm>
          <a:prstGeom prst="rect">
            <a:avLst/>
          </a:prstGeom>
          <a:noFill/>
        </p:spPr>
        <p:txBody>
          <a:bodyPr wrap="square" rtlCol="0">
            <a:spAutoFit/>
          </a:bodyPr>
          <a:lstStyle/>
          <a:p>
            <a:r>
              <a:rPr lang="en-US" sz="2800" b="1" dirty="0">
                <a:solidFill>
                  <a:schemeClr val="bg1"/>
                </a:solidFill>
              </a:rPr>
              <a:t>LESSON 3: A CLOSER LOOK 2</a:t>
            </a:r>
          </a:p>
        </p:txBody>
      </p:sp>
      <p:grpSp>
        <p:nvGrpSpPr>
          <p:cNvPr id="16" name="Group 15"/>
          <p:cNvGrpSpPr/>
          <p:nvPr/>
        </p:nvGrpSpPr>
        <p:grpSpPr>
          <a:xfrm>
            <a:off x="3077845" y="3157059"/>
            <a:ext cx="990895" cy="941618"/>
            <a:chOff x="2766630" y="1746890"/>
            <a:chExt cx="990895" cy="941618"/>
          </a:xfrm>
        </p:grpSpPr>
        <p:pic>
          <p:nvPicPr>
            <p:cNvPr id="18" name="Picture 17"/>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19" name="Picture 18"/>
            <p:cNvPicPr>
              <a:picLocks noChangeAspect="1"/>
            </p:cNvPicPr>
            <p:nvPr/>
          </p:nvPicPr>
          <p:blipFill rotWithShape="1">
            <a:blip r:embed="rId5"/>
            <a:srcRect t="5582"/>
            <a:stretch>
              <a:fillRect/>
            </a:stretch>
          </p:blipFill>
          <p:spPr>
            <a:xfrm>
              <a:off x="2906617" y="1968106"/>
              <a:ext cx="710920" cy="499184"/>
            </a:xfrm>
            <a:prstGeom prst="rect">
              <a:avLst/>
            </a:prstGeom>
          </p:spPr>
        </p:pic>
      </p:grpSp>
      <p:sp useBgFill="1">
        <p:nvSpPr>
          <p:cNvPr id="2" name="Isosceles Triangle 1"/>
          <p:cNvSpPr/>
          <p:nvPr/>
        </p:nvSpPr>
        <p:spPr>
          <a:xfrm rot="10800000">
            <a:off x="5429250" y="-362585"/>
            <a:ext cx="6051550" cy="7220585"/>
          </a:xfrm>
          <a:prstGeom prst="triangle">
            <a:avLst>
              <a:gd name="adj" fmla="val 60996"/>
            </a:avLst>
          </a:prstGeom>
          <a:ln>
            <a:noFill/>
          </a:ln>
          <a:effectLst>
            <a:outerShdw blurRad="152400" dist="152400" dir="6000000" sx="102000" sy="102000" algn="tl" rotWithShape="0">
              <a:prstClr val="black">
                <a:alpha val="5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n>
                <a:solidFill>
                  <a:sysClr val="windowText" lastClr="000000"/>
                </a:solidFill>
              </a:ln>
            </a:endParaRPr>
          </a:p>
        </p:txBody>
      </p:sp>
      <p:sp useBgFill="1">
        <p:nvSpPr>
          <p:cNvPr id="4" name="Parallelogram 3"/>
          <p:cNvSpPr/>
          <p:nvPr/>
        </p:nvSpPr>
        <p:spPr>
          <a:xfrm>
            <a:off x="414020" y="-103505"/>
            <a:ext cx="6318885" cy="7065645"/>
          </a:xfrm>
          <a:prstGeom prst="parallelogram">
            <a:avLst>
              <a:gd name="adj" fmla="val 42990"/>
            </a:avLst>
          </a:prstGeom>
          <a:ln>
            <a:noFill/>
          </a:ln>
          <a:effectLst>
            <a:innerShdw blurRad="63500" dist="50800" dir="18900000">
              <a:prstClr val="black">
                <a:alpha val="50000"/>
              </a:prstClr>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useBgFill="1">
        <p:nvSpPr>
          <p:cNvPr id="9" name="Parallelogram 8"/>
          <p:cNvSpPr/>
          <p:nvPr/>
        </p:nvSpPr>
        <p:spPr>
          <a:xfrm>
            <a:off x="3276600" y="-103505"/>
            <a:ext cx="6318885" cy="7065645"/>
          </a:xfrm>
          <a:prstGeom prst="parallelogram">
            <a:avLst>
              <a:gd name="adj" fmla="val 42990"/>
            </a:avLst>
          </a:prstGeom>
          <a:ln>
            <a:noFill/>
          </a:ln>
          <a:effectLst>
            <a:innerShdw blurRad="63500" dist="50800" dir="18900000">
              <a:prstClr val="black">
                <a:alpha val="50000"/>
              </a:prstClr>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useBgFill="1">
        <p:nvSpPr>
          <p:cNvPr id="11" name="Isosceles Triangle 10"/>
          <p:cNvSpPr/>
          <p:nvPr/>
        </p:nvSpPr>
        <p:spPr>
          <a:xfrm>
            <a:off x="920750" y="-258445"/>
            <a:ext cx="6051550" cy="7220585"/>
          </a:xfrm>
          <a:prstGeom prst="triangle">
            <a:avLst>
              <a:gd name="adj" fmla="val 60996"/>
            </a:avLst>
          </a:prstGeom>
          <a:ln>
            <a:noFill/>
          </a:ln>
          <a:effectLst>
            <a:outerShdw blurRad="152400" dist="152400" dir="6000000" sx="102000" sy="102000" algn="tl" rotWithShape="0">
              <a:prstClr val="black">
                <a:alpha val="5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n>
                <a:solidFill>
                  <a:sysClr val="windowText" lastClr="000000"/>
                </a:solidFill>
              </a:ln>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Tm="0">
        <p159:morph option="byObject"/>
      </p:transition>
    </mc:Choice>
    <mc:Fallback>
      <p:transition spd="slow" advTm="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05105" y="1432560"/>
            <a:ext cx="11802110" cy="583565"/>
          </a:xfrm>
          <a:prstGeom prst="rect">
            <a:avLst/>
          </a:prstGeom>
          <a:solidFill>
            <a:srgbClr val="EAC7C7"/>
          </a:solidFill>
        </p:spPr>
        <p:txBody>
          <a:bodyPr wrap="square" rtlCol="0" anchor="t">
            <a:spAutoFit/>
          </a:bodyPr>
          <a:lstStyle/>
          <a:p>
            <a:pPr algn="just"/>
            <a:r>
              <a:rPr lang="en-US" sz="3200"/>
              <a:t>1. Earth Day is the day where people celebrate the wonder of Earth. </a:t>
            </a:r>
          </a:p>
        </p:txBody>
      </p:sp>
      <p:sp>
        <p:nvSpPr>
          <p:cNvPr id="8" name="Text Box 7"/>
          <p:cNvSpPr txBox="1"/>
          <p:nvPr/>
        </p:nvSpPr>
        <p:spPr>
          <a:xfrm>
            <a:off x="205105" y="2089785"/>
            <a:ext cx="11802110" cy="1076325"/>
          </a:xfrm>
          <a:prstGeom prst="rect">
            <a:avLst/>
          </a:prstGeom>
          <a:solidFill>
            <a:srgbClr val="A0C3D2"/>
          </a:solidFill>
        </p:spPr>
        <p:txBody>
          <a:bodyPr wrap="square" rtlCol="0" anchor="t">
            <a:spAutoFit/>
          </a:bodyPr>
          <a:lstStyle/>
          <a:p>
            <a:pPr indent="0" algn="just"/>
            <a:r>
              <a:rPr lang="en-US" sz="3200">
                <a:latin typeface="Calibri" panose="020F0502020204030204" pitchFamily="34" charset="0"/>
                <a:cs typeface="Calibri" panose="020F0502020204030204" pitchFamily="34" charset="0"/>
                <a:sym typeface="+mn-ea"/>
              </a:rPr>
              <a:t>2. Polar habitats, what include the North and the South Poles, are extremely cold.</a:t>
            </a:r>
            <a:endParaRPr lang="en-US" sz="3200"/>
          </a:p>
        </p:txBody>
      </p:sp>
      <p:sp>
        <p:nvSpPr>
          <p:cNvPr id="9" name="Text Box 8"/>
          <p:cNvSpPr txBox="1"/>
          <p:nvPr/>
        </p:nvSpPr>
        <p:spPr>
          <a:xfrm>
            <a:off x="205105" y="3293110"/>
            <a:ext cx="11802110" cy="1076325"/>
          </a:xfrm>
          <a:prstGeom prst="rect">
            <a:avLst/>
          </a:prstGeom>
          <a:solidFill>
            <a:srgbClr val="EAC7C7"/>
          </a:solidFill>
        </p:spPr>
        <p:txBody>
          <a:bodyPr wrap="square" rtlCol="0" anchor="t">
            <a:spAutoFit/>
          </a:bodyPr>
          <a:lstStyle/>
          <a:p>
            <a:pPr algn="just"/>
            <a:r>
              <a:rPr lang="en-US" sz="3200"/>
              <a:t>3. The Pacific Ocean, that is the largest and deepest one on Earth, is being polluted. </a:t>
            </a:r>
          </a:p>
        </p:txBody>
      </p:sp>
      <p:sp>
        <p:nvSpPr>
          <p:cNvPr id="10" name="Text Box 9"/>
          <p:cNvSpPr txBox="1"/>
          <p:nvPr/>
        </p:nvSpPr>
        <p:spPr>
          <a:xfrm>
            <a:off x="205105" y="4496435"/>
            <a:ext cx="11802110" cy="1076325"/>
          </a:xfrm>
          <a:prstGeom prst="rect">
            <a:avLst/>
          </a:prstGeom>
          <a:solidFill>
            <a:srgbClr val="A0C3D2"/>
          </a:solidFill>
        </p:spPr>
        <p:txBody>
          <a:bodyPr wrap="square" rtlCol="0" anchor="t">
            <a:spAutoFit/>
          </a:bodyPr>
          <a:lstStyle/>
          <a:p>
            <a:pPr indent="0" algn="just"/>
            <a:r>
              <a:rPr lang="en-US" sz="3200">
                <a:latin typeface="Calibri" panose="020F0502020204030204" pitchFamily="34" charset="0"/>
                <a:cs typeface="Calibri" panose="020F0502020204030204" pitchFamily="34" charset="0"/>
                <a:sym typeface="+mn-ea"/>
              </a:rPr>
              <a:t>4. Earth planet, where has a solid and active surface, has various habitat types.</a:t>
            </a:r>
          </a:p>
        </p:txBody>
      </p:sp>
      <p:sp>
        <p:nvSpPr>
          <p:cNvPr id="11" name="Text Box 10"/>
          <p:cNvSpPr txBox="1"/>
          <p:nvPr/>
        </p:nvSpPr>
        <p:spPr>
          <a:xfrm>
            <a:off x="205105" y="5715635"/>
            <a:ext cx="11802110" cy="1076325"/>
          </a:xfrm>
          <a:prstGeom prst="rect">
            <a:avLst/>
          </a:prstGeom>
          <a:solidFill>
            <a:srgbClr val="EAC7C7"/>
          </a:solidFill>
        </p:spPr>
        <p:txBody>
          <a:bodyPr wrap="square" rtlCol="0" anchor="t">
            <a:spAutoFit/>
          </a:bodyPr>
          <a:lstStyle/>
          <a:p>
            <a:pPr algn="just"/>
            <a:r>
              <a:rPr lang="en-US" sz="3200"/>
              <a:t>5. Climate change has caused the changes in the colour of the Oceans, what is so worrying.</a:t>
            </a:r>
          </a:p>
        </p:txBody>
      </p:sp>
      <p:grpSp>
        <p:nvGrpSpPr>
          <p:cNvPr id="15" name="Group 14"/>
          <p:cNvGrpSpPr/>
          <p:nvPr/>
        </p:nvGrpSpPr>
        <p:grpSpPr>
          <a:xfrm>
            <a:off x="30480" y="-34925"/>
            <a:ext cx="12330430" cy="829945"/>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560070" y="762635"/>
            <a:ext cx="10888345" cy="583565"/>
          </a:xfrm>
          <a:prstGeom prst="rect">
            <a:avLst/>
          </a:prstGeom>
          <a:noFill/>
          <a:effectLst/>
        </p:spPr>
        <p:txBody>
          <a:bodyPr wrap="square" rtlCol="0">
            <a:spAutoFit/>
          </a:bodyPr>
          <a:lstStyle/>
          <a:p>
            <a:pPr algn="just"/>
            <a:r>
              <a:rPr lang="en-US" sz="3200" b="1" dirty="0">
                <a:solidFill>
                  <a:schemeClr val="tx1"/>
                </a:solidFill>
                <a:effectLst>
                  <a:glow rad="88900">
                    <a:schemeClr val="bg1"/>
                  </a:glow>
                </a:effectLst>
                <a:cs typeface="Arial" panose="020B0604020202020204" pitchFamily="34" charset="0"/>
              </a:rPr>
              <a:t>Find the mistakes in the sentences and correct them.</a:t>
            </a:r>
          </a:p>
        </p:txBody>
      </p:sp>
      <p:sp>
        <p:nvSpPr>
          <p:cNvPr id="4" name="Text Box 3"/>
          <p:cNvSpPr txBox="1"/>
          <p:nvPr/>
        </p:nvSpPr>
        <p:spPr>
          <a:xfrm>
            <a:off x="540385" y="-36195"/>
            <a:ext cx="6096000" cy="645160"/>
          </a:xfrm>
          <a:prstGeom prst="rect">
            <a:avLst/>
          </a:prstGeom>
          <a:noFill/>
        </p:spPr>
        <p:txBody>
          <a:bodyPr wrap="square" rtlCol="0" anchor="t">
            <a:spAutoFit/>
          </a:bodyPr>
          <a:lstStyle/>
          <a:p>
            <a:r>
              <a:rPr lang="en-US" sz="3600" b="1" dirty="0">
                <a:effectLst>
                  <a:glow rad="88900">
                    <a:schemeClr val="bg1"/>
                  </a:glow>
                </a:effectLst>
                <a:latin typeface="Arial" panose="020B0604020202020204" pitchFamily="34" charset="0"/>
                <a:cs typeface="Arial" panose="020B0604020202020204" pitchFamily="34" charset="0"/>
                <a:sym typeface="+mn-ea"/>
              </a:rPr>
              <a:t>EXTRA ACTIVITIES</a:t>
            </a:r>
          </a:p>
        </p:txBody>
      </p:sp>
      <p:sp>
        <p:nvSpPr>
          <p:cNvPr id="7" name="Text Box 6"/>
          <p:cNvSpPr txBox="1"/>
          <p:nvPr/>
        </p:nvSpPr>
        <p:spPr>
          <a:xfrm>
            <a:off x="4158615" y="1096010"/>
            <a:ext cx="1155065" cy="680720"/>
          </a:xfrm>
          <a:prstGeom prst="rect">
            <a:avLst/>
          </a:prstGeom>
          <a:noFill/>
          <a:ln w="9525">
            <a:noFill/>
          </a:ln>
        </p:spPr>
        <p:txBody>
          <a:bodyPr wrap="square">
            <a:noAutofit/>
          </a:bodyPr>
          <a:lstStyle/>
          <a:p>
            <a:pPr indent="0" algn="just"/>
            <a:r>
              <a:rPr lang="en-US" sz="3200" b="1">
                <a:solidFill>
                  <a:srgbClr val="FF0000"/>
                </a:solidFill>
                <a:latin typeface="Calibri" panose="020F0502020204030204" pitchFamily="34" charset="0"/>
                <a:cs typeface="Calibri" panose="020F0502020204030204" pitchFamily="34" charset="0"/>
              </a:rPr>
              <a:t>when</a:t>
            </a:r>
          </a:p>
        </p:txBody>
      </p:sp>
      <p:sp>
        <p:nvSpPr>
          <p:cNvPr id="14" name="Text Box 13"/>
          <p:cNvSpPr txBox="1"/>
          <p:nvPr/>
        </p:nvSpPr>
        <p:spPr>
          <a:xfrm>
            <a:off x="4297045" y="1905635"/>
            <a:ext cx="693420" cy="527050"/>
          </a:xfrm>
          <a:prstGeom prst="rect">
            <a:avLst/>
          </a:prstGeom>
          <a:noFill/>
          <a:ln w="9525">
            <a:noFill/>
          </a:ln>
        </p:spPr>
        <p:txBody>
          <a:bodyPr wrap="square">
            <a:noAutofit/>
          </a:bodyPr>
          <a:lstStyle/>
          <a:p>
            <a:pPr indent="0" algn="just">
              <a:lnSpc>
                <a:spcPct val="0"/>
              </a:lnSpc>
              <a:spcBef>
                <a:spcPts val="0"/>
              </a:spcBef>
              <a:spcAft>
                <a:spcPts val="0"/>
              </a:spcAft>
            </a:pPr>
            <a:r>
              <a:rPr lang="en-US" sz="6000" b="1">
                <a:solidFill>
                  <a:srgbClr val="FF0000"/>
                </a:solidFill>
                <a:latin typeface="Calibri" panose="020F0502020204030204" pitchFamily="34" charset="0"/>
                <a:cs typeface="Calibri" panose="020F0502020204030204" pitchFamily="34" charset="0"/>
              </a:rPr>
              <a:t>x</a:t>
            </a:r>
          </a:p>
        </p:txBody>
      </p:sp>
      <p:sp>
        <p:nvSpPr>
          <p:cNvPr id="19" name="Text Box 18"/>
          <p:cNvSpPr txBox="1"/>
          <p:nvPr/>
        </p:nvSpPr>
        <p:spPr>
          <a:xfrm>
            <a:off x="3409950" y="2485390"/>
            <a:ext cx="1580515" cy="680720"/>
          </a:xfrm>
          <a:prstGeom prst="rect">
            <a:avLst/>
          </a:prstGeom>
          <a:noFill/>
          <a:ln w="9525">
            <a:noFill/>
          </a:ln>
        </p:spPr>
        <p:txBody>
          <a:bodyPr wrap="square">
            <a:noAutofit/>
          </a:bodyPr>
          <a:lstStyle/>
          <a:p>
            <a:pPr indent="0" algn="just"/>
            <a:r>
              <a:rPr lang="en-US" sz="3200" b="1">
                <a:solidFill>
                  <a:srgbClr val="FF0000"/>
                </a:solidFill>
                <a:latin typeface="Calibri" panose="020F0502020204030204" pitchFamily="34" charset="0"/>
                <a:cs typeface="Calibri" panose="020F0502020204030204" pitchFamily="34" charset="0"/>
              </a:rPr>
              <a:t>which</a:t>
            </a:r>
          </a:p>
        </p:txBody>
      </p:sp>
      <p:sp>
        <p:nvSpPr>
          <p:cNvPr id="20" name="Text Box 19"/>
          <p:cNvSpPr txBox="1"/>
          <p:nvPr/>
        </p:nvSpPr>
        <p:spPr>
          <a:xfrm>
            <a:off x="3548380" y="2586355"/>
            <a:ext cx="693420" cy="527050"/>
          </a:xfrm>
          <a:prstGeom prst="rect">
            <a:avLst/>
          </a:prstGeom>
          <a:noFill/>
          <a:ln w="9525">
            <a:noFill/>
          </a:ln>
        </p:spPr>
        <p:txBody>
          <a:bodyPr wrap="square">
            <a:noAutofit/>
          </a:bodyPr>
          <a:lstStyle/>
          <a:p>
            <a:pPr indent="0" algn="just">
              <a:lnSpc>
                <a:spcPct val="0"/>
              </a:lnSpc>
              <a:spcBef>
                <a:spcPts val="0"/>
              </a:spcBef>
              <a:spcAft>
                <a:spcPts val="0"/>
              </a:spcAft>
            </a:pPr>
            <a:r>
              <a:rPr lang="en-US" sz="6000" b="1">
                <a:solidFill>
                  <a:srgbClr val="FF0000"/>
                </a:solidFill>
                <a:latin typeface="Calibri" panose="020F0502020204030204" pitchFamily="34" charset="0"/>
                <a:cs typeface="Calibri" panose="020F0502020204030204" pitchFamily="34" charset="0"/>
              </a:rPr>
              <a:t>x</a:t>
            </a:r>
          </a:p>
        </p:txBody>
      </p:sp>
      <p:sp>
        <p:nvSpPr>
          <p:cNvPr id="21" name="Text Box 20"/>
          <p:cNvSpPr txBox="1"/>
          <p:nvPr/>
        </p:nvSpPr>
        <p:spPr>
          <a:xfrm>
            <a:off x="3945890" y="3635375"/>
            <a:ext cx="1580515" cy="680720"/>
          </a:xfrm>
          <a:prstGeom prst="rect">
            <a:avLst/>
          </a:prstGeom>
          <a:noFill/>
          <a:ln w="9525">
            <a:noFill/>
          </a:ln>
        </p:spPr>
        <p:txBody>
          <a:bodyPr wrap="square">
            <a:noAutofit/>
          </a:bodyPr>
          <a:lstStyle/>
          <a:p>
            <a:pPr indent="0" algn="just"/>
            <a:r>
              <a:rPr lang="en-US" sz="3200" b="1">
                <a:solidFill>
                  <a:srgbClr val="FF0000"/>
                </a:solidFill>
                <a:latin typeface="Calibri" panose="020F0502020204030204" pitchFamily="34" charset="0"/>
                <a:cs typeface="Calibri" panose="020F0502020204030204" pitchFamily="34" charset="0"/>
              </a:rPr>
              <a:t>which</a:t>
            </a:r>
          </a:p>
        </p:txBody>
      </p:sp>
      <p:sp>
        <p:nvSpPr>
          <p:cNvPr id="22" name="Text Box 21"/>
          <p:cNvSpPr txBox="1"/>
          <p:nvPr/>
        </p:nvSpPr>
        <p:spPr>
          <a:xfrm>
            <a:off x="4084320" y="3736340"/>
            <a:ext cx="693420" cy="527050"/>
          </a:xfrm>
          <a:prstGeom prst="rect">
            <a:avLst/>
          </a:prstGeom>
          <a:noFill/>
          <a:ln w="9525">
            <a:noFill/>
          </a:ln>
        </p:spPr>
        <p:txBody>
          <a:bodyPr wrap="square">
            <a:noAutofit/>
          </a:bodyPr>
          <a:lstStyle/>
          <a:p>
            <a:pPr indent="0" algn="just">
              <a:lnSpc>
                <a:spcPct val="0"/>
              </a:lnSpc>
              <a:spcBef>
                <a:spcPts val="0"/>
              </a:spcBef>
              <a:spcAft>
                <a:spcPts val="0"/>
              </a:spcAft>
            </a:pPr>
            <a:r>
              <a:rPr lang="en-US" sz="6000" b="1">
                <a:solidFill>
                  <a:srgbClr val="FF0000"/>
                </a:solidFill>
                <a:latin typeface="Calibri" panose="020F0502020204030204" pitchFamily="34" charset="0"/>
                <a:cs typeface="Calibri" panose="020F0502020204030204" pitchFamily="34" charset="0"/>
              </a:rPr>
              <a:t>x</a:t>
            </a:r>
          </a:p>
        </p:txBody>
      </p:sp>
      <p:sp>
        <p:nvSpPr>
          <p:cNvPr id="24" name="Text Box 23"/>
          <p:cNvSpPr txBox="1"/>
          <p:nvPr/>
        </p:nvSpPr>
        <p:spPr>
          <a:xfrm>
            <a:off x="3325495" y="4838065"/>
            <a:ext cx="1580515" cy="680720"/>
          </a:xfrm>
          <a:prstGeom prst="rect">
            <a:avLst/>
          </a:prstGeom>
          <a:noFill/>
          <a:ln w="9525">
            <a:noFill/>
          </a:ln>
        </p:spPr>
        <p:txBody>
          <a:bodyPr wrap="square">
            <a:noAutofit/>
          </a:bodyPr>
          <a:lstStyle/>
          <a:p>
            <a:pPr indent="0" algn="just"/>
            <a:r>
              <a:rPr lang="en-US" sz="3200" b="1">
                <a:solidFill>
                  <a:srgbClr val="FF0000"/>
                </a:solidFill>
                <a:latin typeface="Calibri" panose="020F0502020204030204" pitchFamily="34" charset="0"/>
                <a:cs typeface="Calibri" panose="020F0502020204030204" pitchFamily="34" charset="0"/>
              </a:rPr>
              <a:t>which</a:t>
            </a:r>
          </a:p>
        </p:txBody>
      </p:sp>
      <p:sp>
        <p:nvSpPr>
          <p:cNvPr id="25" name="Text Box 24"/>
          <p:cNvSpPr txBox="1"/>
          <p:nvPr/>
        </p:nvSpPr>
        <p:spPr>
          <a:xfrm>
            <a:off x="3463925" y="4939030"/>
            <a:ext cx="693420" cy="527050"/>
          </a:xfrm>
          <a:prstGeom prst="rect">
            <a:avLst/>
          </a:prstGeom>
          <a:noFill/>
          <a:ln w="9525">
            <a:noFill/>
          </a:ln>
        </p:spPr>
        <p:txBody>
          <a:bodyPr wrap="square">
            <a:noAutofit/>
          </a:bodyPr>
          <a:lstStyle/>
          <a:p>
            <a:pPr indent="0" algn="just">
              <a:lnSpc>
                <a:spcPct val="0"/>
              </a:lnSpc>
              <a:spcBef>
                <a:spcPts val="0"/>
              </a:spcBef>
              <a:spcAft>
                <a:spcPts val="0"/>
              </a:spcAft>
            </a:pPr>
            <a:r>
              <a:rPr lang="en-US" sz="6000" b="1">
                <a:solidFill>
                  <a:srgbClr val="FF0000"/>
                </a:solidFill>
                <a:latin typeface="Calibri" panose="020F0502020204030204" pitchFamily="34" charset="0"/>
                <a:cs typeface="Calibri" panose="020F0502020204030204" pitchFamily="34" charset="0"/>
              </a:rPr>
              <a:t>x</a:t>
            </a:r>
          </a:p>
        </p:txBody>
      </p:sp>
      <p:sp>
        <p:nvSpPr>
          <p:cNvPr id="29" name="Text Box 28"/>
          <p:cNvSpPr txBox="1"/>
          <p:nvPr/>
        </p:nvSpPr>
        <p:spPr>
          <a:xfrm>
            <a:off x="859155" y="5986780"/>
            <a:ext cx="1580515" cy="680720"/>
          </a:xfrm>
          <a:prstGeom prst="rect">
            <a:avLst/>
          </a:prstGeom>
          <a:noFill/>
          <a:ln w="9525">
            <a:noFill/>
          </a:ln>
        </p:spPr>
        <p:txBody>
          <a:bodyPr wrap="square">
            <a:noAutofit/>
          </a:bodyPr>
          <a:lstStyle/>
          <a:p>
            <a:pPr indent="0" algn="just"/>
            <a:r>
              <a:rPr lang="en-US" sz="3200" b="1">
                <a:solidFill>
                  <a:srgbClr val="FF0000"/>
                </a:solidFill>
                <a:latin typeface="Calibri" panose="020F0502020204030204" pitchFamily="34" charset="0"/>
                <a:cs typeface="Calibri" panose="020F0502020204030204" pitchFamily="34" charset="0"/>
              </a:rPr>
              <a:t>which</a:t>
            </a:r>
          </a:p>
        </p:txBody>
      </p:sp>
      <p:sp>
        <p:nvSpPr>
          <p:cNvPr id="30" name="Text Box 29"/>
          <p:cNvSpPr txBox="1"/>
          <p:nvPr/>
        </p:nvSpPr>
        <p:spPr>
          <a:xfrm>
            <a:off x="307340" y="6653530"/>
            <a:ext cx="693420" cy="527050"/>
          </a:xfrm>
          <a:prstGeom prst="rect">
            <a:avLst/>
          </a:prstGeom>
          <a:noFill/>
          <a:ln w="9525">
            <a:noFill/>
          </a:ln>
        </p:spPr>
        <p:txBody>
          <a:bodyPr wrap="square">
            <a:noAutofit/>
          </a:bodyPr>
          <a:lstStyle/>
          <a:p>
            <a:pPr indent="0" algn="just">
              <a:lnSpc>
                <a:spcPct val="0"/>
              </a:lnSpc>
              <a:spcBef>
                <a:spcPts val="0"/>
              </a:spcBef>
              <a:spcAft>
                <a:spcPts val="0"/>
              </a:spcAft>
            </a:pPr>
            <a:r>
              <a:rPr lang="en-US" sz="6000" b="1">
                <a:solidFill>
                  <a:srgbClr val="FF0000"/>
                </a:solidFill>
                <a:latin typeface="Calibri" panose="020F0502020204030204" pitchFamily="34" charset="0"/>
                <a:cs typeface="Calibri" panose="020F0502020204030204" pitchFamily="34" charset="0"/>
              </a:rPr>
              <a:t>x</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41" presetClass="entr" presetSubtype="0" fill="hold" grpId="0" nodeType="withEffect">
                                  <p:stCondLst>
                                    <p:cond delay="0"/>
                                  </p:stCondLst>
                                  <p:iterate type="lt">
                                    <p:tmPct val="5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par>
                                <p:cTn id="19" presetID="41" presetClass="entr" presetSubtype="0" fill="hold" grpId="0" nodeType="withEffect">
                                  <p:stCondLst>
                                    <p:cond delay="0"/>
                                  </p:stCondLst>
                                  <p:iterate type="lt">
                                    <p:tmPct val="5000"/>
                                  </p:iterate>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9"/>
                                        </p:tgtEl>
                                        <p:attrNameLst>
                                          <p:attrName>ppt_y</p:attrName>
                                        </p:attrNameLst>
                                      </p:cBhvr>
                                      <p:tavLst>
                                        <p:tav tm="0">
                                          <p:val>
                                            <p:strVal val="#ppt_y"/>
                                          </p:val>
                                        </p:tav>
                                        <p:tav tm="100000">
                                          <p:val>
                                            <p:strVal val="#ppt_y"/>
                                          </p:val>
                                        </p:tav>
                                      </p:tavLst>
                                    </p:anim>
                                    <p:anim calcmode="lin" valueType="num">
                                      <p:cBhvr>
                                        <p:cTn id="2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9"/>
                                        </p:tgtEl>
                                      </p:cBhvr>
                                    </p:animEffect>
                                  </p:childTnLst>
                                </p:cTn>
                              </p:par>
                              <p:par>
                                <p:cTn id="26" presetID="41" presetClass="entr" presetSubtype="0" fill="hold" grpId="0" nodeType="withEffect">
                                  <p:stCondLst>
                                    <p:cond delay="0"/>
                                  </p:stCondLst>
                                  <p:iterate type="lt">
                                    <p:tmPct val="5000"/>
                                  </p:iterate>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
                                        </p:tgtEl>
                                        <p:attrNameLst>
                                          <p:attrName>ppt_y</p:attrName>
                                        </p:attrNameLst>
                                      </p:cBhvr>
                                      <p:tavLst>
                                        <p:tav tm="0">
                                          <p:val>
                                            <p:strVal val="#ppt_y"/>
                                          </p:val>
                                        </p:tav>
                                        <p:tav tm="100000">
                                          <p:val>
                                            <p:strVal val="#ppt_y"/>
                                          </p:val>
                                        </p:tav>
                                      </p:tavLst>
                                    </p:anim>
                                    <p:anim calcmode="lin" valueType="num">
                                      <p:cBhvr>
                                        <p:cTn id="3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
                                        </p:tgtEl>
                                      </p:cBhvr>
                                    </p:animEffect>
                                  </p:childTnLst>
                                </p:cTn>
                              </p:par>
                              <p:par>
                                <p:cTn id="33" presetID="41" presetClass="entr" presetSubtype="0" fill="hold" grpId="0" nodeType="withEffect">
                                  <p:stCondLst>
                                    <p:cond delay="0"/>
                                  </p:stCondLst>
                                  <p:iterate type="lt">
                                    <p:tmPct val="5000"/>
                                  </p:iterate>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1"/>
                                        </p:tgtEl>
                                        <p:attrNameLst>
                                          <p:attrName>ppt_y</p:attrName>
                                        </p:attrNameLst>
                                      </p:cBhvr>
                                      <p:tavLst>
                                        <p:tav tm="0">
                                          <p:val>
                                            <p:strVal val="#ppt_y"/>
                                          </p:val>
                                        </p:tav>
                                        <p:tav tm="100000">
                                          <p:val>
                                            <p:strVal val="#ppt_y"/>
                                          </p:val>
                                        </p:tav>
                                      </p:tavLst>
                                    </p:anim>
                                    <p:anim calcmode="lin" valueType="num">
                                      <p:cBhvr>
                                        <p:cTn id="3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8" grpId="0" animBg="1"/>
      <p:bldP spid="8" grpId="1" animBg="1"/>
      <p:bldP spid="9" grpId="0" animBg="1"/>
      <p:bldP spid="9" grpId="1" animBg="1"/>
      <p:bldP spid="10" grpId="0" animBg="1"/>
      <p:bldP spid="10" grpId="1" animBg="1"/>
      <p:bldP spid="11" grpId="0" animBg="1"/>
      <p:bldP spid="11" grpId="1" animBg="1"/>
      <p:bldP spid="7" grpId="0"/>
      <p:bldP spid="7" grpId="1"/>
      <p:bldP spid="14" grpId="0"/>
      <p:bldP spid="14" grpId="1"/>
      <p:bldP spid="19" grpId="0"/>
      <p:bldP spid="19" grpId="1"/>
      <p:bldP spid="20" grpId="0"/>
      <p:bldP spid="20" grpId="1"/>
      <p:bldP spid="21" grpId="0"/>
      <p:bldP spid="21" grpId="1"/>
      <p:bldP spid="22" grpId="0"/>
      <p:bldP spid="22" grpId="1"/>
      <p:bldP spid="24" grpId="0"/>
      <p:bldP spid="24" grpId="1"/>
      <p:bldP spid="25" grpId="0"/>
      <p:bldP spid="25" grpId="1"/>
      <p:bldP spid="29" grpId="0"/>
      <p:bldP spid="29" grpId="1"/>
      <p:bldP spid="30" grpId="0"/>
      <p:bldP spid="3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845" y="2232660"/>
            <a:ext cx="2952115"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PRESENTATION</a:t>
            </a:r>
            <a:endParaRPr lang="en-GB" b="1" dirty="0">
              <a:solidFill>
                <a:schemeClr val="tx1"/>
              </a:solidFill>
            </a:endParaRPr>
          </a:p>
        </p:txBody>
      </p:sp>
      <p:sp>
        <p:nvSpPr>
          <p:cNvPr id="18" name="Rounded Rectangle 17"/>
          <p:cNvSpPr/>
          <p:nvPr/>
        </p:nvSpPr>
        <p:spPr>
          <a:xfrm>
            <a:off x="509905" y="3611880"/>
            <a:ext cx="2207260" cy="60134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b="1" dirty="0">
                <a:solidFill>
                  <a:schemeClr val="tx1"/>
                </a:solidFill>
              </a:rPr>
              <a:t>PRACTICE</a:t>
            </a:r>
          </a:p>
        </p:txBody>
      </p:sp>
      <p:sp>
        <p:nvSpPr>
          <p:cNvPr id="19" name="Rounded Rectangle 18"/>
          <p:cNvSpPr/>
          <p:nvPr/>
        </p:nvSpPr>
        <p:spPr>
          <a:xfrm>
            <a:off x="2599233" y="5024299"/>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PRODUCTION</a:t>
            </a:r>
            <a:endParaRPr lang="en-GB" b="1" dirty="0">
              <a:solidFill>
                <a:schemeClr val="tx1"/>
              </a:solidFill>
            </a:endParaRPr>
          </a:p>
        </p:txBody>
      </p:sp>
      <p:sp>
        <p:nvSpPr>
          <p:cNvPr id="20" name="Rectangle 19"/>
          <p:cNvSpPr/>
          <p:nvPr/>
        </p:nvSpPr>
        <p:spPr>
          <a:xfrm>
            <a:off x="5588635" y="1163320"/>
            <a:ext cx="6311900" cy="617855"/>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Option 1:</a:t>
            </a:r>
            <a:r>
              <a:rPr lang="en-US" altLang="en-GB" dirty="0">
                <a:solidFill>
                  <a:schemeClr val="tx1"/>
                </a:solidFill>
              </a:rPr>
              <a:t> Quiz</a:t>
            </a:r>
            <a:endParaRPr lang="en-GB" dirty="0">
              <a:solidFill>
                <a:schemeClr val="tx1"/>
              </a:solidFill>
            </a:endParaRPr>
          </a:p>
          <a:p>
            <a:r>
              <a:rPr lang="en-GB" dirty="0">
                <a:solidFill>
                  <a:schemeClr val="tx1"/>
                </a:solidFill>
              </a:rPr>
              <a:t>Option 2: </a:t>
            </a:r>
            <a:r>
              <a:rPr lang="en-US" altLang="en-GB" dirty="0">
                <a:solidFill>
                  <a:schemeClr val="tx1"/>
                </a:solidFill>
              </a:rPr>
              <a:t>Planet Earth Pictionary</a:t>
            </a:r>
          </a:p>
        </p:txBody>
      </p:sp>
      <p:sp>
        <p:nvSpPr>
          <p:cNvPr id="21" name="Rectangle 20"/>
          <p:cNvSpPr/>
          <p:nvPr/>
        </p:nvSpPr>
        <p:spPr>
          <a:xfrm>
            <a:off x="5588635" y="2023110"/>
            <a:ext cx="6329680" cy="160337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Grammar Explanation</a:t>
            </a:r>
          </a:p>
          <a:p>
            <a:pPr marR="0" indent="0">
              <a:spcBef>
                <a:spcPts val="0"/>
              </a:spcBef>
              <a:spcAft>
                <a:spcPts val="0"/>
              </a:spcAft>
              <a:buFont typeface="Arial" panose="020B0604020202020204" pitchFamily="34" charset="0"/>
              <a:buNone/>
            </a:pP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1: Complete the sentences with correct relative pronouns.</a:t>
            </a:r>
          </a:p>
          <a:p>
            <a:pPr marR="0" indent="0" algn="just">
              <a:spcBef>
                <a:spcPts val="0"/>
              </a:spcBef>
              <a:spcAft>
                <a:spcPts val="0"/>
              </a:spcAft>
              <a:buFont typeface="Arial" panose="020B0604020202020204" pitchFamily="34" charset="0"/>
              <a:buNone/>
            </a:pP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2: Underline the relative clauses. Tick (√) if the relative clause can be omitted.</a:t>
            </a:r>
          </a:p>
          <a:p>
            <a:pPr marR="0" indent="0" algn="just">
              <a:spcBef>
                <a:spcPts val="0"/>
              </a:spcBef>
              <a:spcAft>
                <a:spcPts val="0"/>
              </a:spcAft>
              <a:buFont typeface="Arial" panose="020B0604020202020204" pitchFamily="34" charset="0"/>
              <a:buNone/>
            </a:pP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3: Complete each sentence with a non-defining relative clause (A-E).</a:t>
            </a:r>
          </a:p>
        </p:txBody>
      </p:sp>
      <p:sp>
        <p:nvSpPr>
          <p:cNvPr id="22" name="Rectangle 21"/>
          <p:cNvSpPr/>
          <p:nvPr/>
        </p:nvSpPr>
        <p:spPr>
          <a:xfrm>
            <a:off x="5586095" y="3868420"/>
            <a:ext cx="6327775" cy="70358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4: </a:t>
            </a:r>
            <a:r>
              <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C</a:t>
            </a: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ombine the two sentences into one, using a non-defining relative clause.</a:t>
            </a:r>
          </a:p>
        </p:txBody>
      </p:sp>
      <p:sp>
        <p:nvSpPr>
          <p:cNvPr id="23" name="Rectangle 22"/>
          <p:cNvSpPr/>
          <p:nvPr/>
        </p:nvSpPr>
        <p:spPr>
          <a:xfrm>
            <a:off x="5570855" y="4730750"/>
            <a:ext cx="6315075" cy="93472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a:solidFill>
                  <a:schemeClr val="tx1"/>
                </a:solidFill>
                <a:latin typeface="Calibri" panose="020F0502020204030204" pitchFamily="34" charset="0"/>
                <a:cs typeface="Calibri" panose="020F0502020204030204" pitchFamily="34" charset="0"/>
              </a:rPr>
              <a:t>Task 5: Work in two groups. Take turns to say aloud one the places in the table. The other group explains or gives more information about it. The team that has the most corrected sentences wins.</a:t>
            </a:r>
          </a:p>
        </p:txBody>
      </p:sp>
      <p:cxnSp>
        <p:nvCxnSpPr>
          <p:cNvPr id="24" name="Curved Connector 23"/>
          <p:cNvCxnSpPr>
            <a:stCxn id="16" idx="3"/>
            <a:endCxn id="17" idx="0"/>
          </p:cNvCxnSpPr>
          <p:nvPr/>
        </p:nvCxnSpPr>
        <p:spPr>
          <a:xfrm>
            <a:off x="2505075" y="1409065"/>
            <a:ext cx="1287145" cy="8235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613535" y="2541905"/>
            <a:ext cx="702310" cy="106997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19" idx="0"/>
          </p:cNvCxnSpPr>
          <p:nvPr/>
        </p:nvCxnSpPr>
        <p:spPr>
          <a:xfrm>
            <a:off x="2717165" y="3912870"/>
            <a:ext cx="800100" cy="1111250"/>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669161" y="5926304"/>
            <a:ext cx="1835914"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stCxn id="19" idx="1"/>
            <a:endCxn id="27" idx="0"/>
          </p:cNvCxnSpPr>
          <p:nvPr/>
        </p:nvCxnSpPr>
        <p:spPr>
          <a:xfrm rot="10800000" flipV="1">
            <a:off x="1587500" y="5325110"/>
            <a:ext cx="1011555" cy="60134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88635" y="5863590"/>
            <a:ext cx="6311900" cy="6851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Arial" panose="020B0604020202020204" pitchFamily="34" charset="0"/>
              <a:buNone/>
            </a:pPr>
            <a:r>
              <a:rPr lang="en-US" dirty="0">
                <a:solidFill>
                  <a:schemeClr val="tx1"/>
                </a:solidFill>
              </a:rPr>
              <a:t>Wrap-up</a:t>
            </a:r>
          </a:p>
          <a:p>
            <a:pPr indent="0">
              <a:buFont typeface="Arial" panose="020B0604020202020204" pitchFamily="34" charset="0"/>
              <a:buNone/>
            </a:pPr>
            <a:r>
              <a:rPr lang="en-US">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3: A CLOSER LOOK 2</a:t>
            </a:r>
            <a:endParaRPr lang="en-US" sz="2800" b="1" dirty="0">
              <a:solidFill>
                <a:schemeClr val="bg1"/>
              </a:solidFill>
            </a:endParaRP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a:fillRect/>
            </a:stretch>
          </p:blipFill>
          <p:spPr>
            <a:xfrm>
              <a:off x="2906617" y="1968106"/>
              <a:ext cx="710920" cy="499184"/>
            </a:xfrm>
            <a:prstGeom prst="rect">
              <a:avLst/>
            </a:prstGeom>
          </p:spPr>
        </p:pic>
      </p:grpSp>
      <p:grpSp>
        <p:nvGrpSpPr>
          <p:cNvPr id="2" name="Group 1"/>
          <p:cNvGrpSpPr>
            <a:grpSpLocks noGrp="1" noUngrp="1" noRot="1" noChangeAspect="1" noMove="1" noResize="1"/>
          </p:cNvGrpSpPr>
          <p:nvPr/>
        </p:nvGrpSpPr>
        <p:grpSpPr>
          <a:xfrm>
            <a:off x="-52705" y="8991600"/>
            <a:ext cx="485775" cy="421005"/>
            <a:chOff x="-19221" y="197691"/>
            <a:chExt cx="5378624" cy="6402614"/>
          </a:xfrm>
        </p:grpSpPr>
        <p:sp>
          <p:nvSpPr>
            <p:cNvPr id="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270" y="1905"/>
            <a:ext cx="12192000" cy="755650"/>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07440" y="749935"/>
            <a:ext cx="10781665" cy="1476375"/>
          </a:xfrm>
          <a:prstGeom prst="rect">
            <a:avLst/>
          </a:prstGeom>
          <a:noFill/>
          <a:effectLst/>
        </p:spPr>
        <p:txBody>
          <a:bodyPr wrap="square" rtlCol="0">
            <a:spAutoFit/>
          </a:bodyPr>
          <a:lstStyle/>
          <a:p>
            <a:pPr algn="just"/>
            <a:r>
              <a:rPr lang="en-US" sz="3000" b="1" dirty="0">
                <a:effectLst>
                  <a:glow rad="88900">
                    <a:schemeClr val="bg1"/>
                  </a:glow>
                </a:effectLst>
                <a:cs typeface="Arial" panose="020B0604020202020204" pitchFamily="34" charset="0"/>
              </a:rPr>
              <a:t>Work in two groups. Take turns to say aloud one the places in the table. The other group explains or gives more information about it. The team that has the most corrected sentences wins.</a:t>
            </a:r>
          </a:p>
        </p:txBody>
      </p:sp>
      <p:sp>
        <p:nvSpPr>
          <p:cNvPr id="11" name="TextBox 10"/>
          <p:cNvSpPr txBox="1"/>
          <p:nvPr/>
        </p:nvSpPr>
        <p:spPr>
          <a:xfrm>
            <a:off x="368957" y="64790"/>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PRODUCTION</a:t>
            </a:r>
          </a:p>
        </p:txBody>
      </p:sp>
      <p:sp>
        <p:nvSpPr>
          <p:cNvPr id="32" name="Rounded Rectangle 31"/>
          <p:cNvSpPr/>
          <p:nvPr/>
        </p:nvSpPr>
        <p:spPr>
          <a:xfrm>
            <a:off x="579292" y="101076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632077" y="890510"/>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 name="Text Box 1"/>
          <p:cNvSpPr txBox="1"/>
          <p:nvPr/>
        </p:nvSpPr>
        <p:spPr>
          <a:xfrm>
            <a:off x="161925" y="2118995"/>
            <a:ext cx="12305665" cy="645160"/>
          </a:xfrm>
          <a:prstGeom prst="rect">
            <a:avLst/>
          </a:prstGeom>
          <a:noFill/>
          <a:ln w="9525">
            <a:noFill/>
          </a:ln>
        </p:spPr>
        <p:txBody>
          <a:bodyPr wrap="square">
            <a:spAutoFit/>
          </a:bodyPr>
          <a:lstStyle/>
          <a:p>
            <a:pPr marL="635" indent="-635"/>
            <a:r>
              <a:rPr lang="en-US" sz="3600" b="0">
                <a:solidFill>
                  <a:srgbClr val="000000"/>
                </a:solidFill>
                <a:latin typeface="Calibri" panose="020F0502020204030204" pitchFamily="34" charset="0"/>
                <a:cs typeface="Calibri" panose="020F0502020204030204" pitchFamily="34" charset="0"/>
              </a:rPr>
              <a:t>- W</a:t>
            </a:r>
            <a:r>
              <a:rPr sz="3600" b="0">
                <a:solidFill>
                  <a:srgbClr val="000000"/>
                </a:solidFill>
                <a:latin typeface="Calibri" panose="020F0502020204030204" pitchFamily="34" charset="0"/>
                <a:cs typeface="Calibri" panose="020F0502020204030204" pitchFamily="34" charset="0"/>
              </a:rPr>
              <a:t>ork independently and prepare for </a:t>
            </a:r>
            <a:r>
              <a:rPr lang="en-US" sz="3600" b="0">
                <a:solidFill>
                  <a:srgbClr val="000000"/>
                </a:solidFill>
                <a:latin typeface="Calibri" panose="020F0502020204030204" pitchFamily="34" charset="0"/>
                <a:cs typeface="Calibri" panose="020F0502020204030204" pitchFamily="34" charset="0"/>
              </a:rPr>
              <a:t>your</a:t>
            </a:r>
            <a:r>
              <a:rPr sz="3600" b="0">
                <a:solidFill>
                  <a:srgbClr val="000000"/>
                </a:solidFill>
                <a:latin typeface="Calibri" panose="020F0502020204030204" pitchFamily="34" charset="0"/>
                <a:cs typeface="Calibri" panose="020F0502020204030204" pitchFamily="34" charset="0"/>
              </a:rPr>
              <a:t> performance.</a:t>
            </a:r>
          </a:p>
        </p:txBody>
      </p:sp>
      <p:sp>
        <p:nvSpPr>
          <p:cNvPr id="3" name="Text Box 2"/>
          <p:cNvSpPr txBox="1"/>
          <p:nvPr/>
        </p:nvSpPr>
        <p:spPr>
          <a:xfrm>
            <a:off x="278765" y="2618740"/>
            <a:ext cx="11829415" cy="1753235"/>
          </a:xfrm>
          <a:prstGeom prst="rect">
            <a:avLst/>
          </a:prstGeom>
          <a:noFill/>
          <a:ln w="9525">
            <a:noFill/>
          </a:ln>
        </p:spPr>
        <p:txBody>
          <a:bodyPr wrap="square">
            <a:spAutoFit/>
          </a:bodyPr>
          <a:lstStyle/>
          <a:p>
            <a:pPr marL="635" indent="-635" algn="just"/>
            <a:r>
              <a:rPr lang="en-US" sz="3600" b="0">
                <a:solidFill>
                  <a:srgbClr val="000000"/>
                </a:solidFill>
                <a:latin typeface="Calibri" panose="020F0502020204030204" pitchFamily="34" charset="0"/>
                <a:cs typeface="Calibri" panose="020F0502020204030204" pitchFamily="34" charset="0"/>
              </a:rPr>
              <a:t>-T</a:t>
            </a:r>
            <a:r>
              <a:rPr sz="3600" b="0">
                <a:solidFill>
                  <a:srgbClr val="000000"/>
                </a:solidFill>
                <a:latin typeface="Calibri" panose="020F0502020204030204" pitchFamily="34" charset="0"/>
                <a:cs typeface="Calibri" panose="020F0502020204030204" pitchFamily="34" charset="0"/>
              </a:rPr>
              <a:t>ake turns to say aloud one of the places (</a:t>
            </a:r>
            <a:r>
              <a:rPr sz="3600" b="0" i="1">
                <a:solidFill>
                  <a:srgbClr val="000000"/>
                </a:solidFill>
                <a:latin typeface="Calibri" panose="020F0502020204030204" pitchFamily="34" charset="0"/>
                <a:cs typeface="Calibri" panose="020F0502020204030204" pitchFamily="34" charset="0"/>
              </a:rPr>
              <a:t>the Nile, Pacific Ocean, Viet Nam, the Sahara, Mount Fansipan</a:t>
            </a:r>
            <a:r>
              <a:rPr sz="3600" b="0">
                <a:solidFill>
                  <a:srgbClr val="000000"/>
                </a:solidFill>
                <a:latin typeface="Calibri" panose="020F0502020204030204" pitchFamily="34" charset="0"/>
                <a:cs typeface="Calibri" panose="020F0502020204030204" pitchFamily="34" charset="0"/>
              </a:rPr>
              <a:t>) and the other explains or gives more information about the places.</a:t>
            </a:r>
          </a:p>
        </p:txBody>
      </p:sp>
      <p:sp>
        <p:nvSpPr>
          <p:cNvPr id="5" name="Text Box 4"/>
          <p:cNvSpPr txBox="1"/>
          <p:nvPr/>
        </p:nvSpPr>
        <p:spPr>
          <a:xfrm>
            <a:off x="368935" y="4255770"/>
            <a:ext cx="2509520" cy="645160"/>
          </a:xfrm>
          <a:prstGeom prst="rect">
            <a:avLst/>
          </a:prstGeom>
          <a:noFill/>
          <a:ln w="9525">
            <a:noFill/>
          </a:ln>
        </p:spPr>
        <p:txBody>
          <a:bodyPr wrap="square">
            <a:spAutoFit/>
          </a:bodyPr>
          <a:lstStyle/>
          <a:p>
            <a:pPr marL="635" indent="-635"/>
            <a:r>
              <a:rPr lang="en-US" sz="3600" b="1">
                <a:solidFill>
                  <a:srgbClr val="FF0000"/>
                </a:solidFill>
                <a:latin typeface="Calibri" panose="020F0502020204030204" pitchFamily="34" charset="0"/>
                <a:cs typeface="Calibri" panose="020F0502020204030204" pitchFamily="34" charset="0"/>
              </a:rPr>
              <a:t>Example:</a:t>
            </a:r>
          </a:p>
        </p:txBody>
      </p:sp>
      <p:sp>
        <p:nvSpPr>
          <p:cNvPr id="6" name="Cloud Callout 5"/>
          <p:cNvSpPr/>
          <p:nvPr/>
        </p:nvSpPr>
        <p:spPr>
          <a:xfrm>
            <a:off x="368935" y="4767580"/>
            <a:ext cx="5192395" cy="1211580"/>
          </a:xfrm>
          <a:prstGeom prst="cloudCallout">
            <a:avLst>
              <a:gd name="adj1" fmla="val -25956"/>
              <a:gd name="adj2" fmla="val 73060"/>
            </a:avLst>
          </a:prstGeom>
          <a:solidFill>
            <a:srgbClr val="A1CAE2"/>
          </a:solidFill>
          <a:ln>
            <a:solidFill>
              <a:srgbClr val="FF0000"/>
            </a:solidFill>
          </a:ln>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800">
                <a:solidFill>
                  <a:schemeClr val="tx1"/>
                </a:solidFill>
              </a:rPr>
              <a:t>The Nile</a:t>
            </a:r>
          </a:p>
        </p:txBody>
      </p:sp>
      <p:sp>
        <p:nvSpPr>
          <p:cNvPr id="7" name="Cloud Callout 6"/>
          <p:cNvSpPr/>
          <p:nvPr/>
        </p:nvSpPr>
        <p:spPr>
          <a:xfrm>
            <a:off x="5860415" y="4900930"/>
            <a:ext cx="6152515" cy="1713865"/>
          </a:xfrm>
          <a:prstGeom prst="cloudCallout">
            <a:avLst>
              <a:gd name="adj1" fmla="val 34570"/>
              <a:gd name="adj2" fmla="val 61633"/>
            </a:avLst>
          </a:prstGeom>
          <a:solidFill>
            <a:srgbClr val="EAE3C8"/>
          </a:solidFill>
          <a:ln>
            <a:solidFill>
              <a:srgbClr val="FF0000"/>
            </a:solidFill>
          </a:ln>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800">
                <a:solidFill>
                  <a:schemeClr val="tx1"/>
                </a:solidFill>
              </a:rPr>
              <a:t>The Nile, which is the longest river, flows into the Mediterranean Sea.</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5" grpId="0"/>
      <p:bldP spid="5" grpId="1"/>
      <p:bldP spid="6" grpId="0" animBg="1"/>
      <p:bldP spid="6" grpId="1" animBg="1"/>
      <p:bldP spid="7" grpId="0" animBg="1"/>
      <p:bldP spid="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270" y="1905"/>
            <a:ext cx="12192000" cy="755650"/>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368957" y="64790"/>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PRODUCTION</a:t>
            </a:r>
          </a:p>
        </p:txBody>
      </p:sp>
      <p:graphicFrame>
        <p:nvGraphicFramePr>
          <p:cNvPr id="4" name="Table 3"/>
          <p:cNvGraphicFramePr/>
          <p:nvPr/>
        </p:nvGraphicFramePr>
        <p:xfrm>
          <a:off x="368935" y="846455"/>
          <a:ext cx="11306175" cy="5838825"/>
        </p:xfrm>
        <a:graphic>
          <a:graphicData uri="http://schemas.openxmlformats.org/drawingml/2006/table">
            <a:tbl>
              <a:tblPr firstRow="1" bandRow="1">
                <a:tableStyleId>{21E4AEA4-8DFA-4A89-87EB-49C32662AFE0}</a:tableStyleId>
              </a:tblPr>
              <a:tblGrid>
                <a:gridCol w="3768725">
                  <a:extLst>
                    <a:ext uri="{9D8B030D-6E8A-4147-A177-3AD203B41FA5}">
                      <a16:colId xmlns:a16="http://schemas.microsoft.com/office/drawing/2014/main" val="20000"/>
                    </a:ext>
                  </a:extLst>
                </a:gridCol>
                <a:gridCol w="2379980">
                  <a:extLst>
                    <a:ext uri="{9D8B030D-6E8A-4147-A177-3AD203B41FA5}">
                      <a16:colId xmlns:a16="http://schemas.microsoft.com/office/drawing/2014/main" val="20001"/>
                    </a:ext>
                  </a:extLst>
                </a:gridCol>
                <a:gridCol w="5157470">
                  <a:extLst>
                    <a:ext uri="{9D8B030D-6E8A-4147-A177-3AD203B41FA5}">
                      <a16:colId xmlns:a16="http://schemas.microsoft.com/office/drawing/2014/main" val="20002"/>
                    </a:ext>
                  </a:extLst>
                </a:gridCol>
              </a:tblGrid>
              <a:tr h="548640">
                <a:tc>
                  <a:txBody>
                    <a:bodyPr/>
                    <a:lstStyle/>
                    <a:p>
                      <a:pPr algn="ctr">
                        <a:buNone/>
                      </a:pPr>
                      <a:r>
                        <a:rPr lang="en-US" sz="3000"/>
                        <a:t>PLACE</a:t>
                      </a:r>
                    </a:p>
                  </a:txBody>
                  <a:tcPr/>
                </a:tc>
                <a:tc>
                  <a:txBody>
                    <a:bodyPr/>
                    <a:lstStyle/>
                    <a:p>
                      <a:pPr algn="ctr">
                        <a:buNone/>
                      </a:pPr>
                      <a:r>
                        <a:rPr lang="en-US" sz="3000"/>
                        <a:t>FEATURE</a:t>
                      </a:r>
                    </a:p>
                  </a:txBody>
                  <a:tcPr/>
                </a:tc>
                <a:tc>
                  <a:txBody>
                    <a:bodyPr/>
                    <a:lstStyle/>
                    <a:p>
                      <a:pPr algn="ctr">
                        <a:buNone/>
                      </a:pPr>
                      <a:r>
                        <a:rPr lang="en-US" sz="3000"/>
                        <a:t>FEATURE</a:t>
                      </a:r>
                    </a:p>
                  </a:txBody>
                  <a:tcPr/>
                </a:tc>
                <a:extLst>
                  <a:ext uri="{0D108BD9-81ED-4DB2-BD59-A6C34878D82A}">
                    <a16:rowId xmlns:a16="http://schemas.microsoft.com/office/drawing/2014/main" val="10000"/>
                  </a:ext>
                </a:extLst>
              </a:tr>
              <a:tr h="1005840">
                <a:tc>
                  <a:txBody>
                    <a:bodyPr/>
                    <a:lstStyle/>
                    <a:p>
                      <a:pPr algn="ctr">
                        <a:buNone/>
                      </a:pPr>
                      <a:r>
                        <a:rPr lang="en-US" sz="3000"/>
                        <a:t>The Nile </a:t>
                      </a:r>
                    </a:p>
                  </a:txBody>
                  <a:tcPr/>
                </a:tc>
                <a:tc>
                  <a:txBody>
                    <a:bodyPr/>
                    <a:lstStyle/>
                    <a:p>
                      <a:pPr algn="ctr">
                        <a:buNone/>
                      </a:pPr>
                      <a:r>
                        <a:rPr lang="en-US" sz="3000"/>
                        <a:t>longest river </a:t>
                      </a:r>
                    </a:p>
                    <a:p>
                      <a:pPr algn="ctr">
                        <a:buNone/>
                      </a:pPr>
                      <a:endParaRPr lang="en-US" sz="3000"/>
                    </a:p>
                  </a:txBody>
                  <a:tcPr/>
                </a:tc>
                <a:tc>
                  <a:txBody>
                    <a:bodyPr/>
                    <a:lstStyle/>
                    <a:p>
                      <a:pPr algn="ctr">
                        <a:buNone/>
                      </a:pPr>
                      <a:r>
                        <a:rPr lang="en-US" sz="3000"/>
                        <a:t>flows into the Mediterranean Sea</a:t>
                      </a:r>
                    </a:p>
                  </a:txBody>
                  <a:tcPr/>
                </a:tc>
                <a:extLst>
                  <a:ext uri="{0D108BD9-81ED-4DB2-BD59-A6C34878D82A}">
                    <a16:rowId xmlns:a16="http://schemas.microsoft.com/office/drawing/2014/main" val="10001"/>
                  </a:ext>
                </a:extLst>
              </a:tr>
              <a:tr h="1219835">
                <a:tc>
                  <a:txBody>
                    <a:bodyPr/>
                    <a:lstStyle/>
                    <a:p>
                      <a:pPr algn="ctr">
                        <a:buNone/>
                      </a:pPr>
                      <a:r>
                        <a:rPr lang="en-US" sz="3000"/>
                        <a:t>Pacific Ocean</a:t>
                      </a:r>
                    </a:p>
                  </a:txBody>
                  <a:tcPr/>
                </a:tc>
                <a:tc>
                  <a:txBody>
                    <a:bodyPr/>
                    <a:lstStyle/>
                    <a:p>
                      <a:pPr algn="ctr">
                        <a:buNone/>
                      </a:pPr>
                      <a:r>
                        <a:rPr lang="en-US" sz="3000"/>
                        <a:t>covers 30% of planet surface</a:t>
                      </a:r>
                    </a:p>
                  </a:txBody>
                  <a:tcPr/>
                </a:tc>
                <a:tc>
                  <a:txBody>
                    <a:bodyPr/>
                    <a:lstStyle/>
                    <a:p>
                      <a:pPr algn="ctr">
                        <a:buNone/>
                      </a:pPr>
                      <a:r>
                        <a:rPr lang="en-US" sz="3000"/>
                        <a:t>largest ocean</a:t>
                      </a:r>
                    </a:p>
                  </a:txBody>
                  <a:tcPr/>
                </a:tc>
                <a:extLst>
                  <a:ext uri="{0D108BD9-81ED-4DB2-BD59-A6C34878D82A}">
                    <a16:rowId xmlns:a16="http://schemas.microsoft.com/office/drawing/2014/main" val="10002"/>
                  </a:ext>
                </a:extLst>
              </a:tr>
              <a:tr h="1219835">
                <a:tc>
                  <a:txBody>
                    <a:bodyPr/>
                    <a:lstStyle/>
                    <a:p>
                      <a:pPr algn="ctr">
                        <a:buNone/>
                      </a:pPr>
                      <a:r>
                        <a:rPr lang="en-US" sz="3000"/>
                        <a:t>Viet Nam</a:t>
                      </a:r>
                    </a:p>
                  </a:txBody>
                  <a:tcPr/>
                </a:tc>
                <a:tc>
                  <a:txBody>
                    <a:bodyPr/>
                    <a:lstStyle/>
                    <a:p>
                      <a:pPr algn="ctr">
                        <a:buNone/>
                      </a:pPr>
                      <a:r>
                        <a:rPr lang="en-US" sz="3000"/>
                        <a:t>has the shape of letter S</a:t>
                      </a:r>
                    </a:p>
                  </a:txBody>
                  <a:tcPr/>
                </a:tc>
                <a:tc>
                  <a:txBody>
                    <a:bodyPr/>
                    <a:lstStyle/>
                    <a:p>
                      <a:pPr algn="ctr">
                        <a:buNone/>
                      </a:pPr>
                      <a:r>
                        <a:rPr lang="en-US" sz="3000"/>
                        <a:t>has a long coastline</a:t>
                      </a:r>
                    </a:p>
                  </a:txBody>
                  <a:tcPr/>
                </a:tc>
                <a:extLst>
                  <a:ext uri="{0D108BD9-81ED-4DB2-BD59-A6C34878D82A}">
                    <a16:rowId xmlns:a16="http://schemas.microsoft.com/office/drawing/2014/main" val="10003"/>
                  </a:ext>
                </a:extLst>
              </a:tr>
              <a:tr h="838835">
                <a:tc>
                  <a:txBody>
                    <a:bodyPr/>
                    <a:lstStyle/>
                    <a:p>
                      <a:pPr algn="ctr">
                        <a:buNone/>
                      </a:pPr>
                      <a:r>
                        <a:rPr lang="en-US" sz="3000"/>
                        <a:t>The Sahara</a:t>
                      </a:r>
                    </a:p>
                  </a:txBody>
                  <a:tcPr/>
                </a:tc>
                <a:tc>
                  <a:txBody>
                    <a:bodyPr/>
                    <a:lstStyle/>
                    <a:p>
                      <a:pPr algn="ctr">
                        <a:buNone/>
                      </a:pPr>
                      <a:r>
                        <a:rPr lang="en-US" sz="3000"/>
                        <a:t>largest desert</a:t>
                      </a:r>
                    </a:p>
                  </a:txBody>
                  <a:tcPr/>
                </a:tc>
                <a:tc>
                  <a:txBody>
                    <a:bodyPr/>
                    <a:lstStyle/>
                    <a:p>
                      <a:pPr algn="ctr">
                        <a:buNone/>
                      </a:pPr>
                      <a:r>
                        <a:rPr lang="en-US" sz="3000"/>
                        <a:t>has almost no rainfall</a:t>
                      </a:r>
                    </a:p>
                  </a:txBody>
                  <a:tcPr/>
                </a:tc>
                <a:extLst>
                  <a:ext uri="{0D108BD9-81ED-4DB2-BD59-A6C34878D82A}">
                    <a16:rowId xmlns:a16="http://schemas.microsoft.com/office/drawing/2014/main" val="10004"/>
                  </a:ext>
                </a:extLst>
              </a:tr>
              <a:tr h="1005840">
                <a:tc>
                  <a:txBody>
                    <a:bodyPr/>
                    <a:lstStyle/>
                    <a:p>
                      <a:pPr algn="ctr">
                        <a:buNone/>
                      </a:pPr>
                      <a:r>
                        <a:rPr lang="en-US" sz="3000"/>
                        <a:t>Mount Fansipan</a:t>
                      </a:r>
                    </a:p>
                  </a:txBody>
                  <a:tcPr/>
                </a:tc>
                <a:tc>
                  <a:txBody>
                    <a:bodyPr/>
                    <a:lstStyle/>
                    <a:p>
                      <a:pPr algn="ctr">
                        <a:buNone/>
                      </a:pPr>
                      <a:r>
                        <a:rPr lang="en-US" sz="3000"/>
                        <a:t>highest peak in Viet Nam</a:t>
                      </a:r>
                    </a:p>
                  </a:txBody>
                  <a:tcPr/>
                </a:tc>
                <a:tc>
                  <a:txBody>
                    <a:bodyPr/>
                    <a:lstStyle/>
                    <a:p>
                      <a:pPr algn="ctr">
                        <a:buNone/>
                      </a:pPr>
                      <a:r>
                        <a:rPr lang="en-US" sz="3000"/>
                        <a:t>also called the ‘Roof of Indochina’</a:t>
                      </a:r>
                    </a:p>
                  </a:txBody>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845" y="2232660"/>
            <a:ext cx="2952115"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PRESENTATION</a:t>
            </a:r>
            <a:endParaRPr lang="en-GB" b="1" dirty="0">
              <a:solidFill>
                <a:schemeClr val="tx1"/>
              </a:solidFill>
            </a:endParaRPr>
          </a:p>
        </p:txBody>
      </p:sp>
      <p:sp>
        <p:nvSpPr>
          <p:cNvPr id="18" name="Rounded Rectangle 17"/>
          <p:cNvSpPr/>
          <p:nvPr/>
        </p:nvSpPr>
        <p:spPr>
          <a:xfrm>
            <a:off x="509905" y="3611880"/>
            <a:ext cx="2207260" cy="60134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b="1" dirty="0">
                <a:solidFill>
                  <a:schemeClr val="tx1"/>
                </a:solidFill>
              </a:rPr>
              <a:t>PRACTICE</a:t>
            </a:r>
          </a:p>
        </p:txBody>
      </p:sp>
      <p:sp>
        <p:nvSpPr>
          <p:cNvPr id="19" name="Rounded Rectangle 18"/>
          <p:cNvSpPr/>
          <p:nvPr/>
        </p:nvSpPr>
        <p:spPr>
          <a:xfrm>
            <a:off x="2599233" y="5024299"/>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PRODUCTION</a:t>
            </a:r>
            <a:endParaRPr lang="en-GB" b="1" dirty="0">
              <a:solidFill>
                <a:schemeClr val="tx1"/>
              </a:solidFill>
            </a:endParaRPr>
          </a:p>
        </p:txBody>
      </p:sp>
      <p:sp>
        <p:nvSpPr>
          <p:cNvPr id="20" name="Rectangle 19"/>
          <p:cNvSpPr/>
          <p:nvPr/>
        </p:nvSpPr>
        <p:spPr>
          <a:xfrm>
            <a:off x="5588635" y="1163320"/>
            <a:ext cx="6311900" cy="617855"/>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Option 1:</a:t>
            </a:r>
            <a:r>
              <a:rPr lang="en-US" altLang="en-GB" dirty="0">
                <a:solidFill>
                  <a:schemeClr val="tx1"/>
                </a:solidFill>
              </a:rPr>
              <a:t> Quiz</a:t>
            </a:r>
            <a:endParaRPr lang="en-GB" dirty="0">
              <a:solidFill>
                <a:schemeClr val="tx1"/>
              </a:solidFill>
            </a:endParaRPr>
          </a:p>
          <a:p>
            <a:r>
              <a:rPr lang="en-GB" dirty="0">
                <a:solidFill>
                  <a:schemeClr val="tx1"/>
                </a:solidFill>
              </a:rPr>
              <a:t>Option 2: </a:t>
            </a:r>
            <a:r>
              <a:rPr lang="en-US" altLang="en-GB" dirty="0">
                <a:solidFill>
                  <a:schemeClr val="tx1"/>
                </a:solidFill>
              </a:rPr>
              <a:t>Planet Earth Pictionary</a:t>
            </a:r>
          </a:p>
        </p:txBody>
      </p:sp>
      <p:sp>
        <p:nvSpPr>
          <p:cNvPr id="21" name="Rectangle 20"/>
          <p:cNvSpPr/>
          <p:nvPr/>
        </p:nvSpPr>
        <p:spPr>
          <a:xfrm>
            <a:off x="5588635" y="2023110"/>
            <a:ext cx="6329680" cy="160337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Grammar Explanation</a:t>
            </a:r>
          </a:p>
          <a:p>
            <a:pPr marR="0" indent="0">
              <a:spcBef>
                <a:spcPts val="0"/>
              </a:spcBef>
              <a:spcAft>
                <a:spcPts val="0"/>
              </a:spcAft>
              <a:buFont typeface="Arial" panose="020B0604020202020204" pitchFamily="34" charset="0"/>
              <a:buNone/>
            </a:pP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1: Complete the sentences with correct relative pronouns.</a:t>
            </a:r>
          </a:p>
          <a:p>
            <a:pPr marR="0" indent="0" algn="just">
              <a:spcBef>
                <a:spcPts val="0"/>
              </a:spcBef>
              <a:spcAft>
                <a:spcPts val="0"/>
              </a:spcAft>
              <a:buFont typeface="Arial" panose="020B0604020202020204" pitchFamily="34" charset="0"/>
              <a:buNone/>
            </a:pP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2: Underline the relative clauses. Tick (√) if the relative clause can be omitted.</a:t>
            </a:r>
          </a:p>
          <a:p>
            <a:pPr marR="0" indent="0" algn="just">
              <a:spcBef>
                <a:spcPts val="0"/>
              </a:spcBef>
              <a:spcAft>
                <a:spcPts val="0"/>
              </a:spcAft>
              <a:buFont typeface="Arial" panose="020B0604020202020204" pitchFamily="34" charset="0"/>
              <a:buNone/>
            </a:pP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3: Complete each sentence with a non-defining relative clause (A-E).</a:t>
            </a:r>
          </a:p>
        </p:txBody>
      </p:sp>
      <p:sp>
        <p:nvSpPr>
          <p:cNvPr id="22" name="Rectangle 21"/>
          <p:cNvSpPr/>
          <p:nvPr/>
        </p:nvSpPr>
        <p:spPr>
          <a:xfrm>
            <a:off x="5586095" y="3868420"/>
            <a:ext cx="6327775" cy="70358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4: </a:t>
            </a:r>
            <a:r>
              <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C</a:t>
            </a: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ombine the two sentences into one, using a non-defining relative clause.</a:t>
            </a:r>
          </a:p>
        </p:txBody>
      </p:sp>
      <p:sp>
        <p:nvSpPr>
          <p:cNvPr id="23" name="Rectangle 22"/>
          <p:cNvSpPr/>
          <p:nvPr/>
        </p:nvSpPr>
        <p:spPr>
          <a:xfrm>
            <a:off x="5570855" y="4730750"/>
            <a:ext cx="6315075" cy="93472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a:solidFill>
                  <a:schemeClr val="tx1"/>
                </a:solidFill>
                <a:latin typeface="Calibri" panose="020F0502020204030204" pitchFamily="34" charset="0"/>
                <a:cs typeface="Calibri" panose="020F0502020204030204" pitchFamily="34" charset="0"/>
              </a:rPr>
              <a:t>Task 5: Work in two groups. Take turns to say aloud one the places in the table. The other group explains or gives more information about it. The team that has the most corrected sentences wins.</a:t>
            </a:r>
          </a:p>
        </p:txBody>
      </p:sp>
      <p:cxnSp>
        <p:nvCxnSpPr>
          <p:cNvPr id="24" name="Curved Connector 23"/>
          <p:cNvCxnSpPr>
            <a:stCxn id="16" idx="3"/>
            <a:endCxn id="17" idx="0"/>
          </p:cNvCxnSpPr>
          <p:nvPr/>
        </p:nvCxnSpPr>
        <p:spPr>
          <a:xfrm>
            <a:off x="2505075" y="1409065"/>
            <a:ext cx="1287145" cy="8235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613535" y="2541905"/>
            <a:ext cx="702310" cy="106997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19" idx="0"/>
          </p:cNvCxnSpPr>
          <p:nvPr/>
        </p:nvCxnSpPr>
        <p:spPr>
          <a:xfrm>
            <a:off x="2717165" y="3912870"/>
            <a:ext cx="800100" cy="1111250"/>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669161" y="5926304"/>
            <a:ext cx="1835914"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stCxn id="19" idx="1"/>
            <a:endCxn id="27" idx="0"/>
          </p:cNvCxnSpPr>
          <p:nvPr/>
        </p:nvCxnSpPr>
        <p:spPr>
          <a:xfrm rot="10800000" flipV="1">
            <a:off x="1587500" y="5325110"/>
            <a:ext cx="1011555" cy="60134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88635" y="5863590"/>
            <a:ext cx="6311900" cy="6851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Arial" panose="020B0604020202020204" pitchFamily="34" charset="0"/>
              <a:buNone/>
            </a:pPr>
            <a:r>
              <a:rPr lang="en-US" dirty="0">
                <a:solidFill>
                  <a:schemeClr val="tx1"/>
                </a:solidFill>
              </a:rPr>
              <a:t>Wrap-up</a:t>
            </a:r>
          </a:p>
          <a:p>
            <a:pPr indent="0">
              <a:buFont typeface="Arial" panose="020B0604020202020204" pitchFamily="34" charset="0"/>
              <a:buNone/>
            </a:pPr>
            <a:r>
              <a:rPr lang="en-US">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3: A CLOSER LOOK 2</a:t>
            </a:r>
            <a:endParaRPr lang="en-US" sz="2800" b="1" dirty="0">
              <a:solidFill>
                <a:schemeClr val="bg1"/>
              </a:solidFill>
            </a:endParaRP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a:fillRect/>
            </a:stretch>
          </p:blipFill>
          <p:spPr>
            <a:xfrm>
              <a:off x="2906617" y="1968106"/>
              <a:ext cx="710920" cy="499184"/>
            </a:xfrm>
            <a:prstGeom prst="rect">
              <a:avLst/>
            </a:prstGeom>
          </p:spPr>
        </p:pic>
      </p:grpSp>
      <p:grpSp>
        <p:nvGrpSpPr>
          <p:cNvPr id="2" name="Group 1"/>
          <p:cNvGrpSpPr>
            <a:grpSpLocks noGrp="1" noUngrp="1" noRot="1" noChangeAspect="1" noMove="1" noResize="1"/>
          </p:cNvGrpSpPr>
          <p:nvPr/>
        </p:nvGrpSpPr>
        <p:grpSpPr>
          <a:xfrm>
            <a:off x="-52705" y="8991600"/>
            <a:ext cx="485775" cy="421005"/>
            <a:chOff x="-19221" y="197691"/>
            <a:chExt cx="5378624" cy="6402614"/>
          </a:xfrm>
        </p:grpSpPr>
        <p:sp>
          <p:nvSpPr>
            <p:cNvPr id="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1898388"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487067" y="2649381"/>
            <a:ext cx="11445622" cy="1753235"/>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sym typeface="+mn-ea"/>
              </a:rPr>
              <a:t>Use non-defining relative clauses. </a:t>
            </a:r>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588" y="1436567"/>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5" y="1278761"/>
            <a:ext cx="1998504"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45" y="1953895"/>
            <a:ext cx="11184255" cy="1753235"/>
          </a:xfrm>
          <a:prstGeom prst="rect">
            <a:avLst/>
          </a:prstGeom>
          <a:noFill/>
        </p:spPr>
        <p:txBody>
          <a:bodyPr wrap="square" rtlCol="0">
            <a:spAutoFit/>
          </a:bodyPr>
          <a:lstStyle/>
          <a:p>
            <a:pPr>
              <a:lnSpc>
                <a:spcPct val="150000"/>
              </a:lnSpc>
            </a:pPr>
            <a:r>
              <a:rPr lang="en-US" sz="3600"/>
              <a:t>- Do exercises in the workbook.</a:t>
            </a:r>
          </a:p>
          <a:p>
            <a:pPr algn="just">
              <a:lnSpc>
                <a:spcPct val="150000"/>
              </a:lnSpc>
            </a:pPr>
            <a:endParaRPr lang="en-US" sz="360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4765" y="4495800"/>
            <a:ext cx="2112010" cy="211201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useBgFill="1">
        <p:nvSpPr>
          <p:cNvPr id="3" name="Isosceles Triangle 2"/>
          <p:cNvSpPr/>
          <p:nvPr/>
        </p:nvSpPr>
        <p:spPr>
          <a:xfrm>
            <a:off x="-742950" y="-258445"/>
            <a:ext cx="6051550" cy="7220585"/>
          </a:xfrm>
          <a:prstGeom prst="triangle">
            <a:avLst>
              <a:gd name="adj" fmla="val 60996"/>
            </a:avLst>
          </a:prstGeom>
          <a:ln>
            <a:noFill/>
          </a:ln>
          <a:effectLst>
            <a:outerShdw blurRad="152400" dist="152400" dir="6000000" sx="102000" sy="102000" algn="tl" rotWithShape="0">
              <a:prstClr val="black">
                <a:alpha val="5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n>
                <a:solidFill>
                  <a:sysClr val="windowText" lastClr="000000"/>
                </a:solidFill>
              </a:ln>
            </a:endParaRPr>
          </a:p>
        </p:txBody>
      </p:sp>
      <p:sp useBgFill="1">
        <p:nvSpPr>
          <p:cNvPr id="2" name="Isosceles Triangle 1"/>
          <p:cNvSpPr/>
          <p:nvPr/>
        </p:nvSpPr>
        <p:spPr>
          <a:xfrm rot="10800000">
            <a:off x="9988550" y="0"/>
            <a:ext cx="6051550" cy="7220585"/>
          </a:xfrm>
          <a:prstGeom prst="triangle">
            <a:avLst>
              <a:gd name="adj" fmla="val 60996"/>
            </a:avLst>
          </a:prstGeom>
          <a:ln>
            <a:noFill/>
          </a:ln>
          <a:effectLst>
            <a:outerShdw blurRad="152400" dist="152400" dir="6000000" sx="102000" sy="102000" algn="tl" rotWithShape="0">
              <a:prstClr val="black">
                <a:alpha val="5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n>
                <a:solidFill>
                  <a:sysClr val="windowText" lastClr="000000"/>
                </a:solidFill>
              </a:ln>
            </a:endParaRPr>
          </a:p>
        </p:txBody>
      </p:sp>
      <p:sp useBgFill="1">
        <p:nvSpPr>
          <p:cNvPr id="4" name="Parallelogram 3"/>
          <p:cNvSpPr/>
          <p:nvPr/>
        </p:nvSpPr>
        <p:spPr>
          <a:xfrm>
            <a:off x="-3739515" y="-103505"/>
            <a:ext cx="6318885" cy="7065645"/>
          </a:xfrm>
          <a:prstGeom prst="parallelogram">
            <a:avLst>
              <a:gd name="adj" fmla="val 42990"/>
            </a:avLst>
          </a:prstGeom>
          <a:ln>
            <a:noFill/>
          </a:ln>
          <a:effectLst>
            <a:innerShdw blurRad="63500" dist="50800" dir="18900000">
              <a:prstClr val="black">
                <a:alpha val="50000"/>
              </a:prstClr>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nvGrpSpPr>
          <p:cNvPr id="33" name="Group 32"/>
          <p:cNvGrpSpPr/>
          <p:nvPr/>
        </p:nvGrpSpPr>
        <p:grpSpPr>
          <a:xfrm>
            <a:off x="4051935" y="2388235"/>
            <a:ext cx="870585" cy="709295"/>
            <a:chOff x="2180974" y="148629"/>
            <a:chExt cx="1062130" cy="709214"/>
          </a:xfrm>
        </p:grpSpPr>
        <p:sp>
          <p:nvSpPr>
            <p:cNvPr id="30" name="Oval 29"/>
            <p:cNvSpPr/>
            <p:nvPr/>
          </p:nvSpPr>
          <p:spPr>
            <a:xfrm>
              <a:off x="2180974" y="148629"/>
              <a:ext cx="1062130"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grpSp>
      <p:sp>
        <p:nvSpPr>
          <p:cNvPr id="40" name="TextBox 39"/>
          <p:cNvSpPr txBox="1"/>
          <p:nvPr/>
        </p:nvSpPr>
        <p:spPr>
          <a:xfrm>
            <a:off x="2252345" y="2339340"/>
            <a:ext cx="2089150" cy="829945"/>
          </a:xfrm>
          <a:prstGeom prst="rect">
            <a:avLst/>
          </a:prstGeom>
          <a:noFill/>
        </p:spPr>
        <p:txBody>
          <a:bodyPr wrap="square" rtlCol="0">
            <a:spAutoFit/>
          </a:bodyPr>
          <a:lstStyle/>
          <a:p>
            <a:pPr algn="ctr"/>
            <a:r>
              <a:rPr lang="en-US" sz="4800" b="1" dirty="0">
                <a:solidFill>
                  <a:schemeClr val="bg1"/>
                </a:solidFill>
                <a:latin typeface="Myriad Pro" pitchFamily="34" charset="0"/>
              </a:rPr>
              <a:t>Unit</a:t>
            </a:r>
          </a:p>
        </p:txBody>
      </p:sp>
      <p:sp>
        <p:nvSpPr>
          <p:cNvPr id="17" name="TextBox 16"/>
          <p:cNvSpPr txBox="1"/>
          <p:nvPr/>
        </p:nvSpPr>
        <p:spPr>
          <a:xfrm>
            <a:off x="3912235" y="2437170"/>
            <a:ext cx="1096010" cy="706755"/>
          </a:xfrm>
          <a:prstGeom prst="rect">
            <a:avLst/>
          </a:prstGeom>
          <a:noFill/>
        </p:spPr>
        <p:txBody>
          <a:bodyPr wrap="square" rtlCol="0">
            <a:spAutoFit/>
          </a:bodyPr>
          <a:lstStyle/>
          <a:p>
            <a:pPr algn="ctr"/>
            <a:r>
              <a:rPr lang="en-US" sz="4000" b="1" dirty="0" smtClean="0">
                <a:solidFill>
                  <a:schemeClr val="bg1"/>
                </a:solidFill>
                <a:latin typeface="Myriad Pro" pitchFamily="34" charset="0"/>
              </a:rPr>
              <a:t>10</a:t>
            </a:r>
            <a:endParaRPr lang="en-US" sz="4000" b="1" dirty="0">
              <a:solidFill>
                <a:schemeClr val="bg1"/>
              </a:solidFill>
              <a:latin typeface="Myriad Pro" pitchFamily="34" charset="0"/>
            </a:endParaRPr>
          </a:p>
        </p:txBody>
      </p:sp>
      <p:sp useBgFill="1">
        <p:nvSpPr>
          <p:cNvPr id="9" name="Parallelogram 8"/>
          <p:cNvSpPr/>
          <p:nvPr/>
        </p:nvSpPr>
        <p:spPr>
          <a:xfrm>
            <a:off x="6106160" y="-103505"/>
            <a:ext cx="6318885" cy="7065645"/>
          </a:xfrm>
          <a:prstGeom prst="parallelogram">
            <a:avLst>
              <a:gd name="adj" fmla="val 42990"/>
            </a:avLst>
          </a:prstGeom>
          <a:ln>
            <a:noFill/>
          </a:ln>
          <a:effectLst>
            <a:innerShdw blurRad="63500" dist="50800" dir="18900000">
              <a:prstClr val="black">
                <a:alpha val="50000"/>
              </a:prstClr>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1" name="TextBox 1"/>
          <p:cNvSpPr txBox="1"/>
          <p:nvPr/>
        </p:nvSpPr>
        <p:spPr>
          <a:xfrm>
            <a:off x="4940300" y="2348735"/>
            <a:ext cx="4589780" cy="829945"/>
          </a:xfrm>
          <a:prstGeom prst="rect">
            <a:avLst/>
          </a:prstGeom>
          <a:solidFill>
            <a:schemeClr val="bg1">
              <a:alpha val="0"/>
            </a:schemeClr>
          </a:solidFill>
        </p:spPr>
        <p:txBody>
          <a:bodyPr wrap="square" rtlCol="0">
            <a:spAutoFit/>
          </a:bodyPr>
          <a:lstStyle/>
          <a:p>
            <a:pPr fontAlgn="t"/>
            <a:r>
              <a:rPr lang="en-US" sz="4800" b="1" dirty="0">
                <a:solidFill>
                  <a:schemeClr val="bg1"/>
                </a:solidFill>
              </a:rPr>
              <a:t>PLANET EARTH</a:t>
            </a:r>
          </a:p>
        </p:txBody>
      </p:sp>
      <p:sp>
        <p:nvSpPr>
          <p:cNvPr id="14" name="Rounded Rectangle 13"/>
          <p:cNvSpPr/>
          <p:nvPr/>
        </p:nvSpPr>
        <p:spPr>
          <a:xfrm>
            <a:off x="3622571" y="3326130"/>
            <a:ext cx="5208270" cy="625475"/>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35"/>
          <p:cNvSpPr txBox="1"/>
          <p:nvPr/>
        </p:nvSpPr>
        <p:spPr>
          <a:xfrm>
            <a:off x="4147871" y="3361532"/>
            <a:ext cx="4712984" cy="521970"/>
          </a:xfrm>
          <a:prstGeom prst="rect">
            <a:avLst/>
          </a:prstGeom>
          <a:noFill/>
        </p:spPr>
        <p:txBody>
          <a:bodyPr wrap="square" rtlCol="0">
            <a:spAutoFit/>
          </a:bodyPr>
          <a:lstStyle/>
          <a:p>
            <a:r>
              <a:rPr lang="en-US" sz="2800" b="1" dirty="0">
                <a:solidFill>
                  <a:schemeClr val="bg1"/>
                </a:solidFill>
              </a:rPr>
              <a:t>LESSON 3: A CLOSER LOOK 2</a:t>
            </a:r>
          </a:p>
        </p:txBody>
      </p:sp>
      <p:grpSp>
        <p:nvGrpSpPr>
          <p:cNvPr id="16" name="Group 15"/>
          <p:cNvGrpSpPr/>
          <p:nvPr/>
        </p:nvGrpSpPr>
        <p:grpSpPr>
          <a:xfrm>
            <a:off x="3077845" y="3157059"/>
            <a:ext cx="990895" cy="941618"/>
            <a:chOff x="2766630" y="1746890"/>
            <a:chExt cx="990895" cy="941618"/>
          </a:xfrm>
        </p:grpSpPr>
        <p:pic>
          <p:nvPicPr>
            <p:cNvPr id="18" name="Picture 17"/>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19" name="Picture 18"/>
            <p:cNvPicPr>
              <a:picLocks noChangeAspect="1"/>
            </p:cNvPicPr>
            <p:nvPr/>
          </p:nvPicPr>
          <p:blipFill rotWithShape="1">
            <a:blip r:embed="rId5"/>
            <a:srcRect t="5582"/>
            <a:stretch>
              <a:fillRect/>
            </a:stretch>
          </p:blipFill>
          <p:spPr>
            <a:xfrm>
              <a:off x="2906617" y="1968106"/>
              <a:ext cx="710920" cy="499184"/>
            </a:xfrm>
            <a:prstGeom prst="rect">
              <a:avLst/>
            </a:prstGeom>
          </p:spPr>
        </p:pic>
      </p:gr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ounded Rectangle 1"/>
          <p:cNvSpPr/>
          <p:nvPr/>
        </p:nvSpPr>
        <p:spPr>
          <a:xfrm>
            <a:off x="3986530" y="499745"/>
            <a:ext cx="5113655" cy="1024255"/>
          </a:xfrm>
          <a:prstGeom prst="roundRect">
            <a:avLst>
              <a:gd name="adj" fmla="val 42661"/>
            </a:avLst>
          </a:prstGeom>
          <a:solidFill>
            <a:srgbClr val="FFC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9" name="TextBox 8"/>
          <p:cNvSpPr txBox="1"/>
          <p:nvPr/>
        </p:nvSpPr>
        <p:spPr>
          <a:xfrm>
            <a:off x="4791560" y="706508"/>
            <a:ext cx="3315377" cy="646331"/>
          </a:xfrm>
          <a:prstGeom prst="rect">
            <a:avLst/>
          </a:prstGeom>
          <a:noFill/>
        </p:spPr>
        <p:txBody>
          <a:bodyPr wrap="square" rtlCol="0">
            <a:spAutoFit/>
          </a:bodyPr>
          <a:lstStyle/>
          <a:p>
            <a:r>
              <a:rPr lang="en-US" sz="3600" b="1" dirty="0">
                <a:solidFill>
                  <a:schemeClr val="bg1"/>
                </a:solidFill>
                <a:latin typeface="Myriad Pro" pitchFamily="34" charset="0"/>
              </a:rPr>
              <a:t>OBJECTIVES</a:t>
            </a:r>
          </a:p>
        </p:txBody>
      </p:sp>
      <p:pic>
        <p:nvPicPr>
          <p:cNvPr id="10"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92320" y="144696"/>
            <a:ext cx="1515332" cy="15837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311982" y="1914652"/>
            <a:ext cx="10274531" cy="1753235"/>
          </a:xfrm>
          <a:prstGeom prst="rect">
            <a:avLst/>
          </a:prstGeom>
          <a:noFill/>
        </p:spPr>
        <p:txBody>
          <a:bodyPr wrap="square" rtlCol="0">
            <a:spAutoFit/>
          </a:bodyPr>
          <a:lstStyle/>
          <a:p>
            <a:pPr>
              <a:lnSpc>
                <a:spcPct val="150000"/>
              </a:lnSpc>
            </a:pPr>
            <a:r>
              <a:rPr lang="en-US" sz="3600" dirty="0"/>
              <a:t>By the end of the lesson, students will be able to:</a:t>
            </a:r>
          </a:p>
          <a:p>
            <a:pPr marL="457200" indent="-457200" algn="just">
              <a:lnSpc>
                <a:spcPct val="150000"/>
              </a:lnSpc>
              <a:buFont typeface="Courier New" panose="02070309020205020404" pitchFamily="49" charset="0"/>
              <a:buChar char="o"/>
            </a:pPr>
            <a:r>
              <a:rPr lang="en-US" sz="3600" dirty="0"/>
              <a:t>Use non-defining relative clauses.</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845" y="2232660"/>
            <a:ext cx="2952115"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PRESENTATION</a:t>
            </a:r>
            <a:endParaRPr lang="en-GB" b="1" dirty="0">
              <a:solidFill>
                <a:schemeClr val="tx1"/>
              </a:solidFill>
            </a:endParaRPr>
          </a:p>
        </p:txBody>
      </p:sp>
      <p:sp>
        <p:nvSpPr>
          <p:cNvPr id="18" name="Rounded Rectangle 17"/>
          <p:cNvSpPr/>
          <p:nvPr/>
        </p:nvSpPr>
        <p:spPr>
          <a:xfrm>
            <a:off x="509905" y="3611880"/>
            <a:ext cx="2207260" cy="60134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b="1" dirty="0">
                <a:solidFill>
                  <a:schemeClr val="tx1"/>
                </a:solidFill>
              </a:rPr>
              <a:t>PRACTICE</a:t>
            </a:r>
          </a:p>
        </p:txBody>
      </p:sp>
      <p:sp>
        <p:nvSpPr>
          <p:cNvPr id="19" name="Rounded Rectangle 18"/>
          <p:cNvSpPr/>
          <p:nvPr/>
        </p:nvSpPr>
        <p:spPr>
          <a:xfrm>
            <a:off x="2599233" y="5024299"/>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PRODUCTION</a:t>
            </a:r>
            <a:endParaRPr lang="en-GB" b="1" dirty="0">
              <a:solidFill>
                <a:schemeClr val="tx1"/>
              </a:solidFill>
            </a:endParaRPr>
          </a:p>
        </p:txBody>
      </p:sp>
      <p:sp>
        <p:nvSpPr>
          <p:cNvPr id="20" name="Rectangle 19"/>
          <p:cNvSpPr/>
          <p:nvPr/>
        </p:nvSpPr>
        <p:spPr>
          <a:xfrm>
            <a:off x="5588635" y="1163320"/>
            <a:ext cx="6311900" cy="617855"/>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Option 1:</a:t>
            </a:r>
            <a:r>
              <a:rPr lang="en-US" altLang="en-GB" dirty="0">
                <a:solidFill>
                  <a:schemeClr val="tx1"/>
                </a:solidFill>
              </a:rPr>
              <a:t> Quiz</a:t>
            </a:r>
            <a:endParaRPr lang="en-GB" dirty="0">
              <a:solidFill>
                <a:schemeClr val="tx1"/>
              </a:solidFill>
            </a:endParaRPr>
          </a:p>
          <a:p>
            <a:r>
              <a:rPr lang="en-GB" dirty="0">
                <a:solidFill>
                  <a:schemeClr val="tx1"/>
                </a:solidFill>
              </a:rPr>
              <a:t>Option 2: </a:t>
            </a:r>
            <a:r>
              <a:rPr lang="en-US" altLang="en-GB" dirty="0">
                <a:solidFill>
                  <a:schemeClr val="tx1"/>
                </a:solidFill>
              </a:rPr>
              <a:t>Planet Earth Pictionary</a:t>
            </a:r>
          </a:p>
        </p:txBody>
      </p:sp>
      <p:sp>
        <p:nvSpPr>
          <p:cNvPr id="21" name="Rectangle 20"/>
          <p:cNvSpPr/>
          <p:nvPr/>
        </p:nvSpPr>
        <p:spPr>
          <a:xfrm>
            <a:off x="5588635" y="2023110"/>
            <a:ext cx="6329680" cy="160337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Grammar Explanation</a:t>
            </a:r>
          </a:p>
          <a:p>
            <a:pPr marR="0" indent="0">
              <a:spcBef>
                <a:spcPts val="0"/>
              </a:spcBef>
              <a:spcAft>
                <a:spcPts val="0"/>
              </a:spcAft>
              <a:buFont typeface="Arial" panose="020B0604020202020204" pitchFamily="34" charset="0"/>
              <a:buNone/>
            </a:pP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1: Complete the sentences with correct relative pronouns.</a:t>
            </a:r>
          </a:p>
          <a:p>
            <a:pPr marR="0" indent="0" algn="just">
              <a:spcBef>
                <a:spcPts val="0"/>
              </a:spcBef>
              <a:spcAft>
                <a:spcPts val="0"/>
              </a:spcAft>
              <a:buFont typeface="Arial" panose="020B0604020202020204" pitchFamily="34" charset="0"/>
              <a:buNone/>
            </a:pP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2: Underline the relative clauses. Tick (√) if the relative clause can be omitted.</a:t>
            </a:r>
          </a:p>
          <a:p>
            <a:pPr marR="0" indent="0" algn="just">
              <a:spcBef>
                <a:spcPts val="0"/>
              </a:spcBef>
              <a:spcAft>
                <a:spcPts val="0"/>
              </a:spcAft>
              <a:buFont typeface="Arial" panose="020B0604020202020204" pitchFamily="34" charset="0"/>
              <a:buNone/>
            </a:pP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3: Complete each sentence with a non-defining relative clause (A-E).</a:t>
            </a:r>
          </a:p>
        </p:txBody>
      </p:sp>
      <p:sp>
        <p:nvSpPr>
          <p:cNvPr id="22" name="Rectangle 21"/>
          <p:cNvSpPr/>
          <p:nvPr/>
        </p:nvSpPr>
        <p:spPr>
          <a:xfrm>
            <a:off x="5586095" y="3868420"/>
            <a:ext cx="6327775" cy="70358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4: </a:t>
            </a:r>
            <a:r>
              <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C</a:t>
            </a: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ombine the two sentences into one, using a non-defining relative clause.</a:t>
            </a:r>
          </a:p>
        </p:txBody>
      </p:sp>
      <p:sp>
        <p:nvSpPr>
          <p:cNvPr id="23" name="Rectangle 22"/>
          <p:cNvSpPr/>
          <p:nvPr/>
        </p:nvSpPr>
        <p:spPr>
          <a:xfrm>
            <a:off x="5570855" y="4730750"/>
            <a:ext cx="6315075" cy="93472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a:solidFill>
                  <a:schemeClr val="tx1"/>
                </a:solidFill>
                <a:latin typeface="Calibri" panose="020F0502020204030204" pitchFamily="34" charset="0"/>
                <a:cs typeface="Calibri" panose="020F0502020204030204" pitchFamily="34" charset="0"/>
              </a:rPr>
              <a:t>Task 5: Work in two groups. Take turns to say aloud one the places in the table. The other group explains or gives more information about it. The team that has the most corrected sentences wins.</a:t>
            </a:r>
          </a:p>
        </p:txBody>
      </p:sp>
      <p:cxnSp>
        <p:nvCxnSpPr>
          <p:cNvPr id="24" name="Curved Connector 23"/>
          <p:cNvCxnSpPr>
            <a:stCxn id="16" idx="3"/>
            <a:endCxn id="17" idx="0"/>
          </p:cNvCxnSpPr>
          <p:nvPr/>
        </p:nvCxnSpPr>
        <p:spPr>
          <a:xfrm>
            <a:off x="2505075" y="1409065"/>
            <a:ext cx="1287145" cy="8235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613535" y="2541905"/>
            <a:ext cx="702310" cy="106997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19" idx="0"/>
          </p:cNvCxnSpPr>
          <p:nvPr/>
        </p:nvCxnSpPr>
        <p:spPr>
          <a:xfrm>
            <a:off x="2717165" y="3912870"/>
            <a:ext cx="800100" cy="1111250"/>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669161" y="5926304"/>
            <a:ext cx="1835914"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stCxn id="19" idx="1"/>
            <a:endCxn id="27" idx="0"/>
          </p:cNvCxnSpPr>
          <p:nvPr/>
        </p:nvCxnSpPr>
        <p:spPr>
          <a:xfrm rot="10800000" flipV="1">
            <a:off x="1587500" y="5325110"/>
            <a:ext cx="1011555" cy="60134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88635" y="5863590"/>
            <a:ext cx="6311900" cy="6851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Arial" panose="020B0604020202020204" pitchFamily="34" charset="0"/>
              <a:buNone/>
            </a:pPr>
            <a:r>
              <a:rPr lang="en-US" dirty="0">
                <a:solidFill>
                  <a:schemeClr val="tx1"/>
                </a:solidFill>
              </a:rPr>
              <a:t>Wrap-up</a:t>
            </a:r>
          </a:p>
          <a:p>
            <a:pPr indent="0">
              <a:buFont typeface="Arial" panose="020B0604020202020204" pitchFamily="34" charset="0"/>
              <a:buNone/>
            </a:pPr>
            <a:r>
              <a:rPr lang="en-US">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3: A CLOSER LOOK 2</a:t>
            </a:r>
            <a:endParaRPr lang="en-US" sz="2800" b="1" dirty="0">
              <a:solidFill>
                <a:schemeClr val="bg1"/>
              </a:solidFill>
            </a:endParaRP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a:fillRect/>
            </a:stretch>
          </p:blipFill>
          <p:spPr>
            <a:xfrm>
              <a:off x="2906617" y="1968106"/>
              <a:ext cx="710920" cy="499184"/>
            </a:xfrm>
            <a:prstGeom prst="rect">
              <a:avLst/>
            </a:prstGeom>
          </p:spPr>
        </p:pic>
      </p:grpSp>
      <p:grpSp>
        <p:nvGrpSpPr>
          <p:cNvPr id="2" name="Group 1"/>
          <p:cNvGrpSpPr>
            <a:grpSpLocks noGrp="1" noUngrp="1" noRot="1" noChangeAspect="1" noMove="1" noResize="1"/>
          </p:cNvGrpSpPr>
          <p:nvPr/>
        </p:nvGrpSpPr>
        <p:grpSpPr>
          <a:xfrm>
            <a:off x="-52705" y="8991600"/>
            <a:ext cx="485775" cy="421005"/>
            <a:chOff x="-19221" y="197691"/>
            <a:chExt cx="5378624" cy="6402614"/>
          </a:xfrm>
        </p:grpSpPr>
        <p:sp>
          <p:nvSpPr>
            <p:cNvPr id="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86238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pic>
        <p:nvPicPr>
          <p:cNvPr id="3" name="Picture 2" descr="A neon sign with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6018"/>
            <a:ext cx="12193172" cy="6858660"/>
          </a:xfrm>
          <a:prstGeom prst="rect">
            <a:avLst/>
          </a:prstGeom>
        </p:spPr>
      </p:pic>
      <p:sp>
        <p:nvSpPr>
          <p:cNvPr id="100" name="Text Box 99"/>
          <p:cNvSpPr txBox="1"/>
          <p:nvPr/>
        </p:nvSpPr>
        <p:spPr>
          <a:xfrm>
            <a:off x="847090" y="-2529840"/>
            <a:ext cx="11346180" cy="1445260"/>
          </a:xfrm>
          <a:prstGeom prst="rect">
            <a:avLst/>
          </a:prstGeom>
          <a:noFill/>
          <a:ln w="9525">
            <a:noFill/>
          </a:ln>
        </p:spPr>
        <p:txBody>
          <a:bodyPr wrap="square">
            <a:spAutoFit/>
          </a:bodyPr>
          <a:lstStyle/>
          <a:p>
            <a:pPr marL="228600" indent="-228600" algn="ctr"/>
            <a:r>
              <a:rPr lang="en-US" sz="4400" b="0" i="1">
                <a:solidFill>
                  <a:schemeClr val="bg1"/>
                </a:solidFill>
                <a:latin typeface="Times New Roman" panose="02020603050405020304" charset="0"/>
                <a:cs typeface="Calibri" panose="020F0502020204030204" pitchFamily="34" charset="0"/>
              </a:rPr>
              <a:t>The man ______ taught us science last year was Mr. Nam.</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Content Placeholder 1" descr="30432570"/>
          <p:cNvPicPr>
            <a:picLocks noGrp="1" noChangeAspect="1"/>
          </p:cNvPicPr>
          <p:nvPr>
            <p:ph idx="1"/>
          </p:nvPr>
        </p:nvPicPr>
        <p:blipFill>
          <a:blip r:embed="rId3"/>
          <a:srcRect t="7628" b="10927"/>
          <a:stretch>
            <a:fillRect/>
          </a:stretch>
        </p:blipFill>
        <p:spPr>
          <a:xfrm>
            <a:off x="0" y="-111125"/>
            <a:ext cx="12108815" cy="6968490"/>
          </a:xfrm>
          <a:prstGeom prst="rect">
            <a:avLst/>
          </a:prstGeom>
        </p:spPr>
      </p:pic>
      <p:grpSp>
        <p:nvGrpSpPr>
          <p:cNvPr id="31" name="Group 30"/>
          <p:cNvGrpSpPr/>
          <p:nvPr/>
        </p:nvGrpSpPr>
        <p:grpSpPr>
          <a:xfrm>
            <a:off x="-1172" y="-7620"/>
            <a:ext cx="12192000" cy="86238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sp>
        <p:nvSpPr>
          <p:cNvPr id="100" name="Text Box 99"/>
          <p:cNvSpPr txBox="1"/>
          <p:nvPr/>
        </p:nvSpPr>
        <p:spPr>
          <a:xfrm>
            <a:off x="592455" y="1526540"/>
            <a:ext cx="11346180" cy="1445260"/>
          </a:xfrm>
          <a:prstGeom prst="rect">
            <a:avLst/>
          </a:prstGeom>
          <a:noFill/>
          <a:ln w="9525">
            <a:noFill/>
          </a:ln>
        </p:spPr>
        <p:txBody>
          <a:bodyPr wrap="square">
            <a:spAutoFit/>
          </a:bodyPr>
          <a:lstStyle/>
          <a:p>
            <a:pPr marL="228600" indent="-228600" algn="ctr"/>
            <a:r>
              <a:rPr lang="en-US" sz="4400" b="0" i="1">
                <a:solidFill>
                  <a:schemeClr val="bg1"/>
                </a:solidFill>
                <a:latin typeface="Times New Roman" panose="02020603050405020304" charset="0"/>
                <a:cs typeface="Calibri" panose="020F0502020204030204" pitchFamily="34" charset="0"/>
              </a:rPr>
              <a:t>The man ______ taught us science last year was Mr. Nam.</a:t>
            </a:r>
          </a:p>
        </p:txBody>
      </p:sp>
      <p:sp>
        <p:nvSpPr>
          <p:cNvPr id="4" name="Text Box 3"/>
          <p:cNvSpPr txBox="1"/>
          <p:nvPr/>
        </p:nvSpPr>
        <p:spPr>
          <a:xfrm>
            <a:off x="2817495" y="4772660"/>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when</a:t>
            </a:r>
          </a:p>
        </p:txBody>
      </p:sp>
      <p:sp>
        <p:nvSpPr>
          <p:cNvPr id="6" name="Text Box 5"/>
          <p:cNvSpPr txBox="1"/>
          <p:nvPr/>
        </p:nvSpPr>
        <p:spPr>
          <a:xfrm>
            <a:off x="7144385" y="4774565"/>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what</a:t>
            </a:r>
          </a:p>
        </p:txBody>
      </p:sp>
      <p:sp>
        <p:nvSpPr>
          <p:cNvPr id="7" name="Text Box 6"/>
          <p:cNvSpPr txBox="1"/>
          <p:nvPr/>
        </p:nvSpPr>
        <p:spPr>
          <a:xfrm>
            <a:off x="2817495" y="5767070"/>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which</a:t>
            </a:r>
          </a:p>
        </p:txBody>
      </p:sp>
      <p:sp>
        <p:nvSpPr>
          <p:cNvPr id="8" name="Text Box 7"/>
          <p:cNvSpPr txBox="1"/>
          <p:nvPr/>
        </p:nvSpPr>
        <p:spPr>
          <a:xfrm>
            <a:off x="7144385" y="5709285"/>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who</a:t>
            </a:r>
          </a:p>
        </p:txBody>
      </p:sp>
      <p:sp>
        <p:nvSpPr>
          <p:cNvPr id="10" name="Text Box 9"/>
          <p:cNvSpPr txBox="1"/>
          <p:nvPr/>
        </p:nvSpPr>
        <p:spPr>
          <a:xfrm>
            <a:off x="487045" y="7887970"/>
            <a:ext cx="11346180" cy="1445260"/>
          </a:xfrm>
          <a:prstGeom prst="rect">
            <a:avLst/>
          </a:prstGeom>
          <a:noFill/>
          <a:ln w="9525">
            <a:noFill/>
          </a:ln>
        </p:spPr>
        <p:txBody>
          <a:bodyPr wrap="square">
            <a:spAutoFit/>
          </a:bodyPr>
          <a:lstStyle/>
          <a:p>
            <a:pPr marL="228600" indent="-228600" algn="ctr"/>
            <a:r>
              <a:rPr lang="en-US" sz="4400" b="0" i="1">
                <a:solidFill>
                  <a:schemeClr val="bg1"/>
                </a:solidFill>
                <a:latin typeface="Times New Roman" panose="02020603050405020304" charset="0"/>
                <a:cs typeface="Calibri" panose="020F0502020204030204" pitchFamily="34" charset="0"/>
              </a:rPr>
              <a:t>We are playing a game ______ was designed by our teacher.</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par>
                          <p:cTn id="10" fill="hold">
                            <p:stCondLst>
                              <p:cond delay="500"/>
                            </p:stCondLst>
                            <p:childTnLst>
                              <p:par>
                                <p:cTn id="11" presetID="40" presetClass="entr" presetSubtype="0" fill="hold" grpId="0" nodeType="afterEffect">
                                  <p:stCondLst>
                                    <p:cond delay="0"/>
                                  </p:stCondLst>
                                  <p:childTnLst>
                                    <p:set>
                                      <p:cBhvr>
                                        <p:cTn id="12" dur="500"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0" presetClass="entr" presetSubtype="0" fill="hold" grpId="0" nodeType="afterEffect">
                                  <p:stCondLst>
                                    <p:cond delay="0"/>
                                  </p:stCondLst>
                                  <p:childTnLst>
                                    <p:set>
                                      <p:cBhvr>
                                        <p:cTn id="18" dur="500"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1"/>
                                          </p:val>
                                        </p:tav>
                                        <p:tav tm="100000">
                                          <p:val>
                                            <p:strVal val="#ppt_x"/>
                                          </p:val>
                                        </p:tav>
                                      </p:tavLst>
                                    </p:anim>
                                    <p:anim calcmode="lin" valueType="num">
                                      <p:cBhvr>
                                        <p:cTn id="21" dur="5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40" presetClass="entr" presetSubtype="0" fill="hold" grpId="0" nodeType="afterEffect">
                                  <p:stCondLst>
                                    <p:cond delay="0"/>
                                  </p:stCondLst>
                                  <p:iterate type="lt">
                                    <p:tmPct val="0"/>
                                  </p:iterate>
                                  <p:childTnLst>
                                    <p:set>
                                      <p:cBhvr>
                                        <p:cTn id="24" dur="500"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1"/>
                                          </p:val>
                                        </p:tav>
                                        <p:tav tm="100000">
                                          <p:val>
                                            <p:strVal val="#ppt_x"/>
                                          </p:val>
                                        </p:tav>
                                      </p:tavLst>
                                    </p:anim>
                                    <p:anim calcmode="lin" valueType="num">
                                      <p:cBhvr>
                                        <p:cTn id="2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mph" presetSubtype="2" fill="hold" grpId="2" nodeType="clickEffect">
                                  <p:stCondLst>
                                    <p:cond delay="0"/>
                                  </p:stCondLst>
                                  <p:iterate type="lt">
                                    <p:tmPct val="0"/>
                                  </p:iterate>
                                  <p:childTnLst>
                                    <p:animClr clrSpc="rgb" dir="cw">
                                      <p:cBhvr override="childStyle">
                                        <p:cTn id="31" dur="2000" fill="hold"/>
                                        <p:tgtEl>
                                          <p:spTgt spid="8"/>
                                        </p:tgtEl>
                                        <p:attrNameLst>
                                          <p:attrName>style.color</p:attrName>
                                        </p:attrNameLst>
                                      </p:cBhvr>
                                      <p:to>
                                        <a:srgbClr val="FF1F1F"/>
                                      </p:to>
                                    </p:animClr>
                                  </p:childTnLst>
                                </p:cTn>
                              </p:par>
                              <p:par>
                                <p:cTn id="32" presetID="4" presetClass="emph" presetSubtype="2" fill="hold" grpId="3" nodeType="withEffect">
                                  <p:stCondLst>
                                    <p:cond delay="0"/>
                                  </p:stCondLst>
                                  <p:iterate type="lt">
                                    <p:tmPct val="0"/>
                                  </p:iterate>
                                  <p:childTnLst>
                                    <p:anim to="2" calcmode="lin" valueType="num">
                                      <p:cBhvr override="childStyle">
                                        <p:cTn id="33" dur="2000" fill="hold"/>
                                        <p:tgtEl>
                                          <p:spTgt spid="8"/>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P spid="7" grpId="1"/>
      <p:bldP spid="8" grpId="0"/>
      <p:bldP spid="8" grpId="1"/>
      <p:bldP spid="8" grpId="2"/>
      <p:bldP spid="8" grpId="3"/>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Content Placeholder 1" descr="30432570"/>
          <p:cNvPicPr>
            <a:picLocks noGrp="1" noChangeAspect="1"/>
          </p:cNvPicPr>
          <p:nvPr>
            <p:ph idx="1"/>
          </p:nvPr>
        </p:nvPicPr>
        <p:blipFill>
          <a:blip r:embed="rId3"/>
          <a:srcRect t="7628" b="10927"/>
          <a:stretch>
            <a:fillRect/>
          </a:stretch>
        </p:blipFill>
        <p:spPr>
          <a:xfrm>
            <a:off x="0" y="-111125"/>
            <a:ext cx="12108815" cy="6968490"/>
          </a:xfrm>
          <a:prstGeom prst="rect">
            <a:avLst/>
          </a:prstGeom>
        </p:spPr>
      </p:pic>
      <p:grpSp>
        <p:nvGrpSpPr>
          <p:cNvPr id="31" name="Group 30"/>
          <p:cNvGrpSpPr/>
          <p:nvPr/>
        </p:nvGrpSpPr>
        <p:grpSpPr>
          <a:xfrm>
            <a:off x="-1172" y="-7620"/>
            <a:ext cx="12192000" cy="86238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sp>
        <p:nvSpPr>
          <p:cNvPr id="100" name="Text Box 99"/>
          <p:cNvSpPr txBox="1"/>
          <p:nvPr/>
        </p:nvSpPr>
        <p:spPr>
          <a:xfrm>
            <a:off x="592455" y="-2402205"/>
            <a:ext cx="11346180" cy="1445260"/>
          </a:xfrm>
          <a:prstGeom prst="rect">
            <a:avLst/>
          </a:prstGeom>
          <a:noFill/>
          <a:ln w="9525">
            <a:noFill/>
          </a:ln>
        </p:spPr>
        <p:txBody>
          <a:bodyPr wrap="square">
            <a:spAutoFit/>
          </a:bodyPr>
          <a:lstStyle/>
          <a:p>
            <a:pPr marL="228600" indent="-228600" algn="ctr"/>
            <a:r>
              <a:rPr lang="en-US" sz="4400" i="1">
                <a:solidFill>
                  <a:schemeClr val="bg1"/>
                </a:solidFill>
                <a:latin typeface="Times New Roman" panose="02020603050405020304" charset="0"/>
                <a:cs typeface="Calibri" panose="020F0502020204030204" pitchFamily="34" charset="0"/>
                <a:sym typeface="+mn-ea"/>
              </a:rPr>
              <a:t>The man ______ taught us science last year was Mr. Nam.</a:t>
            </a:r>
            <a:endParaRPr lang="en-US" sz="4400" b="0" i="1">
              <a:solidFill>
                <a:schemeClr val="bg1"/>
              </a:solidFill>
              <a:latin typeface="Times New Roman" panose="02020603050405020304" charset="0"/>
              <a:cs typeface="Calibri" panose="020F0502020204030204" pitchFamily="34" charset="0"/>
            </a:endParaRPr>
          </a:p>
        </p:txBody>
      </p:sp>
      <p:sp>
        <p:nvSpPr>
          <p:cNvPr id="4" name="Text Box 3"/>
          <p:cNvSpPr txBox="1"/>
          <p:nvPr/>
        </p:nvSpPr>
        <p:spPr>
          <a:xfrm>
            <a:off x="2817495" y="4772660"/>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who</a:t>
            </a:r>
          </a:p>
        </p:txBody>
      </p:sp>
      <p:sp>
        <p:nvSpPr>
          <p:cNvPr id="6" name="Text Box 5"/>
          <p:cNvSpPr txBox="1"/>
          <p:nvPr/>
        </p:nvSpPr>
        <p:spPr>
          <a:xfrm>
            <a:off x="7144385" y="4774565"/>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where</a:t>
            </a:r>
          </a:p>
        </p:txBody>
      </p:sp>
      <p:sp>
        <p:nvSpPr>
          <p:cNvPr id="7" name="Text Box 6"/>
          <p:cNvSpPr txBox="1"/>
          <p:nvPr/>
        </p:nvSpPr>
        <p:spPr>
          <a:xfrm>
            <a:off x="2817495" y="5767070"/>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which</a:t>
            </a:r>
          </a:p>
        </p:txBody>
      </p:sp>
      <p:sp>
        <p:nvSpPr>
          <p:cNvPr id="8" name="Text Box 7"/>
          <p:cNvSpPr txBox="1"/>
          <p:nvPr/>
        </p:nvSpPr>
        <p:spPr>
          <a:xfrm>
            <a:off x="7144385" y="5709285"/>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how</a:t>
            </a:r>
          </a:p>
        </p:txBody>
      </p:sp>
      <p:sp>
        <p:nvSpPr>
          <p:cNvPr id="3" name="Text Box 2"/>
          <p:cNvSpPr txBox="1"/>
          <p:nvPr/>
        </p:nvSpPr>
        <p:spPr>
          <a:xfrm>
            <a:off x="719455" y="1653540"/>
            <a:ext cx="11346180" cy="1445260"/>
          </a:xfrm>
          <a:prstGeom prst="rect">
            <a:avLst/>
          </a:prstGeom>
          <a:noFill/>
          <a:ln w="9525">
            <a:noFill/>
          </a:ln>
        </p:spPr>
        <p:txBody>
          <a:bodyPr wrap="square">
            <a:spAutoFit/>
          </a:bodyPr>
          <a:lstStyle/>
          <a:p>
            <a:pPr marL="228600" indent="-228600" algn="ctr"/>
            <a:r>
              <a:rPr lang="en-US" sz="4400" b="0" i="1">
                <a:solidFill>
                  <a:schemeClr val="bg1"/>
                </a:solidFill>
                <a:latin typeface="Times New Roman" panose="02020603050405020304" charset="0"/>
                <a:cs typeface="Calibri" panose="020F0502020204030204" pitchFamily="34" charset="0"/>
              </a:rPr>
              <a:t>We are playing a game ______ was designed by our teacher.</a:t>
            </a:r>
          </a:p>
        </p:txBody>
      </p:sp>
      <p:sp>
        <p:nvSpPr>
          <p:cNvPr id="5" name="Text Box 4"/>
          <p:cNvSpPr txBox="1"/>
          <p:nvPr/>
        </p:nvSpPr>
        <p:spPr>
          <a:xfrm>
            <a:off x="114935" y="7533640"/>
            <a:ext cx="11346180" cy="1445260"/>
          </a:xfrm>
          <a:prstGeom prst="rect">
            <a:avLst/>
          </a:prstGeom>
          <a:noFill/>
          <a:ln w="9525">
            <a:noFill/>
          </a:ln>
        </p:spPr>
        <p:txBody>
          <a:bodyPr wrap="square">
            <a:spAutoFit/>
          </a:bodyPr>
          <a:lstStyle/>
          <a:p>
            <a:pPr marL="228600" indent="-228600" algn="ctr"/>
            <a:r>
              <a:rPr lang="en-US" sz="4400" b="0" i="1">
                <a:solidFill>
                  <a:schemeClr val="bg1"/>
                </a:solidFill>
                <a:latin typeface="Times New Roman" panose="02020603050405020304" charset="0"/>
                <a:cs typeface="Calibri" panose="020F0502020204030204" pitchFamily="34" charset="0"/>
              </a:rPr>
              <a:t>The woman ______ we visited last summer is my former English teacher.</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par>
                          <p:cTn id="10" fill="hold">
                            <p:stCondLst>
                              <p:cond delay="500"/>
                            </p:stCondLst>
                            <p:childTnLst>
                              <p:par>
                                <p:cTn id="11" presetID="40" presetClass="entr" presetSubtype="0" fill="hold" grpId="0" nodeType="afterEffect">
                                  <p:stCondLst>
                                    <p:cond delay="0"/>
                                  </p:stCondLst>
                                  <p:childTnLst>
                                    <p:set>
                                      <p:cBhvr>
                                        <p:cTn id="12" dur="500"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0" presetClass="entr" presetSubtype="0" fill="hold" grpId="0" nodeType="afterEffect">
                                  <p:stCondLst>
                                    <p:cond delay="0"/>
                                  </p:stCondLst>
                                  <p:iterate type="lt">
                                    <p:tmPct val="0"/>
                                  </p:iterate>
                                  <p:childTnLst>
                                    <p:set>
                                      <p:cBhvr>
                                        <p:cTn id="18" dur="500"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1"/>
                                          </p:val>
                                        </p:tav>
                                        <p:tav tm="100000">
                                          <p:val>
                                            <p:strVal val="#ppt_x"/>
                                          </p:val>
                                        </p:tav>
                                      </p:tavLst>
                                    </p:anim>
                                    <p:anim calcmode="lin" valueType="num">
                                      <p:cBhvr>
                                        <p:cTn id="21" dur="5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40" presetClass="entr" presetSubtype="0" fill="hold" grpId="0" nodeType="afterEffect">
                                  <p:stCondLst>
                                    <p:cond delay="0"/>
                                  </p:stCondLst>
                                  <p:iterate type="lt">
                                    <p:tmPct val="0"/>
                                  </p:iterate>
                                  <p:childTnLst>
                                    <p:set>
                                      <p:cBhvr>
                                        <p:cTn id="24" dur="500"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1"/>
                                          </p:val>
                                        </p:tav>
                                        <p:tav tm="100000">
                                          <p:val>
                                            <p:strVal val="#ppt_x"/>
                                          </p:val>
                                        </p:tav>
                                      </p:tavLst>
                                    </p:anim>
                                    <p:anim calcmode="lin" valueType="num">
                                      <p:cBhvr>
                                        <p:cTn id="2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mph" presetSubtype="2" fill="hold" grpId="2" nodeType="clickEffect">
                                  <p:stCondLst>
                                    <p:cond delay="0"/>
                                  </p:stCondLst>
                                  <p:iterate type="lt">
                                    <p:tmPct val="0"/>
                                  </p:iterate>
                                  <p:childTnLst>
                                    <p:animClr clrSpc="rgb" dir="cw">
                                      <p:cBhvr override="childStyle">
                                        <p:cTn id="31" dur="2000" fill="hold"/>
                                        <p:tgtEl>
                                          <p:spTgt spid="7"/>
                                        </p:tgtEl>
                                        <p:attrNameLst>
                                          <p:attrName>style.color</p:attrName>
                                        </p:attrNameLst>
                                      </p:cBhvr>
                                      <p:to>
                                        <a:srgbClr val="FF1F1F"/>
                                      </p:to>
                                    </p:animClr>
                                  </p:childTnLst>
                                </p:cTn>
                              </p:par>
                              <p:par>
                                <p:cTn id="32" presetID="4" presetClass="emph" presetSubtype="2" fill="hold" grpId="3" nodeType="withEffect">
                                  <p:stCondLst>
                                    <p:cond delay="0"/>
                                  </p:stCondLst>
                                  <p:iterate type="lt">
                                    <p:tmPct val="0"/>
                                  </p:iterate>
                                  <p:childTnLst>
                                    <p:anim to="1.7" calcmode="lin" valueType="num">
                                      <p:cBhvr override="childStyle">
                                        <p:cTn id="33" dur="2000" fill="hold"/>
                                        <p:tgtEl>
                                          <p:spTgt spid="7"/>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P spid="7" grpId="1"/>
      <p:bldP spid="7" grpId="2"/>
      <p:bldP spid="7" grpId="3"/>
      <p:bldP spid="8" grpId="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Content Placeholder 1" descr="30432570"/>
          <p:cNvPicPr>
            <a:picLocks noGrp="1" noChangeAspect="1"/>
          </p:cNvPicPr>
          <p:nvPr>
            <p:ph idx="1"/>
          </p:nvPr>
        </p:nvPicPr>
        <p:blipFill>
          <a:blip r:embed="rId3"/>
          <a:srcRect t="7628" b="10927"/>
          <a:stretch>
            <a:fillRect/>
          </a:stretch>
        </p:blipFill>
        <p:spPr>
          <a:xfrm>
            <a:off x="0" y="-111125"/>
            <a:ext cx="12108815" cy="6968490"/>
          </a:xfrm>
          <a:prstGeom prst="rect">
            <a:avLst/>
          </a:prstGeom>
        </p:spPr>
      </p:pic>
      <p:grpSp>
        <p:nvGrpSpPr>
          <p:cNvPr id="31" name="Group 30"/>
          <p:cNvGrpSpPr/>
          <p:nvPr/>
        </p:nvGrpSpPr>
        <p:grpSpPr>
          <a:xfrm>
            <a:off x="-1172" y="-7620"/>
            <a:ext cx="12192000" cy="86238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sp>
        <p:nvSpPr>
          <p:cNvPr id="4" name="Text Box 3"/>
          <p:cNvSpPr txBox="1"/>
          <p:nvPr/>
        </p:nvSpPr>
        <p:spPr>
          <a:xfrm>
            <a:off x="2817495" y="4772660"/>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which</a:t>
            </a:r>
          </a:p>
        </p:txBody>
      </p:sp>
      <p:sp>
        <p:nvSpPr>
          <p:cNvPr id="6" name="Text Box 5"/>
          <p:cNvSpPr txBox="1"/>
          <p:nvPr/>
        </p:nvSpPr>
        <p:spPr>
          <a:xfrm>
            <a:off x="7144385" y="4774565"/>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who</a:t>
            </a:r>
          </a:p>
        </p:txBody>
      </p:sp>
      <p:sp>
        <p:nvSpPr>
          <p:cNvPr id="7" name="Text Box 6"/>
          <p:cNvSpPr txBox="1"/>
          <p:nvPr/>
        </p:nvSpPr>
        <p:spPr>
          <a:xfrm>
            <a:off x="2817495" y="5767070"/>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when</a:t>
            </a:r>
          </a:p>
        </p:txBody>
      </p:sp>
      <p:sp>
        <p:nvSpPr>
          <p:cNvPr id="8" name="Text Box 7"/>
          <p:cNvSpPr txBox="1"/>
          <p:nvPr/>
        </p:nvSpPr>
        <p:spPr>
          <a:xfrm>
            <a:off x="7144385" y="5709285"/>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whose</a:t>
            </a:r>
          </a:p>
        </p:txBody>
      </p:sp>
      <p:sp>
        <p:nvSpPr>
          <p:cNvPr id="3" name="Text Box 2"/>
          <p:cNvSpPr txBox="1"/>
          <p:nvPr/>
        </p:nvSpPr>
        <p:spPr>
          <a:xfrm>
            <a:off x="719455" y="1653540"/>
            <a:ext cx="11346180" cy="1445260"/>
          </a:xfrm>
          <a:prstGeom prst="rect">
            <a:avLst/>
          </a:prstGeom>
          <a:noFill/>
          <a:ln w="9525">
            <a:noFill/>
          </a:ln>
        </p:spPr>
        <p:txBody>
          <a:bodyPr wrap="square">
            <a:spAutoFit/>
          </a:bodyPr>
          <a:lstStyle/>
          <a:p>
            <a:pPr marL="228600" indent="-228600" algn="ctr"/>
            <a:r>
              <a:rPr lang="en-US" sz="4400" b="0" i="1">
                <a:solidFill>
                  <a:schemeClr val="bg1"/>
                </a:solidFill>
                <a:latin typeface="Times New Roman" panose="02020603050405020304" charset="0"/>
                <a:cs typeface="Calibri" panose="020F0502020204030204" pitchFamily="34" charset="0"/>
              </a:rPr>
              <a:t>The woman ______ we visited last summer is my former English teacher.</a:t>
            </a:r>
          </a:p>
        </p:txBody>
      </p:sp>
      <p:sp>
        <p:nvSpPr>
          <p:cNvPr id="5" name="Text Box 4"/>
          <p:cNvSpPr txBox="1"/>
          <p:nvPr/>
        </p:nvSpPr>
        <p:spPr>
          <a:xfrm>
            <a:off x="6970395" y="-2717800"/>
            <a:ext cx="4064000" cy="368300"/>
          </a:xfrm>
          <a:prstGeom prst="rect">
            <a:avLst/>
          </a:prstGeom>
          <a:noFill/>
        </p:spPr>
        <p:txBody>
          <a:bodyPr wrap="square" rtlCol="0">
            <a:spAutoFit/>
          </a:bodyPr>
          <a:lstStyle/>
          <a:p>
            <a:endParaRPr lang="en-US"/>
          </a:p>
        </p:txBody>
      </p:sp>
      <p:sp>
        <p:nvSpPr>
          <p:cNvPr id="10" name="Text Box 9"/>
          <p:cNvSpPr txBox="1"/>
          <p:nvPr/>
        </p:nvSpPr>
        <p:spPr>
          <a:xfrm>
            <a:off x="666750" y="-2320290"/>
            <a:ext cx="11346180" cy="1445260"/>
          </a:xfrm>
          <a:prstGeom prst="rect">
            <a:avLst/>
          </a:prstGeom>
          <a:noFill/>
          <a:ln w="9525">
            <a:noFill/>
          </a:ln>
        </p:spPr>
        <p:txBody>
          <a:bodyPr wrap="square">
            <a:spAutoFit/>
          </a:bodyPr>
          <a:lstStyle/>
          <a:p>
            <a:pPr marL="228600" indent="-228600" algn="ctr"/>
            <a:r>
              <a:rPr lang="en-US" sz="4400" b="0" i="1">
                <a:solidFill>
                  <a:schemeClr val="bg1"/>
                </a:solidFill>
                <a:latin typeface="Times New Roman" panose="02020603050405020304" charset="0"/>
                <a:cs typeface="Calibri" panose="020F0502020204030204" pitchFamily="34" charset="0"/>
              </a:rPr>
              <a:t>We are playing a game ______ was designed by our teacher.</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par>
                          <p:cTn id="10" fill="hold">
                            <p:stCondLst>
                              <p:cond delay="500"/>
                            </p:stCondLst>
                            <p:childTnLst>
                              <p:par>
                                <p:cTn id="11" presetID="40" presetClass="entr" presetSubtype="0" fill="hold" grpId="0" nodeType="afterEffect">
                                  <p:stCondLst>
                                    <p:cond delay="0"/>
                                  </p:stCondLst>
                                  <p:iterate type="lt">
                                    <p:tmPct val="0"/>
                                  </p:iterate>
                                  <p:childTnLst>
                                    <p:set>
                                      <p:cBhvr>
                                        <p:cTn id="12" dur="500"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0" presetClass="entr" presetSubtype="0" fill="hold" grpId="0" nodeType="afterEffect">
                                  <p:stCondLst>
                                    <p:cond delay="0"/>
                                  </p:stCondLst>
                                  <p:iterate type="lt">
                                    <p:tmPct val="0"/>
                                  </p:iterate>
                                  <p:childTnLst>
                                    <p:set>
                                      <p:cBhvr>
                                        <p:cTn id="18" dur="500"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1"/>
                                          </p:val>
                                        </p:tav>
                                        <p:tav tm="100000">
                                          <p:val>
                                            <p:strVal val="#ppt_x"/>
                                          </p:val>
                                        </p:tav>
                                      </p:tavLst>
                                    </p:anim>
                                    <p:anim calcmode="lin" valueType="num">
                                      <p:cBhvr>
                                        <p:cTn id="21" dur="5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40" presetClass="entr" presetSubtype="0" fill="hold" grpId="0" nodeType="afterEffect">
                                  <p:stCondLst>
                                    <p:cond delay="0"/>
                                  </p:stCondLst>
                                  <p:iterate type="lt">
                                    <p:tmPct val="0"/>
                                  </p:iterate>
                                  <p:childTnLst>
                                    <p:set>
                                      <p:cBhvr>
                                        <p:cTn id="24" dur="500"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1"/>
                                          </p:val>
                                        </p:tav>
                                        <p:tav tm="100000">
                                          <p:val>
                                            <p:strVal val="#ppt_x"/>
                                          </p:val>
                                        </p:tav>
                                      </p:tavLst>
                                    </p:anim>
                                    <p:anim calcmode="lin" valueType="num">
                                      <p:cBhvr>
                                        <p:cTn id="2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mph" presetSubtype="2" fill="hold" grpId="2" nodeType="clickEffect">
                                  <p:stCondLst>
                                    <p:cond delay="0"/>
                                  </p:stCondLst>
                                  <p:iterate type="lt">
                                    <p:tmPct val="0"/>
                                  </p:iterate>
                                  <p:childTnLst>
                                    <p:animClr clrSpc="rgb" dir="cw">
                                      <p:cBhvr override="childStyle">
                                        <p:cTn id="31" dur="2000" fill="hold"/>
                                        <p:tgtEl>
                                          <p:spTgt spid="6"/>
                                        </p:tgtEl>
                                        <p:attrNameLst>
                                          <p:attrName>style.color</p:attrName>
                                        </p:attrNameLst>
                                      </p:cBhvr>
                                      <p:to>
                                        <a:srgbClr val="FF1F1F"/>
                                      </p:to>
                                    </p:animClr>
                                  </p:childTnLst>
                                </p:cTn>
                              </p:par>
                              <p:par>
                                <p:cTn id="32" presetID="4" presetClass="emph" presetSubtype="2" fill="hold" grpId="3" nodeType="withEffect">
                                  <p:stCondLst>
                                    <p:cond delay="0"/>
                                  </p:stCondLst>
                                  <p:iterate type="lt">
                                    <p:tmPct val="0"/>
                                  </p:iterate>
                                  <p:childTnLst>
                                    <p:anim to="2" calcmode="lin" valueType="num">
                                      <p:cBhvr override="childStyle">
                                        <p:cTn id="33" dur="2000" fill="hold"/>
                                        <p:tgtEl>
                                          <p:spTgt spid="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6" grpId="2"/>
      <p:bldP spid="6" grpId="3"/>
      <p:bldP spid="7" grpId="0"/>
      <p:bldP spid="7" grpId="1"/>
      <p:bldP spid="8" grpId="0"/>
      <p:bldP spid="8" grpId="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TotalTime>
  <Words>1751</Words>
  <Application>Microsoft Office PowerPoint</Application>
  <PresentationFormat>Widescreen</PresentationFormat>
  <Paragraphs>252</Paragraphs>
  <Slides>27</Slides>
  <Notes>19</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Adobe Gothic Std B</vt:lpstr>
      <vt:lpstr>Arial</vt:lpstr>
      <vt:lpstr>Bahnschrift SemiCondensed</vt:lpstr>
      <vt:lpstr>Calibri</vt:lpstr>
      <vt:lpstr>Calibri Light</vt:lpstr>
      <vt:lpstr>Courier New</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KHANH HIEN</cp:lastModifiedBy>
  <cp:revision>367</cp:revision>
  <dcterms:created xsi:type="dcterms:W3CDTF">2020-12-09T02:04:00Z</dcterms:created>
  <dcterms:modified xsi:type="dcterms:W3CDTF">2025-03-10T15:43:14Z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823C590716E34869B370A41AA84A4474_13</vt:lpwstr>
  </property>
  <property fmtid="{D5CDD505-2E9C-101B-9397-08002B2CF9AE}" pid="3" name="KSOProductBuildVer">
    <vt:lpwstr>1033-12.2.0.13431</vt:lpwstr>
  </property>
</Properties>
</file>