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38" r:id="rId4"/>
    <p:sldId id="324" r:id="rId5"/>
    <p:sldId id="337" r:id="rId6"/>
    <p:sldId id="336" r:id="rId7"/>
    <p:sldId id="339" r:id="rId8"/>
    <p:sldId id="346" r:id="rId9"/>
    <p:sldId id="347" r:id="rId10"/>
    <p:sldId id="344" r:id="rId11"/>
    <p:sldId id="345" r:id="rId12"/>
    <p:sldId id="342" r:id="rId13"/>
    <p:sldId id="341" r:id="rId14"/>
    <p:sldId id="340" r:id="rId15"/>
    <p:sldId id="335" r:id="rId16"/>
    <p:sldId id="357" r:id="rId17"/>
    <p:sldId id="358" r:id="rId18"/>
    <p:sldId id="360" r:id="rId19"/>
    <p:sldId id="343" r:id="rId20"/>
    <p:sldId id="359" r:id="rId21"/>
    <p:sldId id="348" r:id="rId22"/>
    <p:sldId id="349" r:id="rId23"/>
    <p:sldId id="350" r:id="rId24"/>
    <p:sldId id="351" r:id="rId25"/>
    <p:sldId id="361" r:id="rId26"/>
    <p:sldId id="352" r:id="rId27"/>
    <p:sldId id="353" r:id="rId28"/>
    <p:sldId id="354" r:id="rId29"/>
    <p:sldId id="355" r:id="rId30"/>
    <p:sldId id="356" r:id="rId31"/>
    <p:sldId id="3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D4B06-984A-42B2-A6E6-C5BA748ABEC8}"/>
              </a:ext>
            </a:extLst>
          </p:cNvPr>
          <p:cNvSpPr txBox="1"/>
          <p:nvPr/>
        </p:nvSpPr>
        <p:spPr>
          <a:xfrm>
            <a:off x="347661" y="85062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1B6C2-6DFE-629B-9EB7-90C78E4CF1F1}"/>
              </a:ext>
            </a:extLst>
          </p:cNvPr>
          <p:cNvSpPr txBox="1"/>
          <p:nvPr/>
        </p:nvSpPr>
        <p:spPr>
          <a:xfrm>
            <a:off x="347660" y="1312289"/>
            <a:ext cx="7881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F16523"/>
                </a:solidFill>
                <a:effectLst/>
                <a:latin typeface="SFUStaffordBold"/>
              </a:rPr>
              <a:t>Một số trường phái mĩ thuật phương Tây</a:t>
            </a:r>
            <a:r>
              <a:rPr lang="en-US" sz="1800" b="1" i="0" dirty="0">
                <a:solidFill>
                  <a:srgbClr val="F16523"/>
                </a:solidFill>
                <a:effectLst/>
                <a:latin typeface="SFUStaffordBold"/>
              </a:rPr>
              <a:t> </a:t>
            </a:r>
            <a:r>
              <a:rPr lang="vi-VN" sz="1800" b="1" i="0" dirty="0">
                <a:solidFill>
                  <a:srgbClr val="F16523"/>
                </a:solidFill>
                <a:effectLst/>
                <a:latin typeface="SFUStaffordBold"/>
              </a:rPr>
              <a:t>thời kì hiện đại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E0A2B-CDA8-66E8-92F4-9425E622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04" y="1958620"/>
            <a:ext cx="9144000" cy="43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4B419-E822-B42D-F75B-4D0DC907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478653"/>
            <a:ext cx="84582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A385E-FC84-53E0-EAF5-6B143530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63" y="1778898"/>
            <a:ext cx="4734403" cy="2501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8D4251-5953-8047-E148-86820C18B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653" y="1354828"/>
            <a:ext cx="3660858" cy="48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007348-12D6-E47D-2C93-FCA95417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03" y="0"/>
            <a:ext cx="3020178" cy="1987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035E6-041D-ADE7-5BE5-9E4DE7CF3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19" y="2265447"/>
            <a:ext cx="2978921" cy="1860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999F3-3079-2ABE-00CF-65CF24B97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68" y="4510435"/>
            <a:ext cx="2927413" cy="1860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10E99-4F8A-7A29-8892-F7918F318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3782" y="112297"/>
            <a:ext cx="4387009" cy="62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8A37DE-2890-9AC0-C25B-3DDA1BF1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10" y="1036568"/>
            <a:ext cx="1969399" cy="587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C2828C-6FA6-6227-D871-808022BE5254}"/>
              </a:ext>
            </a:extLst>
          </p:cNvPr>
          <p:cNvSpPr txBox="1"/>
          <p:nvPr/>
        </p:nvSpPr>
        <p:spPr>
          <a:xfrm>
            <a:off x="715617" y="1748063"/>
            <a:ext cx="7089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Nghệ thuật hiện đại gồm các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trường phái như: Ấn tượng, Lập thể,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Biểu hiện,… xuất hiện ở châu Âu vào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khoảng cuối thế kỉ 19, đầu thế kỉ 20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với các tác phẩm thể hiện những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cách nhìn mới về chất liệu tạo hình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và chức năng của nghệ thuật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.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254E92-5FC6-5CD3-686A-6C25641B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75439"/>
            <a:ext cx="9144000" cy="6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3E98D-B4FC-A449-7406-60BB466A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09" y="1306374"/>
            <a:ext cx="4953000" cy="469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D495D-9D98-64D6-7293-C47257C41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641" y="1339711"/>
            <a:ext cx="30194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C4E83-8779-6FA8-34EB-489738626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261" y="1209467"/>
            <a:ext cx="5673173" cy="50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86785F-5535-FB8B-5F32-E7CDEDF00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64" y="1079844"/>
            <a:ext cx="7067903" cy="50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366C0F-8CC1-12FA-6E12-FA7DB651A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363" y="938212"/>
            <a:ext cx="6507645" cy="55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4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9F1FB-3C1C-F3B7-9240-B0C10F1DA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9949"/>
            <a:ext cx="9144000" cy="2583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85407-39DF-DE63-CEA5-98590EA63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35" y="3941597"/>
            <a:ext cx="8719930" cy="19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0A5C9-A798-EA76-F1F8-FADFCC50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3" y="1349029"/>
            <a:ext cx="84010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6A24C-B628-3FCB-00B3-139824A9C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738"/>
            <a:ext cx="9144000" cy="3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A4669-84C3-2F38-7649-B63905E77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99" y="909223"/>
            <a:ext cx="5465279" cy="1146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59804A-E03B-1490-61E5-637EA0171EC0}"/>
              </a:ext>
            </a:extLst>
          </p:cNvPr>
          <p:cNvSpPr txBox="1"/>
          <p:nvPr/>
        </p:nvSpPr>
        <p:spPr>
          <a:xfrm>
            <a:off x="498199" y="2325183"/>
            <a:ext cx="4625008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b="0" i="0" dirty="0">
                <a:solidFill>
                  <a:srgbClr val="00ADEE"/>
                </a:solidFill>
                <a:effectLst/>
                <a:latin typeface="ArialMT"/>
              </a:rPr>
              <a:t>● </a:t>
            </a:r>
            <a:r>
              <a:rPr lang="vi-VN" b="0" i="0" dirty="0">
                <a:solidFill>
                  <a:srgbClr val="242021"/>
                </a:solidFill>
                <a:effectLst/>
                <a:latin typeface="ArialMT"/>
              </a:rPr>
              <a:t>Màu sắc trong thiết kế đồ gia dụng dưới đây có tính biểu tượng như thế nào cho</a:t>
            </a:r>
            <a:br>
              <a:rPr lang="vi-VN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b="0" i="0" dirty="0">
                <a:solidFill>
                  <a:srgbClr val="242021"/>
                </a:solidFill>
                <a:effectLst/>
                <a:latin typeface="ArialMT"/>
              </a:rPr>
              <a:t>trường phái mĩ thuật?</a:t>
            </a:r>
            <a:br>
              <a:rPr lang="vi-VN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b="0" i="0" dirty="0">
                <a:solidFill>
                  <a:srgbClr val="00ADEE"/>
                </a:solidFill>
                <a:effectLst/>
                <a:latin typeface="ArialMT"/>
              </a:rPr>
              <a:t>● </a:t>
            </a:r>
            <a:r>
              <a:rPr lang="vi-VN" b="0" i="0" dirty="0">
                <a:solidFill>
                  <a:srgbClr val="242021"/>
                </a:solidFill>
                <a:effectLst/>
                <a:latin typeface="ArialMT"/>
              </a:rPr>
              <a:t>Hình ảnh nào trong những thiết kế này tạo ấn tượng đối với em? Vì sao?</a:t>
            </a:r>
            <a:br>
              <a:rPr lang="vi-VN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b="0" i="0" dirty="0">
                <a:solidFill>
                  <a:srgbClr val="00ADEE"/>
                </a:solidFill>
                <a:effectLst/>
                <a:latin typeface="ArialMT"/>
              </a:rPr>
              <a:t>● </a:t>
            </a:r>
            <a:r>
              <a:rPr lang="vi-VN" b="0" i="0" dirty="0">
                <a:solidFill>
                  <a:srgbClr val="242021"/>
                </a:solidFill>
                <a:effectLst/>
                <a:latin typeface="ArialMT"/>
              </a:rPr>
              <a:t>Em sẽ khai thác vẻ đẹp trong tạo hình của trường phái nào để thiết kế, trang trí</a:t>
            </a:r>
            <a:br>
              <a:rPr lang="vi-VN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b="0" i="0" dirty="0">
                <a:solidFill>
                  <a:srgbClr val="242021"/>
                </a:solidFill>
                <a:effectLst/>
                <a:latin typeface="ArialMT"/>
              </a:rPr>
              <a:t>sản phẩm mĩ thuật của mình?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404764-FD6D-55A4-8253-C0D95810B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735" y="2055634"/>
            <a:ext cx="2676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871BE-108B-3593-E1A7-1040A036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032" y="757652"/>
            <a:ext cx="3788316" cy="57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24A1C8-EAF5-CEA9-B219-CA2EC2FCF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" y="1128843"/>
            <a:ext cx="7977809" cy="1631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F56C0-BAAF-DCCE-E5E7-BB7F19F5D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889" y="2760668"/>
            <a:ext cx="2988364" cy="386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DBDDB7-F2DA-2C82-CF1F-732717EC4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523" y="5875268"/>
            <a:ext cx="34194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E4E363-8230-5991-2823-99A06D57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5" y="1041952"/>
            <a:ext cx="7370503" cy="55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3FE42E-052A-E940-F1E9-C3044383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0" y="1265996"/>
            <a:ext cx="8202619" cy="48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5DA6E-FE6D-B357-E03C-0D021E0B4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75" y="1140308"/>
            <a:ext cx="7951649" cy="52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C9E4D5-E492-3A34-BF93-3C565EE55144}"/>
              </a:ext>
            </a:extLst>
          </p:cNvPr>
          <p:cNvSpPr txBox="1"/>
          <p:nvPr/>
        </p:nvSpPr>
        <p:spPr>
          <a:xfrm>
            <a:off x="337930" y="197628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D9132-3566-FB15-2768-73F7C258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0" y="1186470"/>
            <a:ext cx="8468139" cy="789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D05A4-6431-66E1-98C6-E68788113064}"/>
              </a:ext>
            </a:extLst>
          </p:cNvPr>
          <p:cNvSpPr txBox="1"/>
          <p:nvPr/>
        </p:nvSpPr>
        <p:spPr>
          <a:xfrm>
            <a:off x="337930" y="2437952"/>
            <a:ext cx="84681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Mô tả các bước khai thác cách sử dụng bút pháp của trường phái Biểu hiện để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trang trí một kệ đựng tài liệu để bàn.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0C9D1-7811-E9E1-0A8B-DF6ABC455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18" y="3227769"/>
            <a:ext cx="5512904" cy="32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F23C44-3F35-0B1E-F55B-BB3F0CFC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70" y="1300369"/>
            <a:ext cx="78200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0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DD7B8F-D85D-D02A-8B1F-753B07F02C6D}"/>
              </a:ext>
            </a:extLst>
          </p:cNvPr>
          <p:cNvSpPr txBox="1"/>
          <p:nvPr/>
        </p:nvSpPr>
        <p:spPr>
          <a:xfrm>
            <a:off x="735494" y="1137167"/>
            <a:ext cx="7321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Sản phẩm mĩ thuật của học</a:t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89A3B-56F2-2778-16D1-7EF548139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5" y="1590261"/>
            <a:ext cx="4279100" cy="4771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328F5-8089-1A53-CBDF-3834E897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373" y="1444487"/>
            <a:ext cx="3722985" cy="49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7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98A45C-DF1A-4E7E-27A2-572DDAE5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91" y="929515"/>
            <a:ext cx="7820025" cy="2295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EE466-6538-F2DC-2B8F-FB1EA31D801C}"/>
              </a:ext>
            </a:extLst>
          </p:cNvPr>
          <p:cNvSpPr txBox="1"/>
          <p:nvPr/>
        </p:nvSpPr>
        <p:spPr>
          <a:xfrm>
            <a:off x="742120" y="3429000"/>
            <a:ext cx="76597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– Trường phái Ấn tượng</a:t>
            </a:r>
            <a:b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Những tác phẩm thuộc trường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phái Ấn tượng thường có bố cục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thoáng, sự kết hợp giữa các màu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phong phú để thể hiện sự đa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dạng của ánh sáng trong tranh,…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trường phái Ấn tượng, một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số hoạ sĩ tiêu biểu như: Clô-đơ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Mô-nê (Claude Monet) với tác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phẩm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Ấn tượng mặt trời mọc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(Impression, Sunrise),…; Ca-mi-li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Pi-xa-rô (Camille Pissarro) với tác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phẩm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Phong cảnh ở Pôn-tôi-sơ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(Landscape at Pontoise),…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E28EFB-7CB9-639E-3FCA-08D76E339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01" y="979625"/>
            <a:ext cx="7043597" cy="57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AD0E61-5117-CFFF-01D2-634FF3F2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24" y="1134803"/>
            <a:ext cx="8441635" cy="2923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C2D67-0D49-1F7B-7795-7C658051E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41" y="4161125"/>
            <a:ext cx="8285318" cy="15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0D44BE-5D64-7233-03FC-F5523E59C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16" y="840478"/>
            <a:ext cx="5758484" cy="4489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C0DB49-DFA3-7BAE-2AC7-B8D3573C6E42}"/>
              </a:ext>
            </a:extLst>
          </p:cNvPr>
          <p:cNvSpPr txBox="1"/>
          <p:nvPr/>
        </p:nvSpPr>
        <p:spPr>
          <a:xfrm>
            <a:off x="1556714" y="5362666"/>
            <a:ext cx="6030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1. Clô-đơ Mô-nê (Claude Monet),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Ấn tượng mặt trời mọc</a:t>
            </a:r>
            <a:r>
              <a:rPr lang="en-US" sz="1800" b="0" i="1" dirty="0">
                <a:solidFill>
                  <a:srgbClr val="006991"/>
                </a:solidFill>
                <a:effectLst/>
                <a:latin typeface="Arial-Italic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(Impression, Sunrise), 1872,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ED5A7-3F21-18CC-174C-CAF6D641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195" y="371889"/>
            <a:ext cx="4144323" cy="5207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31E289-7D11-4305-F6BD-590E794A9EDB}"/>
              </a:ext>
            </a:extLst>
          </p:cNvPr>
          <p:cNvSpPr txBox="1"/>
          <p:nvPr/>
        </p:nvSpPr>
        <p:spPr>
          <a:xfrm>
            <a:off x="2629373" y="5618418"/>
            <a:ext cx="5121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2. Pi-e Ô-guýt Rơ-noa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(Pierre-Auguste Renoir),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Lọ hoa cúc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(Vase of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Chrysanthemums), 1882,</a:t>
            </a:r>
            <a:b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4DD11-A62B-C171-B023-A106A139F6BF}"/>
              </a:ext>
            </a:extLst>
          </p:cNvPr>
          <p:cNvSpPr txBox="1"/>
          <p:nvPr/>
        </p:nvSpPr>
        <p:spPr>
          <a:xfrm>
            <a:off x="341241" y="1120676"/>
            <a:ext cx="39127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– Trường phái Lập thể</a:t>
            </a:r>
            <a:b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tác phẩm của trường phái Lập thể, đối tượng không được phản ánh ở một góc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nhìn cố định mà được thể hiện thành nhiều mặt khác nhau, nhiều khía cạnh khác nhau và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được kết hợp trong một hình thức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không cụ thể,… Một số nghệ sĩ tiêu biểu của trường phái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Lập thể: Páp-lô Pi-cát-xô (Pablo Picasso), là một hoạ sĩ và nhà điêu khắc, với tác 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Chiến tranh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(Guernica),…; Gioóc-giơ Ba-rắc (Georges Braque) với tác phẩm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Những cây lớn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(The Large Trees),…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6C386-AAE8-44F9-FDD5-EFCDE2FE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266" y="1120676"/>
            <a:ext cx="3448050" cy="4248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C68BB-6525-CDF7-229E-B4B41208B37C}"/>
              </a:ext>
            </a:extLst>
          </p:cNvPr>
          <p:cNvSpPr txBox="1"/>
          <p:nvPr/>
        </p:nvSpPr>
        <p:spPr>
          <a:xfrm>
            <a:off x="4558749" y="5368826"/>
            <a:ext cx="4664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1. Gioóc-giơ Ba-rắc (Georges Braque),</a:t>
            </a:r>
            <a:b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</a:b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Cầu cạn ở Lét-xta-cờ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(Viaduc à L’Estaque),</a:t>
            </a:r>
            <a:b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1908,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2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5314E-FDA5-43CC-3341-123E8428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49" y="823084"/>
            <a:ext cx="3719914" cy="453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64C706-789F-95CF-54EB-E5B6C20A7D63}"/>
              </a:ext>
            </a:extLst>
          </p:cNvPr>
          <p:cNvSpPr txBox="1"/>
          <p:nvPr/>
        </p:nvSpPr>
        <p:spPr>
          <a:xfrm>
            <a:off x="611049" y="543475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2. Páp-lô Pi-cát-xô (Pablo Picasso),</a:t>
            </a:r>
            <a:b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</a:b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Người đàn bà đang khóc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(The weeping</a:t>
            </a:r>
            <a:b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woman), 1937,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0D95300A-3D79-34BE-E419-6E81C346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39" y="823084"/>
            <a:ext cx="3805028" cy="45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B6C2E0-0213-A530-53DF-92DD20949138}"/>
              </a:ext>
            </a:extLst>
          </p:cNvPr>
          <p:cNvSpPr txBox="1"/>
          <p:nvPr/>
        </p:nvSpPr>
        <p:spPr>
          <a:xfrm>
            <a:off x="4813039" y="543475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3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. Páp-lô Pi-cát-xô (Pablo Picasso),</a:t>
            </a:r>
            <a:b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</a:b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Marie-Thérèse Walter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, 1937,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D520D-30DE-BD68-92BB-67F1CD50F0F7}"/>
              </a:ext>
            </a:extLst>
          </p:cNvPr>
          <p:cNvSpPr txBox="1"/>
          <p:nvPr/>
        </p:nvSpPr>
        <p:spPr>
          <a:xfrm>
            <a:off x="490330" y="1166842"/>
            <a:ext cx="38696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– Trường phái Biểu hiện</a:t>
            </a:r>
            <a:b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Tác phẩm của trường phái Biểu hiện phản ánh thế giới từ một góc nhìn chủ quan, tạo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hiệu ứng cảm xúc nhằm gợi lên tâm trạng hoặc ý tưởng của một cá nhân, nhóm người,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hoặc thể hiện cảm xúc của chính người hoạ sĩ theo một trải nghiệm nào đó. Một số hoạ sĩ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tiêu biểu của trường phái Biểu hiện: Ét-va Mun (Edward Munch) với tác phẩm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Tiếng thét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(The Scream),…; Mác Sa-ga (Marc Chagall) với tác phẩm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Người kéo vĩ cầm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(The Fiddler),…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EA635-6F0A-3E37-08BC-195B3175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96" y="1069048"/>
            <a:ext cx="3467100" cy="4333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E2DDCE-6A57-7943-0DF4-74CF084CC507}"/>
              </a:ext>
            </a:extLst>
          </p:cNvPr>
          <p:cNvSpPr txBox="1"/>
          <p:nvPr/>
        </p:nvSpPr>
        <p:spPr>
          <a:xfrm>
            <a:off x="4545497" y="540292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3. Ét-va Mun (Edward Munch), </a:t>
            </a: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Nhìn nhau</a:t>
            </a:r>
            <a:b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(Eye in Eye), 1894,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4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4D538-0882-1A30-741E-25051F58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74" y="703813"/>
            <a:ext cx="6155652" cy="5021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5DDAEF-E453-56AC-55F2-6127439C1289}"/>
              </a:ext>
            </a:extLst>
          </p:cNvPr>
          <p:cNvSpPr txBox="1"/>
          <p:nvPr/>
        </p:nvSpPr>
        <p:spPr>
          <a:xfrm>
            <a:off x="1371600" y="5847666"/>
            <a:ext cx="6278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4. Ăng-đrê Đờ-rên (André Derain), </a:t>
            </a: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Những cánh buồm</a:t>
            </a:r>
            <a:b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</a:b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dưới nắng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(The Drying Sails), 1905,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7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683</Words>
  <Application>Microsoft Office PowerPoint</Application>
  <PresentationFormat>On-screen Show (4:3)</PresentationFormat>
  <Paragraphs>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Arial-BoldMT</vt:lpstr>
      <vt:lpstr>Arial-ItalicMT</vt:lpstr>
      <vt:lpstr>ArialMT</vt:lpstr>
      <vt:lpstr>Calibri</vt:lpstr>
      <vt:lpstr>Calibri Light</vt:lpstr>
      <vt:lpstr>SFUStaffordBold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114</cp:revision>
  <dcterms:created xsi:type="dcterms:W3CDTF">2021-01-29T04:19:07Z</dcterms:created>
  <dcterms:modified xsi:type="dcterms:W3CDTF">2023-08-02T01:15:18Z</dcterms:modified>
</cp:coreProperties>
</file>