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3.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6" r:id="rId2"/>
  </p:sldMasterIdLst>
  <p:notesMasterIdLst>
    <p:notesMasterId r:id="rId37"/>
  </p:notesMasterIdLst>
  <p:handoutMasterIdLst>
    <p:handoutMasterId r:id="rId38"/>
  </p:handoutMasterIdLst>
  <p:sldIdLst>
    <p:sldId id="5300234" r:id="rId3"/>
    <p:sldId id="5300171" r:id="rId4"/>
    <p:sldId id="422" r:id="rId5"/>
    <p:sldId id="419" r:id="rId6"/>
    <p:sldId id="5300172" r:id="rId7"/>
    <p:sldId id="414" r:id="rId8"/>
    <p:sldId id="5300230" r:id="rId9"/>
    <p:sldId id="5300231" r:id="rId10"/>
    <p:sldId id="424" r:id="rId11"/>
    <p:sldId id="5300232" r:id="rId12"/>
    <p:sldId id="5300229" r:id="rId13"/>
    <p:sldId id="425" r:id="rId14"/>
    <p:sldId id="5300175" r:id="rId15"/>
    <p:sldId id="417" r:id="rId16"/>
    <p:sldId id="5300228" r:id="rId17"/>
    <p:sldId id="416" r:id="rId18"/>
    <p:sldId id="5300233" r:id="rId19"/>
    <p:sldId id="413" r:id="rId20"/>
    <p:sldId id="5300176" r:id="rId21"/>
    <p:sldId id="5300177" r:id="rId22"/>
    <p:sldId id="5300178" r:id="rId23"/>
    <p:sldId id="5300179" r:id="rId24"/>
    <p:sldId id="411" r:id="rId25"/>
    <p:sldId id="426" r:id="rId26"/>
    <p:sldId id="5300180" r:id="rId27"/>
    <p:sldId id="412" r:id="rId28"/>
    <p:sldId id="5300186" r:id="rId29"/>
    <p:sldId id="5300181" r:id="rId30"/>
    <p:sldId id="261" r:id="rId31"/>
    <p:sldId id="282" r:id="rId32"/>
    <p:sldId id="5300187" r:id="rId33"/>
    <p:sldId id="291" r:id="rId34"/>
    <p:sldId id="289" r:id="rId35"/>
    <p:sldId id="427" r:id="rId36"/>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77">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Microsoft Office"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487"/>
    <a:srgbClr val="FFFFFF"/>
    <a:srgbClr val="E25056"/>
    <a:srgbClr val="FDF978"/>
    <a:srgbClr val="1B3553"/>
    <a:srgbClr val="DCDCDC"/>
    <a:srgbClr val="F0F0F0"/>
    <a:srgbClr val="E6E6E6"/>
    <a:srgbClr val="C8C8C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82" autoAdjust="0"/>
    <p:restoredTop sz="94660"/>
  </p:normalViewPr>
  <p:slideViewPr>
    <p:cSldViewPr snapToGrid="0">
      <p:cViewPr varScale="1">
        <p:scale>
          <a:sx n="74" d="100"/>
          <a:sy n="74" d="100"/>
        </p:scale>
        <p:origin x="-240" y="-90"/>
      </p:cViewPr>
      <p:guideLst>
        <p:guide orient="horz" pos="2160"/>
        <p:guide pos="387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Microsoft YaHei" panose="020B0503020204020204" pitchFamily="34" charset="-122"/>
              <a:ea typeface="Microsoft YaHei"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Microsoft YaHei" panose="020B0503020204020204" pitchFamily="34" charset="-122"/>
                <a:ea typeface="Microsoft YaHei" panose="020B0503020204020204" pitchFamily="34" charset="-122"/>
              </a:rPr>
              <a:t>2025/5/2</a:t>
            </a:fld>
            <a:endParaRPr lang="zh-CN" altLang="en-US">
              <a:latin typeface="Microsoft YaHei" panose="020B0503020204020204" pitchFamily="34" charset="-122"/>
              <a:ea typeface="Microsoft YaHei"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icrosoft YaHei" panose="020B0503020204020204" pitchFamily="34" charset="-122"/>
              <a:ea typeface="Microsoft YaHei"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Microsoft YaHei" panose="020B0503020204020204" pitchFamily="34" charset="-122"/>
                <a:ea typeface="Microsoft YaHei" panose="020B0503020204020204" pitchFamily="34" charset="-122"/>
              </a:rPr>
              <a:t>‹#›</a:t>
            </a:fld>
            <a:endParaRPr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735467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panose="020B0503020204020204" pitchFamily="34" charset="-122"/>
                <a:ea typeface="Microsoft YaHei"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panose="020B0503020204020204" pitchFamily="34" charset="-122"/>
                <a:ea typeface="Microsoft YaHei" panose="020B0503020204020204" pitchFamily="34" charset="-122"/>
              </a:defRPr>
            </a:lvl1pPr>
          </a:lstStyle>
          <a:p>
            <a:fld id="{1AC49D05-6128-4D0D-A32A-06A5E73B386C}" type="datetimeFigureOut">
              <a:rPr lang="zh-CN" altLang="en-US" smtClean="0"/>
              <a:t>2025/5/2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panose="020B0503020204020204" pitchFamily="34" charset="-122"/>
                <a:ea typeface="Microsoft YaHei"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panose="020B0503020204020204" pitchFamily="34" charset="-122"/>
                <a:ea typeface="Microsoft YaHei" panose="020B0503020204020204" pitchFamily="34" charset="-122"/>
              </a:defRPr>
            </a:lvl1pPr>
          </a:lstStyle>
          <a:p>
            <a:fld id="{5849F42C-2DAE-424C-A4B8-3140182C3E9F}" type="slidenum">
              <a:rPr lang="zh-CN" altLang="en-US" smtClean="0"/>
              <a:t>‹#›</a:t>
            </a:fld>
            <a:endParaRPr lang="zh-CN" altLang="en-US"/>
          </a:p>
        </p:txBody>
      </p:sp>
    </p:spTree>
    <p:extLst>
      <p:ext uri="{BB962C8B-B14F-4D97-AF65-F5344CB8AC3E}">
        <p14:creationId xmlns:p14="http://schemas.microsoft.com/office/powerpoint/2010/main" val="1855173359"/>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icrosoft YaHei" panose="020B0503020204020204" pitchFamily="34" charset="-122"/>
        <a:ea typeface="Microsoft YaHei" panose="020B0503020204020204" pitchFamily="34" charset="-122"/>
        <a:cs typeface="+mn-cs"/>
      </a:defRPr>
    </a:lvl1pPr>
    <a:lvl2pPr marL="4572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2pPr>
    <a:lvl3pPr marL="9144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3pPr>
    <a:lvl4pPr marL="13716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4pPr>
    <a:lvl5pPr marL="18288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C4D2A3-1A18-43EE-96BB-6DC7DFAB53A8}" type="slidenum">
              <a:rPr lang="zh-CN" altLang="en-US" smtClean="0"/>
              <a:t>2</a:t>
            </a:fld>
            <a:endParaRPr lang="zh-CN" altLang="en-US"/>
          </a:p>
        </p:txBody>
      </p:sp>
    </p:spTree>
    <p:extLst>
      <p:ext uri="{BB962C8B-B14F-4D97-AF65-F5344CB8AC3E}">
        <p14:creationId xmlns:p14="http://schemas.microsoft.com/office/powerpoint/2010/main" val="2878214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16</a:t>
            </a:fld>
            <a:endParaRPr lang="zh-CN" altLang="en-US"/>
          </a:p>
        </p:txBody>
      </p:sp>
    </p:spTree>
    <p:extLst>
      <p:ext uri="{BB962C8B-B14F-4D97-AF65-F5344CB8AC3E}">
        <p14:creationId xmlns:p14="http://schemas.microsoft.com/office/powerpoint/2010/main" val="4285630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17</a:t>
            </a:fld>
            <a:endParaRPr lang="zh-CN" altLang="en-US"/>
          </a:p>
        </p:txBody>
      </p:sp>
    </p:spTree>
    <p:extLst>
      <p:ext uri="{BB962C8B-B14F-4D97-AF65-F5344CB8AC3E}">
        <p14:creationId xmlns:p14="http://schemas.microsoft.com/office/powerpoint/2010/main" val="3038566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18</a:t>
            </a:fld>
            <a:endParaRPr lang="zh-CN" altLang="en-US"/>
          </a:p>
        </p:txBody>
      </p:sp>
    </p:spTree>
    <p:extLst>
      <p:ext uri="{BB962C8B-B14F-4D97-AF65-F5344CB8AC3E}">
        <p14:creationId xmlns:p14="http://schemas.microsoft.com/office/powerpoint/2010/main" val="2632479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23</a:t>
            </a:fld>
            <a:endParaRPr lang="zh-CN" altLang="en-US"/>
          </a:p>
        </p:txBody>
      </p:sp>
    </p:spTree>
    <p:extLst>
      <p:ext uri="{BB962C8B-B14F-4D97-AF65-F5344CB8AC3E}">
        <p14:creationId xmlns:p14="http://schemas.microsoft.com/office/powerpoint/2010/main" val="2061657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24</a:t>
            </a:fld>
            <a:endParaRPr lang="zh-CN" altLang="en-US"/>
          </a:p>
        </p:txBody>
      </p:sp>
    </p:spTree>
    <p:extLst>
      <p:ext uri="{BB962C8B-B14F-4D97-AF65-F5344CB8AC3E}">
        <p14:creationId xmlns:p14="http://schemas.microsoft.com/office/powerpoint/2010/main" val="213205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25</a:t>
            </a:fld>
            <a:endParaRPr lang="zh-CN" altLang="en-US"/>
          </a:p>
        </p:txBody>
      </p:sp>
    </p:spTree>
    <p:extLst>
      <p:ext uri="{BB962C8B-B14F-4D97-AF65-F5344CB8AC3E}">
        <p14:creationId xmlns:p14="http://schemas.microsoft.com/office/powerpoint/2010/main" val="959065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26</a:t>
            </a:fld>
            <a:endParaRPr lang="zh-CN" altLang="en-US"/>
          </a:p>
        </p:txBody>
      </p:sp>
    </p:spTree>
    <p:extLst>
      <p:ext uri="{BB962C8B-B14F-4D97-AF65-F5344CB8AC3E}">
        <p14:creationId xmlns:p14="http://schemas.microsoft.com/office/powerpoint/2010/main" val="3604883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C4D2A3-1A18-43EE-96BB-6DC7DFAB53A8}" type="slidenum">
              <a:rPr lang="zh-CN" altLang="en-US" smtClean="0"/>
              <a:t>27</a:t>
            </a:fld>
            <a:endParaRPr lang="zh-CN" altLang="en-US"/>
          </a:p>
        </p:txBody>
      </p:sp>
    </p:spTree>
    <p:extLst>
      <p:ext uri="{BB962C8B-B14F-4D97-AF65-F5344CB8AC3E}">
        <p14:creationId xmlns:p14="http://schemas.microsoft.com/office/powerpoint/2010/main" val="3780205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7"/>
        <p:cNvGrpSpPr/>
        <p:nvPr/>
      </p:nvGrpSpPr>
      <p:grpSpPr>
        <a:xfrm>
          <a:off x="0" y="0"/>
          <a:ext cx="0" cy="0"/>
          <a:chOff x="0" y="0"/>
          <a:chExt cx="0" cy="0"/>
        </a:xfrm>
      </p:grpSpPr>
      <p:sp>
        <p:nvSpPr>
          <p:cNvPr id="7728" name="Google Shape;7728;g7899609942_0_4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9" name="Google Shape;7729;g7899609942_0_4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0588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2"/>
        <p:cNvGrpSpPr/>
        <p:nvPr/>
      </p:nvGrpSpPr>
      <p:grpSpPr>
        <a:xfrm>
          <a:off x="0" y="0"/>
          <a:ext cx="0" cy="0"/>
          <a:chOff x="0" y="0"/>
          <a:chExt cx="0" cy="0"/>
        </a:xfrm>
      </p:grpSpPr>
      <p:sp>
        <p:nvSpPr>
          <p:cNvPr id="7813" name="Google Shape;7813;gb308c710a5_0_1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4" name="Google Shape;7814;gb308c710a5_0_1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199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3</a:t>
            </a:fld>
            <a:endParaRPr lang="zh-CN" altLang="en-US"/>
          </a:p>
        </p:txBody>
      </p:sp>
    </p:spTree>
    <p:extLst>
      <p:ext uri="{BB962C8B-B14F-4D97-AF65-F5344CB8AC3E}">
        <p14:creationId xmlns:p14="http://schemas.microsoft.com/office/powerpoint/2010/main" val="703902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31</a:t>
            </a:fld>
            <a:endParaRPr lang="zh-CN" altLang="en-US"/>
          </a:p>
        </p:txBody>
      </p:sp>
    </p:spTree>
    <p:extLst>
      <p:ext uri="{BB962C8B-B14F-4D97-AF65-F5344CB8AC3E}">
        <p14:creationId xmlns:p14="http://schemas.microsoft.com/office/powerpoint/2010/main" val="2847799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1"/>
        <p:cNvGrpSpPr/>
        <p:nvPr/>
      </p:nvGrpSpPr>
      <p:grpSpPr>
        <a:xfrm>
          <a:off x="0" y="0"/>
          <a:ext cx="0" cy="0"/>
          <a:chOff x="0" y="0"/>
          <a:chExt cx="0" cy="0"/>
        </a:xfrm>
      </p:grpSpPr>
      <p:sp>
        <p:nvSpPr>
          <p:cNvPr id="7852" name="Google Shape;7852;gb381e02fd5_3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3" name="Google Shape;7853;gb381e02fd5_3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08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2"/>
        <p:cNvGrpSpPr/>
        <p:nvPr/>
      </p:nvGrpSpPr>
      <p:grpSpPr>
        <a:xfrm>
          <a:off x="0" y="0"/>
          <a:ext cx="0" cy="0"/>
          <a:chOff x="0" y="0"/>
          <a:chExt cx="0" cy="0"/>
        </a:xfrm>
      </p:grpSpPr>
      <p:sp>
        <p:nvSpPr>
          <p:cNvPr id="7843" name="Google Shape;7843;gb308c710a5_0_2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4" name="Google Shape;7844;gb308c710a5_0_2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8807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34</a:t>
            </a:fld>
            <a:endParaRPr lang="zh-CN" altLang="en-US"/>
          </a:p>
        </p:txBody>
      </p:sp>
    </p:spTree>
    <p:extLst>
      <p:ext uri="{BB962C8B-B14F-4D97-AF65-F5344CB8AC3E}">
        <p14:creationId xmlns:p14="http://schemas.microsoft.com/office/powerpoint/2010/main" val="518306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4</a:t>
            </a:fld>
            <a:endParaRPr lang="zh-CN" altLang="en-US"/>
          </a:p>
        </p:txBody>
      </p:sp>
    </p:spTree>
    <p:extLst>
      <p:ext uri="{BB962C8B-B14F-4D97-AF65-F5344CB8AC3E}">
        <p14:creationId xmlns:p14="http://schemas.microsoft.com/office/powerpoint/2010/main" val="639818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6</a:t>
            </a:fld>
            <a:endParaRPr lang="zh-CN" altLang="en-US"/>
          </a:p>
        </p:txBody>
      </p:sp>
    </p:spTree>
    <p:extLst>
      <p:ext uri="{BB962C8B-B14F-4D97-AF65-F5344CB8AC3E}">
        <p14:creationId xmlns:p14="http://schemas.microsoft.com/office/powerpoint/2010/main" val="2870856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7</a:t>
            </a:fld>
            <a:endParaRPr lang="zh-CN" altLang="en-US"/>
          </a:p>
        </p:txBody>
      </p:sp>
    </p:spTree>
    <p:extLst>
      <p:ext uri="{BB962C8B-B14F-4D97-AF65-F5344CB8AC3E}">
        <p14:creationId xmlns:p14="http://schemas.microsoft.com/office/powerpoint/2010/main" val="2138317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9</a:t>
            </a:fld>
            <a:endParaRPr lang="zh-CN" altLang="en-US"/>
          </a:p>
        </p:txBody>
      </p:sp>
    </p:spTree>
    <p:extLst>
      <p:ext uri="{BB962C8B-B14F-4D97-AF65-F5344CB8AC3E}">
        <p14:creationId xmlns:p14="http://schemas.microsoft.com/office/powerpoint/2010/main" val="352482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12</a:t>
            </a:fld>
            <a:endParaRPr lang="zh-CN" altLang="en-US"/>
          </a:p>
        </p:txBody>
      </p:sp>
    </p:spTree>
    <p:extLst>
      <p:ext uri="{BB962C8B-B14F-4D97-AF65-F5344CB8AC3E}">
        <p14:creationId xmlns:p14="http://schemas.microsoft.com/office/powerpoint/2010/main" val="626579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49F42C-2DAE-424C-A4B8-3140182C3E9F}" type="slidenum">
              <a:rPr lang="zh-CN" altLang="en-US" smtClean="0"/>
              <a:t>13</a:t>
            </a:fld>
            <a:endParaRPr lang="zh-CN" altLang="en-US"/>
          </a:p>
        </p:txBody>
      </p:sp>
    </p:spTree>
    <p:extLst>
      <p:ext uri="{BB962C8B-B14F-4D97-AF65-F5344CB8AC3E}">
        <p14:creationId xmlns:p14="http://schemas.microsoft.com/office/powerpoint/2010/main" val="3770087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553506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slideMaster" Target="../slideMasters/slideMaster2.xml"/><Relationship Id="rId4" Type="http://schemas.openxmlformats.org/officeDocument/2006/relationships/tags" Target="../tags/tag11.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192000" cy="6858000"/>
          </a:xfrm>
          <a:prstGeom prst="rect">
            <a:avLst/>
          </a:prstGeom>
          <a:noFill/>
          <a:ln w="9525">
            <a:noFill/>
          </a:ln>
        </p:spPr>
      </p:pic>
      <p:sp>
        <p:nvSpPr>
          <p:cNvPr id="2051" name="Rectangle 3"/>
          <p:cNvSpPr>
            <a:spLocks noGrp="1" noChangeArrowheads="1"/>
          </p:cNvSpPr>
          <p:nvPr>
            <p:ph type="ctrTitle"/>
          </p:nvPr>
        </p:nvSpPr>
        <p:spPr>
          <a:xfrm>
            <a:off x="2063751" y="1701800"/>
            <a:ext cx="9211733" cy="1082675"/>
          </a:xfrm>
        </p:spPr>
        <p:txBody>
          <a:bodyPr/>
          <a:lstStyle>
            <a:lvl1pPr algn="r">
              <a:defRPr/>
            </a:lvl1pPr>
          </a:lstStyle>
          <a:p>
            <a:pPr lvl="0"/>
            <a:r>
              <a:rPr lang="en-US" altLang="zh-CN" noProof="0" smtClean="0"/>
              <a:t>Click to edit Master title style</a:t>
            </a:r>
          </a:p>
        </p:txBody>
      </p:sp>
      <p:sp>
        <p:nvSpPr>
          <p:cNvPr id="2052" name="Rectangle 4"/>
          <p:cNvSpPr>
            <a:spLocks noGrp="1" noChangeArrowheads="1"/>
          </p:cNvSpPr>
          <p:nvPr>
            <p:ph type="subTitle" idx="1"/>
          </p:nvPr>
        </p:nvSpPr>
        <p:spPr>
          <a:xfrm>
            <a:off x="2063751" y="2927350"/>
            <a:ext cx="9218083" cy="1752600"/>
          </a:xfrm>
        </p:spPr>
        <p:txBody>
          <a:bodyPr/>
          <a:lstStyle>
            <a:lvl1pPr marL="0" indent="0" algn="r">
              <a:buFontTx/>
              <a:buNone/>
              <a:defRPr/>
            </a:lvl1pPr>
          </a:lstStyle>
          <a:p>
            <a:pPr lvl="0"/>
            <a:r>
              <a:rPr lang="en-US" altLang="zh-CN" noProof="0" smtClean="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760FBDFE-C587-4B4C-A407-44438C67B59E}" type="datetimeFigureOut">
              <a:rPr lang="zh-CN" altLang="en-US" smtClean="0"/>
              <a:t>2025/5/2</a:t>
            </a:fld>
            <a:endParaRPr lang="zh-CN" alt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zh-CN" altLang="en-US" dirty="0"/>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49AE70B2-8BF9-45C0-BB95-33D1B9D3A854}" type="slidenum">
              <a:rPr lang="zh-CN" altLang="en-US" smtClean="0"/>
              <a:t>‹#›</a:t>
            </a:fld>
            <a:endParaRPr lang="zh-CN" altLang="en-US" dirty="0"/>
          </a:p>
        </p:txBody>
      </p:sp>
    </p:spTree>
  </p:cSld>
  <p:clrMapOvr>
    <a:masterClrMapping/>
  </p:clrMapOvr>
  <p:transition spd="slow">
    <p:fade/>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transition spd="slow">
    <p:fad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fade/>
  </p:transition>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transition spd="slow">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transition spd="slow">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transition spd="slow">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592916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996070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871961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323010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fade/>
  </p:transition>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519357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801088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864852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849052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290334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2664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012038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1264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Microsoft YaHei"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hasCustomPrompt="1"/>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4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Microsoft YaHei" panose="020B0503020204020204" pitchFamily="34" charset="-122"/>
                <a:cs typeface="+mn-cs"/>
                <a:sym typeface="+mn-ea"/>
              </a:defRPr>
            </a:lvl1pPr>
          </a:lstStyle>
          <a:p>
            <a:pPr lvl="0"/>
            <a:r>
              <a:rPr dirty="0">
                <a:sym typeface="+mn-ea"/>
              </a:rPr>
              <a:t>单击此处编辑文本</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2025/5/2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2025/5/2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a:lnSpc>
                <a:spcPct val="130000"/>
              </a:lnSpc>
              <a:buFont typeface="Wingdings" panose="05000000000000000000" pitchFamily="2" charset="2"/>
              <a:buChar char="l"/>
              <a:defRPr spc="150" baseline="0">
                <a:solidFill>
                  <a:schemeClr val="tx1">
                    <a:lumMod val="65000"/>
                    <a:lumOff val="35000"/>
                  </a:schemeClr>
                </a:solidFill>
              </a:defRPr>
            </a:lvl1pPr>
            <a:lvl2pPr marL="685800" indent="-228600">
              <a:lnSpc>
                <a:spcPct val="130000"/>
              </a:lnSpc>
              <a:buFont typeface="Wingdings" panose="05000000000000000000" pitchFamily="2" charset="2"/>
              <a:buChar char="l"/>
              <a:defRPr spc="150" baseline="0">
                <a:solidFill>
                  <a:schemeClr val="tx1">
                    <a:lumMod val="65000"/>
                    <a:lumOff val="35000"/>
                  </a:schemeClr>
                </a:solidFill>
              </a:defRPr>
            </a:lvl2pPr>
            <a:lvl3pPr marL="1143000" indent="-228600">
              <a:lnSpc>
                <a:spcPct val="130000"/>
              </a:lnSpc>
              <a:buFont typeface="Wingdings" panose="05000000000000000000" pitchFamily="2" charset="2"/>
              <a:buChar char="l"/>
              <a:defRPr spc="150" baseline="0">
                <a:solidFill>
                  <a:schemeClr val="tx1">
                    <a:lumMod val="65000"/>
                    <a:lumOff val="35000"/>
                  </a:schemeClr>
                </a:solidFill>
              </a:defRPr>
            </a:lvl3pPr>
            <a:lvl4pPr marL="1600200" indent="-228600">
              <a:lnSpc>
                <a:spcPct val="130000"/>
              </a:lnSpc>
              <a:buFont typeface="Wingdings" panose="05000000000000000000" pitchFamily="2" charset="2"/>
              <a:buChar char="l"/>
              <a:defRPr spc="150" baseline="0">
                <a:solidFill>
                  <a:schemeClr val="tx1">
                    <a:lumMod val="65000"/>
                    <a:lumOff val="35000"/>
                  </a:schemeClr>
                </a:solidFill>
              </a:defRPr>
            </a:lvl4pPr>
            <a:lvl5pPr marL="2057400" indent="-228600">
              <a:lnSpc>
                <a:spcPct val="130000"/>
              </a:lnSpc>
              <a:buFont typeface="Wingdings" panose="05000000000000000000" pitchFamily="2" charset="2"/>
              <a:buChar char="l"/>
              <a:defRPr spc="150" baseline="0">
                <a:solidFill>
                  <a:schemeClr val="tx1">
                    <a:lumMod val="65000"/>
                    <a:lumOff val="3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2025/5/2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Microsoft YaHei"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fade/>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fade/>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fade/>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t>2025/5/2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spd="slow">
    <p:fade/>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transition spd="slow">
    <p:fade/>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transition spd="slow">
    <p:fad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p:nvPicPr>
        <p:blipFill>
          <a:blip r:embed="rId17"/>
          <a:stretch>
            <a:fillRect/>
          </a:stretch>
        </p:blipFill>
        <p:spPr>
          <a:xfrm>
            <a:off x="-8467" y="0"/>
            <a:ext cx="12200467"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760FBDFE-C587-4B4C-A407-44438C67B59E}" type="datetimeFigureOut">
              <a:rPr lang="zh-CN" altLang="en-US" smtClean="0"/>
              <a:t>2025/5/2</a:t>
            </a:fld>
            <a:endParaRPr lang="zh-CN" alt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zh-CN" altLang="en-US" dirty="0"/>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49AE70B2-8BF9-45C0-BB95-33D1B9D3A854}"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fade/>
  </p:transition>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FBDFE-C587-4B4C-A407-44438C67B59E}" type="datetimeFigureOut">
              <a:rPr lang="zh-CN" altLang="en-US" smtClean="0"/>
              <a:t>2025/5/2</a:t>
            </a:fld>
            <a:endParaRPr lang="zh-CN"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5358440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56" r:id="rId12"/>
    <p:sldLayoutId id="2147483658" r:id="rId13"/>
    <p:sldLayoutId id="2147483659" r:id="rId14"/>
  </p:sldLayoutIdLst>
  <p:transition spd="slow">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11.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11.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sv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5.png"/><Relationship Id="rId11" Type="http://schemas.openxmlformats.org/officeDocument/2006/relationships/image" Target="../media/image3.svg"/><Relationship Id="rId5" Type="http://schemas.openxmlformats.org/officeDocument/2006/relationships/image" Target="../media/image1.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33.tiff"/></Relationships>
</file>

<file path=ppt/slides/_rels/slide2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14.xml"/><Relationship Id="rId7"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34.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40.png"/><Relationship Id="rId5" Type="http://schemas.openxmlformats.org/officeDocument/2006/relationships/image" Target="../media/image11.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11.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11.pn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18.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19.xml"/><Relationship Id="rId5" Type="http://schemas.openxmlformats.org/officeDocument/2006/relationships/image" Target="../media/image1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tags" Target="../tags/tag20.xml"/><Relationship Id="rId5" Type="http://schemas.openxmlformats.org/officeDocument/2006/relationships/image" Target="../media/image16.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00" y="608400"/>
            <a:ext cx="10969200" cy="5521944"/>
          </a:xfrm>
        </p:spPr>
        <p:txBody>
          <a:bodyPr/>
          <a:lstStyle/>
          <a:p>
            <a:r>
              <a:rPr lang="en-US" dirty="0" smtClean="0">
                <a:solidFill>
                  <a:srgbClr val="FF0000"/>
                </a:solidFill>
              </a:rPr>
              <a:t>TRƯỜNG THCS LÊ VĂN THIÊM</a:t>
            </a:r>
            <a:br>
              <a:rPr lang="en-US" dirty="0" smtClean="0">
                <a:solidFill>
                  <a:srgbClr val="FF0000"/>
                </a:solidFill>
              </a:rPr>
            </a:br>
            <a:r>
              <a:rPr lang="en-US" dirty="0" smtClean="0">
                <a:solidFill>
                  <a:srgbClr val="FF0000"/>
                </a:solidFill>
              </a:rPr>
              <a:t>NGỮ VĂN 6</a:t>
            </a:r>
            <a:endParaRPr lang="en-US" dirty="0">
              <a:solidFill>
                <a:srgbClr val="FF0000"/>
              </a:solidFill>
            </a:endParaRPr>
          </a:p>
        </p:txBody>
      </p:sp>
    </p:spTree>
    <p:extLst>
      <p:ext uri="{BB962C8B-B14F-4D97-AF65-F5344CB8AC3E}">
        <p14:creationId xmlns:p14="http://schemas.microsoft.com/office/powerpoint/2010/main" val="264393155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190500"/>
            <a:ext cx="11321143" cy="815340"/>
          </a:xfrm>
        </p:spPr>
        <p:txBody>
          <a:bodyPr/>
          <a:lstStyle/>
          <a:p>
            <a:r>
              <a:rPr lang="en-US" sz="4000" smtClean="0">
                <a:solidFill>
                  <a:srgbClr val="FF0000"/>
                </a:solidFill>
              </a:rPr>
              <a:t>Mục tiêu của bài học </a:t>
            </a:r>
            <a:endParaRPr lang="en-US" sz="4000">
              <a:solidFill>
                <a:srgbClr val="FF0000"/>
              </a:solidFill>
            </a:endParaRPr>
          </a:p>
        </p:txBody>
      </p:sp>
      <p:sp>
        <p:nvSpPr>
          <p:cNvPr id="3" name="Content Placeholder 2"/>
          <p:cNvSpPr>
            <a:spLocks noGrp="1"/>
          </p:cNvSpPr>
          <p:nvPr>
            <p:ph idx="1"/>
          </p:nvPr>
        </p:nvSpPr>
        <p:spPr>
          <a:xfrm>
            <a:off x="261257" y="1174749"/>
            <a:ext cx="11782697" cy="5879194"/>
          </a:xfrm>
          <a:ln/>
        </p:spPr>
        <p:style>
          <a:lnRef idx="2">
            <a:schemeClr val="accent3">
              <a:shade val="50000"/>
            </a:schemeClr>
          </a:lnRef>
          <a:fillRef idx="1">
            <a:schemeClr val="accent3"/>
          </a:fillRef>
          <a:effectRef idx="0">
            <a:schemeClr val="accent3"/>
          </a:effectRef>
          <a:fontRef idx="minor">
            <a:schemeClr val="lt1"/>
          </a:fontRef>
        </p:style>
        <p:txBody>
          <a:bodyPr/>
          <a:lstStyle/>
          <a:p>
            <a:pPr marL="0" indent="0">
              <a:buNone/>
            </a:pPr>
            <a:r>
              <a:rPr lang="en-US" sz="3600" smtClean="0">
                <a:solidFill>
                  <a:srgbClr val="002060"/>
                </a:solidFill>
              </a:rPr>
              <a:t>Học sinh: </a:t>
            </a:r>
          </a:p>
          <a:p>
            <a:pPr marL="0" indent="0">
              <a:buNone/>
            </a:pPr>
            <a:r>
              <a:rPr lang="en-US" sz="3600" smtClean="0">
                <a:solidFill>
                  <a:srgbClr val="002060"/>
                </a:solidFill>
              </a:rPr>
              <a:t>- Nhận biết được số tiếng trong mỗi dòng thơ, số dòng trong bài thơ, vần của bài thơ.</a:t>
            </a:r>
          </a:p>
          <a:p>
            <a:pPr marL="0" indent="0">
              <a:buNone/>
            </a:pPr>
            <a:r>
              <a:rPr lang="en-US" sz="3600" smtClean="0">
                <a:solidFill>
                  <a:srgbClr val="002060"/>
                </a:solidFill>
              </a:rPr>
              <a:t>- Nhận biết và bước đầu nhận xét được nét độc đáo của bài thơ thể hiện qua yếu tố tự sự mang màu sắc cổ tích suy nguyên, những từ ngữ, hình ảnh, biện pháp tu từ độc đáo.</a:t>
            </a:r>
          </a:p>
          <a:p>
            <a:pPr marL="0" indent="0">
              <a:buNone/>
            </a:pPr>
            <a:r>
              <a:rPr lang="en-US" sz="3600" smtClean="0">
                <a:solidFill>
                  <a:srgbClr val="002060"/>
                </a:solidFill>
              </a:rPr>
              <a:t>- Hiểu biết những nét cơ bản về tác giả Xuân Quỳnh và sự biến đổi của thế giới khi có trẻ con ra đời.</a:t>
            </a:r>
            <a:endParaRPr lang="en-US" sz="3600">
              <a:solidFill>
                <a:srgbClr val="002060"/>
              </a:solidFill>
            </a:endParaRPr>
          </a:p>
        </p:txBody>
      </p:sp>
    </p:spTree>
    <p:extLst>
      <p:ext uri="{BB962C8B-B14F-4D97-AF65-F5344CB8AC3E}">
        <p14:creationId xmlns:p14="http://schemas.microsoft.com/office/powerpoint/2010/main" val="20587423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211733" cy="1082675"/>
          </a:xfrm>
        </p:spPr>
        <p:txBody>
          <a:bodyPr/>
          <a:lstStyle/>
          <a:p>
            <a:pPr algn="l"/>
            <a:r>
              <a:rPr lang="en-US" altLang="zh-CN" b="1">
                <a:solidFill>
                  <a:schemeClr val="accent5">
                    <a:lumMod val="50000"/>
                  </a:schemeClr>
                </a:solidFill>
                <a:highlight>
                  <a:srgbClr val="FFFF00"/>
                </a:highlight>
                <a:latin typeface="Times New Roman" panose="02020603050405020304" pitchFamily="18" charset="0"/>
                <a:ea typeface="字魂63号-泡泡体" panose="00000500000000000000" pitchFamily="2" charset="-122"/>
                <a:cs typeface="Times New Roman" panose="02020603050405020304" pitchFamily="18" charset="0"/>
              </a:rPr>
              <a:t>I.ĐỌC VÀ TÌM HIỂU CHUNG</a:t>
            </a:r>
            <a:br>
              <a:rPr lang="en-US" altLang="zh-CN" b="1">
                <a:solidFill>
                  <a:schemeClr val="accent5">
                    <a:lumMod val="50000"/>
                  </a:schemeClr>
                </a:solidFill>
                <a:highlight>
                  <a:srgbClr val="FFFF00"/>
                </a:highlight>
                <a:latin typeface="Times New Roman" panose="02020603050405020304" pitchFamily="18" charset="0"/>
                <a:ea typeface="字魂63号-泡泡体" panose="00000500000000000000" pitchFamily="2" charset="-122"/>
                <a:cs typeface="Times New Roman" panose="02020603050405020304" pitchFamily="18" charset="0"/>
              </a:rPr>
            </a:br>
            <a:endParaRPr lang="en-US"/>
          </a:p>
        </p:txBody>
      </p:sp>
      <p:sp>
        <p:nvSpPr>
          <p:cNvPr id="3" name="Subtitle 2"/>
          <p:cNvSpPr>
            <a:spLocks noGrp="1"/>
          </p:cNvSpPr>
          <p:nvPr>
            <p:ph type="subTitle" idx="1"/>
          </p:nvPr>
        </p:nvSpPr>
        <p:spPr>
          <a:xfrm>
            <a:off x="117567" y="1082675"/>
            <a:ext cx="11164268" cy="3597275"/>
          </a:xfrm>
        </p:spPr>
        <p:txBody>
          <a:bodyPr/>
          <a:lstStyle/>
          <a:p>
            <a:pPr marL="514350" indent="-514350" algn="l">
              <a:buAutoNum type="arabicPeriod"/>
            </a:pPr>
            <a:r>
              <a:rPr lang="en-US" sz="4400" b="1" smtClean="0">
                <a:solidFill>
                  <a:srgbClr val="FF0000"/>
                </a:solidFill>
                <a:latin typeface="Times New Roman" panose="02020603050405020304" pitchFamily="18" charset="0"/>
                <a:cs typeface="Times New Roman" panose="02020603050405020304" pitchFamily="18" charset="0"/>
              </a:rPr>
              <a:t>Đọc văn bản</a:t>
            </a:r>
          </a:p>
          <a:p>
            <a:pPr algn="l"/>
            <a:endParaRPr lang="en-US"/>
          </a:p>
        </p:txBody>
      </p:sp>
      <p:sp>
        <p:nvSpPr>
          <p:cNvPr id="4" name="Rectangle 3"/>
          <p:cNvSpPr/>
          <p:nvPr/>
        </p:nvSpPr>
        <p:spPr bwMode="auto">
          <a:xfrm>
            <a:off x="117567" y="1854926"/>
            <a:ext cx="10267404" cy="3056708"/>
          </a:xfrm>
          <a:prstGeom prst="rect">
            <a:avLst/>
          </a:prstGeom>
          <a:solidFill>
            <a:srgbClr val="92D050"/>
          </a:soli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marL="285750" marR="0" indent="-285750" algn="l" defTabSz="914400" rtl="0" eaLnBrk="1" fontAlgn="base" latinLnBrk="0" hangingPunct="1">
              <a:lnSpc>
                <a:spcPct val="100000"/>
              </a:lnSpc>
              <a:spcBef>
                <a:spcPct val="0"/>
              </a:spcBef>
              <a:spcAft>
                <a:spcPct val="0"/>
              </a:spcAft>
              <a:buClrTx/>
              <a:buSzTx/>
              <a:buFontTx/>
              <a:buChar char="-"/>
            </a:pPr>
            <a:r>
              <a:rPr lang="en-US" sz="3600" smtClean="0">
                <a:latin typeface="Times New Roman" panose="02020603050405020304" pitchFamily="18" charset="0"/>
                <a:ea typeface="SimSun" panose="02010600030101010101" pitchFamily="2" charset="-122"/>
                <a:cs typeface="Times New Roman" panose="02020603050405020304" pitchFamily="18" charset="0"/>
              </a:rPr>
              <a:t>Giọng hồn nhiên, vui tươi.</a:t>
            </a:r>
          </a:p>
          <a:p>
            <a:pPr marL="285750" marR="0" indent="-285750" algn="l" defTabSz="914400" rtl="0" eaLnBrk="1" fontAlgn="base" latinLnBrk="0" hangingPunct="1">
              <a:lnSpc>
                <a:spcPct val="100000"/>
              </a:lnSpc>
              <a:spcBef>
                <a:spcPct val="0"/>
              </a:spcBef>
              <a:spcAft>
                <a:spcPct val="0"/>
              </a:spcAft>
              <a:buClrTx/>
              <a:buSzTx/>
              <a:buFontTx/>
              <a:buChar char="-"/>
            </a:pPr>
            <a:r>
              <a:rPr kumimoji="0" lang="en-US" sz="3600" b="0" i="0" u="none" strike="noStrike" cap="none" normalizeH="0" baseline="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Học</a:t>
            </a:r>
            <a:r>
              <a:rPr kumimoji="0" lang="en-US" sz="3600" b="0" i="0" u="none" strike="noStrike" cap="none" normalizeH="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sinh thay nhau đọc mỗi em một khổ</a:t>
            </a:r>
          </a:p>
          <a:p>
            <a:pPr marL="285750" marR="0" indent="-285750" algn="l" defTabSz="914400" rtl="0" eaLnBrk="1" fontAlgn="base" latinLnBrk="0" hangingPunct="1">
              <a:lnSpc>
                <a:spcPct val="100000"/>
              </a:lnSpc>
              <a:spcBef>
                <a:spcPct val="0"/>
              </a:spcBef>
              <a:spcAft>
                <a:spcPct val="0"/>
              </a:spcAft>
              <a:buClrTx/>
              <a:buSzTx/>
              <a:buFontTx/>
              <a:buChar char="-"/>
            </a:pPr>
            <a:r>
              <a:rPr lang="en-US" sz="3600" smtClean="0">
                <a:latin typeface="Times New Roman" panose="02020603050405020304" pitchFamily="18" charset="0"/>
                <a:ea typeface="SimSun" panose="02010600030101010101" pitchFamily="2" charset="-122"/>
                <a:cs typeface="Times New Roman" panose="02020603050405020304" pitchFamily="18" charset="0"/>
              </a:rPr>
              <a:t>Học sinh đọc kết hợp quan sát chiến lược hình dung </a:t>
            </a:r>
          </a:p>
          <a:p>
            <a:pPr marR="0" algn="l" defTabSz="914400" rtl="0" eaLnBrk="1" fontAlgn="base" latinLnBrk="0" hangingPunct="1">
              <a:lnSpc>
                <a:spcPct val="100000"/>
              </a:lnSpc>
              <a:spcBef>
                <a:spcPct val="0"/>
              </a:spcBef>
              <a:spcAft>
                <a:spcPct val="0"/>
              </a:spcAft>
              <a:buClrTx/>
              <a:buSzTx/>
            </a:pPr>
            <a:r>
              <a:rPr lang="en-US" sz="3600" smtClean="0">
                <a:latin typeface="Times New Roman" panose="02020603050405020304" pitchFamily="18" charset="0"/>
                <a:ea typeface="SimSun" panose="02010600030101010101" pitchFamily="2" charset="-122"/>
                <a:cs typeface="Times New Roman" panose="02020603050405020304" pitchFamily="18" charset="0"/>
              </a:rPr>
              <a:t>và theo dõi trong SGK</a:t>
            </a:r>
            <a:endParaRPr kumimoji="0" lang="en-US" sz="3600" b="0" i="0" u="none" strike="noStrike" cap="none" normalizeH="0" baseline="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81209082"/>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084217" y="335808"/>
            <a:ext cx="10041929" cy="769441"/>
          </a:xfrm>
          <a:prstGeom prst="rect">
            <a:avLst/>
          </a:prstGeom>
          <a:noFill/>
        </p:spPr>
        <p:txBody>
          <a:bodyPr wrap="square" rtlCol="0">
            <a:spAutoFit/>
          </a:bodyPr>
          <a:lstStyle/>
          <a:p>
            <a:r>
              <a:rPr lang="en-US" altLang="zh-CN" sz="4400" b="1">
                <a:solidFill>
                  <a:schemeClr val="accent5">
                    <a:lumMod val="50000"/>
                  </a:schemeClr>
                </a:solidFill>
                <a:highlight>
                  <a:srgbClr val="FFFF00"/>
                </a:highlight>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4400" b="1" smtClean="0">
                <a:solidFill>
                  <a:schemeClr val="accent5">
                    <a:lumMod val="50000"/>
                  </a:schemeClr>
                </a:solidFill>
                <a:highlight>
                  <a:srgbClr val="FFFF00"/>
                </a:highlight>
                <a:latin typeface="Times New Roman" panose="02020603050405020304" pitchFamily="18" charset="0"/>
                <a:ea typeface="字魂63号-泡泡体" panose="00000500000000000000" pitchFamily="2" charset="-122"/>
                <a:cs typeface="Times New Roman" panose="02020603050405020304" pitchFamily="18" charset="0"/>
              </a:rPr>
              <a:t>    2. Tác giả, tác phẩm</a:t>
            </a:r>
            <a:endParaRPr lang="en-US" altLang="zh-CN" sz="4400" b="1" dirty="0">
              <a:solidFill>
                <a:schemeClr val="accent5">
                  <a:lumMod val="50000"/>
                </a:schemeClr>
              </a:solidFill>
              <a:highlight>
                <a:srgbClr val="FFFF00"/>
              </a:highlight>
              <a:latin typeface="Times New Roman" panose="02020603050405020304" pitchFamily="18" charset="0"/>
              <a:ea typeface="字魂63号-泡泡体" panose="00000500000000000000" pitchFamily="2" charset="-122"/>
              <a:cs typeface="Times New Roman" panose="02020603050405020304" pitchFamily="18" charset="0"/>
            </a:endParaRPr>
          </a:p>
        </p:txBody>
      </p:sp>
      <p:sp>
        <p:nvSpPr>
          <p:cNvPr id="4" name="云形 3"/>
          <p:cNvSpPr/>
          <p:nvPr/>
        </p:nvSpPr>
        <p:spPr>
          <a:xfrm>
            <a:off x="600892" y="139149"/>
            <a:ext cx="9835196" cy="1254898"/>
          </a:xfrm>
          <a:prstGeom prst="cloud">
            <a:avLst/>
          </a:prstGeom>
          <a:noFill/>
          <a:ln w="349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50000"/>
                </a:schemeClr>
              </a:solidFill>
            </a:endParaRPr>
          </a:p>
        </p:txBody>
      </p:sp>
      <p:sp>
        <p:nvSpPr>
          <p:cNvPr id="6" name="Rectangle 3"/>
          <p:cNvSpPr>
            <a:spLocks noChangeArrowheads="1"/>
          </p:cNvSpPr>
          <p:nvPr/>
        </p:nvSpPr>
        <p:spPr bwMode="auto">
          <a:xfrm>
            <a:off x="182880" y="1627823"/>
            <a:ext cx="7180580" cy="452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tab pos="90170" algn="l"/>
                <a:tab pos="180975" algn="l"/>
              </a:tabLst>
            </a:pPr>
            <a:r>
              <a:rPr lang="sv-SE" altLang="vi-VN" sz="3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2.1</a:t>
            </a:r>
            <a:r>
              <a:rPr kumimoji="0" lang="sv-SE" altLang="vi-VN" sz="3200" b="1" i="0" u="none" strike="noStrike" cap="none" normalizeH="0" baseline="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sv-SE"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Tác giả</a:t>
            </a:r>
            <a:endParaRPr kumimoji="0" lang="vi-VN" altLang="vi-VN"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200" b="0" i="0" u="none" strike="noStrike" cap="none" normalizeH="0" baseline="0" dirty="0">
                <a:ln>
                  <a:noFill/>
                </a:ln>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Họ tên đầy đủ: Nguyễn Thị Xuân Quỳnh</a:t>
            </a:r>
            <a:r>
              <a:rPr kumimoji="0" lang="vi-VN"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Năm sinh – năm mất: 1942 – 1988</a:t>
            </a:r>
            <a:endParaRPr kumimoji="0" lang="vi-VN"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Quê quán: </a:t>
            </a:r>
            <a:r>
              <a:rPr kumimoji="0" 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 Nội</a:t>
            </a:r>
            <a:endParaRPr kumimoji="0" lang="vi-VN"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Truyện</a:t>
            </a:r>
            <a:r>
              <a:rPr lang="vi-VN" altLang="vi-VN"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thơ viết cho thiếu nhi</a:t>
            </a:r>
            <a:r>
              <a:rPr kumimoji="0" lang="vi-VN"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tràn đầy tình yêu thương, trìu mến, có hình thức giản dị, ngôn ngữ trong trẻo, phù hợp với cách cảm, cách nghĩ của trẻ em.</a:t>
            </a:r>
            <a:endParaRPr kumimoji="0" lang="vi-VN"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endParaRPr kumimoji="0" lang="sv-SE"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077" name="Picture 5" descr="Google Doodles vinh danh nữ sĩ Xuân Quỳnh - Tin tức xuất b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7925" y="1626870"/>
            <a:ext cx="4664075" cy="5231130"/>
          </a:xfrm>
          <a:prstGeom prst="rect">
            <a:avLst/>
          </a:prstGeom>
          <a:noFill/>
          <a:extLst>
            <a:ext uri="{909E8E84-426E-40DD-AFC4-6F175D3DCCD1}">
              <a14:hiddenFill xmlns:a14="http://schemas.microsoft.com/office/drawing/2010/main">
                <a:solidFill>
                  <a:srgbClr val="FFFFFF"/>
                </a:solidFill>
              </a14:hiddenFill>
            </a:ext>
          </a:extLst>
        </p:spPr>
      </p:pic>
      <p:sp>
        <p:nvSpPr>
          <p:cNvPr id="11" name="圆角矩形 3"/>
          <p:cNvSpPr/>
          <p:nvPr/>
        </p:nvSpPr>
        <p:spPr>
          <a:xfrm>
            <a:off x="258418" y="1617065"/>
            <a:ext cx="6341166" cy="4812895"/>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6"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47955" y="203200"/>
            <a:ext cx="10942955" cy="113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90170" algn="l"/>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600" b="1" i="0" u="none" strike="noStrike" cap="none" normalizeH="0" baseline="0" smtClean="0">
                <a:ln>
                  <a:noFill/>
                </a:ln>
                <a:solidFill>
                  <a:schemeClr val="accent5">
                    <a:lumMod val="50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2.1</a:t>
            </a:r>
            <a:r>
              <a:rPr kumimoji="0" lang="sv-SE" altLang="vi-VN" sz="3600" b="1" i="0" u="none" strike="noStrike" cap="none" normalizeH="0" baseline="0" dirty="0">
                <a:ln>
                  <a:noFill/>
                </a:ln>
                <a:solidFill>
                  <a:schemeClr val="accent5">
                    <a:lumMod val="50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Tác giả</a:t>
            </a:r>
            <a:endParaRPr kumimoji="0" lang="vi-VN" altLang="vi-VN" sz="3600" b="0" i="0" u="none" strike="noStrike" cap="none" normalizeH="0" baseline="0" dirty="0">
              <a:ln>
                <a:noFill/>
              </a:ln>
              <a:solidFill>
                <a:schemeClr val="accent5">
                  <a:lumMod val="50000"/>
                </a:schemeClr>
              </a:solidFill>
              <a:effectLst/>
              <a:highlight>
                <a:srgbClr val="FFFF00"/>
              </a:highligh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0170" algn="l"/>
                <a:tab pos="180975" algn="l"/>
              </a:tabLst>
            </a:pPr>
            <a:r>
              <a:rPr kumimoji="0" lang="sv-SE" altLang="vi-VN" sz="3200" b="1" i="0" u="none" strike="noStrike" cap="none" normalizeH="0" baseline="0" dirty="0">
                <a:ln>
                  <a:noFill/>
                </a:ln>
                <a:gradFill>
                  <a:gsLst>
                    <a:gs pos="0">
                      <a:srgbClr val="FE4444"/>
                    </a:gs>
                    <a:gs pos="100000">
                      <a:srgbClr val="832B2B"/>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rPr>
              <a:t>- Những tác phẩm truyện và thơ viết cho thiếu nhi tiêu biểu:</a:t>
            </a:r>
          </a:p>
        </p:txBody>
      </p:sp>
      <p:pic>
        <p:nvPicPr>
          <p:cNvPr id="3077" name="Picture 5" descr="Google Doodles vinh danh nữ sĩ Xuân Quỳnh - Tin tức xuất b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1288" y="1766152"/>
            <a:ext cx="2606878" cy="4177448"/>
          </a:xfrm>
          <a:prstGeom prst="rect">
            <a:avLst/>
          </a:prstGeom>
          <a:noFill/>
          <a:extLst>
            <a:ext uri="{909E8E84-426E-40DD-AFC4-6F175D3DCCD1}">
              <a14:hiddenFill xmlns:a14="http://schemas.microsoft.com/office/drawing/2010/main">
                <a:solidFill>
                  <a:srgbClr val="FFFFFF"/>
                </a:solidFill>
              </a14:hiddenFill>
            </a:ext>
          </a:extLst>
        </p:spPr>
      </p:pic>
      <p:sp>
        <p:nvSpPr>
          <p:cNvPr id="11" name="圆角矩形 3"/>
          <p:cNvSpPr/>
          <p:nvPr/>
        </p:nvSpPr>
        <p:spPr>
          <a:xfrm>
            <a:off x="258418" y="1617065"/>
            <a:ext cx="6341166" cy="4812895"/>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46" name="Picture 2" descr="Nhóm bài thơ: Bầu trời trong quả trứng (1982) (Xuân Quỳnh - Nguyễn Thị Xuân  Quỳ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34" y="1347891"/>
            <a:ext cx="2458514" cy="37318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ời ru trên mặt đất by Xuân Quỳ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863" y="3103033"/>
            <a:ext cx="2458515" cy="375496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ến tàu trong thành phố by Xuân Quỳ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3893" y="1428121"/>
            <a:ext cx="2458514" cy="36027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 calcmode="lin" valueType="num">
                                      <p:cBhvr additive="base">
                                        <p:cTn id="18" dur="500" fill="hold"/>
                                        <p:tgtEl>
                                          <p:spTgt spid="6146"/>
                                        </p:tgtEl>
                                        <p:attrNameLst>
                                          <p:attrName>ppt_x</p:attrName>
                                        </p:attrNameLst>
                                      </p:cBhvr>
                                      <p:tavLst>
                                        <p:tav tm="0">
                                          <p:val>
                                            <p:strVal val="#ppt_x"/>
                                          </p:val>
                                        </p:tav>
                                        <p:tav tm="100000">
                                          <p:val>
                                            <p:strVal val="#ppt_x"/>
                                          </p:val>
                                        </p:tav>
                                      </p:tavLst>
                                    </p:anim>
                                    <p:anim calcmode="lin" valueType="num">
                                      <p:cBhvr additive="base">
                                        <p:cTn id="19"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148"/>
                                        </p:tgtEl>
                                        <p:attrNameLst>
                                          <p:attrName>style.visibility</p:attrName>
                                        </p:attrNameLst>
                                      </p:cBhvr>
                                      <p:to>
                                        <p:strVal val="visible"/>
                                      </p:to>
                                    </p:set>
                                    <p:anim calcmode="lin" valueType="num">
                                      <p:cBhvr additive="base">
                                        <p:cTn id="24" dur="500" fill="hold"/>
                                        <p:tgtEl>
                                          <p:spTgt spid="6148"/>
                                        </p:tgtEl>
                                        <p:attrNameLst>
                                          <p:attrName>ppt_x</p:attrName>
                                        </p:attrNameLst>
                                      </p:cBhvr>
                                      <p:tavLst>
                                        <p:tav tm="0">
                                          <p:val>
                                            <p:strVal val="#ppt_x"/>
                                          </p:val>
                                        </p:tav>
                                        <p:tav tm="100000">
                                          <p:val>
                                            <p:strVal val="#ppt_x"/>
                                          </p:val>
                                        </p:tav>
                                      </p:tavLst>
                                    </p:anim>
                                    <p:anim calcmode="lin" valueType="num">
                                      <p:cBhvr additive="base">
                                        <p:cTn id="25"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150"/>
                                        </p:tgtEl>
                                        <p:attrNameLst>
                                          <p:attrName>style.visibility</p:attrName>
                                        </p:attrNameLst>
                                      </p:cBhvr>
                                      <p:to>
                                        <p:strVal val="visible"/>
                                      </p:to>
                                    </p:set>
                                    <p:anim calcmode="lin" valueType="num">
                                      <p:cBhvr additive="base">
                                        <p:cTn id="30" dur="500" fill="hold"/>
                                        <p:tgtEl>
                                          <p:spTgt spid="6150"/>
                                        </p:tgtEl>
                                        <p:attrNameLst>
                                          <p:attrName>ppt_x</p:attrName>
                                        </p:attrNameLst>
                                      </p:cBhvr>
                                      <p:tavLst>
                                        <p:tav tm="0">
                                          <p:val>
                                            <p:strVal val="#ppt_x"/>
                                          </p:val>
                                        </p:tav>
                                        <p:tav tm="100000">
                                          <p:val>
                                            <p:strVal val="#ppt_x"/>
                                          </p:val>
                                        </p:tav>
                                      </p:tavLst>
                                    </p:anim>
                                    <p:anim calcmode="lin" valueType="num">
                                      <p:cBhvr additive="base">
                                        <p:cTn id="31"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a:srcRect l="31881" t="-9268"/>
          <a:stretch>
            <a:fillRect/>
          </a:stretch>
        </p:blipFill>
        <p:spPr>
          <a:xfrm>
            <a:off x="0" y="5969471"/>
            <a:ext cx="2315845" cy="889000"/>
          </a:xfrm>
          <a:prstGeom prst="rect">
            <a:avLst/>
          </a:prstGeom>
        </p:spPr>
      </p:pic>
      <p:sp>
        <p:nvSpPr>
          <p:cNvPr id="33" name="TextBox 32"/>
          <p:cNvSpPr txBox="1"/>
          <p:nvPr/>
        </p:nvSpPr>
        <p:spPr>
          <a:xfrm>
            <a:off x="3592886" y="205650"/>
            <a:ext cx="6092686" cy="692785"/>
          </a:xfrm>
          <a:prstGeom prst="rect">
            <a:avLst/>
          </a:prstGeom>
          <a:noFill/>
        </p:spPr>
        <p:txBody>
          <a:bodyPr wrap="square">
            <a:spAutoFit/>
          </a:bodyPr>
          <a:lstStyle/>
          <a:p>
            <a:pPr algn="just">
              <a:lnSpc>
                <a:spcPct val="115000"/>
              </a:lnSpc>
              <a:tabLst>
                <a:tab pos="90170" algn="l"/>
                <a:tab pos="180340" algn="l"/>
              </a:tabLst>
            </a:pPr>
            <a:r>
              <a:rPr lang="vi-VN" sz="3400" b="1" smtClean="0">
                <a:solidFill>
                  <a:schemeClr val="accent5">
                    <a:lumMod val="50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2.</a:t>
            </a:r>
            <a:r>
              <a:rPr lang="en-US" sz="3400" b="1" smtClean="0">
                <a:solidFill>
                  <a:schemeClr val="accent5">
                    <a:lumMod val="50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2.</a:t>
            </a:r>
            <a:r>
              <a:rPr lang="vi-VN" sz="3400" b="1" smtClean="0">
                <a:solidFill>
                  <a:schemeClr val="accent5">
                    <a:lumMod val="50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3400" b="1" dirty="0">
                <a:solidFill>
                  <a:schemeClr val="accent5">
                    <a:lumMod val="50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Tác phẩm</a:t>
            </a:r>
          </a:p>
        </p:txBody>
      </p:sp>
      <p:sp>
        <p:nvSpPr>
          <p:cNvPr id="35" name="TextBox 34"/>
          <p:cNvSpPr txBox="1"/>
          <p:nvPr/>
        </p:nvSpPr>
        <p:spPr>
          <a:xfrm>
            <a:off x="2945130" y="1073150"/>
            <a:ext cx="8616950" cy="3490186"/>
          </a:xfrm>
          <a:prstGeom prst="rect">
            <a:avLst/>
          </a:prstGeom>
          <a:noFill/>
        </p:spPr>
        <p:txBody>
          <a:bodyPr wrap="square">
            <a:spAutoFit/>
          </a:bodyPr>
          <a:lstStyle/>
          <a:p>
            <a:pPr algn="just">
              <a:lnSpc>
                <a:spcPct val="115000"/>
              </a:lnSpc>
              <a:tabLst>
                <a:tab pos="90170" algn="l"/>
                <a:tab pos="180340" algn="l"/>
              </a:tabLst>
            </a:pP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Xuất xứ: in trong</a:t>
            </a: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tập thơ </a:t>
            </a:r>
            <a:r>
              <a:rPr lang="vi-VN"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 ru trên </a:t>
            </a:r>
            <a:r>
              <a:rPr lang="vi-VN" sz="32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 </a:t>
            </a:r>
            <a:r>
              <a:rPr lang="vi-VN" sz="3200" b="1"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vi-VN" sz="32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 </a:t>
            </a:r>
            <a:r>
              <a:rPr lang="vi-VN" sz="32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1978</a:t>
            </a: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tabLst>
                <a:tab pos="90170" algn="l"/>
                <a:tab pos="180340" algn="l"/>
              </a:tabLst>
            </a:pPr>
            <a:r>
              <a:rPr lang="en-US" altLang="vi-VN" sz="32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Thể </a:t>
            </a:r>
            <a:r>
              <a:rPr lang="en-US" alt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 </a:t>
            </a:r>
            <a:r>
              <a:rPr lang="en-US" altLang="vi-VN"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altLang="vi-VN" sz="3200" b="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p>
          <a:p>
            <a:pPr algn="just">
              <a:lnSpc>
                <a:spcPct val="115000"/>
              </a:lnSpc>
              <a:tabLst>
                <a:tab pos="90170" algn="l"/>
                <a:tab pos="180340" algn="l"/>
              </a:tabLst>
            </a:pPr>
            <a:r>
              <a:rPr lang="vi-VN" sz="3200" b="1">
                <a:latin typeface="Times New Roman" panose="02020603050405020304" pitchFamily="18" charset="0"/>
                <a:ea typeface="Times New Roman" panose="02020603050405020304" pitchFamily="18" charset="0"/>
                <a:cs typeface="Times New Roman" panose="02020603050405020304" pitchFamily="18" charset="0"/>
              </a:rPr>
              <a:t>- Gieo vần</a:t>
            </a:r>
            <a:r>
              <a:rPr lang="vi-VN" sz="3200">
                <a:latin typeface="Times New Roman" panose="02020603050405020304" pitchFamily="18" charset="0"/>
                <a:ea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vần chân</a:t>
            </a:r>
          </a:p>
          <a:p>
            <a:pPr algn="just">
              <a:lnSpc>
                <a:spcPct val="115000"/>
              </a:lnSpc>
              <a:tabLst>
                <a:tab pos="90170" algn="l"/>
                <a:tab pos="180340" algn="l"/>
              </a:tabLst>
            </a:pPr>
            <a:r>
              <a:rPr lang="en-US" sz="3200" b="1"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200" b="1" smtClean="0">
                <a:latin typeface="Times New Roman" panose="02020603050405020304" pitchFamily="18" charset="0"/>
                <a:ea typeface="Times New Roman" panose="02020603050405020304" pitchFamily="18" charset="0"/>
                <a:cs typeface="Times New Roman" panose="02020603050405020304" pitchFamily="18" charset="0"/>
              </a:rPr>
              <a:t>Ngắt </a:t>
            </a:r>
            <a:r>
              <a:rPr lang="vi-VN" sz="3200" b="1">
                <a:latin typeface="Times New Roman" panose="02020603050405020304" pitchFamily="18" charset="0"/>
                <a:ea typeface="Times New Roman" panose="02020603050405020304" pitchFamily="18" charset="0"/>
                <a:cs typeface="Times New Roman" panose="02020603050405020304" pitchFamily="18" charset="0"/>
              </a:rPr>
              <a:t>nhịp</a:t>
            </a:r>
            <a:r>
              <a:rPr lang="en-US" altLang="vi-VN" sz="3200" b="1">
                <a:latin typeface="Times New Roman" panose="02020603050405020304" pitchFamily="18" charset="0"/>
                <a:ea typeface="Times New Roman" panose="02020603050405020304" pitchFamily="18" charset="0"/>
                <a:cs typeface="Times New Roman" panose="02020603050405020304" pitchFamily="18" charset="0"/>
              </a:rPr>
              <a:t>:</a:t>
            </a:r>
            <a:r>
              <a:rPr lang="vi-VN" sz="3200">
                <a:latin typeface="Times New Roman" panose="02020603050405020304" pitchFamily="18" charset="0"/>
                <a:ea typeface="Times New Roman" panose="02020603050405020304" pitchFamily="18" charset="0"/>
                <a:cs typeface="Times New Roman" panose="02020603050405020304" pitchFamily="18" charset="0"/>
              </a:rPr>
              <a:t> </a:t>
            </a:r>
            <a:r>
              <a:rPr lang="vi-VN" sz="3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3/2 </a:t>
            </a:r>
            <a:r>
              <a:rPr lang="vi-VN"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hoặc </a:t>
            </a:r>
            <a:r>
              <a:rPr lang="vi-VN" sz="3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2/3</a:t>
            </a:r>
            <a:endParaRPr lang="en-US" sz="3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buFontTx/>
              <a:buChar char="-"/>
              <a:tabLst>
                <a:tab pos="90170" algn="l"/>
                <a:tab pos="180340" algn="l"/>
              </a:tabLst>
            </a:pPr>
            <a:endParaRPr lang="en-US" alt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098" name="Picture 2" descr="TRƯỜNG MẦM NON CHẤT LƯỢNG CAO THĂNG LONG KIDSMART quận LONG B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29" y="0"/>
            <a:ext cx="2769994" cy="3257754"/>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vi-VN"/>
          </a:p>
        </p:txBody>
      </p:sp>
      <p:pic>
        <p:nvPicPr>
          <p:cNvPr id="4103" name="Picture 7" descr="Phân tích bài thơ Chuyện cổ tích về loài người - Văn 6 (4 mẫ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4665" y="3815602"/>
            <a:ext cx="4077335" cy="29775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circle(in)">
                                      <p:cBhvr>
                                        <p:cTn id="19" dur="20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103"/>
                                        </p:tgtEl>
                                        <p:attrNameLst>
                                          <p:attrName>style.visibility</p:attrName>
                                        </p:attrNameLst>
                                      </p:cBhvr>
                                      <p:to>
                                        <p:strVal val="visible"/>
                                      </p:to>
                                    </p:set>
                                    <p:animEffect transition="in" filter="barn(inVertical)">
                                      <p:cBhvr>
                                        <p:cTn id="31"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5090"/>
            <a:ext cx="12192000" cy="6888039"/>
          </a:xfrm>
          <a:prstGeom prst="rect">
            <a:avLst/>
          </a:prstGeom>
          <a:noFill/>
        </p:spPr>
        <p:txBody>
          <a:bodyPr wrap="square">
            <a:spAutoFit/>
          </a:bodyPr>
          <a:lstStyle/>
          <a:p>
            <a:pPr algn="just">
              <a:lnSpc>
                <a:spcPct val="115000"/>
              </a:lnSpc>
              <a:tabLst>
                <a:tab pos="90170" algn="l"/>
                <a:tab pos="180340" algn="l"/>
              </a:tabLst>
            </a:pPr>
            <a:r>
              <a:rPr lang="en-US" sz="3200" b="1" smtClean="0">
                <a:latin typeface="Times New Roman" panose="02020603050405020304" pitchFamily="18" charset="0"/>
                <a:ea typeface="Times New Roman" panose="02020603050405020304" pitchFamily="18" charset="0"/>
                <a:cs typeface="Times New Roman" panose="02020603050405020304" pitchFamily="18" charset="0"/>
              </a:rPr>
              <a:t>- Nhân vật chính của văn bản: </a:t>
            </a:r>
            <a:r>
              <a:rPr lang="en-US" sz="3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 em</a:t>
            </a:r>
          </a:p>
          <a:p>
            <a:pPr algn="just">
              <a:lnSpc>
                <a:spcPct val="115000"/>
              </a:lnSpc>
              <a:tabLst>
                <a:tab pos="90170" algn="l"/>
                <a:tab pos="180340" algn="l"/>
              </a:tabLst>
            </a:pPr>
            <a:r>
              <a:rPr lang="en-US" sz="3200" b="1"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en-US" sz="3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 cảm</a:t>
            </a:r>
            <a:r>
              <a:rPr lang="en-US"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tự sự, miêu tả.</a:t>
            </a:r>
            <a:endParaRPr lang="vi-VN"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tabLst>
                <a:tab pos="90170" algn="l"/>
                <a:tab pos="180340" algn="l"/>
              </a:tabLst>
            </a:pPr>
            <a:r>
              <a:rPr lang="vi-VN" sz="3200" b="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Bố cục:</a:t>
            </a:r>
            <a:r>
              <a:rPr lang="vi-VN" sz="32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 phần</a:t>
            </a:r>
          </a:p>
          <a:p>
            <a:pPr algn="just">
              <a:lnSpc>
                <a:spcPct val="115000"/>
              </a:lnSpc>
              <a:tabLst>
                <a:tab pos="90170" algn="l"/>
                <a:tab pos="180340" algn="l"/>
              </a:tabLst>
            </a:pPr>
            <a:r>
              <a:rPr lang="vi-VN" sz="3200" b="1" smtClean="0">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smtClean="0">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rPr>
              <a:t>Phần 1</a:t>
            </a:r>
            <a:r>
              <a:rPr lang="vi-VN" sz="3200" b="1" smtClean="0">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Khổ 1: </a:t>
            </a:r>
            <a:r>
              <a:rPr lang="vi-VN" sz="32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Thế giới khi trẻ con</a:t>
            </a:r>
            <a:r>
              <a:rPr lang="en-US" sz="32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mới</a:t>
            </a:r>
            <a:r>
              <a:rPr lang="vi-VN" sz="32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ra đời.</a:t>
            </a:r>
            <a:endParaRPr lang="vi-VN" sz="32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tabLst>
                <a:tab pos="90170" algn="l"/>
                <a:tab pos="180340" algn="l"/>
              </a:tabLst>
            </a:pPr>
            <a:r>
              <a:rPr lang="vi-VN" sz="3200" b="1"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Phần 2:</a:t>
            </a:r>
            <a:r>
              <a:rPr lang="vi-VN"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Thế giới sau khi trẻ con ra đời:</a:t>
            </a:r>
          </a:p>
          <a:p>
            <a:pPr marL="342900" lvl="0" indent="-342900" algn="just">
              <a:lnSpc>
                <a:spcPct val="115000"/>
              </a:lnSpc>
              <a:buFont typeface="Wingdings" panose="05000000000000000000" pitchFamily="2" charset="2"/>
              <a:buChar char=""/>
              <a:tabLst>
                <a:tab pos="90170" algn="l"/>
                <a:tab pos="180340" algn="l"/>
              </a:tabLst>
            </a:pPr>
            <a:r>
              <a:rPr lang="vi-VN"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Khổ 2: Những thay đổi về thiên nhiên đầu tiên khi trẻ con sinh ra.</a:t>
            </a:r>
          </a:p>
          <a:p>
            <a:pPr marL="342900" lvl="0" indent="-342900" algn="just">
              <a:lnSpc>
                <a:spcPct val="115000"/>
              </a:lnSpc>
              <a:buFont typeface="Wingdings" panose="05000000000000000000" pitchFamily="2" charset="2"/>
              <a:buChar char=""/>
            </a:pPr>
            <a:r>
              <a:rPr lang="vi-VN"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Khổ 3: Sự xuất hiện của mẹ để cho trẻ tình yêu và lời ru.</a:t>
            </a:r>
          </a:p>
          <a:p>
            <a:pPr marL="342900" lvl="0" indent="-342900" algn="just">
              <a:lnSpc>
                <a:spcPct val="115000"/>
              </a:lnSpc>
              <a:buFont typeface="Wingdings" panose="05000000000000000000" pitchFamily="2" charset="2"/>
              <a:buChar char=""/>
            </a:pPr>
            <a:r>
              <a:rPr lang="vi-VN"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Khổ 4: Sự xuất hiện của bà để kể cho trẻ nghe những câu chuyện cổ.</a:t>
            </a:r>
          </a:p>
          <a:p>
            <a:pPr marL="342900" lvl="0" indent="-342900" algn="just">
              <a:lnSpc>
                <a:spcPct val="115000"/>
              </a:lnSpc>
              <a:buFont typeface="Wingdings" panose="05000000000000000000" pitchFamily="2" charset="2"/>
              <a:buChar char=""/>
            </a:pPr>
            <a:r>
              <a:rPr lang="vi-VN"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Khổ 5: Sự xuất hiện của bố và tình yêu thương của bố để cho trẻ có nhận thức về thế giới.</a:t>
            </a:r>
            <a:endParaRPr lang="vi-VN"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Wingdings" panose="05000000000000000000" pitchFamily="2" charset="2"/>
              <a:buChar char=""/>
            </a:pP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Khổ 6: Sự xuất hiện của trường lớp và thầy giáo để cho trẻ được đi học và có kiến thức.</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anim calcmode="lin" valueType="num">
                                      <p:cBhvr>
                                        <p:cTn id="1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anim calcmode="lin" valueType="num">
                                      <p:cBhvr>
                                        <p:cTn id="2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anim calcmode="lin" valueType="num">
                                      <p:cBhvr>
                                        <p:cTn id="3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1000"/>
                                        <p:tgtEl>
                                          <p:spTgt spid="6">
                                            <p:txEl>
                                              <p:pRg st="4" end="4"/>
                                            </p:txEl>
                                          </p:spTgt>
                                        </p:tgtEl>
                                      </p:cBhvr>
                                    </p:animEffect>
                                    <p:anim calcmode="lin" valueType="num">
                                      <p:cBhvr>
                                        <p:cTn id="3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fade">
                                      <p:cBhvr>
                                        <p:cTn id="43" dur="1000"/>
                                        <p:tgtEl>
                                          <p:spTgt spid="6">
                                            <p:txEl>
                                              <p:pRg st="5" end="5"/>
                                            </p:txEl>
                                          </p:spTgt>
                                        </p:tgtEl>
                                      </p:cBhvr>
                                    </p:animEffect>
                                    <p:anim calcmode="lin" valueType="num">
                                      <p:cBhvr>
                                        <p:cTn id="44"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
                                            <p:txEl>
                                              <p:pRg st="6" end="6"/>
                                            </p:txEl>
                                          </p:spTgt>
                                        </p:tgtEl>
                                        <p:attrNameLst>
                                          <p:attrName>style.visibility</p:attrName>
                                        </p:attrNameLst>
                                      </p:cBhvr>
                                      <p:to>
                                        <p:strVal val="visible"/>
                                      </p:to>
                                    </p:set>
                                    <p:animEffect transition="in" filter="fade">
                                      <p:cBhvr>
                                        <p:cTn id="48" dur="1000"/>
                                        <p:tgtEl>
                                          <p:spTgt spid="6">
                                            <p:txEl>
                                              <p:pRg st="6" end="6"/>
                                            </p:txEl>
                                          </p:spTgt>
                                        </p:tgtEl>
                                      </p:cBhvr>
                                    </p:animEffect>
                                    <p:anim calcmode="lin" valueType="num">
                                      <p:cBhvr>
                                        <p:cTn id="4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6" end="6"/>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
                                            <p:txEl>
                                              <p:pRg st="7" end="7"/>
                                            </p:txEl>
                                          </p:spTgt>
                                        </p:tgtEl>
                                        <p:attrNameLst>
                                          <p:attrName>style.visibility</p:attrName>
                                        </p:attrNameLst>
                                      </p:cBhvr>
                                      <p:to>
                                        <p:strVal val="visible"/>
                                      </p:to>
                                    </p:set>
                                    <p:animEffect transition="in" filter="fade">
                                      <p:cBhvr>
                                        <p:cTn id="53" dur="1000"/>
                                        <p:tgtEl>
                                          <p:spTgt spid="6">
                                            <p:txEl>
                                              <p:pRg st="7" end="7"/>
                                            </p:txEl>
                                          </p:spTgt>
                                        </p:tgtEl>
                                      </p:cBhvr>
                                    </p:animEffect>
                                    <p:anim calcmode="lin" valueType="num">
                                      <p:cBhvr>
                                        <p:cTn id="54"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5" dur="1000" fill="hold"/>
                                        <p:tgtEl>
                                          <p:spTgt spid="6">
                                            <p:txEl>
                                              <p:pRg st="7" end="7"/>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6">
                                            <p:txEl>
                                              <p:pRg st="8" end="8"/>
                                            </p:txEl>
                                          </p:spTgt>
                                        </p:tgtEl>
                                        <p:attrNameLst>
                                          <p:attrName>style.visibility</p:attrName>
                                        </p:attrNameLst>
                                      </p:cBhvr>
                                      <p:to>
                                        <p:strVal val="visible"/>
                                      </p:to>
                                    </p:set>
                                    <p:animEffect transition="in" filter="fade">
                                      <p:cBhvr>
                                        <p:cTn id="58" dur="1000"/>
                                        <p:tgtEl>
                                          <p:spTgt spid="6">
                                            <p:txEl>
                                              <p:pRg st="8" end="8"/>
                                            </p:txEl>
                                          </p:spTgt>
                                        </p:tgtEl>
                                      </p:cBhvr>
                                    </p:animEffect>
                                    <p:anim calcmode="lin" valueType="num">
                                      <p:cBhvr>
                                        <p:cTn id="59"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0" dur="1000" fill="hold"/>
                                        <p:tgtEl>
                                          <p:spTgt spid="6">
                                            <p:txEl>
                                              <p:pRg st="8" end="8"/>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6">
                                            <p:txEl>
                                              <p:pRg st="9" end="9"/>
                                            </p:txEl>
                                          </p:spTgt>
                                        </p:tgtEl>
                                        <p:attrNameLst>
                                          <p:attrName>style.visibility</p:attrName>
                                        </p:attrNameLst>
                                      </p:cBhvr>
                                      <p:to>
                                        <p:strVal val="visible"/>
                                      </p:to>
                                    </p:set>
                                    <p:animEffect transition="in" filter="fade">
                                      <p:cBhvr>
                                        <p:cTn id="63" dur="1000"/>
                                        <p:tgtEl>
                                          <p:spTgt spid="6">
                                            <p:txEl>
                                              <p:pRg st="9" end="9"/>
                                            </p:txEl>
                                          </p:spTgt>
                                        </p:tgtEl>
                                      </p:cBhvr>
                                    </p:animEffect>
                                    <p:anim calcmode="lin" valueType="num">
                                      <p:cBhvr>
                                        <p:cTn id="64"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6627ac8b908659e52ae4dd57738848c"/>
          <p:cNvPicPr>
            <a:picLocks noChangeAspect="1"/>
          </p:cNvPicPr>
          <p:nvPr/>
        </p:nvPicPr>
        <p:blipFill>
          <a:blip r:embed="rId4"/>
          <a:stretch>
            <a:fillRect/>
          </a:stretch>
        </p:blipFill>
        <p:spPr>
          <a:xfrm>
            <a:off x="8733876" y="715317"/>
            <a:ext cx="3446404" cy="5835978"/>
          </a:xfrm>
          <a:prstGeom prst="rect">
            <a:avLst/>
          </a:prstGeom>
        </p:spPr>
      </p:pic>
      <p:pic>
        <p:nvPicPr>
          <p:cNvPr id="10" name="图片 9"/>
          <p:cNvPicPr>
            <a:picLocks noChangeAspect="1"/>
          </p:cNvPicPr>
          <p:nvPr/>
        </p:nvPicPr>
        <p:blipFill>
          <a:blip r:embed="rId5"/>
          <a:srcRect l="31881" t="-9268"/>
          <a:stretch>
            <a:fillRect/>
          </a:stretch>
        </p:blipFill>
        <p:spPr>
          <a:xfrm>
            <a:off x="0" y="306705"/>
            <a:ext cx="888974" cy="889000"/>
          </a:xfrm>
          <a:prstGeom prst="rect">
            <a:avLst/>
          </a:prstGeom>
        </p:spPr>
      </p:pic>
      <p:sp>
        <p:nvSpPr>
          <p:cNvPr id="3" name="圆角矩形 2"/>
          <p:cNvSpPr/>
          <p:nvPr/>
        </p:nvSpPr>
        <p:spPr>
          <a:xfrm>
            <a:off x="159026" y="1579215"/>
            <a:ext cx="9283148" cy="4972080"/>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accent5">
                  <a:lumMod val="50000"/>
                </a:schemeClr>
              </a:solidFill>
              <a:sym typeface="+mn-ea"/>
            </a:endParaRPr>
          </a:p>
        </p:txBody>
      </p:sp>
      <p:sp>
        <p:nvSpPr>
          <p:cNvPr id="12" name="TextBox 11"/>
          <p:cNvSpPr txBox="1"/>
          <p:nvPr/>
        </p:nvSpPr>
        <p:spPr>
          <a:xfrm>
            <a:off x="1031966" y="180475"/>
            <a:ext cx="8847997" cy="727710"/>
          </a:xfrm>
          <a:prstGeom prst="rect">
            <a:avLst/>
          </a:prstGeom>
          <a:noFill/>
        </p:spPr>
        <p:txBody>
          <a:bodyPr wrap="square">
            <a:spAutoFit/>
          </a:bodyPr>
          <a:lstStyle/>
          <a:p>
            <a:pPr algn="just">
              <a:lnSpc>
                <a:spcPct val="115000"/>
              </a:lnSpc>
              <a:tabLst>
                <a:tab pos="90170" algn="l"/>
                <a:tab pos="180340" algn="l"/>
              </a:tabLst>
            </a:pPr>
            <a:r>
              <a:rPr lang="vi-VN"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II. </a:t>
            </a:r>
            <a:r>
              <a:rPr lang="en-US" altLang="vi-VN"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ĐỌC HIỂU</a:t>
            </a:r>
            <a:r>
              <a:rPr lang="en-US" sz="3600" b="1" dirty="0" smtClean="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VĂN BẢN</a:t>
            </a:r>
            <a:endParaRPr lang="vi-VN" sz="36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p:cNvSpPr txBox="1"/>
          <p:nvPr/>
        </p:nvSpPr>
        <p:spPr>
          <a:xfrm>
            <a:off x="159023" y="715317"/>
            <a:ext cx="11192599" cy="2923877"/>
          </a:xfrm>
          <a:prstGeom prst="rect">
            <a:avLst/>
          </a:prstGeom>
          <a:noFill/>
        </p:spPr>
        <p:txBody>
          <a:bodyPr wrap="square">
            <a:spAutoFit/>
          </a:bodyPr>
          <a:lstStyle/>
          <a:p>
            <a:pPr marL="514350" indent="-514350" algn="just">
              <a:lnSpc>
                <a:spcPct val="115000"/>
              </a:lnSpc>
              <a:buAutoNum type="arabicPeriod"/>
              <a:tabLst>
                <a:tab pos="90170" algn="l"/>
                <a:tab pos="180340" algn="l"/>
              </a:tabLst>
            </a:pPr>
            <a:r>
              <a:rPr lang="en-US" sz="3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 biến đổi của thế giới khi trẻ con ra đời</a:t>
            </a:r>
          </a:p>
          <a:p>
            <a:pPr algn="just">
              <a:lnSpc>
                <a:spcPct val="115000"/>
              </a:lnSpc>
              <a:tabLst>
                <a:tab pos="90170" algn="l"/>
                <a:tab pos="180340" algn="l"/>
              </a:tabLst>
            </a:pPr>
            <a:r>
              <a:rPr lang="en-US" sz="2400" b="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tabLst>
                <a:tab pos="90170" algn="l"/>
                <a:tab pos="180340" algn="l"/>
              </a:tabLst>
            </a:pPr>
            <a:endParaRPr lang="en-US" sz="2400" b="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tabLst>
                <a:tab pos="90170" algn="l"/>
                <a:tab pos="180340" algn="l"/>
              </a:tabLst>
            </a:pPr>
            <a:r>
              <a:rPr lang="en-US" sz="240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Hoàn thành bảng sau để làm rõ những biến đổi kì diệu của thế giới khi trẻ con được sinh ra và sau khi trẻ con được sinh ra.</a:t>
            </a:r>
          </a:p>
          <a:p>
            <a:pPr algn="just">
              <a:lnSpc>
                <a:spcPct val="115000"/>
              </a:lnSpc>
              <a:tabLst>
                <a:tab pos="90170" algn="l"/>
                <a:tab pos="180340" algn="l"/>
              </a:tabLst>
            </a:pPr>
            <a:endPar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ight Brace 8"/>
          <p:cNvSpPr/>
          <p:nvPr/>
        </p:nvSpPr>
        <p:spPr>
          <a:xfrm>
            <a:off x="4295352" y="2215503"/>
            <a:ext cx="397566" cy="3521220"/>
          </a:xfrm>
          <a:prstGeom prst="rightBrace">
            <a:avLst/>
          </a:prstGeom>
          <a:ln>
            <a:solidFill>
              <a:schemeClr val="accent4">
                <a:lumMod val="50000"/>
              </a:schemeClr>
            </a:solidFill>
          </a:ln>
          <a:scene3d>
            <a:camera prst="isometricOffAxis2Left"/>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graphicFrame>
        <p:nvGraphicFramePr>
          <p:cNvPr id="7" name="Table 6"/>
          <p:cNvGraphicFramePr>
            <a:graphicFrameLocks noGrp="1"/>
          </p:cNvGraphicFramePr>
          <p:nvPr>
            <p:extLst>
              <p:ext uri="{D42A27DB-BD31-4B8C-83A1-F6EECF244321}">
                <p14:modId xmlns:p14="http://schemas.microsoft.com/office/powerpoint/2010/main" val="293291475"/>
              </p:ext>
            </p:extLst>
          </p:nvPr>
        </p:nvGraphicFramePr>
        <p:xfrm>
          <a:off x="393293" y="2986921"/>
          <a:ext cx="8121121" cy="3891072"/>
        </p:xfrm>
        <a:graphic>
          <a:graphicData uri="http://schemas.openxmlformats.org/drawingml/2006/table">
            <a:tbl>
              <a:tblPr firstRow="1" bandRow="1">
                <a:tableStyleId>{5C22544A-7EE6-4342-B048-85BDC9FD1C3A}</a:tableStyleId>
              </a:tblPr>
              <a:tblGrid>
                <a:gridCol w="2880848">
                  <a:extLst>
                    <a:ext uri="{9D8B030D-6E8A-4147-A177-3AD203B41FA5}">
                      <a16:colId xmlns="" xmlns:a16="http://schemas.microsoft.com/office/drawing/2014/main" val="3367355064"/>
                    </a:ext>
                  </a:extLst>
                </a:gridCol>
                <a:gridCol w="2880848">
                  <a:extLst>
                    <a:ext uri="{9D8B030D-6E8A-4147-A177-3AD203B41FA5}">
                      <a16:colId xmlns="" xmlns:a16="http://schemas.microsoft.com/office/drawing/2014/main" val="472297792"/>
                    </a:ext>
                  </a:extLst>
                </a:gridCol>
                <a:gridCol w="2359425">
                  <a:extLst>
                    <a:ext uri="{9D8B030D-6E8A-4147-A177-3AD203B41FA5}">
                      <a16:colId xmlns="" xmlns:a16="http://schemas.microsoft.com/office/drawing/2014/main" val="3517363698"/>
                    </a:ext>
                  </a:extLst>
                </a:gridCol>
              </a:tblGrid>
              <a:tr h="894407">
                <a:tc>
                  <a:txBody>
                    <a:bodyPr/>
                    <a:lstStyle/>
                    <a:p>
                      <a:r>
                        <a:rPr lang="en-US" smtClean="0"/>
                        <a:t>                      </a:t>
                      </a:r>
                      <a:r>
                        <a:rPr lang="en-US" baseline="0" smtClean="0"/>
                        <a:t>THẾ GIỚI</a:t>
                      </a:r>
                    </a:p>
                    <a:p>
                      <a:r>
                        <a:rPr lang="en-US" smtClean="0"/>
                        <a:t>SỰ</a:t>
                      </a:r>
                      <a:r>
                        <a:rPr lang="en-US" baseline="0" smtClean="0"/>
                        <a:t>                 </a:t>
                      </a:r>
                    </a:p>
                    <a:p>
                      <a:r>
                        <a:rPr lang="en-US" baseline="0" smtClean="0"/>
                        <a:t>BIẾN ĐỔI</a:t>
                      </a:r>
                      <a:endParaRPr lang="en-US" smtClean="0"/>
                    </a:p>
                  </a:txBody>
                  <a:tcPr>
                    <a:solidFill>
                      <a:srgbClr val="92D050"/>
                    </a:solidFill>
                  </a:tcPr>
                </a:tc>
                <a:tc>
                  <a:txBody>
                    <a:bodyPr/>
                    <a:lstStyle/>
                    <a:p>
                      <a:r>
                        <a:rPr lang="en-US" smtClean="0"/>
                        <a:t>KHI TRẺ</a:t>
                      </a:r>
                      <a:r>
                        <a:rPr lang="en-US" baseline="0" smtClean="0"/>
                        <a:t> CON MỚI ĐƯỢC SINH RA</a:t>
                      </a:r>
                      <a:endParaRPr lang="en-US"/>
                    </a:p>
                  </a:txBody>
                  <a:tcPr>
                    <a:solidFill>
                      <a:srgbClr val="92D050"/>
                    </a:solidFill>
                  </a:tcPr>
                </a:tc>
                <a:tc>
                  <a:txBody>
                    <a:bodyPr/>
                    <a:lstStyle/>
                    <a:p>
                      <a:r>
                        <a:rPr lang="en-US" smtClean="0"/>
                        <a:t>SAU KHI TRẺ</a:t>
                      </a:r>
                      <a:r>
                        <a:rPr lang="en-US" baseline="0" smtClean="0"/>
                        <a:t> CON RA ĐỜI</a:t>
                      </a:r>
                      <a:endParaRPr lang="en-US"/>
                    </a:p>
                  </a:txBody>
                  <a:tcPr>
                    <a:solidFill>
                      <a:srgbClr val="92D050"/>
                    </a:solidFill>
                  </a:tcPr>
                </a:tc>
                <a:extLst>
                  <a:ext uri="{0D108BD9-81ED-4DB2-BD59-A6C34878D82A}">
                    <a16:rowId xmlns="" xmlns:a16="http://schemas.microsoft.com/office/drawing/2014/main" val="115914458"/>
                  </a:ext>
                </a:extLst>
              </a:tr>
              <a:tr h="554215">
                <a:tc>
                  <a:txBody>
                    <a:bodyPr/>
                    <a:lstStyle/>
                    <a:p>
                      <a:pPr algn="ctr"/>
                      <a:r>
                        <a:rPr lang="en-US" smtClean="0">
                          <a:solidFill>
                            <a:srgbClr val="002060"/>
                          </a:solidFill>
                        </a:rPr>
                        <a:t>Hình</a:t>
                      </a:r>
                      <a:r>
                        <a:rPr lang="en-US" baseline="0" smtClean="0">
                          <a:solidFill>
                            <a:srgbClr val="002060"/>
                          </a:solidFill>
                        </a:rPr>
                        <a:t> ảnh</a:t>
                      </a:r>
                    </a:p>
                  </a:txBody>
                  <a:tcPr>
                    <a:solidFill>
                      <a:srgbClr val="D1D487"/>
                    </a:solidFill>
                  </a:tcPr>
                </a:tc>
                <a:tc>
                  <a:txBody>
                    <a:bodyPr/>
                    <a:lstStyle/>
                    <a:p>
                      <a:endParaRPr lang="en-US"/>
                    </a:p>
                  </a:txBody>
                  <a:tcPr>
                    <a:solidFill>
                      <a:srgbClr val="D1D487"/>
                    </a:solidFill>
                  </a:tcPr>
                </a:tc>
                <a:tc>
                  <a:txBody>
                    <a:bodyPr/>
                    <a:lstStyle/>
                    <a:p>
                      <a:endParaRPr lang="en-US"/>
                    </a:p>
                  </a:txBody>
                  <a:tcPr>
                    <a:solidFill>
                      <a:srgbClr val="D1D487"/>
                    </a:solidFill>
                  </a:tcPr>
                </a:tc>
                <a:extLst>
                  <a:ext uri="{0D108BD9-81ED-4DB2-BD59-A6C34878D82A}">
                    <a16:rowId xmlns="" xmlns:a16="http://schemas.microsoft.com/office/drawing/2014/main" val="1578382525"/>
                  </a:ext>
                </a:extLst>
              </a:tr>
              <a:tr h="554215">
                <a:tc>
                  <a:txBody>
                    <a:bodyPr/>
                    <a:lstStyle/>
                    <a:p>
                      <a:pPr algn="ctr"/>
                      <a:r>
                        <a:rPr lang="en-US" smtClean="0">
                          <a:solidFill>
                            <a:srgbClr val="002060"/>
                          </a:solidFill>
                        </a:rPr>
                        <a:t>Màu</a:t>
                      </a:r>
                      <a:r>
                        <a:rPr lang="en-US" baseline="0" smtClean="0">
                          <a:solidFill>
                            <a:srgbClr val="002060"/>
                          </a:solidFill>
                        </a:rPr>
                        <a:t> sắc </a:t>
                      </a:r>
                      <a:endParaRPr lang="en-US">
                        <a:solidFill>
                          <a:srgbClr val="002060"/>
                        </a:solidFill>
                      </a:endParaRPr>
                    </a:p>
                  </a:txBody>
                  <a:tcPr>
                    <a:solidFill>
                      <a:srgbClr val="D1D487"/>
                    </a:solidFill>
                  </a:tcPr>
                </a:tc>
                <a:tc>
                  <a:txBody>
                    <a:bodyPr/>
                    <a:lstStyle/>
                    <a:p>
                      <a:endParaRPr lang="en-US"/>
                    </a:p>
                  </a:txBody>
                  <a:tcPr>
                    <a:solidFill>
                      <a:srgbClr val="D1D487"/>
                    </a:solidFill>
                  </a:tcPr>
                </a:tc>
                <a:tc>
                  <a:txBody>
                    <a:bodyPr/>
                    <a:lstStyle/>
                    <a:p>
                      <a:endParaRPr lang="en-US"/>
                    </a:p>
                  </a:txBody>
                  <a:tcPr>
                    <a:solidFill>
                      <a:srgbClr val="D1D487"/>
                    </a:solidFill>
                  </a:tcPr>
                </a:tc>
                <a:extLst>
                  <a:ext uri="{0D108BD9-81ED-4DB2-BD59-A6C34878D82A}">
                    <a16:rowId xmlns="" xmlns:a16="http://schemas.microsoft.com/office/drawing/2014/main" val="473216246"/>
                  </a:ext>
                </a:extLst>
              </a:tr>
              <a:tr h="554215">
                <a:tc>
                  <a:txBody>
                    <a:bodyPr/>
                    <a:lstStyle/>
                    <a:p>
                      <a:pPr algn="ctr"/>
                      <a:r>
                        <a:rPr lang="en-US" smtClean="0">
                          <a:solidFill>
                            <a:srgbClr val="002060"/>
                          </a:solidFill>
                        </a:rPr>
                        <a:t>Âm</a:t>
                      </a:r>
                      <a:r>
                        <a:rPr lang="en-US" baseline="0" smtClean="0">
                          <a:solidFill>
                            <a:srgbClr val="002060"/>
                          </a:solidFill>
                        </a:rPr>
                        <a:t> thanh</a:t>
                      </a:r>
                      <a:endParaRPr lang="en-US">
                        <a:solidFill>
                          <a:srgbClr val="002060"/>
                        </a:solidFill>
                      </a:endParaRPr>
                    </a:p>
                  </a:txBody>
                  <a:tcPr>
                    <a:solidFill>
                      <a:srgbClr val="D1D487"/>
                    </a:solidFill>
                  </a:tcPr>
                </a:tc>
                <a:tc>
                  <a:txBody>
                    <a:bodyPr/>
                    <a:lstStyle/>
                    <a:p>
                      <a:endParaRPr lang="en-US"/>
                    </a:p>
                  </a:txBody>
                  <a:tcPr>
                    <a:solidFill>
                      <a:srgbClr val="D1D487"/>
                    </a:solidFill>
                  </a:tcPr>
                </a:tc>
                <a:tc>
                  <a:txBody>
                    <a:bodyPr/>
                    <a:lstStyle/>
                    <a:p>
                      <a:endParaRPr lang="en-US"/>
                    </a:p>
                  </a:txBody>
                  <a:tcPr>
                    <a:solidFill>
                      <a:srgbClr val="D1D487"/>
                    </a:solidFill>
                  </a:tcPr>
                </a:tc>
                <a:extLst>
                  <a:ext uri="{0D108BD9-81ED-4DB2-BD59-A6C34878D82A}">
                    <a16:rowId xmlns="" xmlns:a16="http://schemas.microsoft.com/office/drawing/2014/main" val="4040012505"/>
                  </a:ext>
                </a:extLst>
              </a:tr>
              <a:tr h="759812">
                <a:tc>
                  <a:txBody>
                    <a:bodyPr/>
                    <a:lstStyle/>
                    <a:p>
                      <a:pPr algn="ctr"/>
                      <a:r>
                        <a:rPr lang="en-US" smtClean="0">
                          <a:solidFill>
                            <a:srgbClr val="002060"/>
                          </a:solidFill>
                        </a:rPr>
                        <a:t>Ánh</a:t>
                      </a:r>
                      <a:r>
                        <a:rPr lang="en-US" baseline="0" smtClean="0">
                          <a:solidFill>
                            <a:srgbClr val="002060"/>
                          </a:solidFill>
                        </a:rPr>
                        <a:t> sáng</a:t>
                      </a:r>
                      <a:endParaRPr lang="en-US">
                        <a:solidFill>
                          <a:srgbClr val="002060"/>
                        </a:solidFill>
                      </a:endParaRPr>
                    </a:p>
                  </a:txBody>
                  <a:tcPr>
                    <a:solidFill>
                      <a:srgbClr val="D1D487"/>
                    </a:solidFill>
                  </a:tcPr>
                </a:tc>
                <a:tc>
                  <a:txBody>
                    <a:bodyPr/>
                    <a:lstStyle/>
                    <a:p>
                      <a:endParaRPr lang="en-US"/>
                    </a:p>
                  </a:txBody>
                  <a:tcPr>
                    <a:solidFill>
                      <a:srgbClr val="D1D487"/>
                    </a:solidFill>
                  </a:tcPr>
                </a:tc>
                <a:tc>
                  <a:txBody>
                    <a:bodyPr/>
                    <a:lstStyle/>
                    <a:p>
                      <a:endParaRPr lang="en-US"/>
                    </a:p>
                  </a:txBody>
                  <a:tcPr>
                    <a:solidFill>
                      <a:srgbClr val="D1D487"/>
                    </a:solidFill>
                  </a:tcPr>
                </a:tc>
                <a:extLst>
                  <a:ext uri="{0D108BD9-81ED-4DB2-BD59-A6C34878D82A}">
                    <a16:rowId xmlns="" xmlns:a16="http://schemas.microsoft.com/office/drawing/2014/main" val="2352329344"/>
                  </a:ext>
                </a:extLst>
              </a:tr>
              <a:tr h="554215">
                <a:tc>
                  <a:txBody>
                    <a:bodyPr/>
                    <a:lstStyle/>
                    <a:p>
                      <a:pPr algn="ctr"/>
                      <a:r>
                        <a:rPr lang="en-US" smtClean="0">
                          <a:solidFill>
                            <a:srgbClr val="002060"/>
                          </a:solidFill>
                        </a:rPr>
                        <a:t>Nhận</a:t>
                      </a:r>
                      <a:r>
                        <a:rPr lang="en-US" baseline="0" smtClean="0">
                          <a:solidFill>
                            <a:srgbClr val="002060"/>
                          </a:solidFill>
                        </a:rPr>
                        <a:t> xét</a:t>
                      </a:r>
                      <a:endParaRPr lang="en-US">
                        <a:solidFill>
                          <a:srgbClr val="002060"/>
                        </a:solidFill>
                      </a:endParaRPr>
                    </a:p>
                  </a:txBody>
                  <a:tcPr>
                    <a:solidFill>
                      <a:srgbClr val="D1D487"/>
                    </a:solidFill>
                  </a:tcPr>
                </a:tc>
                <a:tc>
                  <a:txBody>
                    <a:bodyPr/>
                    <a:lstStyle/>
                    <a:p>
                      <a:endParaRPr lang="en-US"/>
                    </a:p>
                  </a:txBody>
                  <a:tcPr>
                    <a:solidFill>
                      <a:srgbClr val="D1D487"/>
                    </a:solidFill>
                  </a:tcPr>
                </a:tc>
                <a:tc>
                  <a:txBody>
                    <a:bodyPr/>
                    <a:lstStyle/>
                    <a:p>
                      <a:endParaRPr lang="en-US"/>
                    </a:p>
                  </a:txBody>
                  <a:tcPr>
                    <a:solidFill>
                      <a:srgbClr val="D1D487"/>
                    </a:solidFill>
                  </a:tcPr>
                </a:tc>
                <a:extLst>
                  <a:ext uri="{0D108BD9-81ED-4DB2-BD59-A6C34878D82A}">
                    <a16:rowId xmlns="" xmlns:a16="http://schemas.microsoft.com/office/drawing/2014/main" val="3613939958"/>
                  </a:ext>
                </a:extLst>
              </a:tr>
            </a:tbl>
          </a:graphicData>
        </a:graphic>
      </p:graphicFrame>
      <p:sp>
        <p:nvSpPr>
          <p:cNvPr id="8" name="Rounded Rectangle 7"/>
          <p:cNvSpPr/>
          <p:nvPr/>
        </p:nvSpPr>
        <p:spPr bwMode="auto">
          <a:xfrm>
            <a:off x="3644537" y="1215087"/>
            <a:ext cx="2599509" cy="652902"/>
          </a:xfrm>
          <a:prstGeom prst="roundRect">
            <a:avLst/>
          </a:prstGeom>
          <a:solidFill>
            <a:srgbClr val="FFFF00"/>
          </a:soli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algn="ctr">
              <a:lnSpc>
                <a:spcPct val="115000"/>
              </a:lnSpc>
              <a:tabLst>
                <a:tab pos="90170" algn="l"/>
                <a:tab pos="180340" algn="l"/>
              </a:tabLst>
            </a:pPr>
            <a:r>
              <a:rPr lang="en-US" b="1"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PHIẾU HỌC TẬP</a:t>
            </a:r>
            <a:endParaRPr lang="en-US" b="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7" name="Straight Connector 16"/>
          <p:cNvCxnSpPr/>
          <p:nvPr/>
        </p:nvCxnSpPr>
        <p:spPr bwMode="auto">
          <a:xfrm>
            <a:off x="527638" y="2986920"/>
            <a:ext cx="2650277" cy="835572"/>
          </a:xfrm>
          <a:prstGeom prst="line">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1300" advClick="0" advTm="3000">
        <p14:pan dir="u"/>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18"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fade">
                                      <p:cBhvr>
                                        <p:cTn id="33" dur="1000"/>
                                        <p:tgtEl>
                                          <p:spTgt spid="13">
                                            <p:txEl>
                                              <p:pRg st="0" end="0"/>
                                            </p:txEl>
                                          </p:spTgt>
                                        </p:tgtEl>
                                      </p:cBhvr>
                                    </p:animEffect>
                                    <p:anim calcmode="lin" valueType="num">
                                      <p:cBhvr>
                                        <p:cTn id="3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3" grpId="0"/>
      <p:bldP spid="9"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6627ac8b908659e52ae4dd57738848c"/>
          <p:cNvPicPr>
            <a:picLocks noChangeAspect="1"/>
          </p:cNvPicPr>
          <p:nvPr/>
        </p:nvPicPr>
        <p:blipFill>
          <a:blip r:embed="rId4"/>
          <a:stretch>
            <a:fillRect/>
          </a:stretch>
        </p:blipFill>
        <p:spPr>
          <a:xfrm>
            <a:off x="8733876" y="715317"/>
            <a:ext cx="3446404" cy="5835978"/>
          </a:xfrm>
          <a:prstGeom prst="rect">
            <a:avLst/>
          </a:prstGeom>
        </p:spPr>
      </p:pic>
      <p:pic>
        <p:nvPicPr>
          <p:cNvPr id="10" name="图片 9"/>
          <p:cNvPicPr>
            <a:picLocks noChangeAspect="1"/>
          </p:cNvPicPr>
          <p:nvPr/>
        </p:nvPicPr>
        <p:blipFill>
          <a:blip r:embed="rId5"/>
          <a:srcRect l="31881" t="-9268"/>
          <a:stretch>
            <a:fillRect/>
          </a:stretch>
        </p:blipFill>
        <p:spPr>
          <a:xfrm>
            <a:off x="0" y="306705"/>
            <a:ext cx="888974" cy="889000"/>
          </a:xfrm>
          <a:prstGeom prst="rect">
            <a:avLst/>
          </a:prstGeom>
        </p:spPr>
      </p:pic>
      <p:sp>
        <p:nvSpPr>
          <p:cNvPr id="3" name="圆角矩形 2"/>
          <p:cNvSpPr/>
          <p:nvPr/>
        </p:nvSpPr>
        <p:spPr>
          <a:xfrm>
            <a:off x="159026" y="1579215"/>
            <a:ext cx="9283148" cy="4972080"/>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accent5">
                  <a:lumMod val="50000"/>
                </a:schemeClr>
              </a:solidFill>
              <a:sym typeface="+mn-ea"/>
            </a:endParaRPr>
          </a:p>
        </p:txBody>
      </p:sp>
      <p:sp>
        <p:nvSpPr>
          <p:cNvPr id="14" name="TextBox 13"/>
          <p:cNvSpPr txBox="1"/>
          <p:nvPr/>
        </p:nvSpPr>
        <p:spPr>
          <a:xfrm>
            <a:off x="449858" y="2215503"/>
            <a:ext cx="4051016" cy="548099"/>
          </a:xfrm>
          <a:prstGeom prst="rect">
            <a:avLst/>
          </a:prstGeom>
          <a:noFill/>
        </p:spPr>
        <p:txBody>
          <a:bodyPr wrap="square">
            <a:spAutoFit/>
          </a:bodyPr>
          <a:lstStyle/>
          <a:p>
            <a:pPr algn="just">
              <a:lnSpc>
                <a:spcPct val="115000"/>
              </a:lnSpc>
              <a:tabLst>
                <a:tab pos="90170" algn="l"/>
                <a:tab pos="180340" algn="l"/>
              </a:tabLst>
            </a:pPr>
            <a:endPar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ight Brace 8"/>
          <p:cNvSpPr/>
          <p:nvPr/>
        </p:nvSpPr>
        <p:spPr>
          <a:xfrm>
            <a:off x="4295352" y="2215503"/>
            <a:ext cx="397566" cy="3521220"/>
          </a:xfrm>
          <a:prstGeom prst="rightBrace">
            <a:avLst/>
          </a:prstGeom>
          <a:ln>
            <a:solidFill>
              <a:schemeClr val="accent4">
                <a:lumMod val="50000"/>
              </a:schemeClr>
            </a:solidFill>
          </a:ln>
          <a:scene3d>
            <a:camera prst="isometricOffAxis2Left"/>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graphicFrame>
        <p:nvGraphicFramePr>
          <p:cNvPr id="7" name="Table 6"/>
          <p:cNvGraphicFramePr>
            <a:graphicFrameLocks noGrp="1"/>
          </p:cNvGraphicFramePr>
          <p:nvPr>
            <p:extLst>
              <p:ext uri="{D42A27DB-BD31-4B8C-83A1-F6EECF244321}">
                <p14:modId xmlns:p14="http://schemas.microsoft.com/office/powerpoint/2010/main" val="48643483"/>
              </p:ext>
            </p:extLst>
          </p:nvPr>
        </p:nvGraphicFramePr>
        <p:xfrm>
          <a:off x="0" y="36478"/>
          <a:ext cx="12063813" cy="6471509"/>
        </p:xfrm>
        <a:graphic>
          <a:graphicData uri="http://schemas.openxmlformats.org/drawingml/2006/table">
            <a:tbl>
              <a:tblPr firstRow="1" bandRow="1">
                <a:tableStyleId>{5C22544A-7EE6-4342-B048-85BDC9FD1C3A}</a:tableStyleId>
              </a:tblPr>
              <a:tblGrid>
                <a:gridCol w="2602789">
                  <a:extLst>
                    <a:ext uri="{9D8B030D-6E8A-4147-A177-3AD203B41FA5}">
                      <a16:colId xmlns="" xmlns:a16="http://schemas.microsoft.com/office/drawing/2014/main" val="3367355064"/>
                    </a:ext>
                  </a:extLst>
                </a:gridCol>
                <a:gridCol w="3265039">
                  <a:extLst>
                    <a:ext uri="{9D8B030D-6E8A-4147-A177-3AD203B41FA5}">
                      <a16:colId xmlns="" xmlns:a16="http://schemas.microsoft.com/office/drawing/2014/main" val="472297792"/>
                    </a:ext>
                  </a:extLst>
                </a:gridCol>
                <a:gridCol w="6195985">
                  <a:extLst>
                    <a:ext uri="{9D8B030D-6E8A-4147-A177-3AD203B41FA5}">
                      <a16:colId xmlns="" xmlns:a16="http://schemas.microsoft.com/office/drawing/2014/main" val="3517363698"/>
                    </a:ext>
                  </a:extLst>
                </a:gridCol>
              </a:tblGrid>
              <a:tr h="924785">
                <a:tc>
                  <a:txBody>
                    <a:bodyPr/>
                    <a:lstStyle/>
                    <a:p>
                      <a:r>
                        <a:rPr lang="en-US" smtClean="0"/>
                        <a:t>            </a:t>
                      </a:r>
                      <a:r>
                        <a:rPr lang="en-US" baseline="0" smtClean="0"/>
                        <a:t>THẾGIỚI</a:t>
                      </a:r>
                      <a:r>
                        <a:rPr lang="en-US" smtClean="0"/>
                        <a:t>               </a:t>
                      </a:r>
                      <a:endParaRPr lang="en-US" baseline="0" smtClean="0"/>
                    </a:p>
                    <a:p>
                      <a:r>
                        <a:rPr lang="en-US" smtClean="0"/>
                        <a:t>SỰ</a:t>
                      </a:r>
                      <a:r>
                        <a:rPr lang="en-US" baseline="0" smtClean="0"/>
                        <a:t>                 </a:t>
                      </a:r>
                    </a:p>
                    <a:p>
                      <a:r>
                        <a:rPr lang="en-US" baseline="0" smtClean="0"/>
                        <a:t>BIẾN ĐỔI</a:t>
                      </a:r>
                      <a:endParaRPr lang="en-US" smtClean="0"/>
                    </a:p>
                  </a:txBody>
                  <a:tcPr>
                    <a:solidFill>
                      <a:srgbClr val="92D050"/>
                    </a:solidFill>
                  </a:tcPr>
                </a:tc>
                <a:tc>
                  <a:txBody>
                    <a:bodyPr/>
                    <a:lstStyle/>
                    <a:p>
                      <a:r>
                        <a:rPr lang="en-US" smtClean="0"/>
                        <a:t>KHI TRẺ</a:t>
                      </a:r>
                      <a:r>
                        <a:rPr lang="en-US" baseline="0" smtClean="0"/>
                        <a:t> CON MỚI ĐƯỢC SINH RA</a:t>
                      </a:r>
                      <a:endParaRPr lang="en-US"/>
                    </a:p>
                  </a:txBody>
                  <a:tcPr>
                    <a:solidFill>
                      <a:srgbClr val="92D050"/>
                    </a:solidFill>
                  </a:tcPr>
                </a:tc>
                <a:tc>
                  <a:txBody>
                    <a:bodyPr/>
                    <a:lstStyle/>
                    <a:p>
                      <a:r>
                        <a:rPr lang="en-US" smtClean="0"/>
                        <a:t>SAU KHI TRẺ</a:t>
                      </a:r>
                      <a:r>
                        <a:rPr lang="en-US" baseline="0" smtClean="0"/>
                        <a:t> CON RA ĐỜI</a:t>
                      </a:r>
                      <a:endParaRPr lang="en-US"/>
                    </a:p>
                  </a:txBody>
                  <a:tcPr>
                    <a:solidFill>
                      <a:srgbClr val="92D050"/>
                    </a:solidFill>
                  </a:tcPr>
                </a:tc>
                <a:extLst>
                  <a:ext uri="{0D108BD9-81ED-4DB2-BD59-A6C34878D82A}">
                    <a16:rowId xmlns="" xmlns:a16="http://schemas.microsoft.com/office/drawing/2014/main" val="115914458"/>
                  </a:ext>
                </a:extLst>
              </a:tr>
              <a:tr h="3082435">
                <a:tc>
                  <a:txBody>
                    <a:bodyPr/>
                    <a:lstStyle/>
                    <a:p>
                      <a:pPr algn="ctr">
                        <a:lnSpc>
                          <a:spcPct val="300000"/>
                        </a:lnSpc>
                      </a:pPr>
                      <a:r>
                        <a:rPr lang="en-US" sz="2200" smtClean="0">
                          <a:solidFill>
                            <a:srgbClr val="002060"/>
                          </a:solidFill>
                          <a:latin typeface="Times New Roman" panose="02020603050405020304" pitchFamily="18" charset="0"/>
                          <a:cs typeface="Times New Roman" panose="02020603050405020304" pitchFamily="18" charset="0"/>
                        </a:rPr>
                        <a:t>Hình</a:t>
                      </a:r>
                      <a:r>
                        <a:rPr lang="en-US" sz="2200" baseline="0" smtClean="0">
                          <a:solidFill>
                            <a:srgbClr val="002060"/>
                          </a:solidFill>
                          <a:latin typeface="Times New Roman" panose="02020603050405020304" pitchFamily="18" charset="0"/>
                          <a:cs typeface="Times New Roman" panose="02020603050405020304" pitchFamily="18" charset="0"/>
                        </a:rPr>
                        <a:t> ảnh</a:t>
                      </a:r>
                    </a:p>
                  </a:txBody>
                  <a:tcPr>
                    <a:solidFill>
                      <a:srgbClr val="D1D487"/>
                    </a:solidFill>
                  </a:tcPr>
                </a:tc>
                <a:tc>
                  <a:txBody>
                    <a:bodyPr/>
                    <a:lstStyle/>
                    <a:p>
                      <a:pPr marL="285750" indent="-285750">
                        <a:buFontTx/>
                        <a:buChar char="-"/>
                      </a:pPr>
                      <a:r>
                        <a:rPr lang="en-US" sz="2200" smtClean="0">
                          <a:latin typeface="Times New Roman" panose="02020603050405020304" pitchFamily="18" charset="0"/>
                          <a:cs typeface="Times New Roman" panose="02020603050405020304" pitchFamily="18" charset="0"/>
                        </a:rPr>
                        <a:t>Trái</a:t>
                      </a:r>
                      <a:r>
                        <a:rPr lang="en-US" sz="2200" baseline="0" smtClean="0">
                          <a:latin typeface="Times New Roman" panose="02020603050405020304" pitchFamily="18" charset="0"/>
                          <a:cs typeface="Times New Roman" panose="02020603050405020304" pitchFamily="18" charset="0"/>
                        </a:rPr>
                        <a:t> đất trần trụi</a:t>
                      </a:r>
                    </a:p>
                    <a:p>
                      <a:pPr marL="285750" indent="-285750">
                        <a:buFontTx/>
                        <a:buChar char="-"/>
                      </a:pPr>
                      <a:r>
                        <a:rPr lang="en-US" sz="2200" baseline="0" smtClean="0">
                          <a:latin typeface="Times New Roman" panose="02020603050405020304" pitchFamily="18" charset="0"/>
                          <a:cs typeface="Times New Roman" panose="02020603050405020304" pitchFamily="18" charset="0"/>
                        </a:rPr>
                        <a:t> Không dáng cây, ngọn cỏ</a:t>
                      </a:r>
                    </a:p>
                    <a:p>
                      <a:pPr marL="285750" indent="-285750">
                        <a:buFontTx/>
                        <a:buChar char="-"/>
                      </a:pPr>
                      <a:r>
                        <a:rPr lang="en-US" sz="2200" baseline="0" smtClean="0">
                          <a:latin typeface="Times New Roman" panose="02020603050405020304" pitchFamily="18" charset="0"/>
                          <a:cs typeface="Times New Roman" panose="02020603050405020304" pitchFamily="18" charset="0"/>
                        </a:rPr>
                        <a:t> Mặt trời cũng chưa có</a:t>
                      </a:r>
                    </a:p>
                  </a:txBody>
                  <a:tcPr>
                    <a:solidFill>
                      <a:srgbClr val="D1D487"/>
                    </a:solidFill>
                  </a:tcPr>
                </a:tc>
                <a:tc>
                  <a:txBody>
                    <a:bodyPr/>
                    <a:lstStyle/>
                    <a:p>
                      <a:pPr algn="l">
                        <a:lnSpc>
                          <a:spcPct val="140000"/>
                        </a:lnSpc>
                      </a:pP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r>
                        <a:rPr lang="en-US" altLang="zh-CN" sz="2200" baseline="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Mặt trời =&gt; Cho trẻ</a:t>
                      </a:r>
                      <a:r>
                        <a:rPr lang="en-US" altLang="zh-CN" sz="2200" baseline="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em nhìn rõ </a:t>
                      </a: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cỏ ,cây, hoa,</a:t>
                      </a:r>
                      <a:r>
                        <a:rPr lang="en-US" altLang="zh-CN" sz="2200" baseline="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lá…</a:t>
                      </a:r>
                    </a:p>
                    <a:p>
                      <a:pPr algn="l">
                        <a:lnSpc>
                          <a:spcPct val="140000"/>
                        </a:lnSpc>
                      </a:pP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Làn gió =&gt; Truyền</a:t>
                      </a:r>
                      <a:r>
                        <a:rPr lang="en-US" altLang="zh-CN" sz="2200" baseline="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âm thanh đi khắp</a:t>
                      </a:r>
                      <a:endPar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l">
                        <a:lnSpc>
                          <a:spcPct val="140000"/>
                        </a:lnSpc>
                      </a:pP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Sông, biển =&gt; Cho trẻ</a:t>
                      </a:r>
                      <a:r>
                        <a:rPr lang="en-US" altLang="zh-CN" sz="2200" baseline="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được tắm</a:t>
                      </a:r>
                      <a:endPar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l">
                        <a:lnSpc>
                          <a:spcPct val="140000"/>
                        </a:lnSpc>
                      </a:pP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Cánh buồm =&gt; Cho trẻ</a:t>
                      </a:r>
                      <a:r>
                        <a:rPr lang="en-US" altLang="zh-CN" sz="2200" baseline="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con đi khắp</a:t>
                      </a:r>
                      <a:endPar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l">
                        <a:lnSpc>
                          <a:spcPct val="140000"/>
                        </a:lnSpc>
                      </a:pP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Đám mây</a:t>
                      </a:r>
                      <a:r>
                        <a:rPr lang="en-US" altLang="zh-CN" sz="2200" baseline="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=&gt; Cho bóng rợp, che nắng</a:t>
                      </a:r>
                      <a:endPar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l">
                        <a:lnSpc>
                          <a:spcPct val="140000"/>
                        </a:lnSpc>
                      </a:pPr>
                      <a:r>
                        <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Con đường =&gt; Cho</a:t>
                      </a:r>
                      <a:r>
                        <a:rPr lang="en-US" altLang="zh-CN" sz="2200" baseline="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trẻ tập đi</a:t>
                      </a:r>
                      <a:endParaRPr lang="en-US" altLang="zh-CN" sz="2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txBody>
                  <a:tcPr>
                    <a:solidFill>
                      <a:srgbClr val="D1D487"/>
                    </a:solidFill>
                  </a:tcPr>
                </a:tc>
                <a:extLst>
                  <a:ext uri="{0D108BD9-81ED-4DB2-BD59-A6C34878D82A}">
                    <a16:rowId xmlns="" xmlns:a16="http://schemas.microsoft.com/office/drawing/2014/main" val="1578382525"/>
                  </a:ext>
                </a:extLst>
              </a:tr>
              <a:tr h="529410">
                <a:tc>
                  <a:txBody>
                    <a:bodyPr/>
                    <a:lstStyle/>
                    <a:p>
                      <a:pPr algn="ctr"/>
                      <a:r>
                        <a:rPr lang="en-US" sz="2200" smtClean="0">
                          <a:solidFill>
                            <a:srgbClr val="002060"/>
                          </a:solidFill>
                          <a:latin typeface="Times New Roman" panose="02020603050405020304" pitchFamily="18" charset="0"/>
                          <a:cs typeface="Times New Roman" panose="02020603050405020304" pitchFamily="18" charset="0"/>
                        </a:rPr>
                        <a:t>Màu</a:t>
                      </a:r>
                      <a:r>
                        <a:rPr lang="en-US" sz="2200" baseline="0" smtClean="0">
                          <a:solidFill>
                            <a:srgbClr val="002060"/>
                          </a:solidFill>
                          <a:latin typeface="Times New Roman" panose="02020603050405020304" pitchFamily="18" charset="0"/>
                          <a:cs typeface="Times New Roman" panose="02020603050405020304" pitchFamily="18" charset="0"/>
                        </a:rPr>
                        <a:t> sắc </a:t>
                      </a:r>
                      <a:endParaRPr lang="en-US" sz="2200">
                        <a:solidFill>
                          <a:srgbClr val="002060"/>
                        </a:solidFill>
                        <a:latin typeface="Times New Roman" panose="02020603050405020304" pitchFamily="18" charset="0"/>
                        <a:cs typeface="Times New Roman" panose="02020603050405020304" pitchFamily="18" charset="0"/>
                      </a:endParaRPr>
                    </a:p>
                  </a:txBody>
                  <a:tcPr>
                    <a:solidFill>
                      <a:srgbClr val="D1D487"/>
                    </a:solidFill>
                  </a:tcPr>
                </a:tc>
                <a:tc>
                  <a:txBody>
                    <a:bodyPr/>
                    <a:lstStyle/>
                    <a:p>
                      <a:pPr marL="285750" indent="-285750">
                        <a:buFontTx/>
                        <a:buChar char="-"/>
                      </a:pPr>
                      <a:r>
                        <a:rPr lang="en-US" sz="2200" smtClean="0">
                          <a:latin typeface="Times New Roman" panose="02020603050405020304" pitchFamily="18" charset="0"/>
                          <a:cs typeface="Times New Roman" panose="02020603050405020304" pitchFamily="18" charset="0"/>
                        </a:rPr>
                        <a:t>Chỉ</a:t>
                      </a:r>
                      <a:r>
                        <a:rPr lang="en-US" sz="2200" baseline="0" smtClean="0">
                          <a:latin typeface="Times New Roman" panose="02020603050405020304" pitchFamily="18" charset="0"/>
                          <a:cs typeface="Times New Roman" panose="02020603050405020304" pitchFamily="18" charset="0"/>
                        </a:rPr>
                        <a:t> có màu đen </a:t>
                      </a:r>
                    </a:p>
                    <a:p>
                      <a:pPr marL="285750" indent="-285750">
                        <a:buFontTx/>
                        <a:buChar char="-"/>
                      </a:pPr>
                      <a:r>
                        <a:rPr lang="en-US" sz="2200" baseline="0" smtClean="0">
                          <a:latin typeface="Times New Roman" panose="02020603050405020304" pitchFamily="18" charset="0"/>
                          <a:cs typeface="Times New Roman" panose="02020603050405020304" pitchFamily="18" charset="0"/>
                        </a:rPr>
                        <a:t>Chưa có màu sắc khác</a:t>
                      </a:r>
                      <a:endParaRPr lang="en-US" sz="2200">
                        <a:latin typeface="Times New Roman" panose="02020603050405020304" pitchFamily="18" charset="0"/>
                        <a:cs typeface="Times New Roman" panose="02020603050405020304" pitchFamily="18" charset="0"/>
                      </a:endParaRPr>
                    </a:p>
                  </a:txBody>
                  <a:tcPr>
                    <a:solidFill>
                      <a:srgbClr val="D1D487"/>
                    </a:solidFill>
                  </a:tcPr>
                </a:tc>
                <a:tc>
                  <a:txBody>
                    <a:bodyPr/>
                    <a:lstStyle/>
                    <a:p>
                      <a:r>
                        <a:rPr lang="en-US" sz="2200" smtClean="0">
                          <a:latin typeface="Times New Roman" panose="02020603050405020304" pitchFamily="18" charset="0"/>
                          <a:cs typeface="Times New Roman" panose="02020603050405020304" pitchFamily="18" charset="0"/>
                        </a:rPr>
                        <a:t>Màu</a:t>
                      </a:r>
                      <a:r>
                        <a:rPr lang="en-US" sz="2200" baseline="0" smtClean="0">
                          <a:latin typeface="Times New Roman" panose="02020603050405020304" pitchFamily="18" charset="0"/>
                          <a:cs typeface="Times New Roman" panose="02020603050405020304" pitchFamily="18" charset="0"/>
                        </a:rPr>
                        <a:t> xanh </a:t>
                      </a:r>
                      <a:r>
                        <a:rPr lang="en-US" sz="2200" baseline="0" smtClean="0">
                          <a:latin typeface="Times New Roman" panose="02020603050405020304" pitchFamily="18" charset="0"/>
                          <a:cs typeface="Times New Roman" panose="02020603050405020304" pitchFamily="18" charset="0"/>
                          <a:sym typeface="Wingdings" panose="05000000000000000000" pitchFamily="2" charset="2"/>
                        </a:rPr>
                        <a:t> cỏ cây</a:t>
                      </a:r>
                    </a:p>
                    <a:p>
                      <a:r>
                        <a:rPr lang="en-US" sz="2200" baseline="0" smtClean="0">
                          <a:latin typeface="Times New Roman" panose="02020603050405020304" pitchFamily="18" charset="0"/>
                          <a:cs typeface="Times New Roman" panose="02020603050405020304" pitchFamily="18" charset="0"/>
                          <a:sym typeface="Wingdings" panose="05000000000000000000" pitchFamily="2" charset="2"/>
                        </a:rPr>
                        <a:t>Màu đỏ  hoa</a:t>
                      </a:r>
                      <a:endParaRPr lang="en-US" sz="2200">
                        <a:latin typeface="Times New Roman" panose="02020603050405020304" pitchFamily="18" charset="0"/>
                        <a:cs typeface="Times New Roman" panose="02020603050405020304" pitchFamily="18" charset="0"/>
                      </a:endParaRPr>
                    </a:p>
                  </a:txBody>
                  <a:tcPr>
                    <a:solidFill>
                      <a:srgbClr val="D1D487"/>
                    </a:solidFill>
                  </a:tcPr>
                </a:tc>
                <a:extLst>
                  <a:ext uri="{0D108BD9-81ED-4DB2-BD59-A6C34878D82A}">
                    <a16:rowId xmlns="" xmlns:a16="http://schemas.microsoft.com/office/drawing/2014/main" val="473216246"/>
                  </a:ext>
                </a:extLst>
              </a:tr>
              <a:tr h="402399">
                <a:tc>
                  <a:txBody>
                    <a:bodyPr/>
                    <a:lstStyle/>
                    <a:p>
                      <a:pPr algn="ctr"/>
                      <a:r>
                        <a:rPr lang="en-US" sz="2200" smtClean="0">
                          <a:solidFill>
                            <a:srgbClr val="002060"/>
                          </a:solidFill>
                          <a:latin typeface="Times New Roman" panose="02020603050405020304" pitchFamily="18" charset="0"/>
                          <a:cs typeface="Times New Roman" panose="02020603050405020304" pitchFamily="18" charset="0"/>
                        </a:rPr>
                        <a:t>Âm</a:t>
                      </a:r>
                      <a:r>
                        <a:rPr lang="en-US" sz="2200" baseline="0" smtClean="0">
                          <a:solidFill>
                            <a:srgbClr val="002060"/>
                          </a:solidFill>
                          <a:latin typeface="Times New Roman" panose="02020603050405020304" pitchFamily="18" charset="0"/>
                          <a:cs typeface="Times New Roman" panose="02020603050405020304" pitchFamily="18" charset="0"/>
                        </a:rPr>
                        <a:t> thanh</a:t>
                      </a:r>
                      <a:endParaRPr lang="en-US" sz="2200">
                        <a:solidFill>
                          <a:srgbClr val="002060"/>
                        </a:solidFill>
                        <a:latin typeface="Times New Roman" panose="02020603050405020304" pitchFamily="18" charset="0"/>
                        <a:cs typeface="Times New Roman" panose="02020603050405020304" pitchFamily="18" charset="0"/>
                      </a:endParaRPr>
                    </a:p>
                  </a:txBody>
                  <a:tcPr>
                    <a:solidFill>
                      <a:srgbClr val="D1D487"/>
                    </a:solidFill>
                  </a:tcPr>
                </a:tc>
                <a:tc>
                  <a:txBody>
                    <a:bodyPr/>
                    <a:lstStyle/>
                    <a:p>
                      <a:r>
                        <a:rPr lang="en-US" sz="2200" smtClean="0">
                          <a:latin typeface="Times New Roman" panose="02020603050405020304" pitchFamily="18" charset="0"/>
                          <a:cs typeface="Times New Roman" panose="02020603050405020304" pitchFamily="18" charset="0"/>
                        </a:rPr>
                        <a:t>-</a:t>
                      </a:r>
                      <a:r>
                        <a:rPr lang="en-US" sz="2200" baseline="0" smtClean="0">
                          <a:latin typeface="Times New Roman" panose="02020603050405020304" pitchFamily="18" charset="0"/>
                          <a:cs typeface="Times New Roman" panose="02020603050405020304" pitchFamily="18" charset="0"/>
                        </a:rPr>
                        <a:t> Chưa có</a:t>
                      </a:r>
                      <a:endParaRPr lang="en-US" sz="2200">
                        <a:latin typeface="Times New Roman" panose="02020603050405020304" pitchFamily="18" charset="0"/>
                        <a:cs typeface="Times New Roman" panose="02020603050405020304" pitchFamily="18" charset="0"/>
                      </a:endParaRPr>
                    </a:p>
                  </a:txBody>
                  <a:tcPr>
                    <a:solidFill>
                      <a:srgbClr val="D1D487"/>
                    </a:solidFill>
                  </a:tcPr>
                </a:tc>
                <a:tc>
                  <a:txBody>
                    <a:bodyPr/>
                    <a:lstStyle/>
                    <a:p>
                      <a:r>
                        <a:rPr lang="en-US" sz="2200" smtClean="0">
                          <a:latin typeface="Times New Roman" panose="02020603050405020304" pitchFamily="18" charset="0"/>
                          <a:cs typeface="Times New Roman" panose="02020603050405020304" pitchFamily="18" charset="0"/>
                        </a:rPr>
                        <a:t>Chim chóc</a:t>
                      </a:r>
                      <a:r>
                        <a:rPr lang="en-US" sz="2200" baseline="0" smtClean="0">
                          <a:latin typeface="Times New Roman" panose="02020603050405020304" pitchFamily="18" charset="0"/>
                          <a:cs typeface="Times New Roman" panose="02020603050405020304" pitchFamily="18" charset="0"/>
                        </a:rPr>
                        <a:t> </a:t>
                      </a:r>
                      <a:r>
                        <a:rPr lang="en-US" sz="2200" baseline="0" smtClean="0">
                          <a:latin typeface="Times New Roman" panose="02020603050405020304" pitchFamily="18" charset="0"/>
                          <a:cs typeface="Times New Roman" panose="02020603050405020304" pitchFamily="18" charset="0"/>
                          <a:sym typeface="Wingdings" panose="05000000000000000000" pitchFamily="2" charset="2"/>
                        </a:rPr>
                        <a:t> Cho trẻ nghe tiếng hót</a:t>
                      </a:r>
                      <a:endParaRPr lang="en-US" sz="2200">
                        <a:latin typeface="Times New Roman" panose="02020603050405020304" pitchFamily="18" charset="0"/>
                        <a:cs typeface="Times New Roman" panose="02020603050405020304" pitchFamily="18" charset="0"/>
                      </a:endParaRPr>
                    </a:p>
                  </a:txBody>
                  <a:tcPr>
                    <a:solidFill>
                      <a:srgbClr val="D1D487"/>
                    </a:solidFill>
                  </a:tcPr>
                </a:tc>
                <a:extLst>
                  <a:ext uri="{0D108BD9-81ED-4DB2-BD59-A6C34878D82A}">
                    <a16:rowId xmlns="" xmlns:a16="http://schemas.microsoft.com/office/drawing/2014/main" val="4040012505"/>
                  </a:ext>
                </a:extLst>
              </a:tr>
              <a:tr h="513569">
                <a:tc>
                  <a:txBody>
                    <a:bodyPr/>
                    <a:lstStyle/>
                    <a:p>
                      <a:pPr algn="ctr"/>
                      <a:r>
                        <a:rPr lang="en-US" sz="2200" smtClean="0">
                          <a:solidFill>
                            <a:srgbClr val="002060"/>
                          </a:solidFill>
                          <a:latin typeface="Times New Roman" panose="02020603050405020304" pitchFamily="18" charset="0"/>
                          <a:cs typeface="Times New Roman" panose="02020603050405020304" pitchFamily="18" charset="0"/>
                        </a:rPr>
                        <a:t>Ánh</a:t>
                      </a:r>
                      <a:r>
                        <a:rPr lang="en-US" sz="2200" baseline="0" smtClean="0">
                          <a:solidFill>
                            <a:srgbClr val="002060"/>
                          </a:solidFill>
                          <a:latin typeface="Times New Roman" panose="02020603050405020304" pitchFamily="18" charset="0"/>
                          <a:cs typeface="Times New Roman" panose="02020603050405020304" pitchFamily="18" charset="0"/>
                        </a:rPr>
                        <a:t> sáng</a:t>
                      </a:r>
                      <a:endParaRPr lang="en-US" sz="2200">
                        <a:solidFill>
                          <a:srgbClr val="002060"/>
                        </a:solidFill>
                        <a:latin typeface="Times New Roman" panose="02020603050405020304" pitchFamily="18" charset="0"/>
                        <a:cs typeface="Times New Roman" panose="02020603050405020304" pitchFamily="18" charset="0"/>
                      </a:endParaRPr>
                    </a:p>
                  </a:txBody>
                  <a:tcPr>
                    <a:solidFill>
                      <a:srgbClr val="D1D487"/>
                    </a:solidFill>
                  </a:tcPr>
                </a:tc>
                <a:tc>
                  <a:txBody>
                    <a:bodyPr/>
                    <a:lstStyle/>
                    <a:p>
                      <a:r>
                        <a:rPr lang="en-US" sz="2200" smtClean="0">
                          <a:latin typeface="Times New Roman" panose="02020603050405020304" pitchFamily="18" charset="0"/>
                          <a:cs typeface="Times New Roman" panose="02020603050405020304" pitchFamily="18" charset="0"/>
                        </a:rPr>
                        <a:t>Chỉ</a:t>
                      </a:r>
                      <a:r>
                        <a:rPr lang="en-US" sz="2200" baseline="0" smtClean="0">
                          <a:latin typeface="Times New Roman" panose="02020603050405020304" pitchFamily="18" charset="0"/>
                          <a:cs typeface="Times New Roman" panose="02020603050405020304" pitchFamily="18" charset="0"/>
                        </a:rPr>
                        <a:t> toàn là bóng đêm</a:t>
                      </a:r>
                      <a:endParaRPr lang="en-US" sz="2200">
                        <a:latin typeface="Times New Roman" panose="02020603050405020304" pitchFamily="18" charset="0"/>
                        <a:cs typeface="Times New Roman" panose="02020603050405020304" pitchFamily="18" charset="0"/>
                      </a:endParaRPr>
                    </a:p>
                  </a:txBody>
                  <a:tcPr>
                    <a:solidFill>
                      <a:srgbClr val="D1D487"/>
                    </a:solidFill>
                  </a:tcPr>
                </a:tc>
                <a:tc>
                  <a:txBody>
                    <a:bodyPr/>
                    <a:lstStyle/>
                    <a:p>
                      <a:r>
                        <a:rPr lang="en-US" sz="2200" smtClean="0">
                          <a:latin typeface="Times New Roman" panose="02020603050405020304" pitchFamily="18" charset="0"/>
                          <a:cs typeface="Times New Roman" panose="02020603050405020304" pitchFamily="18" charset="0"/>
                        </a:rPr>
                        <a:t>Mặt</a:t>
                      </a:r>
                      <a:r>
                        <a:rPr lang="en-US" sz="2200" baseline="0" smtClean="0">
                          <a:latin typeface="Times New Roman" panose="02020603050405020304" pitchFamily="18" charset="0"/>
                          <a:cs typeface="Times New Roman" panose="02020603050405020304" pitchFamily="18" charset="0"/>
                        </a:rPr>
                        <a:t> trời chiếu ánh sáng</a:t>
                      </a:r>
                      <a:endParaRPr lang="en-US" sz="2200">
                        <a:latin typeface="Times New Roman" panose="02020603050405020304" pitchFamily="18" charset="0"/>
                        <a:cs typeface="Times New Roman" panose="02020603050405020304" pitchFamily="18" charset="0"/>
                      </a:endParaRPr>
                    </a:p>
                  </a:txBody>
                  <a:tcPr>
                    <a:solidFill>
                      <a:srgbClr val="D1D487"/>
                    </a:solidFill>
                  </a:tcPr>
                </a:tc>
                <a:extLst>
                  <a:ext uri="{0D108BD9-81ED-4DB2-BD59-A6C34878D82A}">
                    <a16:rowId xmlns="" xmlns:a16="http://schemas.microsoft.com/office/drawing/2014/main" val="2352329344"/>
                  </a:ext>
                </a:extLst>
              </a:tr>
              <a:tr h="724318">
                <a:tc>
                  <a:txBody>
                    <a:bodyPr/>
                    <a:lstStyle/>
                    <a:p>
                      <a:pPr algn="ctr"/>
                      <a:r>
                        <a:rPr lang="en-US" sz="2200" smtClean="0">
                          <a:solidFill>
                            <a:srgbClr val="C00000"/>
                          </a:solidFill>
                          <a:latin typeface="Times New Roman" panose="02020603050405020304" pitchFamily="18" charset="0"/>
                          <a:cs typeface="Times New Roman" panose="02020603050405020304" pitchFamily="18" charset="0"/>
                        </a:rPr>
                        <a:t>Nhận</a:t>
                      </a:r>
                      <a:r>
                        <a:rPr lang="en-US" sz="2200" baseline="0" smtClean="0">
                          <a:solidFill>
                            <a:srgbClr val="C00000"/>
                          </a:solidFill>
                          <a:latin typeface="Times New Roman" panose="02020603050405020304" pitchFamily="18" charset="0"/>
                          <a:cs typeface="Times New Roman" panose="02020603050405020304" pitchFamily="18" charset="0"/>
                        </a:rPr>
                        <a:t> xét</a:t>
                      </a:r>
                      <a:endParaRPr lang="en-US" sz="2200">
                        <a:solidFill>
                          <a:srgbClr val="C00000"/>
                        </a:solidFill>
                        <a:latin typeface="Times New Roman" panose="02020603050405020304" pitchFamily="18" charset="0"/>
                        <a:cs typeface="Times New Roman" panose="02020603050405020304" pitchFamily="18" charset="0"/>
                      </a:endParaRPr>
                    </a:p>
                  </a:txBody>
                  <a:tcPr>
                    <a:solidFill>
                      <a:srgbClr val="D1D487"/>
                    </a:solidFill>
                  </a:tcPr>
                </a:tc>
                <a:tc>
                  <a:txBody>
                    <a:bodyPr/>
                    <a:lstStyle/>
                    <a:p>
                      <a:r>
                        <a:rPr lang="en-US" sz="2200" smtClean="0">
                          <a:solidFill>
                            <a:srgbClr val="C00000"/>
                          </a:solidFill>
                          <a:latin typeface="Times New Roman" panose="02020603050405020304" pitchFamily="18" charset="0"/>
                          <a:cs typeface="Times New Roman" panose="02020603050405020304" pitchFamily="18" charset="0"/>
                        </a:rPr>
                        <a:t>=&gt;</a:t>
                      </a:r>
                      <a:r>
                        <a:rPr lang="en-US" sz="2200" baseline="0" smtClean="0">
                          <a:solidFill>
                            <a:srgbClr val="C00000"/>
                          </a:solidFill>
                          <a:latin typeface="Times New Roman" panose="02020603050405020304" pitchFamily="18" charset="0"/>
                          <a:cs typeface="Times New Roman" panose="02020603050405020304" pitchFamily="18" charset="0"/>
                        </a:rPr>
                        <a:t> Tối tăm, đơn điệu, hoang vắng</a:t>
                      </a:r>
                      <a:endParaRPr lang="en-US" sz="2200">
                        <a:solidFill>
                          <a:srgbClr val="C00000"/>
                        </a:solidFill>
                        <a:latin typeface="Times New Roman" panose="02020603050405020304" pitchFamily="18" charset="0"/>
                        <a:cs typeface="Times New Roman" panose="02020603050405020304" pitchFamily="18" charset="0"/>
                      </a:endParaRPr>
                    </a:p>
                  </a:txBody>
                  <a:tcPr>
                    <a:solidFill>
                      <a:srgbClr val="D1D48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smtClean="0">
                          <a:solidFill>
                            <a:srgbClr val="C00000"/>
                          </a:solidFill>
                          <a:latin typeface="Times New Roman" panose="02020603050405020304" pitchFamily="18" charset="0"/>
                          <a:cs typeface="Times New Roman" panose="02020603050405020304" pitchFamily="18" charset="0"/>
                        </a:rPr>
                        <a:t>=&gt; </a:t>
                      </a:r>
                      <a:r>
                        <a:rPr lang="en-US" sz="2200" baseline="0" smtClean="0">
                          <a:solidFill>
                            <a:srgbClr val="C00000"/>
                          </a:solidFill>
                          <a:latin typeface="Times New Roman" panose="02020603050405020304" pitchFamily="18" charset="0"/>
                          <a:cs typeface="Times New Roman" panose="02020603050405020304" pitchFamily="18" charset="0"/>
                        </a:rPr>
                        <a:t>Rực rỡ, tươi đẹp, sinh động</a:t>
                      </a:r>
                      <a:endParaRPr lang="en-US" sz="2200" smtClean="0">
                        <a:solidFill>
                          <a:srgbClr val="C00000"/>
                        </a:solidFill>
                        <a:latin typeface="Times New Roman" panose="02020603050405020304" pitchFamily="18" charset="0"/>
                        <a:cs typeface="Times New Roman" panose="02020603050405020304" pitchFamily="18" charset="0"/>
                      </a:endParaRPr>
                    </a:p>
                    <a:p>
                      <a:endParaRPr lang="en-US" sz="2200">
                        <a:solidFill>
                          <a:srgbClr val="C00000"/>
                        </a:solidFill>
                        <a:latin typeface="Times New Roman" panose="02020603050405020304" pitchFamily="18" charset="0"/>
                        <a:cs typeface="Times New Roman" panose="02020603050405020304" pitchFamily="18" charset="0"/>
                      </a:endParaRPr>
                    </a:p>
                  </a:txBody>
                  <a:tcPr>
                    <a:solidFill>
                      <a:srgbClr val="D1D487"/>
                    </a:solidFill>
                  </a:tcPr>
                </a:tc>
                <a:extLst>
                  <a:ext uri="{0D108BD9-81ED-4DB2-BD59-A6C34878D82A}">
                    <a16:rowId xmlns="" xmlns:a16="http://schemas.microsoft.com/office/drawing/2014/main" val="3613939958"/>
                  </a:ext>
                </a:extLst>
              </a:tr>
            </a:tbl>
          </a:graphicData>
        </a:graphic>
      </p:graphicFrame>
      <p:cxnSp>
        <p:nvCxnSpPr>
          <p:cNvPr id="17" name="Straight Connector 16"/>
          <p:cNvCxnSpPr/>
          <p:nvPr/>
        </p:nvCxnSpPr>
        <p:spPr bwMode="auto">
          <a:xfrm>
            <a:off x="63230" y="10144"/>
            <a:ext cx="2584174" cy="918211"/>
          </a:xfrm>
          <a:prstGeom prst="line">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cxnSp>
    </p:spTree>
    <p:custDataLst>
      <p:tags r:id="rId1"/>
    </p:custDataLst>
    <p:extLst>
      <p:ext uri="{BB962C8B-B14F-4D97-AF65-F5344CB8AC3E}">
        <p14:creationId xmlns:p14="http://schemas.microsoft.com/office/powerpoint/2010/main" val="297131511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18"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nodePh="1">
                                  <p:stCondLst>
                                    <p:cond delay="0"/>
                                  </p:stCondLst>
                                  <p:endCondLst>
                                    <p:cond evt="begin" delay="0">
                                      <p:tn val="16"/>
                                    </p:cond>
                                  </p:end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44e7ee8d2195cdd8323776ba50424e2"/>
          <p:cNvPicPr>
            <a:picLocks noChangeAspect="1"/>
          </p:cNvPicPr>
          <p:nvPr/>
        </p:nvPicPr>
        <p:blipFill>
          <a:blip r:embed="rId4"/>
          <a:srcRect/>
          <a:stretch>
            <a:fillRect/>
          </a:stretch>
        </p:blipFill>
        <p:spPr>
          <a:xfrm>
            <a:off x="8784236" y="2212727"/>
            <a:ext cx="3407764" cy="4689794"/>
          </a:xfrm>
          <a:prstGeom prst="rect">
            <a:avLst/>
          </a:prstGeom>
        </p:spPr>
      </p:pic>
      <p:pic>
        <p:nvPicPr>
          <p:cNvPr id="10" name="图片 9"/>
          <p:cNvPicPr>
            <a:picLocks noChangeAspect="1"/>
          </p:cNvPicPr>
          <p:nvPr/>
        </p:nvPicPr>
        <p:blipFill>
          <a:blip r:embed="rId5"/>
          <a:srcRect l="31881" t="-9268"/>
          <a:stretch>
            <a:fillRect/>
          </a:stretch>
        </p:blipFill>
        <p:spPr>
          <a:xfrm>
            <a:off x="0" y="306705"/>
            <a:ext cx="886460" cy="889000"/>
          </a:xfrm>
          <a:prstGeom prst="rect">
            <a:avLst/>
          </a:prstGeom>
        </p:spPr>
      </p:pic>
      <p:sp>
        <p:nvSpPr>
          <p:cNvPr id="3" name="矩形 2"/>
          <p:cNvSpPr/>
          <p:nvPr/>
        </p:nvSpPr>
        <p:spPr>
          <a:xfrm>
            <a:off x="797559" y="834887"/>
            <a:ext cx="5763895" cy="248362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25056"/>
              </a:solidFill>
            </a:endParaRPr>
          </a:p>
        </p:txBody>
      </p:sp>
      <p:sp>
        <p:nvSpPr>
          <p:cNvPr id="4" name="矩形 3"/>
          <p:cNvSpPr/>
          <p:nvPr/>
        </p:nvSpPr>
        <p:spPr>
          <a:xfrm>
            <a:off x="797560" y="3533776"/>
            <a:ext cx="5763894" cy="301752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25056"/>
              </a:solidFill>
            </a:endParaRPr>
          </a:p>
        </p:txBody>
      </p:sp>
      <p:sp>
        <p:nvSpPr>
          <p:cNvPr id="6" name="椭圆 5"/>
          <p:cNvSpPr/>
          <p:nvPr/>
        </p:nvSpPr>
        <p:spPr>
          <a:xfrm>
            <a:off x="865463" y="1870461"/>
            <a:ext cx="446405" cy="4464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25056"/>
              </a:solidFill>
            </a:endParaRPr>
          </a:p>
        </p:txBody>
      </p:sp>
      <p:sp>
        <p:nvSpPr>
          <p:cNvPr id="7" name="椭圆 6"/>
          <p:cNvSpPr/>
          <p:nvPr/>
        </p:nvSpPr>
        <p:spPr>
          <a:xfrm>
            <a:off x="5945725" y="4860924"/>
            <a:ext cx="446405" cy="4464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25056"/>
              </a:solidFill>
            </a:endParaRPr>
          </a:p>
        </p:txBody>
      </p:sp>
      <p:sp>
        <p:nvSpPr>
          <p:cNvPr id="9" name="心形 8"/>
          <p:cNvSpPr/>
          <p:nvPr/>
        </p:nvSpPr>
        <p:spPr>
          <a:xfrm>
            <a:off x="960755" y="1974602"/>
            <a:ext cx="267335" cy="238125"/>
          </a:xfrm>
          <a:prstGeom prst="heart">
            <a:avLst/>
          </a:prstGeom>
          <a:solidFill>
            <a:srgbClr val="1B3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25056"/>
              </a:solidFill>
            </a:endParaRPr>
          </a:p>
        </p:txBody>
      </p:sp>
      <p:sp>
        <p:nvSpPr>
          <p:cNvPr id="11" name="心形 10"/>
          <p:cNvSpPr/>
          <p:nvPr/>
        </p:nvSpPr>
        <p:spPr>
          <a:xfrm>
            <a:off x="6035259" y="4950142"/>
            <a:ext cx="267335" cy="238125"/>
          </a:xfrm>
          <a:prstGeom prst="heart">
            <a:avLst/>
          </a:prstGeom>
          <a:solidFill>
            <a:srgbClr val="1B3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25056"/>
              </a:solidFill>
            </a:endParaRPr>
          </a:p>
        </p:txBody>
      </p:sp>
      <p:sp>
        <p:nvSpPr>
          <p:cNvPr id="5" name="Flowchart: Punched Tape 4"/>
          <p:cNvSpPr/>
          <p:nvPr/>
        </p:nvSpPr>
        <p:spPr bwMode="auto">
          <a:xfrm>
            <a:off x="443230" y="599825"/>
            <a:ext cx="4083800" cy="2698889"/>
          </a:xfrm>
          <a:prstGeom prst="flowChartPunchedTape">
            <a:avLst/>
          </a:prstGeom>
          <a:solidFill>
            <a:srgbClr val="FFFF00"/>
          </a:soli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fontAlgn="base">
              <a:spcBef>
                <a:spcPct val="0"/>
              </a:spcBef>
              <a:spcAft>
                <a:spcPct val="0"/>
              </a:spcAft>
            </a:pPr>
            <a:r>
              <a:rPr lang="en-US" altLang="zh-CN"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Mỗi sự vật thay đổi trên thế </a:t>
            </a:r>
            <a:endPar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endParaRPr>
          </a:p>
          <a:p>
            <a:pPr fontAlgn="base">
              <a:spcBef>
                <a:spcPct val="0"/>
              </a:spcBef>
              <a:spcAft>
                <a:spcPct val="0"/>
              </a:spcAft>
            </a:pPr>
            <a:r>
              <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giới </a:t>
            </a:r>
            <a:r>
              <a:rPr lang="en-US" altLang="zh-CN"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đều bắt nguồn từ sự </a:t>
            </a:r>
            <a:endPar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endParaRPr>
          </a:p>
          <a:p>
            <a:pPr fontAlgn="base">
              <a:spcBef>
                <a:spcPct val="0"/>
              </a:spcBef>
              <a:spcAft>
                <a:spcPct val="0"/>
              </a:spcAft>
            </a:pPr>
            <a:r>
              <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sinh </a:t>
            </a:r>
            <a:r>
              <a:rPr lang="en-US" altLang="zh-CN"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ra của trẻ con.</a:t>
            </a:r>
            <a:endParaRPr kumimoji="0" lang="en-US" sz="2400" b="0" i="0" u="none" strike="noStrike" cap="none" normalizeH="0" baseline="0" smtClean="0">
              <a:ln>
                <a:noFill/>
              </a:ln>
              <a:solidFill>
                <a:schemeClr val="tx2">
                  <a:lumMod val="85000"/>
                  <a:lumOff val="15000"/>
                </a:schemeClr>
              </a:solidFill>
              <a:effectLst/>
              <a:latin typeface="Arial" panose="020B0604020202020204" pitchFamily="34" charset="0"/>
              <a:ea typeface="SimSun" panose="02010600030101010101" pitchFamily="2" charset="-122"/>
            </a:endParaRPr>
          </a:p>
        </p:txBody>
      </p:sp>
      <p:sp>
        <p:nvSpPr>
          <p:cNvPr id="8" name="Flowchart: Punched Tape 7"/>
          <p:cNvSpPr/>
          <p:nvPr/>
        </p:nvSpPr>
        <p:spPr bwMode="auto">
          <a:xfrm>
            <a:off x="5802804" y="476407"/>
            <a:ext cx="4330547" cy="2788108"/>
          </a:xfrm>
          <a:prstGeom prst="flowChartPunchedTape">
            <a:avLst/>
          </a:prstGeom>
          <a:solidFill>
            <a:srgbClr val="FFFF00"/>
          </a:soli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fontAlgn="base">
              <a:spcBef>
                <a:spcPct val="0"/>
              </a:spcBef>
              <a:spcAft>
                <a:spcPct val="0"/>
              </a:spcAft>
            </a:pPr>
            <a:endPar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endParaRPr>
          </a:p>
          <a:p>
            <a:pPr fontAlgn="base">
              <a:spcBef>
                <a:spcPct val="0"/>
              </a:spcBef>
              <a:spcAft>
                <a:spcPct val="0"/>
              </a:spcAft>
            </a:pPr>
            <a:endParaRPr lang="en-US" altLang="zh-CN"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endParaRPr>
          </a:p>
          <a:p>
            <a:pPr fontAlgn="base">
              <a:spcBef>
                <a:spcPct val="0"/>
              </a:spcBef>
              <a:spcAft>
                <a:spcPct val="0"/>
              </a:spcAft>
            </a:pPr>
            <a:r>
              <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Các </a:t>
            </a:r>
            <a:r>
              <a:rPr lang="en-US" altLang="zh-CN"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sự vật, hiện tượng xuất </a:t>
            </a:r>
            <a:r>
              <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hiện</a:t>
            </a:r>
          </a:p>
          <a:p>
            <a:pPr fontAlgn="base">
              <a:spcBef>
                <a:spcPct val="0"/>
              </a:spcBef>
              <a:spcAft>
                <a:spcPct val="0"/>
              </a:spcAft>
            </a:pPr>
            <a:r>
              <a:rPr lang="en-US" altLang="zh-CN"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đều để nâng đỡ, mở đường, </a:t>
            </a:r>
            <a:r>
              <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góp</a:t>
            </a:r>
          </a:p>
          <a:p>
            <a:pPr fontAlgn="base">
              <a:spcBef>
                <a:spcPct val="0"/>
              </a:spcBef>
              <a:spcAft>
                <a:spcPct val="0"/>
              </a:spcAft>
            </a:pPr>
            <a:r>
              <a:rPr lang="en-US" altLang="zh-CN"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phần giúp trẻ con trưởng </a:t>
            </a:r>
            <a:r>
              <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thành</a:t>
            </a:r>
          </a:p>
          <a:p>
            <a:pPr fontAlgn="base">
              <a:spcBef>
                <a:spcPct val="0"/>
              </a:spcBef>
              <a:spcAft>
                <a:spcPct val="0"/>
              </a:spcAft>
            </a:pPr>
            <a:r>
              <a:rPr lang="en-US" altLang="zh-CN"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rPr>
              <a:t>cả về thể chất và tâm hồn.</a:t>
            </a:r>
            <a:endParaRPr lang="zh-CN" altLang="en-US" sz="2400" b="1">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a:p>
            <a:pPr fontAlgn="base">
              <a:spcBef>
                <a:spcPct val="0"/>
              </a:spcBef>
              <a:spcAft>
                <a:spcPct val="0"/>
              </a:spcAft>
            </a:pPr>
            <a:endParaRPr lang="en-US" altLang="zh-CN" sz="2400" b="1" smtClean="0">
              <a:solidFill>
                <a:schemeClr val="tx2">
                  <a:lumMod val="85000"/>
                  <a:lumOff val="15000"/>
                </a:schemeClr>
              </a:solidFill>
              <a:latin typeface="Times New Roman" panose="02020603050405020304" pitchFamily="18" charset="0"/>
              <a:ea typeface="字魂63号-泡泡体" panose="00000500000000000000" pitchFamily="2" charset="-122"/>
              <a:cs typeface="Times New Roman" panose="02020603050405020304" pitchFamily="18" charset="0"/>
            </a:endParaRPr>
          </a:p>
          <a:p>
            <a:pPr fontAlgn="base">
              <a:spcBef>
                <a:spcPct val="0"/>
              </a:spcBef>
              <a:spcAft>
                <a:spcPct val="0"/>
              </a:spcAft>
            </a:pPr>
            <a:endParaRPr kumimoji="0" lang="en-US" sz="2400" b="0" i="0" u="none" strike="noStrike" cap="none" normalizeH="0" baseline="0" smtClean="0">
              <a:ln>
                <a:noFill/>
              </a:ln>
              <a:solidFill>
                <a:schemeClr val="tx2">
                  <a:lumMod val="85000"/>
                  <a:lumOff val="15000"/>
                </a:schemeClr>
              </a:solidFill>
              <a:effectLst/>
              <a:latin typeface="Arial" panose="020B0604020202020204" pitchFamily="34" charset="0"/>
              <a:ea typeface="SimSun" panose="02010600030101010101" pitchFamily="2" charset="-122"/>
            </a:endParaRPr>
          </a:p>
        </p:txBody>
      </p:sp>
      <p:sp>
        <p:nvSpPr>
          <p:cNvPr id="12" name="Right Arrow 11"/>
          <p:cNvSpPr/>
          <p:nvPr/>
        </p:nvSpPr>
        <p:spPr bwMode="auto">
          <a:xfrm>
            <a:off x="4675713" y="1732286"/>
            <a:ext cx="978408" cy="484632"/>
          </a:xfrm>
          <a:prstGeom prst="right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15" name="Oval 14"/>
          <p:cNvSpPr/>
          <p:nvPr/>
        </p:nvSpPr>
        <p:spPr bwMode="auto">
          <a:xfrm>
            <a:off x="2983043" y="3591834"/>
            <a:ext cx="4856813" cy="2659064"/>
          </a:xfrm>
          <a:prstGeom prst="ellipse">
            <a:avLst/>
          </a:prstGeom>
          <a:solidFill>
            <a:srgbClr val="FFC000"/>
          </a:soli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lang="en-US" sz="2800" b="1" smtClean="0">
                <a:latin typeface="Times New Roman" panose="02020603050405020304" pitchFamily="18" charset="0"/>
                <a:ea typeface="SimSun" panose="02010600030101010101" pitchFamily="2" charset="-122"/>
                <a:cs typeface="Times New Roman" panose="02020603050405020304" pitchFamily="18" charset="0"/>
              </a:rPr>
              <a:t>Trẻ</a:t>
            </a:r>
            <a:r>
              <a:rPr lang="en-US" smtClean="0">
                <a:latin typeface="Arial" panose="020B0604020202020204" pitchFamily="34" charset="0"/>
                <a:ea typeface="SimSun" panose="02010600030101010101" pitchFamily="2" charset="-122"/>
              </a:rPr>
              <a:t> </a:t>
            </a:r>
            <a:r>
              <a:rPr lang="en-US" sz="2800" b="1" smtClean="0">
                <a:latin typeface="Times New Roman" panose="02020603050405020304" pitchFamily="18" charset="0"/>
                <a:ea typeface="SimSun" panose="02010600030101010101" pitchFamily="2" charset="-122"/>
                <a:cs typeface="Times New Roman" panose="02020603050405020304" pitchFamily="18" charset="0"/>
              </a:rPr>
              <a:t>em là trung tâm của </a:t>
            </a:r>
          </a:p>
          <a:p>
            <a:pPr marL="0" marR="0" indent="0" algn="l" defTabSz="914400" rtl="0" eaLnBrk="1" fontAlgn="base" latinLnBrk="0" hangingPunct="1">
              <a:lnSpc>
                <a:spcPct val="100000"/>
              </a:lnSpc>
              <a:spcBef>
                <a:spcPct val="0"/>
              </a:spcBef>
              <a:spcAft>
                <a:spcPct val="0"/>
              </a:spcAft>
              <a:buClrTx/>
              <a:buSzTx/>
              <a:buFontTx/>
              <a:buNone/>
            </a:pPr>
            <a:r>
              <a:rPr lang="en-US" sz="2800" b="1" smtClean="0">
                <a:latin typeface="Times New Roman" panose="02020603050405020304" pitchFamily="18" charset="0"/>
                <a:ea typeface="SimSun" panose="02010600030101010101" pitchFamily="2" charset="-122"/>
                <a:cs typeface="Times New Roman" panose="02020603050405020304" pitchFamily="18" charset="0"/>
              </a:rPr>
              <a:t>thế giới. </a:t>
            </a:r>
            <a:r>
              <a:rPr kumimoji="0" lang="en-US" sz="2800" b="1" i="0" u="none" strike="noStrike" cap="none" normalizeH="0" baseline="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Là</a:t>
            </a:r>
            <a:r>
              <a:rPr kumimoji="0" lang="en-US" sz="2800" b="1" i="0" u="none" strike="noStrike" cap="none" normalizeH="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tương lai</a:t>
            </a:r>
          </a:p>
          <a:p>
            <a:pPr marL="0" marR="0" indent="0" algn="l" defTabSz="914400" rtl="0" eaLnBrk="1" fontAlgn="base" latinLnBrk="0" hangingPunct="1">
              <a:lnSpc>
                <a:spcPct val="100000"/>
              </a:lnSpc>
              <a:spcBef>
                <a:spcPct val="0"/>
              </a:spcBef>
              <a:spcAft>
                <a:spcPct val="0"/>
              </a:spcAft>
              <a:buClrTx/>
              <a:buSzTx/>
              <a:buFontTx/>
              <a:buNone/>
            </a:pPr>
            <a:r>
              <a:rPr kumimoji="0" lang="en-US" sz="2800" b="1" i="0" u="none" strike="noStrike" cap="none" normalizeH="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của nhân loại</a:t>
            </a:r>
            <a:endParaRPr kumimoji="0" lang="en-US" sz="2800" b="1" i="0" u="none" strike="noStrike" cap="none" normalizeH="0" baseline="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advTm="3000">
        <p14:ferris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9" grpId="0" animBg="1"/>
      <p:bldP spid="11" grpId="0" animBg="1"/>
      <p:bldP spid="5" grpId="0" animBg="1"/>
      <p:bldP spid="8" grpId="0" animBg="1"/>
      <p:bldP spid="12"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052" y="194633"/>
            <a:ext cx="12046225" cy="1223645"/>
          </a:xfrm>
          <a:prstGeom prst="rect">
            <a:avLst/>
          </a:prstGeom>
          <a:noFill/>
        </p:spPr>
        <p:txBody>
          <a:bodyPr wrap="square">
            <a:spAutoFit/>
          </a:bodyPr>
          <a:lstStyle/>
          <a:p>
            <a:pPr algn="just">
              <a:lnSpc>
                <a:spcPct val="115000"/>
              </a:lnSpc>
              <a:tabLst>
                <a:tab pos="90170" algn="l"/>
                <a:tab pos="180340" algn="l"/>
              </a:tabLst>
            </a:pP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Vai trò của sự xuất hiện các thành viên trong gia đình đối với trẻ em</a:t>
            </a:r>
          </a:p>
        </p:txBody>
      </p:sp>
      <p:sp>
        <p:nvSpPr>
          <p:cNvPr id="5" name="TextBox 4"/>
          <p:cNvSpPr txBox="1"/>
          <p:nvPr/>
        </p:nvSpPr>
        <p:spPr>
          <a:xfrm>
            <a:off x="3409122" y="1019266"/>
            <a:ext cx="6182138" cy="523220"/>
          </a:xfrm>
          <a:prstGeom prst="rect">
            <a:avLst/>
          </a:prstGeom>
          <a:noFill/>
        </p:spPr>
        <p:txBody>
          <a:bodyPr wrap="square">
            <a:spAutoFit/>
          </a:bodyPr>
          <a:lstStyle/>
          <a:p>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Ý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nghĩa</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của</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người</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mẹ</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với</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u="sng" dirty="0" err="1">
                <a:solidFill>
                  <a:schemeClr val="accent2">
                    <a:lumMod val="50000"/>
                  </a:schemeClr>
                </a:solidFill>
                <a:latin typeface="Times New Roman" panose="02020603050405020304" pitchFamily="18" charset="0"/>
                <a:cs typeface="Times New Roman" panose="02020603050405020304" pitchFamily="18" charset="0"/>
              </a:rPr>
              <a:t>trẻ</a:t>
            </a:r>
            <a:r>
              <a:rPr lang="en-US" sz="2800" b="1" i="1" u="sng" dirty="0">
                <a:solidFill>
                  <a:schemeClr val="accent2">
                    <a:lumMod val="50000"/>
                  </a:schemeClr>
                </a:solidFill>
                <a:latin typeface="Times New Roman" panose="02020603050405020304" pitchFamily="18" charset="0"/>
                <a:cs typeface="Times New Roman" panose="02020603050405020304" pitchFamily="18" charset="0"/>
              </a:rPr>
              <a:t> con</a:t>
            </a:r>
            <a:endParaRPr lang="vi-VN" sz="2800" b="1" i="1" u="sng"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250095" y="2112570"/>
            <a:ext cx="6182138" cy="461665"/>
          </a:xfrm>
          <a:prstGeom prst="rect">
            <a:avLst/>
          </a:prstGeom>
          <a:noFill/>
        </p:spPr>
        <p:txBody>
          <a:bodyPr wrap="square">
            <a:spAutoFit/>
          </a:bodyPr>
          <a:lstStyle/>
          <a:p>
            <a:r>
              <a:rPr lang="vi-VN" sz="2400" b="0" i="0" dirty="0">
                <a:solidFill>
                  <a:srgbClr val="030303"/>
                </a:solidFill>
                <a:effectLst/>
                <a:latin typeface="Times New Roman" panose="02020603050405020304" pitchFamily="18" charset="0"/>
                <a:cs typeface="Times New Roman" panose="02020603050405020304" pitchFamily="18" charset="0"/>
              </a:rPr>
              <a:t>- Người mẹ mang đến cho trẻ tình yêu thương</a:t>
            </a:r>
            <a:endParaRPr lang="vi-VN" sz="2400" dirty="0">
              <a:latin typeface="Times New Roman" panose="02020603050405020304" pitchFamily="18" charset="0"/>
              <a:cs typeface="Times New Roman" panose="02020603050405020304" pitchFamily="18" charset="0"/>
            </a:endParaRPr>
          </a:p>
        </p:txBody>
      </p:sp>
      <p:cxnSp>
        <p:nvCxnSpPr>
          <p:cNvPr id="9" name="Straight Arrow Connector 8"/>
          <p:cNvCxnSpPr>
            <a:stCxn id="7" idx="2"/>
            <a:endCxn id="14" idx="0"/>
          </p:cNvCxnSpPr>
          <p:nvPr/>
        </p:nvCxnSpPr>
        <p:spPr>
          <a:xfrm flipH="1">
            <a:off x="3064164" y="2574235"/>
            <a:ext cx="3277000" cy="105131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2"/>
            <a:endCxn id="15" idx="0"/>
          </p:cNvCxnSpPr>
          <p:nvPr/>
        </p:nvCxnSpPr>
        <p:spPr>
          <a:xfrm>
            <a:off x="6341164" y="2574235"/>
            <a:ext cx="2905501" cy="104169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Bộ ảnh Mẹ ru con ngủ thật đẹp, ý nghĩa - ThaiDui.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326" y="4283766"/>
            <a:ext cx="1771677" cy="24613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 trai của m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4549" y="4283766"/>
            <a:ext cx="3264230" cy="23988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178325" y="3625550"/>
            <a:ext cx="1771677" cy="461665"/>
          </a:xfrm>
          <a:prstGeom prst="rect">
            <a:avLst/>
          </a:prstGeom>
          <a:noFill/>
        </p:spPr>
        <p:txBody>
          <a:bodyPr wrap="square">
            <a:spAutoFit/>
          </a:bodyPr>
          <a:lstStyle/>
          <a:p>
            <a:pPr algn="ctr"/>
            <a:r>
              <a:rPr lang="vi-VN" sz="2400" b="0" i="0" dirty="0">
                <a:solidFill>
                  <a:srgbClr val="030303"/>
                </a:solidFill>
                <a:effectLst/>
                <a:latin typeface="Times New Roman" panose="02020603050405020304" pitchFamily="18" charset="0"/>
                <a:cs typeface="Times New Roman" panose="02020603050405020304" pitchFamily="18" charset="0"/>
              </a:rPr>
              <a:t>Lời ru</a:t>
            </a:r>
            <a:endParaRPr lang="vi-VN"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8360826" y="3615926"/>
            <a:ext cx="1771677" cy="461665"/>
          </a:xfrm>
          <a:prstGeom prst="rect">
            <a:avLst/>
          </a:prstGeom>
          <a:noFill/>
        </p:spPr>
        <p:txBody>
          <a:bodyPr wrap="square">
            <a:spAutoFit/>
          </a:bodyPr>
          <a:lstStyle/>
          <a:p>
            <a:r>
              <a:rPr lang="vi-VN" sz="2400" b="0" i="0" dirty="0">
                <a:solidFill>
                  <a:srgbClr val="030303"/>
                </a:solidFill>
                <a:effectLst/>
                <a:latin typeface="Times New Roman" panose="02020603050405020304" pitchFamily="18" charset="0"/>
                <a:cs typeface="Times New Roman" panose="02020603050405020304" pitchFamily="18" charset="0"/>
              </a:rPr>
              <a:t>Sự chăm sóc</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heel(1)">
                                      <p:cBhvr>
                                        <p:cTn id="19" dur="20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circle(in)">
                                      <p:cBhvr>
                                        <p:cTn id="36" dur="20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028"/>
                                        </p:tgtEl>
                                        <p:attrNameLst>
                                          <p:attrName>style.visibility</p:attrName>
                                        </p:attrNameLst>
                                      </p:cBhvr>
                                      <p:to>
                                        <p:strVal val="visible"/>
                                      </p:to>
                                    </p:set>
                                    <p:animEffect transition="in" filter="wheel(1)">
                                      <p:cBhvr>
                                        <p:cTn id="5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0" y="0"/>
            <a:ext cx="12192000" cy="6858000"/>
          </a:xfrm>
          <a:prstGeom prst="rect">
            <a:avLst/>
          </a:prstGeom>
          <a:blipFill dpi="0" rotWithShape="1">
            <a:blip r:embed="rId3">
              <a:alphaModFix amt="4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1" name="图形 50"/>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2085480" y="0"/>
            <a:ext cx="8021040" cy="1221359"/>
          </a:xfrm>
          <a:prstGeom prst="rect">
            <a:avLst/>
          </a:prstGeom>
        </p:spPr>
      </p:pic>
      <p:grpSp>
        <p:nvGrpSpPr>
          <p:cNvPr id="52" name="组合 51"/>
          <p:cNvGrpSpPr/>
          <p:nvPr/>
        </p:nvGrpSpPr>
        <p:grpSpPr>
          <a:xfrm>
            <a:off x="0" y="-25400"/>
            <a:ext cx="12192000" cy="5678109"/>
            <a:chOff x="0" y="-25400"/>
            <a:chExt cx="12192000" cy="5678109"/>
          </a:xfrm>
        </p:grpSpPr>
        <p:pic>
          <p:nvPicPr>
            <p:cNvPr id="53" name="图形 52"/>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a:off x="9258300" y="-9332"/>
              <a:ext cx="2933700" cy="5662041"/>
            </a:xfrm>
            <a:prstGeom prst="rect">
              <a:avLst/>
            </a:prstGeom>
          </p:spPr>
        </p:pic>
        <p:pic>
          <p:nvPicPr>
            <p:cNvPr id="54" name="图形 53"/>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flipH="1">
              <a:off x="0" y="-25400"/>
              <a:ext cx="2933700" cy="5662041"/>
            </a:xfrm>
            <a:prstGeom prst="rect">
              <a:avLst/>
            </a:prstGeom>
          </p:spPr>
        </p:pic>
      </p:grpSp>
      <p:pic>
        <p:nvPicPr>
          <p:cNvPr id="55" name="图片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401561"/>
            <a:ext cx="12192000" cy="3456439"/>
          </a:xfrm>
          <a:prstGeom prst="rect">
            <a:avLst/>
          </a:prstGeom>
        </p:spPr>
      </p:pic>
      <p:sp>
        <p:nvSpPr>
          <p:cNvPr id="27" name="矩形 26"/>
          <p:cNvSpPr/>
          <p:nvPr/>
        </p:nvSpPr>
        <p:spPr>
          <a:xfrm>
            <a:off x="2506912" y="1317080"/>
            <a:ext cx="7599608" cy="1887696"/>
          </a:xfrm>
          <a:prstGeom prst="rect">
            <a:avLst/>
          </a:prstGeom>
        </p:spPr>
        <p:txBody>
          <a:bodyPr wrap="square">
            <a:spAutoFit/>
          </a:bodyPr>
          <a:lstStyle/>
          <a:p>
            <a:pPr algn="ctr">
              <a:lnSpc>
                <a:spcPts val="7000"/>
              </a:lnSpc>
            </a:pPr>
            <a:r>
              <a:rPr lang="en-US" altLang="zh-CN" sz="6000" b="1" dirty="0">
                <a:solidFill>
                  <a:schemeClr val="bg1"/>
                </a:solidFill>
                <a:latin typeface="Bungee Inline" pitchFamily="2" charset="0"/>
                <a:cs typeface="+mn-ea"/>
                <a:sym typeface="+mn-lt"/>
              </a:rPr>
              <a:t>BÀI 2: </a:t>
            </a:r>
          </a:p>
          <a:p>
            <a:pPr algn="ctr">
              <a:lnSpc>
                <a:spcPts val="7000"/>
              </a:lnSpc>
            </a:pPr>
            <a:r>
              <a:rPr lang="en-US" altLang="zh-CN" sz="6000" b="1" dirty="0">
                <a:solidFill>
                  <a:schemeClr val="bg1"/>
                </a:solidFill>
                <a:highlight>
                  <a:srgbClr val="FF0000"/>
                </a:highlight>
                <a:latin typeface="Bungee Inline" pitchFamily="2" charset="0"/>
                <a:cs typeface="+mn-ea"/>
                <a:sym typeface="+mn-lt"/>
              </a:rPr>
              <a:t>GÕ </a:t>
            </a:r>
            <a:r>
              <a:rPr lang="en-US" altLang="zh-CN" sz="6000" b="1" dirty="0" err="1" smtClean="0">
                <a:solidFill>
                  <a:schemeClr val="bg1"/>
                </a:solidFill>
                <a:highlight>
                  <a:srgbClr val="FF0000"/>
                </a:highlight>
                <a:latin typeface="Bungee Inline" pitchFamily="2" charset="0"/>
                <a:cs typeface="+mn-ea"/>
                <a:sym typeface="+mn-lt"/>
              </a:rPr>
              <a:t>CửA</a:t>
            </a:r>
            <a:r>
              <a:rPr lang="en-US" altLang="zh-CN" sz="6000" b="1" dirty="0" smtClean="0">
                <a:solidFill>
                  <a:schemeClr val="bg1"/>
                </a:solidFill>
                <a:highlight>
                  <a:srgbClr val="FF0000"/>
                </a:highlight>
                <a:latin typeface="Bungee Inline" pitchFamily="2" charset="0"/>
                <a:cs typeface="+mn-ea"/>
                <a:sym typeface="+mn-lt"/>
              </a:rPr>
              <a:t> </a:t>
            </a:r>
            <a:r>
              <a:rPr lang="en-US" altLang="zh-CN" sz="6000" b="1" dirty="0">
                <a:solidFill>
                  <a:schemeClr val="bg1"/>
                </a:solidFill>
                <a:highlight>
                  <a:srgbClr val="FF0000"/>
                </a:highlight>
                <a:latin typeface="Bungee Inline" pitchFamily="2" charset="0"/>
                <a:cs typeface="+mn-ea"/>
                <a:sym typeface="+mn-lt"/>
              </a:rPr>
              <a:t>TRÁI TIM</a:t>
            </a:r>
          </a:p>
        </p:txBody>
      </p:sp>
      <p:pic>
        <p:nvPicPr>
          <p:cNvPr id="39" name="图片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7889" y="3505200"/>
            <a:ext cx="6191250" cy="2809875"/>
          </a:xfrm>
          <a:prstGeom prst="rect">
            <a:avLst/>
          </a:prstGeom>
        </p:spPr>
      </p:pic>
      <p:pic>
        <p:nvPicPr>
          <p:cNvPr id="28" name="图形 27"/>
          <p:cNvPicPr>
            <a:picLocks noChangeAspect="1"/>
          </p:cNvPicPr>
          <p:nvPr/>
        </p:nvPicPr>
        <p:blipFill>
          <a:blip r:embed="rId10" cstate="print">
            <a:extLst>
              <a:ext uri="{96DAC541-7B7A-43D3-8B79-37D633B846F1}">
                <asvg:svgBlip xmlns:asvg="http://schemas.microsoft.com/office/drawing/2016/SVG/main" xmlns="" r:embed="rId11"/>
              </a:ext>
            </a:extLst>
          </a:blip>
          <a:stretch>
            <a:fillRect/>
          </a:stretch>
        </p:blipFill>
        <p:spPr>
          <a:xfrm>
            <a:off x="9770422" y="1602106"/>
            <a:ext cx="875147" cy="3428015"/>
          </a:xfrm>
          <a:prstGeom prst="rect">
            <a:avLst/>
          </a:prstGeom>
        </p:spPr>
      </p:pic>
      <p:pic>
        <p:nvPicPr>
          <p:cNvPr id="29" name="图形 28"/>
          <p:cNvPicPr>
            <a:picLocks noChangeAspect="1"/>
          </p:cNvPicPr>
          <p:nvPr/>
        </p:nvPicPr>
        <p:blipFill>
          <a:blip r:embed="rId10" cstate="print">
            <a:extLst>
              <a:ext uri="{96DAC541-7B7A-43D3-8B79-37D633B846F1}">
                <asvg:svgBlip xmlns:asvg="http://schemas.microsoft.com/office/drawing/2016/SVG/main" xmlns="" r:embed="rId11"/>
              </a:ext>
            </a:extLst>
          </a:blip>
          <a:stretch>
            <a:fillRect/>
          </a:stretch>
        </p:blipFill>
        <p:spPr>
          <a:xfrm flipH="1">
            <a:off x="1383397" y="1615168"/>
            <a:ext cx="875147" cy="3428015"/>
          </a:xfrm>
          <a:prstGeom prst="rect">
            <a:avLst/>
          </a:prstGeom>
        </p:spPr>
      </p:pic>
      <p:pic>
        <p:nvPicPr>
          <p:cNvPr id="43" name="图片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99139" y="624390"/>
            <a:ext cx="883774" cy="799743"/>
          </a:xfrm>
          <a:prstGeom prst="rect">
            <a:avLst/>
          </a:prstGeom>
        </p:spPr>
      </p:pic>
      <p:pic>
        <p:nvPicPr>
          <p:cNvPr id="44" name="图片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209087" y="538943"/>
            <a:ext cx="883774" cy="799743"/>
          </a:xfrm>
          <a:prstGeom prst="rect">
            <a:avLst/>
          </a:prstGeom>
        </p:spPr>
      </p:pic>
      <p:sp>
        <p:nvSpPr>
          <p:cNvPr id="45" name="矩形 44"/>
          <p:cNvSpPr/>
          <p:nvPr/>
        </p:nvSpPr>
        <p:spPr>
          <a:xfrm>
            <a:off x="6047134" y="3751064"/>
            <a:ext cx="309880" cy="1116965"/>
          </a:xfrm>
          <a:prstGeom prst="rect">
            <a:avLst/>
          </a:prstGeom>
        </p:spPr>
        <p:txBody>
          <a:bodyPr wrap="none">
            <a:spAutoFit/>
          </a:bodyPr>
          <a:lstStyle/>
          <a:p>
            <a:pPr algn="ctr">
              <a:lnSpc>
                <a:spcPts val="8000"/>
              </a:lnSpc>
            </a:pPr>
            <a:endParaRPr lang="zh-CN" altLang="en-US" sz="4400" b="1" dirty="0">
              <a:solidFill>
                <a:schemeClr val="bg1"/>
              </a:solidFill>
              <a:latin typeface="Dancing Script SemiBold" pitchFamily="2" charset="0"/>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outVertical)">
                                      <p:cBhvr>
                                        <p:cTn id="7" dur="750"/>
                                        <p:tgtEl>
                                          <p:spTgt spid="55"/>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randombar(horizontal)">
                                      <p:cBhvr>
                                        <p:cTn id="11" dur="750"/>
                                        <p:tgtEl>
                                          <p:spTgt spid="51"/>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up)">
                                      <p:cBhvr>
                                        <p:cTn id="15" dur="750"/>
                                        <p:tgtEl>
                                          <p:spTgt spid="52"/>
                                        </p:tgtEl>
                                      </p:cBhvr>
                                    </p:animEffect>
                                  </p:childTnLst>
                                </p:cTn>
                              </p:par>
                            </p:childTnLst>
                          </p:cTn>
                        </p:par>
                        <p:par>
                          <p:cTn id="16" fill="hold">
                            <p:stCondLst>
                              <p:cond delay="3000"/>
                            </p:stCondLst>
                            <p:childTnLst>
                              <p:par>
                                <p:cTn id="17" presetID="2" presetClass="entr" presetSubtype="6"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750" fill="hold"/>
                                        <p:tgtEl>
                                          <p:spTgt spid="44"/>
                                        </p:tgtEl>
                                        <p:attrNameLst>
                                          <p:attrName>ppt_x</p:attrName>
                                        </p:attrNameLst>
                                      </p:cBhvr>
                                      <p:tavLst>
                                        <p:tav tm="0">
                                          <p:val>
                                            <p:strVal val="1+#ppt_w/2"/>
                                          </p:val>
                                        </p:tav>
                                        <p:tav tm="100000">
                                          <p:val>
                                            <p:strVal val="#ppt_x"/>
                                          </p:val>
                                        </p:tav>
                                      </p:tavLst>
                                    </p:anim>
                                    <p:anim calcmode="lin" valueType="num">
                                      <p:cBhvr additive="base">
                                        <p:cTn id="20" dur="750" fill="hold"/>
                                        <p:tgtEl>
                                          <p:spTgt spid="4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750" fill="hold"/>
                                        <p:tgtEl>
                                          <p:spTgt spid="43"/>
                                        </p:tgtEl>
                                        <p:attrNameLst>
                                          <p:attrName>ppt_x</p:attrName>
                                        </p:attrNameLst>
                                      </p:cBhvr>
                                      <p:tavLst>
                                        <p:tav tm="0">
                                          <p:val>
                                            <p:strVal val="0-#ppt_w/2"/>
                                          </p:val>
                                        </p:tav>
                                        <p:tav tm="100000">
                                          <p:val>
                                            <p:strVal val="#ppt_x"/>
                                          </p:val>
                                        </p:tav>
                                      </p:tavLst>
                                    </p:anim>
                                    <p:anim calcmode="lin" valueType="num">
                                      <p:cBhvr additive="base">
                                        <p:cTn id="24" dur="750" fill="hold"/>
                                        <p:tgtEl>
                                          <p:spTgt spid="43"/>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2" presetClass="entr" presetSubtype="1"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750"/>
                                        <p:tgtEl>
                                          <p:spTgt spid="29"/>
                                        </p:tgtEl>
                                      </p:cBhvr>
                                    </p:animEffect>
                                  </p:childTnLst>
                                </p:cTn>
                              </p:par>
                              <p:par>
                                <p:cTn id="29" presetID="22" presetClass="entr" presetSubtype="1"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75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circle(in)">
                                      <p:cBhvr>
                                        <p:cTn id="4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4877" y="601822"/>
            <a:ext cx="1620079" cy="707886"/>
          </a:xfrm>
          <a:prstGeom prst="rect">
            <a:avLst/>
          </a:prstGeom>
          <a:noFill/>
        </p:spPr>
        <p:txBody>
          <a:bodyPr wrap="square">
            <a:spAutoFit/>
          </a:bodyPr>
          <a:lstStyle/>
          <a:p>
            <a:r>
              <a:rPr lang="vi-VN" sz="4000" b="1" i="1" dirty="0">
                <a:solidFill>
                  <a:srgbClr val="E25056"/>
                </a:solidFill>
                <a:effectLst/>
                <a:latin typeface="Times New Roman" panose="02020603050405020304" pitchFamily="18" charset="0"/>
                <a:cs typeface="Times New Roman" panose="02020603050405020304" pitchFamily="18" charset="0"/>
              </a:rPr>
              <a:t>Lời ru</a:t>
            </a:r>
            <a:endParaRPr lang="vi-VN" sz="4000" b="1" i="1" dirty="0">
              <a:solidFill>
                <a:srgbClr val="E2505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11763" y="1788133"/>
            <a:ext cx="7599494" cy="3970318"/>
          </a:xfrm>
          <a:prstGeom prst="rect">
            <a:avLst/>
          </a:prstGeom>
          <a:noFill/>
        </p:spPr>
        <p:txBody>
          <a:bodyPr wrap="square">
            <a:spAutoFit/>
          </a:bodyPr>
          <a:lstStyle/>
          <a:p>
            <a:pPr algn="just"/>
            <a:r>
              <a:rPr lang="vi-VN" sz="2800" b="0" i="0" dirty="0">
                <a:solidFill>
                  <a:srgbClr val="030303"/>
                </a:solidFill>
                <a:effectLst/>
                <a:latin typeface="Times New Roman" panose="02020603050405020304" pitchFamily="18" charset="0"/>
                <a:cs typeface="Times New Roman" panose="02020603050405020304" pitchFamily="18" charset="0"/>
              </a:rPr>
              <a:t>+ </a:t>
            </a:r>
            <a:r>
              <a:rPr lang="vi-VN" sz="2800" b="1" i="1" dirty="0">
                <a:solidFill>
                  <a:srgbClr val="030303"/>
                </a:solidFill>
                <a:effectLst/>
                <a:latin typeface="Times New Roman" panose="02020603050405020304" pitchFamily="18" charset="0"/>
                <a:cs typeface="Times New Roman" panose="02020603050405020304" pitchFamily="18" charset="0"/>
              </a:rPr>
              <a:t>Cái bống cái bang </a:t>
            </a:r>
            <a:r>
              <a:rPr lang="vi-VN" sz="2800" b="0" i="0" dirty="0">
                <a:solidFill>
                  <a:srgbClr val="030303"/>
                </a:solidFill>
                <a:effectLst/>
                <a:latin typeface="Times New Roman" panose="02020603050405020304" pitchFamily="18" charset="0"/>
                <a:cs typeface="Times New Roman" panose="02020603050405020304" pitchFamily="18" charset="0"/>
              </a:rPr>
              <a:t>vốn chỉ những em bé ngoan ngoãn, chăm chỉ trong bài ca dao:</a:t>
            </a:r>
          </a:p>
          <a:p>
            <a:pPr algn="ctr"/>
            <a:r>
              <a:rPr lang="vi-VN" sz="2800" i="1" dirty="0">
                <a:solidFill>
                  <a:srgbClr val="E25056"/>
                </a:solidFill>
                <a:latin typeface="Times New Roman" panose="02020603050405020304" pitchFamily="18" charset="0"/>
                <a:cs typeface="Times New Roman" panose="02020603050405020304" pitchFamily="18" charset="0"/>
              </a:rPr>
              <a:t>Cái bống là cái bống bang</a:t>
            </a:r>
          </a:p>
          <a:p>
            <a:pPr algn="ctr"/>
            <a:r>
              <a:rPr lang="vi-VN" sz="2800" i="1" dirty="0">
                <a:solidFill>
                  <a:srgbClr val="E25056"/>
                </a:solidFill>
                <a:latin typeface="Times New Roman" panose="02020603050405020304" pitchFamily="18" charset="0"/>
                <a:cs typeface="Times New Roman" panose="02020603050405020304" pitchFamily="18" charset="0"/>
              </a:rPr>
              <a:t>Khéo sảy khéo sàng cho mẹ nấu cơm</a:t>
            </a:r>
          </a:p>
          <a:p>
            <a:pPr algn="ctr"/>
            <a:r>
              <a:rPr lang="vi-VN" sz="2800" i="1" dirty="0">
                <a:solidFill>
                  <a:srgbClr val="E25056"/>
                </a:solidFill>
                <a:latin typeface="Times New Roman" panose="02020603050405020304" pitchFamily="18" charset="0"/>
                <a:cs typeface="Times New Roman" panose="02020603050405020304" pitchFamily="18" charset="0"/>
              </a:rPr>
              <a:t>Mẹ bống đi chợ đường trơn</a:t>
            </a:r>
          </a:p>
          <a:p>
            <a:pPr algn="ctr"/>
            <a:r>
              <a:rPr lang="vi-VN" sz="2800" i="1" dirty="0">
                <a:solidFill>
                  <a:srgbClr val="E25056"/>
                </a:solidFill>
                <a:latin typeface="Times New Roman" panose="02020603050405020304" pitchFamily="18" charset="0"/>
                <a:cs typeface="Times New Roman" panose="02020603050405020304" pitchFamily="18" charset="0"/>
              </a:rPr>
              <a:t>Bống ra gánh đỡ chạy cơn mưa rào</a:t>
            </a:r>
          </a:p>
          <a:p>
            <a:pPr algn="ctr"/>
            <a:endParaRPr lang="vi-VN" sz="2800" i="1" dirty="0">
              <a:solidFill>
                <a:srgbClr val="E25056"/>
              </a:solidFill>
              <a:latin typeface="Times New Roman" panose="02020603050405020304" pitchFamily="18" charset="0"/>
              <a:cs typeface="Times New Roman" panose="02020603050405020304" pitchFamily="18" charset="0"/>
            </a:endParaRPr>
          </a:p>
          <a:p>
            <a:pPr algn="just"/>
            <a:r>
              <a:rPr lang="en-US" sz="2800" dirty="0">
                <a:solidFill>
                  <a:srgbClr val="030303"/>
                </a:solidFill>
                <a:latin typeface="Times New Roman" panose="02020603050405020304" pitchFamily="18" charset="0"/>
                <a:cs typeface="Times New Roman" panose="02020603050405020304" pitchFamily="18" charset="0"/>
              </a:rPr>
              <a:t>=&gt; </a:t>
            </a:r>
            <a:r>
              <a:rPr lang="en-US" sz="2800" dirty="0" err="1">
                <a:solidFill>
                  <a:srgbClr val="030303"/>
                </a:solidFill>
                <a:latin typeface="Times New Roman" panose="02020603050405020304" pitchFamily="18" charset="0"/>
                <a:cs typeface="Times New Roman" panose="02020603050405020304" pitchFamily="18" charset="0"/>
              </a:rPr>
              <a:t>Ngầm</a:t>
            </a:r>
            <a:r>
              <a:rPr lang="en-US" sz="2800" dirty="0">
                <a:solidFill>
                  <a:srgbClr val="030303"/>
                </a:solidFill>
                <a:latin typeface="Times New Roman" panose="02020603050405020304" pitchFamily="18" charset="0"/>
                <a:cs typeface="Times New Roman" panose="02020603050405020304" pitchFamily="18" charset="0"/>
              </a:rPr>
              <a:t> ý </a:t>
            </a:r>
            <a:r>
              <a:rPr lang="en-US" sz="2800" dirty="0" err="1">
                <a:solidFill>
                  <a:srgbClr val="030303"/>
                </a:solidFill>
                <a:latin typeface="Times New Roman" panose="02020603050405020304" pitchFamily="18" charset="0"/>
                <a:cs typeface="Times New Roman" panose="02020603050405020304" pitchFamily="18" charset="0"/>
              </a:rPr>
              <a:t>nhắc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nhở</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các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em</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hãy</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là</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những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người</a:t>
            </a:r>
            <a:r>
              <a:rPr lang="en-US" sz="2800" dirty="0">
                <a:solidFill>
                  <a:srgbClr val="030303"/>
                </a:solidFill>
                <a:latin typeface="Times New Roman" panose="02020603050405020304" pitchFamily="18" charset="0"/>
                <a:cs typeface="Times New Roman" panose="02020603050405020304" pitchFamily="18" charset="0"/>
              </a:rPr>
              <a:t> con </a:t>
            </a:r>
            <a:r>
              <a:rPr lang="en-US" sz="2800" dirty="0" err="1">
                <a:solidFill>
                  <a:srgbClr val="030303"/>
                </a:solidFill>
                <a:latin typeface="Times New Roman" panose="02020603050405020304" pitchFamily="18" charset="0"/>
                <a:cs typeface="Times New Roman" panose="02020603050405020304" pitchFamily="18" charset="0"/>
              </a:rPr>
              <a:t>hiếu</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thảo</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biết</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yêu</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thương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giúp</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đỡ</a:t>
            </a:r>
            <a:r>
              <a:rPr lang="en-US" sz="2800" dirty="0">
                <a:solidFill>
                  <a:srgbClr val="030303"/>
                </a:solidFill>
                <a:latin typeface="Times New Roman" panose="02020603050405020304" pitchFamily="18" charset="0"/>
                <a:cs typeface="Times New Roman" panose="02020603050405020304" pitchFamily="18" charset="0"/>
              </a:rPr>
              <a:t> cha </a:t>
            </a:r>
            <a:r>
              <a:rPr lang="en-US" sz="2800" dirty="0" err="1">
                <a:solidFill>
                  <a:srgbClr val="030303"/>
                </a:solidFill>
                <a:latin typeface="Times New Roman" panose="02020603050405020304" pitchFamily="18" charset="0"/>
                <a:cs typeface="Times New Roman" panose="02020603050405020304" pitchFamily="18" charset="0"/>
              </a:rPr>
              <a:t>mẹ</a:t>
            </a:r>
            <a:r>
              <a:rPr lang="en-US" sz="2800" dirty="0">
                <a:solidFill>
                  <a:srgbClr val="030303"/>
                </a:solidFill>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pic>
        <p:nvPicPr>
          <p:cNvPr id="6" name="图片 3"/>
          <p:cNvPicPr>
            <a:picLocks noChangeAspect="1"/>
          </p:cNvPicPr>
          <p:nvPr/>
        </p:nvPicPr>
        <p:blipFill>
          <a:blip r:embed="rId2" cstate="screen"/>
          <a:stretch>
            <a:fillRect/>
          </a:stretch>
        </p:blipFill>
        <p:spPr>
          <a:xfrm>
            <a:off x="7505583" y="1788133"/>
            <a:ext cx="4248150" cy="42481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p:cTn id="31"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34"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4877" y="601822"/>
            <a:ext cx="1620079" cy="707886"/>
          </a:xfrm>
          <a:prstGeom prst="rect">
            <a:avLst/>
          </a:prstGeom>
          <a:noFill/>
        </p:spPr>
        <p:txBody>
          <a:bodyPr wrap="square">
            <a:spAutoFit/>
          </a:bodyPr>
          <a:lstStyle/>
          <a:p>
            <a:r>
              <a:rPr lang="vi-VN" sz="4000" b="1" i="1" dirty="0">
                <a:solidFill>
                  <a:srgbClr val="E25056"/>
                </a:solidFill>
                <a:effectLst/>
                <a:latin typeface="Times New Roman" panose="02020603050405020304" pitchFamily="18" charset="0"/>
                <a:cs typeface="Times New Roman" panose="02020603050405020304" pitchFamily="18" charset="0"/>
              </a:rPr>
              <a:t>Lời ru</a:t>
            </a:r>
            <a:endParaRPr lang="vi-VN" sz="4000" b="1" i="1" dirty="0">
              <a:solidFill>
                <a:srgbClr val="E2505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67329" y="1141399"/>
            <a:ext cx="8082884" cy="5262979"/>
          </a:xfrm>
          <a:prstGeom prst="rect">
            <a:avLst/>
          </a:prstGeom>
          <a:noFill/>
        </p:spPr>
        <p:txBody>
          <a:bodyPr wrap="square">
            <a:spAutoFit/>
          </a:bodyPr>
          <a:lstStyle/>
          <a:p>
            <a:pPr algn="just"/>
            <a:r>
              <a:rPr lang="vi-VN" sz="2800" b="0" i="0" dirty="0">
                <a:solidFill>
                  <a:srgbClr val="030303"/>
                </a:solidFill>
                <a:effectLst/>
                <a:latin typeface="Times New Roman" panose="02020603050405020304" pitchFamily="18" charset="0"/>
                <a:cs typeface="Times New Roman" panose="02020603050405020304" pitchFamily="18" charset="0"/>
              </a:rPr>
              <a:t>+ </a:t>
            </a:r>
            <a:r>
              <a:rPr lang="vi-VN" sz="2800" b="1" i="1" dirty="0">
                <a:solidFill>
                  <a:srgbClr val="030303"/>
                </a:solidFill>
                <a:effectLst/>
                <a:latin typeface="Times New Roman" panose="02020603050405020304" pitchFamily="18" charset="0"/>
                <a:cs typeface="Times New Roman" panose="02020603050405020304" pitchFamily="18" charset="0"/>
              </a:rPr>
              <a:t>Cánh cò </a:t>
            </a:r>
            <a:r>
              <a:rPr lang="vi-VN" sz="2800" dirty="0">
                <a:solidFill>
                  <a:srgbClr val="030303"/>
                </a:solidFill>
                <a:effectLst/>
                <a:latin typeface="Times New Roman" panose="02020603050405020304" pitchFamily="18" charset="0"/>
                <a:cs typeface="Times New Roman" panose="02020603050405020304" pitchFamily="18" charset="0"/>
              </a:rPr>
              <a:t>gợi nhớ đến bài ca dao:</a:t>
            </a:r>
          </a:p>
          <a:p>
            <a:pPr algn="ctr"/>
            <a:r>
              <a:rPr lang="vi-VN" sz="2800" i="1" dirty="0">
                <a:solidFill>
                  <a:srgbClr val="E25056"/>
                </a:solidFill>
                <a:latin typeface="Times New Roman" panose="02020603050405020304" pitchFamily="18" charset="0"/>
                <a:cs typeface="Times New Roman" panose="02020603050405020304" pitchFamily="18" charset="0"/>
              </a:rPr>
              <a:t>Con cò mà đi ăn đêm</a:t>
            </a:r>
          </a:p>
          <a:p>
            <a:pPr algn="ctr"/>
            <a:r>
              <a:rPr lang="vi-VN" sz="2800" i="1" dirty="0">
                <a:solidFill>
                  <a:srgbClr val="E25056"/>
                </a:solidFill>
                <a:latin typeface="Times New Roman" panose="02020603050405020304" pitchFamily="18" charset="0"/>
                <a:cs typeface="Times New Roman" panose="02020603050405020304" pitchFamily="18" charset="0"/>
              </a:rPr>
              <a:t>Đậu phải cành mềm lộn cổ xuống ao</a:t>
            </a:r>
          </a:p>
          <a:p>
            <a:pPr algn="ctr"/>
            <a:r>
              <a:rPr lang="vi-VN" sz="2800" i="1" dirty="0">
                <a:solidFill>
                  <a:srgbClr val="E25056"/>
                </a:solidFill>
                <a:latin typeface="Times New Roman" panose="02020603050405020304" pitchFamily="18" charset="0"/>
                <a:cs typeface="Times New Roman" panose="02020603050405020304" pitchFamily="18" charset="0"/>
              </a:rPr>
              <a:t>Ông ơi ông vớt tôi nao</a:t>
            </a:r>
          </a:p>
          <a:p>
            <a:pPr algn="ctr"/>
            <a:r>
              <a:rPr lang="vi-VN" sz="2800" i="1" dirty="0">
                <a:solidFill>
                  <a:srgbClr val="E25056"/>
                </a:solidFill>
                <a:latin typeface="Times New Roman" panose="02020603050405020304" pitchFamily="18" charset="0"/>
                <a:cs typeface="Times New Roman" panose="02020603050405020304" pitchFamily="18" charset="0"/>
              </a:rPr>
              <a:t>Tôi có lòng nào ông hãy xáo măng</a:t>
            </a:r>
          </a:p>
          <a:p>
            <a:pPr algn="ctr"/>
            <a:r>
              <a:rPr lang="vi-VN" sz="2800" i="1" dirty="0">
                <a:solidFill>
                  <a:srgbClr val="E25056"/>
                </a:solidFill>
                <a:latin typeface="Times New Roman" panose="02020603050405020304" pitchFamily="18" charset="0"/>
                <a:cs typeface="Times New Roman" panose="02020603050405020304" pitchFamily="18" charset="0"/>
              </a:rPr>
              <a:t>Có xáo thì xáo nước trong</a:t>
            </a:r>
          </a:p>
          <a:p>
            <a:pPr algn="ctr"/>
            <a:r>
              <a:rPr lang="vi-VN" sz="2800" i="1" dirty="0">
                <a:solidFill>
                  <a:srgbClr val="E25056"/>
                </a:solidFill>
                <a:latin typeface="Times New Roman" panose="02020603050405020304" pitchFamily="18" charset="0"/>
                <a:cs typeface="Times New Roman" panose="02020603050405020304" pitchFamily="18" charset="0"/>
              </a:rPr>
              <a:t>Đừng xáo nước đục đau lòng cò con</a:t>
            </a:r>
          </a:p>
          <a:p>
            <a:pPr algn="just"/>
            <a:endParaRPr lang="vi-VN" sz="2800" dirty="0">
              <a:solidFill>
                <a:srgbClr val="030303"/>
              </a:solidFill>
              <a:latin typeface="Times New Roman" panose="02020603050405020304" pitchFamily="18" charset="0"/>
              <a:cs typeface="Times New Roman" panose="02020603050405020304" pitchFamily="18" charset="0"/>
            </a:endParaRPr>
          </a:p>
          <a:p>
            <a:pPr algn="just"/>
            <a:r>
              <a:rPr lang="en-US" sz="2800" dirty="0">
                <a:solidFill>
                  <a:srgbClr val="030303"/>
                </a:solidFill>
                <a:latin typeface="Times New Roman" panose="02020603050405020304" pitchFamily="18" charset="0"/>
                <a:cs typeface="Times New Roman" panose="02020603050405020304" pitchFamily="18" charset="0"/>
              </a:rPr>
              <a:t>=&gt; </a:t>
            </a:r>
            <a:r>
              <a:rPr lang="en-US" sz="2800" dirty="0" err="1">
                <a:solidFill>
                  <a:srgbClr val="030303"/>
                </a:solidFill>
                <a:latin typeface="Times New Roman" panose="02020603050405020304" pitchFamily="18" charset="0"/>
                <a:cs typeface="Times New Roman" panose="02020603050405020304" pitchFamily="18" charset="0"/>
              </a:rPr>
              <a:t>Cánh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cò</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trắng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biểu</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tượng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cho</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người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nông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dân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vất</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vả</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một</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nắng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hai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sương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kiếm</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ăn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mà</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vẫn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quanh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năm</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thiếu</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thốn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Tuy</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hoàn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cảnh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sống</a:t>
            </a:r>
            <a:r>
              <a:rPr lang="en-US" sz="2800" dirty="0">
                <a:solidFill>
                  <a:srgbClr val="030303"/>
                </a:solidFill>
                <a:latin typeface="Times New Roman" panose="02020603050405020304" pitchFamily="18" charset="0"/>
                <a:cs typeface="Times New Roman" panose="02020603050405020304" pitchFamily="18" charset="0"/>
              </a:rPr>
              <a:t> lam </a:t>
            </a:r>
            <a:r>
              <a:rPr lang="en-US" sz="2800" dirty="0" err="1">
                <a:solidFill>
                  <a:srgbClr val="030303"/>
                </a:solidFill>
                <a:latin typeface="Times New Roman" panose="02020603050405020304" pitchFamily="18" charset="0"/>
                <a:cs typeface="Times New Roman" panose="02020603050405020304" pitchFamily="18" charset="0"/>
              </a:rPr>
              <a:t>lũ</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cực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nhọc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nhưng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họ</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vẫn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giữ</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tấm</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lòng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trong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sạch</a:t>
            </a:r>
            <a:r>
              <a:rPr lang="en-US" sz="2800" dirty="0">
                <a:solidFill>
                  <a:srgbClr val="030303"/>
                </a:solidFill>
                <a:latin typeface="Times New Roman" panose="02020603050405020304" pitchFamily="18" charset="0"/>
                <a:cs typeface="Times New Roman" panose="02020603050405020304" pitchFamily="18" charset="0"/>
              </a:rPr>
              <a:t>.</a:t>
            </a:r>
            <a:endParaRPr lang="vi-VN" sz="2800" dirty="0">
              <a:solidFill>
                <a:srgbClr val="030303"/>
              </a:solidFill>
              <a:latin typeface="Times New Roman" panose="02020603050405020304" pitchFamily="18" charset="0"/>
              <a:cs typeface="Times New Roman" panose="02020603050405020304" pitchFamily="18" charset="0"/>
            </a:endParaRPr>
          </a:p>
        </p:txBody>
      </p:sp>
      <p:pic>
        <p:nvPicPr>
          <p:cNvPr id="6" name="图片 3"/>
          <p:cNvPicPr>
            <a:picLocks noChangeAspect="1"/>
          </p:cNvPicPr>
          <p:nvPr/>
        </p:nvPicPr>
        <p:blipFill>
          <a:blip r:embed="rId2" cstate="screen"/>
          <a:stretch>
            <a:fillRect/>
          </a:stretch>
        </p:blipFill>
        <p:spPr>
          <a:xfrm>
            <a:off x="8212997" y="1141399"/>
            <a:ext cx="3979003" cy="518231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barn(inVertical)">
                                      <p:cBhvr>
                                        <p:cTn id="29" dur="500"/>
                                        <p:tgtEl>
                                          <p:spTgt spid="5">
                                            <p:txEl>
                                              <p:pRg st="5" end="5"/>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p:cTn id="37"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38"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39"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40"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4877" y="601822"/>
            <a:ext cx="1620079" cy="707886"/>
          </a:xfrm>
          <a:prstGeom prst="rect">
            <a:avLst/>
          </a:prstGeom>
          <a:noFill/>
        </p:spPr>
        <p:txBody>
          <a:bodyPr wrap="square">
            <a:spAutoFit/>
          </a:bodyPr>
          <a:lstStyle/>
          <a:p>
            <a:r>
              <a:rPr lang="vi-VN" sz="4000" b="1" i="1" dirty="0">
                <a:solidFill>
                  <a:srgbClr val="E25056"/>
                </a:solidFill>
                <a:effectLst/>
                <a:latin typeface="Times New Roman" panose="02020603050405020304" pitchFamily="18" charset="0"/>
                <a:cs typeface="Times New Roman" panose="02020603050405020304" pitchFamily="18" charset="0"/>
              </a:rPr>
              <a:t>Lời ru</a:t>
            </a:r>
            <a:endParaRPr lang="vi-VN" sz="4000" b="1" i="1" dirty="0">
              <a:solidFill>
                <a:srgbClr val="E25056"/>
              </a:solidFill>
              <a:latin typeface="Times New Roman" panose="02020603050405020304" pitchFamily="18" charset="0"/>
              <a:cs typeface="Times New Roman" panose="02020603050405020304" pitchFamily="18" charset="0"/>
            </a:endParaRPr>
          </a:p>
        </p:txBody>
      </p:sp>
      <p:pic>
        <p:nvPicPr>
          <p:cNvPr id="2050" name="Picture 2" descr="Bộ tranh phản ánh cuộc sống khi ở nhà chăm con của bà mẹ trẻ và nhóc tỳ 2  tuổi"/>
          <p:cNvPicPr>
            <a:picLocks noChangeAspect="1" noChangeArrowheads="1"/>
          </p:cNvPicPr>
          <p:nvPr/>
        </p:nvPicPr>
        <p:blipFill rotWithShape="1">
          <a:blip r:embed="rId2">
            <a:extLst>
              <a:ext uri="{28A0092B-C50C-407E-A947-70E740481C1C}">
                <a14:useLocalDpi xmlns:a14="http://schemas.microsoft.com/office/drawing/2010/main" val="0"/>
              </a:ext>
            </a:extLst>
          </a:blip>
          <a:srcRect t="16401" r="7915" b="15818"/>
          <a:stretch>
            <a:fillRect/>
          </a:stretch>
        </p:blipFill>
        <p:spPr bwMode="auto">
          <a:xfrm>
            <a:off x="8350213" y="2457749"/>
            <a:ext cx="3574458" cy="26310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7329" y="1141399"/>
            <a:ext cx="8082884" cy="5693866"/>
          </a:xfrm>
          <a:prstGeom prst="rect">
            <a:avLst/>
          </a:prstGeom>
          <a:noFill/>
        </p:spPr>
        <p:txBody>
          <a:bodyPr wrap="square">
            <a:spAutoFit/>
          </a:bodyPr>
          <a:lstStyle/>
          <a:p>
            <a:pPr algn="just"/>
            <a:r>
              <a:rPr lang="vi-VN" sz="2800" b="0" i="0" dirty="0">
                <a:solidFill>
                  <a:srgbClr val="030303"/>
                </a:solidFill>
                <a:effectLst/>
                <a:latin typeface="Times New Roman" panose="02020603050405020304" pitchFamily="18" charset="0"/>
                <a:cs typeface="Times New Roman" panose="02020603050405020304" pitchFamily="18" charset="0"/>
              </a:rPr>
              <a:t>+ </a:t>
            </a:r>
            <a:r>
              <a:rPr lang="vi-VN" sz="2800" b="1" i="1" dirty="0">
                <a:solidFill>
                  <a:srgbClr val="030303"/>
                </a:solidFill>
                <a:effectLst/>
                <a:latin typeface="Times New Roman" panose="02020603050405020304" pitchFamily="18" charset="0"/>
                <a:cs typeface="Times New Roman" panose="02020603050405020304" pitchFamily="18" charset="0"/>
              </a:rPr>
              <a:t>Vị gừng cay </a:t>
            </a:r>
            <a:r>
              <a:rPr lang="vi-VN" sz="2800" dirty="0">
                <a:solidFill>
                  <a:srgbClr val="030303"/>
                </a:solidFill>
                <a:effectLst/>
                <a:latin typeface="Times New Roman" panose="02020603050405020304" pitchFamily="18" charset="0"/>
                <a:cs typeface="Times New Roman" panose="02020603050405020304" pitchFamily="18" charset="0"/>
              </a:rPr>
              <a:t>trong lời ru của mẹ gợi nhé đến những câu ca:</a:t>
            </a:r>
          </a:p>
          <a:p>
            <a:pPr algn="ctr"/>
            <a:r>
              <a:rPr lang="vi-VN" sz="2800" i="1" dirty="0">
                <a:solidFill>
                  <a:srgbClr val="E25056"/>
                </a:solidFill>
                <a:latin typeface="Times New Roman" panose="02020603050405020304" pitchFamily="18" charset="0"/>
                <a:cs typeface="Times New Roman" panose="02020603050405020304" pitchFamily="18" charset="0"/>
              </a:rPr>
              <a:t>Tay nâng chén muối đĩa gừng</a:t>
            </a:r>
          </a:p>
          <a:p>
            <a:pPr algn="ctr"/>
            <a:r>
              <a:rPr lang="vi-VN" sz="2800" i="1" dirty="0">
                <a:solidFill>
                  <a:srgbClr val="E25056"/>
                </a:solidFill>
                <a:latin typeface="Times New Roman" panose="02020603050405020304" pitchFamily="18" charset="0"/>
                <a:cs typeface="Times New Roman" panose="02020603050405020304" pitchFamily="18" charset="0"/>
              </a:rPr>
              <a:t>Gừng cay muối mặn, xin đừng </a:t>
            </a:r>
            <a:r>
              <a:rPr lang="vi-VN" sz="2800" i="1">
                <a:solidFill>
                  <a:srgbClr val="E25056"/>
                </a:solidFill>
                <a:latin typeface="Times New Roman" panose="02020603050405020304" pitchFamily="18" charset="0"/>
                <a:cs typeface="Times New Roman" panose="02020603050405020304" pitchFamily="18" charset="0"/>
              </a:rPr>
              <a:t>quên </a:t>
            </a:r>
            <a:r>
              <a:rPr lang="vi-VN" sz="2800" i="1" smtClean="0">
                <a:solidFill>
                  <a:srgbClr val="E25056"/>
                </a:solidFill>
                <a:latin typeface="Times New Roman" panose="02020603050405020304" pitchFamily="18" charset="0"/>
                <a:cs typeface="Times New Roman" panose="02020603050405020304" pitchFamily="18" charset="0"/>
              </a:rPr>
              <a:t>nha</a:t>
            </a:r>
            <a:r>
              <a:rPr lang="en-US" sz="2800" i="1" smtClean="0">
                <a:solidFill>
                  <a:srgbClr val="E25056"/>
                </a:solidFill>
                <a:latin typeface="Times New Roman" panose="02020603050405020304" pitchFamily="18" charset="0"/>
                <a:cs typeface="Times New Roman" panose="02020603050405020304" pitchFamily="18" charset="0"/>
              </a:rPr>
              <a:t>u</a:t>
            </a:r>
          </a:p>
          <a:p>
            <a:pPr algn="ctr"/>
            <a:r>
              <a:rPr lang="vi-VN" sz="2800" i="1" smtClean="0">
                <a:solidFill>
                  <a:srgbClr val="E25056"/>
                </a:solidFill>
                <a:latin typeface="Times New Roman" panose="02020603050405020304" pitchFamily="18" charset="0"/>
                <a:cs typeface="Times New Roman" panose="02020603050405020304" pitchFamily="18" charset="0"/>
              </a:rPr>
              <a:t>Muối </a:t>
            </a:r>
            <a:r>
              <a:rPr lang="vi-VN" sz="2800" i="1" dirty="0">
                <a:solidFill>
                  <a:srgbClr val="E25056"/>
                </a:solidFill>
                <a:latin typeface="Times New Roman" panose="02020603050405020304" pitchFamily="18" charset="0"/>
                <a:cs typeface="Times New Roman" panose="02020603050405020304" pitchFamily="18" charset="0"/>
              </a:rPr>
              <a:t>ba năm muối đương còn mặn</a:t>
            </a:r>
          </a:p>
          <a:p>
            <a:pPr algn="ctr"/>
            <a:r>
              <a:rPr lang="vi-VN" sz="2800" i="1" dirty="0">
                <a:solidFill>
                  <a:srgbClr val="E25056"/>
                </a:solidFill>
                <a:latin typeface="Times New Roman" panose="02020603050405020304" pitchFamily="18" charset="0"/>
                <a:cs typeface="Times New Roman" panose="02020603050405020304" pitchFamily="18" charset="0"/>
              </a:rPr>
              <a:t>Gừng chín tháng gừng hãy còn cay</a:t>
            </a:r>
          </a:p>
          <a:p>
            <a:pPr algn="ctr"/>
            <a:r>
              <a:rPr lang="vi-VN" sz="2800" i="1">
                <a:solidFill>
                  <a:srgbClr val="E25056"/>
                </a:solidFill>
                <a:latin typeface="Times New Roman" panose="02020603050405020304" pitchFamily="18" charset="0"/>
                <a:cs typeface="Times New Roman" panose="02020603050405020304" pitchFamily="18" charset="0"/>
              </a:rPr>
              <a:t>Đôi </a:t>
            </a:r>
            <a:r>
              <a:rPr lang="en-US" sz="2800" i="1" smtClean="0">
                <a:solidFill>
                  <a:srgbClr val="E25056"/>
                </a:solidFill>
                <a:latin typeface="Times New Roman" panose="02020603050405020304" pitchFamily="18" charset="0"/>
                <a:cs typeface="Times New Roman" panose="02020603050405020304" pitchFamily="18" charset="0"/>
              </a:rPr>
              <a:t>t</a:t>
            </a:r>
            <a:r>
              <a:rPr lang="vi-VN" sz="2800" i="1" smtClean="0">
                <a:solidFill>
                  <a:srgbClr val="E25056"/>
                </a:solidFill>
                <a:latin typeface="Times New Roman" panose="02020603050405020304" pitchFamily="18" charset="0"/>
                <a:cs typeface="Times New Roman" panose="02020603050405020304" pitchFamily="18" charset="0"/>
              </a:rPr>
              <a:t>a </a:t>
            </a:r>
            <a:r>
              <a:rPr lang="vi-VN" sz="2800" i="1" dirty="0">
                <a:solidFill>
                  <a:srgbClr val="E25056"/>
                </a:solidFill>
                <a:latin typeface="Times New Roman" panose="02020603050405020304" pitchFamily="18" charset="0"/>
                <a:cs typeface="Times New Roman" panose="02020603050405020304" pitchFamily="18" charset="0"/>
              </a:rPr>
              <a:t>nghĩa nặng tình dày</a:t>
            </a:r>
          </a:p>
          <a:p>
            <a:pPr algn="ctr"/>
            <a:r>
              <a:rPr lang="vi-VN" sz="2800" i="1" dirty="0">
                <a:solidFill>
                  <a:srgbClr val="E25056"/>
                </a:solidFill>
                <a:latin typeface="Times New Roman" panose="02020603050405020304" pitchFamily="18" charset="0"/>
                <a:cs typeface="Times New Roman" panose="02020603050405020304" pitchFamily="18" charset="0"/>
              </a:rPr>
              <a:t>Có xa nhau cũng phải ba vạn sáu ngàn ngày mới xa.</a:t>
            </a:r>
          </a:p>
          <a:p>
            <a:pPr algn="just"/>
            <a:endParaRPr lang="vi-VN" sz="2800" dirty="0">
              <a:solidFill>
                <a:srgbClr val="030303"/>
              </a:solidFill>
              <a:latin typeface="Times New Roman" panose="02020603050405020304" pitchFamily="18" charset="0"/>
              <a:cs typeface="Times New Roman" panose="02020603050405020304" pitchFamily="18" charset="0"/>
            </a:endParaRPr>
          </a:p>
          <a:p>
            <a:pPr algn="just"/>
            <a:r>
              <a:rPr lang="en-US" sz="2800" dirty="0">
                <a:solidFill>
                  <a:srgbClr val="030303"/>
                </a:solidFill>
                <a:latin typeface="Times New Roman" panose="02020603050405020304" pitchFamily="18" charset="0"/>
                <a:cs typeface="Times New Roman" panose="02020603050405020304" pitchFamily="18" charset="0"/>
              </a:rPr>
              <a:t>=&gt; </a:t>
            </a:r>
            <a:r>
              <a:rPr lang="en-US" sz="2800" dirty="0" err="1">
                <a:solidFill>
                  <a:srgbClr val="030303"/>
                </a:solidFill>
                <a:latin typeface="Times New Roman" panose="02020603050405020304" pitchFamily="18" charset="0"/>
                <a:cs typeface="Times New Roman" panose="02020603050405020304" pitchFamily="18" charset="0"/>
              </a:rPr>
              <a:t>Người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xưa</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đã</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mượn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những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đặc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tính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tự</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nhiên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của</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gừng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và</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muối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để</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diễn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tả</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tình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nghĩa</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thuỷ</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chung</a:t>
            </a:r>
            <a:r>
              <a:rPr lang="en-US" sz="2800" dirty="0">
                <a:solidFill>
                  <a:srgbClr val="030303"/>
                </a:solidFill>
                <a:latin typeface="Times New Roman" panose="02020603050405020304" pitchFamily="18" charset="0"/>
                <a:cs typeface="Times New Roman" panose="02020603050405020304" pitchFamily="18" charset="0"/>
              </a:rPr>
              <a:t> son </a:t>
            </a:r>
            <a:r>
              <a:rPr lang="en-US" sz="2800" dirty="0" err="1">
                <a:solidFill>
                  <a:srgbClr val="030303"/>
                </a:solidFill>
                <a:latin typeface="Times New Roman" panose="02020603050405020304" pitchFamily="18" charset="0"/>
                <a:cs typeface="Times New Roman" panose="02020603050405020304" pitchFamily="18" charset="0"/>
              </a:rPr>
              <a:t>sắt</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của</a:t>
            </a:r>
            <a:r>
              <a:rPr lang="en-US" sz="2800" dirty="0">
                <a:solidFill>
                  <a:srgbClr val="030303"/>
                </a:solidFill>
                <a:latin typeface="Times New Roman" panose="02020603050405020304" pitchFamily="18" charset="0"/>
                <a:cs typeface="Times New Roman" panose="02020603050405020304" pitchFamily="18" charset="0"/>
              </a:rPr>
              <a:t> con </a:t>
            </a:r>
            <a:r>
              <a:rPr lang="en-US" sz="2800" dirty="0" err="1">
                <a:solidFill>
                  <a:srgbClr val="030303"/>
                </a:solidFill>
                <a:latin typeface="Times New Roman" panose="02020603050405020304" pitchFamily="18" charset="0"/>
                <a:cs typeface="Times New Roman" panose="02020603050405020304" pitchFamily="18" charset="0"/>
              </a:rPr>
              <a:t>người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Bài</a:t>
            </a:r>
            <a:r>
              <a:rPr lang="en-US" sz="2800" dirty="0">
                <a:solidFill>
                  <a:srgbClr val="030303"/>
                </a:solidFill>
                <a:latin typeface="Times New Roman" panose="02020603050405020304" pitchFamily="18" charset="0"/>
                <a:cs typeface="Times New Roman" panose="02020603050405020304" pitchFamily="18" charset="0"/>
              </a:rPr>
              <a:t> ca </a:t>
            </a:r>
            <a:r>
              <a:rPr lang="en-US" sz="2800" dirty="0" err="1">
                <a:solidFill>
                  <a:srgbClr val="030303"/>
                </a:solidFill>
                <a:latin typeface="Times New Roman" panose="02020603050405020304" pitchFamily="18" charset="0"/>
                <a:cs typeface="Times New Roman" panose="02020603050405020304" pitchFamily="18" charset="0"/>
              </a:rPr>
              <a:t>dao</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nhắc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nhở</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sự</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chung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thuỷ</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trong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tình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nghĩa</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vợ</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chồng</a:t>
            </a:r>
            <a:r>
              <a:rPr lang="en-US" sz="2800" dirty="0">
                <a:solidFill>
                  <a:srgbClr val="030303"/>
                </a:solidFill>
                <a:latin typeface="Times New Roman" panose="02020603050405020304" pitchFamily="18" charset="0"/>
                <a:cs typeface="Times New Roman" panose="02020603050405020304" pitchFamily="18" charset="0"/>
              </a:rPr>
              <a:t>.</a:t>
            </a:r>
            <a:endParaRPr lang="vi-VN" sz="2800" dirty="0">
              <a:solidFill>
                <a:srgbClr val="030303"/>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barn(inVertical)">
                                      <p:cBhvr>
                                        <p:cTn id="29" dur="500"/>
                                        <p:tgtEl>
                                          <p:spTgt spid="5">
                                            <p:txEl>
                                              <p:pRg st="5" end="5"/>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p:cTn id="37"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38"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39"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40"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p:cNvPicPr>
            <a:picLocks noChangeAspect="1"/>
          </p:cNvPicPr>
          <p:nvPr/>
        </p:nvPicPr>
        <p:blipFill>
          <a:blip r:embed="rId4"/>
          <a:stretch>
            <a:fillRect/>
          </a:stretch>
        </p:blipFill>
        <p:spPr>
          <a:xfrm>
            <a:off x="3199334" y="2669096"/>
            <a:ext cx="5462483" cy="4228143"/>
          </a:xfrm>
          <a:prstGeom prst="rect">
            <a:avLst/>
          </a:prstGeom>
        </p:spPr>
      </p:pic>
      <p:sp>
        <p:nvSpPr>
          <p:cNvPr id="3" name="弧形 2"/>
          <p:cNvSpPr/>
          <p:nvPr/>
        </p:nvSpPr>
        <p:spPr>
          <a:xfrm>
            <a:off x="3739515" y="2270760"/>
            <a:ext cx="4415155" cy="4401820"/>
          </a:xfrm>
          <a:prstGeom prst="arc">
            <a:avLst>
              <a:gd name="adj1" fmla="val 8419781"/>
              <a:gd name="adj2" fmla="val 2479014"/>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文本框 16"/>
          <p:cNvSpPr txBox="1"/>
          <p:nvPr/>
        </p:nvSpPr>
        <p:spPr>
          <a:xfrm>
            <a:off x="886460" y="504536"/>
            <a:ext cx="3938905" cy="645160"/>
          </a:xfrm>
          <a:prstGeom prst="rect">
            <a:avLst/>
          </a:prstGeom>
          <a:noFill/>
        </p:spPr>
        <p:txBody>
          <a:bodyPr wrap="square" rtlCol="0">
            <a:spAutoFit/>
          </a:bodyPr>
          <a:lstStyle/>
          <a:p>
            <a:pPr algn="dist"/>
            <a:r>
              <a:rPr lang="en-US" altLang="zh-CN" sz="3600" b="1"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Lời</a:t>
            </a:r>
            <a:r>
              <a:rPr lang="en-US" altLang="zh-CN" sz="3600" b="1" dirty="0">
                <a:solidFill>
                  <a:srgbClr val="E25056"/>
                </a:solidFill>
                <a:latin typeface="Charm" panose="00000500000000000000" pitchFamily="2" charset="-34"/>
                <a:ea typeface="字魂63号-泡泡体" panose="00000500000000000000" pitchFamily="2" charset="-122"/>
                <a:cs typeface="Charm" panose="00000500000000000000" pitchFamily="2" charset="-34"/>
              </a:rPr>
              <a:t> </a:t>
            </a:r>
            <a:r>
              <a:rPr lang="en-US" altLang="zh-CN" sz="3600" b="1" dirty="0" err="1">
                <a:solidFill>
                  <a:srgbClr val="E25056"/>
                </a:solidFill>
                <a:latin typeface="Charm" panose="00000500000000000000" pitchFamily="2" charset="-34"/>
                <a:ea typeface="字魂63号-泡泡体" panose="00000500000000000000" pitchFamily="2" charset="-122"/>
                <a:cs typeface="Charm" panose="00000500000000000000" pitchFamily="2" charset="-34"/>
              </a:rPr>
              <a:t>ru</a:t>
            </a:r>
            <a:endParaRPr lang="zh-CN" altLang="en-US" sz="3600" b="1" dirty="0">
              <a:solidFill>
                <a:srgbClr val="E25056"/>
              </a:solidFill>
              <a:latin typeface="Charm" panose="00000500000000000000" pitchFamily="2" charset="-34"/>
              <a:ea typeface="字魂63号-泡泡体" panose="00000500000000000000" pitchFamily="2" charset="-122"/>
              <a:cs typeface="Charm" panose="00000500000000000000" pitchFamily="2" charset="-34"/>
            </a:endParaRPr>
          </a:p>
        </p:txBody>
      </p:sp>
      <p:pic>
        <p:nvPicPr>
          <p:cNvPr id="10" name="图片 9"/>
          <p:cNvPicPr>
            <a:picLocks noChangeAspect="1"/>
          </p:cNvPicPr>
          <p:nvPr/>
        </p:nvPicPr>
        <p:blipFill>
          <a:blip r:embed="rId5"/>
          <a:srcRect l="31881" t="-9268"/>
          <a:stretch>
            <a:fillRect/>
          </a:stretch>
        </p:blipFill>
        <p:spPr>
          <a:xfrm>
            <a:off x="0" y="306705"/>
            <a:ext cx="886460" cy="889000"/>
          </a:xfrm>
          <a:prstGeom prst="rect">
            <a:avLst/>
          </a:prstGeom>
        </p:spPr>
      </p:pic>
      <p:grpSp>
        <p:nvGrpSpPr>
          <p:cNvPr id="7" name="组合 6"/>
          <p:cNvGrpSpPr/>
          <p:nvPr/>
        </p:nvGrpSpPr>
        <p:grpSpPr>
          <a:xfrm>
            <a:off x="3618865" y="4801870"/>
            <a:ext cx="461010" cy="461010"/>
            <a:chOff x="14963" y="5340"/>
            <a:chExt cx="982" cy="982"/>
          </a:xfrm>
        </p:grpSpPr>
        <p:sp>
          <p:nvSpPr>
            <p:cNvPr id="5" name="椭圆 4"/>
            <p:cNvSpPr/>
            <p:nvPr/>
          </p:nvSpPr>
          <p:spPr>
            <a:xfrm>
              <a:off x="14963" y="5340"/>
              <a:ext cx="982" cy="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sp>
          <p:nvSpPr>
            <p:cNvPr id="6" name="椭圆 5"/>
            <p:cNvSpPr/>
            <p:nvPr/>
          </p:nvSpPr>
          <p:spPr>
            <a:xfrm>
              <a:off x="15218" y="5595"/>
              <a:ext cx="472" cy="472"/>
            </a:xfrm>
            <a:prstGeom prst="ellipse">
              <a:avLst/>
            </a:prstGeom>
            <a:solidFill>
              <a:srgbClr val="1B3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grpSp>
      <p:grpSp>
        <p:nvGrpSpPr>
          <p:cNvPr id="8" name="组合 7"/>
          <p:cNvGrpSpPr/>
          <p:nvPr/>
        </p:nvGrpSpPr>
        <p:grpSpPr>
          <a:xfrm>
            <a:off x="3738880" y="3189605"/>
            <a:ext cx="461010" cy="461010"/>
            <a:chOff x="14963" y="5340"/>
            <a:chExt cx="982" cy="982"/>
          </a:xfrm>
        </p:grpSpPr>
        <p:sp>
          <p:nvSpPr>
            <p:cNvPr id="9" name="椭圆 8"/>
            <p:cNvSpPr/>
            <p:nvPr/>
          </p:nvSpPr>
          <p:spPr>
            <a:xfrm>
              <a:off x="14963" y="5340"/>
              <a:ext cx="982" cy="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sp>
          <p:nvSpPr>
            <p:cNvPr id="11" name="椭圆 10"/>
            <p:cNvSpPr/>
            <p:nvPr/>
          </p:nvSpPr>
          <p:spPr>
            <a:xfrm>
              <a:off x="15218" y="5595"/>
              <a:ext cx="472" cy="472"/>
            </a:xfrm>
            <a:prstGeom prst="ellipse">
              <a:avLst/>
            </a:prstGeom>
            <a:solidFill>
              <a:srgbClr val="1B3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grpSp>
      <p:grpSp>
        <p:nvGrpSpPr>
          <p:cNvPr id="12" name="组合 11"/>
          <p:cNvGrpSpPr/>
          <p:nvPr/>
        </p:nvGrpSpPr>
        <p:grpSpPr>
          <a:xfrm>
            <a:off x="5085715" y="2150745"/>
            <a:ext cx="461010" cy="461010"/>
            <a:chOff x="14963" y="5340"/>
            <a:chExt cx="982" cy="982"/>
          </a:xfrm>
        </p:grpSpPr>
        <p:sp>
          <p:nvSpPr>
            <p:cNvPr id="13" name="椭圆 12"/>
            <p:cNvSpPr/>
            <p:nvPr/>
          </p:nvSpPr>
          <p:spPr>
            <a:xfrm>
              <a:off x="14963" y="5340"/>
              <a:ext cx="982" cy="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sp>
          <p:nvSpPr>
            <p:cNvPr id="14" name="椭圆 13"/>
            <p:cNvSpPr/>
            <p:nvPr/>
          </p:nvSpPr>
          <p:spPr>
            <a:xfrm>
              <a:off x="15218" y="5595"/>
              <a:ext cx="472" cy="472"/>
            </a:xfrm>
            <a:prstGeom prst="ellipse">
              <a:avLst/>
            </a:prstGeom>
            <a:solidFill>
              <a:srgbClr val="1B3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25056"/>
                </a:solidFill>
                <a:latin typeface="Times New Roman" panose="02020603050405020304" pitchFamily="18" charset="0"/>
                <a:cs typeface="Times New Roman" panose="02020603050405020304" pitchFamily="18" charset="0"/>
              </a:endParaRPr>
            </a:p>
          </p:txBody>
        </p:sp>
      </p:grpSp>
      <p:grpSp>
        <p:nvGrpSpPr>
          <p:cNvPr id="19" name="组合 18"/>
          <p:cNvGrpSpPr/>
          <p:nvPr/>
        </p:nvGrpSpPr>
        <p:grpSpPr>
          <a:xfrm>
            <a:off x="7552359" y="2941170"/>
            <a:ext cx="461010" cy="461010"/>
            <a:chOff x="14963" y="5340"/>
            <a:chExt cx="982" cy="982"/>
          </a:xfrm>
        </p:grpSpPr>
        <p:sp>
          <p:nvSpPr>
            <p:cNvPr id="20" name="椭圆 19"/>
            <p:cNvSpPr/>
            <p:nvPr/>
          </p:nvSpPr>
          <p:spPr>
            <a:xfrm>
              <a:off x="14963" y="5340"/>
              <a:ext cx="982" cy="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5218" y="5595"/>
              <a:ext cx="472" cy="472"/>
            </a:xfrm>
            <a:prstGeom prst="ellipse">
              <a:avLst/>
            </a:prstGeom>
            <a:solidFill>
              <a:srgbClr val="1B3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椭圆 24"/>
          <p:cNvSpPr/>
          <p:nvPr/>
        </p:nvSpPr>
        <p:spPr>
          <a:xfrm>
            <a:off x="7474917" y="5758512"/>
            <a:ext cx="221585" cy="2215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9114" y="4681197"/>
            <a:ext cx="2969895" cy="496867"/>
          </a:xfrm>
          <a:prstGeom prst="rect">
            <a:avLst/>
          </a:prstGeom>
          <a:noFill/>
        </p:spPr>
        <p:txBody>
          <a:bodyPr wrap="square" rtlCol="0">
            <a:spAutoFit/>
          </a:bodyPr>
          <a:lstStyle/>
          <a:p>
            <a:pPr algn="r">
              <a:lnSpc>
                <a:spcPct val="120000"/>
              </a:lnSpc>
            </a:pP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Vị</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gừng</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cay</a:t>
            </a:r>
            <a:endParaRPr lang="zh-CN" altLang="en-US"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p:txBody>
      </p:sp>
      <p:sp>
        <p:nvSpPr>
          <p:cNvPr id="29" name="文本框 28"/>
          <p:cNvSpPr txBox="1"/>
          <p:nvPr/>
        </p:nvSpPr>
        <p:spPr>
          <a:xfrm>
            <a:off x="109726" y="3027050"/>
            <a:ext cx="2969895" cy="496867"/>
          </a:xfrm>
          <a:prstGeom prst="rect">
            <a:avLst/>
          </a:prstGeom>
          <a:noFill/>
        </p:spPr>
        <p:txBody>
          <a:bodyPr wrap="square" rtlCol="0">
            <a:spAutoFit/>
          </a:bodyPr>
          <a:lstStyle/>
          <a:p>
            <a:pPr algn="r">
              <a:lnSpc>
                <a:spcPct val="120000"/>
              </a:lnSpc>
            </a:pP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Cánh</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cò</a:t>
            </a:r>
            <a:endParaRPr lang="zh-CN" altLang="en-US"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p:txBody>
      </p:sp>
      <p:sp>
        <p:nvSpPr>
          <p:cNvPr id="30" name="文本框 29"/>
          <p:cNvSpPr txBox="1"/>
          <p:nvPr/>
        </p:nvSpPr>
        <p:spPr>
          <a:xfrm>
            <a:off x="1449070" y="2052517"/>
            <a:ext cx="2969895" cy="496867"/>
          </a:xfrm>
          <a:prstGeom prst="rect">
            <a:avLst/>
          </a:prstGeom>
          <a:noFill/>
        </p:spPr>
        <p:txBody>
          <a:bodyPr wrap="square" rtlCol="0">
            <a:spAutoFit/>
          </a:bodyPr>
          <a:lstStyle/>
          <a:p>
            <a:pPr algn="r">
              <a:lnSpc>
                <a:spcPct val="120000"/>
              </a:lnSpc>
            </a:pP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Cái</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bống</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cái</a:t>
            </a:r>
            <a:r>
              <a:rPr lang="en-US" altLang="zh-CN"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bang</a:t>
            </a:r>
            <a:endParaRPr lang="zh-CN" altLang="en-US" sz="24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p:txBody>
      </p:sp>
      <p:sp>
        <p:nvSpPr>
          <p:cNvPr id="31" name="文本框 30"/>
          <p:cNvSpPr txBox="1"/>
          <p:nvPr/>
        </p:nvSpPr>
        <p:spPr>
          <a:xfrm>
            <a:off x="8573135" y="1409075"/>
            <a:ext cx="3393578" cy="4485652"/>
          </a:xfrm>
          <a:prstGeom prst="rect">
            <a:avLst/>
          </a:prstGeom>
          <a:noFill/>
        </p:spPr>
        <p:txBody>
          <a:bodyPr wrap="square" rtlCol="0">
            <a:spAutoFit/>
          </a:bodyPr>
          <a:lstStyle/>
          <a:p>
            <a:pPr algn="just">
              <a:lnSpc>
                <a:spcPct val="120000"/>
              </a:lnSpc>
            </a:pP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=&gt;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Những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hình</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ảnh</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mẹ</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mang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đến</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cho</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trẻ</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con qua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lời</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ru</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chứa</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đựng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những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lời</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nhắn</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nhủ</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ân</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cần</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về</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cách</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sống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đẹp</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biết</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yêu</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thương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chia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sẻ</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nhân</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ái</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thuỷ</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chung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Đó</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chính</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là</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dòng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sữa</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mát</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lành</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nuôi</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dưỡng</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tâm</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hồn</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trẻ</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thơ</a:t>
            </a:r>
            <a:r>
              <a:rPr lang="en-US" altLang="zh-CN"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rPr>
              <a:t>.</a:t>
            </a:r>
            <a:endParaRPr lang="zh-CN" altLang="en-US" sz="2400" b="1" dirty="0">
              <a:solidFill>
                <a:srgbClr val="7030A0"/>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2000"/>
                                        <p:tgtEl>
                                          <p:spTgt spid="19"/>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circle(in)">
                                      <p:cBhvr>
                                        <p:cTn id="52" dur="2000"/>
                                        <p:tgtEl>
                                          <p:spTgt spid="2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animBg="1"/>
      <p:bldP spid="28" grpId="0"/>
      <p:bldP spid="29" grpId="0"/>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60e1426891606dd191c2754b310bca12"/>
          <p:cNvPicPr>
            <a:picLocks noChangeAspect="1"/>
          </p:cNvPicPr>
          <p:nvPr/>
        </p:nvPicPr>
        <p:blipFill>
          <a:blip r:embed="rId4">
            <a:alphaModFix amt="35000"/>
          </a:blip>
          <a:srcRect/>
          <a:stretch>
            <a:fillRect/>
          </a:stretch>
        </p:blipFill>
        <p:spPr>
          <a:xfrm>
            <a:off x="853440" y="1614805"/>
            <a:ext cx="3940810" cy="3629025"/>
          </a:xfrm>
          <a:prstGeom prst="rect">
            <a:avLst/>
          </a:prstGeom>
        </p:spPr>
      </p:pic>
      <p:sp>
        <p:nvSpPr>
          <p:cNvPr id="17" name="文本框 16"/>
          <p:cNvSpPr txBox="1"/>
          <p:nvPr/>
        </p:nvSpPr>
        <p:spPr>
          <a:xfrm>
            <a:off x="1493106" y="240334"/>
            <a:ext cx="9205788" cy="646331"/>
          </a:xfrm>
          <a:prstGeom prst="rect">
            <a:avLst/>
          </a:prstGeom>
          <a:noFill/>
        </p:spPr>
        <p:txBody>
          <a:bodyPr wrap="square" rtlCol="0">
            <a:spAutoFit/>
          </a:bodyPr>
          <a:lstStyle/>
          <a:p>
            <a:pPr algn="dist"/>
            <a:r>
              <a:rPr lang="en-US" altLang="zh-CN" sz="3600" b="1" u="sng">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Ý nghĩa của người bà với trẻ con</a:t>
            </a:r>
            <a:endParaRPr lang="zh-CN" altLang="en-US"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0284" y="2341432"/>
            <a:ext cx="3940809" cy="4362925"/>
          </a:xfrm>
          <a:prstGeom prst="rect">
            <a:avLst/>
          </a:prstGeom>
        </p:spPr>
      </p:pic>
      <p:sp>
        <p:nvSpPr>
          <p:cNvPr id="10" name="TextBox 9"/>
          <p:cNvSpPr txBox="1"/>
          <p:nvPr/>
        </p:nvSpPr>
        <p:spPr>
          <a:xfrm>
            <a:off x="477078" y="1218048"/>
            <a:ext cx="9919252" cy="2246769"/>
          </a:xfrm>
          <a:prstGeom prst="rect">
            <a:avLst/>
          </a:prstGeom>
          <a:noFill/>
        </p:spPr>
        <p:txBody>
          <a:bodyPr wrap="square">
            <a:spAutoFit/>
          </a:bodyPr>
          <a:lstStyle/>
          <a:p>
            <a:pPr algn="just"/>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Những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câu</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chuyện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cổ</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tích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xuất</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hiện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trong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lời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kể</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của</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người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bà</a:t>
            </a:r>
            <a:r>
              <a:rPr lang="en-US" sz="2800" dirty="0">
                <a:solidFill>
                  <a:srgbClr val="030303"/>
                </a:solidFill>
                <a:latin typeface="Times New Roman" panose="02020603050405020304" pitchFamily="18" charset="0"/>
                <a:cs typeface="Times New Roman" panose="02020603050405020304" pitchFamily="18" charset="0"/>
              </a:rPr>
              <a:t>:</a:t>
            </a:r>
          </a:p>
          <a:p>
            <a:pPr lvl="5" algn="just"/>
            <a:r>
              <a:rPr lang="en-US" sz="2800" i="1" dirty="0" err="1">
                <a:solidFill>
                  <a:srgbClr val="E25056"/>
                </a:solidFill>
                <a:latin typeface="Times New Roman" panose="02020603050405020304" pitchFamily="18" charset="0"/>
                <a:cs typeface="Times New Roman" panose="02020603050405020304" pitchFamily="18" charset="0"/>
              </a:rPr>
              <a:t>Kể</a:t>
            </a:r>
            <a:r>
              <a:rPr lang="en-US" sz="2800" i="1" dirty="0">
                <a:solidFill>
                  <a:srgbClr val="E25056"/>
                </a:solidFill>
                <a:latin typeface="Times New Roman" panose="02020603050405020304" pitchFamily="18" charset="0"/>
                <a:cs typeface="Times New Roman" panose="02020603050405020304" pitchFamily="18" charset="0"/>
              </a:rPr>
              <a:t> </a:t>
            </a:r>
            <a:r>
              <a:rPr lang="en-US" sz="2800" i="1" dirty="0" err="1">
                <a:solidFill>
                  <a:srgbClr val="E25056"/>
                </a:solidFill>
                <a:latin typeface="Times New Roman" panose="02020603050405020304" pitchFamily="18" charset="0"/>
                <a:cs typeface="Times New Roman" panose="02020603050405020304" pitchFamily="18" charset="0"/>
              </a:rPr>
              <a:t>cho</a:t>
            </a:r>
            <a:r>
              <a:rPr lang="en-US" sz="2800" i="1" dirty="0">
                <a:solidFill>
                  <a:srgbClr val="E25056"/>
                </a:solidFill>
                <a:latin typeface="Times New Roman" panose="02020603050405020304" pitchFamily="18" charset="0"/>
                <a:cs typeface="Times New Roman" panose="02020603050405020304" pitchFamily="18" charset="0"/>
              </a:rPr>
              <a:t> bao </a:t>
            </a:r>
            <a:r>
              <a:rPr lang="en-US" sz="2800" i="1" dirty="0" err="1">
                <a:solidFill>
                  <a:srgbClr val="E25056"/>
                </a:solidFill>
                <a:latin typeface="Times New Roman" panose="02020603050405020304" pitchFamily="18" charset="0"/>
                <a:cs typeface="Times New Roman" panose="02020603050405020304" pitchFamily="18" charset="0"/>
              </a:rPr>
              <a:t>chuyện</a:t>
            </a:r>
            <a:r>
              <a:rPr lang="en-US" sz="2800" i="1" dirty="0">
                <a:solidFill>
                  <a:srgbClr val="E25056"/>
                </a:solidFill>
                <a:latin typeface="Times New Roman" panose="02020603050405020304" pitchFamily="18" charset="0"/>
                <a:cs typeface="Times New Roman" panose="02020603050405020304" pitchFamily="18" charset="0"/>
              </a:rPr>
              <a:t> </a:t>
            </a:r>
            <a:r>
              <a:rPr lang="en-US" sz="2800" i="1" dirty="0" err="1">
                <a:solidFill>
                  <a:srgbClr val="E25056"/>
                </a:solidFill>
                <a:latin typeface="Times New Roman" panose="02020603050405020304" pitchFamily="18" charset="0"/>
                <a:cs typeface="Times New Roman" panose="02020603050405020304" pitchFamily="18" charset="0"/>
              </a:rPr>
              <a:t>cổ</a:t>
            </a:r>
            <a:endParaRPr lang="en-US" sz="2800" i="1" dirty="0">
              <a:solidFill>
                <a:srgbClr val="E25056"/>
              </a:solidFill>
              <a:latin typeface="Times New Roman" panose="02020603050405020304" pitchFamily="18" charset="0"/>
              <a:cs typeface="Times New Roman" panose="02020603050405020304" pitchFamily="18" charset="0"/>
            </a:endParaRPr>
          </a:p>
          <a:p>
            <a:pPr lvl="5" algn="just"/>
            <a:r>
              <a:rPr lang="en-US" sz="2800" i="1" dirty="0" err="1">
                <a:solidFill>
                  <a:srgbClr val="E25056"/>
                </a:solidFill>
                <a:latin typeface="Times New Roman" panose="02020603050405020304" pitchFamily="18" charset="0"/>
                <a:cs typeface="Times New Roman" panose="02020603050405020304" pitchFamily="18" charset="0"/>
              </a:rPr>
              <a:t>Chuyện</a:t>
            </a:r>
            <a:r>
              <a:rPr lang="en-US" sz="2800" i="1" dirty="0">
                <a:solidFill>
                  <a:srgbClr val="E25056"/>
                </a:solidFill>
                <a:latin typeface="Times New Roman" panose="02020603050405020304" pitchFamily="18" charset="0"/>
                <a:cs typeface="Times New Roman" panose="02020603050405020304" pitchFamily="18" charset="0"/>
              </a:rPr>
              <a:t> </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con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cóc</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nàng</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tiên</a:t>
            </a:r>
            <a:endParaRPr lang="en-US" sz="2800" i="1" dirty="0">
              <a:solidFill>
                <a:srgbClr val="E25056"/>
              </a:solidFill>
              <a:highlight>
                <a:srgbClr val="FDF978"/>
              </a:highlight>
              <a:latin typeface="Times New Roman" panose="02020603050405020304" pitchFamily="18" charset="0"/>
              <a:cs typeface="Times New Roman" panose="02020603050405020304" pitchFamily="18" charset="0"/>
            </a:endParaRPr>
          </a:p>
          <a:p>
            <a:pPr lvl="5" algn="just"/>
            <a:r>
              <a:rPr lang="en-US" sz="2800" i="1" dirty="0" err="1">
                <a:solidFill>
                  <a:srgbClr val="E25056"/>
                </a:solidFill>
                <a:latin typeface="Times New Roman" panose="02020603050405020304" pitchFamily="18" charset="0"/>
                <a:cs typeface="Times New Roman" panose="02020603050405020304" pitchFamily="18" charset="0"/>
              </a:rPr>
              <a:t>Chuyện</a:t>
            </a:r>
            <a:r>
              <a:rPr lang="en-US" sz="2800" i="1" dirty="0">
                <a:solidFill>
                  <a:srgbClr val="E25056"/>
                </a:solidFill>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cô</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Tấm</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a:solidFill>
                  <a:srgbClr val="E25056"/>
                </a:solidFill>
                <a:latin typeface="Times New Roman" panose="02020603050405020304" pitchFamily="18" charset="0"/>
                <a:cs typeface="Times New Roman" panose="02020603050405020304" pitchFamily="18" charset="0"/>
              </a:rPr>
              <a:t>ở </a:t>
            </a:r>
            <a:r>
              <a:rPr lang="en-US" sz="2800" i="1" dirty="0" err="1">
                <a:solidFill>
                  <a:srgbClr val="E25056"/>
                </a:solidFill>
                <a:latin typeface="Times New Roman" panose="02020603050405020304" pitchFamily="18" charset="0"/>
                <a:cs typeface="Times New Roman" panose="02020603050405020304" pitchFamily="18" charset="0"/>
              </a:rPr>
              <a:t>hiền</a:t>
            </a:r>
            <a:endParaRPr lang="en-US" sz="2800" i="1" dirty="0">
              <a:solidFill>
                <a:srgbClr val="E25056"/>
              </a:solidFill>
              <a:latin typeface="Times New Roman" panose="02020603050405020304" pitchFamily="18" charset="0"/>
              <a:cs typeface="Times New Roman" panose="02020603050405020304" pitchFamily="18" charset="0"/>
            </a:endParaRPr>
          </a:p>
          <a:p>
            <a:pPr lvl="5" algn="just"/>
            <a:r>
              <a:rPr lang="en-US" sz="2800" i="1" dirty="0" err="1">
                <a:solidFill>
                  <a:srgbClr val="E25056"/>
                </a:solidFill>
                <a:latin typeface="Times New Roman" panose="02020603050405020304" pitchFamily="18" charset="0"/>
                <a:cs typeface="Times New Roman" panose="02020603050405020304" pitchFamily="18" charset="0"/>
              </a:rPr>
              <a:t>Thằng</a:t>
            </a:r>
            <a:r>
              <a:rPr lang="en-US" sz="2800" i="1" dirty="0">
                <a:solidFill>
                  <a:srgbClr val="E25056"/>
                </a:solidFill>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Lý</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err="1">
                <a:solidFill>
                  <a:srgbClr val="E25056"/>
                </a:solidFill>
                <a:highlight>
                  <a:srgbClr val="FDF978"/>
                </a:highlight>
                <a:latin typeface="Times New Roman" panose="02020603050405020304" pitchFamily="18" charset="0"/>
                <a:cs typeface="Times New Roman" panose="02020603050405020304" pitchFamily="18" charset="0"/>
              </a:rPr>
              <a:t>Thông</a:t>
            </a:r>
            <a:r>
              <a:rPr lang="en-US" sz="2800" i="1" dirty="0">
                <a:solidFill>
                  <a:srgbClr val="E25056"/>
                </a:solidFill>
                <a:highlight>
                  <a:srgbClr val="FDF978"/>
                </a:highlight>
                <a:latin typeface="Times New Roman" panose="02020603050405020304" pitchFamily="18" charset="0"/>
                <a:cs typeface="Times New Roman" panose="02020603050405020304" pitchFamily="18" charset="0"/>
              </a:rPr>
              <a:t> </a:t>
            </a:r>
            <a:r>
              <a:rPr lang="en-US" sz="2800" i="1" dirty="0">
                <a:solidFill>
                  <a:srgbClr val="E25056"/>
                </a:solidFill>
                <a:latin typeface="Times New Roman" panose="02020603050405020304" pitchFamily="18" charset="0"/>
                <a:cs typeface="Times New Roman" panose="02020603050405020304" pitchFamily="18" charset="0"/>
              </a:rPr>
              <a:t>ở </a:t>
            </a:r>
            <a:r>
              <a:rPr lang="en-US" sz="2800" i="1" dirty="0" err="1">
                <a:solidFill>
                  <a:srgbClr val="E25056"/>
                </a:solidFill>
                <a:latin typeface="Times New Roman" panose="02020603050405020304" pitchFamily="18" charset="0"/>
                <a:cs typeface="Times New Roman" panose="02020603050405020304" pitchFamily="18" charset="0"/>
              </a:rPr>
              <a:t>ác</a:t>
            </a:r>
            <a:r>
              <a:rPr lang="en-US" sz="2800" i="1" dirty="0">
                <a:solidFill>
                  <a:srgbClr val="E25056"/>
                </a:solidFill>
                <a:latin typeface="Times New Roman" panose="02020603050405020304" pitchFamily="18" charset="0"/>
                <a:cs typeface="Times New Roman" panose="02020603050405020304" pitchFamily="18" charset="0"/>
              </a:rPr>
              <a:t>…</a:t>
            </a:r>
            <a:endParaRPr lang="vi-VN" sz="2800" i="1" dirty="0">
              <a:solidFill>
                <a:srgbClr val="E25056"/>
              </a:solidFill>
              <a:latin typeface="Times New Roman" panose="02020603050405020304" pitchFamily="18" charset="0"/>
              <a:cs typeface="Times New Roman" panose="02020603050405020304" pitchFamily="18" charset="0"/>
            </a:endParaRPr>
          </a:p>
        </p:txBody>
      </p:sp>
      <p:pic>
        <p:nvPicPr>
          <p:cNvPr id="3074" name="Picture 2" descr="Cổ Tích Việt Nam Cho Bé Mẫu Giáo: Tấm Cám | Tiki"/>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79" t="8534" r="5022" b="7733"/>
          <a:stretch>
            <a:fillRect/>
          </a:stretch>
        </p:blipFill>
        <p:spPr bwMode="auto">
          <a:xfrm>
            <a:off x="220975" y="3754275"/>
            <a:ext cx="1826486" cy="25739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ho Tàng Truyện Cổ Tích Việt Nam - Thạch Sanh (Tân Việt)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5742" y="3748303"/>
            <a:ext cx="1826485" cy="257393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ơi bán Truyện Cổ Tích Việt Nam - Cóc Kiện Trời giá rẻ nhất tháng 09/20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866" y="3748303"/>
            <a:ext cx="1826485" cy="25739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ruyện Nàng Tiên Ố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5160" y="3748302"/>
            <a:ext cx="1931740" cy="25739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advTm="3000">
        <p14:window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barn(inVertical)">
                                      <p:cBhvr>
                                        <p:cTn id="20" dur="500"/>
                                        <p:tgtEl>
                                          <p:spTgt spid="10">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barn(inVertical)">
                                      <p:cBhvr>
                                        <p:cTn id="23" dur="500"/>
                                        <p:tgtEl>
                                          <p:spTgt spid="10">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barn(inVertical)">
                                      <p:cBhvr>
                                        <p:cTn id="26" dur="500"/>
                                        <p:tgtEl>
                                          <p:spTgt spid="10">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barn(inVertical)">
                                      <p:cBhvr>
                                        <p:cTn id="29" dur="500"/>
                                        <p:tgtEl>
                                          <p:spTgt spid="10">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circle(in)">
                                      <p:cBhvr>
                                        <p:cTn id="34" dur="2000"/>
                                        <p:tgtEl>
                                          <p:spTgt spid="307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3076"/>
                                        </p:tgtEl>
                                        <p:attrNameLst>
                                          <p:attrName>style.visibility</p:attrName>
                                        </p:attrNameLst>
                                      </p:cBhvr>
                                      <p:to>
                                        <p:strVal val="visible"/>
                                      </p:to>
                                    </p:set>
                                    <p:animEffect transition="in" filter="circle(in)">
                                      <p:cBhvr>
                                        <p:cTn id="39" dur="2000"/>
                                        <p:tgtEl>
                                          <p:spTgt spid="307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3078"/>
                                        </p:tgtEl>
                                        <p:attrNameLst>
                                          <p:attrName>style.visibility</p:attrName>
                                        </p:attrNameLst>
                                      </p:cBhvr>
                                      <p:to>
                                        <p:strVal val="visible"/>
                                      </p:to>
                                    </p:set>
                                    <p:animEffect transition="in" filter="circle(in)">
                                      <p:cBhvr>
                                        <p:cTn id="44" dur="2000"/>
                                        <p:tgtEl>
                                          <p:spTgt spid="307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3080"/>
                                        </p:tgtEl>
                                        <p:attrNameLst>
                                          <p:attrName>style.visibility</p:attrName>
                                        </p:attrNameLst>
                                      </p:cBhvr>
                                      <p:to>
                                        <p:strVal val="visible"/>
                                      </p:to>
                                    </p:set>
                                    <p:animEffect transition="in" filter="circle(in)">
                                      <p:cBhvr>
                                        <p:cTn id="49" dur="2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60e1426891606dd191c2754b310bca12"/>
          <p:cNvPicPr>
            <a:picLocks noChangeAspect="1"/>
          </p:cNvPicPr>
          <p:nvPr/>
        </p:nvPicPr>
        <p:blipFill>
          <a:blip r:embed="rId4">
            <a:alphaModFix amt="35000"/>
          </a:blip>
          <a:srcRect/>
          <a:stretch>
            <a:fillRect/>
          </a:stretch>
        </p:blipFill>
        <p:spPr>
          <a:xfrm>
            <a:off x="1369143" y="2595736"/>
            <a:ext cx="3940810" cy="3629025"/>
          </a:xfrm>
          <a:prstGeom prst="rect">
            <a:avLst/>
          </a:prstGeom>
        </p:spPr>
      </p:pic>
      <p:sp>
        <p:nvSpPr>
          <p:cNvPr id="17" name="文本框 16"/>
          <p:cNvSpPr txBox="1"/>
          <p:nvPr/>
        </p:nvSpPr>
        <p:spPr>
          <a:xfrm>
            <a:off x="1493106" y="240334"/>
            <a:ext cx="9205788" cy="646331"/>
          </a:xfrm>
          <a:prstGeom prst="rect">
            <a:avLst/>
          </a:prstGeom>
          <a:noFill/>
        </p:spPr>
        <p:txBody>
          <a:bodyPr wrap="square" rtlCol="0">
            <a:spAutoFit/>
          </a:bodyPr>
          <a:lstStyle/>
          <a:p>
            <a:pPr algn="dist"/>
            <a:r>
              <a:rPr lang="en-US" altLang="zh-CN"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Ý </a:t>
            </a:r>
            <a:r>
              <a:rPr lang="en-US" altLang="zh-CN" sz="3600" b="1" u="sng"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nghĩa</a:t>
            </a:r>
            <a:r>
              <a:rPr lang="en-US" altLang="zh-CN"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u="sng"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của</a:t>
            </a:r>
            <a:r>
              <a:rPr lang="en-US" altLang="zh-CN"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u="sng"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người</a:t>
            </a:r>
            <a:r>
              <a:rPr lang="en-US" altLang="zh-CN"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u="sng"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bà</a:t>
            </a:r>
            <a:r>
              <a:rPr lang="en-US" altLang="zh-CN"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u="sng"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với</a:t>
            </a:r>
            <a:r>
              <a:rPr lang="en-US" altLang="zh-CN"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u="sng"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trẻ</a:t>
            </a:r>
            <a:r>
              <a:rPr lang="en-US" altLang="zh-CN"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con</a:t>
            </a:r>
            <a:endParaRPr lang="zh-CN" altLang="en-US" sz="3600" b="1" u="sng"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0284" y="2341432"/>
            <a:ext cx="3940809" cy="4362925"/>
          </a:xfrm>
          <a:prstGeom prst="rect">
            <a:avLst/>
          </a:prstGeom>
        </p:spPr>
      </p:pic>
      <p:sp>
        <p:nvSpPr>
          <p:cNvPr id="10" name="TextBox 9"/>
          <p:cNvSpPr txBox="1"/>
          <p:nvPr/>
        </p:nvSpPr>
        <p:spPr>
          <a:xfrm>
            <a:off x="477078" y="1218048"/>
            <a:ext cx="9919252" cy="523220"/>
          </a:xfrm>
          <a:prstGeom prst="rect">
            <a:avLst/>
          </a:prstGeom>
          <a:noFill/>
        </p:spPr>
        <p:txBody>
          <a:bodyPr wrap="square">
            <a:spAutoFit/>
          </a:bodyPr>
          <a:lstStyle/>
          <a:p>
            <a:pPr marL="457200" indent="-457200" algn="just">
              <a:buFontTx/>
              <a:buChar char="-"/>
            </a:pPr>
            <a:r>
              <a:rPr lang="en-US" sz="2800" dirty="0" err="1">
                <a:solidFill>
                  <a:srgbClr val="030303"/>
                </a:solidFill>
                <a:latin typeface="Times New Roman" panose="02020603050405020304" pitchFamily="18" charset="0"/>
                <a:cs typeface="Times New Roman" panose="02020603050405020304" pitchFamily="18" charset="0"/>
              </a:rPr>
              <a:t>Những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câu</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chuyện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cổ</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tích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xuất</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hiện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trong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lời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kể</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của</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người</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bà</a:t>
            </a:r>
            <a:r>
              <a:rPr lang="en-US" sz="2800" dirty="0">
                <a:solidFill>
                  <a:srgbClr val="030303"/>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477078" y="2307407"/>
            <a:ext cx="2266122" cy="1815882"/>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Tấm</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Cám</a:t>
            </a:r>
            <a:endParaRPr lang="en-US" sz="2800" dirty="0">
              <a:solidFill>
                <a:srgbClr val="030303"/>
              </a:solidFill>
              <a:latin typeface="Times New Roman" panose="02020603050405020304" pitchFamily="18" charset="0"/>
              <a:cs typeface="Times New Roman" panose="02020603050405020304" pitchFamily="18" charset="0"/>
            </a:endParaRPr>
          </a:p>
          <a:p>
            <a:pPr algn="just"/>
            <a:endParaRPr lang="en-US" sz="2800" dirty="0">
              <a:solidFill>
                <a:srgbClr val="030303"/>
              </a:solidFill>
              <a:latin typeface="Times New Roman" panose="02020603050405020304" pitchFamily="18" charset="0"/>
              <a:cs typeface="Times New Roman" panose="02020603050405020304" pitchFamily="18" charset="0"/>
            </a:endParaRPr>
          </a:p>
          <a:p>
            <a:pPr algn="just"/>
            <a:r>
              <a:rPr lang="en-US" sz="2800" dirty="0" err="1">
                <a:solidFill>
                  <a:srgbClr val="030303"/>
                </a:solidFill>
                <a:latin typeface="Times New Roman" panose="02020603050405020304" pitchFamily="18" charset="0"/>
                <a:cs typeface="Times New Roman" panose="02020603050405020304" pitchFamily="18" charset="0"/>
              </a:rPr>
              <a:t>Thạch</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Sanh</a:t>
            </a:r>
            <a:endParaRPr lang="en-US" sz="2800" dirty="0">
              <a:solidFill>
                <a:srgbClr val="030303"/>
              </a:solidFill>
              <a:latin typeface="Times New Roman" panose="02020603050405020304" pitchFamily="18" charset="0"/>
              <a:cs typeface="Times New Roman" panose="02020603050405020304" pitchFamily="18" charset="0"/>
            </a:endParaRPr>
          </a:p>
          <a:p>
            <a:pPr algn="just"/>
            <a:endParaRPr lang="en-US" sz="2800" dirty="0">
              <a:solidFill>
                <a:srgbClr val="030303"/>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77078" y="5225077"/>
            <a:ext cx="2564296" cy="523220"/>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Cóc</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kiện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trời</a:t>
            </a:r>
            <a:endParaRPr lang="en-US" sz="2800" dirty="0">
              <a:solidFill>
                <a:srgbClr val="030303"/>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77078" y="4127939"/>
            <a:ext cx="2564296" cy="523220"/>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Nàng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tiên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cóc</a:t>
            </a:r>
            <a:endParaRPr lang="vi-VN" sz="2800" dirty="0"/>
          </a:p>
        </p:txBody>
      </p:sp>
      <p:sp>
        <p:nvSpPr>
          <p:cNvPr id="6" name="Right Brace 5"/>
          <p:cNvSpPr/>
          <p:nvPr/>
        </p:nvSpPr>
        <p:spPr>
          <a:xfrm>
            <a:off x="3041374" y="2341432"/>
            <a:ext cx="298174" cy="1212589"/>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cxnSp>
        <p:nvCxnSpPr>
          <p:cNvPr id="9" name="Straight Connector 8"/>
          <p:cNvCxnSpPr>
            <a:stCxn id="6" idx="1"/>
          </p:cNvCxnSpPr>
          <p:nvPr/>
        </p:nvCxnSpPr>
        <p:spPr>
          <a:xfrm flipV="1">
            <a:off x="3339548" y="2941983"/>
            <a:ext cx="1434824" cy="5744"/>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flipV="1">
            <a:off x="3339548" y="5543771"/>
            <a:ext cx="1434824" cy="5744"/>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flipV="1">
            <a:off x="3339548" y="4383805"/>
            <a:ext cx="1434824" cy="5744"/>
          </a:xfrm>
          <a:prstGeom prst="line">
            <a:avLst/>
          </a:prstGeom>
        </p:spPr>
        <p:style>
          <a:lnRef idx="3">
            <a:schemeClr val="accent6"/>
          </a:lnRef>
          <a:fillRef idx="0">
            <a:schemeClr val="accent6"/>
          </a:fillRef>
          <a:effectRef idx="2">
            <a:schemeClr val="accent6"/>
          </a:effectRef>
          <a:fontRef idx="minor">
            <a:schemeClr val="tx1"/>
          </a:fontRef>
        </p:style>
      </p:cxnSp>
      <p:sp>
        <p:nvSpPr>
          <p:cNvPr id="23" name="TextBox 22"/>
          <p:cNvSpPr txBox="1"/>
          <p:nvPr/>
        </p:nvSpPr>
        <p:spPr>
          <a:xfrm>
            <a:off x="5072546" y="2595736"/>
            <a:ext cx="2501071" cy="523220"/>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Lẽ</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công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bằng</a:t>
            </a:r>
            <a:endParaRPr lang="en-US" sz="2800" dirty="0">
              <a:solidFill>
                <a:srgbClr val="030303"/>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072546" y="4127939"/>
            <a:ext cx="2501071" cy="523220"/>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Đoàn</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kết</a:t>
            </a:r>
            <a:endParaRPr lang="en-US" sz="2800" dirty="0">
              <a:solidFill>
                <a:srgbClr val="030303"/>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5191250" y="5225077"/>
            <a:ext cx="2501071" cy="523220"/>
          </a:xfrm>
          <a:prstGeom prst="rect">
            <a:avLst/>
          </a:prstGeom>
          <a:noFill/>
        </p:spPr>
        <p:txBody>
          <a:bodyPr wrap="square">
            <a:spAutoFit/>
          </a:bodyPr>
          <a:lstStyle/>
          <a:p>
            <a:pPr algn="just"/>
            <a:r>
              <a:rPr lang="en-US" sz="2800" dirty="0" err="1">
                <a:solidFill>
                  <a:srgbClr val="030303"/>
                </a:solidFill>
                <a:latin typeface="Times New Roman" panose="02020603050405020304" pitchFamily="18" charset="0"/>
                <a:cs typeface="Times New Roman" panose="02020603050405020304" pitchFamily="18" charset="0"/>
              </a:rPr>
              <a:t>Lương</a:t>
            </a:r>
            <a:r>
              <a:rPr lang="en-US" sz="2800" dirty="0">
                <a:solidFill>
                  <a:srgbClr val="030303"/>
                </a:solidFill>
                <a:latin typeface="Times New Roman" panose="02020603050405020304" pitchFamily="18" charset="0"/>
                <a:cs typeface="Times New Roman" panose="02020603050405020304" pitchFamily="18" charset="0"/>
              </a:rPr>
              <a:t> </a:t>
            </a:r>
            <a:r>
              <a:rPr lang="en-US" sz="2800" dirty="0" err="1">
                <a:solidFill>
                  <a:srgbClr val="030303"/>
                </a:solidFill>
                <a:latin typeface="Times New Roman" panose="02020603050405020304" pitchFamily="18" charset="0"/>
                <a:cs typeface="Times New Roman" panose="02020603050405020304" pitchFamily="18" charset="0"/>
              </a:rPr>
              <a:t>thiện</a:t>
            </a:r>
            <a:endParaRPr lang="en-US" sz="2800" dirty="0">
              <a:solidFill>
                <a:srgbClr val="030303"/>
              </a:solidFill>
              <a:latin typeface="Times New Roman" panose="02020603050405020304" pitchFamily="18" charset="0"/>
              <a:cs typeface="Times New Roman" panose="02020603050405020304" pitchFamily="18" charset="0"/>
            </a:endParaRPr>
          </a:p>
        </p:txBody>
      </p:sp>
      <p:sp>
        <p:nvSpPr>
          <p:cNvPr id="14" name="Right Brace 13"/>
          <p:cNvSpPr/>
          <p:nvPr/>
        </p:nvSpPr>
        <p:spPr>
          <a:xfrm>
            <a:off x="7136296" y="2067339"/>
            <a:ext cx="1205814" cy="3680958"/>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dirty="0"/>
          </a:p>
        </p:txBody>
      </p:sp>
      <p:sp>
        <p:nvSpPr>
          <p:cNvPr id="27" name="TextBox 26"/>
          <p:cNvSpPr txBox="1"/>
          <p:nvPr/>
        </p:nvSpPr>
        <p:spPr>
          <a:xfrm>
            <a:off x="127214" y="6087237"/>
            <a:ext cx="9294316" cy="523220"/>
          </a:xfrm>
          <a:prstGeom prst="rect">
            <a:avLst/>
          </a:prstGeom>
          <a:noFill/>
        </p:spPr>
        <p:txBody>
          <a:bodyPr wrap="square">
            <a:spAutoFit/>
          </a:bodyPr>
          <a:lstStyle/>
          <a:p>
            <a:pPr algn="just"/>
            <a:r>
              <a:rPr lang="en-US" sz="2800" b="1" dirty="0">
                <a:solidFill>
                  <a:srgbClr val="7030A0"/>
                </a:solidFill>
                <a:latin typeface="Times New Roman" panose="02020603050405020304" pitchFamily="18" charset="0"/>
                <a:cs typeface="Times New Roman" panose="02020603050405020304" pitchFamily="18" charset="0"/>
              </a:rPr>
              <a:t>=&gt; </a:t>
            </a:r>
            <a:r>
              <a:rPr lang="en-US" sz="2800" b="1" dirty="0" err="1">
                <a:solidFill>
                  <a:srgbClr val="7030A0"/>
                </a:solidFill>
                <a:latin typeface="Times New Roman" panose="02020603050405020304" pitchFamily="18" charset="0"/>
                <a:cs typeface="Times New Roman" panose="02020603050405020304" pitchFamily="18" charset="0"/>
              </a:rPr>
              <a:t>Bài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học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về</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triết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lí</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sống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tốt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đẹp</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bồi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đắp</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tâm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hồn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trẻ</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thơ</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3000">
        <p14:prism isContent="1" isInverted="1"/>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anim calcmode="lin" valueType="num">
                                      <p:cBhvr>
                                        <p:cTn id="1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randombar(horizontal)">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anim calcmode="lin" valueType="num">
                                      <p:cBhvr>
                                        <p:cTn id="70" dur="1000" fill="hold"/>
                                        <p:tgtEl>
                                          <p:spTgt spid="24"/>
                                        </p:tgtEl>
                                        <p:attrNameLst>
                                          <p:attrName>ppt_x</p:attrName>
                                        </p:attrNameLst>
                                      </p:cBhvr>
                                      <p:tavLst>
                                        <p:tav tm="0">
                                          <p:val>
                                            <p:strVal val="#ppt_x"/>
                                          </p:val>
                                        </p:tav>
                                        <p:tav tm="100000">
                                          <p:val>
                                            <p:strVal val="#ppt_x"/>
                                          </p:val>
                                        </p:tav>
                                      </p:tavLst>
                                    </p:anim>
                                    <p:anim calcmode="lin" valueType="num">
                                      <p:cBhvr>
                                        <p:cTn id="7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1000"/>
                                        <p:tgtEl>
                                          <p:spTgt spid="19"/>
                                        </p:tgtEl>
                                      </p:cBhvr>
                                    </p:animEffect>
                                    <p:anim calcmode="lin" valueType="num">
                                      <p:cBhvr>
                                        <p:cTn id="77" dur="1000" fill="hold"/>
                                        <p:tgtEl>
                                          <p:spTgt spid="19"/>
                                        </p:tgtEl>
                                        <p:attrNameLst>
                                          <p:attrName>ppt_x</p:attrName>
                                        </p:attrNameLst>
                                      </p:cBhvr>
                                      <p:tavLst>
                                        <p:tav tm="0">
                                          <p:val>
                                            <p:strVal val="#ppt_x"/>
                                          </p:val>
                                        </p:tav>
                                        <p:tav tm="100000">
                                          <p:val>
                                            <p:strVal val="#ppt_x"/>
                                          </p:val>
                                        </p:tav>
                                      </p:tavLst>
                                    </p:anim>
                                    <p:anim calcmode="lin" valueType="num">
                                      <p:cBhvr>
                                        <p:cTn id="7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5">
                                            <p:txEl>
                                              <p:pRg st="0" end="0"/>
                                            </p:txEl>
                                          </p:spTgt>
                                        </p:tgtEl>
                                        <p:attrNameLst>
                                          <p:attrName>style.visibility</p:attrName>
                                        </p:attrNameLst>
                                      </p:cBhvr>
                                      <p:to>
                                        <p:strVal val="visible"/>
                                      </p:to>
                                    </p:set>
                                    <p:animEffect transition="in" filter="fade">
                                      <p:cBhvr>
                                        <p:cTn id="83" dur="1000"/>
                                        <p:tgtEl>
                                          <p:spTgt spid="25">
                                            <p:txEl>
                                              <p:pRg st="0" end="0"/>
                                            </p:txEl>
                                          </p:spTgt>
                                        </p:tgtEl>
                                      </p:cBhvr>
                                    </p:animEffect>
                                    <p:anim calcmode="lin" valueType="num">
                                      <p:cBhvr>
                                        <p:cTn id="84"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85"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barn(inVertical)">
                                      <p:cBhvr>
                                        <p:cTn id="90" dur="500"/>
                                        <p:tgtEl>
                                          <p:spTgt spid="14"/>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nodeType="clickEffect">
                                  <p:stCondLst>
                                    <p:cond delay="0"/>
                                  </p:stCondLst>
                                  <p:childTnLst>
                                    <p:set>
                                      <p:cBhvr>
                                        <p:cTn id="94" dur="1" fill="hold">
                                          <p:stCondLst>
                                            <p:cond delay="0"/>
                                          </p:stCondLst>
                                        </p:cTn>
                                        <p:tgtEl>
                                          <p:spTgt spid="27">
                                            <p:txEl>
                                              <p:pRg st="0" end="0"/>
                                            </p:txEl>
                                          </p:spTgt>
                                        </p:tgtEl>
                                        <p:attrNameLst>
                                          <p:attrName>style.visibility</p:attrName>
                                        </p:attrNameLst>
                                      </p:cBhvr>
                                      <p:to>
                                        <p:strVal val="visible"/>
                                      </p:to>
                                    </p:set>
                                    <p:anim calcmode="lin" valueType="num">
                                      <p:cBhvr>
                                        <p:cTn id="95" dur="10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96" dur="1000" fill="hold"/>
                                        <p:tgtEl>
                                          <p:spTgt spid="27">
                                            <p:txEl>
                                              <p:pRg st="0" end="0"/>
                                            </p:txEl>
                                          </p:spTgt>
                                        </p:tgtEl>
                                        <p:attrNameLst>
                                          <p:attrName>ppt_h</p:attrName>
                                        </p:attrNameLst>
                                      </p:cBhvr>
                                      <p:tavLst>
                                        <p:tav tm="0">
                                          <p:val>
                                            <p:fltVal val="0"/>
                                          </p:val>
                                        </p:tav>
                                        <p:tav tm="100000">
                                          <p:val>
                                            <p:strVal val="#ppt_h"/>
                                          </p:val>
                                        </p:tav>
                                      </p:tavLst>
                                    </p:anim>
                                    <p:anim calcmode="lin" valueType="num">
                                      <p:cBhvr>
                                        <p:cTn id="97" dur="1000" fill="hold"/>
                                        <p:tgtEl>
                                          <p:spTgt spid="27">
                                            <p:txEl>
                                              <p:pRg st="0" end="0"/>
                                            </p:txEl>
                                          </p:spTgt>
                                        </p:tgtEl>
                                        <p:attrNameLst>
                                          <p:attrName>style.rotation</p:attrName>
                                        </p:attrNameLst>
                                      </p:cBhvr>
                                      <p:tavLst>
                                        <p:tav tm="0">
                                          <p:val>
                                            <p:fltVal val="90"/>
                                          </p:val>
                                        </p:tav>
                                        <p:tav tm="100000">
                                          <p:val>
                                            <p:fltVal val="0"/>
                                          </p:val>
                                        </p:tav>
                                      </p:tavLst>
                                    </p:anim>
                                    <p:animEffect transition="in" filter="fade">
                                      <p:cBhvr>
                                        <p:cTn id="98" dur="10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13" grpId="0"/>
      <p:bldP spid="15" grpId="0"/>
      <p:bldP spid="6" grpId="0" animBg="1"/>
      <p:bldP spid="23" grpId="0"/>
      <p:bldP spid="24"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0" y="2329180"/>
            <a:ext cx="7790180" cy="4529455"/>
          </a:xfrm>
          <a:custGeom>
            <a:avLst/>
            <a:gdLst>
              <a:gd name="connsiteX0" fmla="*/ 0 w 12268"/>
              <a:gd name="connsiteY0" fmla="*/ 5152 h 5152"/>
              <a:gd name="connsiteX1" fmla="*/ 0 w 12268"/>
              <a:gd name="connsiteY1" fmla="*/ 0 h 5152"/>
              <a:gd name="connsiteX2" fmla="*/ 12268 w 12268"/>
              <a:gd name="connsiteY2" fmla="*/ 5152 h 5152"/>
              <a:gd name="connsiteX3" fmla="*/ 0 w 12268"/>
              <a:gd name="connsiteY3" fmla="*/ 5152 h 5152"/>
            </a:gdLst>
            <a:ahLst/>
            <a:cxnLst>
              <a:cxn ang="0">
                <a:pos x="connsiteX0" y="connsiteY0"/>
              </a:cxn>
              <a:cxn ang="0">
                <a:pos x="connsiteX1" y="connsiteY1"/>
              </a:cxn>
              <a:cxn ang="0">
                <a:pos x="connsiteX2" y="connsiteY2"/>
              </a:cxn>
              <a:cxn ang="0">
                <a:pos x="connsiteX3" y="connsiteY3"/>
              </a:cxn>
            </a:cxnLst>
            <a:rect l="l" t="t" r="r" b="b"/>
            <a:pathLst>
              <a:path w="12268" h="5152">
                <a:moveTo>
                  <a:pt x="0" y="5152"/>
                </a:moveTo>
                <a:lnTo>
                  <a:pt x="0" y="0"/>
                </a:lnTo>
                <a:cubicBezTo>
                  <a:pt x="3885" y="3161"/>
                  <a:pt x="7491" y="4332"/>
                  <a:pt x="12268" y="5152"/>
                </a:cubicBezTo>
                <a:lnTo>
                  <a:pt x="0" y="5152"/>
                </a:lnTo>
                <a:close/>
              </a:path>
            </a:pathLst>
          </a:custGeom>
          <a:solidFill>
            <a:srgbClr val="E25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2"/>
          <p:cNvSpPr/>
          <p:nvPr/>
        </p:nvSpPr>
        <p:spPr>
          <a:xfrm>
            <a:off x="0" y="3583940"/>
            <a:ext cx="7790180" cy="3271520"/>
          </a:xfrm>
          <a:custGeom>
            <a:avLst/>
            <a:gdLst>
              <a:gd name="connsiteX0" fmla="*/ 0 w 12268"/>
              <a:gd name="connsiteY0" fmla="*/ 5152 h 5152"/>
              <a:gd name="connsiteX1" fmla="*/ 0 w 12268"/>
              <a:gd name="connsiteY1" fmla="*/ 0 h 5152"/>
              <a:gd name="connsiteX2" fmla="*/ 12268 w 12268"/>
              <a:gd name="connsiteY2" fmla="*/ 5152 h 5152"/>
              <a:gd name="connsiteX3" fmla="*/ 0 w 12268"/>
              <a:gd name="connsiteY3" fmla="*/ 5152 h 5152"/>
            </a:gdLst>
            <a:ahLst/>
            <a:cxnLst>
              <a:cxn ang="0">
                <a:pos x="connsiteX0" y="connsiteY0"/>
              </a:cxn>
              <a:cxn ang="0">
                <a:pos x="connsiteX1" y="connsiteY1"/>
              </a:cxn>
              <a:cxn ang="0">
                <a:pos x="connsiteX2" y="connsiteY2"/>
              </a:cxn>
              <a:cxn ang="0">
                <a:pos x="connsiteX3" y="connsiteY3"/>
              </a:cxn>
            </a:cxnLst>
            <a:rect l="l" t="t" r="r" b="b"/>
            <a:pathLst>
              <a:path w="12268" h="5152">
                <a:moveTo>
                  <a:pt x="0" y="5152"/>
                </a:moveTo>
                <a:lnTo>
                  <a:pt x="0" y="0"/>
                </a:lnTo>
                <a:cubicBezTo>
                  <a:pt x="3885" y="3161"/>
                  <a:pt x="7491" y="4332"/>
                  <a:pt x="12268" y="5152"/>
                </a:cubicBezTo>
                <a:lnTo>
                  <a:pt x="0" y="5152"/>
                </a:lnTo>
                <a:close/>
              </a:path>
            </a:pathLst>
          </a:custGeom>
          <a:solidFill>
            <a:srgbClr val="FDF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75b23eae5a368e370e6180fa10c32984"/>
          <p:cNvPicPr>
            <a:picLocks noChangeAspect="1"/>
          </p:cNvPicPr>
          <p:nvPr/>
        </p:nvPicPr>
        <p:blipFill>
          <a:blip r:embed="rId4"/>
          <a:srcRect/>
          <a:stretch>
            <a:fillRect/>
          </a:stretch>
        </p:blipFill>
        <p:spPr>
          <a:xfrm>
            <a:off x="-77470" y="2306320"/>
            <a:ext cx="4505325" cy="4549140"/>
          </a:xfrm>
          <a:prstGeom prst="rect">
            <a:avLst/>
          </a:prstGeom>
        </p:spPr>
      </p:pic>
      <p:sp>
        <p:nvSpPr>
          <p:cNvPr id="17" name="文本框 16"/>
          <p:cNvSpPr txBox="1"/>
          <p:nvPr/>
        </p:nvSpPr>
        <p:spPr>
          <a:xfrm>
            <a:off x="713878" y="395428"/>
            <a:ext cx="10379710" cy="646331"/>
          </a:xfrm>
          <a:prstGeom prst="rect">
            <a:avLst/>
          </a:prstGeom>
          <a:noFill/>
        </p:spPr>
        <p:txBody>
          <a:bodyPr wrap="square" rtlCol="0">
            <a:spAutoFit/>
          </a:bodyPr>
          <a:lstStyle/>
          <a:p>
            <a:pPr algn="dist"/>
            <a:r>
              <a:rPr lang="en-US" altLang="zh-CN" sz="36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Ý </a:t>
            </a:r>
            <a:r>
              <a:rPr lang="en-US" altLang="zh-CN" sz="36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nghĩa</a:t>
            </a:r>
            <a:r>
              <a:rPr lang="zh-CN" altLang="en-US" sz="36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của</a:t>
            </a:r>
            <a:r>
              <a:rPr lang="en-US" altLang="zh-CN" sz="36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người</a:t>
            </a:r>
            <a:r>
              <a:rPr lang="en-US" altLang="zh-CN" sz="36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bố</a:t>
            </a:r>
            <a:r>
              <a:rPr lang="en-US" altLang="zh-CN" sz="36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với</a:t>
            </a:r>
            <a:r>
              <a:rPr lang="en-US" altLang="zh-CN" sz="36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3600" b="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trẻ</a:t>
            </a:r>
            <a:r>
              <a:rPr lang="en-US" altLang="zh-CN" sz="36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con</a:t>
            </a:r>
            <a:endParaRPr lang="zh-CN" altLang="en-US" sz="3600" b="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pic>
        <p:nvPicPr>
          <p:cNvPr id="10" name="图片 9"/>
          <p:cNvPicPr>
            <a:picLocks noChangeAspect="1"/>
          </p:cNvPicPr>
          <p:nvPr/>
        </p:nvPicPr>
        <p:blipFill>
          <a:blip r:embed="rId5"/>
          <a:srcRect l="31881" t="-9268"/>
          <a:stretch>
            <a:fillRect/>
          </a:stretch>
        </p:blipFill>
        <p:spPr>
          <a:xfrm>
            <a:off x="0" y="306705"/>
            <a:ext cx="886460" cy="889000"/>
          </a:xfrm>
          <a:prstGeom prst="rect">
            <a:avLst/>
          </a:prstGeom>
        </p:spPr>
      </p:pic>
      <p:sp>
        <p:nvSpPr>
          <p:cNvPr id="12" name="文本框 11"/>
          <p:cNvSpPr txBox="1"/>
          <p:nvPr/>
        </p:nvSpPr>
        <p:spPr>
          <a:xfrm>
            <a:off x="4505325" y="982174"/>
            <a:ext cx="3241675" cy="2103461"/>
          </a:xfrm>
          <a:prstGeom prst="rect">
            <a:avLst/>
          </a:prstGeom>
          <a:noFill/>
        </p:spPr>
        <p:txBody>
          <a:bodyPr wrap="square" rtlCol="0">
            <a:spAutoFit/>
          </a:bodyPr>
          <a:lstStyle/>
          <a:p>
            <a:pPr algn="l">
              <a:lnSpc>
                <a:spcPct val="140000"/>
              </a:lnSpc>
            </a:pP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Muốn</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cho</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trẻ</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hiểu</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biết</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p>
          <a:p>
            <a:pPr algn="l">
              <a:lnSpc>
                <a:spcPct val="140000"/>
              </a:lnSpc>
            </a:pP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Thế</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là</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bố</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sinh</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ra</a:t>
            </a:r>
          </a:p>
          <a:p>
            <a:pPr algn="l">
              <a:lnSpc>
                <a:spcPct val="140000"/>
              </a:lnSpc>
            </a:pP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Bố</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bảo</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cho</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biết</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ngoan</a:t>
            </a:r>
            <a:endPar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endParaRPr>
          </a:p>
          <a:p>
            <a:pPr algn="l">
              <a:lnSpc>
                <a:spcPct val="140000"/>
              </a:lnSpc>
            </a:pP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Bố</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dạy</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cho</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biết</a:t>
            </a:r>
            <a:r>
              <a:rPr lang="en-US" altLang="zh-CN"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i="1" dirty="0" err="1">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rPr>
              <a:t>nghĩ</a:t>
            </a:r>
            <a:endParaRPr lang="zh-CN" altLang="en-US" sz="2400" b="1" i="1" dirty="0">
              <a:solidFill>
                <a:srgbClr val="E25056"/>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sp>
        <p:nvSpPr>
          <p:cNvPr id="5" name="八边形 4"/>
          <p:cNvSpPr/>
          <p:nvPr/>
        </p:nvSpPr>
        <p:spPr>
          <a:xfrm>
            <a:off x="4194313" y="1071245"/>
            <a:ext cx="3552687" cy="2040260"/>
          </a:xfrm>
          <a:prstGeom prst="octagon">
            <a:avLst>
              <a:gd name="adj" fmla="val 8939"/>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4809063" y="3642911"/>
            <a:ext cx="7172201" cy="2269660"/>
          </a:xfrm>
          <a:prstGeom prst="rect">
            <a:avLst/>
          </a:prstGeom>
          <a:noFill/>
        </p:spPr>
        <p:txBody>
          <a:bodyPr wrap="square" rtlCol="0">
            <a:spAutoFit/>
          </a:bodyPr>
          <a:lstStyle/>
          <a:p>
            <a:pPr algn="just">
              <a:lnSpc>
                <a:spcPct val="120000"/>
              </a:lnSpc>
            </a:pP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Bố</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sinh</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 ra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với</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 ý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nghĩa</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 Cho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trẻ</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em</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hiểu</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biết</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rPr>
              <a:t>.</a:t>
            </a:r>
          </a:p>
          <a:p>
            <a:pPr algn="just">
              <a:lnSpc>
                <a:spcPct val="120000"/>
              </a:lnSpc>
            </a:pP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Uốn</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nắn</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về</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phẩm</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chất</a:t>
            </a:r>
            <a:endPar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a:p>
            <a:pPr algn="just">
              <a:lnSpc>
                <a:spcPct val="120000"/>
              </a:lnSpc>
            </a:pP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Truyền</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dạy</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những</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tri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thức</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về</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thiên</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nhiên</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và</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cuộc</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sống</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a:t>
            </a:r>
          </a:p>
          <a:p>
            <a:pPr algn="just">
              <a:lnSpc>
                <a:spcPct val="120000"/>
              </a:lnSpc>
            </a:pP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=&gt;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Mẹ</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nuôi</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dưỡng</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cho</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trẻ</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trái</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tim</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ấm</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áp</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yêu</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thương</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còn</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bố</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giúp</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trẻ</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trưởng</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thành</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về</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trí</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 </a:t>
            </a:r>
            <a:r>
              <a:rPr lang="en-US" altLang="zh-CN" sz="2400" dirty="0" err="1">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tuệ</a:t>
            </a:r>
            <a:r>
              <a:rPr lang="en-US" altLang="zh-CN"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rPr>
              <a:t>.</a:t>
            </a:r>
            <a:endParaRPr lang="zh-CN" altLang="en-US" sz="2400" dirty="0">
              <a:solidFill>
                <a:schemeClr val="accent6">
                  <a:lumMod val="50000"/>
                </a:schemeClr>
              </a:solidFill>
              <a:latin typeface="Times New Roman" panose="02020603050405020304" pitchFamily="18" charset="0"/>
              <a:ea typeface="字魂63号-泡泡体" panose="00000500000000000000" pitchFamily="2" charset="-122"/>
              <a:cs typeface="Times New Roman" panose="02020603050405020304" pitchFamily="18" charset="0"/>
              <a:sym typeface="+mn-ea"/>
            </a:endParaRPr>
          </a:p>
        </p:txBody>
      </p:sp>
      <p:pic>
        <p:nvPicPr>
          <p:cNvPr id="9" name="图片 8"/>
          <p:cNvPicPr>
            <a:picLocks noChangeAspect="1"/>
          </p:cNvPicPr>
          <p:nvPr/>
        </p:nvPicPr>
        <p:blipFill>
          <a:blip r:embed="rId6" cstate="print"/>
          <a:srcRect l="-14524" t="-3336"/>
          <a:stretch>
            <a:fillRect/>
          </a:stretch>
        </p:blipFill>
        <p:spPr>
          <a:xfrm flipH="1">
            <a:off x="11431463" y="2683279"/>
            <a:ext cx="673735" cy="380365"/>
          </a:xfrm>
          <a:prstGeom prst="rect">
            <a:avLst/>
          </a:prstGeom>
        </p:spPr>
      </p:pic>
      <p:pic>
        <p:nvPicPr>
          <p:cNvPr id="11" name="图片 10"/>
          <p:cNvPicPr>
            <a:picLocks noChangeAspect="1"/>
          </p:cNvPicPr>
          <p:nvPr/>
        </p:nvPicPr>
        <p:blipFill>
          <a:blip r:embed="rId6" cstate="print"/>
          <a:srcRect l="-14524" t="-3336"/>
          <a:stretch>
            <a:fillRect/>
          </a:stretch>
        </p:blipFill>
        <p:spPr>
          <a:xfrm flipH="1">
            <a:off x="10381118" y="1699895"/>
            <a:ext cx="673735" cy="38036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3000">
        <p14:prism isContent="1" isInverted="1"/>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blipFill dpi="0" rotWithShape="1">
            <a:blip r:embed="rId3">
              <a:alphaModFix amt="4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图形 5"/>
          <p:cNvPicPr>
            <a:picLocks noChangeAspect="1"/>
          </p:cNvPicPr>
          <p:nvPr/>
        </p:nvPicPr>
        <p:blipFill>
          <a:blip r:embed="rId4" cstate="print"/>
          <a:stretch>
            <a:fillRect/>
          </a:stretch>
        </p:blipFill>
        <p:spPr>
          <a:xfrm>
            <a:off x="2085480" y="0"/>
            <a:ext cx="8021040" cy="1221359"/>
          </a:xfrm>
          <a:prstGeom prst="rect">
            <a:avLst/>
          </a:prstGeom>
        </p:spPr>
      </p:pic>
      <p:grpSp>
        <p:nvGrpSpPr>
          <p:cNvPr id="11" name="组合 10"/>
          <p:cNvGrpSpPr/>
          <p:nvPr/>
        </p:nvGrpSpPr>
        <p:grpSpPr>
          <a:xfrm>
            <a:off x="0" y="-25400"/>
            <a:ext cx="12192000" cy="5678109"/>
            <a:chOff x="0" y="-25400"/>
            <a:chExt cx="12192000" cy="5678109"/>
          </a:xfrm>
        </p:grpSpPr>
        <p:pic>
          <p:nvPicPr>
            <p:cNvPr id="7" name="图形 6"/>
            <p:cNvPicPr>
              <a:picLocks noChangeAspect="1"/>
            </p:cNvPicPr>
            <p:nvPr/>
          </p:nvPicPr>
          <p:blipFill>
            <a:blip r:embed="rId5" cstate="print"/>
            <a:stretch>
              <a:fillRect/>
            </a:stretch>
          </p:blipFill>
          <p:spPr>
            <a:xfrm>
              <a:off x="9258300" y="-9332"/>
              <a:ext cx="2933700" cy="5662041"/>
            </a:xfrm>
            <a:prstGeom prst="rect">
              <a:avLst/>
            </a:prstGeom>
          </p:spPr>
        </p:pic>
        <p:pic>
          <p:nvPicPr>
            <p:cNvPr id="8" name="图形 7"/>
            <p:cNvPicPr>
              <a:picLocks noChangeAspect="1"/>
            </p:cNvPicPr>
            <p:nvPr/>
          </p:nvPicPr>
          <p:blipFill>
            <a:blip r:embed="rId5" cstate="print"/>
            <a:stretch>
              <a:fillRect/>
            </a:stretch>
          </p:blipFill>
          <p:spPr>
            <a:xfrm flipH="1">
              <a:off x="0" y="-25400"/>
              <a:ext cx="2933700" cy="5662041"/>
            </a:xfrm>
            <a:prstGeom prst="rect">
              <a:avLst/>
            </a:prstGeom>
          </p:spPr>
        </p:pic>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69" y="3401561"/>
            <a:ext cx="12192000" cy="3456439"/>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1102" y="1737647"/>
            <a:ext cx="5194396" cy="3462931"/>
          </a:xfrm>
          <a:prstGeom prst="rect">
            <a:avLst/>
          </a:prstGeom>
        </p:spPr>
      </p:pic>
      <p:sp>
        <p:nvSpPr>
          <p:cNvPr id="17" name="TextBox 16"/>
          <p:cNvSpPr txBox="1"/>
          <p:nvPr/>
        </p:nvSpPr>
        <p:spPr>
          <a:xfrm>
            <a:off x="1168676" y="1989599"/>
            <a:ext cx="5748959" cy="2878801"/>
          </a:xfrm>
          <a:prstGeom prst="rect">
            <a:avLst/>
          </a:prstGeom>
          <a:noFill/>
        </p:spPr>
        <p:txBody>
          <a:bodyPr wrap="square">
            <a:spAutoFit/>
          </a:bodyPr>
          <a:lstStyle/>
          <a:p>
            <a:pPr algn="just">
              <a:lnSpc>
                <a:spcPct val="115000"/>
              </a:lnSpc>
              <a:tabLst>
                <a:tab pos="90170" algn="l"/>
                <a:tab pos="180340" algn="l"/>
              </a:tabLst>
            </a:pPr>
            <a:r>
              <a:rPr lang="en-US"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32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Mỗi thành viên trong gia đình đều yêu thương, quan tâm đến trẻ. Nhưng mỗi người lại có cách thê thiện tình yêu và vai trò riêng đối với trẻ.</a:t>
            </a:r>
            <a:endParaRPr lang="vi-VN"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750"/>
                                        <p:tgtEl>
                                          <p:spTgt spid="9"/>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750"/>
                                        <p:tgtEl>
                                          <p:spTgt spid="6"/>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750"/>
                                        <p:tgtEl>
                                          <p:spTgt spid="11"/>
                                        </p:tgtEl>
                                      </p:cBhvr>
                                    </p:animEffect>
                                  </p:childTnLst>
                                </p:cTn>
                              </p:par>
                            </p:childTnLst>
                          </p:cTn>
                        </p:par>
                        <p:par>
                          <p:cTn id="16" fill="hold">
                            <p:stCondLst>
                              <p:cond delay="3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750" fill="hold"/>
                                        <p:tgtEl>
                                          <p:spTgt spid="3"/>
                                        </p:tgtEl>
                                        <p:attrNameLst>
                                          <p:attrName>ppt_w</p:attrName>
                                        </p:attrNameLst>
                                      </p:cBhvr>
                                      <p:tavLst>
                                        <p:tav tm="0">
                                          <p:val>
                                            <p:fltVal val="0"/>
                                          </p:val>
                                        </p:tav>
                                        <p:tav tm="100000">
                                          <p:val>
                                            <p:strVal val="#ppt_w"/>
                                          </p:val>
                                        </p:tav>
                                      </p:tavLst>
                                    </p:anim>
                                    <p:anim calcmode="lin" valueType="num">
                                      <p:cBhvr>
                                        <p:cTn id="20" dur="750" fill="hold"/>
                                        <p:tgtEl>
                                          <p:spTgt spid="3"/>
                                        </p:tgtEl>
                                        <p:attrNameLst>
                                          <p:attrName>ppt_h</p:attrName>
                                        </p:attrNameLst>
                                      </p:cBhvr>
                                      <p:tavLst>
                                        <p:tav tm="0">
                                          <p:val>
                                            <p:fltVal val="0"/>
                                          </p:val>
                                        </p:tav>
                                        <p:tav tm="100000">
                                          <p:val>
                                            <p:strVal val="#ppt_h"/>
                                          </p:val>
                                        </p:tav>
                                      </p:tavLst>
                                    </p:anim>
                                    <p:animEffect transition="in" filter="fade">
                                      <p:cBhvr>
                                        <p:cTn id="21" dur="75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0140" y="274146"/>
            <a:ext cx="9700590" cy="640175"/>
          </a:xfrm>
          <a:prstGeom prst="rect">
            <a:avLst/>
          </a:prstGeom>
          <a:noFill/>
        </p:spPr>
        <p:txBody>
          <a:bodyPr wrap="square">
            <a:spAutoFit/>
          </a:bodyPr>
          <a:lstStyle/>
          <a:p>
            <a:pPr algn="just">
              <a:lnSpc>
                <a:spcPct val="115000"/>
              </a:lnSpc>
              <a:tabLst>
                <a:tab pos="90170" algn="l"/>
                <a:tab pos="180340" algn="l"/>
              </a:tabLst>
            </a:pPr>
            <a:r>
              <a:rPr lang="vi-VN" sz="3200" b="1" dirty="0">
                <a:solidFill>
                  <a:srgbClr val="C00000"/>
                </a:solidFill>
                <a:latin typeface="Charm" panose="00000500000000000000" pitchFamily="2" charset="-34"/>
                <a:ea typeface="Times New Roman" panose="02020603050405020304" pitchFamily="18" charset="0"/>
                <a:cs typeface="Charm" panose="00000500000000000000" pitchFamily="2" charset="-34"/>
              </a:rPr>
              <a:t>c</a:t>
            </a:r>
            <a:r>
              <a:rPr lang="vi-VN" sz="3200" b="1" dirty="0">
                <a:solidFill>
                  <a:srgbClr val="C00000"/>
                </a:solidFill>
                <a:effectLst/>
                <a:latin typeface="Charm" panose="00000500000000000000" pitchFamily="2" charset="-34"/>
                <a:ea typeface="Times New Roman" panose="02020603050405020304" pitchFamily="18" charset="0"/>
                <a:cs typeface="Charm" panose="00000500000000000000" pitchFamily="2" charset="-34"/>
              </a:rPr>
              <a:t>. Vai trò của sự xuất hiện của trường học đối với trẻ em</a:t>
            </a:r>
          </a:p>
        </p:txBody>
      </p:sp>
      <p:sp>
        <p:nvSpPr>
          <p:cNvPr id="4" name="TextBox 3"/>
          <p:cNvSpPr txBox="1"/>
          <p:nvPr/>
        </p:nvSpPr>
        <p:spPr>
          <a:xfrm>
            <a:off x="503584" y="914321"/>
            <a:ext cx="7805529" cy="2530180"/>
          </a:xfrm>
          <a:prstGeom prst="rect">
            <a:avLst/>
          </a:prstGeom>
          <a:noFill/>
        </p:spPr>
        <p:txBody>
          <a:bodyPr wrap="square">
            <a:spAutoFit/>
          </a:bodyPr>
          <a:lstStyle/>
          <a:p>
            <a:pPr algn="just">
              <a:lnSpc>
                <a:spcPct val="115000"/>
              </a:lnSpc>
              <a:tabLst>
                <a:tab pos="90170" algn="l"/>
                <a:tab pos="180340" algn="l"/>
              </a:tabLst>
            </a:pPr>
            <a:r>
              <a:rPr lang="vi-VN" sz="2800" b="1"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 Hình ảnh mái trường hiện lên rất thân thương:</a:t>
            </a:r>
          </a:p>
          <a:p>
            <a:pPr algn="just">
              <a:lnSpc>
                <a:spcPct val="115000"/>
              </a:lnSpc>
              <a:tabLst>
                <a:tab pos="90170" algn="l"/>
                <a:tab pos="180340" algn="l"/>
              </a:tabLst>
            </a:pPr>
            <a:r>
              <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rPr>
              <a:t>+ Chữ viết</a:t>
            </a:r>
          </a:p>
          <a:p>
            <a:pPr algn="just">
              <a:lnSpc>
                <a:spcPct val="115000"/>
              </a:lnSpc>
              <a:tabLst>
                <a:tab pos="90170" algn="l"/>
                <a:tab pos="180340" algn="l"/>
              </a:tabLst>
            </a:pPr>
            <a:r>
              <a:rPr lang="vi-VN" sz="2800"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 Bàn ghế</a:t>
            </a:r>
          </a:p>
          <a:p>
            <a:pPr algn="just">
              <a:lnSpc>
                <a:spcPct val="115000"/>
              </a:lnSpc>
              <a:tabLst>
                <a:tab pos="90170" algn="l"/>
                <a:tab pos="180340" algn="l"/>
              </a:tabLst>
            </a:pPr>
            <a:r>
              <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Trường lớp</a:t>
            </a:r>
          </a:p>
          <a:p>
            <a:pPr algn="just">
              <a:lnSpc>
                <a:spcPct val="115000"/>
              </a:lnSpc>
              <a:tabLst>
                <a:tab pos="90170" algn="l"/>
                <a:tab pos="180340" algn="l"/>
              </a:tabLst>
            </a:pPr>
            <a:r>
              <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rPr>
              <a:t>+ C</a:t>
            </a:r>
            <a:r>
              <a:rPr lang="vi-VN" sz="2800"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ái bảng</a:t>
            </a:r>
            <a:endPar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p:cNvSpPr txBox="1"/>
          <p:nvPr/>
        </p:nvSpPr>
        <p:spPr>
          <a:xfrm>
            <a:off x="5294245" y="4410267"/>
            <a:ext cx="7361586" cy="2034660"/>
          </a:xfrm>
          <a:prstGeom prst="rect">
            <a:avLst/>
          </a:prstGeom>
          <a:noFill/>
        </p:spPr>
        <p:txBody>
          <a:bodyPr wrap="square">
            <a:spAutoFit/>
          </a:bodyPr>
          <a:lstStyle/>
          <a:p>
            <a:pPr algn="just">
              <a:lnSpc>
                <a:spcPct val="115000"/>
              </a:lnSpc>
              <a:tabLst>
                <a:tab pos="90170" algn="l"/>
                <a:tab pos="180340" algn="l"/>
              </a:tabLst>
            </a:pPr>
            <a:r>
              <a:rPr lang="vi-VN" sz="2800" b="1"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 Ý nghĩa của người thầy:</a:t>
            </a:r>
          </a:p>
          <a:p>
            <a:pPr algn="just">
              <a:lnSpc>
                <a:spcPct val="115000"/>
              </a:lnSpc>
              <a:tabLst>
                <a:tab pos="90170" algn="l"/>
                <a:tab pos="180340" algn="l"/>
              </a:tabLst>
            </a:pPr>
            <a:r>
              <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rPr>
              <a:t>+ Mang đến những bài học về đạo đức, tri thức</a:t>
            </a:r>
          </a:p>
          <a:p>
            <a:pPr algn="just">
              <a:lnSpc>
                <a:spcPct val="115000"/>
              </a:lnSpc>
              <a:tabLst>
                <a:tab pos="90170" algn="l"/>
                <a:tab pos="180340" algn="l"/>
              </a:tabLst>
            </a:pPr>
            <a:r>
              <a:rPr lang="vi-VN" sz="2800"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 Nuôi dưỡng những ước mơ đẹp</a:t>
            </a:r>
          </a:p>
          <a:p>
            <a:pPr algn="just">
              <a:lnSpc>
                <a:spcPct val="115000"/>
              </a:lnSpc>
              <a:tabLst>
                <a:tab pos="90170" algn="l"/>
                <a:tab pos="180340" algn="l"/>
              </a:tabLst>
            </a:pPr>
            <a:r>
              <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E25056"/>
                </a:solidFill>
                <a:latin typeface="Times New Roman" panose="02020603050405020304" pitchFamily="18" charset="0"/>
                <a:ea typeface="Times New Roman" panose="02020603050405020304" pitchFamily="18" charset="0"/>
                <a:cs typeface="Times New Roman" panose="02020603050405020304" pitchFamily="18" charset="0"/>
              </a:rPr>
              <a:t>Giúp trẻ thơ trưởng thành</a:t>
            </a:r>
            <a:endParaRPr lang="vi-VN" sz="2800" dirty="0">
              <a:solidFill>
                <a:srgbClr val="E25056"/>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098" name="Picture 2" descr="Bức tranh vẽ ngày 20/11 tại Việt Nam tuyệt đẹp dành tặng thầy cô | Việt  nam, Quà tặng thầy cô, T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40" y="4084676"/>
            <a:ext cx="4828482" cy="26858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ranh vẽ về thầy cô ngày 20-11 - Tranh vẽ đề tài 20-11 - HoaTieu.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4245" y="1545687"/>
            <a:ext cx="6394171" cy="23545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barn(inVertical)">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30"/>
        <p:cNvGrpSpPr/>
        <p:nvPr/>
      </p:nvGrpSpPr>
      <p:grpSpPr>
        <a:xfrm>
          <a:off x="0" y="0"/>
          <a:ext cx="0" cy="0"/>
          <a:chOff x="0" y="0"/>
          <a:chExt cx="0" cy="0"/>
        </a:xfrm>
      </p:grpSpPr>
      <p:sp>
        <p:nvSpPr>
          <p:cNvPr id="3" name="Rectangle 2"/>
          <p:cNvSpPr/>
          <p:nvPr/>
        </p:nvSpPr>
        <p:spPr>
          <a:xfrm>
            <a:off x="914401" y="546652"/>
            <a:ext cx="10813773" cy="2882348"/>
          </a:xfrm>
          <a:prstGeom prst="rect">
            <a:avLst/>
          </a:prstGeom>
          <a:solidFill>
            <a:schemeClr val="accent3">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1361661" y="864441"/>
            <a:ext cx="9919252" cy="2246769"/>
          </a:xfrm>
          <a:prstGeom prst="rect">
            <a:avLst/>
          </a:prstGeom>
          <a:noFill/>
        </p:spPr>
        <p:txBody>
          <a:bodyPr wrap="square">
            <a:spAutoFit/>
          </a:bodyPr>
          <a:lstStyle/>
          <a:p>
            <a:pPr algn="just"/>
            <a:r>
              <a:rPr lang="en-US" sz="2800" dirty="0">
                <a:solidFill>
                  <a:schemeClr val="tx2"/>
                </a:solidFill>
                <a:latin typeface="Times New Roman" panose="02020603050405020304" pitchFamily="18" charset="0"/>
                <a:cs typeface="Times New Roman" panose="02020603050405020304" pitchFamily="18" charset="0"/>
              </a:rPr>
              <a:t>=&gt; </a:t>
            </a:r>
            <a:r>
              <a:rPr lang="en-US" sz="2800" dirty="0" err="1">
                <a:solidFill>
                  <a:schemeClr val="tx2"/>
                </a:solidFill>
                <a:latin typeface="Times New Roman" panose="02020603050405020304" pitchFamily="18" charset="0"/>
                <a:cs typeface="Times New Roman" panose="02020603050405020304" pitchFamily="18" charset="0"/>
              </a:rPr>
              <a:t>Lớp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trường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bàn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ghế</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bảng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cục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phấn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chữ</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viết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thầy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giáo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những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biểu</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tượng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thể</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hiện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sự</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thay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đổi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kì</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diệu</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cuộc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sống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loài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người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trái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đất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ngày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một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văn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minh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Dưới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ánh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sáng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mặt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trời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loài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người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được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sống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trong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ánh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sáng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của</a:t>
            </a:r>
            <a:r>
              <a:rPr lang="en-US" sz="2800" dirty="0">
                <a:solidFill>
                  <a:schemeClr val="tx2"/>
                </a:solidFill>
                <a:latin typeface="Times New Roman" panose="02020603050405020304" pitchFamily="18" charset="0"/>
                <a:cs typeface="Times New Roman" panose="02020603050405020304" pitchFamily="18" charset="0"/>
              </a:rPr>
              <a:t> khoa </a:t>
            </a:r>
            <a:r>
              <a:rPr lang="en-US" sz="2800" dirty="0" err="1">
                <a:solidFill>
                  <a:schemeClr val="tx2"/>
                </a:solidFill>
                <a:latin typeface="Times New Roman" panose="02020603050405020304" pitchFamily="18" charset="0"/>
                <a:cs typeface="Times New Roman" panose="02020603050405020304" pitchFamily="18" charset="0"/>
              </a:rPr>
              <a:t>học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của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giáo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dục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ánh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sáng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của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văn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minh</a:t>
            </a:r>
            <a:r>
              <a:rPr lang="en-US" sz="2800" dirty="0">
                <a:solidFill>
                  <a:schemeClr val="tx2"/>
                </a:solidFill>
                <a:latin typeface="Times New Roman" panose="02020603050405020304" pitchFamily="18" charset="0"/>
                <a:cs typeface="Times New Roman" panose="02020603050405020304" pitchFamily="18" charset="0"/>
              </a:rPr>
              <a:t>.</a:t>
            </a:r>
          </a:p>
        </p:txBody>
      </p:sp>
    </p:spTree>
  </p:cSld>
  <p:clrMapOvr>
    <a:masterClrMapping/>
  </p:clrMapOvr>
  <p:transition spd="med" advClick="0" advTm="3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3567ce5c0b4b7ab24939613f2a16664d"/>
          <p:cNvPicPr>
            <a:picLocks noChangeAspect="1"/>
          </p:cNvPicPr>
          <p:nvPr/>
        </p:nvPicPr>
        <p:blipFill>
          <a:blip r:embed="rId4"/>
          <a:srcRect/>
          <a:stretch>
            <a:fillRect/>
          </a:stretch>
        </p:blipFill>
        <p:spPr>
          <a:xfrm>
            <a:off x="1894115" y="984250"/>
            <a:ext cx="10073096" cy="5248275"/>
          </a:xfrm>
          <a:prstGeom prst="rect">
            <a:avLst/>
          </a:prstGeom>
        </p:spPr>
      </p:pic>
      <p:pic>
        <p:nvPicPr>
          <p:cNvPr id="10" name="图片 9"/>
          <p:cNvPicPr>
            <a:picLocks noChangeAspect="1"/>
          </p:cNvPicPr>
          <p:nvPr/>
        </p:nvPicPr>
        <p:blipFill>
          <a:blip r:embed="rId5"/>
          <a:srcRect l="31881" t="-9268"/>
          <a:stretch>
            <a:fillRect/>
          </a:stretch>
        </p:blipFill>
        <p:spPr>
          <a:xfrm>
            <a:off x="0" y="306705"/>
            <a:ext cx="886460" cy="889000"/>
          </a:xfrm>
          <a:prstGeom prst="rect">
            <a:avLst/>
          </a:prstGeom>
        </p:spPr>
      </p:pic>
      <p:sp>
        <p:nvSpPr>
          <p:cNvPr id="24" name="十字星 23"/>
          <p:cNvSpPr/>
          <p:nvPr/>
        </p:nvSpPr>
        <p:spPr>
          <a:xfrm rot="2220000" flipH="1">
            <a:off x="580427" y="1618701"/>
            <a:ext cx="487680" cy="619125"/>
          </a:xfrm>
          <a:prstGeom prst="star4">
            <a:avLst>
              <a:gd name="adj" fmla="val 17614"/>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十字星 3"/>
          <p:cNvSpPr/>
          <p:nvPr/>
        </p:nvSpPr>
        <p:spPr>
          <a:xfrm rot="2220000" flipH="1">
            <a:off x="642619" y="3298823"/>
            <a:ext cx="487680" cy="619125"/>
          </a:xfrm>
          <a:prstGeom prst="star4">
            <a:avLst>
              <a:gd name="adj" fmla="val 17614"/>
            </a:avLst>
          </a:prstGeom>
          <a:solidFill>
            <a:srgbClr val="FDF978"/>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十字星 5"/>
          <p:cNvSpPr/>
          <p:nvPr/>
        </p:nvSpPr>
        <p:spPr>
          <a:xfrm rot="2220000" flipH="1">
            <a:off x="580427" y="5065131"/>
            <a:ext cx="487680" cy="619125"/>
          </a:xfrm>
          <a:prstGeom prst="star4">
            <a:avLst>
              <a:gd name="adj" fmla="val 17614"/>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7566"/>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 y="-339634"/>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0800000" flipV="1">
            <a:off x="3099420" y="2374141"/>
            <a:ext cx="7076545" cy="1569660"/>
          </a:xfrm>
          <a:prstGeom prst="rect">
            <a:avLst/>
          </a:prstGeom>
        </p:spPr>
        <p:txBody>
          <a:bodyPr wrap="square">
            <a:spAutoFit/>
          </a:bodyPr>
          <a:lstStyle/>
          <a:p>
            <a:pPr algn="ctr"/>
            <a:r>
              <a:rPr lang="en-US" altLang="en-US" sz="4800" smtClean="0">
                <a:solidFill>
                  <a:srgbClr val="FF0000"/>
                </a:solidFill>
                <a:latin typeface="Times New Roman" panose="02020603050405020304" pitchFamily="18" charset="0"/>
                <a:cs typeface="Times New Roman" panose="02020603050405020304" pitchFamily="18" charset="0"/>
              </a:rPr>
              <a:t>GIỚI THIỆU BÀI HỌC VÀ TRI THỨC NGỮ VĂN</a:t>
            </a:r>
            <a:endParaRPr lang="en-US" sz="480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15"/>
        <p:cNvGrpSpPr/>
        <p:nvPr/>
      </p:nvGrpSpPr>
      <p:grpSpPr>
        <a:xfrm>
          <a:off x="0" y="0"/>
          <a:ext cx="0" cy="0"/>
          <a:chOff x="0" y="0"/>
          <a:chExt cx="0" cy="0"/>
        </a:xfrm>
      </p:grpSpPr>
      <p:sp>
        <p:nvSpPr>
          <p:cNvPr id="2" name="TextBox 1"/>
          <p:cNvSpPr txBox="1"/>
          <p:nvPr/>
        </p:nvSpPr>
        <p:spPr>
          <a:xfrm>
            <a:off x="2401956" y="1649632"/>
            <a:ext cx="7388087" cy="3970318"/>
          </a:xfrm>
          <a:prstGeom prst="rect">
            <a:avLst/>
          </a:prstGeom>
          <a:noFill/>
        </p:spPr>
        <p:txBody>
          <a:bodyPr wrap="square">
            <a:spAutoFit/>
          </a:bodyPr>
          <a:lstStyle/>
          <a:p>
            <a:pPr algn="just"/>
            <a:r>
              <a:rPr lang="en-US" sz="28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thơ</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kể</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về</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nguồn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gốc</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loài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người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với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nhiều</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yếu</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tố</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hoang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đường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kì</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ảo</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giống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như</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truyện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thần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thoại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cổ</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tích</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nhưng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nhà</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thơ</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Xuân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Quỳnh</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lại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kể</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theo</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cách</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riêng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không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phải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người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lớn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mà</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là</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trẻ</a:t>
            </a:r>
            <a:r>
              <a:rPr lang="en-US" sz="2800" dirty="0">
                <a:solidFill>
                  <a:schemeClr val="accent2">
                    <a:lumMod val="50000"/>
                  </a:schemeClr>
                </a:solidFill>
                <a:latin typeface="Times New Roman" panose="02020603050405020304" pitchFamily="18" charset="0"/>
                <a:cs typeface="Times New Roman" panose="02020603050405020304" pitchFamily="18" charset="0"/>
              </a:rPr>
              <a:t> con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sinh</a:t>
            </a:r>
            <a:r>
              <a:rPr lang="en-US" sz="2800" dirty="0">
                <a:solidFill>
                  <a:schemeClr val="accent2">
                    <a:lumMod val="50000"/>
                  </a:schemeClr>
                </a:solidFill>
                <a:latin typeface="Times New Roman" panose="02020603050405020304" pitchFamily="18" charset="0"/>
                <a:cs typeface="Times New Roman" panose="02020603050405020304" pitchFamily="18" charset="0"/>
              </a:rPr>
              <a:t> ra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trước</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nhất</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Trẻ</a:t>
            </a:r>
            <a:r>
              <a:rPr lang="en-US" sz="2800" dirty="0">
                <a:solidFill>
                  <a:schemeClr val="accent2">
                    <a:lumMod val="50000"/>
                  </a:schemeClr>
                </a:solidFill>
                <a:latin typeface="Times New Roman" panose="02020603050405020304" pitchFamily="18" charset="0"/>
                <a:cs typeface="Times New Roman" panose="02020603050405020304" pitchFamily="18" charset="0"/>
              </a:rPr>
              <a:t> con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chính</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là</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trung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tâm</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vũ</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trụ</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vạn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vật</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trên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trái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đất</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sinh</a:t>
            </a:r>
            <a:r>
              <a:rPr lang="en-US" sz="2800" dirty="0">
                <a:solidFill>
                  <a:schemeClr val="accent2">
                    <a:lumMod val="50000"/>
                  </a:schemeClr>
                </a:solidFill>
                <a:latin typeface="Times New Roman" panose="02020603050405020304" pitchFamily="18" charset="0"/>
                <a:cs typeface="Times New Roman" panose="02020603050405020304" pitchFamily="18" charset="0"/>
              </a:rPr>
              <a:t> ra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là</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vì</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trẻ</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em</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người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thân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như</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ông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bà</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bố</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mẹ</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sinh</a:t>
            </a:r>
            <a:r>
              <a:rPr lang="en-US" sz="2800" dirty="0">
                <a:solidFill>
                  <a:schemeClr val="accent2">
                    <a:lumMod val="50000"/>
                  </a:schemeClr>
                </a:solidFill>
                <a:latin typeface="Times New Roman" panose="02020603050405020304" pitchFamily="18" charset="0"/>
                <a:cs typeface="Times New Roman" panose="02020603050405020304" pitchFamily="18" charset="0"/>
              </a:rPr>
              <a:t> ra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là</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để</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che</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chở</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yêu</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thương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nuôi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dạy</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trẻ</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em</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khôn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lớn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thành</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người</a:t>
            </a:r>
            <a:r>
              <a:rPr lang="en-US" sz="2800" dirty="0">
                <a:solidFill>
                  <a:schemeClr val="accent2">
                    <a:lumMod val="50000"/>
                  </a:schemeClr>
                </a:solidFill>
                <a:latin typeface="Times New Roman" panose="02020603050405020304" pitchFamily="18" charset="0"/>
                <a:cs typeface="Times New Roman" panose="02020603050405020304" pitchFamily="18" charset="0"/>
              </a:rPr>
              <a:t>.</a:t>
            </a:r>
          </a:p>
        </p:txBody>
      </p:sp>
    </p:spTree>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p:cNvSpPr/>
          <p:nvPr/>
        </p:nvSpPr>
        <p:spPr>
          <a:xfrm>
            <a:off x="477078" y="1579215"/>
            <a:ext cx="6579705" cy="2217533"/>
          </a:xfrm>
          <a:prstGeom prst="cloudCallou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1" descr="76627ac8b908659e52ae4dd57738848c"/>
          <p:cNvPicPr>
            <a:picLocks noChangeAspect="1"/>
          </p:cNvPicPr>
          <p:nvPr/>
        </p:nvPicPr>
        <p:blipFill>
          <a:blip r:embed="rId4"/>
          <a:stretch>
            <a:fillRect/>
          </a:stretch>
        </p:blipFill>
        <p:spPr>
          <a:xfrm>
            <a:off x="8733876" y="715317"/>
            <a:ext cx="3446404" cy="5835978"/>
          </a:xfrm>
          <a:prstGeom prst="rect">
            <a:avLst/>
          </a:prstGeom>
        </p:spPr>
      </p:pic>
      <p:pic>
        <p:nvPicPr>
          <p:cNvPr id="10" name="图片 9"/>
          <p:cNvPicPr>
            <a:picLocks noChangeAspect="1"/>
          </p:cNvPicPr>
          <p:nvPr/>
        </p:nvPicPr>
        <p:blipFill>
          <a:blip r:embed="rId5"/>
          <a:srcRect l="31881" t="-9268"/>
          <a:stretch>
            <a:fillRect/>
          </a:stretch>
        </p:blipFill>
        <p:spPr>
          <a:xfrm>
            <a:off x="0" y="306705"/>
            <a:ext cx="888974" cy="889000"/>
          </a:xfrm>
          <a:prstGeom prst="rect">
            <a:avLst/>
          </a:prstGeom>
        </p:spPr>
      </p:pic>
      <p:sp>
        <p:nvSpPr>
          <p:cNvPr id="3" name="圆角矩形 2"/>
          <p:cNvSpPr/>
          <p:nvPr/>
        </p:nvSpPr>
        <p:spPr>
          <a:xfrm>
            <a:off x="159026" y="1579215"/>
            <a:ext cx="9283148" cy="4972080"/>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accent5">
                  <a:lumMod val="50000"/>
                </a:schemeClr>
              </a:solidFill>
              <a:sym typeface="+mn-ea"/>
            </a:endParaRPr>
          </a:p>
        </p:txBody>
      </p:sp>
      <p:sp>
        <p:nvSpPr>
          <p:cNvPr id="14" name="TextBox 13"/>
          <p:cNvSpPr txBox="1"/>
          <p:nvPr/>
        </p:nvSpPr>
        <p:spPr>
          <a:xfrm>
            <a:off x="1818911" y="2196148"/>
            <a:ext cx="5545912" cy="548099"/>
          </a:xfrm>
          <a:prstGeom prst="rect">
            <a:avLst/>
          </a:prstGeom>
          <a:noFill/>
        </p:spPr>
        <p:txBody>
          <a:bodyPr wrap="square">
            <a:spAutoFit/>
          </a:bodyPr>
          <a:lstStyle/>
          <a:p>
            <a:pPr algn="just">
              <a:lnSpc>
                <a:spcPct val="115000"/>
              </a:lnSpc>
              <a:tabLst>
                <a:tab pos="90170" algn="l"/>
                <a:tab pos="180340" algn="l"/>
              </a:tabLst>
            </a:pP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bổn</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18"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54"/>
        <p:cNvGrpSpPr/>
        <p:nvPr/>
      </p:nvGrpSpPr>
      <p:grpSpPr>
        <a:xfrm>
          <a:off x="0" y="0"/>
          <a:ext cx="0" cy="0"/>
          <a:chOff x="0" y="0"/>
          <a:chExt cx="0" cy="0"/>
        </a:xfrm>
      </p:grpSpPr>
      <p:sp>
        <p:nvSpPr>
          <p:cNvPr id="2" name="TextBox 1"/>
          <p:cNvSpPr txBox="1"/>
          <p:nvPr/>
        </p:nvSpPr>
        <p:spPr>
          <a:xfrm>
            <a:off x="4303693" y="1666030"/>
            <a:ext cx="5545912" cy="769057"/>
          </a:xfrm>
          <a:prstGeom prst="rect">
            <a:avLst/>
          </a:prstGeom>
          <a:noFill/>
        </p:spPr>
        <p:txBody>
          <a:bodyPr wrap="square">
            <a:spAutoFit/>
          </a:bodyPr>
          <a:lstStyle/>
          <a:p>
            <a:pPr algn="just">
              <a:lnSpc>
                <a:spcPct val="115000"/>
              </a:lnSpc>
              <a:tabLst>
                <a:tab pos="90170" algn="l"/>
                <a:tab pos="180340" algn="l"/>
              </a:tabLst>
            </a:pPr>
            <a:r>
              <a:rPr lang="en-US" sz="4000" b="1" dirty="0">
                <a:solidFill>
                  <a:schemeClr val="accent5">
                    <a:lumMod val="50000"/>
                  </a:schemeClr>
                </a:solidFill>
                <a:effectLst/>
                <a:latin typeface="Chakra Petch" panose="00000500000000000000" pitchFamily="2" charset="-34"/>
                <a:ea typeface="Times New Roman" panose="02020603050405020304" pitchFamily="18" charset="0"/>
                <a:cs typeface="Chakra Petch" panose="00000500000000000000" pitchFamily="2" charset="-34"/>
              </a:rPr>
              <a:t>III. TỔNG KẾT</a:t>
            </a:r>
            <a:endParaRPr lang="vi-VN" sz="4000" b="1" dirty="0">
              <a:solidFill>
                <a:schemeClr val="accent5">
                  <a:lumMod val="50000"/>
                </a:schemeClr>
              </a:solidFill>
              <a:effectLst/>
              <a:latin typeface="Chakra Petch" panose="00000500000000000000" pitchFamily="2" charset="-34"/>
              <a:ea typeface="Times New Roman" panose="02020603050405020304" pitchFamily="18" charset="0"/>
              <a:cs typeface="Chakra Petch" panose="00000500000000000000" pitchFamily="2" charset="-34"/>
            </a:endParaRPr>
          </a:p>
        </p:txBody>
      </p:sp>
      <p:sp>
        <p:nvSpPr>
          <p:cNvPr id="3" name="TextBox 2"/>
          <p:cNvSpPr txBox="1"/>
          <p:nvPr/>
        </p:nvSpPr>
        <p:spPr>
          <a:xfrm>
            <a:off x="3323044" y="2435087"/>
            <a:ext cx="5545912" cy="2034660"/>
          </a:xfrm>
          <a:prstGeom prst="rect">
            <a:avLst/>
          </a:prstGeom>
          <a:noFill/>
        </p:spPr>
        <p:txBody>
          <a:bodyPr wrap="square">
            <a:spAutoFit/>
          </a:bodyPr>
          <a:lstStyle/>
          <a:p>
            <a:pPr algn="ctr">
              <a:lnSpc>
                <a:spcPct val="115000"/>
              </a:lnSpc>
              <a:tabLst>
                <a:tab pos="90170" algn="l"/>
                <a:tab pos="180340" algn="l"/>
              </a:tabLst>
            </a:pPr>
            <a:r>
              <a:rPr lang="en-US" sz="2800" b="1" u="sng" dirty="0">
                <a:solidFill>
                  <a:schemeClr val="accent5">
                    <a:lumMod val="50000"/>
                  </a:schemeClr>
                </a:solidFill>
                <a:effectLst/>
                <a:latin typeface="Charm" panose="00000500000000000000" pitchFamily="2" charset="-34"/>
                <a:ea typeface="Times New Roman" panose="02020603050405020304" pitchFamily="18" charset="0"/>
                <a:cs typeface="Charm" panose="00000500000000000000" pitchFamily="2" charset="-34"/>
              </a:rPr>
              <a:t>1. </a:t>
            </a:r>
            <a:r>
              <a:rPr lang="en-US" sz="2800" b="1" u="sng" dirty="0" err="1">
                <a:solidFill>
                  <a:schemeClr val="accent5">
                    <a:lumMod val="50000"/>
                  </a:schemeClr>
                </a:solidFill>
                <a:effectLst/>
                <a:latin typeface="Charm" panose="00000500000000000000" pitchFamily="2" charset="-34"/>
                <a:ea typeface="Times New Roman" panose="02020603050405020304" pitchFamily="18" charset="0"/>
                <a:cs typeface="Charm" panose="00000500000000000000" pitchFamily="2" charset="-34"/>
              </a:rPr>
              <a:t>Nghệ</a:t>
            </a:r>
            <a:r>
              <a:rPr lang="en-US" sz="2800" b="1" u="sng" dirty="0">
                <a:solidFill>
                  <a:schemeClr val="accent5">
                    <a:lumMod val="50000"/>
                  </a:schemeClr>
                </a:solidFill>
                <a:effectLst/>
                <a:latin typeface="Charm" panose="00000500000000000000" pitchFamily="2" charset="-34"/>
                <a:ea typeface="Times New Roman" panose="02020603050405020304" pitchFamily="18" charset="0"/>
                <a:cs typeface="Charm" panose="00000500000000000000" pitchFamily="2" charset="-34"/>
              </a:rPr>
              <a:t> </a:t>
            </a:r>
            <a:r>
              <a:rPr lang="en-US" sz="2800" b="1" u="sng" dirty="0" err="1">
                <a:solidFill>
                  <a:schemeClr val="accent5">
                    <a:lumMod val="50000"/>
                  </a:schemeClr>
                </a:solidFill>
                <a:effectLst/>
                <a:latin typeface="Charm" panose="00000500000000000000" pitchFamily="2" charset="-34"/>
                <a:ea typeface="Times New Roman" panose="02020603050405020304" pitchFamily="18" charset="0"/>
                <a:cs typeface="Charm" panose="00000500000000000000" pitchFamily="2" charset="-34"/>
              </a:rPr>
              <a:t>thuật</a:t>
            </a:r>
            <a:endParaRPr lang="en-US" sz="2800" b="1" u="sng" dirty="0">
              <a:solidFill>
                <a:schemeClr val="accent5">
                  <a:lumMod val="50000"/>
                </a:schemeClr>
              </a:solidFill>
              <a:effectLst/>
              <a:latin typeface="Charm" panose="00000500000000000000" pitchFamily="2" charset="-34"/>
              <a:ea typeface="Times New Roman" panose="02020603050405020304" pitchFamily="18" charset="0"/>
              <a:cs typeface="Charm" panose="00000500000000000000" pitchFamily="2" charset="-34"/>
            </a:endParaRPr>
          </a:p>
          <a:p>
            <a:pPr marL="457200" indent="-457200" algn="just">
              <a:lnSpc>
                <a:spcPct val="115000"/>
              </a:lnSpc>
              <a:buFontTx/>
              <a:buChar char="-"/>
              <a:tabLst>
                <a:tab pos="90170" algn="l"/>
                <a:tab pos="180340" algn="l"/>
              </a:tabLst>
            </a:pP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ảo</a:t>
            </a:r>
            <a:endPar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buFontTx/>
              <a:buChar char="-"/>
              <a:tabLst>
                <a:tab pos="90170" algn="l"/>
                <a:tab pos="180340" algn="l"/>
              </a:tabLst>
            </a:pP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gũi</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dị</a:t>
            </a:r>
            <a:endPar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buFontTx/>
              <a:buChar char="-"/>
              <a:tabLst>
                <a:tab pos="90170" algn="l"/>
                <a:tab pos="180340" algn="l"/>
              </a:tabLst>
            </a:pP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ph</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kê</a:t>
            </a:r>
            <a:endParaRPr lang="vi-VN"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45"/>
        <p:cNvGrpSpPr/>
        <p:nvPr/>
      </p:nvGrpSpPr>
      <p:grpSpPr>
        <a:xfrm>
          <a:off x="0" y="0"/>
          <a:ext cx="0" cy="0"/>
          <a:chOff x="0" y="0"/>
          <a:chExt cx="0" cy="0"/>
        </a:xfrm>
      </p:grpSpPr>
      <p:sp>
        <p:nvSpPr>
          <p:cNvPr id="7846" name="Google Shape;7846;p81"/>
          <p:cNvSpPr txBox="1"/>
          <p:nvPr/>
        </p:nvSpPr>
        <p:spPr>
          <a:xfrm>
            <a:off x="2107096" y="1588126"/>
            <a:ext cx="7295321" cy="2608400"/>
          </a:xfrm>
          <a:prstGeom prst="rect">
            <a:avLst/>
          </a:prstGeom>
          <a:noFill/>
          <a:ln>
            <a:noFill/>
          </a:ln>
        </p:spPr>
        <p:txBody>
          <a:bodyPr spcFirstLastPara="1" wrap="square" lIns="121900" tIns="121900" rIns="121900" bIns="121900" anchor="ctr" anchorCtr="0">
            <a:noAutofit/>
          </a:bodyPr>
          <a:lstStyle/>
          <a:p>
            <a:pPr algn="ctr">
              <a:lnSpc>
                <a:spcPct val="80000"/>
              </a:lnSpc>
            </a:pPr>
            <a:r>
              <a:rPr lang="en-GB" sz="3200" b="1" i="1" u="sng" dirty="0">
                <a:solidFill>
                  <a:schemeClr val="dk1"/>
                </a:solidFill>
                <a:latin typeface="Charm" panose="00000500000000000000" pitchFamily="2" charset="-34"/>
                <a:ea typeface="Gochi Hand"/>
                <a:cs typeface="Charm" panose="00000500000000000000" pitchFamily="2" charset="-34"/>
                <a:sym typeface="Gochi Hand"/>
              </a:rPr>
              <a:t>2. Nội dung</a:t>
            </a:r>
          </a:p>
          <a:p>
            <a:pPr algn="just">
              <a:lnSpc>
                <a:spcPct val="80000"/>
              </a:lnSpc>
            </a:pPr>
            <a:endParaRPr lang="en-GB" sz="2800" dirty="0">
              <a:solidFill>
                <a:schemeClr val="dk1"/>
              </a:solidFill>
              <a:latin typeface="Gochi Hand"/>
              <a:ea typeface="Gochi Hand"/>
              <a:cs typeface="Gochi Hand"/>
              <a:sym typeface="Gochi Hand"/>
            </a:endParaRPr>
          </a:p>
          <a:p>
            <a:pPr algn="just">
              <a:lnSpc>
                <a:spcPct val="80000"/>
              </a:lnSpc>
            </a:pPr>
            <a:r>
              <a:rPr lang="en-GB" sz="2800" dirty="0">
                <a:solidFill>
                  <a:schemeClr val="dk1"/>
                </a:solidFill>
                <a:latin typeface="Gochi Hand"/>
                <a:ea typeface="Gochi Hand"/>
                <a:cs typeface="Gochi Hand"/>
                <a:sym typeface="Gochi Hand"/>
              </a:rPr>
              <a:t>Bài thơ nói về cuộc sống trên trái đất khi mới có loài người, và sự thay đổi của trái đất từ khi có loài người ngày một tiến bộ, ngày một văn minh.</a:t>
            </a:r>
          </a:p>
          <a:p>
            <a:pPr algn="just">
              <a:lnSpc>
                <a:spcPct val="80000"/>
              </a:lnSpc>
            </a:pPr>
            <a:r>
              <a:rPr lang="en-GB" sz="2800" dirty="0">
                <a:solidFill>
                  <a:schemeClr val="dk1"/>
                </a:solidFill>
                <a:latin typeface="Gochi Hand"/>
                <a:ea typeface="Gochi Hand"/>
                <a:cs typeface="Gochi Hand"/>
                <a:sym typeface="Gochi Hand"/>
              </a:rPr>
              <a:t>Mọi vật sinh ra trên trái đất đều là vì con người, vì trẻ em: Hãy chăm sóc, yêu thương, dạy dỗ trẻ em và dành cho thế giới tuổi thơ mọi điều tốt đẹp nhất </a:t>
            </a:r>
            <a:endParaRPr sz="2800" dirty="0">
              <a:solidFill>
                <a:schemeClr val="dk1"/>
              </a:solidFill>
              <a:latin typeface="Gochi Hand"/>
              <a:ea typeface="Gochi Hand"/>
              <a:cs typeface="Gochi Hand"/>
              <a:sym typeface="Gochi Han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46">
                                            <p:txEl>
                                              <p:pRg st="0" end="0"/>
                                            </p:txEl>
                                          </p:spTgt>
                                        </p:tgtEl>
                                        <p:attrNameLst>
                                          <p:attrName>style.visibility</p:attrName>
                                        </p:attrNameLst>
                                      </p:cBhvr>
                                      <p:to>
                                        <p:strVal val="visible"/>
                                      </p:to>
                                    </p:set>
                                    <p:animEffect transition="in" filter="fade">
                                      <p:cBhvr>
                                        <p:cTn id="7" dur="1000"/>
                                        <p:tgtEl>
                                          <p:spTgt spid="7846">
                                            <p:txEl>
                                              <p:pRg st="0" end="0"/>
                                            </p:txEl>
                                          </p:spTgt>
                                        </p:tgtEl>
                                      </p:cBhvr>
                                    </p:animEffect>
                                    <p:anim calcmode="lin" valueType="num">
                                      <p:cBhvr>
                                        <p:cTn id="8" dur="1000" fill="hold"/>
                                        <p:tgtEl>
                                          <p:spTgt spid="784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8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846">
                                            <p:txEl>
                                              <p:pRg st="2" end="2"/>
                                            </p:txEl>
                                          </p:spTgt>
                                        </p:tgtEl>
                                        <p:attrNameLst>
                                          <p:attrName>style.visibility</p:attrName>
                                        </p:attrNameLst>
                                      </p:cBhvr>
                                      <p:to>
                                        <p:strVal val="visible"/>
                                      </p:to>
                                    </p:set>
                                    <p:animEffect transition="in" filter="barn(inVertical)">
                                      <p:cBhvr>
                                        <p:cTn id="14" dur="500"/>
                                        <p:tgtEl>
                                          <p:spTgt spid="784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846">
                                            <p:txEl>
                                              <p:pRg st="3" end="3"/>
                                            </p:txEl>
                                          </p:spTgt>
                                        </p:tgtEl>
                                        <p:attrNameLst>
                                          <p:attrName>style.visibility</p:attrName>
                                        </p:attrNameLst>
                                      </p:cBhvr>
                                      <p:to>
                                        <p:strVal val="visible"/>
                                      </p:to>
                                    </p:set>
                                    <p:animEffect transition="in" filter="barn(inVertical)">
                                      <p:cBhvr>
                                        <p:cTn id="19" dur="500"/>
                                        <p:tgtEl>
                                          <p:spTgt spid="78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3ae8ba758eaa93ed10623b778f1ab0a9"/>
          <p:cNvPicPr>
            <a:picLocks noChangeAspect="1"/>
          </p:cNvPicPr>
          <p:nvPr/>
        </p:nvPicPr>
        <p:blipFill>
          <a:blip r:embed="rId4"/>
          <a:stretch>
            <a:fillRect/>
          </a:stretch>
        </p:blipFill>
        <p:spPr>
          <a:xfrm>
            <a:off x="0" y="0"/>
            <a:ext cx="12192635" cy="6858635"/>
          </a:xfrm>
          <a:prstGeom prst="rect">
            <a:avLst/>
          </a:prstGeom>
        </p:spPr>
      </p:pic>
      <p:sp>
        <p:nvSpPr>
          <p:cNvPr id="3" name="椭圆 2"/>
          <p:cNvSpPr/>
          <p:nvPr/>
        </p:nvSpPr>
        <p:spPr>
          <a:xfrm>
            <a:off x="5741670" y="298174"/>
            <a:ext cx="5787721" cy="6400800"/>
          </a:xfrm>
          <a:prstGeom prst="ellipse">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7330287" y="1532353"/>
            <a:ext cx="2610485" cy="4247317"/>
          </a:xfrm>
          <a:prstGeom prst="rect">
            <a:avLst/>
          </a:prstGeom>
          <a:noFill/>
        </p:spPr>
        <p:txBody>
          <a:bodyPr wrap="square" rtlCol="0">
            <a:spAutoFit/>
          </a:bodyPr>
          <a:lstStyle/>
          <a:p>
            <a:pPr algn="ctr"/>
            <a:r>
              <a:rPr lang="en-US" altLang="zh-CN" sz="5400" b="1" dirty="0">
                <a:solidFill>
                  <a:srgbClr val="1B3553"/>
                </a:solidFill>
                <a:latin typeface="Bungee Inline" pitchFamily="2" charset="0"/>
                <a:ea typeface="字魂63号-泡泡体" panose="00000500000000000000" pitchFamily="2" charset="-122"/>
              </a:rPr>
              <a:t>CHĂM CHỈ HỌC TẬP NHÉ!</a:t>
            </a:r>
            <a:endParaRPr lang="zh-CN" altLang="en-US" sz="5400" b="1" dirty="0">
              <a:solidFill>
                <a:srgbClr val="1B3553"/>
              </a:solidFill>
              <a:latin typeface="Bungee Inline" pitchFamily="2" charset="0"/>
              <a:ea typeface="字魂63号-泡泡体" panose="00000500000000000000" pitchFamily="2" charset="-122"/>
            </a:endParaRPr>
          </a:p>
        </p:txBody>
      </p:sp>
      <p:pic>
        <p:nvPicPr>
          <p:cNvPr id="9" name="图片 8"/>
          <p:cNvPicPr>
            <a:picLocks noChangeAspect="1"/>
          </p:cNvPicPr>
          <p:nvPr/>
        </p:nvPicPr>
        <p:blipFill>
          <a:blip r:embed="rId5"/>
          <a:srcRect l="-14524" t="-3336"/>
          <a:stretch>
            <a:fillRect/>
          </a:stretch>
        </p:blipFill>
        <p:spPr>
          <a:xfrm flipH="1">
            <a:off x="9691217" y="3928110"/>
            <a:ext cx="1489710" cy="841375"/>
          </a:xfrm>
          <a:prstGeom prst="rect">
            <a:avLst/>
          </a:prstGeom>
        </p:spPr>
      </p:pic>
      <p:pic>
        <p:nvPicPr>
          <p:cNvPr id="5" name="图片 4"/>
          <p:cNvPicPr>
            <a:picLocks noChangeAspect="1"/>
          </p:cNvPicPr>
          <p:nvPr/>
        </p:nvPicPr>
        <p:blipFill>
          <a:blip r:embed="rId5"/>
          <a:srcRect l="-14524" t="-3336"/>
          <a:stretch>
            <a:fillRect/>
          </a:stretch>
        </p:blipFill>
        <p:spPr>
          <a:xfrm flipH="1" flipV="1">
            <a:off x="5369560" y="3383915"/>
            <a:ext cx="963295" cy="544195"/>
          </a:xfrm>
          <a:prstGeom prst="rect">
            <a:avLst/>
          </a:prstGeom>
        </p:spPr>
      </p:pic>
    </p:spTree>
    <p:custDataLst>
      <p:tags r:id="rId1"/>
    </p:custData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dac7d64116269f872a05508bafe0f24"/>
          <p:cNvPicPr>
            <a:picLocks noChangeAspect="1"/>
          </p:cNvPicPr>
          <p:nvPr/>
        </p:nvPicPr>
        <p:blipFill>
          <a:blip r:embed="rId4"/>
          <a:stretch>
            <a:fillRect/>
          </a:stretch>
        </p:blipFill>
        <p:spPr>
          <a:xfrm>
            <a:off x="6529705" y="1195705"/>
            <a:ext cx="5662295" cy="5662295"/>
          </a:xfrm>
          <a:prstGeom prst="rect">
            <a:avLst/>
          </a:prstGeom>
        </p:spPr>
      </p:pic>
      <p:sp>
        <p:nvSpPr>
          <p:cNvPr id="3" name="圆角矩形 2"/>
          <p:cNvSpPr/>
          <p:nvPr/>
        </p:nvSpPr>
        <p:spPr>
          <a:xfrm>
            <a:off x="178904" y="1233643"/>
            <a:ext cx="7692887" cy="5313788"/>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5" cstate="print"/>
          <a:srcRect l="-14524" t="-3336"/>
          <a:stretch>
            <a:fillRect/>
          </a:stretch>
        </p:blipFill>
        <p:spPr>
          <a:xfrm>
            <a:off x="999201" y="1043932"/>
            <a:ext cx="807085" cy="455295"/>
          </a:xfrm>
          <a:prstGeom prst="rect">
            <a:avLst/>
          </a:prstGeom>
        </p:spPr>
      </p:pic>
      <p:pic>
        <p:nvPicPr>
          <p:cNvPr id="5" name="图片 4"/>
          <p:cNvPicPr>
            <a:picLocks noChangeAspect="1"/>
          </p:cNvPicPr>
          <p:nvPr/>
        </p:nvPicPr>
        <p:blipFill>
          <a:blip r:embed="rId5" cstate="print"/>
          <a:srcRect l="-14524" t="-3336"/>
          <a:stretch>
            <a:fillRect/>
          </a:stretch>
        </p:blipFill>
        <p:spPr>
          <a:xfrm flipH="1">
            <a:off x="5975211" y="6288207"/>
            <a:ext cx="807085" cy="455295"/>
          </a:xfrm>
          <a:prstGeom prst="rect">
            <a:avLst/>
          </a:prstGeom>
        </p:spPr>
      </p:pic>
      <p:pic>
        <p:nvPicPr>
          <p:cNvPr id="7" name="图片 6"/>
          <p:cNvPicPr>
            <a:picLocks noChangeAspect="1"/>
          </p:cNvPicPr>
          <p:nvPr/>
        </p:nvPicPr>
        <p:blipFill>
          <a:blip r:embed="rId6"/>
          <a:srcRect l="31881" t="-9268"/>
          <a:stretch>
            <a:fillRect/>
          </a:stretch>
        </p:blipFill>
        <p:spPr>
          <a:xfrm>
            <a:off x="0" y="306705"/>
            <a:ext cx="886460" cy="889000"/>
          </a:xfrm>
          <a:prstGeom prst="rect">
            <a:avLst/>
          </a:prstGeom>
        </p:spPr>
      </p:pic>
      <p:sp>
        <p:nvSpPr>
          <p:cNvPr id="10" name="TextBox 9"/>
          <p:cNvSpPr txBox="1"/>
          <p:nvPr/>
        </p:nvSpPr>
        <p:spPr>
          <a:xfrm>
            <a:off x="1101738" y="310569"/>
            <a:ext cx="9988523" cy="1052789"/>
          </a:xfrm>
          <a:prstGeom prst="rect">
            <a:avLst/>
          </a:prstGeom>
          <a:noFill/>
        </p:spPr>
        <p:txBody>
          <a:bodyPr wrap="square">
            <a:spAutoFit/>
          </a:bodyPr>
          <a:lstStyle/>
          <a:p>
            <a:pPr algn="ctr">
              <a:lnSpc>
                <a:spcPct val="115000"/>
              </a:lnSpc>
            </a:pP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a:t>
            </a:r>
            <a:r>
              <a:rPr lang="de-DE"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ua các bài thơ mà </a:t>
            </a:r>
            <a:r>
              <a:rPr lang="en-US" alt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de-DE"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biết và </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phần soạn bài ở nhà</a:t>
            </a:r>
            <a:r>
              <a:rPr lang="de-DE"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các </a:t>
            </a:r>
            <a:r>
              <a:rPr lang="en-US" alt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hãy</a:t>
            </a:r>
            <a:r>
              <a:rPr lang="de-DE"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hoàn thiện bảng khái quát đặc điểm của thơ</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dưới đây</a:t>
            </a:r>
            <a:r>
              <a:rPr lang="vi-VN" sz="2800" b="1" dirty="0">
                <a:solidFill>
                  <a:schemeClr val="bg1"/>
                </a:solidFill>
                <a:latin typeface="Chakra Petch" panose="00000500000000000000" pitchFamily="2" charset="-34"/>
                <a:ea typeface="Times New Roman" panose="02020603050405020304" pitchFamily="18" charset="0"/>
                <a:cs typeface="Chakra Petch" panose="00000500000000000000" pitchFamily="2" charset="-34"/>
              </a:rPr>
              <a:t>:</a:t>
            </a:r>
            <a:endParaRPr lang="vi-VN" sz="2800" b="1" dirty="0">
              <a:solidFill>
                <a:schemeClr val="bg1"/>
              </a:solidFill>
              <a:effectLst/>
              <a:latin typeface="Chakra Petch" panose="00000500000000000000" pitchFamily="2" charset="-34"/>
              <a:ea typeface="Times New Roman" panose="02020603050405020304" pitchFamily="18" charset="0"/>
              <a:cs typeface="Chakra Petch" panose="00000500000000000000" pitchFamily="2" charset="-34"/>
            </a:endParaRPr>
          </a:p>
        </p:txBody>
      </p:sp>
      <p:graphicFrame>
        <p:nvGraphicFramePr>
          <p:cNvPr id="9" name="Table 8"/>
          <p:cNvGraphicFramePr>
            <a:graphicFrameLocks noGrp="1"/>
          </p:cNvGraphicFramePr>
          <p:nvPr>
            <p:extLst>
              <p:ext uri="{D42A27DB-BD31-4B8C-83A1-F6EECF244321}">
                <p14:modId xmlns:p14="http://schemas.microsoft.com/office/powerpoint/2010/main" val="2126150891"/>
              </p:ext>
            </p:extLst>
          </p:nvPr>
        </p:nvGraphicFramePr>
        <p:xfrm>
          <a:off x="705394" y="1929070"/>
          <a:ext cx="6774943" cy="3785244"/>
        </p:xfrm>
        <a:graphic>
          <a:graphicData uri="http://schemas.openxmlformats.org/drawingml/2006/table">
            <a:tbl>
              <a:tblPr firstRow="1" firstCol="1" bandRow="1">
                <a:tableStyleId>{5C22544A-7EE6-4342-B048-85BDC9FD1C3A}</a:tableStyleId>
              </a:tblPr>
              <a:tblGrid>
                <a:gridCol w="3291840">
                  <a:extLst>
                    <a:ext uri="{9D8B030D-6E8A-4147-A177-3AD203B41FA5}">
                      <a16:colId xmlns="" xmlns:a16="http://schemas.microsoft.com/office/drawing/2014/main" val="20000"/>
                    </a:ext>
                  </a:extLst>
                </a:gridCol>
                <a:gridCol w="3483103">
                  <a:extLst>
                    <a:ext uri="{9D8B030D-6E8A-4147-A177-3AD203B41FA5}">
                      <a16:colId xmlns="" xmlns:a16="http://schemas.microsoft.com/office/drawing/2014/main" val="20001"/>
                    </a:ext>
                  </a:extLst>
                </a:gridCol>
              </a:tblGrid>
              <a:tr h="440471">
                <a:tc>
                  <a:txBody>
                    <a:bodyPr/>
                    <a:lstStyle/>
                    <a:p>
                      <a:pPr algn="ctr">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ctr">
                        <a:lnSpc>
                          <a:spcPct val="115000"/>
                        </a:lnSpc>
                        <a:tabLst>
                          <a:tab pos="90170" algn="l"/>
                          <a:tab pos="180340" algn="l"/>
                        </a:tabLst>
                      </a:pPr>
                      <a:r>
                        <a:rPr lang="vi-VN" sz="2400">
                          <a:effectLst/>
                          <a:latin typeface="Times New Roman" panose="02020603050405020304" pitchFamily="18" charset="0"/>
                          <a:cs typeface="Times New Roman" panose="02020603050405020304" pitchFamily="18" charset="0"/>
                        </a:rPr>
                        <a:t>Đặc điểm</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 xmlns:a16="http://schemas.microsoft.com/office/drawing/2014/main" val="10000"/>
                  </a:ext>
                </a:extLst>
              </a:tr>
              <a:tr h="700230">
                <a:tc>
                  <a:txBody>
                    <a:bodyPr/>
                    <a:lstStyle/>
                    <a:p>
                      <a:pPr algn="ctr">
                        <a:lnSpc>
                          <a:spcPct val="115000"/>
                        </a:lnSpc>
                        <a:tabLst>
                          <a:tab pos="90170" algn="l"/>
                          <a:tab pos="180340" algn="l"/>
                        </a:tabLst>
                      </a:pPr>
                      <a:r>
                        <a:rPr lang="vi-VN" sz="2400" b="0" dirty="0">
                          <a:effectLst/>
                          <a:latin typeface="Times New Roman" panose="02020603050405020304" pitchFamily="18" charset="0"/>
                          <a:cs typeface="Times New Roman" panose="02020603050405020304" pitchFamily="18" charset="0"/>
                        </a:rPr>
                        <a:t> Thể thơ</a:t>
                      </a:r>
                      <a:endParaRPr lang="vi-VN"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just">
                        <a:lnSpc>
                          <a:spcPct val="115000"/>
                        </a:lnSpc>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 xmlns:a16="http://schemas.microsoft.com/office/drawing/2014/main" val="10001"/>
                  </a:ext>
                </a:extLst>
              </a:tr>
              <a:tr h="287383">
                <a:tc>
                  <a:txBody>
                    <a:bodyPr/>
                    <a:lstStyle/>
                    <a:p>
                      <a:pPr algn="ctr">
                        <a:lnSpc>
                          <a:spcPct val="115000"/>
                        </a:lnSpc>
                        <a:tabLst>
                          <a:tab pos="90170" algn="l"/>
                          <a:tab pos="180340" algn="l"/>
                        </a:tabLst>
                      </a:pPr>
                      <a:endParaRPr lang="vi-VN"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 xmlns:a16="http://schemas.microsoft.com/office/drawing/2014/main" val="10002"/>
                  </a:ext>
                </a:extLst>
              </a:tr>
              <a:tr h="614449">
                <a:tc>
                  <a:txBody>
                    <a:bodyPr/>
                    <a:lstStyle/>
                    <a:p>
                      <a:pPr algn="ctr">
                        <a:lnSpc>
                          <a:spcPct val="115000"/>
                        </a:lnSpc>
                        <a:tabLst>
                          <a:tab pos="90170" algn="l"/>
                          <a:tab pos="180340" algn="l"/>
                        </a:tabLst>
                      </a:pPr>
                      <a:r>
                        <a:rPr lang="vi-VN" sz="2400" b="0" dirty="0">
                          <a:effectLst/>
                          <a:latin typeface="Times New Roman" panose="02020603050405020304" pitchFamily="18" charset="0"/>
                          <a:cs typeface="Times New Roman" panose="02020603050405020304" pitchFamily="18" charset="0"/>
                        </a:rPr>
                        <a:t>Biện pháp tu từ</a:t>
                      </a:r>
                      <a:endParaRPr lang="vi-VN"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 xmlns:a16="http://schemas.microsoft.com/office/drawing/2014/main" val="10003"/>
                  </a:ext>
                </a:extLst>
              </a:tr>
              <a:tr h="614449">
                <a:tc>
                  <a:txBody>
                    <a:bodyPr/>
                    <a:lstStyle/>
                    <a:p>
                      <a:pPr algn="ctr">
                        <a:lnSpc>
                          <a:spcPct val="115000"/>
                        </a:lnSpc>
                        <a:tabLst>
                          <a:tab pos="90170" algn="l"/>
                          <a:tab pos="180340" algn="l"/>
                        </a:tabLst>
                      </a:pPr>
                      <a:r>
                        <a:rPr lang="vi-VN" sz="2400" b="0" dirty="0">
                          <a:effectLst/>
                          <a:latin typeface="Times New Roman" panose="02020603050405020304" pitchFamily="18" charset="0"/>
                          <a:cs typeface="Times New Roman" panose="02020603050405020304" pitchFamily="18" charset="0"/>
                        </a:rPr>
                        <a:t>Nội dung</a:t>
                      </a:r>
                      <a:endParaRPr lang="vi-VN"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 xmlns:a16="http://schemas.microsoft.com/office/drawing/2014/main" val="10004"/>
                  </a:ext>
                </a:extLst>
              </a:tr>
              <a:tr h="995021">
                <a:tc>
                  <a:txBody>
                    <a:bodyPr/>
                    <a:lstStyle/>
                    <a:p>
                      <a:pPr algn="ctr">
                        <a:lnSpc>
                          <a:spcPct val="115000"/>
                        </a:lnSpc>
                        <a:tabLst>
                          <a:tab pos="90170" algn="l"/>
                          <a:tab pos="180340" algn="l"/>
                        </a:tabLst>
                      </a:pPr>
                      <a:r>
                        <a:rPr lang="vi-VN" sz="2400" b="0" dirty="0">
                          <a:effectLst/>
                          <a:latin typeface="Times New Roman" panose="02020603050405020304" pitchFamily="18" charset="0"/>
                          <a:cs typeface="Times New Roman" panose="02020603050405020304" pitchFamily="18" charset="0"/>
                        </a:rPr>
                        <a:t>Phương thức biểu đạt</a:t>
                      </a:r>
                      <a:endParaRPr lang="vi-VN"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 xmlns:a16="http://schemas.microsoft.com/office/drawing/2014/main" val="10005"/>
                  </a:ext>
                </a:extLst>
              </a:tr>
            </a:tbl>
          </a:graphicData>
        </a:graphic>
      </p:graphicFrame>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10218856"/>
              </p:ext>
            </p:extLst>
          </p:nvPr>
        </p:nvGraphicFramePr>
        <p:xfrm>
          <a:off x="828260" y="1227177"/>
          <a:ext cx="10535479" cy="4371887"/>
        </p:xfrm>
        <a:graphic>
          <a:graphicData uri="http://schemas.openxmlformats.org/drawingml/2006/table">
            <a:tbl>
              <a:tblPr firstRow="1" firstCol="1" bandRow="1">
                <a:tableStyleId>{5C22544A-7EE6-4342-B048-85BDC9FD1C3A}</a:tableStyleId>
              </a:tblPr>
              <a:tblGrid>
                <a:gridCol w="3330315">
                  <a:extLst>
                    <a:ext uri="{9D8B030D-6E8A-4147-A177-3AD203B41FA5}">
                      <a16:colId xmlns="" xmlns:a16="http://schemas.microsoft.com/office/drawing/2014/main" val="20000"/>
                    </a:ext>
                  </a:extLst>
                </a:gridCol>
                <a:gridCol w="7205164">
                  <a:extLst>
                    <a:ext uri="{9D8B030D-6E8A-4147-A177-3AD203B41FA5}">
                      <a16:colId xmlns="" xmlns:a16="http://schemas.microsoft.com/office/drawing/2014/main" val="20001"/>
                    </a:ext>
                  </a:extLst>
                </a:gridCol>
              </a:tblGrid>
              <a:tr h="387473">
                <a:tc>
                  <a:txBody>
                    <a:bodyPr/>
                    <a:lstStyle/>
                    <a:p>
                      <a:pPr algn="ctr">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tc>
                  <a:txBody>
                    <a:bodyPr/>
                    <a:lstStyle/>
                    <a:p>
                      <a:pPr algn="ctr">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Đặc điểm</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 xmlns:a16="http://schemas.microsoft.com/office/drawing/2014/main" val="10000"/>
                  </a:ext>
                </a:extLst>
              </a:tr>
              <a:tr h="771385">
                <a:tc>
                  <a:txBody>
                    <a:bodyPr/>
                    <a:lstStyle/>
                    <a:p>
                      <a:pPr algn="ctr">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Thể thơ</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nchor="ctr"/>
                </a:tc>
                <a:tc>
                  <a:txBody>
                    <a:bodyPr/>
                    <a:lstStyle/>
                    <a:p>
                      <a:pPr algn="just">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 </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 xmlns:a16="http://schemas.microsoft.com/office/drawing/2014/main" val="10001"/>
                  </a:ext>
                </a:extLst>
              </a:tr>
              <a:tr h="587623">
                <a:tc>
                  <a:txBody>
                    <a:bodyPr/>
                    <a:lstStyle/>
                    <a:p>
                      <a:pPr algn="ctr">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Biện pháp tu từ</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nchor="ctr"/>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 xmlns:a16="http://schemas.microsoft.com/office/drawing/2014/main" val="10002"/>
                  </a:ext>
                </a:extLst>
              </a:tr>
              <a:tr h="587623">
                <a:tc>
                  <a:txBody>
                    <a:bodyPr/>
                    <a:lstStyle/>
                    <a:p>
                      <a:pPr algn="ctr">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Nội dung</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nchor="ctr"/>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 xmlns:a16="http://schemas.microsoft.com/office/drawing/2014/main" val="10003"/>
                  </a:ext>
                </a:extLst>
              </a:tr>
              <a:tr h="2004632">
                <a:tc>
                  <a:txBody>
                    <a:bodyPr/>
                    <a:lstStyle/>
                    <a:p>
                      <a:pPr algn="ctr">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Phương thức biểu đạt</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nchor="ctr"/>
                </a:tc>
                <a:tc>
                  <a:txBody>
                    <a:bodyPr/>
                    <a:lstStyle/>
                    <a:p>
                      <a:pPr algn="just">
                        <a:lnSpc>
                          <a:spcPct val="115000"/>
                        </a:lnSpc>
                        <a:tabLst>
                          <a:tab pos="90170" algn="l"/>
                          <a:tab pos="180340" algn="l"/>
                        </a:tabLst>
                      </a:pP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154" marR="56154" marT="0" marB="0"/>
                </a:tc>
                <a:extLst>
                  <a:ext uri="{0D108BD9-81ED-4DB2-BD59-A6C34878D82A}">
                    <a16:rowId xmlns="" xmlns:a16="http://schemas.microsoft.com/office/drawing/2014/main" val="10004"/>
                  </a:ext>
                </a:extLst>
              </a:tr>
            </a:tbl>
          </a:graphicData>
        </a:graphic>
      </p:graphicFrame>
      <p:sp>
        <p:nvSpPr>
          <p:cNvPr id="7" name="TextBox 6"/>
          <p:cNvSpPr txBox="1"/>
          <p:nvPr/>
        </p:nvSpPr>
        <p:spPr>
          <a:xfrm>
            <a:off x="4159527" y="1790505"/>
            <a:ext cx="6594612" cy="483017"/>
          </a:xfrm>
          <a:prstGeom prst="rect">
            <a:avLst/>
          </a:prstGeom>
          <a:noFill/>
        </p:spPr>
        <p:txBody>
          <a:bodyPr wrap="square">
            <a:spAutoFit/>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Số tiếng trong mỗi dòng, số dòng trong mỗi bài,…</a:t>
            </a:r>
          </a:p>
        </p:txBody>
      </p:sp>
      <p:sp>
        <p:nvSpPr>
          <p:cNvPr id="9" name="TextBox 8"/>
          <p:cNvSpPr txBox="1"/>
          <p:nvPr/>
        </p:nvSpPr>
        <p:spPr>
          <a:xfrm>
            <a:off x="4159527" y="2353833"/>
            <a:ext cx="6092686" cy="483017"/>
          </a:xfrm>
          <a:prstGeom prst="rect">
            <a:avLst/>
          </a:prstGeom>
          <a:noFill/>
        </p:spPr>
        <p:txBody>
          <a:bodyPr wrap="square">
            <a:spAutoFit/>
          </a:bodyPr>
          <a:lstStyle/>
          <a:p>
            <a:pPr algn="just">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So sánh, ẩn dụ, điệp ngữ, v.v…</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p:cNvSpPr txBox="1"/>
          <p:nvPr/>
        </p:nvSpPr>
        <p:spPr>
          <a:xfrm>
            <a:off x="4159527" y="2945983"/>
            <a:ext cx="6092686" cy="483017"/>
          </a:xfrm>
          <a:prstGeom prst="rect">
            <a:avLst/>
          </a:prstGeom>
          <a:noFill/>
        </p:spPr>
        <p:txBody>
          <a:bodyPr wrap="square">
            <a:spAutoFit/>
          </a:bodyPr>
          <a:lstStyle/>
          <a:p>
            <a:pPr algn="just">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Tình cảm, cảm xúc của nhà thơ trước cuộc sống</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p:cNvSpPr txBox="1"/>
          <p:nvPr/>
        </p:nvSpPr>
        <p:spPr>
          <a:xfrm>
            <a:off x="4159528" y="3610247"/>
            <a:ext cx="7204212" cy="1757212"/>
          </a:xfrm>
          <a:prstGeom prst="rect">
            <a:avLst/>
          </a:prstGeom>
          <a:noFill/>
        </p:spPr>
        <p:txBody>
          <a:bodyPr wrap="square">
            <a:spAutoFit/>
          </a:bodyPr>
          <a:lstStyle/>
          <a:p>
            <a:pPr algn="just">
              <a:lnSpc>
                <a:spcPct val="115000"/>
              </a:lnSpc>
              <a:tabLst>
                <a:tab pos="90170" algn="l"/>
                <a:tab pos="180340" algn="l"/>
              </a:tabLst>
            </a:pPr>
            <a:r>
              <a:rPr lang="vi-VN" sz="2400" dirty="0">
                <a:effectLst/>
                <a:latin typeface="Times New Roman" panose="02020603050405020304" pitchFamily="18" charset="0"/>
                <a:cs typeface="Times New Roman" panose="02020603050405020304" pitchFamily="18" charset="0"/>
              </a:rPr>
              <a:t>Có thể có yếu tố tự sự (kể lại một sự kiện, câu chuyện) và miêu tả (tái hiện những đặc điểm nổi bật của đối tượng) nhưng những yếu tố ấy chỉ là phương tiện để nhà thơ bộc lộ tình cảm, cảm xúc.</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p:cNvSpPr txBox="1"/>
          <p:nvPr/>
        </p:nvSpPr>
        <p:spPr>
          <a:xfrm>
            <a:off x="828260" y="264273"/>
            <a:ext cx="8314082" cy="800219"/>
          </a:xfrm>
          <a:prstGeom prst="rect">
            <a:avLst/>
          </a:prstGeom>
          <a:noFill/>
        </p:spPr>
        <p:txBody>
          <a:bodyPr wrap="square">
            <a:spAutoFit/>
          </a:bodyPr>
          <a:lstStyle/>
          <a:p>
            <a:pPr algn="just">
              <a:lnSpc>
                <a:spcPct val="115000"/>
              </a:lnSpc>
            </a:pPr>
            <a:r>
              <a:rPr lang="en-US" sz="4000" b="1" smtClean="0">
                <a:solidFill>
                  <a:schemeClr val="accent5">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4000" b="1" smtClean="0">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dirty="0">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4000" b="1" dirty="0">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4000" b="1" dirty="0">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4000" b="1" dirty="0">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vi-VN" sz="4000" b="1" dirty="0">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4000" dirty="0">
              <a:solidFill>
                <a:schemeClr val="accent5">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barn(inVertical)">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barn(inVertical)">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barn(inVertical)">
                                      <p:cBhvr>
                                        <p:cTn id="3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93432" y="428039"/>
            <a:ext cx="3938905" cy="646331"/>
          </a:xfrm>
          <a:prstGeom prst="rect">
            <a:avLst/>
          </a:prstGeom>
          <a:noFill/>
        </p:spPr>
        <p:txBody>
          <a:bodyPr wrap="square" rtlCol="0">
            <a:spAutoFit/>
          </a:bodyPr>
          <a:lstStyle/>
          <a:p>
            <a:pPr algn="ctr"/>
            <a:r>
              <a:rPr lang="en-US" altLang="zh-CN" sz="3600" b="1" dirty="0">
                <a:solidFill>
                  <a:schemeClr val="accent4">
                    <a:lumMod val="40000"/>
                    <a:lumOff val="60000"/>
                  </a:schemeClr>
                </a:solidFill>
                <a:latin typeface="Chakra Petch" panose="00000500000000000000" pitchFamily="2" charset="-34"/>
                <a:ea typeface="字魂63号-泡泡体" panose="00000500000000000000" pitchFamily="2" charset="-122"/>
                <a:cs typeface="Chakra Petch" panose="00000500000000000000" pitchFamily="2" charset="-34"/>
              </a:rPr>
              <a:t>2</a:t>
            </a:r>
            <a:r>
              <a:rPr lang="en-US" altLang="zh-CN" sz="3600" b="1" smtClean="0">
                <a:solidFill>
                  <a:schemeClr val="accent4">
                    <a:lumMod val="40000"/>
                    <a:lumOff val="60000"/>
                  </a:schemeClr>
                </a:solidFill>
                <a:latin typeface="Chakra Petch" panose="00000500000000000000" pitchFamily="2" charset="-34"/>
                <a:ea typeface="字魂63号-泡泡体" panose="00000500000000000000" pitchFamily="2" charset="-122"/>
                <a:cs typeface="Chakra Petch" panose="00000500000000000000" pitchFamily="2" charset="-34"/>
              </a:rPr>
              <a:t>. </a:t>
            </a:r>
            <a:r>
              <a:rPr lang="en-US" altLang="zh-CN" sz="3600" b="1" dirty="0" err="1">
                <a:solidFill>
                  <a:schemeClr val="accent4">
                    <a:lumMod val="40000"/>
                    <a:lumOff val="60000"/>
                  </a:schemeClr>
                </a:solidFill>
                <a:latin typeface="Chakra Petch" panose="00000500000000000000" pitchFamily="2" charset="-34"/>
                <a:ea typeface="字魂63号-泡泡体" panose="00000500000000000000" pitchFamily="2" charset="-122"/>
                <a:cs typeface="Chakra Petch" panose="00000500000000000000" pitchFamily="2" charset="-34"/>
              </a:rPr>
              <a:t>Ví</a:t>
            </a:r>
            <a:r>
              <a:rPr lang="en-US" altLang="zh-CN" sz="3600" b="1" dirty="0">
                <a:solidFill>
                  <a:schemeClr val="accent4">
                    <a:lumMod val="40000"/>
                    <a:lumOff val="60000"/>
                  </a:schemeClr>
                </a:solidFill>
                <a:latin typeface="Chakra Petch" panose="00000500000000000000" pitchFamily="2" charset="-34"/>
                <a:ea typeface="字魂63号-泡泡体" panose="00000500000000000000" pitchFamily="2" charset="-122"/>
                <a:cs typeface="Chakra Petch" panose="00000500000000000000" pitchFamily="2" charset="-34"/>
              </a:rPr>
              <a:t> </a:t>
            </a:r>
            <a:r>
              <a:rPr lang="en-US" altLang="zh-CN" sz="3600" b="1" dirty="0" err="1">
                <a:solidFill>
                  <a:schemeClr val="accent4">
                    <a:lumMod val="40000"/>
                    <a:lumOff val="60000"/>
                  </a:schemeClr>
                </a:solidFill>
                <a:latin typeface="Chakra Petch" panose="00000500000000000000" pitchFamily="2" charset="-34"/>
                <a:ea typeface="字魂63号-泡泡体" panose="00000500000000000000" pitchFamily="2" charset="-122"/>
                <a:cs typeface="Chakra Petch" panose="00000500000000000000" pitchFamily="2" charset="-34"/>
              </a:rPr>
              <a:t>dụ</a:t>
            </a:r>
            <a:endParaRPr lang="zh-CN" altLang="en-US" sz="3600" b="1" dirty="0">
              <a:solidFill>
                <a:schemeClr val="accent4">
                  <a:lumMod val="40000"/>
                  <a:lumOff val="60000"/>
                </a:schemeClr>
              </a:solidFill>
              <a:latin typeface="Chakra Petch" panose="00000500000000000000" pitchFamily="2" charset="-34"/>
              <a:ea typeface="字魂63号-泡泡体" panose="00000500000000000000" pitchFamily="2" charset="-122"/>
              <a:cs typeface="Chakra Petch" panose="00000500000000000000" pitchFamily="2" charset="-34"/>
            </a:endParaRPr>
          </a:p>
        </p:txBody>
      </p:sp>
      <p:pic>
        <p:nvPicPr>
          <p:cNvPr id="10" name="图片 9"/>
          <p:cNvPicPr>
            <a:picLocks noChangeAspect="1"/>
          </p:cNvPicPr>
          <p:nvPr/>
        </p:nvPicPr>
        <p:blipFill>
          <a:blip r:embed="rId4"/>
          <a:srcRect l="31881" t="-9268"/>
          <a:stretch>
            <a:fillRect/>
          </a:stretch>
        </p:blipFill>
        <p:spPr>
          <a:xfrm>
            <a:off x="0" y="306705"/>
            <a:ext cx="886460" cy="889000"/>
          </a:xfrm>
          <a:prstGeom prst="rect">
            <a:avLst/>
          </a:prstGeom>
        </p:spPr>
      </p:pic>
      <p:sp>
        <p:nvSpPr>
          <p:cNvPr id="4" name="圆角矩形 3"/>
          <p:cNvSpPr/>
          <p:nvPr/>
        </p:nvSpPr>
        <p:spPr>
          <a:xfrm>
            <a:off x="258417" y="1317039"/>
            <a:ext cx="11688417" cy="5112922"/>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084d31ff3717fb95ffeac3c797900853"/>
          <p:cNvPicPr>
            <a:picLocks noChangeAspect="1"/>
          </p:cNvPicPr>
          <p:nvPr/>
        </p:nvPicPr>
        <p:blipFill>
          <a:blip r:embed="rId5"/>
          <a:srcRect/>
          <a:stretch>
            <a:fillRect/>
          </a:stretch>
        </p:blipFill>
        <p:spPr>
          <a:xfrm>
            <a:off x="4825365" y="1566476"/>
            <a:ext cx="1893487" cy="4863485"/>
          </a:xfrm>
          <a:prstGeom prst="rect">
            <a:avLst/>
          </a:prstGeom>
        </p:spPr>
      </p:pic>
      <p:sp>
        <p:nvSpPr>
          <p:cNvPr id="5" name="圆角矩形 4"/>
          <p:cNvSpPr/>
          <p:nvPr/>
        </p:nvSpPr>
        <p:spPr>
          <a:xfrm>
            <a:off x="1589115" y="1147811"/>
            <a:ext cx="2036445" cy="490855"/>
          </a:xfrm>
          <a:prstGeom prst="roundRect">
            <a:avLst>
              <a:gd name="adj" fmla="val 40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8449283" y="1117331"/>
            <a:ext cx="2036445" cy="490855"/>
          </a:xfrm>
          <a:prstGeom prst="roundRect">
            <a:avLst>
              <a:gd name="adj" fmla="val 40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706272" y="1147811"/>
            <a:ext cx="1802130" cy="460375"/>
          </a:xfrm>
          <a:prstGeom prst="rect">
            <a:avLst/>
          </a:prstGeom>
          <a:noFill/>
        </p:spPr>
        <p:txBody>
          <a:bodyPr wrap="square" rtlCol="0">
            <a:spAutoFit/>
          </a:bodyPr>
          <a:lstStyle/>
          <a:p>
            <a:pPr algn="dist"/>
            <a:r>
              <a:rPr lang="en-US" altLang="zh-CN" sz="2400" b="1" dirty="0">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rPr>
              <a:t>???</a:t>
            </a:r>
            <a:endParaRPr lang="zh-CN" altLang="en-US" sz="2400" b="1" dirty="0">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sp>
        <p:nvSpPr>
          <p:cNvPr id="8" name="文本框 7"/>
          <p:cNvSpPr txBox="1"/>
          <p:nvPr/>
        </p:nvSpPr>
        <p:spPr>
          <a:xfrm>
            <a:off x="8566441" y="1106101"/>
            <a:ext cx="1802130" cy="460375"/>
          </a:xfrm>
          <a:prstGeom prst="rect">
            <a:avLst/>
          </a:prstGeom>
          <a:noFill/>
        </p:spPr>
        <p:txBody>
          <a:bodyPr wrap="square" rtlCol="0">
            <a:spAutoFit/>
          </a:bodyPr>
          <a:lstStyle/>
          <a:p>
            <a:pPr algn="dist"/>
            <a:r>
              <a:rPr lang="en-US" altLang="zh-CN" sz="2400" b="1" dirty="0" err="1">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rPr>
              <a:t>Trả</a:t>
            </a:r>
            <a:r>
              <a:rPr lang="en-US" altLang="zh-CN" sz="2400" b="1" dirty="0">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rPr>
              <a:t> </a:t>
            </a:r>
            <a:r>
              <a:rPr lang="en-US" altLang="zh-CN" sz="2400" b="1" dirty="0" err="1">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rPr>
              <a:t>lời</a:t>
            </a:r>
            <a:endParaRPr lang="zh-CN" altLang="en-US" sz="2400" b="1" dirty="0">
              <a:solidFill>
                <a:srgbClr val="1B3553"/>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sp>
        <p:nvSpPr>
          <p:cNvPr id="13" name="TextBox 12"/>
          <p:cNvSpPr txBox="1"/>
          <p:nvPr/>
        </p:nvSpPr>
        <p:spPr>
          <a:xfrm>
            <a:off x="487875" y="2206706"/>
            <a:ext cx="4620838" cy="3456331"/>
          </a:xfrm>
          <a:prstGeom prst="rect">
            <a:avLst/>
          </a:prstGeom>
          <a:noFill/>
        </p:spPr>
        <p:txBody>
          <a:bodyPr wrap="square">
            <a:spAutoFit/>
          </a:bodyPr>
          <a:lstStyle/>
          <a:p>
            <a:pPr algn="just">
              <a:lnSpc>
                <a:spcPct val="115000"/>
              </a:lnSpc>
            </a:pPr>
            <a:r>
              <a:rPr lang="de-DE" sz="2400"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Chỉ ra các yếu tố mà em quan tâm trong đoạn thơ sau:</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pPr>
            <a:r>
              <a:rPr lang="de-DE" sz="2400" i="1"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“Anh đội viên mơ màng</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pPr>
            <a:r>
              <a:rPr lang="de-DE" sz="2400" i="1"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Như nằm trong giấc mộng</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pPr>
            <a:r>
              <a:rPr lang="de-DE" sz="2400" i="1"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Bóng Bác cao lồng lộng</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pPr>
            <a:r>
              <a:rPr lang="de-DE" sz="2400" i="1"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Ấm hơn ngọn lửa hồng”</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de-DE" sz="2400"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(Trích </a:t>
            </a:r>
            <a:r>
              <a:rPr lang="de-DE" sz="2400" i="1"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“Đêm nay Bác không ngủ” </a:t>
            </a:r>
            <a:r>
              <a:rPr lang="de-DE" sz="2400" dirty="0">
                <a:solidFill>
                  <a:schemeClr val="accent4">
                    <a:lumMod val="40000"/>
                    <a:lumOff val="6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Minh Huệ)</a:t>
            </a:r>
            <a:endParaRPr lang="vi-VN" sz="2400" dirty="0">
              <a:solidFill>
                <a:schemeClr val="accent4">
                  <a:lumMod val="40000"/>
                  <a:lumOff val="6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p:cNvSpPr txBox="1"/>
          <p:nvPr/>
        </p:nvSpPr>
        <p:spPr>
          <a:xfrm>
            <a:off x="6971360" y="2419071"/>
            <a:ext cx="4949686" cy="3065455"/>
          </a:xfrm>
          <a:prstGeom prst="rect">
            <a:avLst/>
          </a:prstGeom>
          <a:noFill/>
        </p:spPr>
        <p:txBody>
          <a:bodyPr wrap="square">
            <a:spAutoFit/>
          </a:bodyPr>
          <a:lstStyle/>
          <a:p>
            <a:pPr algn="just">
              <a:lnSpc>
                <a:spcPct val="115000"/>
              </a:lnSpc>
            </a:pPr>
            <a:r>
              <a:rPr lang="vi-VN" sz="24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Thể thơ: 5 chữ</a:t>
            </a:r>
            <a:endParaRPr lang="vi-VN" sz="2400" smtClean="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4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Vần: gieo vần chân (cuối dòng thơ: mộng - lộng - hồng), liên tiếp.</a:t>
            </a:r>
            <a:endParaRPr lang="vi-VN" sz="2400" smtClean="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4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Nhịp: 3/2, 2/3</a:t>
            </a:r>
            <a:endParaRPr lang="vi-VN"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Âm điệu: Nhanh</a:t>
            </a:r>
            <a:endParaRPr lang="vi-VN"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Hình ảnh: gần gũi, thân thuộc, ấm áp.</a:t>
            </a:r>
            <a:endParaRPr lang="vi-VN"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P spid="8"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a:srcRect l="31881" t="-9268"/>
          <a:stretch>
            <a:fillRect/>
          </a:stretch>
        </p:blipFill>
        <p:spPr>
          <a:xfrm>
            <a:off x="0" y="306705"/>
            <a:ext cx="886460" cy="889000"/>
          </a:xfrm>
          <a:prstGeom prst="rect">
            <a:avLst/>
          </a:prstGeom>
        </p:spPr>
      </p:pic>
      <p:sp>
        <p:nvSpPr>
          <p:cNvPr id="23" name="TextBox 22"/>
          <p:cNvSpPr txBox="1"/>
          <p:nvPr/>
        </p:nvSpPr>
        <p:spPr>
          <a:xfrm>
            <a:off x="886460" y="422031"/>
            <a:ext cx="11060375" cy="1578894"/>
          </a:xfrm>
          <a:prstGeom prst="rect">
            <a:avLst/>
          </a:prstGeom>
          <a:noFill/>
        </p:spPr>
        <p:txBody>
          <a:bodyPr wrap="square">
            <a:spAutoFit/>
          </a:bodyPr>
          <a:lstStyle/>
          <a:p>
            <a:pPr>
              <a:lnSpc>
                <a:spcPct val="115000"/>
              </a:lnSpc>
              <a:tabLst>
                <a:tab pos="90170" algn="l"/>
                <a:tab pos="180340" algn="l"/>
                <a:tab pos="270510" algn="l"/>
              </a:tabLst>
            </a:pPr>
            <a:r>
              <a:rPr lang="de-DE" sz="28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Nêu </a:t>
            </a:r>
            <a:r>
              <a:rPr lang="de-DE"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tên một truyện kể về nguồn gốc loài người trong kho tàng văn học dân gian Việt Nam hoặc văn học nước ngoài mà em biết. Trong truyện kể đó, sự ra đời của loài người có điều gì kỳ lạ?</a:t>
            </a:r>
            <a:r>
              <a:rPr lang="de-DE"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800" b="1"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5" descr="lac-long-quan-va-au-co-768x5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2559" y="2121159"/>
            <a:ext cx="9498801" cy="446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07298874"/>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778" y="4372603"/>
            <a:ext cx="4820545" cy="3209164"/>
          </a:xfrm>
          <a:prstGeom prst="rect">
            <a:avLst/>
          </a:prstGeom>
        </p:spPr>
      </p:pic>
      <p:sp>
        <p:nvSpPr>
          <p:cNvPr id="5" name="TextBox 4"/>
          <p:cNvSpPr txBox="1"/>
          <p:nvPr/>
        </p:nvSpPr>
        <p:spPr>
          <a:xfrm>
            <a:off x="470452" y="453298"/>
            <a:ext cx="11251095" cy="622300"/>
          </a:xfrm>
          <a:prstGeom prst="rect">
            <a:avLst/>
          </a:prstGeom>
          <a:noFill/>
        </p:spPr>
        <p:txBody>
          <a:bodyPr wrap="square">
            <a:spAutoFit/>
          </a:bodyPr>
          <a:lstStyle/>
          <a:p>
            <a:pPr algn="just">
              <a:lnSpc>
                <a:spcPct val="115000"/>
              </a:lnSpc>
              <a:tabLst>
                <a:tab pos="90170" algn="l"/>
                <a:tab pos="180340" algn="l"/>
              </a:tabLst>
            </a:pPr>
            <a:r>
              <a:rPr lang="vi-VN" sz="3000" b="1" dirty="0">
                <a:solidFill>
                  <a:schemeClr val="accent5">
                    <a:lumMod val="50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NGUỒN GỐC LOÀI NGƯỜI TRONG VĂN HỌC DÂN GIAN</a:t>
            </a:r>
          </a:p>
        </p:txBody>
      </p:sp>
      <p:sp>
        <p:nvSpPr>
          <p:cNvPr id="7" name="TextBox 6"/>
          <p:cNvSpPr txBox="1"/>
          <p:nvPr/>
        </p:nvSpPr>
        <p:spPr>
          <a:xfrm>
            <a:off x="470452" y="1606854"/>
            <a:ext cx="2241273" cy="1332673"/>
          </a:xfrm>
          <a:prstGeom prst="rect">
            <a:avLst/>
          </a:prstGeom>
          <a:noFill/>
        </p:spPr>
        <p:txBody>
          <a:bodyPr wrap="square">
            <a:spAutoFit/>
          </a:bodyPr>
          <a:lstStyle/>
          <a:p>
            <a:pPr algn="ctr">
              <a:lnSpc>
                <a:spcPct val="115000"/>
              </a:lnSpc>
              <a:tabLst>
                <a:tab pos="90170" algn="l"/>
                <a:tab pos="180340" algn="l"/>
              </a:tabLst>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Con người là do Prô – mê – tê sáng tạo ra</a:t>
            </a:r>
          </a:p>
        </p:txBody>
      </p:sp>
      <p:sp>
        <p:nvSpPr>
          <p:cNvPr id="9" name="TextBox 8"/>
          <p:cNvSpPr txBox="1"/>
          <p:nvPr/>
        </p:nvSpPr>
        <p:spPr>
          <a:xfrm>
            <a:off x="4734339" y="1607449"/>
            <a:ext cx="2136723" cy="941796"/>
          </a:xfrm>
          <a:prstGeom prst="rect">
            <a:avLst/>
          </a:prstGeom>
          <a:noFill/>
        </p:spPr>
        <p:txBody>
          <a:bodyPr wrap="square">
            <a:spAutoFit/>
          </a:bodyPr>
          <a:lstStyle/>
          <a:p>
            <a:pPr algn="ctr">
              <a:lnSpc>
                <a:spcPct val="115000"/>
              </a:lnSpc>
              <a:tabLst>
                <a:tab pos="90170" algn="l"/>
                <a:tab pos="180340" algn="l"/>
              </a:tabLst>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Nữ Oa tạo ra con người</a:t>
            </a:r>
          </a:p>
        </p:txBody>
      </p:sp>
      <p:sp>
        <p:nvSpPr>
          <p:cNvPr id="10" name="TextBox 9"/>
          <p:cNvSpPr txBox="1"/>
          <p:nvPr/>
        </p:nvSpPr>
        <p:spPr>
          <a:xfrm>
            <a:off x="9306331" y="1606854"/>
            <a:ext cx="2405271" cy="1366528"/>
          </a:xfrm>
          <a:prstGeom prst="rect">
            <a:avLst/>
          </a:prstGeom>
          <a:noFill/>
        </p:spPr>
        <p:txBody>
          <a:bodyPr wrap="square">
            <a:spAutoFit/>
          </a:bodyPr>
          <a:lstStyle/>
          <a:p>
            <a:pPr algn="ctr">
              <a:lnSpc>
                <a:spcPct val="115000"/>
              </a:lnSpc>
              <a:tabLst>
                <a:tab pos="90170" algn="l"/>
                <a:tab pos="180340" algn="l"/>
              </a:tabLst>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Lạc Long Quân và Âu Cơ là thuỷ tổ loài người</a:t>
            </a:r>
          </a:p>
        </p:txBody>
      </p:sp>
      <p:sp>
        <p:nvSpPr>
          <p:cNvPr id="11" name="Arrow: Chevron 10"/>
          <p:cNvSpPr/>
          <p:nvPr/>
        </p:nvSpPr>
        <p:spPr>
          <a:xfrm>
            <a:off x="229427" y="4022892"/>
            <a:ext cx="2723322" cy="699422"/>
          </a:xfrm>
          <a:prstGeom prst="chevron">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B0F0"/>
                </a:solidFill>
                <a:latin typeface="Times New Roman" panose="02020603050405020304" pitchFamily="18" charset="0"/>
                <a:cs typeface="Times New Roman" panose="02020603050405020304" pitchFamily="18" charset="0"/>
              </a:rPr>
              <a:t>HY LẠP</a:t>
            </a:r>
          </a:p>
        </p:txBody>
      </p:sp>
      <p:sp>
        <p:nvSpPr>
          <p:cNvPr id="13" name="Arrow: Chevron 12"/>
          <p:cNvSpPr/>
          <p:nvPr/>
        </p:nvSpPr>
        <p:spPr>
          <a:xfrm>
            <a:off x="4734339" y="3993318"/>
            <a:ext cx="2723322" cy="699422"/>
          </a:xfrm>
          <a:prstGeom prst="chevron">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B0F0"/>
                </a:solidFill>
                <a:latin typeface="Times New Roman" panose="02020603050405020304" pitchFamily="18" charset="0"/>
                <a:cs typeface="Times New Roman" panose="02020603050405020304" pitchFamily="18" charset="0"/>
              </a:rPr>
              <a:t>TRUNG QUỐC</a:t>
            </a:r>
          </a:p>
        </p:txBody>
      </p:sp>
      <p:sp>
        <p:nvSpPr>
          <p:cNvPr id="14" name="Arrow: Chevron 13"/>
          <p:cNvSpPr/>
          <p:nvPr/>
        </p:nvSpPr>
        <p:spPr>
          <a:xfrm>
            <a:off x="9239251" y="4022892"/>
            <a:ext cx="2723322" cy="699422"/>
          </a:xfrm>
          <a:prstGeom prst="chevron">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B0F0"/>
                </a:solidFill>
                <a:latin typeface="Times New Roman" panose="02020603050405020304" pitchFamily="18" charset="0"/>
                <a:cs typeface="Times New Roman" panose="02020603050405020304" pitchFamily="18" charset="0"/>
              </a:rPr>
              <a:t>VIỆT NAM</a:t>
            </a:r>
          </a:p>
        </p:txBody>
      </p:sp>
      <p:cxnSp>
        <p:nvCxnSpPr>
          <p:cNvPr id="16" name="Straight Connector 15"/>
          <p:cNvCxnSpPr/>
          <p:nvPr/>
        </p:nvCxnSpPr>
        <p:spPr>
          <a:xfrm flipV="1">
            <a:off x="1591088" y="3148249"/>
            <a:ext cx="0" cy="874643"/>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951050" y="2939527"/>
            <a:ext cx="0" cy="874643"/>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0508966" y="3148247"/>
            <a:ext cx="0" cy="874643"/>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8268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arn(inVertical)">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par>
                                <p:cTn id="43" presetID="16" presetClass="entr" presetSubtype="21"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bldLvl="0" animBg="1"/>
      <p:bldP spid="13" grpId="0" bldLvl="0" animBg="1"/>
      <p:bldP spid="1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d3acb18ea10a4be9a9ec333d58fc9e7f"/>
          <p:cNvPicPr>
            <a:picLocks noChangeAspect="1"/>
          </p:cNvPicPr>
          <p:nvPr/>
        </p:nvPicPr>
        <p:blipFill>
          <a:blip r:embed="rId4"/>
          <a:stretch>
            <a:fillRect/>
          </a:stretch>
        </p:blipFill>
        <p:spPr>
          <a:xfrm>
            <a:off x="5497581" y="0"/>
            <a:ext cx="6694419" cy="6857365"/>
          </a:xfrm>
          <a:prstGeom prst="rect">
            <a:avLst/>
          </a:prstGeom>
        </p:spPr>
      </p:pic>
      <p:pic>
        <p:nvPicPr>
          <p:cNvPr id="3" name="图片 2" descr="60e1426891606dd191c2754b310bca12"/>
          <p:cNvPicPr>
            <a:picLocks noChangeAspect="1"/>
          </p:cNvPicPr>
          <p:nvPr/>
        </p:nvPicPr>
        <p:blipFill>
          <a:blip r:embed="rId5">
            <a:alphaModFix amt="20000"/>
          </a:blip>
          <a:srcRect/>
          <a:stretch>
            <a:fillRect/>
          </a:stretch>
        </p:blipFill>
        <p:spPr>
          <a:xfrm>
            <a:off x="598419" y="3487783"/>
            <a:ext cx="3940810" cy="3095897"/>
          </a:xfrm>
          <a:prstGeom prst="rect">
            <a:avLst/>
          </a:prstGeom>
        </p:spPr>
      </p:pic>
      <p:sp>
        <p:nvSpPr>
          <p:cNvPr id="17" name="文本框 16"/>
          <p:cNvSpPr txBox="1"/>
          <p:nvPr/>
        </p:nvSpPr>
        <p:spPr>
          <a:xfrm>
            <a:off x="139887" y="1226380"/>
            <a:ext cx="5710027" cy="1384995"/>
          </a:xfrm>
          <a:prstGeom prst="rect">
            <a:avLst/>
          </a:prstGeom>
          <a:noFill/>
        </p:spPr>
        <p:txBody>
          <a:bodyPr wrap="square" rtlCol="0">
            <a:spAutoFit/>
          </a:bodyPr>
          <a:lstStyle/>
          <a:p>
            <a:pPr algn="dist"/>
            <a:r>
              <a:rPr lang="en-US" altLang="zh-CN" sz="4200" b="1" dirty="0" smtClean="0">
                <a:solidFill>
                  <a:srgbClr val="C00000"/>
                </a:solidFill>
                <a:latin typeface="Times New Roman" panose="02020603050405020304" pitchFamily="18" charset="0"/>
                <a:ea typeface="字魂63号-泡泡体" panose="00000500000000000000" pitchFamily="2" charset="-122"/>
                <a:cs typeface="Times New Roman" panose="02020603050405020304" pitchFamily="18" charset="0"/>
              </a:rPr>
              <a:t>CHUYỆN </a:t>
            </a:r>
            <a:r>
              <a:rPr lang="en-US" altLang="zh-CN" sz="4200" b="1" dirty="0">
                <a:solidFill>
                  <a:srgbClr val="C00000"/>
                </a:solidFill>
                <a:latin typeface="Times New Roman" panose="02020603050405020304" pitchFamily="18" charset="0"/>
                <a:ea typeface="字魂63号-泡泡体" panose="00000500000000000000" pitchFamily="2" charset="-122"/>
                <a:cs typeface="Times New Roman" panose="02020603050405020304" pitchFamily="18" charset="0"/>
              </a:rPr>
              <a:t>CỔ TÍCH VỀ LOÀI NGƯỜI</a:t>
            </a:r>
            <a:endParaRPr lang="zh-CN" altLang="en-US" sz="4200" b="1" dirty="0">
              <a:solidFill>
                <a:srgbClr val="C00000"/>
              </a:solidFill>
              <a:latin typeface="Times New Roman" panose="02020603050405020304" pitchFamily="18" charset="0"/>
              <a:ea typeface="字魂63号-泡泡体" panose="00000500000000000000" pitchFamily="2" charset="-122"/>
              <a:cs typeface="Times New Roman" panose="02020603050405020304" pitchFamily="18" charset="0"/>
            </a:endParaRPr>
          </a:p>
        </p:txBody>
      </p:sp>
      <p:sp>
        <p:nvSpPr>
          <p:cNvPr id="9" name="文本框 8"/>
          <p:cNvSpPr txBox="1"/>
          <p:nvPr/>
        </p:nvSpPr>
        <p:spPr>
          <a:xfrm>
            <a:off x="0" y="181518"/>
            <a:ext cx="4010296" cy="707886"/>
          </a:xfrm>
          <a:prstGeom prst="rect">
            <a:avLst/>
          </a:prstGeom>
          <a:noFill/>
        </p:spPr>
        <p:txBody>
          <a:bodyPr wrap="square" rtlCol="0">
            <a:spAutoFit/>
          </a:bodyPr>
          <a:lstStyle/>
          <a:p>
            <a:r>
              <a:rPr lang="en-US" altLang="zh-CN" sz="4000" b="1" smtClean="0">
                <a:solidFill>
                  <a:schemeClr val="accent6">
                    <a:lumMod val="50000"/>
                  </a:schemeClr>
                </a:solidFill>
                <a:latin typeface="Bungee Inline" pitchFamily="2" charset="0"/>
                <a:ea typeface="字魂63号-泡泡体" panose="00000500000000000000" pitchFamily="2" charset="-122"/>
              </a:rPr>
              <a:t>TIẾT 17+18</a:t>
            </a:r>
            <a:endParaRPr lang="en-US" altLang="zh-CN" sz="4000" b="1" dirty="0">
              <a:solidFill>
                <a:schemeClr val="accent6">
                  <a:lumMod val="50000"/>
                </a:schemeClr>
              </a:solidFill>
              <a:latin typeface="Bungee Inline" pitchFamily="2" charset="0"/>
              <a:ea typeface="字魂63号-泡泡体" panose="00000500000000000000" pitchFamily="2" charset="-122"/>
            </a:endParaRPr>
          </a:p>
        </p:txBody>
      </p:sp>
      <p:sp>
        <p:nvSpPr>
          <p:cNvPr id="4" name="云形 3"/>
          <p:cNvSpPr/>
          <p:nvPr/>
        </p:nvSpPr>
        <p:spPr>
          <a:xfrm>
            <a:off x="0" y="-566310"/>
            <a:ext cx="5497581" cy="1567704"/>
          </a:xfrm>
          <a:prstGeom prst="cloud">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221275" y="2813830"/>
            <a:ext cx="3628639" cy="727710"/>
          </a:xfrm>
          <a:prstGeom prst="rect">
            <a:avLst/>
          </a:prstGeom>
          <a:noFill/>
        </p:spPr>
        <p:txBody>
          <a:bodyPr wrap="square">
            <a:spAutoFit/>
          </a:bodyPr>
          <a:lstStyle/>
          <a:p>
            <a:pPr algn="just">
              <a:lnSpc>
                <a:spcPct val="115000"/>
              </a:lnSpc>
              <a:tabLst>
                <a:tab pos="90170" algn="l"/>
                <a:tab pos="180340" algn="l"/>
              </a:tabLst>
            </a:pPr>
            <a:r>
              <a:rPr lang="en-US" sz="3600" b="1" dirty="0">
                <a:solidFill>
                  <a:srgbClr val="00B0F0"/>
                </a:solidFill>
                <a:effectLst/>
                <a:latin typeface="Dancing Script SemiBold" pitchFamily="2" charset="0"/>
                <a:ea typeface="Times New Roman" panose="02020603050405020304" pitchFamily="18" charset="0"/>
                <a:cs typeface="Times New Roman" panose="02020603050405020304" pitchFamily="18" charset="0"/>
              </a:rPr>
              <a:t>XUÂN QUỲNH</a:t>
            </a:r>
          </a:p>
        </p:txBody>
      </p:sp>
    </p:spTree>
    <p:custDataLst>
      <p:tags r:id="rId1"/>
    </p:custData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4"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深蓝色卡爱卡通父亲节活动策划通用PPT模板"/>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Gear Drives">
  <a:themeElements>
    <a:clrScheme name="Gear Drives 13">
      <a:dk1>
        <a:srgbClr val="000000"/>
      </a:dk1>
      <a:lt1>
        <a:srgbClr val="FFFFFF"/>
      </a:lt1>
      <a:dk2>
        <a:srgbClr val="000000"/>
      </a:dk2>
      <a:lt2>
        <a:srgbClr val="969696"/>
      </a:lt2>
      <a:accent1>
        <a:srgbClr val="5F5F5F"/>
      </a:accent1>
      <a:accent2>
        <a:srgbClr val="969696"/>
      </a:accent2>
      <a:accent3>
        <a:srgbClr val="FFFFFF"/>
      </a:accent3>
      <a:accent4>
        <a:srgbClr val="000000"/>
      </a:accent4>
      <a:accent5>
        <a:srgbClr val="B6B6B6"/>
      </a:accent5>
      <a:accent6>
        <a:srgbClr val="878787"/>
      </a:accent6>
      <a:hlink>
        <a:srgbClr val="CC3300"/>
      </a:hlink>
      <a:folHlink>
        <a:srgbClr val="996600"/>
      </a:folHlink>
    </a:clrScheme>
    <a:fontScheme name="Gear Dri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Gear Dri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ar Dri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ar Dri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ar Dri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ar Dri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ar Dri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ar Dri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ar Dri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ar Dri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ar Dri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ar Dri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ar Dri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ear Drives 13">
        <a:dk1>
          <a:srgbClr val="000000"/>
        </a:dk1>
        <a:lt1>
          <a:srgbClr val="FFFFFF"/>
        </a:lt1>
        <a:dk2>
          <a:srgbClr val="000000"/>
        </a:dk2>
        <a:lt2>
          <a:srgbClr val="969696"/>
        </a:lt2>
        <a:accent1>
          <a:srgbClr val="5F5F5F"/>
        </a:accent1>
        <a:accent2>
          <a:srgbClr val="969696"/>
        </a:accent2>
        <a:accent3>
          <a:srgbClr val="FFFFFF"/>
        </a:accent3>
        <a:accent4>
          <a:srgbClr val="000000"/>
        </a:accent4>
        <a:accent5>
          <a:srgbClr val="B6B6B6"/>
        </a:accent5>
        <a:accent6>
          <a:srgbClr val="87878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2135</Words>
  <Application>Microsoft Office PowerPoint</Application>
  <PresentationFormat>Custom</PresentationFormat>
  <Paragraphs>244</Paragraphs>
  <Slides>34</Slides>
  <Notes>23</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Gear Drives</vt:lpstr>
      <vt:lpstr>Office Theme</vt:lpstr>
      <vt:lpstr>TRƯỜNG THCS LÊ VĂN THIÊM NGỮ VĂN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tiêu của bài học </vt:lpstr>
      <vt:lpstr>I.ĐỌC VÀ TÌM HIỂU CHUNG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深蓝色卡爱卡通父亲节活动策划通用PPT模板</dc:title>
  <dc:creator>Lenovo</dc:creator>
  <cp:lastModifiedBy>phu hung</cp:lastModifiedBy>
  <cp:revision>161</cp:revision>
  <dcterms:created xsi:type="dcterms:W3CDTF">2019-06-19T02:08:00Z</dcterms:created>
  <dcterms:modified xsi:type="dcterms:W3CDTF">2025-05-02T14:57:55Z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1033-11.2.0.11341</vt:lpwstr>
  </property>
  <property fmtid="{D5CDD505-2E9C-101B-9397-08002B2CF9AE}" pid="3" name="ICV">
    <vt:lpwstr>F6DC0035B12245F5AE1FDCF6F98D75D3</vt:lpwstr>
  </property>
</Properties>
</file>