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67" r:id="rId3"/>
    <p:sldId id="263" r:id="rId4"/>
    <p:sldId id="269" r:id="rId5"/>
    <p:sldId id="274" r:id="rId6"/>
    <p:sldId id="275" r:id="rId7"/>
    <p:sldId id="276" r:id="rId8"/>
    <p:sldId id="277" r:id="rId9"/>
    <p:sldId id="273" r:id="rId10"/>
    <p:sldId id="260" r:id="rId11"/>
    <p:sldId id="278" r:id="rId12"/>
    <p:sldId id="279" r:id="rId13"/>
    <p:sldId id="280" r:id="rId14"/>
    <p:sldId id="281" r:id="rId15"/>
    <p:sldId id="282" r:id="rId16"/>
    <p:sldId id="295" r:id="rId17"/>
    <p:sldId id="293" r:id="rId18"/>
    <p:sldId id="283" r:id="rId19"/>
    <p:sldId id="284" r:id="rId20"/>
    <p:sldId id="285" r:id="rId21"/>
    <p:sldId id="286" r:id="rId22"/>
    <p:sldId id="287" r:id="rId23"/>
    <p:sldId id="288" r:id="rId24"/>
    <p:sldId id="289" r:id="rId25"/>
    <p:sldId id="291" r:id="rId26"/>
    <p:sldId id="270"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158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866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31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939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846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954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95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0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61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520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65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02/05/2025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3248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8.svg"/><Relationship Id="rId18" Type="http://schemas.openxmlformats.org/officeDocument/2006/relationships/image" Target="../media/image34.png"/><Relationship Id="rId26" Type="http://schemas.openxmlformats.org/officeDocument/2006/relationships/image" Target="../media/image60.svg"/><Relationship Id="rId39" Type="http://schemas.openxmlformats.org/officeDocument/2006/relationships/image" Target="../media/image45.gif"/><Relationship Id="rId3" Type="http://schemas.openxmlformats.org/officeDocument/2006/relationships/image" Target="../media/image38.svg"/><Relationship Id="rId21" Type="http://schemas.openxmlformats.org/officeDocument/2006/relationships/image" Target="../media/image56.svg"/><Relationship Id="rId34" Type="http://schemas.openxmlformats.org/officeDocument/2006/relationships/image" Target="../media/image67.svg"/><Relationship Id="rId7" Type="http://schemas.openxmlformats.org/officeDocument/2006/relationships/image" Target="../media/image42.svg"/><Relationship Id="rId12" Type="http://schemas.openxmlformats.org/officeDocument/2006/relationships/image" Target="../media/image31.png"/><Relationship Id="rId17" Type="http://schemas.openxmlformats.org/officeDocument/2006/relationships/image" Target="../media/image52.svg"/><Relationship Id="rId25" Type="http://schemas.openxmlformats.org/officeDocument/2006/relationships/image" Target="../media/image38.png"/><Relationship Id="rId33" Type="http://schemas.openxmlformats.org/officeDocument/2006/relationships/image" Target="../media/image42.png"/><Relationship Id="rId38" Type="http://schemas.openxmlformats.org/officeDocument/2006/relationships/image" Target="../media/image71.svg"/><Relationship Id="rId2" Type="http://schemas.openxmlformats.org/officeDocument/2006/relationships/image" Target="../media/image26.png"/><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46.svg"/><Relationship Id="rId24" Type="http://schemas.openxmlformats.org/officeDocument/2006/relationships/image" Target="../media/image37.png"/><Relationship Id="rId32" Type="http://schemas.openxmlformats.org/officeDocument/2006/relationships/image" Target="../media/image65.svg"/><Relationship Id="rId37" Type="http://schemas.openxmlformats.org/officeDocument/2006/relationships/image" Target="../media/image44.png"/><Relationship Id="rId40" Type="http://schemas.openxmlformats.org/officeDocument/2006/relationships/image" Target="../media/image46.gif"/><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28" Type="http://schemas.openxmlformats.org/officeDocument/2006/relationships/image" Target="../media/image62.svg"/><Relationship Id="rId36" Type="http://schemas.openxmlformats.org/officeDocument/2006/relationships/image" Target="../media/image69.svg"/><Relationship Id="rId10" Type="http://schemas.openxmlformats.org/officeDocument/2006/relationships/image" Target="../media/image30.png"/><Relationship Id="rId19" Type="http://schemas.openxmlformats.org/officeDocument/2006/relationships/image" Target="../media/image54.svg"/><Relationship Id="rId31"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44.svg"/><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image" Target="../media/image39.png"/><Relationship Id="rId30" Type="http://schemas.openxmlformats.org/officeDocument/2006/relationships/image" Target="../media/image40.png"/><Relationship Id="rId35"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slide" Target="slide22.xml"/><Relationship Id="rId18" Type="http://schemas.openxmlformats.org/officeDocument/2006/relationships/image" Target="../media/image54.png"/><Relationship Id="rId3" Type="http://schemas.openxmlformats.org/officeDocument/2006/relationships/image" Target="../media/image75.svg"/><Relationship Id="rId21" Type="http://schemas.openxmlformats.org/officeDocument/2006/relationships/slide" Target="slide25.xml"/><Relationship Id="rId7" Type="http://schemas.openxmlformats.org/officeDocument/2006/relationships/image" Target="../media/image38.svg"/><Relationship Id="rId12" Type="http://schemas.openxmlformats.org/officeDocument/2006/relationships/image" Target="../media/image40.svg"/><Relationship Id="rId17" Type="http://schemas.openxmlformats.org/officeDocument/2006/relationships/image" Target="../media/image53.png"/><Relationship Id="rId2" Type="http://schemas.openxmlformats.org/officeDocument/2006/relationships/image" Target="../media/image47.png"/><Relationship Id="rId16" Type="http://schemas.openxmlformats.org/officeDocument/2006/relationships/image" Target="../media/image52.png"/><Relationship Id="rId20"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7.png"/><Relationship Id="rId5" Type="http://schemas.openxmlformats.org/officeDocument/2006/relationships/image" Target="../media/image49.png"/><Relationship Id="rId15" Type="http://schemas.openxmlformats.org/officeDocument/2006/relationships/image" Target="../media/image51.png"/><Relationship Id="rId10" Type="http://schemas.openxmlformats.org/officeDocument/2006/relationships/image" Target="../media/image37.png"/><Relationship Id="rId19" Type="http://schemas.openxmlformats.org/officeDocument/2006/relationships/slide" Target="slide24.xml"/><Relationship Id="rId4" Type="http://schemas.openxmlformats.org/officeDocument/2006/relationships/image" Target="../media/image48.png"/><Relationship Id="rId9" Type="http://schemas.openxmlformats.org/officeDocument/2006/relationships/image" Target="../media/image58.svg"/><Relationship Id="rId1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8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57.png"/><Relationship Id="rId5" Type="http://schemas.openxmlformats.org/officeDocument/2006/relationships/slideLayout" Target="../slideLayouts/slideLayout1.xml"/><Relationship Id="rId10" Type="http://schemas.openxmlformats.org/officeDocument/2006/relationships/image" Target="../media/image85.svg"/><Relationship Id="rId4" Type="http://schemas.openxmlformats.org/officeDocument/2006/relationships/audio" Target="../media/media2.mp3"/><Relationship Id="rId9" Type="http://schemas.openxmlformats.org/officeDocument/2006/relationships/image" Target="../media/image56.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5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87.svg"/><Relationship Id="rId5" Type="http://schemas.openxmlformats.org/officeDocument/2006/relationships/slideLayout" Target="../slideLayouts/slideLayout1.xml"/><Relationship Id="rId10" Type="http://schemas.openxmlformats.org/officeDocument/2006/relationships/image" Target="../media/image57.png"/><Relationship Id="rId4" Type="http://schemas.openxmlformats.org/officeDocument/2006/relationships/audio" Target="../media/media2.mp3"/><Relationship Id="rId9" Type="http://schemas.openxmlformats.org/officeDocument/2006/relationships/image" Target="../media/image85.svg"/><Relationship Id="rId1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5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87.svg"/><Relationship Id="rId5" Type="http://schemas.openxmlformats.org/officeDocument/2006/relationships/slideLayout" Target="../slideLayouts/slideLayout1.xml"/><Relationship Id="rId10" Type="http://schemas.openxmlformats.org/officeDocument/2006/relationships/image" Target="../media/image57.png"/><Relationship Id="rId4" Type="http://schemas.openxmlformats.org/officeDocument/2006/relationships/audio" Target="../media/media2.mp3"/><Relationship Id="rId9" Type="http://schemas.openxmlformats.org/officeDocument/2006/relationships/image" Target="../media/image85.svg"/><Relationship Id="rId1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8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57.png"/><Relationship Id="rId5" Type="http://schemas.openxmlformats.org/officeDocument/2006/relationships/slideLayout" Target="../slideLayouts/slideLayout1.xml"/><Relationship Id="rId10" Type="http://schemas.openxmlformats.org/officeDocument/2006/relationships/image" Target="../media/image85.svg"/><Relationship Id="rId4" Type="http://schemas.openxmlformats.org/officeDocument/2006/relationships/audio" Target="../media/media2.mp3"/><Relationship Id="rId9" Type="http://schemas.openxmlformats.org/officeDocument/2006/relationships/image" Target="../media/image56.png"/><Relationship Id="rId14"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svg"/><Relationship Id="rId7" Type="http://schemas.openxmlformats.org/officeDocument/2006/relationships/image" Target="../media/image62.png"/><Relationship Id="rId12" Type="http://schemas.openxmlformats.org/officeDocument/2006/relationships/image" Target="../media/image92.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63.png"/><Relationship Id="rId5" Type="http://schemas.openxmlformats.org/officeDocument/2006/relationships/image" Target="../media/image61.png"/><Relationship Id="rId10" Type="http://schemas.openxmlformats.org/officeDocument/2006/relationships/image" Target="../media/image30.svg"/><Relationship Id="rId4" Type="http://schemas.openxmlformats.org/officeDocument/2006/relationships/image" Target="../media/image60.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18.png"/><Relationship Id="rId3" Type="http://schemas.openxmlformats.org/officeDocument/2006/relationships/image" Target="../media/image94.svg"/><Relationship Id="rId7" Type="http://schemas.openxmlformats.org/officeDocument/2006/relationships/image" Target="../media/image2.svg"/><Relationship Id="rId12" Type="http://schemas.openxmlformats.org/officeDocument/2006/relationships/image" Target="../media/image22.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96.svg"/><Relationship Id="rId10" Type="http://schemas.openxmlformats.org/officeDocument/2006/relationships/image" Target="../media/image14.svg"/><Relationship Id="rId4" Type="http://schemas.openxmlformats.org/officeDocument/2006/relationships/image" Target="../media/image65.png"/><Relationship Id="rId9" Type="http://schemas.openxmlformats.org/officeDocument/2006/relationships/image" Target="../media/image68.pn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18.svg"/><Relationship Id="rId7" Type="http://schemas.openxmlformats.org/officeDocument/2006/relationships/image" Target="../media/image8.svg"/><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4.svg"/><Relationship Id="rId5" Type="http://schemas.openxmlformats.org/officeDocument/2006/relationships/image" Target="../media/image20.svg"/><Relationship Id="rId15" Type="http://schemas.openxmlformats.org/officeDocument/2006/relationships/image" Target="../media/image28.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2.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svg"/><Relationship Id="rId3" Type="http://schemas.openxmlformats.org/officeDocument/2006/relationships/image" Target="../media/image18.svg"/><Relationship Id="rId7" Type="http://schemas.openxmlformats.org/officeDocument/2006/relationships/image" Target="../media/image8.svg"/><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4.svg"/><Relationship Id="rId5" Type="http://schemas.openxmlformats.org/officeDocument/2006/relationships/image" Target="../media/image20.svg"/><Relationship Id="rId15" Type="http://schemas.openxmlformats.org/officeDocument/2006/relationships/image" Target="../media/image28.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2.sv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1845" y="852454"/>
            <a:ext cx="8956045" cy="3046988"/>
          </a:xfrm>
          <a:prstGeom prst="rect">
            <a:avLst/>
          </a:prstGeom>
        </p:spPr>
        <p:txBody>
          <a:bodyPr wrap="square">
            <a:spAutoFit/>
          </a:bodyPr>
          <a:lstStyle/>
          <a:p>
            <a:pPr lvl="0" algn="ctr"/>
            <a:r>
              <a:rPr lang="en-US" sz="9600" dirty="0">
                <a:solidFill>
                  <a:srgbClr val="FF0000"/>
                </a:solidFill>
              </a:rPr>
              <a:t>TRƯỜNG THCS </a:t>
            </a:r>
            <a:endParaRPr lang="en-US" sz="9600" dirty="0" smtClean="0">
              <a:solidFill>
                <a:srgbClr val="FF0000"/>
              </a:solidFill>
            </a:endParaRPr>
          </a:p>
          <a:p>
            <a:pPr lvl="0" algn="ctr"/>
            <a:r>
              <a:rPr lang="en-US" sz="9600" dirty="0" smtClean="0">
                <a:solidFill>
                  <a:srgbClr val="FF0000"/>
                </a:solidFill>
              </a:rPr>
              <a:t>LÊ </a:t>
            </a:r>
            <a:r>
              <a:rPr lang="en-US" sz="9600" dirty="0">
                <a:solidFill>
                  <a:srgbClr val="FF0000"/>
                </a:solidFill>
              </a:rPr>
              <a:t>VĂN THIÊM</a:t>
            </a:r>
            <a:endParaRPr lang="en-US" sz="9600" dirty="0">
              <a:solidFill>
                <a:srgbClr val="FF0000"/>
              </a:solidFill>
            </a:endParaRPr>
          </a:p>
        </p:txBody>
      </p:sp>
    </p:spTree>
    <p:extLst>
      <p:ext uri="{BB962C8B-B14F-4D97-AF65-F5344CB8AC3E}">
        <p14:creationId xmlns:p14="http://schemas.microsoft.com/office/powerpoint/2010/main" val="2959981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4" name="TextBox 23"/>
          <p:cNvSpPr txBox="1"/>
          <p:nvPr/>
        </p:nvSpPr>
        <p:spPr>
          <a:xfrm>
            <a:off x="3359132" y="203124"/>
            <a:ext cx="6714146" cy="91319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09630"/>
            <a:r>
              <a:rPr lang="vi-VN" sz="5334" b="1" dirty="0">
                <a:solidFill>
                  <a:srgbClr val="7030A0"/>
                </a:solidFill>
                <a:latin typeface="Arial" panose="020B0604020202020204" pitchFamily="34" charset="0"/>
              </a:rPr>
              <a:t>BÀI TẬP 1. SGK.T17</a:t>
            </a:r>
            <a:endParaRPr lang="en-US" sz="5334" b="1" dirty="0">
              <a:solidFill>
                <a:srgbClr val="7030A0"/>
              </a:solidFill>
              <a:latin typeface="Calibri"/>
            </a:endParaRPr>
          </a:p>
        </p:txBody>
      </p:sp>
      <p:sp>
        <p:nvSpPr>
          <p:cNvPr id="25" name="TextBox 24"/>
          <p:cNvSpPr txBox="1"/>
          <p:nvPr/>
        </p:nvSpPr>
        <p:spPr>
          <a:xfrm>
            <a:off x="393701" y="2227373"/>
            <a:ext cx="11785599" cy="16648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09630">
              <a:lnSpc>
                <a:spcPct val="150000"/>
              </a:lnSpc>
            </a:pPr>
            <a:r>
              <a:rPr lang="vi-VN" sz="3600" dirty="0">
                <a:solidFill>
                  <a:prstClr val="black"/>
                </a:solidFill>
                <a:latin typeface="Arial" panose="020B0604020202020204" pitchFamily="34" charset="0"/>
              </a:rPr>
              <a:t>So sánh các câu trong cặp câu và nhận xét về tác dụng của việc mở rộng trạng ngữ của câu bằng trạng từ.</a:t>
            </a:r>
            <a:endParaRPr lang="en-US" sz="3600" dirty="0">
              <a:solidFill>
                <a:prstClr val="black"/>
              </a:solidFill>
              <a:latin typeface="Calibri"/>
            </a:endParaRPr>
          </a:p>
        </p:txBody>
      </p:sp>
      <p:pic>
        <p:nvPicPr>
          <p:cNvPr id="28"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5201" y="5003408"/>
            <a:ext cx="7148851" cy="2262019"/>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5" name="TextBox 24"/>
          <p:cNvSpPr txBox="1"/>
          <p:nvPr/>
        </p:nvSpPr>
        <p:spPr>
          <a:xfrm>
            <a:off x="777591" y="181937"/>
            <a:ext cx="10621361" cy="20842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09630">
              <a:lnSpc>
                <a:spcPct val="150000"/>
              </a:lnSpc>
            </a:pPr>
            <a:r>
              <a:rPr lang="vi-VN" sz="3000" b="1" dirty="0">
                <a:solidFill>
                  <a:prstClr val="black"/>
                </a:solidFill>
                <a:latin typeface="Arial" panose="020B0604020202020204" pitchFamily="34" charset="0"/>
              </a:rPr>
              <a:t>a. </a:t>
            </a:r>
          </a:p>
          <a:p>
            <a:pPr marL="457223" indent="-457223" algn="just" defTabSz="609630">
              <a:lnSpc>
                <a:spcPct val="150000"/>
              </a:lnSpc>
              <a:buFontTx/>
              <a:buChar char="-"/>
            </a:pPr>
            <a:r>
              <a:rPr lang="vi-VN" sz="3000" i="1" dirty="0">
                <a:solidFill>
                  <a:prstClr val="black"/>
                </a:solidFill>
                <a:latin typeface="Arial" panose="020B0604020202020204" pitchFamily="34" charset="0"/>
              </a:rPr>
              <a:t>Hôm qua, nước bắt đầu dâng lên nhanh hơn.</a:t>
            </a:r>
          </a:p>
          <a:p>
            <a:pPr marL="457223" indent="-457223" algn="just" defTabSz="609630">
              <a:lnSpc>
                <a:spcPct val="150000"/>
              </a:lnSpc>
              <a:buFontTx/>
              <a:buChar char="-"/>
            </a:pPr>
            <a:r>
              <a:rPr lang="vi-VN" sz="3000" i="1" dirty="0">
                <a:solidFill>
                  <a:prstClr val="black"/>
                </a:solidFill>
                <a:latin typeface="Arial" panose="020B0604020202020204" pitchFamily="34" charset="0"/>
              </a:rPr>
              <a:t>Suốt từ chiều hôm qua, nước bắt đầu dâng lên nhanh hơn.</a:t>
            </a:r>
          </a:p>
        </p:txBody>
      </p:sp>
      <p:sp>
        <p:nvSpPr>
          <p:cNvPr id="2" name="Rectangle 1"/>
          <p:cNvSpPr/>
          <p:nvPr/>
        </p:nvSpPr>
        <p:spPr>
          <a:xfrm>
            <a:off x="914400" y="2768600"/>
            <a:ext cx="10621360" cy="2800767"/>
          </a:xfrm>
          <a:prstGeom prst="rect">
            <a:avLst/>
          </a:prstGeom>
          <a:solidFill>
            <a:schemeClr val="bg1"/>
          </a:solidFill>
        </p:spPr>
        <p:txBody>
          <a:bodyPr wrap="square">
            <a:spAutoFit/>
          </a:bodyPr>
          <a:lstStyle/>
          <a:p>
            <a:pPr algn="just" defTabSz="609630"/>
            <a:r>
              <a:rPr lang="vi-VN" sz="4400" dirty="0">
                <a:solidFill>
                  <a:srgbClr val="000000"/>
                </a:solidFill>
                <a:latin typeface="Arial" panose="020B0604020202020204" pitchFamily="34" charset="0"/>
                <a:ea typeface="Times New Roman" panose="02020603050405020304" pitchFamily="18" charset="0"/>
                <a:sym typeface="Wingdings" panose="05000000000000000000" pitchFamily="2" charset="2"/>
              </a:rPr>
              <a:t> </a:t>
            </a:r>
            <a:r>
              <a:rPr lang="vi-VN" sz="4400" b="1" i="1" dirty="0">
                <a:solidFill>
                  <a:srgbClr val="FF0000"/>
                </a:solidFill>
                <a:latin typeface="Arial" panose="020B0604020202020204" pitchFamily="34" charset="0"/>
                <a:ea typeface="Times New Roman" panose="02020603050405020304" pitchFamily="18" charset="0"/>
              </a:rPr>
              <a:t>suốt từ chiều hôm qua</a:t>
            </a:r>
            <a:r>
              <a:rPr lang="vi-VN" sz="4400" dirty="0">
                <a:solidFill>
                  <a:srgbClr val="FF0000"/>
                </a:solidFill>
                <a:latin typeface="Arial" panose="020B0604020202020204" pitchFamily="34" charset="0"/>
                <a:ea typeface="Times New Roman" panose="02020603050405020304" pitchFamily="18" charset="0"/>
              </a:rPr>
              <a:t>=&gt; </a:t>
            </a:r>
            <a:r>
              <a:rPr lang="vi-VN" sz="4400" b="1" dirty="0">
                <a:solidFill>
                  <a:srgbClr val="C00000"/>
                </a:solidFill>
                <a:latin typeface="Arial" panose="020B0604020202020204" pitchFamily="34" charset="0"/>
                <a:ea typeface="Times New Roman" panose="02020603050405020304" pitchFamily="18" charset="0"/>
              </a:rPr>
              <a:t>TN cung cấp thông tin về thời gian và quá trình xảy ra sự việc</a:t>
            </a:r>
            <a:r>
              <a:rPr lang="vi-VN" sz="4400" dirty="0">
                <a:solidFill>
                  <a:srgbClr val="000000"/>
                </a:solidFill>
                <a:latin typeface="Arial" panose="020B0604020202020204" pitchFamily="34" charset="0"/>
                <a:ea typeface="Times New Roman" panose="02020603050405020304" pitchFamily="18" charset="0"/>
              </a:rPr>
              <a:t>: bắt đầu vào buổi chiều ngày hôm qua và kéo dài.</a:t>
            </a:r>
            <a:endParaRPr lang="en-US" sz="4400" dirty="0">
              <a:solidFill>
                <a:prstClr val="black"/>
              </a:solidFill>
              <a:latin typeface="Calibri"/>
            </a:endParaRPr>
          </a:p>
        </p:txBody>
      </p:sp>
    </p:spTree>
    <p:extLst>
      <p:ext uri="{BB962C8B-B14F-4D97-AF65-F5344CB8AC3E}">
        <p14:creationId xmlns:p14="http://schemas.microsoft.com/office/powerpoint/2010/main" val="32526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4" name="TextBox 23"/>
          <p:cNvSpPr txBox="1"/>
          <p:nvPr/>
        </p:nvSpPr>
        <p:spPr>
          <a:xfrm>
            <a:off x="4988473" y="279401"/>
            <a:ext cx="2323072" cy="6258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09630"/>
            <a:r>
              <a:rPr lang="vi-VN" sz="3467" b="1" dirty="0">
                <a:solidFill>
                  <a:srgbClr val="4BACC6">
                    <a:lumMod val="75000"/>
                  </a:srgbClr>
                </a:solidFill>
                <a:latin typeface="Arial" panose="020B0604020202020204" pitchFamily="34" charset="0"/>
              </a:rPr>
              <a:t>BÀI TẬP 1</a:t>
            </a:r>
            <a:endParaRPr lang="en-US" sz="3467" b="1" dirty="0">
              <a:solidFill>
                <a:srgbClr val="4BACC6">
                  <a:lumMod val="75000"/>
                </a:srgbClr>
              </a:solidFill>
              <a:latin typeface="Calibri"/>
            </a:endParaRPr>
          </a:p>
        </p:txBody>
      </p:sp>
      <p:sp>
        <p:nvSpPr>
          <p:cNvPr id="25" name="TextBox 24"/>
          <p:cNvSpPr txBox="1"/>
          <p:nvPr/>
        </p:nvSpPr>
        <p:spPr>
          <a:xfrm>
            <a:off x="809342" y="874435"/>
            <a:ext cx="10621361" cy="26314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09630">
              <a:lnSpc>
                <a:spcPct val="150000"/>
              </a:lnSpc>
            </a:pPr>
            <a:r>
              <a:rPr lang="vi-VN" sz="3000" b="1" dirty="0">
                <a:solidFill>
                  <a:srgbClr val="FF0000"/>
                </a:solidFill>
                <a:latin typeface="Arial" panose="020B0604020202020204" pitchFamily="34" charset="0"/>
              </a:rPr>
              <a:t>b.</a:t>
            </a:r>
          </a:p>
          <a:p>
            <a:pPr marL="457223" indent="-457223" algn="just" defTabSz="609630">
              <a:buFontTx/>
              <a:buChar char="-"/>
            </a:pPr>
            <a:r>
              <a:rPr lang="vi-VN" sz="3000" i="1" dirty="0">
                <a:solidFill>
                  <a:prstClr val="black"/>
                </a:solidFill>
                <a:latin typeface="Arial" panose="020B0604020202020204" pitchFamily="34" charset="0"/>
              </a:rPr>
              <a:t>Trong gian phòng, những bức tranh của thí sinh treo kín bốn bức tường.</a:t>
            </a:r>
          </a:p>
          <a:p>
            <a:pPr marL="457223" indent="-457223" algn="just" defTabSz="609630">
              <a:buFontTx/>
              <a:buChar char="-"/>
            </a:pPr>
            <a:r>
              <a:rPr lang="vi-VN" sz="3000" i="1" dirty="0">
                <a:solidFill>
                  <a:prstClr val="black"/>
                </a:solidFill>
                <a:latin typeface="Arial" panose="020B0604020202020204" pitchFamily="34" charset="0"/>
              </a:rPr>
              <a:t>Trong gian phòng lớn tràn ngập ánh sáng, những bức tranh của thí sinh treo kín bốn bức tường.</a:t>
            </a:r>
          </a:p>
        </p:txBody>
      </p:sp>
      <p:sp>
        <p:nvSpPr>
          <p:cNvPr id="2" name="Rectangle 1"/>
          <p:cNvSpPr/>
          <p:nvPr/>
        </p:nvSpPr>
        <p:spPr>
          <a:xfrm>
            <a:off x="303421" y="4070181"/>
            <a:ext cx="11633200" cy="2308324"/>
          </a:xfrm>
          <a:prstGeom prst="rect">
            <a:avLst/>
          </a:prstGeom>
          <a:solidFill>
            <a:schemeClr val="bg1"/>
          </a:solidFill>
        </p:spPr>
        <p:txBody>
          <a:bodyPr wrap="square">
            <a:spAutoFit/>
          </a:bodyPr>
          <a:lstStyle/>
          <a:p>
            <a:pPr algn="just" defTabSz="609630"/>
            <a:r>
              <a:rPr lang="vi-VN" sz="4800" dirty="0">
                <a:solidFill>
                  <a:srgbClr val="000000"/>
                </a:solidFill>
                <a:latin typeface="Arial" panose="020B0604020202020204" pitchFamily="34" charset="0"/>
                <a:ea typeface="Times New Roman" panose="02020603050405020304" pitchFamily="18" charset="0"/>
                <a:sym typeface="Wingdings" panose="05000000000000000000" pitchFamily="2" charset="2"/>
              </a:rPr>
              <a:t> </a:t>
            </a:r>
            <a:r>
              <a:rPr lang="vi-VN" sz="4800" dirty="0">
                <a:solidFill>
                  <a:srgbClr val="000000"/>
                </a:solidFill>
                <a:latin typeface="Arial" panose="020B0604020202020204" pitchFamily="34" charset="0"/>
                <a:ea typeface="Times New Roman" panose="02020603050405020304" pitchFamily="18" charset="0"/>
              </a:rPr>
              <a:t>Trạng ngữ </a:t>
            </a:r>
            <a:r>
              <a:rPr lang="vi-VN" sz="4800" b="1" i="1" dirty="0">
                <a:solidFill>
                  <a:srgbClr val="FF0000"/>
                </a:solidFill>
                <a:latin typeface="Arial" panose="020B0604020202020204" pitchFamily="34" charset="0"/>
                <a:ea typeface="Times New Roman" panose="02020603050405020304" pitchFamily="18" charset="0"/>
              </a:rPr>
              <a:t>trong gian phòng lớn tràn ngập ánh sáng </a:t>
            </a:r>
            <a:r>
              <a:rPr lang="vi-VN" sz="4800" dirty="0">
                <a:solidFill>
                  <a:srgbClr val="000000"/>
                </a:solidFill>
                <a:latin typeface="Arial" panose="020B0604020202020204" pitchFamily="34" charset="0"/>
                <a:ea typeface="Times New Roman" panose="02020603050405020304" pitchFamily="18" charset="0"/>
              </a:rPr>
              <a:t>cung cấp thông tin về địa điểm, đặc điểm của căn phòng.</a:t>
            </a:r>
            <a:endParaRPr lang="en-US" sz="4800" dirty="0">
              <a:solidFill>
                <a:prstClr val="black"/>
              </a:solidFill>
              <a:latin typeface="Calibri"/>
            </a:endParaRPr>
          </a:p>
        </p:txBody>
      </p:sp>
    </p:spTree>
    <p:extLst>
      <p:ext uri="{BB962C8B-B14F-4D97-AF65-F5344CB8AC3E}">
        <p14:creationId xmlns:p14="http://schemas.microsoft.com/office/powerpoint/2010/main" val="319808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4" name="TextBox 23"/>
          <p:cNvSpPr txBox="1"/>
          <p:nvPr/>
        </p:nvSpPr>
        <p:spPr>
          <a:xfrm>
            <a:off x="4988473" y="279401"/>
            <a:ext cx="2323072" cy="6258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09630"/>
            <a:r>
              <a:rPr lang="vi-VN" sz="3467" b="1" dirty="0">
                <a:solidFill>
                  <a:srgbClr val="4BACC6">
                    <a:lumMod val="75000"/>
                  </a:srgbClr>
                </a:solidFill>
                <a:latin typeface="Arial" panose="020B0604020202020204" pitchFamily="34" charset="0"/>
              </a:rPr>
              <a:t>BÀI TẬP 1</a:t>
            </a:r>
            <a:endParaRPr lang="en-US" sz="3467" b="1" dirty="0">
              <a:solidFill>
                <a:srgbClr val="4BACC6">
                  <a:lumMod val="75000"/>
                </a:srgbClr>
              </a:solidFill>
              <a:latin typeface="Calibri"/>
            </a:endParaRPr>
          </a:p>
        </p:txBody>
      </p:sp>
      <p:sp>
        <p:nvSpPr>
          <p:cNvPr id="25" name="TextBox 24"/>
          <p:cNvSpPr txBox="1"/>
          <p:nvPr/>
        </p:nvSpPr>
        <p:spPr>
          <a:xfrm>
            <a:off x="555693" y="1137904"/>
            <a:ext cx="11128659" cy="34692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09630"/>
            <a:r>
              <a:rPr lang="vi-VN" sz="3000" b="1" dirty="0">
                <a:solidFill>
                  <a:srgbClr val="FF0000"/>
                </a:solidFill>
                <a:latin typeface="Arial" panose="020B0604020202020204" pitchFamily="34" charset="0"/>
              </a:rPr>
              <a:t>c</a:t>
            </a:r>
            <a:r>
              <a:rPr lang="vi-VN" sz="3000" b="1" dirty="0">
                <a:solidFill>
                  <a:prstClr val="black"/>
                </a:solidFill>
                <a:latin typeface="Arial" panose="020B0604020202020204" pitchFamily="34" charset="0"/>
              </a:rPr>
              <a:t>.</a:t>
            </a:r>
          </a:p>
          <a:p>
            <a:pPr marL="457223" indent="-457223" algn="just" defTabSz="609630">
              <a:buFontTx/>
              <a:buChar char="-"/>
            </a:pPr>
            <a:r>
              <a:rPr lang="vi-VN" sz="3000" i="1" dirty="0">
                <a:solidFill>
                  <a:prstClr val="black"/>
                </a:solidFill>
                <a:latin typeface="Arial" panose="020B0604020202020204" pitchFamily="34" charset="0"/>
              </a:rPr>
              <a:t>Thế mà qua một đêm, trời bỗng đổi gió bấc, rồi cái lạnh ở đâu đến làm cho người ta tưởng đang ở giữa mùa đông rét mướt.</a:t>
            </a:r>
          </a:p>
          <a:p>
            <a:pPr marL="457223" indent="-457223" algn="just" defTabSz="609630">
              <a:buFontTx/>
              <a:buChar char="-"/>
            </a:pPr>
            <a:r>
              <a:rPr lang="vi-VN" sz="3000" i="1" dirty="0">
                <a:solidFill>
                  <a:prstClr val="black"/>
                </a:solidFill>
                <a:latin typeface="Arial" panose="020B0604020202020204" pitchFamily="34" charset="0"/>
              </a:rPr>
              <a:t>Thế mà qua một đêm mưa rào, trời bỗng đổi gió bấc, rồi cái lạnh ở đâu đến làm cho người ta tưởng đang ở giữa mùa đông rét mướt.</a:t>
            </a:r>
          </a:p>
          <a:p>
            <a:pPr marL="457223" indent="-457223" algn="just" defTabSz="609630">
              <a:lnSpc>
                <a:spcPct val="150000"/>
              </a:lnSpc>
              <a:buFontTx/>
              <a:buChar char="-"/>
            </a:pPr>
            <a:endParaRPr lang="vi-VN" sz="3000" i="1" dirty="0">
              <a:solidFill>
                <a:prstClr val="black"/>
              </a:solidFill>
              <a:latin typeface="Arial" panose="020B0604020202020204" pitchFamily="34" charset="0"/>
            </a:endParaRPr>
          </a:p>
        </p:txBody>
      </p:sp>
      <p:sp>
        <p:nvSpPr>
          <p:cNvPr id="2" name="Rectangle 1"/>
          <p:cNvSpPr/>
          <p:nvPr/>
        </p:nvSpPr>
        <p:spPr>
          <a:xfrm>
            <a:off x="1014947" y="4576367"/>
            <a:ext cx="10621360" cy="1839606"/>
          </a:xfrm>
          <a:prstGeom prst="rect">
            <a:avLst/>
          </a:prstGeom>
          <a:solidFill>
            <a:schemeClr val="bg1"/>
          </a:solidFill>
        </p:spPr>
        <p:txBody>
          <a:bodyPr wrap="square">
            <a:spAutoFit/>
          </a:bodyPr>
          <a:lstStyle/>
          <a:p>
            <a:pPr algn="just" defTabSz="609630">
              <a:lnSpc>
                <a:spcPct val="150000"/>
              </a:lnSpc>
            </a:pPr>
            <a:r>
              <a:rPr lang="vi-VN" sz="4000" dirty="0">
                <a:solidFill>
                  <a:srgbClr val="000000"/>
                </a:solidFill>
                <a:latin typeface="Arial" panose="020B0604020202020204" pitchFamily="34" charset="0"/>
                <a:ea typeface="Times New Roman" panose="02020603050405020304" pitchFamily="18" charset="0"/>
                <a:sym typeface="Wingdings" panose="05000000000000000000" pitchFamily="2" charset="2"/>
              </a:rPr>
              <a:t> </a:t>
            </a:r>
            <a:r>
              <a:rPr lang="vi-VN" sz="4000" dirty="0">
                <a:solidFill>
                  <a:srgbClr val="000000"/>
                </a:solidFill>
                <a:latin typeface="Arial" panose="020B0604020202020204" pitchFamily="34" charset="0"/>
                <a:ea typeface="Times New Roman" panose="02020603050405020304" pitchFamily="18" charset="0"/>
              </a:rPr>
              <a:t>Trạng ngữ </a:t>
            </a:r>
            <a:r>
              <a:rPr lang="vi-VN" sz="4000" b="1" i="1" dirty="0">
                <a:solidFill>
                  <a:srgbClr val="FF0000"/>
                </a:solidFill>
                <a:latin typeface="Arial" panose="020B0604020202020204" pitchFamily="34" charset="0"/>
                <a:ea typeface="Times New Roman" panose="02020603050405020304" pitchFamily="18" charset="0"/>
              </a:rPr>
              <a:t>qua một đêm mưa rào </a:t>
            </a:r>
            <a:r>
              <a:rPr lang="vi-VN" sz="4000" dirty="0">
                <a:solidFill>
                  <a:srgbClr val="000000"/>
                </a:solidFill>
                <a:latin typeface="Arial" panose="020B0604020202020204" pitchFamily="34" charset="0"/>
                <a:ea typeface="Times New Roman" panose="02020603050405020304" pitchFamily="18" charset="0"/>
              </a:rPr>
              <a:t>cung cấp thông tin về thời gian, đặc điềm của đêm.</a:t>
            </a:r>
            <a:endParaRPr lang="en-US" sz="4000" dirty="0">
              <a:solidFill>
                <a:prstClr val="black"/>
              </a:solidFill>
              <a:latin typeface="Calibri"/>
            </a:endParaRPr>
          </a:p>
        </p:txBody>
      </p:sp>
    </p:spTree>
    <p:extLst>
      <p:ext uri="{BB962C8B-B14F-4D97-AF65-F5344CB8AC3E}">
        <p14:creationId xmlns:p14="http://schemas.microsoft.com/office/powerpoint/2010/main" val="411311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4" name="TextBox 23"/>
          <p:cNvSpPr txBox="1"/>
          <p:nvPr/>
        </p:nvSpPr>
        <p:spPr>
          <a:xfrm>
            <a:off x="4988473" y="279401"/>
            <a:ext cx="2323072" cy="625877"/>
          </a:xfrm>
          <a:prstGeom prst="rect">
            <a:avLst/>
          </a:prstGeom>
          <a:noFill/>
        </p:spPr>
        <p:txBody>
          <a:bodyPr wrap="none" rtlCol="0">
            <a:spAutoFit/>
          </a:bodyPr>
          <a:lstStyle/>
          <a:p>
            <a:pPr defTabSz="609630"/>
            <a:r>
              <a:rPr lang="vi-VN" sz="3467" b="1" dirty="0">
                <a:solidFill>
                  <a:srgbClr val="4BACC6">
                    <a:lumMod val="75000"/>
                  </a:srgbClr>
                </a:solidFill>
                <a:latin typeface="Arial" panose="020B0604020202020204" pitchFamily="34" charset="0"/>
              </a:rPr>
              <a:t>BÀI TẬP 1</a:t>
            </a:r>
            <a:endParaRPr lang="en-US" sz="3467" b="1" dirty="0">
              <a:solidFill>
                <a:srgbClr val="4BACC6">
                  <a:lumMod val="75000"/>
                </a:srgbClr>
              </a:solidFill>
              <a:latin typeface="Calibri"/>
            </a:endParaRPr>
          </a:p>
        </p:txBody>
      </p:sp>
      <p:sp>
        <p:nvSpPr>
          <p:cNvPr id="25" name="TextBox 24"/>
          <p:cNvSpPr txBox="1"/>
          <p:nvPr/>
        </p:nvSpPr>
        <p:spPr>
          <a:xfrm>
            <a:off x="555693" y="896104"/>
            <a:ext cx="10625479" cy="25458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09630">
              <a:lnSpc>
                <a:spcPct val="150000"/>
              </a:lnSpc>
            </a:pPr>
            <a:r>
              <a:rPr lang="vi-VN" sz="3000" b="1" dirty="0">
                <a:solidFill>
                  <a:prstClr val="black"/>
                </a:solidFill>
                <a:latin typeface="Arial" panose="020B0604020202020204" pitchFamily="34" charset="0"/>
              </a:rPr>
              <a:t>d. </a:t>
            </a:r>
          </a:p>
          <a:p>
            <a:pPr marL="457223" indent="-457223" algn="just" defTabSz="609630">
              <a:buFontTx/>
              <a:buChar char="-"/>
            </a:pPr>
            <a:r>
              <a:rPr lang="vi-VN" sz="3000" i="1" dirty="0">
                <a:solidFill>
                  <a:prstClr val="black"/>
                </a:solidFill>
                <a:latin typeface="Arial" panose="020B0604020202020204" pitchFamily="34" charset="0"/>
              </a:rPr>
              <a:t>Trên nóc một lô cốt, người phụ nữ trẻ đang phơi thóc.</a:t>
            </a:r>
          </a:p>
          <a:p>
            <a:pPr marL="457223" indent="-457223" algn="just" defTabSz="609630">
              <a:lnSpc>
                <a:spcPct val="150000"/>
              </a:lnSpc>
              <a:buFontTx/>
              <a:buChar char="-"/>
            </a:pPr>
            <a:r>
              <a:rPr lang="vi-VN" sz="3000" i="1" dirty="0">
                <a:solidFill>
                  <a:prstClr val="black"/>
                </a:solidFill>
                <a:latin typeface="Arial" panose="020B0604020202020204" pitchFamily="34" charset="0"/>
              </a:rPr>
              <a:t>Trên nóc một lô cốt cũ kế bên một xóm nhỏ, người phụ nữ trẻ đang phơi thóc.</a:t>
            </a:r>
          </a:p>
        </p:txBody>
      </p:sp>
      <p:sp>
        <p:nvSpPr>
          <p:cNvPr id="2" name="Rectangle 1"/>
          <p:cNvSpPr/>
          <p:nvPr/>
        </p:nvSpPr>
        <p:spPr>
          <a:xfrm>
            <a:off x="388371" y="3886201"/>
            <a:ext cx="11415259" cy="2495876"/>
          </a:xfrm>
          <a:prstGeom prst="rect">
            <a:avLst/>
          </a:prstGeom>
          <a:solidFill>
            <a:schemeClr val="bg1"/>
          </a:solidFill>
        </p:spPr>
        <p:txBody>
          <a:bodyPr wrap="square">
            <a:spAutoFit/>
          </a:bodyPr>
          <a:lstStyle/>
          <a:p>
            <a:pPr algn="just" defTabSz="609630">
              <a:lnSpc>
                <a:spcPct val="150000"/>
              </a:lnSpc>
            </a:pPr>
            <a:r>
              <a:rPr lang="vi-VN" sz="3600" dirty="0">
                <a:solidFill>
                  <a:srgbClr val="000000"/>
                </a:solidFill>
                <a:latin typeface="Arial" panose="020B0604020202020204" pitchFamily="34" charset="0"/>
                <a:ea typeface="Times New Roman" panose="02020603050405020304" pitchFamily="18" charset="0"/>
                <a:sym typeface="Wingdings" panose="05000000000000000000" pitchFamily="2" charset="2"/>
              </a:rPr>
              <a:t> </a:t>
            </a:r>
            <a:r>
              <a:rPr lang="vi-VN" sz="3600" dirty="0">
                <a:solidFill>
                  <a:srgbClr val="000000"/>
                </a:solidFill>
                <a:latin typeface="Arial" panose="020B0604020202020204" pitchFamily="34" charset="0"/>
                <a:ea typeface="Times New Roman" panose="02020603050405020304" pitchFamily="18" charset="0"/>
              </a:rPr>
              <a:t>Trạng ngữ </a:t>
            </a:r>
            <a:r>
              <a:rPr lang="vi-VN" sz="3600" b="1" i="1" dirty="0">
                <a:solidFill>
                  <a:srgbClr val="FF0000"/>
                </a:solidFill>
                <a:latin typeface="Arial" panose="020B0604020202020204" pitchFamily="34" charset="0"/>
                <a:ea typeface="Times New Roman" panose="02020603050405020304" pitchFamily="18" charset="0"/>
              </a:rPr>
              <a:t>trên nóc một lô cốt cũ kề bên một xóm nhỏ </a:t>
            </a:r>
            <a:r>
              <a:rPr lang="vi-VN" sz="3600" dirty="0">
                <a:solidFill>
                  <a:srgbClr val="000000"/>
                </a:solidFill>
                <a:latin typeface="Arial" panose="020B0604020202020204" pitchFamily="34" charset="0"/>
                <a:ea typeface="Times New Roman" panose="02020603050405020304" pitchFamily="18" charset="0"/>
              </a:rPr>
              <a:t>cung cấp thông tin về địa điểm, đặc điểm và vị trí của lô cốt.</a:t>
            </a:r>
            <a:endParaRPr lang="en-US" sz="3600" dirty="0">
              <a:solidFill>
                <a:prstClr val="black"/>
              </a:solidFill>
              <a:latin typeface="Calibri"/>
            </a:endParaRPr>
          </a:p>
        </p:txBody>
      </p:sp>
    </p:spTree>
    <p:extLst>
      <p:ext uri="{BB962C8B-B14F-4D97-AF65-F5344CB8AC3E}">
        <p14:creationId xmlns:p14="http://schemas.microsoft.com/office/powerpoint/2010/main" val="30016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4" name="TextBox 23"/>
          <p:cNvSpPr txBox="1"/>
          <p:nvPr/>
        </p:nvSpPr>
        <p:spPr>
          <a:xfrm>
            <a:off x="4926958" y="375139"/>
            <a:ext cx="4297971" cy="6258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09630"/>
            <a:r>
              <a:rPr lang="vi-VN" sz="3467" b="1" dirty="0">
                <a:solidFill>
                  <a:srgbClr val="4BACC6">
                    <a:lumMod val="75000"/>
                  </a:srgbClr>
                </a:solidFill>
                <a:latin typeface="Arial" panose="020B0604020202020204" pitchFamily="34" charset="0"/>
              </a:rPr>
              <a:t>BÀI TẬP 2.SGK.T18</a:t>
            </a:r>
            <a:endParaRPr lang="en-US" sz="3467" b="1" dirty="0">
              <a:solidFill>
                <a:srgbClr val="4BACC6">
                  <a:lumMod val="75000"/>
                </a:srgbClr>
              </a:solidFill>
              <a:latin typeface="Calibri"/>
            </a:endParaRPr>
          </a:p>
        </p:txBody>
      </p:sp>
      <p:sp>
        <p:nvSpPr>
          <p:cNvPr id="25" name="TextBox 24"/>
          <p:cNvSpPr txBox="1"/>
          <p:nvPr/>
        </p:nvSpPr>
        <p:spPr>
          <a:xfrm>
            <a:off x="1016000" y="1494126"/>
            <a:ext cx="10566400" cy="3477875"/>
          </a:xfrm>
          <a:prstGeom prst="rect">
            <a:avLst/>
          </a:prstGeom>
          <a:noFill/>
        </p:spPr>
        <p:txBody>
          <a:bodyPr wrap="square" rtlCol="0">
            <a:spAutoFit/>
          </a:bodyPr>
          <a:lstStyle/>
          <a:p>
            <a:pPr algn="just" defTabSz="609630"/>
            <a:r>
              <a:rPr lang="vi-VN" sz="3000" b="1" dirty="0">
                <a:solidFill>
                  <a:prstClr val="black"/>
                </a:solidFill>
                <a:latin typeface="Arial" panose="020B0604020202020204" pitchFamily="34" charset="0"/>
              </a:rPr>
              <a:t>	</a:t>
            </a:r>
            <a:r>
              <a:rPr lang="vi-VN" sz="4400" b="1" dirty="0">
                <a:solidFill>
                  <a:prstClr val="black"/>
                </a:solidFill>
                <a:latin typeface="Arial" panose="020B0604020202020204" pitchFamily="34" charset="0"/>
              </a:rPr>
              <a:t>Hãy viết một câu có trạng ngữ là một từ. Mở rộng trạng ngữ của câu thành cụm từ và nêu tác dụng của việc dùng cụm từ làm thành phần trạng ngữ của câu.</a:t>
            </a:r>
            <a:endParaRPr lang="en-US" sz="4400" b="1" dirty="0">
              <a:solidFill>
                <a:prstClr val="black"/>
              </a:solidFill>
              <a:latin typeface="Calibri"/>
            </a:endParaRPr>
          </a:p>
        </p:txBody>
      </p:sp>
      <p:pic>
        <p:nvPicPr>
          <p:cNvPr id="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60569" y="4902200"/>
            <a:ext cx="3395875" cy="1892626"/>
          </a:xfrm>
          <a:prstGeom prst="rect">
            <a:avLst/>
          </a:prstGeom>
        </p:spPr>
      </p:pic>
    </p:spTree>
    <p:extLst>
      <p:ext uri="{BB962C8B-B14F-4D97-AF65-F5344CB8AC3E}">
        <p14:creationId xmlns:p14="http://schemas.microsoft.com/office/powerpoint/2010/main" val="19546515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29880" y="5901533"/>
            <a:ext cx="3820661" cy="2896756"/>
          </a:xfrm>
          <a:prstGeom prst="rect">
            <a:avLst/>
          </a:prstGeom>
        </p:spPr>
      </p:pic>
      <p:pic>
        <p:nvPicPr>
          <p:cNvPr id="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60569" y="4902200"/>
            <a:ext cx="3395875" cy="1892626"/>
          </a:xfrm>
          <a:prstGeom prst="rect">
            <a:avLst/>
          </a:prstGeom>
        </p:spPr>
      </p:pic>
      <p:sp>
        <p:nvSpPr>
          <p:cNvPr id="3" name="TextBox 2">
            <a:extLst>
              <a:ext uri="{FF2B5EF4-FFF2-40B4-BE49-F238E27FC236}">
                <a16:creationId xmlns:a16="http://schemas.microsoft.com/office/drawing/2014/main" xmlns="" id="{C1AA0A44-F9FE-C457-5E5D-FB09138E2EFB}"/>
              </a:ext>
            </a:extLst>
          </p:cNvPr>
          <p:cNvSpPr txBox="1"/>
          <p:nvPr/>
        </p:nvSpPr>
        <p:spPr>
          <a:xfrm>
            <a:off x="431800" y="1092200"/>
            <a:ext cx="11328400" cy="41966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609630"/>
            <a:r>
              <a:rPr lang="en-US" sz="5334" b="1" dirty="0" err="1">
                <a:solidFill>
                  <a:srgbClr val="C00000"/>
                </a:solidFill>
                <a:highlight>
                  <a:srgbClr val="FFFFFF"/>
                </a:highlight>
                <a:latin typeface="Open Sans" panose="020B0606030504020204" pitchFamily="34" charset="0"/>
              </a:rPr>
              <a:t>Sáng</a:t>
            </a:r>
            <a:r>
              <a:rPr lang="en-US" sz="5334" b="1" dirty="0">
                <a:solidFill>
                  <a:srgbClr val="C00000"/>
                </a:solidFill>
                <a:highlight>
                  <a:srgbClr val="FFFFFF"/>
                </a:highlight>
                <a:latin typeface="Open Sans" panose="020B0606030504020204" pitchFamily="34" charset="0"/>
              </a:rPr>
              <a:t>,</a:t>
            </a:r>
            <a:r>
              <a:rPr lang="en-US" sz="5334" dirty="0">
                <a:solidFill>
                  <a:srgbClr val="000000"/>
                </a:solidFill>
                <a:highlight>
                  <a:srgbClr val="FFFFFF"/>
                </a:highlight>
                <a:latin typeface="Open Sans" panose="020B0606030504020204" pitchFamily="34" charset="0"/>
              </a:rPr>
              <a:t> </a:t>
            </a:r>
            <a:r>
              <a:rPr lang="en-US" sz="5334" dirty="0" err="1">
                <a:solidFill>
                  <a:srgbClr val="000000"/>
                </a:solidFill>
                <a:highlight>
                  <a:srgbClr val="FFFFFF"/>
                </a:highlight>
                <a:latin typeface="Open Sans" panose="020B0606030504020204" pitchFamily="34" charset="0"/>
              </a:rPr>
              <a:t>tôi</a:t>
            </a:r>
            <a:r>
              <a:rPr lang="en-US" sz="5334" dirty="0">
                <a:solidFill>
                  <a:srgbClr val="000000"/>
                </a:solidFill>
                <a:highlight>
                  <a:srgbClr val="FFFFFF"/>
                </a:highlight>
                <a:latin typeface="Open Sans" panose="020B0606030504020204" pitchFamily="34" charset="0"/>
              </a:rPr>
              <a:t> </a:t>
            </a:r>
            <a:r>
              <a:rPr lang="en-US" sz="5334" dirty="0" err="1">
                <a:solidFill>
                  <a:srgbClr val="000000"/>
                </a:solidFill>
                <a:highlight>
                  <a:srgbClr val="FFFFFF"/>
                </a:highlight>
                <a:latin typeface="Open Sans" panose="020B0606030504020204" pitchFamily="34" charset="0"/>
              </a:rPr>
              <a:t>đi</a:t>
            </a:r>
            <a:r>
              <a:rPr lang="en-US" sz="5334" dirty="0">
                <a:solidFill>
                  <a:srgbClr val="000000"/>
                </a:solidFill>
                <a:highlight>
                  <a:srgbClr val="FFFFFF"/>
                </a:highlight>
                <a:latin typeface="Open Sans" panose="020B0606030504020204" pitchFamily="34" charset="0"/>
              </a:rPr>
              <a:t> </a:t>
            </a:r>
            <a:r>
              <a:rPr lang="en-US" sz="5334" dirty="0" err="1">
                <a:solidFill>
                  <a:srgbClr val="000000"/>
                </a:solidFill>
                <a:highlight>
                  <a:srgbClr val="FFFFFF"/>
                </a:highlight>
                <a:latin typeface="Open Sans" panose="020B0606030504020204" pitchFamily="34" charset="0"/>
              </a:rPr>
              <a:t>học</a:t>
            </a:r>
            <a:r>
              <a:rPr lang="en-US" sz="5334" dirty="0">
                <a:solidFill>
                  <a:srgbClr val="000000"/>
                </a:solidFill>
                <a:highlight>
                  <a:srgbClr val="FFFFFF"/>
                </a:highlight>
                <a:latin typeface="Open Sans" panose="020B0606030504020204" pitchFamily="34" charset="0"/>
              </a:rPr>
              <a:t>.</a:t>
            </a:r>
            <a:endParaRPr lang="vi-VN" sz="5334" dirty="0">
              <a:solidFill>
                <a:srgbClr val="000000"/>
              </a:solidFill>
              <a:highlight>
                <a:srgbClr val="FFFFFF"/>
              </a:highlight>
              <a:latin typeface="Open Sans" panose="020B0606030504020204" pitchFamily="34" charset="0"/>
            </a:endParaRPr>
          </a:p>
          <a:p>
            <a:pPr defTabSz="609630"/>
            <a:r>
              <a:rPr lang="en-US" sz="5334" b="1" dirty="0" err="1">
                <a:solidFill>
                  <a:srgbClr val="C00000"/>
                </a:solidFill>
                <a:highlight>
                  <a:srgbClr val="F7F7F8"/>
                </a:highlight>
                <a:latin typeface="Muli"/>
              </a:rPr>
              <a:t>Trên</a:t>
            </a:r>
            <a:r>
              <a:rPr lang="en-US" sz="5334" b="1" dirty="0">
                <a:solidFill>
                  <a:srgbClr val="C00000"/>
                </a:solidFill>
                <a:highlight>
                  <a:srgbClr val="F7F7F8"/>
                </a:highlight>
                <a:latin typeface="Muli"/>
              </a:rPr>
              <a:t> </a:t>
            </a:r>
            <a:r>
              <a:rPr lang="en-US" sz="5334" b="1" dirty="0" err="1">
                <a:solidFill>
                  <a:srgbClr val="C00000"/>
                </a:solidFill>
                <a:highlight>
                  <a:srgbClr val="F7F7F8"/>
                </a:highlight>
                <a:latin typeface="Muli"/>
              </a:rPr>
              <a:t>cây</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chim</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hót</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líu</a:t>
            </a:r>
            <a:r>
              <a:rPr lang="en-US" sz="5334" dirty="0">
                <a:solidFill>
                  <a:srgbClr val="343A40"/>
                </a:solidFill>
                <a:highlight>
                  <a:srgbClr val="F7F7F8"/>
                </a:highlight>
                <a:latin typeface="Muli"/>
              </a:rPr>
              <a:t> lo.</a:t>
            </a:r>
            <a:endParaRPr lang="vi-VN" sz="5334" dirty="0">
              <a:solidFill>
                <a:srgbClr val="343A40"/>
              </a:solidFill>
              <a:highlight>
                <a:srgbClr val="F7F7F8"/>
              </a:highlight>
              <a:latin typeface="Muli"/>
            </a:endParaRPr>
          </a:p>
          <a:p>
            <a:pPr defTabSz="609630"/>
            <a:r>
              <a:rPr lang="en-US" sz="5334" b="1" dirty="0" err="1">
                <a:solidFill>
                  <a:srgbClr val="C00000"/>
                </a:solidFill>
                <a:highlight>
                  <a:srgbClr val="F7F7F8"/>
                </a:highlight>
                <a:latin typeface="Muli"/>
              </a:rPr>
              <a:t>Vì</a:t>
            </a:r>
            <a:r>
              <a:rPr lang="en-US" sz="5334" b="1" dirty="0">
                <a:solidFill>
                  <a:srgbClr val="C00000"/>
                </a:solidFill>
                <a:highlight>
                  <a:srgbClr val="F7F7F8"/>
                </a:highlight>
                <a:latin typeface="Muli"/>
              </a:rPr>
              <a:t> </a:t>
            </a:r>
            <a:r>
              <a:rPr lang="en-US" sz="5334" b="1" dirty="0" err="1">
                <a:solidFill>
                  <a:srgbClr val="C00000"/>
                </a:solidFill>
                <a:highlight>
                  <a:srgbClr val="F7F7F8"/>
                </a:highlight>
                <a:latin typeface="Muli"/>
              </a:rPr>
              <a:t>rét</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những</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cây</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bàng</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rụng</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hết</a:t>
            </a:r>
            <a:r>
              <a:rPr lang="en-US" sz="5334" dirty="0">
                <a:solidFill>
                  <a:srgbClr val="343A40"/>
                </a:solidFill>
                <a:highlight>
                  <a:srgbClr val="F7F7F8"/>
                </a:highlight>
                <a:latin typeface="Muli"/>
              </a:rPr>
              <a:t> </a:t>
            </a:r>
            <a:r>
              <a:rPr lang="en-US" sz="5334" dirty="0" err="1">
                <a:solidFill>
                  <a:srgbClr val="343A40"/>
                </a:solidFill>
                <a:highlight>
                  <a:srgbClr val="F7F7F8"/>
                </a:highlight>
                <a:latin typeface="Muli"/>
              </a:rPr>
              <a:t>lá</a:t>
            </a:r>
            <a:r>
              <a:rPr lang="en-US" sz="5334" dirty="0">
                <a:solidFill>
                  <a:srgbClr val="343A40"/>
                </a:solidFill>
                <a:highlight>
                  <a:srgbClr val="F7F7F8"/>
                </a:highlight>
                <a:latin typeface="Muli"/>
              </a:rPr>
              <a:t>.</a:t>
            </a:r>
            <a:endParaRPr lang="vi-VN" sz="5334" dirty="0">
              <a:solidFill>
                <a:srgbClr val="343A40"/>
              </a:solidFill>
              <a:highlight>
                <a:srgbClr val="F7F7F8"/>
              </a:highlight>
              <a:latin typeface="Muli"/>
            </a:endParaRPr>
          </a:p>
          <a:p>
            <a:pPr defTabSz="609630"/>
            <a:r>
              <a:rPr lang="vi-VN" sz="5334" b="1" dirty="0">
                <a:solidFill>
                  <a:srgbClr val="C00000"/>
                </a:solidFill>
                <a:latin typeface="Arial" panose="020B0604020202020204" pitchFamily="34" charset="0"/>
              </a:rPr>
              <a:t>Bằng chiếc xe</a:t>
            </a:r>
            <a:r>
              <a:rPr lang="vi-VN" sz="5334" dirty="0">
                <a:solidFill>
                  <a:prstClr val="black"/>
                </a:solidFill>
                <a:latin typeface="Arial" panose="020B0604020202020204" pitchFamily="34" charset="0"/>
              </a:rPr>
              <a:t>, em đến trường rất nhanh.</a:t>
            </a:r>
            <a:endParaRPr lang="en-US" sz="5334" dirty="0">
              <a:solidFill>
                <a:prstClr val="black"/>
              </a:solidFill>
              <a:latin typeface="Calibri"/>
            </a:endParaRPr>
          </a:p>
        </p:txBody>
      </p:sp>
    </p:spTree>
    <p:extLst>
      <p:ext uri="{BB962C8B-B14F-4D97-AF65-F5344CB8AC3E}">
        <p14:creationId xmlns:p14="http://schemas.microsoft.com/office/powerpoint/2010/main" val="18881937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29880" y="5901533"/>
            <a:ext cx="3820661" cy="2896756"/>
          </a:xfrm>
          <a:prstGeom prst="rect">
            <a:avLst/>
          </a:prstGeom>
        </p:spPr>
      </p:pic>
      <p:sp>
        <p:nvSpPr>
          <p:cNvPr id="24" name="TextBox 23"/>
          <p:cNvSpPr txBox="1"/>
          <p:nvPr/>
        </p:nvSpPr>
        <p:spPr>
          <a:xfrm>
            <a:off x="3759200" y="2057401"/>
            <a:ext cx="6714146" cy="91319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09630"/>
            <a:r>
              <a:rPr lang="vi-VN" sz="5334" b="1" dirty="0">
                <a:solidFill>
                  <a:srgbClr val="C00000"/>
                </a:solidFill>
                <a:latin typeface="Arial" panose="020B0604020202020204" pitchFamily="34" charset="0"/>
              </a:rPr>
              <a:t>BÀI TẬP 3. SGK.T18</a:t>
            </a:r>
            <a:endParaRPr lang="en-US" sz="5334" b="1" dirty="0">
              <a:solidFill>
                <a:srgbClr val="C00000"/>
              </a:solidFill>
              <a:latin typeface="Calibri"/>
            </a:endParaRPr>
          </a:p>
        </p:txBody>
      </p:sp>
      <p:pic>
        <p:nvPicPr>
          <p:cNvPr id="9"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60569" y="4902200"/>
            <a:ext cx="3395875" cy="1892626"/>
          </a:xfrm>
          <a:prstGeom prst="rect">
            <a:avLst/>
          </a:prstGeom>
        </p:spPr>
      </p:pic>
    </p:spTree>
    <p:extLst>
      <p:ext uri="{BB962C8B-B14F-4D97-AF65-F5344CB8AC3E}">
        <p14:creationId xmlns:p14="http://schemas.microsoft.com/office/powerpoint/2010/main" val="370938715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5" name="TextBox 24"/>
          <p:cNvSpPr txBox="1"/>
          <p:nvPr/>
        </p:nvSpPr>
        <p:spPr>
          <a:xfrm>
            <a:off x="889322" y="628234"/>
            <a:ext cx="10413357" cy="55577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609630">
              <a:lnSpc>
                <a:spcPct val="150000"/>
              </a:lnSpc>
            </a:pPr>
            <a:r>
              <a:rPr lang="vi-VN" sz="3000" b="1" dirty="0">
                <a:solidFill>
                  <a:srgbClr val="C00000"/>
                </a:solidFill>
                <a:latin typeface="Arial" panose="020B0604020202020204" pitchFamily="34" charset="0"/>
              </a:rPr>
              <a:t>Tìm từ láy và nêu tác dụng của việc sử dụng từ láy trong các câu sau:</a:t>
            </a:r>
          </a:p>
          <a:p>
            <a:pPr marL="609630" indent="-609630" algn="just" defTabSz="609630">
              <a:lnSpc>
                <a:spcPct val="150000"/>
              </a:lnSpc>
              <a:buFontTx/>
              <a:buAutoNum type="alphaLcPeriod"/>
            </a:pPr>
            <a:r>
              <a:rPr lang="vi-VN" sz="3000" i="1" dirty="0">
                <a:solidFill>
                  <a:prstClr val="black"/>
                </a:solidFill>
                <a:latin typeface="Arial" panose="020B0604020202020204" pitchFamily="34" charset="0"/>
              </a:rPr>
              <a:t>Trong tiếng mưa hình như có tiếng nước sông dâng cao, xiên xiết chảy.</a:t>
            </a:r>
          </a:p>
          <a:p>
            <a:pPr marL="609630" indent="-609630" algn="just" defTabSz="609630">
              <a:lnSpc>
                <a:spcPct val="150000"/>
              </a:lnSpc>
              <a:buFontTx/>
              <a:buAutoNum type="alphaLcPeriod"/>
            </a:pPr>
            <a:r>
              <a:rPr lang="vi-VN" sz="3000" i="1" dirty="0">
                <a:solidFill>
                  <a:prstClr val="black"/>
                </a:solidFill>
                <a:latin typeface="Arial" panose="020B0604020202020204" pitchFamily="34" charset="0"/>
              </a:rPr>
              <a:t>Tấm thân bé bỏng của con chim vụt bứt ra khỏi dòng nước và bay lên cao hơn lần cất cánh đầu tiên ở bãi cát.</a:t>
            </a:r>
          </a:p>
          <a:p>
            <a:pPr marL="609630" indent="-609630" algn="just" defTabSz="609630">
              <a:lnSpc>
                <a:spcPct val="150000"/>
              </a:lnSpc>
              <a:buFontTx/>
              <a:buAutoNum type="alphaLcPeriod"/>
            </a:pPr>
            <a:r>
              <a:rPr lang="vi-VN" sz="3000" i="1" dirty="0">
                <a:solidFill>
                  <a:prstClr val="black"/>
                </a:solidFill>
                <a:latin typeface="Arial" panose="020B0604020202020204" pitchFamily="34" charset="0"/>
              </a:rPr>
              <a:t>Những đôi cánh mỏng manh run rẩy và đầy tự tin của bầy chim đã hạ xuống bên một lùm dứa dại bờ sông.</a:t>
            </a:r>
            <a:endParaRPr lang="en-US" sz="3000" i="1" dirty="0">
              <a:solidFill>
                <a:prstClr val="black"/>
              </a:solidFill>
              <a:latin typeface="Calibri"/>
            </a:endParaRPr>
          </a:p>
        </p:txBody>
      </p:sp>
      <p:cxnSp>
        <p:nvCxnSpPr>
          <p:cNvPr id="3" name="Straight Connector 2"/>
          <p:cNvCxnSpPr/>
          <p:nvPr/>
        </p:nvCxnSpPr>
        <p:spPr>
          <a:xfrm>
            <a:off x="1505301" y="3276600"/>
            <a:ext cx="132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27400" y="4140200"/>
            <a:ext cx="1422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461000"/>
            <a:ext cx="203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756400" y="5461000"/>
            <a:ext cx="1219200" cy="49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21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32858" flipV="1">
            <a:off x="-405030" y="-1510435"/>
            <a:ext cx="3820661" cy="2896756"/>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453" flipV="1">
            <a:off x="8909432" y="6102323"/>
            <a:ext cx="3820661" cy="2896756"/>
          </a:xfrm>
          <a:prstGeom prst="rect">
            <a:avLst/>
          </a:prstGeom>
        </p:spPr>
      </p:pic>
      <p:sp>
        <p:nvSpPr>
          <p:cNvPr id="24" name="TextBox 23"/>
          <p:cNvSpPr txBox="1"/>
          <p:nvPr/>
        </p:nvSpPr>
        <p:spPr>
          <a:xfrm>
            <a:off x="4926957" y="375139"/>
            <a:ext cx="3656770" cy="6258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09630"/>
            <a:r>
              <a:rPr lang="vi-VN" sz="3467" b="1" dirty="0">
                <a:solidFill>
                  <a:srgbClr val="4BACC6">
                    <a:lumMod val="75000"/>
                  </a:srgbClr>
                </a:solidFill>
                <a:latin typeface="Arial" panose="020B0604020202020204" pitchFamily="34" charset="0"/>
              </a:rPr>
              <a:t>BÀI TẬP 3. SGK.</a:t>
            </a:r>
            <a:endParaRPr lang="en-US" sz="3467" b="1" dirty="0">
              <a:solidFill>
                <a:srgbClr val="4BACC6">
                  <a:lumMod val="75000"/>
                </a:srgbClr>
              </a:solidFill>
              <a:latin typeface="Calibri"/>
            </a:endParaRPr>
          </a:p>
        </p:txBody>
      </p:sp>
      <p:sp>
        <p:nvSpPr>
          <p:cNvPr id="25" name="TextBox 24"/>
          <p:cNvSpPr txBox="1"/>
          <p:nvPr/>
        </p:nvSpPr>
        <p:spPr>
          <a:xfrm>
            <a:off x="851828" y="889000"/>
            <a:ext cx="10413357" cy="4865243"/>
          </a:xfrm>
          <a:prstGeom prst="rect">
            <a:avLst/>
          </a:prstGeom>
          <a:noFill/>
        </p:spPr>
        <p:txBody>
          <a:bodyPr wrap="square" rtlCol="0">
            <a:spAutoFit/>
          </a:bodyPr>
          <a:lstStyle/>
          <a:p>
            <a:pPr marL="609630" indent="-609630" algn="just" defTabSz="609630">
              <a:lnSpc>
                <a:spcPct val="150000"/>
              </a:lnSpc>
              <a:buFontTx/>
              <a:buAutoNum type="alphaLcPeriod"/>
            </a:pPr>
            <a:r>
              <a:rPr lang="vi-VN" sz="3000" b="1" dirty="0">
                <a:solidFill>
                  <a:prstClr val="black"/>
                </a:solidFill>
                <a:latin typeface="Arial" panose="020B0604020202020204" pitchFamily="34" charset="0"/>
              </a:rPr>
              <a:t>Xiên xiết: </a:t>
            </a:r>
            <a:r>
              <a:rPr lang="vi-VN" sz="3000" dirty="0">
                <a:solidFill>
                  <a:prstClr val="black"/>
                </a:solidFill>
                <a:latin typeface="Arial" panose="020B0604020202020204" pitchFamily="34" charset="0"/>
              </a:rPr>
              <a:t>thể hiện cảm giác của Mên và Mon khi nghe tiếng mưa và tiếng nước sông dâng lên cao trong đêm.</a:t>
            </a:r>
          </a:p>
          <a:p>
            <a:pPr marL="609630" indent="-609630" algn="just" defTabSz="609630">
              <a:lnSpc>
                <a:spcPct val="150000"/>
              </a:lnSpc>
              <a:buFontTx/>
              <a:buAutoNum type="alphaLcPeriod"/>
            </a:pPr>
            <a:r>
              <a:rPr lang="vi-VN" sz="3000" b="1" dirty="0">
                <a:solidFill>
                  <a:prstClr val="black"/>
                </a:solidFill>
                <a:latin typeface="Arial" panose="020B0604020202020204" pitchFamily="34" charset="0"/>
              </a:rPr>
              <a:t>Bé bỏng: </a:t>
            </a:r>
            <a:r>
              <a:rPr lang="vi-VN" sz="3000" dirty="0">
                <a:solidFill>
                  <a:prstClr val="black"/>
                </a:solidFill>
                <a:latin typeface="Arial" panose="020B0604020202020204" pitchFamily="34" charset="0"/>
              </a:rPr>
              <a:t>miêu tả những con chim chìa vôi bé nhỏ, mới được sinh ra nên còn non nớt, yếu ớt giúp nhấn mạnh sự đối lập với dòng nước khổng lồ cao xiên xiết chảy.</a:t>
            </a:r>
          </a:p>
          <a:p>
            <a:pPr marL="609630" indent="-609630" algn="just" defTabSz="609630">
              <a:lnSpc>
                <a:spcPct val="150000"/>
              </a:lnSpc>
              <a:buFontTx/>
              <a:buAutoNum type="alphaLcPeriod"/>
            </a:pPr>
            <a:r>
              <a:rPr lang="vi-VN" sz="3000" b="1" dirty="0">
                <a:solidFill>
                  <a:prstClr val="black"/>
                </a:solidFill>
                <a:latin typeface="Arial" panose="020B0604020202020204" pitchFamily="34" charset="0"/>
              </a:rPr>
              <a:t>Mỏng manh, run rẩy: </a:t>
            </a:r>
            <a:r>
              <a:rPr lang="vi-VN" sz="3000" dirty="0">
                <a:solidFill>
                  <a:prstClr val="black"/>
                </a:solidFill>
                <a:latin typeface="Arial" panose="020B0604020202020204" pitchFamily="34" charset="0"/>
              </a:rPr>
              <a:t>nhấn mạnh sự nhỏ bé, non nớt của đàn chim non mới nở.</a:t>
            </a:r>
            <a:endParaRPr lang="en-US" sz="3000" dirty="0">
              <a:solidFill>
                <a:prstClr val="black"/>
              </a:solidFill>
              <a:latin typeface="Calibri"/>
            </a:endParaRPr>
          </a:p>
        </p:txBody>
      </p:sp>
    </p:spTree>
    <p:extLst>
      <p:ext uri="{BB962C8B-B14F-4D97-AF65-F5344CB8AC3E}">
        <p14:creationId xmlns:p14="http://schemas.microsoft.com/office/powerpoint/2010/main" val="104125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E4E8"/>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4800" y="3469446"/>
            <a:ext cx="1047291" cy="108476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277" y="-177469"/>
            <a:ext cx="2746341" cy="2574694"/>
          </a:xfrm>
          <a:prstGeom prst="rect">
            <a:avLst/>
          </a:prstGeom>
        </p:spPr>
      </p:pic>
      <p:sp>
        <p:nvSpPr>
          <p:cNvPr id="11" name="TextBox 11"/>
          <p:cNvSpPr txBox="1"/>
          <p:nvPr/>
        </p:nvSpPr>
        <p:spPr>
          <a:xfrm>
            <a:off x="838613" y="2444876"/>
            <a:ext cx="10570227" cy="2446182"/>
          </a:xfrm>
          <a:prstGeom prst="rect">
            <a:avLst/>
          </a:prstGeom>
        </p:spPr>
        <p:style>
          <a:lnRef idx="2">
            <a:schemeClr val="accent4"/>
          </a:lnRef>
          <a:fillRef idx="1">
            <a:schemeClr val="lt1"/>
          </a:fillRef>
          <a:effectRef idx="0">
            <a:schemeClr val="accent4"/>
          </a:effectRef>
          <a:fontRef idx="minor">
            <a:schemeClr val="dk1"/>
          </a:fontRef>
        </p:style>
        <p:txBody>
          <a:bodyPr wrap="square" lIns="0" tIns="0" rIns="0" bIns="0" rtlCol="0" anchor="t">
            <a:spAutoFit/>
          </a:bodyPr>
          <a:lstStyle/>
          <a:p>
            <a:pPr algn="ctr" defTabSz="609630">
              <a:lnSpc>
                <a:spcPct val="150000"/>
              </a:lnSpc>
            </a:pPr>
            <a:r>
              <a:rPr lang="vi-VN" sz="5600" b="1" dirty="0">
                <a:solidFill>
                  <a:srgbClr val="7030A0"/>
                </a:solidFill>
                <a:latin typeface="Arial" panose="020B0604020202020204" pitchFamily="34" charset="0"/>
              </a:rPr>
              <a:t>MỞ RỘNG TRẠNG NGỮ CỦA CÂU BẰNG CỤM TỪ - TỪ LÁY</a:t>
            </a:r>
            <a:endParaRPr lang="en-US" sz="5600" b="1" dirty="0">
              <a:solidFill>
                <a:srgbClr val="7030A0"/>
              </a:solidFill>
              <a:latin typeface="Calibri"/>
            </a:endParaRPr>
          </a:p>
        </p:txBody>
      </p:sp>
      <p:sp>
        <p:nvSpPr>
          <p:cNvPr id="12" name="TextBox 12"/>
          <p:cNvSpPr txBox="1"/>
          <p:nvPr/>
        </p:nvSpPr>
        <p:spPr>
          <a:xfrm>
            <a:off x="3497103" y="218293"/>
            <a:ext cx="5319604" cy="1723549"/>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defTabSz="609630"/>
            <a:r>
              <a:rPr lang="vi-VN" sz="5600" b="1" spc="81" dirty="0">
                <a:solidFill>
                  <a:srgbClr val="C00000"/>
                </a:solidFill>
                <a:latin typeface="Arial" panose="020B0604020202020204" pitchFamily="34" charset="0"/>
                <a:cs typeface="Arial" panose="020B0604020202020204" pitchFamily="34" charset="0"/>
              </a:rPr>
              <a:t>THỰC HÀNH TIẾNG VIỆT</a:t>
            </a:r>
            <a:endParaRPr lang="en-US" sz="5600" b="1" spc="81" dirty="0">
              <a:solidFill>
                <a:srgbClr val="C00000"/>
              </a:solidFill>
              <a:latin typeface="Arial" panose="020B0604020202020204" pitchFamily="34" charset="0"/>
              <a:cs typeface="Arial" panose="020B0604020202020204" pitchFamily="34" charset="0"/>
            </a:endParaRPr>
          </a:p>
        </p:txBody>
      </p:sp>
      <p:pic>
        <p:nvPicPr>
          <p:cNvPr id="13"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94342" y="4786060"/>
            <a:ext cx="4978400" cy="2302751"/>
          </a:xfrm>
          <a:prstGeom prst="rect">
            <a:avLst/>
          </a:prstGeom>
        </p:spPr>
      </p:pic>
      <p:pic>
        <p:nvPicPr>
          <p:cNvPr id="14"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2808" y="4554211"/>
            <a:ext cx="2465143" cy="2303789"/>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3960">
            <a:off x="69122" y="4645131"/>
            <a:ext cx="3983146" cy="4571760"/>
          </a:xfrm>
          <a:prstGeom prst="rect">
            <a:avLst/>
          </a:prstGeom>
        </p:spPr>
      </p:pic>
      <p:pic>
        <p:nvPicPr>
          <p:cNvPr id="16"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0069" flipH="1">
            <a:off x="1047554" y="4995243"/>
            <a:ext cx="1115496" cy="2051916"/>
          </a:xfrm>
          <a:prstGeom prst="rect">
            <a:avLst/>
          </a:prstGeom>
        </p:spPr>
      </p:pic>
      <p:pic>
        <p:nvPicPr>
          <p:cNvPr id="17"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9651748" y="1666"/>
            <a:ext cx="2562477" cy="2941150"/>
          </a:xfrm>
          <a:prstGeom prst="rect">
            <a:avLst/>
          </a:prstGeom>
        </p:spPr>
      </p:pic>
      <p:pic>
        <p:nvPicPr>
          <p:cNvPr id="18" name="Picture 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454264" y="3039254"/>
            <a:ext cx="1047291" cy="1084765"/>
          </a:xfrm>
          <a:prstGeom prst="rect">
            <a:avLst/>
          </a:prstGeom>
        </p:spPr>
      </p:pic>
      <p:pic>
        <p:nvPicPr>
          <p:cNvPr id="19"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09292">
            <a:off x="9980207" y="-20422"/>
            <a:ext cx="1905556" cy="1912511"/>
          </a:xfrm>
          <a:prstGeom prst="rect">
            <a:avLst/>
          </a:prstGeom>
        </p:spPr>
      </p:pic>
    </p:spTree>
    <p:extLst>
      <p:ext uri="{BB962C8B-B14F-4D97-AF65-F5344CB8AC3E}">
        <p14:creationId xmlns:p14="http://schemas.microsoft.com/office/powerpoint/2010/main" val="4591205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E184DE7-3575-6DEA-C9D0-BD2511213349}"/>
              </a:ext>
            </a:extLst>
          </p:cNvPr>
          <p:cNvGrpSpPr/>
          <p:nvPr/>
        </p:nvGrpSpPr>
        <p:grpSpPr>
          <a:xfrm>
            <a:off x="-1112411" y="5240200"/>
            <a:ext cx="15327746" cy="1682496"/>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67678" y="276062"/>
            <a:ext cx="6203478" cy="6581939"/>
          </a:xfrm>
          <a:prstGeom prst="rect">
            <a:avLst/>
          </a:prstGeom>
        </p:spPr>
      </p:pic>
      <p:pic>
        <p:nvPicPr>
          <p:cNvPr id="10" name="Picture 3">
            <a:extLst>
              <a:ext uri="{FF2B5EF4-FFF2-40B4-BE49-F238E27FC236}">
                <a16:creationId xmlns:a16="http://schemas.microsoft.com/office/drawing/2014/main" xmlns="" id="{77AEFDD7-FCBC-120C-9E85-427C9EB915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23012" y="211366"/>
            <a:ext cx="828126" cy="796507"/>
          </a:xfrm>
          <a:prstGeom prst="rect">
            <a:avLst/>
          </a:prstGeom>
        </p:spPr>
      </p:pic>
      <p:pic>
        <p:nvPicPr>
          <p:cNvPr id="12" name="Picture 10">
            <a:extLst>
              <a:ext uri="{FF2B5EF4-FFF2-40B4-BE49-F238E27FC236}">
                <a16:creationId xmlns:a16="http://schemas.microsoft.com/office/drawing/2014/main" xmlns="" id="{28943401-6617-D439-050B-C232791DC7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86542" y="2978328"/>
            <a:ext cx="1046410" cy="968405"/>
          </a:xfrm>
          <a:prstGeom prst="rect">
            <a:avLst/>
          </a:prstGeom>
        </p:spPr>
      </p:pic>
      <p:pic>
        <p:nvPicPr>
          <p:cNvPr id="13" name="Picture 12">
            <a:extLst>
              <a:ext uri="{FF2B5EF4-FFF2-40B4-BE49-F238E27FC236}">
                <a16:creationId xmlns:a16="http://schemas.microsoft.com/office/drawing/2014/main" xmlns="" id="{436DC77B-0792-ACF8-4F80-E79EFD48AA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11279" y="2978328"/>
            <a:ext cx="833667" cy="866762"/>
          </a:xfrm>
          <a:prstGeom prst="rect">
            <a:avLst/>
          </a:prstGeom>
        </p:spPr>
      </p:pic>
      <p:pic>
        <p:nvPicPr>
          <p:cNvPr id="14" name="Picture 13">
            <a:extLst>
              <a:ext uri="{FF2B5EF4-FFF2-40B4-BE49-F238E27FC236}">
                <a16:creationId xmlns:a16="http://schemas.microsoft.com/office/drawing/2014/main" xmlns="" id="{E78586A8-697F-1EBC-E48B-FFEB516130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72856" y="1583217"/>
            <a:ext cx="796789" cy="785199"/>
          </a:xfrm>
          <a:prstGeom prst="rect">
            <a:avLst/>
          </a:prstGeom>
        </p:spPr>
      </p:pic>
      <p:pic>
        <p:nvPicPr>
          <p:cNvPr id="15" name="Picture 17">
            <a:extLst>
              <a:ext uri="{FF2B5EF4-FFF2-40B4-BE49-F238E27FC236}">
                <a16:creationId xmlns:a16="http://schemas.microsoft.com/office/drawing/2014/main" xmlns="" id="{11532108-6B71-7BC9-AA2C-B03AA560D68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309706" y="1304370"/>
            <a:ext cx="857248" cy="849455"/>
          </a:xfrm>
          <a:prstGeom prst="rect">
            <a:avLst/>
          </a:prstGeom>
        </p:spPr>
      </p:pic>
      <p:pic>
        <p:nvPicPr>
          <p:cNvPr id="16" name="Picture 18">
            <a:extLst>
              <a:ext uri="{FF2B5EF4-FFF2-40B4-BE49-F238E27FC236}">
                <a16:creationId xmlns:a16="http://schemas.microsoft.com/office/drawing/2014/main" xmlns="" id="{24A75B89-019E-40C1-BEA8-B26DF5D4DD8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500854" y="2554033"/>
            <a:ext cx="670981" cy="670981"/>
          </a:xfrm>
          <a:prstGeom prst="rect">
            <a:avLst/>
          </a:prstGeom>
        </p:spPr>
      </p:pic>
      <p:pic>
        <p:nvPicPr>
          <p:cNvPr id="17" name="Picture 22">
            <a:extLst>
              <a:ext uri="{FF2B5EF4-FFF2-40B4-BE49-F238E27FC236}">
                <a16:creationId xmlns:a16="http://schemas.microsoft.com/office/drawing/2014/main" xmlns="" id="{ACB7035A-F89B-F833-226F-AB16369DBEA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310378" y="1709682"/>
            <a:ext cx="844350" cy="844350"/>
          </a:xfrm>
          <a:prstGeom prst="rect">
            <a:avLst/>
          </a:prstGeom>
        </p:spPr>
      </p:pic>
      <p:pic>
        <p:nvPicPr>
          <p:cNvPr id="18" name="Picture 23">
            <a:extLst>
              <a:ext uri="{FF2B5EF4-FFF2-40B4-BE49-F238E27FC236}">
                <a16:creationId xmlns:a16="http://schemas.microsoft.com/office/drawing/2014/main" xmlns="" id="{1F24DED9-4B07-88A2-F455-FC89045985F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66954" y="672314"/>
            <a:ext cx="1023714" cy="1012546"/>
          </a:xfrm>
          <a:prstGeom prst="rect">
            <a:avLst/>
          </a:prstGeom>
        </p:spPr>
      </p:pic>
      <p:sp>
        <p:nvSpPr>
          <p:cNvPr id="21" name="Title 1">
            <a:extLst>
              <a:ext uri="{FF2B5EF4-FFF2-40B4-BE49-F238E27FC236}">
                <a16:creationId xmlns:a16="http://schemas.microsoft.com/office/drawing/2014/main" xmlns="" id="{267291F7-1CE9-F8D8-E7BF-69634CC2FC59}"/>
              </a:ext>
            </a:extLst>
          </p:cNvPr>
          <p:cNvSpPr txBox="1">
            <a:spLocks/>
          </p:cNvSpPr>
          <p:nvPr/>
        </p:nvSpPr>
        <p:spPr>
          <a:xfrm>
            <a:off x="90466" y="2111387"/>
            <a:ext cx="5617029"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09630"/>
            <a:r>
              <a:rPr lang="en-US" sz="72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xmlns="" id="{44CFE1A0-E7AF-7335-5DC4-8EA980CD2D92}"/>
              </a:ext>
            </a:extLst>
          </p:cNvPr>
          <p:cNvGrpSpPr/>
          <p:nvPr/>
        </p:nvGrpSpPr>
        <p:grpSpPr>
          <a:xfrm>
            <a:off x="-38311" y="4438652"/>
            <a:ext cx="12269297" cy="1591868"/>
            <a:chOff x="-3822" y="4580045"/>
            <a:chExt cx="12269297" cy="1591868"/>
          </a:xfrm>
        </p:grpSpPr>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xmlns="" id="{711E2CCB-5FFA-5400-187B-4D0E7FA15EB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7188933" y="247795"/>
            <a:ext cx="919415" cy="914400"/>
          </a:xfrm>
          <a:prstGeom prst="rect">
            <a:avLst/>
          </a:prstGeom>
        </p:spPr>
      </p:pic>
      <p:pic>
        <p:nvPicPr>
          <p:cNvPr id="31" name="Picture 9">
            <a:extLst>
              <a:ext uri="{FF2B5EF4-FFF2-40B4-BE49-F238E27FC236}">
                <a16:creationId xmlns:a16="http://schemas.microsoft.com/office/drawing/2014/main" xmlns="" id="{4929A72A-7268-2D9C-3E19-8A878F2F367A}"/>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0289781" y="411738"/>
            <a:ext cx="1158464" cy="1188720"/>
          </a:xfrm>
          <a:prstGeom prst="rect">
            <a:avLst/>
          </a:prstGeom>
        </p:spPr>
      </p:pic>
      <p:pic>
        <p:nvPicPr>
          <p:cNvPr id="8" name="Picture 7">
            <a:hlinkClick r:id="rId29" action="ppaction://hlinksldjump"/>
            <a:extLst>
              <a:ext uri="{FF2B5EF4-FFF2-40B4-BE49-F238E27FC236}">
                <a16:creationId xmlns:a16="http://schemas.microsoft.com/office/drawing/2014/main" xmlns="" id="{086EEC77-356E-FD74-CABC-4E28ED1AB921}"/>
              </a:ext>
            </a:extLst>
          </p:cNvPr>
          <p:cNvPicPr>
            <a:picLocks noChangeAspect="1"/>
          </p:cNvPicPr>
          <p:nvPr/>
        </p:nvPicPr>
        <p:blipFill>
          <a:blip r:embed="rId30"/>
          <a:stretch>
            <a:fillRect/>
          </a:stretch>
        </p:blipFill>
        <p:spPr>
          <a:xfrm>
            <a:off x="8022502" y="3141477"/>
            <a:ext cx="2017951" cy="1383912"/>
          </a:xfrm>
          <a:prstGeom prst="rect">
            <a:avLst/>
          </a:prstGeom>
        </p:spPr>
      </p:pic>
      <p:pic>
        <p:nvPicPr>
          <p:cNvPr id="32" name="Picture 11">
            <a:extLst>
              <a:ext uri="{FF2B5EF4-FFF2-40B4-BE49-F238E27FC236}">
                <a16:creationId xmlns:a16="http://schemas.microsoft.com/office/drawing/2014/main" xmlns="" id="{37C5C25E-A44E-87C8-BB4B-A882227505F1}"/>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9148462" y="1412390"/>
            <a:ext cx="861822" cy="872932"/>
          </a:xfrm>
          <a:prstGeom prst="rect">
            <a:avLst/>
          </a:prstGeom>
        </p:spPr>
      </p:pic>
      <p:pic>
        <p:nvPicPr>
          <p:cNvPr id="33" name="Picture 5">
            <a:extLst>
              <a:ext uri="{FF2B5EF4-FFF2-40B4-BE49-F238E27FC236}">
                <a16:creationId xmlns:a16="http://schemas.microsoft.com/office/drawing/2014/main" xmlns="" id="{4530212E-86CD-70D1-01DB-5C35AC257963}"/>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10482436" y="2522460"/>
            <a:ext cx="560225" cy="560225"/>
          </a:xfrm>
          <a:prstGeom prst="rect">
            <a:avLst/>
          </a:prstGeom>
        </p:spPr>
      </p:pic>
      <p:pic>
        <p:nvPicPr>
          <p:cNvPr id="34" name="Picture 2">
            <a:extLst>
              <a:ext uri="{FF2B5EF4-FFF2-40B4-BE49-F238E27FC236}">
                <a16:creationId xmlns:a16="http://schemas.microsoft.com/office/drawing/2014/main" xmlns="" id="{6CA70E75-2200-94D0-6A61-2641279DF3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9439449" y="411738"/>
            <a:ext cx="751844" cy="711432"/>
          </a:xfrm>
          <a:prstGeom prst="rect">
            <a:avLst/>
          </a:prstGeom>
        </p:spPr>
      </p:pic>
      <p:pic>
        <p:nvPicPr>
          <p:cNvPr id="35" name="Picture 14">
            <a:extLst>
              <a:ext uri="{FF2B5EF4-FFF2-40B4-BE49-F238E27FC236}">
                <a16:creationId xmlns:a16="http://schemas.microsoft.com/office/drawing/2014/main" xmlns="" id="{3BC28EB1-BD5B-84AE-ED80-C7C7BF783A68}"/>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0293815" y="3564906"/>
            <a:ext cx="630797" cy="625062"/>
          </a:xfrm>
          <a:prstGeom prst="rect">
            <a:avLst/>
          </a:prstGeom>
        </p:spPr>
      </p:pic>
      <p:pic>
        <p:nvPicPr>
          <p:cNvPr id="29" name="Picture 28">
            <a:extLst>
              <a:ext uri="{FF2B5EF4-FFF2-40B4-BE49-F238E27FC236}">
                <a16:creationId xmlns:a16="http://schemas.microsoft.com/office/drawing/2014/main" xmlns="" id="{7CA40649-0834-6384-D653-72432C22A04E}"/>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69570" y="2822519"/>
            <a:ext cx="682398" cy="663291"/>
          </a:xfrm>
          <a:prstGeom prst="rect">
            <a:avLst/>
          </a:prstGeom>
        </p:spPr>
      </p:pic>
      <p:pic>
        <p:nvPicPr>
          <p:cNvPr id="30" name="Picture 29">
            <a:extLst>
              <a:ext uri="{FF2B5EF4-FFF2-40B4-BE49-F238E27FC236}">
                <a16:creationId xmlns:a16="http://schemas.microsoft.com/office/drawing/2014/main" xmlns="" id="{C7E09598-3AED-44CD-AC84-C689CEA7E9B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Tree>
    <p:extLst>
      <p:ext uri="{BB962C8B-B14F-4D97-AF65-F5344CB8AC3E}">
        <p14:creationId xmlns:p14="http://schemas.microsoft.com/office/powerpoint/2010/main" val="300476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xmlns="" id="{CB1263D8-73B8-080A-89AA-32FA0FA239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8910" y="231176"/>
            <a:ext cx="1720920" cy="1838098"/>
          </a:xfrm>
          <a:prstGeom prst="rect">
            <a:avLst/>
          </a:prstGeom>
        </p:spPr>
      </p:pic>
      <p:grpSp>
        <p:nvGrpSpPr>
          <p:cNvPr id="31" name="Group 30">
            <a:extLst>
              <a:ext uri="{FF2B5EF4-FFF2-40B4-BE49-F238E27FC236}">
                <a16:creationId xmlns:a16="http://schemas.microsoft.com/office/drawing/2014/main" xmlns="" id="{711A3176-B5A1-6CFA-8098-929F7A1E638A}"/>
              </a:ext>
            </a:extLst>
          </p:cNvPr>
          <p:cNvGrpSpPr/>
          <p:nvPr/>
        </p:nvGrpSpPr>
        <p:grpSpPr>
          <a:xfrm>
            <a:off x="12408941" y="624596"/>
            <a:ext cx="6065666" cy="2603924"/>
            <a:chOff x="12408941" y="624596"/>
            <a:chExt cx="6065666" cy="2603924"/>
          </a:xfrm>
        </p:grpSpPr>
        <p:pic>
          <p:nvPicPr>
            <p:cNvPr id="32" name="Picture 15">
              <a:extLst>
                <a:ext uri="{FF2B5EF4-FFF2-40B4-BE49-F238E27FC236}">
                  <a16:creationId xmlns:a16="http://schemas.microsoft.com/office/drawing/2014/main" xmlns="" id="{B9C6D28A-9704-02A7-353C-42EA09BC08BC}"/>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xmlns="" id="{2A1188D5-579D-1ACB-447F-FC77D9DDC6F9}"/>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xmlns="" id="{8C2E669C-DB23-0638-164E-04B28E1F1AD4}"/>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xmlns="" id="{C55878C1-2DDD-45AF-937C-0EEA8DAF84BA}"/>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xmlns="" id="{50645645-CCF4-1C07-CDC3-FDD66505168A}"/>
              </a:ext>
            </a:extLst>
          </p:cNvPr>
          <p:cNvGrpSpPr/>
          <p:nvPr/>
        </p:nvGrpSpPr>
        <p:grpSpPr>
          <a:xfrm>
            <a:off x="-5092332" y="176245"/>
            <a:ext cx="5014314" cy="2597915"/>
            <a:chOff x="-5092332" y="176244"/>
            <a:chExt cx="5014314" cy="2597915"/>
          </a:xfrm>
        </p:grpSpPr>
        <p:pic>
          <p:nvPicPr>
            <p:cNvPr id="37" name="Picture 15">
              <a:extLst>
                <a:ext uri="{FF2B5EF4-FFF2-40B4-BE49-F238E27FC236}">
                  <a16:creationId xmlns:a16="http://schemas.microsoft.com/office/drawing/2014/main" xmlns="" id="{34C8BA7E-B877-F6AB-7431-DF1D83F524D7}"/>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xmlns="" id="{657847A2-2C87-779E-818C-5B711513A8D0}"/>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xmlns="" id="{DD239C67-470F-B40E-3BD9-7E138BF9E271}"/>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xmlns="" id="{5FE649C3-DCE5-4301-F325-5A7512D443D0}"/>
                </a:ext>
              </a:extLst>
            </p:cNvPr>
            <p:cNvPicPr>
              <a:picLocks noChangeAspect="1"/>
            </p:cNvPicPr>
            <p:nvPr/>
          </p:nvPicPr>
          <p:blipFill>
            <a:blip r:embed="rId4"/>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xmlns="" id="{AE184DE7-3575-6DEA-C9D0-BD2511213349}"/>
              </a:ext>
            </a:extLst>
          </p:cNvPr>
          <p:cNvGrpSpPr/>
          <p:nvPr/>
        </p:nvGrpSpPr>
        <p:grpSpPr>
          <a:xfrm>
            <a:off x="-1112411" y="5240200"/>
            <a:ext cx="15327746" cy="1682496"/>
            <a:chOff x="-1140691" y="5175504"/>
            <a:chExt cx="15327746" cy="1682496"/>
          </a:xfrm>
        </p:grpSpPr>
        <p:pic>
          <p:nvPicPr>
            <p:cNvPr id="4" name="Picture 6">
              <a:extLst>
                <a:ext uri="{FF2B5EF4-FFF2-40B4-BE49-F238E27FC236}">
                  <a16:creationId xmlns:a16="http://schemas.microsoft.com/office/drawing/2014/main" xmlns="" id="{3E494D30-ADB8-9F57-AEB8-270C725B239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xmlns="" id="{E49245B5-4046-56FB-7042-AA5B37E8BA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xmlns="" id="{12090104-38A1-06FC-5506-29D2E89126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xmlns="" id="{44CFE1A0-E7AF-7335-5DC4-8EA980CD2D92}"/>
              </a:ext>
            </a:extLst>
          </p:cNvPr>
          <p:cNvGrpSpPr/>
          <p:nvPr/>
        </p:nvGrpSpPr>
        <p:grpSpPr>
          <a:xfrm>
            <a:off x="-38311" y="4458926"/>
            <a:ext cx="12269297" cy="1571594"/>
            <a:chOff x="-3822" y="4600319"/>
            <a:chExt cx="12269297" cy="1571594"/>
          </a:xfrm>
        </p:grpSpPr>
        <p:pic>
          <p:nvPicPr>
            <p:cNvPr id="24" name="Picture 16">
              <a:extLst>
                <a:ext uri="{FF2B5EF4-FFF2-40B4-BE49-F238E27FC236}">
                  <a16:creationId xmlns:a16="http://schemas.microsoft.com/office/drawing/2014/main" xmlns="" id="{DBE679A6-E5B1-FA99-A145-3581681CE3C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xmlns="" id="{5FF0E80C-B9AD-073A-406E-F32F7D8061FC}"/>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xmlns="" id="{F1895DA0-99C9-F7C9-4BBB-FA2B642D06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xmlns="" id="{AF5229AB-C5E2-490A-D16F-31438F4AB0B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xmlns="" id="{0CD72171-44F0-8F25-429D-BE9586249037}"/>
                </a:ext>
              </a:extLst>
            </p:cNvPr>
            <p:cNvPicPr>
              <a:picLocks noChangeAspect="1"/>
            </p:cNvPicPr>
            <p:nvPr/>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xmlns="" id="{52289406-86B0-1D1A-5CB2-3DEE5266C2A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837012" y="340758"/>
            <a:ext cx="6203478" cy="6581939"/>
          </a:xfrm>
          <a:prstGeom prst="rect">
            <a:avLst/>
          </a:prstGeom>
        </p:spPr>
      </p:pic>
      <p:pic>
        <p:nvPicPr>
          <p:cNvPr id="68" name="Picture 67">
            <a:hlinkClick r:id="rId13" action="ppaction://hlinksldjump"/>
            <a:extLst>
              <a:ext uri="{FF2B5EF4-FFF2-40B4-BE49-F238E27FC236}">
                <a16:creationId xmlns:a16="http://schemas.microsoft.com/office/drawing/2014/main" xmlns="" id="{1E457CC4-7B44-5608-750F-717E0C74CFBC}"/>
              </a:ext>
            </a:extLst>
          </p:cNvPr>
          <p:cNvPicPr>
            <a:picLocks noChangeAspect="1"/>
          </p:cNvPicPr>
          <p:nvPr/>
        </p:nvPicPr>
        <p:blipFill>
          <a:blip r:embed="rId14"/>
          <a:stretch>
            <a:fillRect/>
          </a:stretch>
        </p:blipFill>
        <p:spPr>
          <a:xfrm>
            <a:off x="5090074" y="4357176"/>
            <a:ext cx="2011854" cy="1542422"/>
          </a:xfrm>
          <a:prstGeom prst="rect">
            <a:avLst/>
          </a:prstGeom>
        </p:spPr>
      </p:pic>
      <p:pic>
        <p:nvPicPr>
          <p:cNvPr id="70" name="Picture 69">
            <a:extLst>
              <a:ext uri="{FF2B5EF4-FFF2-40B4-BE49-F238E27FC236}">
                <a16:creationId xmlns:a16="http://schemas.microsoft.com/office/drawing/2014/main" xmlns="" id="{98A76762-8654-54D9-9834-4F2F680F7B10}"/>
              </a:ext>
            </a:extLst>
          </p:cNvPr>
          <p:cNvPicPr>
            <a:picLocks noChangeAspect="1"/>
          </p:cNvPicPr>
          <p:nvPr/>
        </p:nvPicPr>
        <p:blipFill>
          <a:blip r:embed="rId15"/>
          <a:stretch>
            <a:fillRect/>
          </a:stretch>
        </p:blipFill>
        <p:spPr>
          <a:xfrm>
            <a:off x="5497706" y="305312"/>
            <a:ext cx="853514" cy="975445"/>
          </a:xfrm>
          <a:prstGeom prst="rect">
            <a:avLst/>
          </a:prstGeom>
        </p:spPr>
      </p:pic>
      <p:pic>
        <p:nvPicPr>
          <p:cNvPr id="71" name="Picture 70">
            <a:extLst>
              <a:ext uri="{FF2B5EF4-FFF2-40B4-BE49-F238E27FC236}">
                <a16:creationId xmlns:a16="http://schemas.microsoft.com/office/drawing/2014/main" xmlns="" id="{ED69E891-B28B-8431-64CA-9DAC590F0222}"/>
              </a:ext>
            </a:extLst>
          </p:cNvPr>
          <p:cNvPicPr>
            <a:picLocks noChangeAspect="1"/>
          </p:cNvPicPr>
          <p:nvPr/>
        </p:nvPicPr>
        <p:blipFill>
          <a:blip r:embed="rId16"/>
          <a:stretch>
            <a:fillRect/>
          </a:stretch>
        </p:blipFill>
        <p:spPr>
          <a:xfrm>
            <a:off x="7324466" y="1418690"/>
            <a:ext cx="1024217" cy="1085182"/>
          </a:xfrm>
          <a:prstGeom prst="rect">
            <a:avLst/>
          </a:prstGeom>
        </p:spPr>
      </p:pic>
      <p:pic>
        <p:nvPicPr>
          <p:cNvPr id="72" name="Picture 71">
            <a:extLst>
              <a:ext uri="{FF2B5EF4-FFF2-40B4-BE49-F238E27FC236}">
                <a16:creationId xmlns:a16="http://schemas.microsoft.com/office/drawing/2014/main" xmlns="" id="{BB271963-4899-2698-C17D-6C6EA82A4CC8}"/>
              </a:ext>
            </a:extLst>
          </p:cNvPr>
          <p:cNvPicPr>
            <a:picLocks noChangeAspect="1"/>
          </p:cNvPicPr>
          <p:nvPr/>
        </p:nvPicPr>
        <p:blipFill>
          <a:blip r:embed="rId17"/>
          <a:stretch>
            <a:fillRect/>
          </a:stretch>
        </p:blipFill>
        <p:spPr>
          <a:xfrm>
            <a:off x="7416800" y="2961066"/>
            <a:ext cx="1042506" cy="1030313"/>
          </a:xfrm>
          <a:prstGeom prst="rect">
            <a:avLst/>
          </a:prstGeom>
        </p:spPr>
      </p:pic>
      <p:pic>
        <p:nvPicPr>
          <p:cNvPr id="74" name="Picture 73">
            <a:extLst>
              <a:ext uri="{FF2B5EF4-FFF2-40B4-BE49-F238E27FC236}">
                <a16:creationId xmlns:a16="http://schemas.microsoft.com/office/drawing/2014/main" xmlns="" id="{316AA19F-449C-2DA2-0AEB-1E4F6AAD99C1}"/>
              </a:ext>
            </a:extLst>
          </p:cNvPr>
          <p:cNvPicPr>
            <a:picLocks noChangeAspect="1"/>
          </p:cNvPicPr>
          <p:nvPr/>
        </p:nvPicPr>
        <p:blipFill>
          <a:blip r:embed="rId18"/>
          <a:stretch>
            <a:fillRect/>
          </a:stretch>
        </p:blipFill>
        <p:spPr>
          <a:xfrm>
            <a:off x="4322844" y="1723106"/>
            <a:ext cx="1005927" cy="1054699"/>
          </a:xfrm>
          <a:prstGeom prst="rect">
            <a:avLst/>
          </a:prstGeom>
        </p:spPr>
      </p:pic>
      <p:pic>
        <p:nvPicPr>
          <p:cNvPr id="19" name="Picture 18">
            <a:hlinkClick r:id="rId13" action="ppaction://hlinksldjump"/>
            <a:extLst>
              <a:ext uri="{FF2B5EF4-FFF2-40B4-BE49-F238E27FC236}">
                <a16:creationId xmlns:a16="http://schemas.microsoft.com/office/drawing/2014/main" xmlns="" id="{9A7C21CA-D515-D072-EB49-F0AB94141C68}"/>
              </a:ext>
            </a:extLst>
          </p:cNvPr>
          <p:cNvPicPr>
            <a:picLocks noChangeAspect="1"/>
          </p:cNvPicPr>
          <p:nvPr/>
        </p:nvPicPr>
        <p:blipFill>
          <a:blip r:embed="rId15"/>
          <a:stretch>
            <a:fillRect/>
          </a:stretch>
        </p:blipFill>
        <p:spPr>
          <a:xfrm>
            <a:off x="5492496" y="309277"/>
            <a:ext cx="853514" cy="975445"/>
          </a:xfrm>
          <a:prstGeom prst="rect">
            <a:avLst/>
          </a:prstGeom>
        </p:spPr>
      </p:pic>
      <p:pic>
        <p:nvPicPr>
          <p:cNvPr id="54" name="Picture 53">
            <a:hlinkClick r:id="rId19" action="ppaction://hlinksldjump"/>
            <a:extLst>
              <a:ext uri="{FF2B5EF4-FFF2-40B4-BE49-F238E27FC236}">
                <a16:creationId xmlns:a16="http://schemas.microsoft.com/office/drawing/2014/main" xmlns="" id="{B983A08D-64B2-5558-82CA-3B2BF2704795}"/>
              </a:ext>
            </a:extLst>
          </p:cNvPr>
          <p:cNvPicPr>
            <a:picLocks noChangeAspect="1"/>
          </p:cNvPicPr>
          <p:nvPr/>
        </p:nvPicPr>
        <p:blipFill>
          <a:blip r:embed="rId16"/>
          <a:stretch>
            <a:fillRect/>
          </a:stretch>
        </p:blipFill>
        <p:spPr>
          <a:xfrm>
            <a:off x="7348316" y="1436932"/>
            <a:ext cx="1024217" cy="1085182"/>
          </a:xfrm>
          <a:prstGeom prst="rect">
            <a:avLst/>
          </a:prstGeom>
        </p:spPr>
      </p:pic>
      <p:pic>
        <p:nvPicPr>
          <p:cNvPr id="55" name="Picture 54">
            <a:hlinkClick r:id="rId20" action="ppaction://hlinksldjump"/>
            <a:extLst>
              <a:ext uri="{FF2B5EF4-FFF2-40B4-BE49-F238E27FC236}">
                <a16:creationId xmlns:a16="http://schemas.microsoft.com/office/drawing/2014/main" xmlns="" id="{8A0CFB29-0543-D892-1478-6323B98F0662}"/>
              </a:ext>
            </a:extLst>
          </p:cNvPr>
          <p:cNvPicPr>
            <a:picLocks noChangeAspect="1"/>
          </p:cNvPicPr>
          <p:nvPr/>
        </p:nvPicPr>
        <p:blipFill>
          <a:blip r:embed="rId17"/>
          <a:stretch>
            <a:fillRect/>
          </a:stretch>
        </p:blipFill>
        <p:spPr>
          <a:xfrm>
            <a:off x="7416800" y="2957101"/>
            <a:ext cx="1042506" cy="1030313"/>
          </a:xfrm>
          <a:prstGeom prst="rect">
            <a:avLst/>
          </a:prstGeom>
        </p:spPr>
      </p:pic>
      <p:pic>
        <p:nvPicPr>
          <p:cNvPr id="57" name="Picture 56">
            <a:hlinkClick r:id="rId21" action="ppaction://hlinksldjump"/>
            <a:extLst>
              <a:ext uri="{FF2B5EF4-FFF2-40B4-BE49-F238E27FC236}">
                <a16:creationId xmlns:a16="http://schemas.microsoft.com/office/drawing/2014/main" xmlns="" id="{C84A0A08-50EE-F9DD-387C-3941C953E0A4}"/>
              </a:ext>
            </a:extLst>
          </p:cNvPr>
          <p:cNvPicPr>
            <a:picLocks noChangeAspect="1"/>
          </p:cNvPicPr>
          <p:nvPr/>
        </p:nvPicPr>
        <p:blipFill>
          <a:blip r:embed="rId18"/>
          <a:stretch>
            <a:fillRect/>
          </a:stretch>
        </p:blipFill>
        <p:spPr>
          <a:xfrm>
            <a:off x="4331633" y="1738521"/>
            <a:ext cx="1005927" cy="1054699"/>
          </a:xfrm>
          <a:prstGeom prst="rect">
            <a:avLst/>
          </a:prstGeom>
        </p:spPr>
      </p:pic>
    </p:spTree>
    <p:extLst>
      <p:ext uri="{BB962C8B-B14F-4D97-AF65-F5344CB8AC3E}">
        <p14:creationId xmlns:p14="http://schemas.microsoft.com/office/powerpoint/2010/main" val="33479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9"/>
                                        </p:tgtEl>
                                        <p:attrNameLst>
                                          <p:attrName>r</p:attrName>
                                        </p:attrNameLst>
                                      </p:cBhvr>
                                    </p:animRot>
                                    <p:animRot by="-240000">
                                      <p:cBhvr>
                                        <p:cTn id="15" dur="200" fill="hold">
                                          <p:stCondLst>
                                            <p:cond delay="200"/>
                                          </p:stCondLst>
                                        </p:cTn>
                                        <p:tgtEl>
                                          <p:spTgt spid="19"/>
                                        </p:tgtEl>
                                        <p:attrNameLst>
                                          <p:attrName>r</p:attrName>
                                        </p:attrNameLst>
                                      </p:cBhvr>
                                    </p:animRot>
                                    <p:animRot by="240000">
                                      <p:cBhvr>
                                        <p:cTn id="16" dur="200" fill="hold">
                                          <p:stCondLst>
                                            <p:cond delay="400"/>
                                          </p:stCondLst>
                                        </p:cTn>
                                        <p:tgtEl>
                                          <p:spTgt spid="19"/>
                                        </p:tgtEl>
                                        <p:attrNameLst>
                                          <p:attrName>r</p:attrName>
                                        </p:attrNameLst>
                                      </p:cBhvr>
                                    </p:animRot>
                                    <p:animRot by="-240000">
                                      <p:cBhvr>
                                        <p:cTn id="17" dur="200" fill="hold">
                                          <p:stCondLst>
                                            <p:cond delay="600"/>
                                          </p:stCondLst>
                                        </p:cTn>
                                        <p:tgtEl>
                                          <p:spTgt spid="19"/>
                                        </p:tgtEl>
                                        <p:attrNameLst>
                                          <p:attrName>r</p:attrName>
                                        </p:attrNameLst>
                                      </p:cBhvr>
                                    </p:animRot>
                                    <p:animRot by="120000">
                                      <p:cBhvr>
                                        <p:cTn id="18" dur="200" fill="hold">
                                          <p:stCondLst>
                                            <p:cond delay="800"/>
                                          </p:stCondLst>
                                        </p:cTn>
                                        <p:tgtEl>
                                          <p:spTgt spid="19"/>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54"/>
                                        </p:tgtEl>
                                        <p:attrNameLst>
                                          <p:attrName>r</p:attrName>
                                        </p:attrNameLst>
                                      </p:cBhvr>
                                    </p:animRot>
                                    <p:animRot by="-240000">
                                      <p:cBhvr>
                                        <p:cTn id="21" dur="200" fill="hold">
                                          <p:stCondLst>
                                            <p:cond delay="200"/>
                                          </p:stCondLst>
                                        </p:cTn>
                                        <p:tgtEl>
                                          <p:spTgt spid="54"/>
                                        </p:tgtEl>
                                        <p:attrNameLst>
                                          <p:attrName>r</p:attrName>
                                        </p:attrNameLst>
                                      </p:cBhvr>
                                    </p:animRot>
                                    <p:animRot by="240000">
                                      <p:cBhvr>
                                        <p:cTn id="22" dur="200" fill="hold">
                                          <p:stCondLst>
                                            <p:cond delay="400"/>
                                          </p:stCondLst>
                                        </p:cTn>
                                        <p:tgtEl>
                                          <p:spTgt spid="54"/>
                                        </p:tgtEl>
                                        <p:attrNameLst>
                                          <p:attrName>r</p:attrName>
                                        </p:attrNameLst>
                                      </p:cBhvr>
                                    </p:animRot>
                                    <p:animRot by="-240000">
                                      <p:cBhvr>
                                        <p:cTn id="23" dur="200" fill="hold">
                                          <p:stCondLst>
                                            <p:cond delay="600"/>
                                          </p:stCondLst>
                                        </p:cTn>
                                        <p:tgtEl>
                                          <p:spTgt spid="54"/>
                                        </p:tgtEl>
                                        <p:attrNameLst>
                                          <p:attrName>r</p:attrName>
                                        </p:attrNameLst>
                                      </p:cBhvr>
                                    </p:animRot>
                                    <p:animRot by="120000">
                                      <p:cBhvr>
                                        <p:cTn id="24" dur="200" fill="hold">
                                          <p:stCondLst>
                                            <p:cond delay="800"/>
                                          </p:stCondLst>
                                        </p:cTn>
                                        <p:tgtEl>
                                          <p:spTgt spid="54"/>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55"/>
                                        </p:tgtEl>
                                        <p:attrNameLst>
                                          <p:attrName>r</p:attrName>
                                        </p:attrNameLst>
                                      </p:cBhvr>
                                    </p:animRot>
                                    <p:animRot by="-240000">
                                      <p:cBhvr>
                                        <p:cTn id="27" dur="200" fill="hold">
                                          <p:stCondLst>
                                            <p:cond delay="200"/>
                                          </p:stCondLst>
                                        </p:cTn>
                                        <p:tgtEl>
                                          <p:spTgt spid="55"/>
                                        </p:tgtEl>
                                        <p:attrNameLst>
                                          <p:attrName>r</p:attrName>
                                        </p:attrNameLst>
                                      </p:cBhvr>
                                    </p:animRot>
                                    <p:animRot by="240000">
                                      <p:cBhvr>
                                        <p:cTn id="28" dur="200" fill="hold">
                                          <p:stCondLst>
                                            <p:cond delay="400"/>
                                          </p:stCondLst>
                                        </p:cTn>
                                        <p:tgtEl>
                                          <p:spTgt spid="55"/>
                                        </p:tgtEl>
                                        <p:attrNameLst>
                                          <p:attrName>r</p:attrName>
                                        </p:attrNameLst>
                                      </p:cBhvr>
                                    </p:animRot>
                                    <p:animRot by="-240000">
                                      <p:cBhvr>
                                        <p:cTn id="29" dur="200" fill="hold">
                                          <p:stCondLst>
                                            <p:cond delay="600"/>
                                          </p:stCondLst>
                                        </p:cTn>
                                        <p:tgtEl>
                                          <p:spTgt spid="55"/>
                                        </p:tgtEl>
                                        <p:attrNameLst>
                                          <p:attrName>r</p:attrName>
                                        </p:attrNameLst>
                                      </p:cBhvr>
                                    </p:animRot>
                                    <p:animRot by="120000">
                                      <p:cBhvr>
                                        <p:cTn id="30" dur="200" fill="hold">
                                          <p:stCondLst>
                                            <p:cond delay="800"/>
                                          </p:stCondLst>
                                        </p:cTn>
                                        <p:tgtEl>
                                          <p:spTgt spid="55"/>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57"/>
                                        </p:tgtEl>
                                        <p:attrNameLst>
                                          <p:attrName>r</p:attrName>
                                        </p:attrNameLst>
                                      </p:cBhvr>
                                    </p:animRot>
                                    <p:animRot by="-240000">
                                      <p:cBhvr>
                                        <p:cTn id="33" dur="200" fill="hold">
                                          <p:stCondLst>
                                            <p:cond delay="200"/>
                                          </p:stCondLst>
                                        </p:cTn>
                                        <p:tgtEl>
                                          <p:spTgt spid="57"/>
                                        </p:tgtEl>
                                        <p:attrNameLst>
                                          <p:attrName>r</p:attrName>
                                        </p:attrNameLst>
                                      </p:cBhvr>
                                    </p:animRot>
                                    <p:animRot by="240000">
                                      <p:cBhvr>
                                        <p:cTn id="34" dur="200" fill="hold">
                                          <p:stCondLst>
                                            <p:cond delay="400"/>
                                          </p:stCondLst>
                                        </p:cTn>
                                        <p:tgtEl>
                                          <p:spTgt spid="57"/>
                                        </p:tgtEl>
                                        <p:attrNameLst>
                                          <p:attrName>r</p:attrName>
                                        </p:attrNameLst>
                                      </p:cBhvr>
                                    </p:animRot>
                                    <p:animRot by="-240000">
                                      <p:cBhvr>
                                        <p:cTn id="35" dur="200" fill="hold">
                                          <p:stCondLst>
                                            <p:cond delay="600"/>
                                          </p:stCondLst>
                                        </p:cTn>
                                        <p:tgtEl>
                                          <p:spTgt spid="57"/>
                                        </p:tgtEl>
                                        <p:attrNameLst>
                                          <p:attrName>r</p:attrName>
                                        </p:attrNameLst>
                                      </p:cBhvr>
                                    </p:animRot>
                                    <p:animRot by="120000">
                                      <p:cBhvr>
                                        <p:cTn id="36" dur="200" fill="hold">
                                          <p:stCondLst>
                                            <p:cond delay="800"/>
                                          </p:stCondLst>
                                        </p:cTn>
                                        <p:tgtEl>
                                          <p:spTgt spid="57"/>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70"/>
                                        </p:tgtEl>
                                        <p:attrNameLst>
                                          <p:attrName>r</p:attrName>
                                        </p:attrNameLst>
                                      </p:cBhvr>
                                    </p:animRot>
                                    <p:animRot by="-240000">
                                      <p:cBhvr>
                                        <p:cTn id="39" dur="200" fill="hold">
                                          <p:stCondLst>
                                            <p:cond delay="200"/>
                                          </p:stCondLst>
                                        </p:cTn>
                                        <p:tgtEl>
                                          <p:spTgt spid="70"/>
                                        </p:tgtEl>
                                        <p:attrNameLst>
                                          <p:attrName>r</p:attrName>
                                        </p:attrNameLst>
                                      </p:cBhvr>
                                    </p:animRot>
                                    <p:animRot by="240000">
                                      <p:cBhvr>
                                        <p:cTn id="40" dur="200" fill="hold">
                                          <p:stCondLst>
                                            <p:cond delay="400"/>
                                          </p:stCondLst>
                                        </p:cTn>
                                        <p:tgtEl>
                                          <p:spTgt spid="70"/>
                                        </p:tgtEl>
                                        <p:attrNameLst>
                                          <p:attrName>r</p:attrName>
                                        </p:attrNameLst>
                                      </p:cBhvr>
                                    </p:animRot>
                                    <p:animRot by="-240000">
                                      <p:cBhvr>
                                        <p:cTn id="41" dur="200" fill="hold">
                                          <p:stCondLst>
                                            <p:cond delay="600"/>
                                          </p:stCondLst>
                                        </p:cTn>
                                        <p:tgtEl>
                                          <p:spTgt spid="70"/>
                                        </p:tgtEl>
                                        <p:attrNameLst>
                                          <p:attrName>r</p:attrName>
                                        </p:attrNameLst>
                                      </p:cBhvr>
                                    </p:animRot>
                                    <p:animRot by="120000">
                                      <p:cBhvr>
                                        <p:cTn id="42" dur="200" fill="hold">
                                          <p:stCondLst>
                                            <p:cond delay="800"/>
                                          </p:stCondLst>
                                        </p:cTn>
                                        <p:tgtEl>
                                          <p:spTgt spid="70"/>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71"/>
                                        </p:tgtEl>
                                        <p:attrNameLst>
                                          <p:attrName>r</p:attrName>
                                        </p:attrNameLst>
                                      </p:cBhvr>
                                    </p:animRot>
                                    <p:animRot by="-240000">
                                      <p:cBhvr>
                                        <p:cTn id="45" dur="200" fill="hold">
                                          <p:stCondLst>
                                            <p:cond delay="200"/>
                                          </p:stCondLst>
                                        </p:cTn>
                                        <p:tgtEl>
                                          <p:spTgt spid="71"/>
                                        </p:tgtEl>
                                        <p:attrNameLst>
                                          <p:attrName>r</p:attrName>
                                        </p:attrNameLst>
                                      </p:cBhvr>
                                    </p:animRot>
                                    <p:animRot by="240000">
                                      <p:cBhvr>
                                        <p:cTn id="46" dur="200" fill="hold">
                                          <p:stCondLst>
                                            <p:cond delay="400"/>
                                          </p:stCondLst>
                                        </p:cTn>
                                        <p:tgtEl>
                                          <p:spTgt spid="71"/>
                                        </p:tgtEl>
                                        <p:attrNameLst>
                                          <p:attrName>r</p:attrName>
                                        </p:attrNameLst>
                                      </p:cBhvr>
                                    </p:animRot>
                                    <p:animRot by="-240000">
                                      <p:cBhvr>
                                        <p:cTn id="47" dur="200" fill="hold">
                                          <p:stCondLst>
                                            <p:cond delay="600"/>
                                          </p:stCondLst>
                                        </p:cTn>
                                        <p:tgtEl>
                                          <p:spTgt spid="71"/>
                                        </p:tgtEl>
                                        <p:attrNameLst>
                                          <p:attrName>r</p:attrName>
                                        </p:attrNameLst>
                                      </p:cBhvr>
                                    </p:animRot>
                                    <p:animRot by="120000">
                                      <p:cBhvr>
                                        <p:cTn id="48" dur="200" fill="hold">
                                          <p:stCondLst>
                                            <p:cond delay="800"/>
                                          </p:stCondLst>
                                        </p:cTn>
                                        <p:tgtEl>
                                          <p:spTgt spid="71"/>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72"/>
                                        </p:tgtEl>
                                        <p:attrNameLst>
                                          <p:attrName>r</p:attrName>
                                        </p:attrNameLst>
                                      </p:cBhvr>
                                    </p:animRot>
                                    <p:animRot by="-240000">
                                      <p:cBhvr>
                                        <p:cTn id="51" dur="200" fill="hold">
                                          <p:stCondLst>
                                            <p:cond delay="200"/>
                                          </p:stCondLst>
                                        </p:cTn>
                                        <p:tgtEl>
                                          <p:spTgt spid="72"/>
                                        </p:tgtEl>
                                        <p:attrNameLst>
                                          <p:attrName>r</p:attrName>
                                        </p:attrNameLst>
                                      </p:cBhvr>
                                    </p:animRot>
                                    <p:animRot by="240000">
                                      <p:cBhvr>
                                        <p:cTn id="52" dur="200" fill="hold">
                                          <p:stCondLst>
                                            <p:cond delay="400"/>
                                          </p:stCondLst>
                                        </p:cTn>
                                        <p:tgtEl>
                                          <p:spTgt spid="72"/>
                                        </p:tgtEl>
                                        <p:attrNameLst>
                                          <p:attrName>r</p:attrName>
                                        </p:attrNameLst>
                                      </p:cBhvr>
                                    </p:animRot>
                                    <p:animRot by="-240000">
                                      <p:cBhvr>
                                        <p:cTn id="53" dur="200" fill="hold">
                                          <p:stCondLst>
                                            <p:cond delay="600"/>
                                          </p:stCondLst>
                                        </p:cTn>
                                        <p:tgtEl>
                                          <p:spTgt spid="72"/>
                                        </p:tgtEl>
                                        <p:attrNameLst>
                                          <p:attrName>r</p:attrName>
                                        </p:attrNameLst>
                                      </p:cBhvr>
                                    </p:animRot>
                                    <p:animRot by="120000">
                                      <p:cBhvr>
                                        <p:cTn id="54" dur="200" fill="hold">
                                          <p:stCondLst>
                                            <p:cond delay="800"/>
                                          </p:stCondLst>
                                        </p:cTn>
                                        <p:tgtEl>
                                          <p:spTgt spid="72"/>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74"/>
                                        </p:tgtEl>
                                        <p:attrNameLst>
                                          <p:attrName>r</p:attrName>
                                        </p:attrNameLst>
                                      </p:cBhvr>
                                    </p:animRot>
                                    <p:animRot by="-240000">
                                      <p:cBhvr>
                                        <p:cTn id="57" dur="200" fill="hold">
                                          <p:stCondLst>
                                            <p:cond delay="200"/>
                                          </p:stCondLst>
                                        </p:cTn>
                                        <p:tgtEl>
                                          <p:spTgt spid="74"/>
                                        </p:tgtEl>
                                        <p:attrNameLst>
                                          <p:attrName>r</p:attrName>
                                        </p:attrNameLst>
                                      </p:cBhvr>
                                    </p:animRot>
                                    <p:animRot by="240000">
                                      <p:cBhvr>
                                        <p:cTn id="58" dur="200" fill="hold">
                                          <p:stCondLst>
                                            <p:cond delay="400"/>
                                          </p:stCondLst>
                                        </p:cTn>
                                        <p:tgtEl>
                                          <p:spTgt spid="74"/>
                                        </p:tgtEl>
                                        <p:attrNameLst>
                                          <p:attrName>r</p:attrName>
                                        </p:attrNameLst>
                                      </p:cBhvr>
                                    </p:animRot>
                                    <p:animRot by="-240000">
                                      <p:cBhvr>
                                        <p:cTn id="59" dur="200" fill="hold">
                                          <p:stCondLst>
                                            <p:cond delay="600"/>
                                          </p:stCondLst>
                                        </p:cTn>
                                        <p:tgtEl>
                                          <p:spTgt spid="74"/>
                                        </p:tgtEl>
                                        <p:attrNameLst>
                                          <p:attrName>r</p:attrName>
                                        </p:attrNameLst>
                                      </p:cBhvr>
                                    </p:animRot>
                                    <p:animRot by="120000">
                                      <p:cBhvr>
                                        <p:cTn id="60"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9"/>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7" restart="whenNotActive" fill="hold" evtFilter="cancelBubble" nodeType="interactiveSeq">
                <p:stCondLst>
                  <p:cond evt="onClick" delay="0">
                    <p:tgtEl>
                      <p:spTgt spid="54"/>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54"/>
                                        </p:tgtEl>
                                      </p:cBhvr>
                                    </p:animEffect>
                                    <p:set>
                                      <p:cBhvr>
                                        <p:cTn id="72"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73" restart="whenNotActive" fill="hold" evtFilter="cancelBubble" nodeType="interactiveSeq">
                <p:stCondLst>
                  <p:cond evt="onClick" delay="0">
                    <p:tgtEl>
                      <p:spTgt spid="55"/>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55"/>
                                        </p:tgtEl>
                                      </p:cBhvr>
                                    </p:animEffect>
                                    <p:set>
                                      <p:cBhvr>
                                        <p:cTn id="7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9" restart="whenNotActive" fill="hold" evtFilter="cancelBubble" nodeType="interactiveSeq">
                <p:stCondLst>
                  <p:cond evt="onClick" delay="0">
                    <p:tgtEl>
                      <p:spTgt spid="57"/>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57"/>
                                        </p:tgtEl>
                                      </p:cBhvr>
                                    </p:animEffect>
                                    <p:set>
                                      <p:cBhvr>
                                        <p:cTn id="84"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5" restart="whenNotActive" fill="hold" evtFilter="cancelBubble" nodeType="interactiveSeq">
                <p:stCondLst>
                  <p:cond evt="onClick" delay="0">
                    <p:tgtEl>
                      <p:spTgt spid="70"/>
                    </p:tgtEl>
                  </p:cond>
                </p:stCondLst>
                <p:endSync evt="end" delay="0">
                  <p:rtn val="all"/>
                </p:endSync>
                <p:childTnLst>
                  <p:par>
                    <p:cTn id="86" fill="hold">
                      <p:stCondLst>
                        <p:cond delay="0"/>
                      </p:stCondLst>
                      <p:childTnLst>
                        <p:par>
                          <p:cTn id="87" fill="hold">
                            <p:stCondLst>
                              <p:cond delay="0"/>
                            </p:stCondLst>
                            <p:childTnLst>
                              <p:par>
                                <p:cTn id="88" presetID="42" presetClass="exit" presetSubtype="0" fill="hold" nodeType="clickEffect">
                                  <p:stCondLst>
                                    <p:cond delay="0"/>
                                  </p:stCondLst>
                                  <p:childTnLst>
                                    <p:animEffect transition="out" filter="fade">
                                      <p:cBhvr>
                                        <p:cTn id="89" dur="1000"/>
                                        <p:tgtEl>
                                          <p:spTgt spid="70"/>
                                        </p:tgtEl>
                                      </p:cBhvr>
                                    </p:animEffect>
                                    <p:anim calcmode="lin" valueType="num">
                                      <p:cBhvr>
                                        <p:cTn id="90" dur="1000"/>
                                        <p:tgtEl>
                                          <p:spTgt spid="70"/>
                                        </p:tgtEl>
                                        <p:attrNameLst>
                                          <p:attrName>ppt_x</p:attrName>
                                        </p:attrNameLst>
                                      </p:cBhvr>
                                      <p:tavLst>
                                        <p:tav tm="0">
                                          <p:val>
                                            <p:strVal val="ppt_x"/>
                                          </p:val>
                                        </p:tav>
                                        <p:tav tm="100000">
                                          <p:val>
                                            <p:strVal val="ppt_x"/>
                                          </p:val>
                                        </p:tav>
                                      </p:tavLst>
                                    </p:anim>
                                    <p:anim calcmode="lin" valueType="num">
                                      <p:cBhvr>
                                        <p:cTn id="91" dur="1000"/>
                                        <p:tgtEl>
                                          <p:spTgt spid="70"/>
                                        </p:tgtEl>
                                        <p:attrNameLst>
                                          <p:attrName>ppt_y</p:attrName>
                                        </p:attrNameLst>
                                      </p:cBhvr>
                                      <p:tavLst>
                                        <p:tav tm="0">
                                          <p:val>
                                            <p:strVal val="ppt_y"/>
                                          </p:val>
                                        </p:tav>
                                        <p:tav tm="100000">
                                          <p:val>
                                            <p:strVal val="ppt_y+.1"/>
                                          </p:val>
                                        </p:tav>
                                      </p:tavLst>
                                    </p:anim>
                                    <p:set>
                                      <p:cBhvr>
                                        <p:cTn id="92"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93" restart="whenNotActive" fill="hold" evtFilter="cancelBubble" nodeType="interactiveSeq">
                <p:stCondLst>
                  <p:cond evt="onClick" delay="0">
                    <p:tgtEl>
                      <p:spTgt spid="71"/>
                    </p:tgtEl>
                  </p:cond>
                </p:stCondLst>
                <p:endSync evt="end" delay="0">
                  <p:rtn val="all"/>
                </p:endSync>
                <p:childTnLst>
                  <p:par>
                    <p:cTn id="94" fill="hold">
                      <p:stCondLst>
                        <p:cond delay="0"/>
                      </p:stCondLst>
                      <p:childTnLst>
                        <p:par>
                          <p:cTn id="95" fill="hold">
                            <p:stCondLst>
                              <p:cond delay="0"/>
                            </p:stCondLst>
                            <p:childTnLst>
                              <p:par>
                                <p:cTn id="96" presetID="42" presetClass="exit" presetSubtype="0" fill="hold" nodeType="clickEffect">
                                  <p:stCondLst>
                                    <p:cond delay="0"/>
                                  </p:stCondLst>
                                  <p:childTnLst>
                                    <p:animEffect transition="out" filter="fade">
                                      <p:cBhvr>
                                        <p:cTn id="97" dur="1000"/>
                                        <p:tgtEl>
                                          <p:spTgt spid="71"/>
                                        </p:tgtEl>
                                      </p:cBhvr>
                                    </p:animEffect>
                                    <p:anim calcmode="lin" valueType="num">
                                      <p:cBhvr>
                                        <p:cTn id="98" dur="1000"/>
                                        <p:tgtEl>
                                          <p:spTgt spid="71"/>
                                        </p:tgtEl>
                                        <p:attrNameLst>
                                          <p:attrName>ppt_x</p:attrName>
                                        </p:attrNameLst>
                                      </p:cBhvr>
                                      <p:tavLst>
                                        <p:tav tm="0">
                                          <p:val>
                                            <p:strVal val="ppt_x"/>
                                          </p:val>
                                        </p:tav>
                                        <p:tav tm="100000">
                                          <p:val>
                                            <p:strVal val="ppt_x"/>
                                          </p:val>
                                        </p:tav>
                                      </p:tavLst>
                                    </p:anim>
                                    <p:anim calcmode="lin" valueType="num">
                                      <p:cBhvr>
                                        <p:cTn id="99" dur="1000"/>
                                        <p:tgtEl>
                                          <p:spTgt spid="71"/>
                                        </p:tgtEl>
                                        <p:attrNameLst>
                                          <p:attrName>ppt_y</p:attrName>
                                        </p:attrNameLst>
                                      </p:cBhvr>
                                      <p:tavLst>
                                        <p:tav tm="0">
                                          <p:val>
                                            <p:strVal val="ppt_y"/>
                                          </p:val>
                                        </p:tav>
                                        <p:tav tm="100000">
                                          <p:val>
                                            <p:strVal val="ppt_y+.1"/>
                                          </p:val>
                                        </p:tav>
                                      </p:tavLst>
                                    </p:anim>
                                    <p:set>
                                      <p:cBhvr>
                                        <p:cTn id="100"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01" restart="whenNotActive" fill="hold" evtFilter="cancelBubble" nodeType="interactiveSeq">
                <p:stCondLst>
                  <p:cond evt="onClick" delay="0">
                    <p:tgtEl>
                      <p:spTgt spid="72"/>
                    </p:tgtEl>
                  </p:cond>
                </p:stCondLst>
                <p:endSync evt="end" delay="0">
                  <p:rtn val="all"/>
                </p:endSync>
                <p:childTnLst>
                  <p:par>
                    <p:cTn id="102" fill="hold">
                      <p:stCondLst>
                        <p:cond delay="0"/>
                      </p:stCondLst>
                      <p:childTnLst>
                        <p:par>
                          <p:cTn id="103" fill="hold">
                            <p:stCondLst>
                              <p:cond delay="0"/>
                            </p:stCondLst>
                            <p:childTnLst>
                              <p:par>
                                <p:cTn id="104" presetID="42" presetClass="exit" presetSubtype="0" fill="hold" nodeType="clickEffect">
                                  <p:stCondLst>
                                    <p:cond delay="0"/>
                                  </p:stCondLst>
                                  <p:childTnLst>
                                    <p:animEffect transition="out" filter="fade">
                                      <p:cBhvr>
                                        <p:cTn id="105" dur="1000"/>
                                        <p:tgtEl>
                                          <p:spTgt spid="72"/>
                                        </p:tgtEl>
                                      </p:cBhvr>
                                    </p:animEffect>
                                    <p:anim calcmode="lin" valueType="num">
                                      <p:cBhvr>
                                        <p:cTn id="106" dur="1000"/>
                                        <p:tgtEl>
                                          <p:spTgt spid="72"/>
                                        </p:tgtEl>
                                        <p:attrNameLst>
                                          <p:attrName>ppt_x</p:attrName>
                                        </p:attrNameLst>
                                      </p:cBhvr>
                                      <p:tavLst>
                                        <p:tav tm="0">
                                          <p:val>
                                            <p:strVal val="ppt_x"/>
                                          </p:val>
                                        </p:tav>
                                        <p:tav tm="100000">
                                          <p:val>
                                            <p:strVal val="ppt_x"/>
                                          </p:val>
                                        </p:tav>
                                      </p:tavLst>
                                    </p:anim>
                                    <p:anim calcmode="lin" valueType="num">
                                      <p:cBhvr>
                                        <p:cTn id="107" dur="1000"/>
                                        <p:tgtEl>
                                          <p:spTgt spid="72"/>
                                        </p:tgtEl>
                                        <p:attrNameLst>
                                          <p:attrName>ppt_y</p:attrName>
                                        </p:attrNameLst>
                                      </p:cBhvr>
                                      <p:tavLst>
                                        <p:tav tm="0">
                                          <p:val>
                                            <p:strVal val="ppt_y"/>
                                          </p:val>
                                        </p:tav>
                                        <p:tav tm="100000">
                                          <p:val>
                                            <p:strVal val="ppt_y+.1"/>
                                          </p:val>
                                        </p:tav>
                                      </p:tavLst>
                                    </p:anim>
                                    <p:set>
                                      <p:cBhvr>
                                        <p:cTn id="108" dur="1" fill="hold">
                                          <p:stCondLst>
                                            <p:cond delay="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09" restart="whenNotActive" fill="hold" evtFilter="cancelBubble" nodeType="interactiveSeq">
                <p:stCondLst>
                  <p:cond evt="onClick" delay="0">
                    <p:tgtEl>
                      <p:spTgt spid="74"/>
                    </p:tgtEl>
                  </p:cond>
                </p:stCondLst>
                <p:endSync evt="end" delay="0">
                  <p:rtn val="all"/>
                </p:endSync>
                <p:childTnLst>
                  <p:par>
                    <p:cTn id="110" fill="hold">
                      <p:stCondLst>
                        <p:cond delay="0"/>
                      </p:stCondLst>
                      <p:childTnLst>
                        <p:par>
                          <p:cTn id="111" fill="hold">
                            <p:stCondLst>
                              <p:cond delay="0"/>
                            </p:stCondLst>
                            <p:childTnLst>
                              <p:par>
                                <p:cTn id="112" presetID="42" presetClass="exit" presetSubtype="0" fill="hold" nodeType="clickEffect">
                                  <p:stCondLst>
                                    <p:cond delay="0"/>
                                  </p:stCondLst>
                                  <p:childTnLst>
                                    <p:animEffect transition="out" filter="fade">
                                      <p:cBhvr>
                                        <p:cTn id="113" dur="1000"/>
                                        <p:tgtEl>
                                          <p:spTgt spid="74"/>
                                        </p:tgtEl>
                                      </p:cBhvr>
                                    </p:animEffect>
                                    <p:anim calcmode="lin" valueType="num">
                                      <p:cBhvr>
                                        <p:cTn id="114" dur="1000"/>
                                        <p:tgtEl>
                                          <p:spTgt spid="74"/>
                                        </p:tgtEl>
                                        <p:attrNameLst>
                                          <p:attrName>ppt_x</p:attrName>
                                        </p:attrNameLst>
                                      </p:cBhvr>
                                      <p:tavLst>
                                        <p:tav tm="0">
                                          <p:val>
                                            <p:strVal val="ppt_x"/>
                                          </p:val>
                                        </p:tav>
                                        <p:tav tm="100000">
                                          <p:val>
                                            <p:strVal val="ppt_x"/>
                                          </p:val>
                                        </p:tav>
                                      </p:tavLst>
                                    </p:anim>
                                    <p:anim calcmode="lin" valueType="num">
                                      <p:cBhvr>
                                        <p:cTn id="115" dur="1000"/>
                                        <p:tgtEl>
                                          <p:spTgt spid="74"/>
                                        </p:tgtEl>
                                        <p:attrNameLst>
                                          <p:attrName>ppt_y</p:attrName>
                                        </p:attrNameLst>
                                      </p:cBhvr>
                                      <p:tavLst>
                                        <p:tav tm="0">
                                          <p:val>
                                            <p:strVal val="ppt_y"/>
                                          </p:val>
                                        </p:tav>
                                        <p:tav tm="100000">
                                          <p:val>
                                            <p:strVal val="ppt_y+.1"/>
                                          </p:val>
                                        </p:tav>
                                      </p:tavLst>
                                    </p:anim>
                                    <p:set>
                                      <p:cBhvr>
                                        <p:cTn id="116" dur="1" fill="hold">
                                          <p:stCondLst>
                                            <p:cond delay="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6C7B95D9-FF5E-93AF-4F95-C290040295EF}"/>
              </a:ext>
            </a:extLst>
          </p:cNvPr>
          <p:cNvGrpSpPr/>
          <p:nvPr/>
        </p:nvGrpSpPr>
        <p:grpSpPr>
          <a:xfrm>
            <a:off x="-1112411" y="5240200"/>
            <a:ext cx="15327746" cy="1682496"/>
            <a:chOff x="-1140691" y="5175504"/>
            <a:chExt cx="15327746" cy="1682496"/>
          </a:xfrm>
        </p:grpSpPr>
        <p:pic>
          <p:nvPicPr>
            <p:cNvPr id="30" name="Picture 6">
              <a:extLst>
                <a:ext uri="{FF2B5EF4-FFF2-40B4-BE49-F238E27FC236}">
                  <a16:creationId xmlns:a16="http://schemas.microsoft.com/office/drawing/2014/main" xmlns="" id="{E8C4879F-AD0C-3AE9-DA34-B09DFC99D94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xmlns="" id="{2BFD24DC-C19F-FB3B-582C-F04180FEB2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xmlns="" id="{47AFD3F1-365F-F267-1254-76B678331D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defRPr/>
            </a:pPr>
            <a:endParaRPr lang="en-US">
              <a:solidFill>
                <a:prstClr val="white"/>
              </a:solidFill>
              <a:latin typeface="Calibri" panose="020F0502020204030204"/>
            </a:endParaRPr>
          </a:p>
        </p:txBody>
      </p:sp>
      <p:sp>
        <p:nvSpPr>
          <p:cNvPr id="17" name="Câu hỏi">
            <a:extLst>
              <a:ext uri="{FF2B5EF4-FFF2-40B4-BE49-F238E27FC236}">
                <a16:creationId xmlns:a16="http://schemas.microsoft.com/office/drawing/2014/main" xmlns="" id="{1AB69979-1D5C-6D4F-6590-E0650E70A5B4}"/>
              </a:ext>
            </a:extLst>
          </p:cNvPr>
          <p:cNvSpPr/>
          <p:nvPr/>
        </p:nvSpPr>
        <p:spPr>
          <a:xfrm>
            <a:off x="1214582" y="325899"/>
            <a:ext cx="9762837" cy="15724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vi-VN" sz="3200" b="1" noProof="1">
                <a:solidFill>
                  <a:prstClr val="black"/>
                </a:solidFill>
                <a:latin typeface="Arial" panose="020B0604020202020204" pitchFamily="34" charset="0"/>
                <a:cs typeface="Arial" panose="020B0604020202020204" pitchFamily="34" charset="0"/>
              </a:rPr>
              <a:t>1. Từ láy là gì?</a:t>
            </a:r>
          </a:p>
        </p:txBody>
      </p:sp>
      <p:sp>
        <p:nvSpPr>
          <p:cNvPr id="18" name="Đáp án đúng">
            <a:extLst>
              <a:ext uri="{FF2B5EF4-FFF2-40B4-BE49-F238E27FC236}">
                <a16:creationId xmlns:a16="http://schemas.microsoft.com/office/drawing/2014/main" xmlns="" id="{2FB644CA-CB55-3594-B5C2-C9F8A867CDF0}"/>
              </a:ext>
            </a:extLst>
          </p:cNvPr>
          <p:cNvSpPr/>
          <p:nvPr/>
        </p:nvSpPr>
        <p:spPr>
          <a:xfrm>
            <a:off x="1214582" y="2339124"/>
            <a:ext cx="4535055" cy="1674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lnSpc>
                <a:spcPct val="150000"/>
              </a:lnSpc>
              <a:defRPr/>
            </a:pPr>
            <a:r>
              <a:rPr lang="vi-VN" sz="2667" noProof="1">
                <a:solidFill>
                  <a:prstClr val="black"/>
                </a:solidFill>
                <a:latin typeface="Arial" panose="020B0604020202020204" pitchFamily="34" charset="0"/>
                <a:cs typeface="Arial" panose="020B0604020202020204" pitchFamily="34" charset="0"/>
              </a:rPr>
              <a:t>A. Từ láy là những từ có các tiếng được ghép lại với nhau tạo thành.</a:t>
            </a:r>
          </a:p>
        </p:txBody>
      </p:sp>
      <p:sp>
        <p:nvSpPr>
          <p:cNvPr id="19" name="Đáp án sai 1">
            <a:extLst>
              <a:ext uri="{FF2B5EF4-FFF2-40B4-BE49-F238E27FC236}">
                <a16:creationId xmlns:a16="http://schemas.microsoft.com/office/drawing/2014/main" xmlns="" id="{30828281-61AD-7A62-0775-C0E24C9C1DEB}"/>
              </a:ext>
            </a:extLst>
          </p:cNvPr>
          <p:cNvSpPr/>
          <p:nvPr/>
        </p:nvSpPr>
        <p:spPr>
          <a:xfrm>
            <a:off x="1214582" y="4318012"/>
            <a:ext cx="4535055" cy="16509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lnSpc>
                <a:spcPct val="150000"/>
              </a:lnSpc>
              <a:defRPr/>
            </a:pPr>
            <a:r>
              <a:rPr lang="en-US" sz="2667" noProof="1">
                <a:solidFill>
                  <a:prstClr val="black"/>
                </a:solidFill>
                <a:latin typeface="Arial" panose="020B0604020202020204" pitchFamily="34" charset="0"/>
                <a:cs typeface="Arial" panose="020B0604020202020204" pitchFamily="34" charset="0"/>
              </a:rPr>
              <a:t>B. Từ láy là những từ có sự đối xứng âm với nhau</a:t>
            </a:r>
            <a:endParaRPr lang="vi-VN" sz="2667" noProof="1">
              <a:solidFill>
                <a:prstClr val="black"/>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xmlns="" id="{E6A889FC-D3A7-FA7C-0DE3-0EA076B22F62}"/>
              </a:ext>
            </a:extLst>
          </p:cNvPr>
          <p:cNvSpPr/>
          <p:nvPr/>
        </p:nvSpPr>
        <p:spPr>
          <a:xfrm>
            <a:off x="6442364" y="2339124"/>
            <a:ext cx="4535055" cy="1674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lnSpc>
                <a:spcPct val="150000"/>
              </a:lnSpc>
              <a:defRPr/>
            </a:pPr>
            <a:r>
              <a:rPr lang="vi-VN" sz="2667" noProof="1">
                <a:solidFill>
                  <a:prstClr val="black"/>
                </a:solidFill>
                <a:latin typeface="Arial" panose="020B0604020202020204" pitchFamily="34" charset="0"/>
                <a:cs typeface="Arial" panose="020B0604020202020204" pitchFamily="34" charset="0"/>
              </a:rPr>
              <a:t>C. Từ láy là những từ có các tiếng lặp lại hoàn toàn, có thể biến đổi thanh điệu</a:t>
            </a:r>
          </a:p>
        </p:txBody>
      </p:sp>
      <p:sp>
        <p:nvSpPr>
          <p:cNvPr id="21" name="Đáp án sai 3">
            <a:extLst>
              <a:ext uri="{FF2B5EF4-FFF2-40B4-BE49-F238E27FC236}">
                <a16:creationId xmlns:a16="http://schemas.microsoft.com/office/drawing/2014/main" xmlns="" id="{39170EEF-8452-D761-9524-3629836006CB}"/>
              </a:ext>
            </a:extLst>
          </p:cNvPr>
          <p:cNvSpPr/>
          <p:nvPr/>
        </p:nvSpPr>
        <p:spPr>
          <a:xfrm>
            <a:off x="6442363" y="4318012"/>
            <a:ext cx="4535055" cy="16509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defRPr/>
            </a:pPr>
            <a:r>
              <a:rPr lang="en-US" sz="2667" noProof="1">
                <a:solidFill>
                  <a:prstClr val="black"/>
                </a:solidFill>
                <a:latin typeface="Arial" panose="020B0604020202020204" pitchFamily="34" charset="0"/>
                <a:cs typeface="Arial" panose="020B0604020202020204" pitchFamily="34" charset="0"/>
              </a:rPr>
              <a:t>D. Từ láy là những từ ghép có âm giống nhau.</a:t>
            </a:r>
            <a:endParaRPr lang="vi-VN" sz="2667" noProof="1">
              <a:solidFill>
                <a:prstClr val="black"/>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xmlns=""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3" y="-637266"/>
            <a:ext cx="487363" cy="487363"/>
          </a:xfrm>
          <a:prstGeom prst="rect">
            <a:avLst/>
          </a:prstGeom>
        </p:spPr>
      </p:pic>
      <p:pic>
        <p:nvPicPr>
          <p:cNvPr id="23" name="Picture 5">
            <a:extLst>
              <a:ext uri="{FF2B5EF4-FFF2-40B4-BE49-F238E27FC236}">
                <a16:creationId xmlns:a16="http://schemas.microsoft.com/office/drawing/2014/main" xmlns="" id="{E6F1E875-E86B-BE85-7126-D83A3A72736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16432" y="2976948"/>
            <a:ext cx="853046" cy="742494"/>
          </a:xfrm>
          <a:prstGeom prst="rect">
            <a:avLst/>
          </a:prstGeom>
        </p:spPr>
      </p:pic>
      <p:pic>
        <p:nvPicPr>
          <p:cNvPr id="24" name="Picture 10">
            <a:extLst>
              <a:ext uri="{FF2B5EF4-FFF2-40B4-BE49-F238E27FC236}">
                <a16:creationId xmlns:a16="http://schemas.microsoft.com/office/drawing/2014/main" xmlns="" id="{21ED3440-86C4-2238-C706-281A268BA35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127296" y="2954495"/>
            <a:ext cx="850122" cy="757381"/>
          </a:xfrm>
          <a:prstGeom prst="rect">
            <a:avLst/>
          </a:prstGeom>
        </p:spPr>
      </p:pic>
      <p:pic>
        <p:nvPicPr>
          <p:cNvPr id="25" name="Picture 10">
            <a:extLst>
              <a:ext uri="{FF2B5EF4-FFF2-40B4-BE49-F238E27FC236}">
                <a16:creationId xmlns:a16="http://schemas.microsoft.com/office/drawing/2014/main" xmlns="" id="{D63E2BD7-F450-5D60-9549-B4F666CC0F2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127296" y="4604338"/>
            <a:ext cx="850122" cy="757381"/>
          </a:xfrm>
          <a:prstGeom prst="rect">
            <a:avLst/>
          </a:prstGeom>
        </p:spPr>
      </p:pic>
      <p:pic>
        <p:nvPicPr>
          <p:cNvPr id="26" name="Picture 10">
            <a:extLst>
              <a:ext uri="{FF2B5EF4-FFF2-40B4-BE49-F238E27FC236}">
                <a16:creationId xmlns:a16="http://schemas.microsoft.com/office/drawing/2014/main" xmlns="" id="{57B1D1AC-929A-1B48-B037-A531AC6D1EB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819356" y="4604338"/>
            <a:ext cx="850122" cy="757381"/>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xmlns=""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6" y="-637266"/>
            <a:ext cx="487363" cy="487363"/>
          </a:xfrm>
          <a:prstGeom prst="rect">
            <a:avLst/>
          </a:prstGeom>
        </p:spPr>
      </p:pic>
      <p:pic>
        <p:nvPicPr>
          <p:cNvPr id="33" name="Picture 32">
            <a:hlinkClick r:id="rId13" action="ppaction://hlinksldjump"/>
            <a:extLst>
              <a:ext uri="{FF2B5EF4-FFF2-40B4-BE49-F238E27FC236}">
                <a16:creationId xmlns:a16="http://schemas.microsoft.com/office/drawing/2014/main" xmlns="" id="{158CD88B-C23A-FCE7-7734-523846E91FEF}"/>
              </a:ext>
            </a:extLst>
          </p:cNvPr>
          <p:cNvPicPr>
            <a:picLocks noChangeAspect="1"/>
          </p:cNvPicPr>
          <p:nvPr/>
        </p:nvPicPr>
        <p:blipFill>
          <a:blip r:embed="rId14"/>
          <a:stretch>
            <a:fillRect/>
          </a:stretch>
        </p:blipFill>
        <p:spPr>
          <a:xfrm>
            <a:off x="10551345" y="5429840"/>
            <a:ext cx="1640655" cy="1493130"/>
          </a:xfrm>
          <a:prstGeom prst="rect">
            <a:avLst/>
          </a:prstGeom>
        </p:spPr>
      </p:pic>
    </p:spTree>
    <p:extLst>
      <p:ext uri="{BB962C8B-B14F-4D97-AF65-F5344CB8AC3E}">
        <p14:creationId xmlns:p14="http://schemas.microsoft.com/office/powerpoint/2010/main" val="11914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2"/>
                                        </p:tgtEl>
                                      </p:cBhvr>
                                    </p:cmd>
                                  </p:childTnLst>
                                </p:cTn>
                              </p:par>
                              <p:par>
                                <p:cTn id="33" presetID="1" presetClass="entr" presetSubtype="0" fill="hold" nodeType="withEffect">
                                  <p:stCondLst>
                                    <p:cond delay="0"/>
                                  </p:stCondLst>
                                  <p:childTnLst>
                                    <p:set>
                                      <p:cBhvr>
                                        <p:cTn id="34" dur="1" fill="hold">
                                          <p:stCondLst>
                                            <p:cond delay="9"/>
                                          </p:stCondLst>
                                        </p:cTn>
                                        <p:tgtEl>
                                          <p:spTgt spid="2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2"/>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76267FC5-06F7-8E1A-4C63-11F44A843CF0}"/>
              </a:ext>
            </a:extLst>
          </p:cNvPr>
          <p:cNvGrpSpPr/>
          <p:nvPr/>
        </p:nvGrpSpPr>
        <p:grpSpPr>
          <a:xfrm>
            <a:off x="-1112411" y="5240200"/>
            <a:ext cx="15327746" cy="1682496"/>
            <a:chOff x="-1140691" y="5175504"/>
            <a:chExt cx="15327746" cy="1682496"/>
          </a:xfrm>
        </p:grpSpPr>
        <p:pic>
          <p:nvPicPr>
            <p:cNvPr id="29" name="Picture 6">
              <a:extLst>
                <a:ext uri="{FF2B5EF4-FFF2-40B4-BE49-F238E27FC236}">
                  <a16:creationId xmlns:a16="http://schemas.microsoft.com/office/drawing/2014/main" xmlns="" id="{5196795A-F4B2-7459-FB11-F807B6B9A6C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xmlns="" id="{CC1FD025-FD5E-A475-5688-E18388A3A7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xmlns="" id="{0D63AF6D-6238-9CBC-BFB8-6E02A4DA1C6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defRPr/>
            </a:pPr>
            <a:endParaRPr lang="en-US">
              <a:solidFill>
                <a:prstClr val="white"/>
              </a:solidFill>
              <a:latin typeface="Calibri" panose="020F0502020204030204"/>
            </a:endParaRPr>
          </a:p>
        </p:txBody>
      </p:sp>
      <p:sp>
        <p:nvSpPr>
          <p:cNvPr id="17" name="Câu hỏi">
            <a:extLst>
              <a:ext uri="{FF2B5EF4-FFF2-40B4-BE49-F238E27FC236}">
                <a16:creationId xmlns:a16="http://schemas.microsoft.com/office/drawing/2014/main" xmlns="" id="{99855FFD-344E-0BEC-871D-5C9A9BDE6278}"/>
              </a:ext>
            </a:extLst>
          </p:cNvPr>
          <p:cNvSpPr/>
          <p:nvPr/>
        </p:nvSpPr>
        <p:spPr>
          <a:xfrm>
            <a:off x="1214582" y="30595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lnSpc>
                <a:spcPct val="150000"/>
              </a:lnSpc>
              <a:defRPr/>
            </a:pPr>
            <a:r>
              <a:rPr lang="vi-VN" sz="3200" b="1" noProof="1">
                <a:solidFill>
                  <a:prstClr val="black"/>
                </a:solidFill>
                <a:latin typeface="Arial" panose="020B0604020202020204" pitchFamily="34" charset="0"/>
                <a:cs typeface="Arial" panose="020B0604020202020204" pitchFamily="34" charset="0"/>
              </a:rPr>
              <a:t>2. Tìm từ láy trong câu sau: “Mặt mũi nó lúc nào cũng nhăn nhó như bà già đau khổ ”?</a:t>
            </a:r>
          </a:p>
        </p:txBody>
      </p:sp>
      <p:sp>
        <p:nvSpPr>
          <p:cNvPr id="18" name="Đáp án đúng">
            <a:extLst>
              <a:ext uri="{FF2B5EF4-FFF2-40B4-BE49-F238E27FC236}">
                <a16:creationId xmlns:a16="http://schemas.microsoft.com/office/drawing/2014/main" xmlns="" id="{EE0078FA-1165-505E-840F-C862A1AD3A98}"/>
              </a:ext>
            </a:extLst>
          </p:cNvPr>
          <p:cNvSpPr/>
          <p:nvPr/>
        </p:nvSpPr>
        <p:spPr>
          <a:xfrm>
            <a:off x="1214584" y="4240646"/>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vi-VN" sz="3200" noProof="1">
                <a:solidFill>
                  <a:prstClr val="black"/>
                </a:solidFill>
                <a:latin typeface="Arial" panose="020B0604020202020204" pitchFamily="34" charset="0"/>
                <a:cs typeface="Arial" panose="020B0604020202020204" pitchFamily="34" charset="0"/>
              </a:rPr>
              <a:t>B. Nhăn nhó</a:t>
            </a:r>
          </a:p>
        </p:txBody>
      </p:sp>
      <p:sp>
        <p:nvSpPr>
          <p:cNvPr id="19" name="Đáp án sai 1">
            <a:extLst>
              <a:ext uri="{FF2B5EF4-FFF2-40B4-BE49-F238E27FC236}">
                <a16:creationId xmlns:a16="http://schemas.microsoft.com/office/drawing/2014/main" xmlns="" id="{B23A4FD1-FAA6-67B1-A04A-CF148F8E78D9}"/>
              </a:ext>
            </a:extLst>
          </p:cNvPr>
          <p:cNvSpPr/>
          <p:nvPr/>
        </p:nvSpPr>
        <p:spPr>
          <a:xfrm>
            <a:off x="1214582" y="2605812"/>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vi-VN" sz="3200" noProof="1">
                <a:solidFill>
                  <a:prstClr val="black"/>
                </a:solidFill>
                <a:latin typeface="Arial" panose="020B0604020202020204" pitchFamily="34" charset="0"/>
                <a:cs typeface="Arial" panose="020B0604020202020204" pitchFamily="34" charset="0"/>
              </a:rPr>
              <a:t>A. Mặt mũi</a:t>
            </a:r>
          </a:p>
        </p:txBody>
      </p:sp>
      <p:sp>
        <p:nvSpPr>
          <p:cNvPr id="20" name="Đáp án sai 2">
            <a:extLst>
              <a:ext uri="{FF2B5EF4-FFF2-40B4-BE49-F238E27FC236}">
                <a16:creationId xmlns:a16="http://schemas.microsoft.com/office/drawing/2014/main" xmlns="" id="{301BCDA5-188D-48C7-6D18-43282696C5FC}"/>
              </a:ext>
            </a:extLst>
          </p:cNvPr>
          <p:cNvSpPr/>
          <p:nvPr/>
        </p:nvSpPr>
        <p:spPr>
          <a:xfrm>
            <a:off x="6442364" y="2605812"/>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vi-VN" sz="3200" noProof="1">
                <a:solidFill>
                  <a:prstClr val="black"/>
                </a:solidFill>
                <a:latin typeface="Arial" panose="020B0604020202020204" pitchFamily="34" charset="0"/>
                <a:cs typeface="Arial" panose="020B0604020202020204" pitchFamily="34" charset="0"/>
              </a:rPr>
              <a:t>C. Bà già</a:t>
            </a:r>
          </a:p>
        </p:txBody>
      </p:sp>
      <p:sp>
        <p:nvSpPr>
          <p:cNvPr id="21" name="Đáp án sai 3">
            <a:extLst>
              <a:ext uri="{FF2B5EF4-FFF2-40B4-BE49-F238E27FC236}">
                <a16:creationId xmlns:a16="http://schemas.microsoft.com/office/drawing/2014/main" xmlns="" id="{6921AC71-8368-98CC-4845-2B24631201D6}"/>
              </a:ext>
            </a:extLst>
          </p:cNvPr>
          <p:cNvSpPr/>
          <p:nvPr/>
        </p:nvSpPr>
        <p:spPr>
          <a:xfrm>
            <a:off x="6442363" y="4240646"/>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vi-VN" sz="3200" noProof="1">
                <a:solidFill>
                  <a:prstClr val="black"/>
                </a:solidFill>
                <a:latin typeface="Arial" panose="020B0604020202020204" pitchFamily="34" charset="0"/>
                <a:cs typeface="Arial" panose="020B0604020202020204" pitchFamily="34" charset="0"/>
              </a:rPr>
              <a:t>D. Đau khổ</a:t>
            </a:r>
          </a:p>
        </p:txBody>
      </p:sp>
      <p:pic>
        <p:nvPicPr>
          <p:cNvPr id="22" name="Picture 5">
            <a:extLst>
              <a:ext uri="{FF2B5EF4-FFF2-40B4-BE49-F238E27FC236}">
                <a16:creationId xmlns:a16="http://schemas.microsoft.com/office/drawing/2014/main" xmlns="" id="{4DDDB707-1754-02DE-ED8A-24AC1AB601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816434" y="4534416"/>
            <a:ext cx="853046" cy="742494"/>
          </a:xfrm>
          <a:prstGeom prst="rect">
            <a:avLst/>
          </a:prstGeom>
        </p:spPr>
      </p:pic>
      <p:pic>
        <p:nvPicPr>
          <p:cNvPr id="23" name="Picture 10">
            <a:extLst>
              <a:ext uri="{FF2B5EF4-FFF2-40B4-BE49-F238E27FC236}">
                <a16:creationId xmlns:a16="http://schemas.microsoft.com/office/drawing/2014/main" xmlns="" id="{AC8E7E92-0417-7D0F-FB99-B5166E87823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27296" y="2877129"/>
            <a:ext cx="850122" cy="757381"/>
          </a:xfrm>
          <a:prstGeom prst="rect">
            <a:avLst/>
          </a:prstGeom>
        </p:spPr>
      </p:pic>
      <p:pic>
        <p:nvPicPr>
          <p:cNvPr id="24" name="Picture 10">
            <a:extLst>
              <a:ext uri="{FF2B5EF4-FFF2-40B4-BE49-F238E27FC236}">
                <a16:creationId xmlns:a16="http://schemas.microsoft.com/office/drawing/2014/main" xmlns="" id="{8E50EEF4-9841-DB62-BC63-80EC3EEFB17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27296" y="4526972"/>
            <a:ext cx="850122" cy="757381"/>
          </a:xfrm>
          <a:prstGeom prst="rect">
            <a:avLst/>
          </a:prstGeom>
        </p:spPr>
      </p:pic>
      <p:pic>
        <p:nvPicPr>
          <p:cNvPr id="25" name="Picture 10">
            <a:extLst>
              <a:ext uri="{FF2B5EF4-FFF2-40B4-BE49-F238E27FC236}">
                <a16:creationId xmlns:a16="http://schemas.microsoft.com/office/drawing/2014/main" xmlns="" id="{FB94ED1D-AE58-5D05-84D2-645969C28BF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19358" y="2877129"/>
            <a:ext cx="850122" cy="757381"/>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xmlns=""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3"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xmlns=""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6" y="-637266"/>
            <a:ext cx="487363" cy="487363"/>
          </a:xfrm>
          <a:prstGeom prst="rect">
            <a:avLst/>
          </a:prstGeom>
        </p:spPr>
      </p:pic>
      <p:pic>
        <p:nvPicPr>
          <p:cNvPr id="32" name="Picture 31">
            <a:hlinkClick r:id="rId13" action="ppaction://hlinksldjump"/>
            <a:extLst>
              <a:ext uri="{FF2B5EF4-FFF2-40B4-BE49-F238E27FC236}">
                <a16:creationId xmlns:a16="http://schemas.microsoft.com/office/drawing/2014/main" xmlns="" id="{36DA25FA-4D94-7C60-1CFF-C16DB8E2DF86}"/>
              </a:ext>
            </a:extLst>
          </p:cNvPr>
          <p:cNvPicPr>
            <a:picLocks noChangeAspect="1"/>
          </p:cNvPicPr>
          <p:nvPr/>
        </p:nvPicPr>
        <p:blipFill>
          <a:blip r:embed="rId14"/>
          <a:stretch>
            <a:fillRect/>
          </a:stretch>
        </p:blipFill>
        <p:spPr>
          <a:xfrm>
            <a:off x="10551345" y="5429840"/>
            <a:ext cx="1640655" cy="1493130"/>
          </a:xfrm>
          <a:prstGeom prst="rect">
            <a:avLst/>
          </a:prstGeom>
        </p:spPr>
      </p:pic>
    </p:spTree>
    <p:extLst>
      <p:ext uri="{BB962C8B-B14F-4D97-AF65-F5344CB8AC3E}">
        <p14:creationId xmlns:p14="http://schemas.microsoft.com/office/powerpoint/2010/main" val="347272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E19ED331-BEBC-F0E6-2351-1685B5CA0992}"/>
              </a:ext>
            </a:extLst>
          </p:cNvPr>
          <p:cNvGrpSpPr/>
          <p:nvPr/>
        </p:nvGrpSpPr>
        <p:grpSpPr>
          <a:xfrm>
            <a:off x="-1112411" y="5240200"/>
            <a:ext cx="15327746" cy="1682496"/>
            <a:chOff x="-1140691" y="5175504"/>
            <a:chExt cx="15327746" cy="1682496"/>
          </a:xfrm>
        </p:grpSpPr>
        <p:pic>
          <p:nvPicPr>
            <p:cNvPr id="21" name="Picture 6">
              <a:extLst>
                <a:ext uri="{FF2B5EF4-FFF2-40B4-BE49-F238E27FC236}">
                  <a16:creationId xmlns:a16="http://schemas.microsoft.com/office/drawing/2014/main" xmlns="" id="{A91AE08B-871F-BB3B-4ECF-782FDDD22A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22" name="Picture 6">
              <a:extLst>
                <a:ext uri="{FF2B5EF4-FFF2-40B4-BE49-F238E27FC236}">
                  <a16:creationId xmlns:a16="http://schemas.microsoft.com/office/drawing/2014/main" xmlns="" id="{66427798-1D82-F95E-623B-02C29521A2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23" name="Picture 6">
              <a:extLst>
                <a:ext uri="{FF2B5EF4-FFF2-40B4-BE49-F238E27FC236}">
                  <a16:creationId xmlns:a16="http://schemas.microsoft.com/office/drawing/2014/main" xmlns="" id="{CFDC5D49-034F-1810-7020-E04EA34EBC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defRPr/>
            </a:pPr>
            <a:endParaRPr lang="en-US">
              <a:solidFill>
                <a:prstClr val="white"/>
              </a:solidFill>
              <a:latin typeface="Calibri" panose="020F0502020204030204"/>
            </a:endParaRPr>
          </a:p>
        </p:txBody>
      </p:sp>
      <p:sp>
        <p:nvSpPr>
          <p:cNvPr id="7" name="Câu hỏi">
            <a:extLst>
              <a:ext uri="{FF2B5EF4-FFF2-40B4-BE49-F238E27FC236}">
                <a16:creationId xmlns:a16="http://schemas.microsoft.com/office/drawing/2014/main" xmlns="" id="{B0D98919-4C4F-2E0C-BD43-22C4372192E8}"/>
              </a:ext>
            </a:extLst>
          </p:cNvPr>
          <p:cNvSpPr/>
          <p:nvPr/>
        </p:nvSpPr>
        <p:spPr>
          <a:xfrm>
            <a:off x="1232107" y="535351"/>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lnSpc>
                <a:spcPct val="150000"/>
              </a:lnSpc>
              <a:defRPr/>
            </a:pPr>
            <a:r>
              <a:rPr lang="vi-VN" sz="3200" b="1" noProof="1">
                <a:solidFill>
                  <a:prstClr val="black"/>
                </a:solidFill>
                <a:latin typeface="Arial" panose="020B0604020202020204" pitchFamily="34" charset="0"/>
                <a:cs typeface="Arial" panose="020B0604020202020204" pitchFamily="34" charset="0"/>
              </a:rPr>
              <a:t>3. Từ “nhem nhuốc” là từ láy toàn phần, đúng hay sai?</a:t>
            </a:r>
          </a:p>
        </p:txBody>
      </p:sp>
      <p:sp>
        <p:nvSpPr>
          <p:cNvPr id="8" name="Đáp án đúng">
            <a:extLst>
              <a:ext uri="{FF2B5EF4-FFF2-40B4-BE49-F238E27FC236}">
                <a16:creationId xmlns:a16="http://schemas.microsoft.com/office/drawing/2014/main" xmlns="" id="{85077CBF-0BD6-DB1E-B7D4-82E0C94A0EF5}"/>
              </a:ext>
            </a:extLst>
          </p:cNvPr>
          <p:cNvSpPr/>
          <p:nvPr/>
        </p:nvSpPr>
        <p:spPr>
          <a:xfrm>
            <a:off x="1222583" y="3065756"/>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3200" noProof="1">
                <a:solidFill>
                  <a:prstClr val="black"/>
                </a:solidFill>
                <a:latin typeface="Arial" panose="020B0604020202020204" pitchFamily="34" charset="0"/>
                <a:cs typeface="Arial" panose="020B0604020202020204" pitchFamily="34" charset="0"/>
              </a:rPr>
              <a:t>A. </a:t>
            </a:r>
            <a:r>
              <a:rPr lang="vi-VN" sz="3200" noProof="1">
                <a:solidFill>
                  <a:prstClr val="black"/>
                </a:solidFill>
                <a:latin typeface="Arial" panose="020B0604020202020204" pitchFamily="34" charset="0"/>
                <a:cs typeface="Arial" panose="020B0604020202020204" pitchFamily="34" charset="0"/>
              </a:rPr>
              <a:t>Đúng</a:t>
            </a:r>
          </a:p>
        </p:txBody>
      </p:sp>
      <p:sp>
        <p:nvSpPr>
          <p:cNvPr id="11" name="Đáp án sai 2">
            <a:extLst>
              <a:ext uri="{FF2B5EF4-FFF2-40B4-BE49-F238E27FC236}">
                <a16:creationId xmlns:a16="http://schemas.microsoft.com/office/drawing/2014/main" xmlns="" id="{44F7A463-21B5-41A8-ED53-0F7A11C8AF89}"/>
              </a:ext>
            </a:extLst>
          </p:cNvPr>
          <p:cNvSpPr/>
          <p:nvPr/>
        </p:nvSpPr>
        <p:spPr>
          <a:xfrm>
            <a:off x="6450365" y="3065756"/>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vi-VN" sz="3200" noProof="1">
                <a:solidFill>
                  <a:prstClr val="black"/>
                </a:solidFill>
                <a:latin typeface="Arial" panose="020B0604020202020204" pitchFamily="34" charset="0"/>
                <a:cs typeface="Arial" panose="020B0604020202020204" pitchFamily="34" charset="0"/>
              </a:rPr>
              <a:t>B. Sai</a:t>
            </a:r>
          </a:p>
        </p:txBody>
      </p:sp>
      <p:pic>
        <p:nvPicPr>
          <p:cNvPr id="13" name="Picture 5">
            <a:extLst>
              <a:ext uri="{FF2B5EF4-FFF2-40B4-BE49-F238E27FC236}">
                <a16:creationId xmlns:a16="http://schemas.microsoft.com/office/drawing/2014/main" xmlns="" id="{804C4643-9C61-12F4-9C14-B93022A6FF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824432" y="3359525"/>
            <a:ext cx="853046" cy="742494"/>
          </a:xfrm>
          <a:prstGeom prst="rect">
            <a:avLst/>
          </a:prstGeom>
        </p:spPr>
      </p:pic>
      <p:pic>
        <p:nvPicPr>
          <p:cNvPr id="14" name="Picture 10">
            <a:extLst>
              <a:ext uri="{FF2B5EF4-FFF2-40B4-BE49-F238E27FC236}">
                <a16:creationId xmlns:a16="http://schemas.microsoft.com/office/drawing/2014/main" xmlns="" id="{FC6C6DA9-9BE5-91DC-AAD6-E4AE0A324E4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35296" y="3337072"/>
            <a:ext cx="850122" cy="757381"/>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xmlns="" id="{85E7D410-E6FA-E467-6AAF-6D1C54ED75A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3" y="-637266"/>
            <a:ext cx="487363" cy="487363"/>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xmlns="" id="{727F0B45-AD16-16F7-E349-C12D965CF48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6" y="-637266"/>
            <a:ext cx="487363" cy="487363"/>
          </a:xfrm>
          <a:prstGeom prst="rect">
            <a:avLst/>
          </a:prstGeom>
        </p:spPr>
      </p:pic>
      <p:pic>
        <p:nvPicPr>
          <p:cNvPr id="24" name="Picture 23">
            <a:hlinkClick r:id="rId13" action="ppaction://hlinksldjump"/>
            <a:extLst>
              <a:ext uri="{FF2B5EF4-FFF2-40B4-BE49-F238E27FC236}">
                <a16:creationId xmlns:a16="http://schemas.microsoft.com/office/drawing/2014/main" xmlns="" id="{1D7EC228-4D33-FB3D-1966-51B6F6C8A1F1}"/>
              </a:ext>
            </a:extLst>
          </p:cNvPr>
          <p:cNvPicPr>
            <a:picLocks noChangeAspect="1"/>
          </p:cNvPicPr>
          <p:nvPr/>
        </p:nvPicPr>
        <p:blipFill>
          <a:blip r:embed="rId14"/>
          <a:stretch>
            <a:fillRect/>
          </a:stretch>
        </p:blipFill>
        <p:spPr>
          <a:xfrm>
            <a:off x="10551345" y="5429840"/>
            <a:ext cx="1640655" cy="1493130"/>
          </a:xfrm>
          <a:prstGeom prst="rect">
            <a:avLst/>
          </a:prstGeom>
        </p:spPr>
      </p:pic>
    </p:spTree>
    <p:extLst>
      <p:ext uri="{BB962C8B-B14F-4D97-AF65-F5344CB8AC3E}">
        <p14:creationId xmlns:p14="http://schemas.microsoft.com/office/powerpoint/2010/main" val="180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 presetClass="mediacall" presetSubtype="0" fill="hold" nodeType="withEffect">
                                  <p:stCondLst>
                                    <p:cond delay="0"/>
                                  </p:stCondLst>
                                  <p:childTnLst>
                                    <p:cmd type="call" cmd="playFrom(0.0)">
                                      <p:cBhvr>
                                        <p:cTn id="17" dur="862" fill="hold"/>
                                        <p:tgtEl>
                                          <p:spTgt spid="18"/>
                                        </p:tgtEl>
                                      </p:cBhvr>
                                    </p:cmd>
                                  </p:childTnLst>
                                </p:cTn>
                              </p:par>
                              <p:par>
                                <p:cTn id="18" presetID="1" presetClass="mediacall" presetSubtype="0" fill="hold" nodeType="withEffect">
                                  <p:stCondLst>
                                    <p:cond delay="0"/>
                                  </p:stCondLst>
                                  <p:childTnLst>
                                    <p:cmd type="call" cmd="playFrom(0.0)">
                                      <p:cBhvr>
                                        <p:cTn id="19" dur="862"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8"/>
                                        </p:tgtEl>
                                        <p:attrNameLst>
                                          <p:attrName>fillcolor</p:attrName>
                                        </p:attrNameLst>
                                      </p:cBhvr>
                                      <p:to>
                                        <a:srgbClr val="92D050"/>
                                      </p:to>
                                    </p:animClr>
                                    <p:set>
                                      <p:cBhvr>
                                        <p:cTn id="25" dur="500" fill="hold"/>
                                        <p:tgtEl>
                                          <p:spTgt spid="8"/>
                                        </p:tgtEl>
                                        <p:attrNameLst>
                                          <p:attrName>fill.type</p:attrName>
                                        </p:attrNameLst>
                                      </p:cBhvr>
                                      <p:to>
                                        <p:strVal val="solid"/>
                                      </p:to>
                                    </p:set>
                                    <p:set>
                                      <p:cBhvr>
                                        <p:cTn id="26" dur="500" fill="hold"/>
                                        <p:tgtEl>
                                          <p:spTgt spid="8"/>
                                        </p:tgtEl>
                                        <p:attrNameLst>
                                          <p:attrName>fill.on</p:attrName>
                                        </p:attrNameLst>
                                      </p:cBhvr>
                                      <p:to>
                                        <p:strVal val="true"/>
                                      </p:to>
                                    </p:set>
                                  </p:childTnLst>
                                </p:cTn>
                              </p:par>
                              <p:par>
                                <p:cTn id="27" presetID="1" presetClass="mediacall" presetSubtype="0" fill="hold" nodeType="withEffect">
                                  <p:stCondLst>
                                    <p:cond delay="0"/>
                                  </p:stCondLst>
                                  <p:childTnLst>
                                    <p:cmd type="call" cmd="playFrom(0.0)">
                                      <p:cBhvr>
                                        <p:cTn id="28" dur="835" fill="hold"/>
                                        <p:tgtEl>
                                          <p:spTgt spid="17"/>
                                        </p:tgtEl>
                                      </p:cBhvr>
                                    </p:cmd>
                                  </p:childTnLst>
                                </p:cTn>
                              </p:par>
                              <p:par>
                                <p:cTn id="29" presetID="1" presetClass="entr" presetSubtype="0" fill="hold" nodeType="withEffect">
                                  <p:stCondLst>
                                    <p:cond delay="0"/>
                                  </p:stCondLst>
                                  <p:childTnLst>
                                    <p:set>
                                      <p:cBhvr>
                                        <p:cTn id="30" dur="1" fill="hold">
                                          <p:stCondLst>
                                            <p:cond delay="9"/>
                                          </p:stCondLst>
                                        </p:cTn>
                                        <p:tgtEl>
                                          <p:spTgt spid="13"/>
                                        </p:tgtEl>
                                        <p:attrNameLst>
                                          <p:attrName>style.visibility</p:attrName>
                                        </p:attrNameLst>
                                      </p:cBhvr>
                                      <p:to>
                                        <p:strVal val="visible"/>
                                      </p:to>
                                    </p:set>
                                  </p:childTnLst>
                                </p:cTn>
                              </p:par>
                              <p:par>
                                <p:cTn id="31" presetID="26" presetClass="emph" presetSubtype="0" repeatCount="4000" fill="hold" grpId="1" nodeType="with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11"/>
                                        </p:tgtEl>
                                        <p:attrNameLst>
                                          <p:attrName>fillcolor</p:attrName>
                                        </p:attrNameLst>
                                      </p:cBhvr>
                                      <p:to>
                                        <a:srgbClr val="D99694"/>
                                      </p:to>
                                    </p:animClr>
                                    <p:set>
                                      <p:cBhvr>
                                        <p:cTn id="39" dur="500" fill="hold"/>
                                        <p:tgtEl>
                                          <p:spTgt spid="11"/>
                                        </p:tgtEl>
                                        <p:attrNameLst>
                                          <p:attrName>fill.type</p:attrName>
                                        </p:attrNameLst>
                                      </p:cBhvr>
                                      <p:to>
                                        <p:strVal val="solid"/>
                                      </p:to>
                                    </p:set>
                                    <p:set>
                                      <p:cBhvr>
                                        <p:cTn id="40" dur="500" fill="hold"/>
                                        <p:tgtEl>
                                          <p:spTgt spid="11"/>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62" fill="hold"/>
                                        <p:tgtEl>
                                          <p:spTgt spid="18"/>
                                        </p:tgtEl>
                                      </p:cBhvr>
                                    </p:cmd>
                                  </p:childTnLst>
                                </p:cTn>
                              </p:par>
                              <p:par>
                                <p:cTn id="43" presetID="1" presetClass="entr" presetSubtype="0" fill="hold" nodeType="withEffect">
                                  <p:stCondLst>
                                    <p:cond delay="0"/>
                                  </p:stCondLst>
                                  <p:childTnLst>
                                    <p:set>
                                      <p:cBhvr>
                                        <p:cTn id="44" dur="1" fill="hold">
                                          <p:stCondLst>
                                            <p:cond delay="9"/>
                                          </p:stCondLst>
                                        </p:cTn>
                                        <p:tgtEl>
                                          <p:spTgt spid="14"/>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childTnLst>
                    </p:cTn>
                  </p:par>
                </p:childTnLst>
              </p:cTn>
              <p:nextCondLst>
                <p:cond evt="onClick" delay="0">
                  <p:tgtEl>
                    <p:spTgt spid="11"/>
                  </p:tgtEl>
                </p:cond>
              </p:nextCondLst>
            </p:seq>
            <p:audio>
              <p:cMediaNode vol="80000">
                <p:cTn id="48" fill="hold" display="0">
                  <p:stCondLst>
                    <p:cond delay="indefinite"/>
                  </p:stCondLst>
                  <p:endCondLst>
                    <p:cond evt="onStopAudio" delay="0">
                      <p:tgtEl>
                        <p:sldTgt/>
                      </p:tgtEl>
                    </p:cond>
                  </p:endCondLst>
                </p:cTn>
                <p:tgtEl>
                  <p:spTgt spid="17"/>
                </p:tgtEl>
              </p:cMediaNode>
            </p:audio>
            <p:audio>
              <p:cMediaNode vol="80000">
                <p:cTn id="49" fill="hold" display="0">
                  <p:stCondLst>
                    <p:cond delay="indefinite"/>
                  </p:stCondLst>
                  <p:endCondLst>
                    <p:cond evt="onStopAudio" delay="0">
                      <p:tgtEl>
                        <p:sldTgt/>
                      </p:tgtEl>
                    </p:cond>
                  </p:endCondLst>
                </p:cTn>
                <p:tgtEl>
                  <p:spTgt spid="18"/>
                </p:tgtEl>
              </p:cMediaNode>
            </p:audio>
          </p:childTnLst>
        </p:cTn>
      </p:par>
    </p:tnLst>
    <p:bldLst>
      <p:bldP spid="7" grpId="0" animBg="1"/>
      <p:bldP spid="8" grpId="0" animBg="1"/>
      <p:bldP spid="8"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06808FE7-0502-F5AA-50F1-3BFF13142E1A}"/>
              </a:ext>
            </a:extLst>
          </p:cNvPr>
          <p:cNvGrpSpPr/>
          <p:nvPr/>
        </p:nvGrpSpPr>
        <p:grpSpPr>
          <a:xfrm>
            <a:off x="-1112411" y="5240200"/>
            <a:ext cx="15327746" cy="1682496"/>
            <a:chOff x="-1140691" y="5175504"/>
            <a:chExt cx="15327746" cy="1682496"/>
          </a:xfrm>
        </p:grpSpPr>
        <p:pic>
          <p:nvPicPr>
            <p:cNvPr id="18" name="Picture 6">
              <a:extLst>
                <a:ext uri="{FF2B5EF4-FFF2-40B4-BE49-F238E27FC236}">
                  <a16:creationId xmlns:a16="http://schemas.microsoft.com/office/drawing/2014/main" xmlns="" id="{93A7F665-EBDE-F1AC-D62F-2A22735F933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xmlns="" id="{3E9AD3EA-BF55-8669-372B-CE1DFC7C187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xmlns="" id="{B0E40A05-F56D-3EF4-0594-3B43D9281B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defRPr/>
            </a:pPr>
            <a:endParaRPr lang="en-US">
              <a:solidFill>
                <a:prstClr val="white"/>
              </a:solidFill>
              <a:latin typeface="Calibri" panose="020F0502020204030204"/>
            </a:endParaRPr>
          </a:p>
        </p:txBody>
      </p:sp>
      <p:sp>
        <p:nvSpPr>
          <p:cNvPr id="28" name="Câu hỏi">
            <a:extLst>
              <a:ext uri="{FF2B5EF4-FFF2-40B4-BE49-F238E27FC236}">
                <a16:creationId xmlns:a16="http://schemas.microsoft.com/office/drawing/2014/main" xmlns="" id="{BF8EC4AE-3F26-6574-80AD-6E251B671469}"/>
              </a:ext>
            </a:extLst>
          </p:cNvPr>
          <p:cNvSpPr/>
          <p:nvPr/>
        </p:nvSpPr>
        <p:spPr>
          <a:xfrm>
            <a:off x="1214582" y="25977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lnSpc>
                <a:spcPct val="150000"/>
              </a:lnSpc>
              <a:defRPr/>
            </a:pPr>
            <a:r>
              <a:rPr lang="vi-VN" sz="3200" b="1" noProof="1">
                <a:solidFill>
                  <a:prstClr val="black"/>
                </a:solidFill>
                <a:latin typeface="Arial" panose="020B0604020202020204" pitchFamily="34" charset="0"/>
                <a:cs typeface="Arial" panose="020B0604020202020204" pitchFamily="34" charset="0"/>
              </a:rPr>
              <a:t>4. Dòng nào nói đúng nhất các loại từ có thể làm trạng ngữ trong câu?</a:t>
            </a:r>
          </a:p>
        </p:txBody>
      </p:sp>
      <p:sp>
        <p:nvSpPr>
          <p:cNvPr id="29" name="Đáp án đúng">
            <a:extLst>
              <a:ext uri="{FF2B5EF4-FFF2-40B4-BE49-F238E27FC236}">
                <a16:creationId xmlns:a16="http://schemas.microsoft.com/office/drawing/2014/main" xmlns="" id="{66DB7CD2-FA3C-2531-055C-8AB3F896009B}"/>
              </a:ext>
            </a:extLst>
          </p:cNvPr>
          <p:cNvSpPr/>
          <p:nvPr/>
        </p:nvSpPr>
        <p:spPr>
          <a:xfrm>
            <a:off x="6442363" y="4200233"/>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3200" noProof="1">
                <a:solidFill>
                  <a:prstClr val="black"/>
                </a:solidFill>
                <a:latin typeface="Arial" panose="020B0604020202020204" pitchFamily="34" charset="0"/>
                <a:cs typeface="Arial" panose="020B0604020202020204" pitchFamily="34" charset="0"/>
              </a:rPr>
              <a:t>D. </a:t>
            </a:r>
            <a:r>
              <a:rPr lang="vi-VN" sz="3200" noProof="1">
                <a:solidFill>
                  <a:prstClr val="black"/>
                </a:solidFill>
                <a:latin typeface="Arial" panose="020B0604020202020204" pitchFamily="34" charset="0"/>
                <a:cs typeface="Arial" panose="020B0604020202020204" pitchFamily="34" charset="0"/>
              </a:rPr>
              <a:t>Cả A và B đúng</a:t>
            </a:r>
          </a:p>
        </p:txBody>
      </p:sp>
      <p:sp>
        <p:nvSpPr>
          <p:cNvPr id="30" name="Đáp án sai 1">
            <a:extLst>
              <a:ext uri="{FF2B5EF4-FFF2-40B4-BE49-F238E27FC236}">
                <a16:creationId xmlns:a16="http://schemas.microsoft.com/office/drawing/2014/main" xmlns="" id="{A1EA5947-42D2-D1B5-5EAB-7CCC4CEB1444}"/>
              </a:ext>
            </a:extLst>
          </p:cNvPr>
          <p:cNvSpPr/>
          <p:nvPr/>
        </p:nvSpPr>
        <p:spPr>
          <a:xfrm>
            <a:off x="1214582" y="2559632"/>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30" indent="-609630" algn="ctr" defTabSz="914446">
              <a:lnSpc>
                <a:spcPct val="150000"/>
              </a:lnSpc>
              <a:buFontTx/>
              <a:buAutoNum type="alphaUcPeriod"/>
              <a:defRPr/>
            </a:pPr>
            <a:r>
              <a:rPr lang="en-US" sz="3200" noProof="1">
                <a:solidFill>
                  <a:prstClr val="black"/>
                </a:solidFill>
                <a:latin typeface="Arial" panose="020B0604020202020204" pitchFamily="34" charset="0"/>
                <a:cs typeface="Arial" panose="020B0604020202020204" pitchFamily="34" charset="0"/>
              </a:rPr>
              <a:t>Danh từ, </a:t>
            </a:r>
            <a:endParaRPr lang="vi-VN" sz="3200" noProof="1">
              <a:solidFill>
                <a:prstClr val="black"/>
              </a:solidFill>
              <a:latin typeface="Arial" panose="020B0604020202020204" pitchFamily="34" charset="0"/>
              <a:cs typeface="Arial" panose="020B0604020202020204" pitchFamily="34" charset="0"/>
            </a:endParaRPr>
          </a:p>
          <a:p>
            <a:pPr algn="ctr" defTabSz="914446">
              <a:lnSpc>
                <a:spcPct val="150000"/>
              </a:lnSpc>
              <a:defRPr/>
            </a:pPr>
            <a:r>
              <a:rPr lang="en-US" sz="3200" noProof="1">
                <a:solidFill>
                  <a:prstClr val="black"/>
                </a:solidFill>
                <a:latin typeface="Arial" panose="020B0604020202020204" pitchFamily="34" charset="0"/>
                <a:cs typeface="Arial" panose="020B0604020202020204" pitchFamily="34" charset="0"/>
              </a:rPr>
              <a:t>động từ, tính từ</a:t>
            </a:r>
            <a:endParaRPr lang="vi-VN" sz="3200" noProof="1">
              <a:solidFill>
                <a:prstClr val="black"/>
              </a:solidFill>
              <a:latin typeface="Arial" panose="020B0604020202020204" pitchFamily="34" charset="0"/>
              <a:cs typeface="Arial" panose="020B0604020202020204" pitchFamily="34" charset="0"/>
            </a:endParaRPr>
          </a:p>
        </p:txBody>
      </p:sp>
      <p:sp>
        <p:nvSpPr>
          <p:cNvPr id="31" name="Đáp án sai 2">
            <a:extLst>
              <a:ext uri="{FF2B5EF4-FFF2-40B4-BE49-F238E27FC236}">
                <a16:creationId xmlns:a16="http://schemas.microsoft.com/office/drawing/2014/main" xmlns="" id="{16A7850E-830E-D371-603B-24FC5FCE66CD}"/>
              </a:ext>
            </a:extLst>
          </p:cNvPr>
          <p:cNvSpPr/>
          <p:nvPr/>
        </p:nvSpPr>
        <p:spPr>
          <a:xfrm>
            <a:off x="1214582" y="4200233"/>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defRPr/>
            </a:pPr>
            <a:r>
              <a:rPr lang="en-US" sz="3200" noProof="1">
                <a:solidFill>
                  <a:prstClr val="black"/>
                </a:solidFill>
                <a:latin typeface="Arial" panose="020B0604020202020204" pitchFamily="34" charset="0"/>
                <a:cs typeface="Arial" panose="020B0604020202020204" pitchFamily="34" charset="0"/>
              </a:rPr>
              <a:t>B. Cụm danh từ, cụm động từ, cụm tính từ</a:t>
            </a:r>
            <a:endParaRPr lang="vi-VN" sz="3200" noProof="1">
              <a:solidFill>
                <a:prstClr val="black"/>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xmlns="" id="{976214D2-B342-7750-5C8C-C27E00310D7A}"/>
              </a:ext>
            </a:extLst>
          </p:cNvPr>
          <p:cNvSpPr/>
          <p:nvPr/>
        </p:nvSpPr>
        <p:spPr>
          <a:xfrm>
            <a:off x="6442363" y="2559631"/>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3200" noProof="1">
                <a:solidFill>
                  <a:prstClr val="black"/>
                </a:solidFill>
                <a:latin typeface="Arial" panose="020B0604020202020204" pitchFamily="34" charset="0"/>
                <a:cs typeface="Arial" panose="020B0604020202020204" pitchFamily="34" charset="0"/>
              </a:rPr>
              <a:t>C. </a:t>
            </a:r>
            <a:r>
              <a:rPr lang="vi-VN" sz="3200" noProof="1">
                <a:solidFill>
                  <a:prstClr val="black"/>
                </a:solidFill>
                <a:latin typeface="Arial" panose="020B0604020202020204" pitchFamily="34" charset="0"/>
                <a:cs typeface="Arial" panose="020B0604020202020204" pitchFamily="34" charset="0"/>
              </a:rPr>
              <a:t>Các quan hệ từ</a:t>
            </a:r>
          </a:p>
        </p:txBody>
      </p:sp>
      <p:pic>
        <p:nvPicPr>
          <p:cNvPr id="33" name="Correct sound effect and wrong sound effect (mp3cut.net)">
            <a:hlinkClick r:id="" action="ppaction://media"/>
            <a:extLst>
              <a:ext uri="{FF2B5EF4-FFF2-40B4-BE49-F238E27FC236}">
                <a16:creationId xmlns:a16="http://schemas.microsoft.com/office/drawing/2014/main" xmlns=""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2363" y="-637266"/>
            <a:ext cx="487363" cy="487363"/>
          </a:xfrm>
          <a:prstGeom prst="rect">
            <a:avLst/>
          </a:prstGeom>
        </p:spPr>
      </p:pic>
      <p:pic>
        <p:nvPicPr>
          <p:cNvPr id="34" name="Picture 5">
            <a:extLst>
              <a:ext uri="{FF2B5EF4-FFF2-40B4-BE49-F238E27FC236}">
                <a16:creationId xmlns:a16="http://schemas.microsoft.com/office/drawing/2014/main" xmlns="" id="{6ED69A8E-3629-71D5-BBA5-B0D841236B4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127296" y="4495678"/>
            <a:ext cx="853046" cy="742494"/>
          </a:xfrm>
          <a:prstGeom prst="rect">
            <a:avLst/>
          </a:prstGeom>
        </p:spPr>
      </p:pic>
      <p:pic>
        <p:nvPicPr>
          <p:cNvPr id="35" name="Picture 10">
            <a:extLst>
              <a:ext uri="{FF2B5EF4-FFF2-40B4-BE49-F238E27FC236}">
                <a16:creationId xmlns:a16="http://schemas.microsoft.com/office/drawing/2014/main" xmlns="" id="{93F2F73B-7500-D6CF-7EC0-81FB4463381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819358" y="4480792"/>
            <a:ext cx="850122" cy="757381"/>
          </a:xfrm>
          <a:prstGeom prst="rect">
            <a:avLst/>
          </a:prstGeom>
        </p:spPr>
      </p:pic>
      <p:pic>
        <p:nvPicPr>
          <p:cNvPr id="36" name="Picture 10">
            <a:extLst>
              <a:ext uri="{FF2B5EF4-FFF2-40B4-BE49-F238E27FC236}">
                <a16:creationId xmlns:a16="http://schemas.microsoft.com/office/drawing/2014/main" xmlns="" id="{FBEB367B-911F-64C4-9BB5-C939C681C38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127296" y="2830948"/>
            <a:ext cx="850122" cy="757381"/>
          </a:xfrm>
          <a:prstGeom prst="rect">
            <a:avLst/>
          </a:prstGeom>
        </p:spPr>
      </p:pic>
      <p:pic>
        <p:nvPicPr>
          <p:cNvPr id="37" name="Picture 10">
            <a:extLst>
              <a:ext uri="{FF2B5EF4-FFF2-40B4-BE49-F238E27FC236}">
                <a16:creationId xmlns:a16="http://schemas.microsoft.com/office/drawing/2014/main" xmlns="" id="{2968104A-E55D-7895-FFF7-2F96E1FA4E1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819358" y="2830949"/>
            <a:ext cx="850122" cy="757381"/>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xmlns=""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69226" y="-637266"/>
            <a:ext cx="487363" cy="487363"/>
          </a:xfrm>
          <a:prstGeom prst="rect">
            <a:avLst/>
          </a:prstGeom>
        </p:spPr>
      </p:pic>
      <p:pic>
        <p:nvPicPr>
          <p:cNvPr id="21" name="Picture 20">
            <a:hlinkClick r:id="rId13" action="ppaction://hlinksldjump"/>
            <a:extLst>
              <a:ext uri="{FF2B5EF4-FFF2-40B4-BE49-F238E27FC236}">
                <a16:creationId xmlns:a16="http://schemas.microsoft.com/office/drawing/2014/main" xmlns="" id="{A907858F-B36C-B2B5-330B-33A6072D74F2}"/>
              </a:ext>
            </a:extLst>
          </p:cNvPr>
          <p:cNvPicPr>
            <a:picLocks noChangeAspect="1"/>
          </p:cNvPicPr>
          <p:nvPr/>
        </p:nvPicPr>
        <p:blipFill>
          <a:blip r:embed="rId14"/>
          <a:stretch>
            <a:fillRect/>
          </a:stretch>
        </p:blipFill>
        <p:spPr>
          <a:xfrm>
            <a:off x="10551345" y="5429840"/>
            <a:ext cx="1640655" cy="1493130"/>
          </a:xfrm>
          <a:prstGeom prst="rect">
            <a:avLst/>
          </a:prstGeom>
        </p:spPr>
      </p:pic>
    </p:spTree>
    <p:extLst>
      <p:ext uri="{BB962C8B-B14F-4D97-AF65-F5344CB8AC3E}">
        <p14:creationId xmlns:p14="http://schemas.microsoft.com/office/powerpoint/2010/main" val="415951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717" y="4430846"/>
            <a:ext cx="2131255" cy="2446204"/>
          </a:xfrm>
          <a:prstGeom prst="rect">
            <a:avLst/>
          </a:prstGeom>
        </p:spPr>
      </p:pic>
      <p:pic>
        <p:nvPicPr>
          <p:cNvPr id="6" name="Picture 6"/>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0108"/>
          <a:stretch/>
        </p:blipFill>
        <p:spPr>
          <a:xfrm rot="10800000">
            <a:off x="9499600" y="0"/>
            <a:ext cx="2692400" cy="3378200"/>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40001" y="482600"/>
            <a:ext cx="6533719" cy="1270000"/>
          </a:xfrm>
          <a:prstGeom prst="rect">
            <a:avLst/>
          </a:prstGeom>
        </p:spPr>
      </p:pic>
      <p:pic>
        <p:nvPicPr>
          <p:cNvPr id="20"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09292">
            <a:off x="9691783" y="-24661"/>
            <a:ext cx="1984201" cy="1991442"/>
          </a:xfrm>
          <a:prstGeom prst="rect">
            <a:avLst/>
          </a:prstGeom>
        </p:spPr>
      </p:pic>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1717" y="4317493"/>
            <a:ext cx="2011973" cy="2672911"/>
          </a:xfrm>
          <a:prstGeom prst="rect">
            <a:avLst/>
          </a:prstGeom>
        </p:spPr>
      </p:pic>
      <p:sp>
        <p:nvSpPr>
          <p:cNvPr id="22" name="TextBox 21"/>
          <p:cNvSpPr txBox="1"/>
          <p:nvPr/>
        </p:nvSpPr>
        <p:spPr>
          <a:xfrm>
            <a:off x="2897302" y="774088"/>
            <a:ext cx="5886548" cy="748988"/>
          </a:xfrm>
          <a:prstGeom prst="rect">
            <a:avLst/>
          </a:prstGeom>
          <a:noFill/>
        </p:spPr>
        <p:txBody>
          <a:bodyPr wrap="none" rtlCol="0">
            <a:spAutoFit/>
          </a:bodyPr>
          <a:lstStyle/>
          <a:p>
            <a:pPr defTabSz="609630"/>
            <a:r>
              <a:rPr lang="vi-VN" sz="4267" b="1" dirty="0">
                <a:solidFill>
                  <a:srgbClr val="FF0000"/>
                </a:solidFill>
                <a:latin typeface="Arial" panose="020B0604020202020204" pitchFamily="34" charset="0"/>
              </a:rPr>
              <a:t>HƯỚNG DẪN VỀ NHÀ</a:t>
            </a:r>
            <a:endParaRPr lang="en-US" sz="4267" b="1" dirty="0">
              <a:solidFill>
                <a:srgbClr val="FF0000"/>
              </a:solidFill>
              <a:latin typeface="Calibri"/>
            </a:endParaRPr>
          </a:p>
        </p:txBody>
      </p:sp>
      <p:sp>
        <p:nvSpPr>
          <p:cNvPr id="23" name="Rectangle 22"/>
          <p:cNvSpPr/>
          <p:nvPr/>
        </p:nvSpPr>
        <p:spPr>
          <a:xfrm>
            <a:off x="1219200" y="1870095"/>
            <a:ext cx="8594941" cy="2394502"/>
          </a:xfrm>
          <a:prstGeom prst="rect">
            <a:avLst/>
          </a:prstGeom>
        </p:spPr>
        <p:txBody>
          <a:bodyPr wrap="square">
            <a:spAutoFit/>
          </a:bodyPr>
          <a:lstStyle/>
          <a:p>
            <a:pPr marL="457223" indent="-457223" algn="just" defTabSz="609630">
              <a:lnSpc>
                <a:spcPct val="150000"/>
              </a:lnSpc>
              <a:buFont typeface="Wingdings" panose="05000000000000000000" pitchFamily="2" charset="2"/>
              <a:buChar char="ü"/>
            </a:pPr>
            <a:r>
              <a:rPr lang="vi-VN" sz="3467" dirty="0">
                <a:solidFill>
                  <a:prstClr val="black"/>
                </a:solidFill>
                <a:latin typeface="Arial" panose="020B0604020202020204" pitchFamily="34" charset="0"/>
                <a:ea typeface="Calibri" panose="020F0502020204030204" pitchFamily="34" charset="0"/>
                <a:cs typeface="Arial" panose="020B0604020202020204" pitchFamily="34" charset="0"/>
              </a:rPr>
              <a:t>Hoàn thành các bài tập trong sách bài tập Ngữ văn 7 tập 1.</a:t>
            </a:r>
          </a:p>
          <a:p>
            <a:pPr marL="457223" indent="-457223" algn="just" defTabSz="609630">
              <a:lnSpc>
                <a:spcPct val="150000"/>
              </a:lnSpc>
              <a:buFont typeface="Wingdings" panose="05000000000000000000" pitchFamily="2" charset="2"/>
              <a:buChar char="ü"/>
            </a:pPr>
            <a:r>
              <a:rPr lang="vi-VN" sz="3467" dirty="0">
                <a:solidFill>
                  <a:prstClr val="black"/>
                </a:solidFill>
                <a:latin typeface="Arial" panose="020B0604020202020204" pitchFamily="34" charset="0"/>
                <a:ea typeface="Calibri" panose="020F0502020204030204" pitchFamily="34" charset="0"/>
                <a:cs typeface="Arial" panose="020B0604020202020204" pitchFamily="34" charset="0"/>
              </a:rPr>
              <a:t>Soạn bài: </a:t>
            </a:r>
            <a:r>
              <a:rPr lang="vi-VN" sz="3467" b="1" i="1" dirty="0">
                <a:solidFill>
                  <a:prstClr val="black"/>
                </a:solidFill>
                <a:latin typeface="Arial" panose="020B0604020202020204" pitchFamily="34" charset="0"/>
                <a:ea typeface="Calibri" panose="020F0502020204030204" pitchFamily="34" charset="0"/>
                <a:cs typeface="Arial" panose="020B0604020202020204" pitchFamily="34" charset="0"/>
              </a:rPr>
              <a:t>Đi lấy mật trang 18.</a:t>
            </a:r>
          </a:p>
        </p:txBody>
      </p:sp>
      <p:pic>
        <p:nvPicPr>
          <p:cNvPr id="24"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395630" y="4269414"/>
            <a:ext cx="3600467" cy="2563186"/>
          </a:xfrm>
          <a:prstGeom prst="rect">
            <a:avLst/>
          </a:prstGeom>
        </p:spPr>
      </p:pic>
    </p:spTree>
    <p:extLst>
      <p:ext uri="{BB962C8B-B14F-4D97-AF65-F5344CB8AC3E}">
        <p14:creationId xmlns:p14="http://schemas.microsoft.com/office/powerpoint/2010/main" val="708134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7D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3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252"/>
          <a:stretch/>
        </p:blipFill>
        <p:spPr>
          <a:xfrm>
            <a:off x="-84277" y="-163287"/>
            <a:ext cx="12417450" cy="7046687"/>
          </a:xfrm>
          <a:prstGeom prst="rect">
            <a:avLst/>
          </a:prstGeom>
        </p:spPr>
      </p:pic>
      <p:pic>
        <p:nvPicPr>
          <p:cNvPr id="3" name="Picture 3"/>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2898" r="4110"/>
          <a:stretch/>
        </p:blipFill>
        <p:spPr>
          <a:xfrm rot="9024246">
            <a:off x="-164814" y="4253256"/>
            <a:ext cx="4351747" cy="383788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8570" y="4960673"/>
            <a:ext cx="1169675" cy="1211527"/>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599911" y="-12700"/>
            <a:ext cx="2592089" cy="2257473"/>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205729" y="535850"/>
            <a:ext cx="921223" cy="954187"/>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562551" flipH="1">
            <a:off x="290445" y="-667980"/>
            <a:ext cx="1517011" cy="2790490"/>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9722559" y="4140639"/>
            <a:ext cx="2315043" cy="3075540"/>
          </a:xfrm>
          <a:prstGeom prst="rect">
            <a:avLst/>
          </a:prstGeom>
        </p:spPr>
      </p:pic>
      <p:sp>
        <p:nvSpPr>
          <p:cNvPr id="9" name="TextBox 9"/>
          <p:cNvSpPr txBox="1"/>
          <p:nvPr/>
        </p:nvSpPr>
        <p:spPr>
          <a:xfrm>
            <a:off x="1017134" y="2180313"/>
            <a:ext cx="10214627" cy="2079095"/>
          </a:xfrm>
          <a:prstGeom prst="rect">
            <a:avLst/>
          </a:prstGeom>
        </p:spPr>
        <p:txBody>
          <a:bodyPr wrap="square" lIns="0" tIns="0" rIns="0" bIns="0" rtlCol="0" anchor="t">
            <a:spAutoFit/>
          </a:bodyPr>
          <a:lstStyle/>
          <a:p>
            <a:pPr algn="ctr" defTabSz="609630">
              <a:lnSpc>
                <a:spcPct val="150000"/>
              </a:lnSpc>
            </a:pPr>
            <a:r>
              <a:rPr lang="vi-VN" sz="4800" b="1" dirty="0">
                <a:solidFill>
                  <a:srgbClr val="000000"/>
                </a:solidFill>
                <a:latin typeface="Arial" panose="020B0604020202020204" pitchFamily="34" charset="0"/>
                <a:cs typeface="Arial" panose="020B0604020202020204" pitchFamily="34" charset="0"/>
              </a:rPr>
              <a:t>CẢM ƠN CÁC EM ĐÃ LẮNG NGHE, HẸN GẶP LẠI!</a:t>
            </a:r>
            <a:endParaRPr lang="en-US" sz="48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662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227" y="5298175"/>
            <a:ext cx="3193580" cy="366551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96400" y="-15543"/>
            <a:ext cx="2895600" cy="2195391"/>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04400" y="4454249"/>
            <a:ext cx="2570079" cy="2401856"/>
          </a:xfrm>
          <a:prstGeom prst="rect">
            <a:avLst/>
          </a:prstGeom>
        </p:spPr>
      </p:pic>
      <p:sp>
        <p:nvSpPr>
          <p:cNvPr id="18" name="TextBox 18"/>
          <p:cNvSpPr txBox="1"/>
          <p:nvPr/>
        </p:nvSpPr>
        <p:spPr>
          <a:xfrm>
            <a:off x="1778000" y="2006600"/>
            <a:ext cx="8382000" cy="1294842"/>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defTabSz="609630">
              <a:lnSpc>
                <a:spcPct val="150000"/>
              </a:lnSpc>
            </a:pPr>
            <a:r>
              <a:rPr lang="vi-VN" sz="6400" b="1" spc="33" dirty="0">
                <a:solidFill>
                  <a:srgbClr val="C00000"/>
                </a:solidFill>
                <a:latin typeface="Arial" panose="020B0604020202020204" pitchFamily="34" charset="0"/>
                <a:cs typeface="Arial" panose="020B0604020202020204" pitchFamily="34" charset="0"/>
              </a:rPr>
              <a:t>I. LÝ THUYẾT</a:t>
            </a:r>
            <a:endParaRPr lang="en-US" sz="6400" b="1" spc="33" dirty="0">
              <a:solidFill>
                <a:srgbClr val="C00000"/>
              </a:solidFill>
              <a:latin typeface="Arial" panose="020B0604020202020204" pitchFamily="34" charset="0"/>
              <a:cs typeface="Arial" panose="020B0604020202020204" pitchFamily="34" charset="0"/>
            </a:endParaRPr>
          </a:p>
        </p:txBody>
      </p:sp>
      <p:pic>
        <p:nvPicPr>
          <p:cNvPr id="24"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25885" flipH="1">
            <a:off x="646017" y="4992563"/>
            <a:ext cx="1115496" cy="2051916"/>
          </a:xfrm>
          <a:prstGeom prst="rect">
            <a:avLst/>
          </a:prstGeom>
        </p:spPr>
      </p:pic>
      <p:pic>
        <p:nvPicPr>
          <p:cNvPr id="26"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66740">
            <a:off x="426902" y="-355942"/>
            <a:ext cx="1494082" cy="2270014"/>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6740">
            <a:off x="-324088" y="-566854"/>
            <a:ext cx="1494082" cy="2270014"/>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521200" y="4037930"/>
            <a:ext cx="2681387" cy="2711896"/>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715000"/>
            <a:ext cx="1028289" cy="118024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0" y="0"/>
            <a:ext cx="1879600" cy="142507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12400" y="4597400"/>
            <a:ext cx="1879600" cy="24970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62551" flipH="1">
            <a:off x="-43603" y="-476364"/>
            <a:ext cx="1115496" cy="2051916"/>
          </a:xfrm>
          <a:prstGeom prst="rect">
            <a:avLst/>
          </a:prstGeom>
        </p:spPr>
      </p:pic>
      <p:sp>
        <p:nvSpPr>
          <p:cNvPr id="10" name="Rectangle 9"/>
          <p:cNvSpPr/>
          <p:nvPr/>
        </p:nvSpPr>
        <p:spPr>
          <a:xfrm>
            <a:off x="1426963" y="199523"/>
            <a:ext cx="9334004" cy="7938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609630">
              <a:lnSpc>
                <a:spcPct val="150000"/>
              </a:lnSpc>
            </a:pPr>
            <a:r>
              <a:rPr lang="vi-VN" sz="3467" b="1" dirty="0">
                <a:solidFill>
                  <a:prstClr val="black"/>
                </a:solidFill>
                <a:latin typeface="Arial" panose="020B0604020202020204" pitchFamily="34" charset="0"/>
                <a:ea typeface="Calibri" panose="020F0502020204030204" pitchFamily="34" charset="0"/>
                <a:cs typeface="Arial" panose="020B0604020202020204" pitchFamily="34" charset="0"/>
              </a:rPr>
              <a:t>1. Mở rộng trạng ngữ của câu bằng cụm từ</a:t>
            </a:r>
            <a:endParaRPr lang="en-US" sz="3467"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1438337" y="1163469"/>
            <a:ext cx="6428363" cy="584775"/>
          </a:xfrm>
          <a:prstGeom prst="rect">
            <a:avLst/>
          </a:prstGeom>
        </p:spPr>
        <p:txBody>
          <a:bodyPr wrap="none">
            <a:spAutoFit/>
          </a:bodyPr>
          <a:lstStyle/>
          <a:p>
            <a:pPr marL="457223" indent="-457223" defTabSz="609630">
              <a:buFont typeface="Wingdings" panose="05000000000000000000" pitchFamily="2" charset="2"/>
              <a:buChar char="Ø"/>
            </a:pPr>
            <a:r>
              <a:rPr lang="vi-VN" sz="32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Q</a:t>
            </a:r>
            <a:r>
              <a:rPr lang="en-US" sz="32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uan</a:t>
            </a:r>
            <a:r>
              <a:rPr lang="en-US" sz="3200" b="1" kern="100"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32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sát</a:t>
            </a:r>
            <a:r>
              <a:rPr lang="en-US" sz="3200" b="1" kern="100"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32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ví</a:t>
            </a:r>
            <a:r>
              <a:rPr lang="en-US" sz="3200" b="1" kern="100" dirty="0">
                <a:solidFill>
                  <a:srgbClr val="FF0000"/>
                </a:solidFill>
                <a:latin typeface="Arial" panose="020B0604020202020204" pitchFamily="34" charset="0"/>
                <a:ea typeface="SimSun" panose="02010600030101010101" pitchFamily="2" charset="-122"/>
                <a:cs typeface="Arial" panose="020B0604020202020204" pitchFamily="34" charset="0"/>
              </a:rPr>
              <a:t> </a:t>
            </a:r>
            <a:r>
              <a:rPr lang="en-US" sz="32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dụ</a:t>
            </a:r>
            <a:r>
              <a:rPr lang="en-US" sz="3200" b="1" kern="100" dirty="0">
                <a:solidFill>
                  <a:srgbClr val="FF0000"/>
                </a:solidFill>
                <a:latin typeface="Arial" panose="020B0604020202020204" pitchFamily="34" charset="0"/>
                <a:ea typeface="SimSun" panose="02010600030101010101" pitchFamily="2" charset="-122"/>
                <a:cs typeface="Arial" panose="020B0604020202020204" pitchFamily="34" charset="0"/>
              </a:rPr>
              <a:t> SGK, </a:t>
            </a:r>
            <a:r>
              <a:rPr lang="en-US" sz="3200" b="1" kern="100" dirty="0" err="1">
                <a:solidFill>
                  <a:srgbClr val="FF0000"/>
                </a:solidFill>
                <a:latin typeface="Arial" panose="020B0604020202020204" pitchFamily="34" charset="0"/>
                <a:ea typeface="SimSun" panose="02010600030101010101" pitchFamily="2" charset="-122"/>
                <a:cs typeface="Arial" panose="020B0604020202020204" pitchFamily="34" charset="0"/>
              </a:rPr>
              <a:t>trang</a:t>
            </a:r>
            <a:r>
              <a:rPr lang="en-US" sz="3200" b="1" kern="100" dirty="0">
                <a:solidFill>
                  <a:srgbClr val="FF0000"/>
                </a:solidFill>
                <a:latin typeface="Arial" panose="020B0604020202020204" pitchFamily="34" charset="0"/>
                <a:ea typeface="SimSun" panose="02010600030101010101" pitchFamily="2" charset="-122"/>
                <a:cs typeface="Arial" panose="020B0604020202020204" pitchFamily="34" charset="0"/>
              </a:rPr>
              <a:t> 17</a:t>
            </a:r>
            <a:r>
              <a:rPr lang="vi-VN" sz="3200" b="1" kern="100" dirty="0">
                <a:solidFill>
                  <a:srgbClr val="FF0000"/>
                </a:solidFill>
                <a:latin typeface="Arial" panose="020B0604020202020204" pitchFamily="34" charset="0"/>
                <a:ea typeface="SimSun" panose="02010600030101010101" pitchFamily="2" charset="-122"/>
                <a:cs typeface="Arial" panose="020B0604020202020204" pitchFamily="34" charset="0"/>
              </a:rPr>
              <a:t>:</a:t>
            </a:r>
            <a:endParaRPr lang="en-US" sz="3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2204749" y="2173785"/>
            <a:ext cx="5313651" cy="553998"/>
          </a:xfrm>
          <a:prstGeom prst="rect">
            <a:avLst/>
          </a:prstGeom>
        </p:spPr>
        <p:txBody>
          <a:bodyPr wrap="square">
            <a:spAutoFit/>
          </a:bodyPr>
          <a:lstStyle/>
          <a:p>
            <a:pPr algn="just" defTabSz="609630"/>
            <a:r>
              <a:rPr lang="vi-VN" sz="3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Đêm, trời mưa như trút nước.</a:t>
            </a:r>
            <a:endParaRPr lang="en-US" sz="3000" dirty="0">
              <a:solidFill>
                <a:prstClr val="black"/>
              </a:solidFill>
              <a:latin typeface="Calibri"/>
              <a:ea typeface="Times New Roman" panose="02020603050405020304" pitchFamily="18" charset="0"/>
              <a:cs typeface="Times New Roman" panose="02020603050405020304" pitchFamily="18" charset="0"/>
            </a:endParaRPr>
          </a:p>
        </p:txBody>
      </p:sp>
      <p:sp>
        <p:nvSpPr>
          <p:cNvPr id="8" name="Oval 7"/>
          <p:cNvSpPr/>
          <p:nvPr/>
        </p:nvSpPr>
        <p:spPr>
          <a:xfrm>
            <a:off x="1625600" y="2159000"/>
            <a:ext cx="508000" cy="5080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b="1" dirty="0">
                <a:solidFill>
                  <a:prstClr val="black"/>
                </a:solidFill>
                <a:latin typeface="Arial" panose="020B0604020202020204" pitchFamily="34" charset="0"/>
              </a:rPr>
              <a:t>1</a:t>
            </a:r>
            <a:endParaRPr lang="en-US" sz="2800" b="1" dirty="0">
              <a:solidFill>
                <a:prstClr val="black"/>
              </a:solidFill>
              <a:latin typeface="Calibri"/>
            </a:endParaRPr>
          </a:p>
        </p:txBody>
      </p:sp>
      <p:sp>
        <p:nvSpPr>
          <p:cNvPr id="14" name="Oval 13"/>
          <p:cNvSpPr/>
          <p:nvPr/>
        </p:nvSpPr>
        <p:spPr>
          <a:xfrm>
            <a:off x="1625600" y="3089162"/>
            <a:ext cx="508000" cy="5080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b="1" dirty="0">
                <a:solidFill>
                  <a:prstClr val="black"/>
                </a:solidFill>
                <a:latin typeface="Arial" panose="020B0604020202020204" pitchFamily="34" charset="0"/>
              </a:rPr>
              <a:t>2</a:t>
            </a:r>
            <a:endParaRPr lang="en-US" sz="2800" b="1" dirty="0">
              <a:solidFill>
                <a:prstClr val="black"/>
              </a:solidFill>
              <a:latin typeface="Calibri"/>
            </a:endParaRPr>
          </a:p>
        </p:txBody>
      </p:sp>
      <p:sp>
        <p:nvSpPr>
          <p:cNvPr id="15" name="Rectangle 14"/>
          <p:cNvSpPr/>
          <p:nvPr/>
        </p:nvSpPr>
        <p:spPr>
          <a:xfrm>
            <a:off x="2204156" y="3073942"/>
            <a:ext cx="6655989" cy="553998"/>
          </a:xfrm>
          <a:prstGeom prst="rect">
            <a:avLst/>
          </a:prstGeom>
        </p:spPr>
        <p:txBody>
          <a:bodyPr wrap="none">
            <a:spAutoFit/>
          </a:bodyPr>
          <a:lstStyle/>
          <a:p>
            <a:pPr algn="just" defTabSz="609630"/>
            <a:r>
              <a:rPr lang="vi-VN" sz="3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Đêm hôm đó, trời mưa như trút nước.</a:t>
            </a:r>
            <a:endParaRPr lang="en-US" sz="3000" dirty="0">
              <a:solidFill>
                <a:prstClr val="black"/>
              </a:solidFill>
              <a:latin typeface="Calibri"/>
              <a:ea typeface="Times New Roman" panose="02020603050405020304" pitchFamily="18" charset="0"/>
              <a:cs typeface="Times New Roman" panose="02020603050405020304" pitchFamily="18" charset="0"/>
            </a:endParaRPr>
          </a:p>
        </p:txBody>
      </p:sp>
      <p:sp>
        <p:nvSpPr>
          <p:cNvPr id="16" name="Rectangle 15"/>
          <p:cNvSpPr/>
          <p:nvPr/>
        </p:nvSpPr>
        <p:spPr>
          <a:xfrm>
            <a:off x="1372128" y="3807020"/>
            <a:ext cx="9093200" cy="1478418"/>
          </a:xfrm>
          <a:prstGeom prst="rect">
            <a:avLst/>
          </a:prstGeom>
        </p:spPr>
        <p:txBody>
          <a:bodyPr wrap="square">
            <a:spAutoFit/>
          </a:bodyPr>
          <a:lstStyle/>
          <a:p>
            <a:pPr algn="just" defTabSz="609630">
              <a:lnSpc>
                <a:spcPct val="150000"/>
              </a:lnSpc>
            </a:pP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Chỉ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ra</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trạng</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ngữ</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vi-VN"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và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nhận</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xét</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về ý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nghĩa</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của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trạng</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ngữ</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trong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hai</a:t>
            </a:r>
            <a:r>
              <a:rPr lang="en-US"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 câu </a:t>
            </a:r>
            <a:r>
              <a:rPr lang="en-US" sz="3200" i="1" kern="100" dirty="0" err="1">
                <a:solidFill>
                  <a:srgbClr val="000000"/>
                </a:solidFill>
                <a:latin typeface="Arial" panose="020B0604020202020204" pitchFamily="34" charset="0"/>
                <a:ea typeface="SimSun" panose="02010600030101010101" pitchFamily="2" charset="-122"/>
                <a:cs typeface="Arial" panose="020B0604020202020204" pitchFamily="34" charset="0"/>
              </a:rPr>
              <a:t>đó</a:t>
            </a:r>
            <a:r>
              <a:rPr lang="vi-VN" sz="3200" i="1" kern="100" dirty="0">
                <a:solidFill>
                  <a:srgbClr val="000000"/>
                </a:solidFill>
                <a:latin typeface="Arial" panose="020B0604020202020204" pitchFamily="34" charset="0"/>
                <a:ea typeface="SimSun" panose="02010600030101010101" pitchFamily="2" charset="-122"/>
                <a:cs typeface="Arial" panose="020B0604020202020204" pitchFamily="34" charset="0"/>
              </a:rPr>
              <a:t>.</a:t>
            </a:r>
            <a:endParaRPr lang="en-US" sz="3200" i="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3824957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715000"/>
            <a:ext cx="1028289" cy="118024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0" y="0"/>
            <a:ext cx="1879600" cy="142507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12400" y="4597400"/>
            <a:ext cx="1879600" cy="24970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62551" flipH="1">
            <a:off x="-43603" y="-476364"/>
            <a:ext cx="1115496" cy="2051916"/>
          </a:xfrm>
          <a:prstGeom prst="rect">
            <a:avLst/>
          </a:prstGeom>
        </p:spPr>
      </p:pic>
      <p:sp>
        <p:nvSpPr>
          <p:cNvPr id="10" name="Rectangle 9"/>
          <p:cNvSpPr/>
          <p:nvPr/>
        </p:nvSpPr>
        <p:spPr>
          <a:xfrm>
            <a:off x="1426963" y="199523"/>
            <a:ext cx="9334004" cy="7938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609630">
              <a:lnSpc>
                <a:spcPct val="150000"/>
              </a:lnSpc>
            </a:pPr>
            <a:r>
              <a:rPr lang="vi-VN" sz="3467" b="1" dirty="0">
                <a:solidFill>
                  <a:prstClr val="black"/>
                </a:solidFill>
                <a:latin typeface="Arial" panose="020B0604020202020204" pitchFamily="34" charset="0"/>
                <a:ea typeface="Calibri" panose="020F0502020204030204" pitchFamily="34" charset="0"/>
                <a:cs typeface="Arial" panose="020B0604020202020204" pitchFamily="34" charset="0"/>
              </a:rPr>
              <a:t>1. Mở rộng trạng ngữ của câu bằng cụm từ</a:t>
            </a:r>
            <a:endParaRPr lang="en-US" sz="3467"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1849149" y="1291481"/>
            <a:ext cx="643018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609630"/>
            <a:r>
              <a:rPr lang="vi-VN"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Đêm, trời mưa như trút nước.</a:t>
            </a:r>
            <a:endParaRPr lang="en-US" sz="3600" dirty="0">
              <a:solidFill>
                <a:prstClr val="black"/>
              </a:solidFill>
              <a:latin typeface="Calibri"/>
              <a:ea typeface="Times New Roman" panose="02020603050405020304" pitchFamily="18" charset="0"/>
              <a:cs typeface="Times New Roman" panose="02020603050405020304" pitchFamily="18" charset="0"/>
            </a:endParaRPr>
          </a:p>
        </p:txBody>
      </p:sp>
      <p:sp>
        <p:nvSpPr>
          <p:cNvPr id="8" name="Oval 7"/>
          <p:cNvSpPr/>
          <p:nvPr/>
        </p:nvSpPr>
        <p:spPr>
          <a:xfrm>
            <a:off x="1270000" y="1276695"/>
            <a:ext cx="508000" cy="5080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b="1" dirty="0">
                <a:solidFill>
                  <a:prstClr val="black"/>
                </a:solidFill>
                <a:latin typeface="Arial" panose="020B0604020202020204" pitchFamily="34" charset="0"/>
              </a:rPr>
              <a:t>1</a:t>
            </a:r>
            <a:endParaRPr lang="en-US" sz="2800" b="1" dirty="0">
              <a:solidFill>
                <a:prstClr val="black"/>
              </a:solidFill>
              <a:latin typeface="Calibri"/>
            </a:endParaRPr>
          </a:p>
        </p:txBody>
      </p:sp>
      <p:cxnSp>
        <p:nvCxnSpPr>
          <p:cNvPr id="11" name="Straight Connector 10"/>
          <p:cNvCxnSpPr/>
          <p:nvPr/>
        </p:nvCxnSpPr>
        <p:spPr>
          <a:xfrm>
            <a:off x="1899949" y="1814700"/>
            <a:ext cx="812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645805" y="2090743"/>
            <a:ext cx="1383712" cy="553998"/>
          </a:xfrm>
          <a:prstGeom prst="rect">
            <a:avLst/>
          </a:prstGeom>
          <a:solidFill>
            <a:schemeClr val="accent5">
              <a:lumMod val="40000"/>
              <a:lumOff val="60000"/>
            </a:schemeClr>
          </a:solidFill>
        </p:spPr>
        <p:txBody>
          <a:bodyPr wrap="none" rtlCol="0">
            <a:spAutoFit/>
          </a:bodyPr>
          <a:lstStyle/>
          <a:p>
            <a:pPr defTabSz="609630"/>
            <a:r>
              <a:rPr lang="vi-VN" sz="3000" b="1" dirty="0">
                <a:solidFill>
                  <a:prstClr val="black"/>
                </a:solidFill>
                <a:latin typeface="Arial" panose="020B0604020202020204" pitchFamily="34" charset="0"/>
              </a:rPr>
              <a:t>Một từ</a:t>
            </a:r>
            <a:endParaRPr lang="en-US" sz="3000" b="1" dirty="0">
              <a:solidFill>
                <a:prstClr val="black"/>
              </a:solidFill>
              <a:latin typeface="Calibri"/>
            </a:endParaRPr>
          </a:p>
        </p:txBody>
      </p:sp>
      <p:sp>
        <p:nvSpPr>
          <p:cNvPr id="18" name="Rectangle 17"/>
          <p:cNvSpPr/>
          <p:nvPr/>
        </p:nvSpPr>
        <p:spPr>
          <a:xfrm>
            <a:off x="1849149" y="3175001"/>
            <a:ext cx="807248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defTabSz="609630"/>
            <a:r>
              <a:rPr lang="vi-VN"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Đêm hôm đó, trời mưa như trút nước.</a:t>
            </a:r>
            <a:endParaRPr lang="en-US" sz="3600" dirty="0">
              <a:solidFill>
                <a:prstClr val="black"/>
              </a:solidFill>
              <a:latin typeface="Calibri"/>
              <a:ea typeface="Times New Roman" panose="02020603050405020304" pitchFamily="18" charset="0"/>
              <a:cs typeface="Times New Roman" panose="02020603050405020304" pitchFamily="18" charset="0"/>
            </a:endParaRPr>
          </a:p>
        </p:txBody>
      </p:sp>
      <p:sp>
        <p:nvSpPr>
          <p:cNvPr id="19" name="Oval 18"/>
          <p:cNvSpPr/>
          <p:nvPr/>
        </p:nvSpPr>
        <p:spPr>
          <a:xfrm>
            <a:off x="1270000" y="3160215"/>
            <a:ext cx="508000" cy="5080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b="1" dirty="0">
                <a:solidFill>
                  <a:prstClr val="black"/>
                </a:solidFill>
                <a:latin typeface="Arial" panose="020B0604020202020204" pitchFamily="34" charset="0"/>
              </a:rPr>
              <a:t>2</a:t>
            </a:r>
            <a:endParaRPr lang="en-US" sz="2800" b="1" dirty="0">
              <a:solidFill>
                <a:prstClr val="black"/>
              </a:solidFill>
              <a:latin typeface="Calibri"/>
            </a:endParaRPr>
          </a:p>
        </p:txBody>
      </p:sp>
      <p:cxnSp>
        <p:nvCxnSpPr>
          <p:cNvPr id="20" name="Straight Connector 19"/>
          <p:cNvCxnSpPr/>
          <p:nvPr/>
        </p:nvCxnSpPr>
        <p:spPr>
          <a:xfrm>
            <a:off x="1899949" y="3698220"/>
            <a:ext cx="2232919"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2270371" y="3933355"/>
            <a:ext cx="1553630" cy="553998"/>
          </a:xfrm>
          <a:prstGeom prst="rect">
            <a:avLst/>
          </a:prstGeom>
          <a:solidFill>
            <a:schemeClr val="accent5">
              <a:lumMod val="40000"/>
              <a:lumOff val="60000"/>
            </a:schemeClr>
          </a:solidFill>
        </p:spPr>
        <p:txBody>
          <a:bodyPr wrap="none" rtlCol="0">
            <a:spAutoFit/>
          </a:bodyPr>
          <a:lstStyle/>
          <a:p>
            <a:pPr defTabSz="609630"/>
            <a:r>
              <a:rPr lang="vi-VN" sz="3000" b="1" dirty="0">
                <a:solidFill>
                  <a:prstClr val="black"/>
                </a:solidFill>
                <a:latin typeface="Arial" panose="020B0604020202020204" pitchFamily="34" charset="0"/>
              </a:rPr>
              <a:t>Cụm từ</a:t>
            </a:r>
            <a:endParaRPr lang="en-US" sz="3000" b="1" dirty="0">
              <a:solidFill>
                <a:prstClr val="black"/>
              </a:solidFill>
              <a:latin typeface="Calibri"/>
            </a:endParaRPr>
          </a:p>
        </p:txBody>
      </p:sp>
      <p:sp>
        <p:nvSpPr>
          <p:cNvPr id="22" name="Right Arrow 21"/>
          <p:cNvSpPr/>
          <p:nvPr/>
        </p:nvSpPr>
        <p:spPr>
          <a:xfrm>
            <a:off x="184142" y="5274036"/>
            <a:ext cx="619983" cy="437017"/>
          </a:xfrm>
          <a:prstGeom prst="rightArrow">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4" name="Right Brace 23"/>
          <p:cNvSpPr/>
          <p:nvPr/>
        </p:nvSpPr>
        <p:spPr>
          <a:xfrm>
            <a:off x="9796578" y="1202911"/>
            <a:ext cx="546273" cy="3252875"/>
          </a:xfrm>
          <a:prstGeom prst="rightBrac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09630"/>
            <a:endParaRPr lang="en-US" sz="1200">
              <a:solidFill>
                <a:prstClr val="black"/>
              </a:solidFill>
              <a:latin typeface="Calibri"/>
            </a:endParaRPr>
          </a:p>
        </p:txBody>
      </p:sp>
      <p:sp>
        <p:nvSpPr>
          <p:cNvPr id="25" name="Rectangle 24"/>
          <p:cNvSpPr/>
          <p:nvPr/>
        </p:nvSpPr>
        <p:spPr>
          <a:xfrm>
            <a:off x="918426" y="4647638"/>
            <a:ext cx="1110213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609630">
              <a:buSzPts val="1200"/>
            </a:pPr>
            <a:r>
              <a:rPr lang="vi-VN" sz="3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vi-VN"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Trạng ngữ câu (2) được mở rộng hơn so với trạng ngữ câu (1)</a:t>
            </a:r>
            <a:r>
              <a:rPr lang="en-US" sz="3600" dirty="0">
                <a:solidFill>
                  <a:srgbClr val="000000"/>
                </a:solidFill>
                <a:latin typeface="Calibri"/>
                <a:ea typeface="Times New Roman" panose="02020603050405020304" pitchFamily="18" charset="0"/>
                <a:cs typeface="Times New Roman" panose="02020603050405020304" pitchFamily="18" charset="0"/>
              </a:rPr>
              <a:t>, </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ý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nghĩa</a:t>
            </a: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rõ </a:t>
            </a:r>
            <a:r>
              <a:rPr lang="en-US" sz="3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ràng</a:t>
            </a:r>
            <a:r>
              <a:rPr lang="en-US" sz="3600" dirty="0">
                <a:solidFill>
                  <a:srgbClr val="000000"/>
                </a:solidFill>
                <a:latin typeface="Calibri"/>
                <a:ea typeface="Times New Roman" panose="02020603050405020304" pitchFamily="18" charset="0"/>
                <a:cs typeface="Times New Roman" panose="02020603050405020304" pitchFamily="18" charset="0"/>
              </a:rPr>
              <a:t>, </a:t>
            </a:r>
            <a:r>
              <a:rPr lang="vi-VN"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cung cấp thông tin cụ thể hơn về thời gian của sự việc.</a:t>
            </a:r>
            <a:endParaRPr lang="en-US" sz="3600" dirty="0">
              <a:solidFill>
                <a:prstClr val="black"/>
              </a:solidFill>
              <a:latin typeface="Calibr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98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715000"/>
            <a:ext cx="1028289" cy="118024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0" y="0"/>
            <a:ext cx="1879600" cy="142507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12400" y="4597400"/>
            <a:ext cx="1879600" cy="24970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62551" flipH="1">
            <a:off x="-43603" y="-476364"/>
            <a:ext cx="1115496" cy="2051916"/>
          </a:xfrm>
          <a:prstGeom prst="rect">
            <a:avLst/>
          </a:prstGeom>
        </p:spPr>
      </p:pic>
      <p:sp>
        <p:nvSpPr>
          <p:cNvPr id="10" name="Rectangle 9"/>
          <p:cNvSpPr/>
          <p:nvPr/>
        </p:nvSpPr>
        <p:spPr>
          <a:xfrm>
            <a:off x="1426963" y="199523"/>
            <a:ext cx="9698237" cy="7938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609630">
              <a:lnSpc>
                <a:spcPct val="150000"/>
              </a:lnSpc>
            </a:pPr>
            <a:r>
              <a:rPr lang="vi-VN" sz="3467" b="1" dirty="0">
                <a:solidFill>
                  <a:prstClr val="black"/>
                </a:solidFill>
                <a:latin typeface="Arial" panose="020B0604020202020204" pitchFamily="34" charset="0"/>
                <a:ea typeface="Calibri" panose="020F0502020204030204" pitchFamily="34" charset="0"/>
                <a:cs typeface="Arial" panose="020B0604020202020204" pitchFamily="34" charset="0"/>
              </a:rPr>
              <a:t>1. Mở rộng trạng ngữ của câu bằng cụm từ?</a:t>
            </a:r>
            <a:endParaRPr lang="en-US" sz="3467" dirty="0">
              <a:solidFill>
                <a:prstClr val="black"/>
              </a:solidFill>
              <a:latin typeface="Arial" panose="020B0604020202020204" pitchFamily="34" charset="0"/>
              <a:cs typeface="Arial" panose="020B0604020202020204" pitchFamily="34" charset="0"/>
            </a:endParaRPr>
          </a:p>
        </p:txBody>
      </p:sp>
      <p:grpSp>
        <p:nvGrpSpPr>
          <p:cNvPr id="23" name="Group 9"/>
          <p:cNvGrpSpPr/>
          <p:nvPr/>
        </p:nvGrpSpPr>
        <p:grpSpPr>
          <a:xfrm>
            <a:off x="3111666" y="1688848"/>
            <a:ext cx="7366000" cy="3324721"/>
            <a:chOff x="141639" y="0"/>
            <a:chExt cx="4453843" cy="1346887"/>
          </a:xfrm>
        </p:grpSpPr>
        <p:sp>
          <p:nvSpPr>
            <p:cNvPr id="26" name="Freeform 10"/>
            <p:cNvSpPr/>
            <p:nvPr/>
          </p:nvSpPr>
          <p:spPr>
            <a:xfrm>
              <a:off x="141639" y="0"/>
              <a:ext cx="4453843" cy="1346887"/>
            </a:xfrm>
            <a:custGeom>
              <a:avLst/>
              <a:gdLst/>
              <a:ahLst/>
              <a:cxnLst/>
              <a:rect l="l" t="t" r="r" b="b"/>
              <a:pathLst>
                <a:path w="4595482" h="1346887">
                  <a:moveTo>
                    <a:pt x="4471022" y="1346887"/>
                  </a:moveTo>
                  <a:lnTo>
                    <a:pt x="124460" y="1346887"/>
                  </a:lnTo>
                  <a:cubicBezTo>
                    <a:pt x="55880" y="1346887"/>
                    <a:pt x="0" y="1291007"/>
                    <a:pt x="0" y="1222427"/>
                  </a:cubicBezTo>
                  <a:lnTo>
                    <a:pt x="0" y="124460"/>
                  </a:lnTo>
                  <a:cubicBezTo>
                    <a:pt x="0" y="55880"/>
                    <a:pt x="55880" y="0"/>
                    <a:pt x="124460" y="0"/>
                  </a:cubicBezTo>
                  <a:lnTo>
                    <a:pt x="4471022" y="0"/>
                  </a:lnTo>
                  <a:cubicBezTo>
                    <a:pt x="4539602" y="0"/>
                    <a:pt x="4595482" y="55880"/>
                    <a:pt x="4595482" y="124460"/>
                  </a:cubicBezTo>
                  <a:lnTo>
                    <a:pt x="4595482" y="1222427"/>
                  </a:lnTo>
                  <a:cubicBezTo>
                    <a:pt x="4595482" y="1291007"/>
                    <a:pt x="4539602" y="1346887"/>
                    <a:pt x="4471022" y="1346887"/>
                  </a:cubicBezTo>
                  <a:close/>
                </a:path>
              </a:pathLst>
            </a:custGeom>
            <a:solidFill>
              <a:srgbClr val="FFFFF9"/>
            </a:solidFill>
          </p:spPr>
        </p:sp>
      </p:grpSp>
      <p:sp>
        <p:nvSpPr>
          <p:cNvPr id="5" name="Rectangle 4"/>
          <p:cNvSpPr/>
          <p:nvPr/>
        </p:nvSpPr>
        <p:spPr>
          <a:xfrm>
            <a:off x="2946401" y="1570636"/>
            <a:ext cx="7696531"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609630"/>
            <a:r>
              <a:rPr lang="vi-VN" sz="3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Tác dụng: </a:t>
            </a:r>
            <a:r>
              <a:rPr lang="nl-NL"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Mở rộng trạng ngữ của câu bằng cụm từ giúp câu cung cấp thêm được nhiều thông tin hơn cho người đọc, người nghe.</a:t>
            </a:r>
            <a:endParaRPr lang="en-US" sz="4400" dirty="0">
              <a:solidFill>
                <a:prstClr val="black"/>
              </a:solidFill>
              <a:latin typeface="Arial" panose="020B0604020202020204" pitchFamily="34" charset="0"/>
              <a:cs typeface="Arial" panose="020B0604020202020204" pitchFamily="34" charset="0"/>
            </a:endParaRPr>
          </a:p>
        </p:txBody>
      </p:sp>
      <p:pic>
        <p:nvPicPr>
          <p:cNvPr id="27" name="Picture 4"/>
          <p:cNvPicPr>
            <a:picLocks noChangeAspect="1"/>
          </p:cNvPicPr>
          <p:nvPr/>
        </p:nvPicPr>
        <p:blipFill>
          <a:blip r:embed="rId10"/>
          <a:srcRect/>
          <a:stretch>
            <a:fillRect/>
          </a:stretch>
        </p:blipFill>
        <p:spPr>
          <a:xfrm>
            <a:off x="88588" y="1136547"/>
            <a:ext cx="2243836" cy="5335115"/>
          </a:xfrm>
          <a:prstGeom prst="rect">
            <a:avLst/>
          </a:prstGeom>
        </p:spPr>
      </p:pic>
    </p:spTree>
    <p:extLst>
      <p:ext uri="{BB962C8B-B14F-4D97-AF65-F5344CB8AC3E}">
        <p14:creationId xmlns:p14="http://schemas.microsoft.com/office/powerpoint/2010/main" val="14872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715000"/>
            <a:ext cx="1028289" cy="118024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0" y="0"/>
            <a:ext cx="1879600" cy="142507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12400" y="4597400"/>
            <a:ext cx="1879600" cy="24970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62551" flipH="1">
            <a:off x="-43603" y="-476364"/>
            <a:ext cx="1115496" cy="2051916"/>
          </a:xfrm>
          <a:prstGeom prst="rect">
            <a:avLst/>
          </a:prstGeom>
        </p:spPr>
      </p:pic>
      <p:sp>
        <p:nvSpPr>
          <p:cNvPr id="10" name="Rectangle 9"/>
          <p:cNvSpPr/>
          <p:nvPr/>
        </p:nvSpPr>
        <p:spPr>
          <a:xfrm>
            <a:off x="737573" y="67411"/>
            <a:ext cx="3590905" cy="995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609630"/>
            <a:r>
              <a:rPr lang="vi-VN" sz="5867" b="1" dirty="0">
                <a:solidFill>
                  <a:prstClr val="black"/>
                </a:solidFill>
                <a:latin typeface="Arial" panose="020B0604020202020204" pitchFamily="34" charset="0"/>
                <a:ea typeface="Calibri" panose="020F0502020204030204" pitchFamily="34" charset="0"/>
                <a:cs typeface="Arial" panose="020B0604020202020204" pitchFamily="34" charset="0"/>
              </a:rPr>
              <a:t>2. Từ láy</a:t>
            </a:r>
            <a:endParaRPr lang="en-US" sz="5867"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5588000" y="704206"/>
            <a:ext cx="4417171"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defTabSz="609630"/>
            <a:r>
              <a:rPr lang="vi-VN" sz="3200" b="1" dirty="0">
                <a:solidFill>
                  <a:srgbClr val="FF0000"/>
                </a:solidFill>
                <a:latin typeface="Arial" panose="020B0604020202020204" pitchFamily="34" charset="0"/>
              </a:rPr>
              <a:t>THẢO LUẬN CẶP ĐÔI</a:t>
            </a:r>
            <a:endParaRPr lang="en-US" sz="3200" b="1" dirty="0">
              <a:solidFill>
                <a:srgbClr val="FF0000"/>
              </a:solidFill>
              <a:latin typeface="Calibri"/>
            </a:endParaRPr>
          </a:p>
        </p:txBody>
      </p:sp>
      <p:pic>
        <p:nvPicPr>
          <p:cNvPr id="12" name="Picture 8"/>
          <p:cNvPicPr>
            <a:picLocks noChangeAspect="1"/>
          </p:cNvPicPr>
          <p:nvPr/>
        </p:nvPicPr>
        <p:blipFill>
          <a:blip r:embed="rId10"/>
          <a:srcRect/>
          <a:stretch>
            <a:fillRect/>
          </a:stretch>
        </p:blipFill>
        <p:spPr>
          <a:xfrm>
            <a:off x="737573" y="1439237"/>
            <a:ext cx="4390032" cy="4502599"/>
          </a:xfrm>
          <a:prstGeom prst="rect">
            <a:avLst/>
          </a:prstGeom>
        </p:spPr>
      </p:pic>
      <p:sp>
        <p:nvSpPr>
          <p:cNvPr id="7" name="Rectangle 6"/>
          <p:cNvSpPr/>
          <p:nvPr/>
        </p:nvSpPr>
        <p:spPr>
          <a:xfrm>
            <a:off x="5114905" y="2422796"/>
            <a:ext cx="6070383" cy="30138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23" indent="-457223" algn="just" defTabSz="609630">
              <a:lnSpc>
                <a:spcPct val="150000"/>
              </a:lnSpc>
              <a:buFont typeface="Wingdings" panose="05000000000000000000" pitchFamily="2" charset="2"/>
              <a:buChar char="v"/>
            </a:pP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láy</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là gì?</a:t>
            </a:r>
            <a:endPar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457223" indent="-457223" algn="just" defTabSz="609630">
              <a:lnSpc>
                <a:spcPct val="150000"/>
              </a:lnSpc>
              <a:buFont typeface="Wingdings" panose="05000000000000000000" pitchFamily="2" charset="2"/>
              <a:buChar char="v"/>
            </a:pP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Có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loại từ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láy</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nào?</a:t>
            </a:r>
            <a:endPar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7008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8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715000"/>
            <a:ext cx="1028289" cy="118024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0" y="0"/>
            <a:ext cx="1879600" cy="142507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962455" y="5207000"/>
            <a:ext cx="1420737" cy="188745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562551" flipH="1">
            <a:off x="-61139" y="-462244"/>
            <a:ext cx="1055425" cy="1941417"/>
          </a:xfrm>
          <a:prstGeom prst="rect">
            <a:avLst/>
          </a:prstGeom>
        </p:spPr>
      </p:pic>
      <p:sp>
        <p:nvSpPr>
          <p:cNvPr id="10" name="Rectangle 9"/>
          <p:cNvSpPr/>
          <p:nvPr/>
        </p:nvSpPr>
        <p:spPr>
          <a:xfrm>
            <a:off x="1620780" y="108354"/>
            <a:ext cx="365760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609630"/>
            <a:r>
              <a:rPr lang="vi-VN" sz="4800" b="1" dirty="0">
                <a:solidFill>
                  <a:srgbClr val="C00000"/>
                </a:solidFill>
                <a:latin typeface="Arial" panose="020B0604020202020204" pitchFamily="34" charset="0"/>
                <a:ea typeface="Calibri" panose="020F0502020204030204" pitchFamily="34" charset="0"/>
                <a:cs typeface="Arial" panose="020B0604020202020204" pitchFamily="34" charset="0"/>
              </a:rPr>
              <a:t>2. Từ láy</a:t>
            </a:r>
            <a:endParaRPr lang="en-US" sz="4800" dirty="0">
              <a:solidFill>
                <a:srgbClr val="C00000"/>
              </a:solidFill>
              <a:latin typeface="Arial" panose="020B0604020202020204" pitchFamily="34" charset="0"/>
              <a:cs typeface="Arial" panose="020B0604020202020204" pitchFamily="34" charset="0"/>
            </a:endParaRPr>
          </a:p>
        </p:txBody>
      </p:sp>
      <p:grpSp>
        <p:nvGrpSpPr>
          <p:cNvPr id="11" name="Group 5"/>
          <p:cNvGrpSpPr/>
          <p:nvPr/>
        </p:nvGrpSpPr>
        <p:grpSpPr>
          <a:xfrm>
            <a:off x="863600" y="1245921"/>
            <a:ext cx="10719477" cy="2590800"/>
            <a:chOff x="0" y="0"/>
            <a:chExt cx="3314565" cy="715449"/>
          </a:xfrm>
        </p:grpSpPr>
        <p:sp>
          <p:nvSpPr>
            <p:cNvPr id="13" name="Freeform 6"/>
            <p:cNvSpPr/>
            <p:nvPr/>
          </p:nvSpPr>
          <p:spPr>
            <a:xfrm>
              <a:off x="0" y="0"/>
              <a:ext cx="3314565" cy="715449"/>
            </a:xfrm>
            <a:custGeom>
              <a:avLst/>
              <a:gdLst/>
              <a:ahLst/>
              <a:cxnLst/>
              <a:rect l="l" t="t" r="r" b="b"/>
              <a:pathLst>
                <a:path w="3314565" h="715449">
                  <a:moveTo>
                    <a:pt x="3190105" y="715449"/>
                  </a:moveTo>
                  <a:lnTo>
                    <a:pt x="124460" y="715449"/>
                  </a:lnTo>
                  <a:cubicBezTo>
                    <a:pt x="55880" y="715449"/>
                    <a:pt x="0" y="659569"/>
                    <a:pt x="0" y="590989"/>
                  </a:cubicBezTo>
                  <a:lnTo>
                    <a:pt x="0" y="124460"/>
                  </a:lnTo>
                  <a:cubicBezTo>
                    <a:pt x="0" y="55880"/>
                    <a:pt x="55880" y="0"/>
                    <a:pt x="124460" y="0"/>
                  </a:cubicBezTo>
                  <a:lnTo>
                    <a:pt x="3190105" y="0"/>
                  </a:lnTo>
                  <a:cubicBezTo>
                    <a:pt x="3258685" y="0"/>
                    <a:pt x="3314565" y="55880"/>
                    <a:pt x="3314565" y="124460"/>
                  </a:cubicBezTo>
                  <a:lnTo>
                    <a:pt x="3314565" y="590989"/>
                  </a:lnTo>
                  <a:cubicBezTo>
                    <a:pt x="3314565" y="659569"/>
                    <a:pt x="3258685" y="715449"/>
                    <a:pt x="3190105" y="715449"/>
                  </a:cubicBezTo>
                  <a:close/>
                </a:path>
              </a:pathLst>
            </a:custGeom>
            <a:solidFill>
              <a:srgbClr val="FFFFF9"/>
            </a:solidFill>
          </p:spPr>
        </p:sp>
      </p:grpSp>
      <p:sp>
        <p:nvSpPr>
          <p:cNvPr id="5" name="Rectangle 4"/>
          <p:cNvSpPr/>
          <p:nvPr/>
        </p:nvSpPr>
        <p:spPr>
          <a:xfrm>
            <a:off x="1098514" y="1425079"/>
            <a:ext cx="10249649" cy="2716898"/>
          </a:xfrm>
          <a:prstGeom prst="rect">
            <a:avLst/>
          </a:prstGeom>
        </p:spPr>
        <p:txBody>
          <a:bodyPr wrap="square">
            <a:spAutoFit/>
          </a:bodyPr>
          <a:lstStyle/>
          <a:p>
            <a:pPr algn="just" defTabSz="609630">
              <a:lnSpc>
                <a:spcPct val="150000"/>
              </a:lnSpc>
            </a:pPr>
            <a:r>
              <a:rPr lang="en-US" sz="2933"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Khái</a:t>
            </a:r>
            <a:r>
              <a:rPr lang="en-US"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933"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niệm</a:t>
            </a:r>
            <a:r>
              <a:rPr lang="en-US"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là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đặt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của từ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phức</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cấu</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từ 2 tiếng, trong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phần nguyên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âm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hoặc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phụ</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âm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láy</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giống nhau hoặc chỉ 1 phần nguyên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âm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phụ</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âm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láy</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như nhau.</a:t>
            </a:r>
            <a:endParaRPr lang="en-US" sz="2933" dirty="0">
              <a:solidFill>
                <a:prstClr val="black"/>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6248400" y="3937000"/>
            <a:ext cx="0" cy="2027642"/>
          </a:xfrm>
          <a:prstGeom prst="line">
            <a:avLst/>
          </a:prstGeom>
        </p:spPr>
        <p:style>
          <a:lnRef idx="3">
            <a:schemeClr val="dk1"/>
          </a:lnRef>
          <a:fillRef idx="0">
            <a:schemeClr val="dk1"/>
          </a:fillRef>
          <a:effectRef idx="2">
            <a:schemeClr val="dk1"/>
          </a:effectRef>
          <a:fontRef idx="minor">
            <a:schemeClr val="tx1"/>
          </a:fontRef>
        </p:style>
      </p:cxnSp>
      <p:sp>
        <p:nvSpPr>
          <p:cNvPr id="16" name="Rectangle 15"/>
          <p:cNvSpPr/>
          <p:nvPr/>
        </p:nvSpPr>
        <p:spPr>
          <a:xfrm>
            <a:off x="880281" y="3820607"/>
            <a:ext cx="5138599" cy="20398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609630">
              <a:lnSpc>
                <a:spcPct val="150000"/>
              </a:lnSpc>
            </a:pPr>
            <a:r>
              <a:rPr lang="en-US"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Từ </a:t>
            </a:r>
            <a:r>
              <a:rPr lang="en-US" sz="2933"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láy</a:t>
            </a:r>
            <a:r>
              <a:rPr lang="en-US"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 bộ </a:t>
            </a:r>
            <a:r>
              <a:rPr lang="en-US" sz="2933"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phận</a:t>
            </a:r>
            <a:r>
              <a:rPr lang="en-US"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vi-VN" sz="2933"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defTabSz="609630">
              <a:lnSpc>
                <a:spcPct val="150000"/>
              </a:lnSpc>
            </a:pP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L</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oại</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từ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láy</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giống nhau phần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âm</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hoặc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vần</a:t>
            </a:r>
            <a:r>
              <a:rPr lang="vi-VN"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933"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 câu.</a:t>
            </a:r>
            <a:endParaRPr lang="en-US" sz="2933"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6438413" y="3871761"/>
            <a:ext cx="5138599" cy="20398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609630">
              <a:lnSpc>
                <a:spcPct val="150000"/>
              </a:lnSpc>
            </a:pPr>
            <a:r>
              <a:rPr lang="en-US"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Từ </a:t>
            </a:r>
            <a:r>
              <a:rPr lang="en-US" sz="2933"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láy</a:t>
            </a:r>
            <a:r>
              <a:rPr lang="en-US"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vi-VN" sz="2933" b="1" dirty="0">
                <a:solidFill>
                  <a:srgbClr val="FF0000"/>
                </a:solidFill>
                <a:latin typeface="Arial" panose="020B0604020202020204" pitchFamily="34" charset="0"/>
                <a:ea typeface="Times New Roman" panose="02020603050405020304" pitchFamily="18" charset="0"/>
                <a:cs typeface="Arial" panose="020B0604020202020204" pitchFamily="34" charset="0"/>
              </a:rPr>
              <a:t>toàn bộ</a:t>
            </a:r>
          </a:p>
          <a:p>
            <a:pPr algn="just" defTabSz="609630">
              <a:lnSpc>
                <a:spcPct val="150000"/>
              </a:lnSpc>
            </a:pPr>
            <a:r>
              <a:rPr lang="vi-VN" sz="2933" dirty="0">
                <a:solidFill>
                  <a:srgbClr val="000000"/>
                </a:solidFill>
                <a:latin typeface="Arial" panose="020B0604020202020204" pitchFamily="34" charset="0"/>
                <a:ea typeface="Times New Roman" panose="02020603050405020304" pitchFamily="18" charset="0"/>
                <a:cs typeface="Arial" panose="020B0604020202020204" pitchFamily="34" charset="0"/>
              </a:rPr>
              <a:t>Loại từ được láy giống nhau cả phần âm, vần và dấu câu.</a:t>
            </a:r>
            <a:endParaRPr lang="en-US" sz="2933"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4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8227" y="5298175"/>
            <a:ext cx="3193580" cy="366551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96400" y="-15543"/>
            <a:ext cx="2895600" cy="2195391"/>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804400" y="4454249"/>
            <a:ext cx="2570079" cy="2401856"/>
          </a:xfrm>
          <a:prstGeom prst="rect">
            <a:avLst/>
          </a:prstGeom>
        </p:spPr>
      </p:pic>
      <p:sp>
        <p:nvSpPr>
          <p:cNvPr id="18" name="TextBox 18"/>
          <p:cNvSpPr txBox="1"/>
          <p:nvPr/>
        </p:nvSpPr>
        <p:spPr>
          <a:xfrm>
            <a:off x="1905000" y="2028780"/>
            <a:ext cx="8382000" cy="1294842"/>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defTabSz="609630">
              <a:lnSpc>
                <a:spcPct val="150000"/>
              </a:lnSpc>
            </a:pPr>
            <a:r>
              <a:rPr lang="vi-VN" sz="6400" b="1" spc="33" dirty="0">
                <a:solidFill>
                  <a:srgbClr val="C00000"/>
                </a:solidFill>
                <a:latin typeface="Arial" panose="020B0604020202020204" pitchFamily="34" charset="0"/>
                <a:cs typeface="Arial" panose="020B0604020202020204" pitchFamily="34" charset="0"/>
              </a:rPr>
              <a:t>II. THỰC HÀNH</a:t>
            </a:r>
            <a:endParaRPr lang="en-US" sz="6400" b="1" spc="33" dirty="0">
              <a:solidFill>
                <a:srgbClr val="C00000"/>
              </a:solidFill>
              <a:latin typeface="Arial" panose="020B0604020202020204" pitchFamily="34" charset="0"/>
              <a:cs typeface="Arial" panose="020B0604020202020204" pitchFamily="34" charset="0"/>
            </a:endParaRPr>
          </a:p>
        </p:txBody>
      </p:sp>
      <p:pic>
        <p:nvPicPr>
          <p:cNvPr id="24"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25885" flipH="1">
            <a:off x="646017" y="4992563"/>
            <a:ext cx="1115496" cy="2051916"/>
          </a:xfrm>
          <a:prstGeom prst="rect">
            <a:avLst/>
          </a:prstGeom>
        </p:spPr>
      </p:pic>
      <p:pic>
        <p:nvPicPr>
          <p:cNvPr id="26"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66740">
            <a:off x="426902" y="-355942"/>
            <a:ext cx="1494082" cy="2270014"/>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6740">
            <a:off x="-324088" y="-566854"/>
            <a:ext cx="1494082" cy="2270014"/>
          </a:xfrm>
          <a:prstGeom prst="rect">
            <a:avLst/>
          </a:prstGeom>
        </p:spPr>
      </p:pic>
      <p:pic>
        <p:nvPicPr>
          <p:cNvPr id="28"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521200" y="4037930"/>
            <a:ext cx="2681387" cy="2711896"/>
          </a:xfrm>
          <a:prstGeom prst="rect">
            <a:avLst/>
          </a:prstGeom>
        </p:spPr>
      </p:pic>
    </p:spTree>
    <p:extLst>
      <p:ext uri="{BB962C8B-B14F-4D97-AF65-F5344CB8AC3E}">
        <p14:creationId xmlns:p14="http://schemas.microsoft.com/office/powerpoint/2010/main" val="3529285822"/>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973</Words>
  <Application>Microsoft Office PowerPoint</Application>
  <PresentationFormat>Custom</PresentationFormat>
  <Paragraphs>93</Paragraphs>
  <Slides>27</Slides>
  <Notes>0</Notes>
  <HiddenSlides>0</HiddenSlides>
  <MMClips>8</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Latitude 7480</dc:creator>
  <cp:lastModifiedBy>phu hung</cp:lastModifiedBy>
  <cp:revision>6</cp:revision>
  <dcterms:created xsi:type="dcterms:W3CDTF">2024-06-21T02:34:02Z</dcterms:created>
  <dcterms:modified xsi:type="dcterms:W3CDTF">2025-05-02T14:07:55Z</dcterms:modified>
</cp:coreProperties>
</file>