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sldIdLst>
    <p:sldId id="262" r:id="rId2"/>
    <p:sldId id="259" r:id="rId3"/>
    <p:sldId id="290" r:id="rId4"/>
    <p:sldId id="258" r:id="rId5"/>
    <p:sldId id="268" r:id="rId6"/>
    <p:sldId id="267" r:id="rId7"/>
    <p:sldId id="271" r:id="rId8"/>
    <p:sldId id="270" r:id="rId9"/>
    <p:sldId id="288" r:id="rId10"/>
    <p:sldId id="261" r:id="rId11"/>
    <p:sldId id="277" r:id="rId12"/>
    <p:sldId id="264" r:id="rId13"/>
    <p:sldId id="280" r:id="rId14"/>
    <p:sldId id="284" r:id="rId15"/>
    <p:sldId id="263" r:id="rId16"/>
    <p:sldId id="289" r:id="rId17"/>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Mali" panose="020B0604020202020204" charset="-34"/>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5332" autoAdjust="0"/>
  </p:normalViewPr>
  <p:slideViewPr>
    <p:cSldViewPr>
      <p:cViewPr varScale="1">
        <p:scale>
          <a:sx n="50" d="100"/>
          <a:sy n="50" d="100"/>
        </p:scale>
        <p:origin x="54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7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20.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82.svg"/><Relationship Id="rId18" Type="http://schemas.openxmlformats.org/officeDocument/2006/relationships/image" Target="../media/image30.png"/><Relationship Id="rId26" Type="http://schemas.openxmlformats.org/officeDocument/2006/relationships/image" Target="../media/image34.png"/><Relationship Id="rId3" Type="http://schemas.openxmlformats.org/officeDocument/2006/relationships/image" Target="../media/image76.svg"/><Relationship Id="rId21" Type="http://schemas.openxmlformats.org/officeDocument/2006/relationships/image" Target="../media/image84.svg"/><Relationship Id="rId7" Type="http://schemas.openxmlformats.org/officeDocument/2006/relationships/image" Target="../media/image78.svg"/><Relationship Id="rId12" Type="http://schemas.openxmlformats.org/officeDocument/2006/relationships/image" Target="../media/image27.png"/><Relationship Id="rId17" Type="http://schemas.openxmlformats.org/officeDocument/2006/relationships/image" Target="../media/image74.svg"/><Relationship Id="rId25" Type="http://schemas.openxmlformats.org/officeDocument/2006/relationships/image" Target="../media/image88.svg"/><Relationship Id="rId2" Type="http://schemas.openxmlformats.org/officeDocument/2006/relationships/image" Target="../media/image8.png"/><Relationship Id="rId16" Type="http://schemas.openxmlformats.org/officeDocument/2006/relationships/image" Target="../media/image29.png"/><Relationship Id="rId20" Type="http://schemas.openxmlformats.org/officeDocument/2006/relationships/image" Target="../media/image31.png"/><Relationship Id="rId29" Type="http://schemas.openxmlformats.org/officeDocument/2006/relationships/image" Target="../media/image90.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44.svg"/><Relationship Id="rId24" Type="http://schemas.openxmlformats.org/officeDocument/2006/relationships/image" Target="../media/image33.png"/><Relationship Id="rId5" Type="http://schemas.openxmlformats.org/officeDocument/2006/relationships/image" Target="../media/image2.svg"/><Relationship Id="rId15" Type="http://schemas.openxmlformats.org/officeDocument/2006/relationships/image" Target="../media/image16.svg"/><Relationship Id="rId23" Type="http://schemas.openxmlformats.org/officeDocument/2006/relationships/image" Target="../media/image86.svg"/><Relationship Id="rId28" Type="http://schemas.openxmlformats.org/officeDocument/2006/relationships/image" Target="../media/image35.png"/><Relationship Id="rId10" Type="http://schemas.openxmlformats.org/officeDocument/2006/relationships/image" Target="../media/image26.png"/><Relationship Id="rId19" Type="http://schemas.openxmlformats.org/officeDocument/2006/relationships/image" Target="../media/image70.svg"/><Relationship Id="rId4" Type="http://schemas.openxmlformats.org/officeDocument/2006/relationships/image" Target="../media/image1.png"/><Relationship Id="rId9" Type="http://schemas.openxmlformats.org/officeDocument/2006/relationships/image" Target="../media/image80.svg"/><Relationship Id="rId14" Type="http://schemas.openxmlformats.org/officeDocument/2006/relationships/image" Target="../media/image28.png"/><Relationship Id="rId22" Type="http://schemas.openxmlformats.org/officeDocument/2006/relationships/image" Target="../media/image32.png"/><Relationship Id="rId27" Type="http://schemas.openxmlformats.org/officeDocument/2006/relationships/image" Target="../media/image40.svg"/><Relationship Id="rId30"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7" Type="http://schemas.openxmlformats.org/officeDocument/2006/relationships/image" Target="../media/image98.svg"/><Relationship Id="rId2" Type="http://schemas.openxmlformats.org/officeDocument/2006/relationships/image" Target="../media/image38.png"/><Relationship Id="rId1" Type="http://schemas.openxmlformats.org/officeDocument/2006/relationships/slideLayout" Target="../slideLayouts/slideLayout7.xml"/><Relationship Id="rId9" Type="http://schemas.openxmlformats.org/officeDocument/2006/relationships/image" Target="../media/image100.sv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7" Type="http://schemas.openxmlformats.org/officeDocument/2006/relationships/image" Target="../media/image98.svg"/><Relationship Id="rId2" Type="http://schemas.openxmlformats.org/officeDocument/2006/relationships/image" Target="../media/image38.png"/><Relationship Id="rId1" Type="http://schemas.openxmlformats.org/officeDocument/2006/relationships/slideLayout" Target="../slideLayouts/slideLayout7.xml"/><Relationship Id="rId10" Type="http://schemas.openxmlformats.org/officeDocument/2006/relationships/image" Target="../media/image40.png"/><Relationship Id="rId9" Type="http://schemas.openxmlformats.org/officeDocument/2006/relationships/image" Target="../media/image100.sv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98.sv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43.png"/><Relationship Id="rId9" Type="http://schemas.openxmlformats.org/officeDocument/2006/relationships/image" Target="../media/image30.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12"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42.svg"/><Relationship Id="rId15" Type="http://schemas.openxmlformats.org/officeDocument/2006/relationships/image" Target="../media/image13.jpg"/><Relationship Id="rId4" Type="http://schemas.openxmlformats.org/officeDocument/2006/relationships/image" Target="../media/image10.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12"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42.svg"/><Relationship Id="rId4" Type="http://schemas.openxmlformats.org/officeDocument/2006/relationships/image" Target="../media/image15.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12"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42.svg"/><Relationship Id="rId15" Type="http://schemas.openxmlformats.org/officeDocument/2006/relationships/image" Target="../media/image19.png"/><Relationship Id="rId5" Type="http://schemas.openxmlformats.org/officeDocument/2006/relationships/image" Target="../media/image60.svg"/><Relationship Id="rId4" Type="http://schemas.openxmlformats.org/officeDocument/2006/relationships/image" Target="../media/image15.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7" Type="http://schemas.openxmlformats.org/officeDocument/2006/relationships/image" Target="../media/image15.png"/><Relationship Id="rId12" Type="http://schemas.openxmlformats.org/officeDocument/2006/relationships/image" Target="../media/image16.png"/><Relationship Id="rId2" Type="http://schemas.openxmlformats.org/officeDocument/2006/relationships/image" Target="../media/image19.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42.svg"/><Relationship Id="rId5" Type="http://schemas.openxmlformats.org/officeDocument/2006/relationships/image" Target="../media/image60.svg"/><Relationship Id="rId15" Type="http://schemas.openxmlformats.org/officeDocument/2006/relationships/image" Target="../media/image21.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7" Type="http://schemas.openxmlformats.org/officeDocument/2006/relationships/image" Target="../media/image15.png"/><Relationship Id="rId12"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42.svg"/><Relationship Id="rId5" Type="http://schemas.openxmlformats.org/officeDocument/2006/relationships/image" Target="../media/image60.sv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rot="-637525">
            <a:off x="16907719" y="300904"/>
            <a:ext cx="1241580" cy="12212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rot="-3464629">
            <a:off x="16777980" y="447430"/>
            <a:ext cx="1590841" cy="109044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rot="4926941" flipH="1">
            <a:off x="388697" y="-386901"/>
            <a:ext cx="1379048" cy="23702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rot="1733573">
            <a:off x="16871827" y="9002699"/>
            <a:ext cx="1403145" cy="138018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rot="163128">
            <a:off x="4234793" y="9688062"/>
            <a:ext cx="1539821" cy="56273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a:fillRect/>
          </a:stretch>
        </p:blipFill>
        <p:spPr>
          <a:xfrm rot="3331250">
            <a:off x="-4907" y="9120732"/>
            <a:ext cx="1315850" cy="1062250"/>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xmlns="" r:embed="rId15"/>
              </a:ext>
            </a:extLst>
          </a:blip>
          <a:srcRect/>
          <a:stretch>
            <a:fillRect/>
          </a:stretch>
        </p:blipFill>
        <p:spPr>
          <a:xfrm rot="-5628841">
            <a:off x="-290070" y="4614021"/>
            <a:ext cx="1538166" cy="81942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xmlns="" r:embed="rId17"/>
              </a:ext>
            </a:extLst>
          </a:blip>
          <a:srcRect/>
          <a:stretch>
            <a:fillRect/>
          </a:stretch>
        </p:blipFill>
        <p:spPr>
          <a:xfrm rot="-8328514">
            <a:off x="17217873" y="4742707"/>
            <a:ext cx="1222922" cy="1194017"/>
          </a:xfrm>
          <a:prstGeom prst="rect">
            <a:avLst/>
          </a:prstGeom>
        </p:spPr>
      </p:pic>
      <p:sp>
        <p:nvSpPr>
          <p:cNvPr id="11" name="TextBox 11"/>
          <p:cNvSpPr txBox="1"/>
          <p:nvPr/>
        </p:nvSpPr>
        <p:spPr>
          <a:xfrm>
            <a:off x="2346722" y="788551"/>
            <a:ext cx="13639800" cy="923330"/>
          </a:xfrm>
          <a:prstGeom prst="rect">
            <a:avLst/>
          </a:prstGeom>
        </p:spPr>
        <p:txBody>
          <a:bodyPr wrap="square" lIns="0" tIns="0" rIns="0" bIns="0" rtlCol="0" anchor="t">
            <a:spAutoFit/>
          </a:bodyPr>
          <a:lstStyle/>
          <a:p>
            <a:pPr algn="ctr">
              <a:lnSpc>
                <a:spcPts val="7200"/>
              </a:lnSpc>
            </a:pPr>
            <a:r>
              <a:rPr lang="en-US" sz="9600" spc="-288" dirty="0" smtClean="0">
                <a:solidFill>
                  <a:srgbClr val="FFFFFF"/>
                </a:solidFill>
                <a:latin typeface="ไอติม Bold"/>
              </a:rPr>
              <a:t>BÀI 21: HÔ HẤP TẾ BÀO</a:t>
            </a:r>
            <a:endParaRPr lang="en-US" sz="9600" spc="-288" dirty="0">
              <a:solidFill>
                <a:srgbClr val="FFFFFF"/>
              </a:solidFill>
              <a:latin typeface="ไอติม Bold"/>
            </a:endParaRPr>
          </a:p>
        </p:txBody>
      </p:sp>
      <p:sp>
        <p:nvSpPr>
          <p:cNvPr id="13" name="TextBox 12"/>
          <p:cNvSpPr txBox="1"/>
          <p:nvPr/>
        </p:nvSpPr>
        <p:spPr>
          <a:xfrm>
            <a:off x="1445396" y="1930664"/>
            <a:ext cx="15224501" cy="4247317"/>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 </a:t>
            </a:r>
            <a:r>
              <a:rPr lang="vi-VN" sz="3600" b="1" dirty="0" smtClean="0">
                <a:solidFill>
                  <a:schemeClr val="accent6"/>
                </a:solidFill>
                <a:latin typeface="+mj-lt"/>
                <a:cs typeface="Times New Roman" panose="02020603050405020304" pitchFamily="18" charset="0"/>
              </a:rPr>
              <a:t>I</a:t>
            </a:r>
            <a:r>
              <a:rPr lang="vi-VN" sz="3600" b="1" dirty="0">
                <a:solidFill>
                  <a:schemeClr val="accent6"/>
                </a:solidFill>
                <a:latin typeface="+mj-lt"/>
                <a:cs typeface="Times New Roman" panose="02020603050405020304" pitchFamily="18" charset="0"/>
              </a:rPr>
              <a:t>. Mục tiêu</a:t>
            </a:r>
            <a:r>
              <a:rPr lang="en-US" sz="3600" b="1" dirty="0" smtClean="0">
                <a:solidFill>
                  <a:schemeClr val="accent6"/>
                </a:solidFill>
                <a:latin typeface="+mj-lt"/>
                <a:cs typeface="Times New Roman" panose="02020603050405020304" pitchFamily="18" charset="0"/>
              </a:rPr>
              <a:t>: </a:t>
            </a:r>
            <a:endParaRPr lang="en-US" sz="3600" dirty="0">
              <a:solidFill>
                <a:schemeClr val="accent6"/>
              </a:solidFill>
              <a:latin typeface="+mj-lt"/>
              <a:cs typeface="Times New Roman" panose="02020603050405020304" pitchFamily="18" charset="0"/>
            </a:endParaRPr>
          </a:p>
          <a:p>
            <a:r>
              <a:rPr lang="vi-VN" sz="3600" dirty="0" smtClean="0">
                <a:solidFill>
                  <a:schemeClr val="bg1"/>
                </a:solidFill>
                <a:latin typeface="+mj-lt"/>
              </a:rPr>
              <a:t>- Mô tả </a:t>
            </a:r>
            <a:r>
              <a:rPr lang="en-US" sz="3600" dirty="0" err="1" smtClean="0">
                <a:solidFill>
                  <a:schemeClr val="bg1"/>
                </a:solidFill>
                <a:latin typeface="Times New Roman" panose="02020603050405020304" pitchFamily="18" charset="0"/>
                <a:cs typeface="Times New Roman" panose="02020603050405020304" pitchFamily="18" charset="0"/>
              </a:rPr>
              <a:t>được</a:t>
            </a:r>
            <a:r>
              <a:rPr lang="en-US" sz="3600" dirty="0" smtClean="0">
                <a:solidFill>
                  <a:schemeClr val="bg1"/>
                </a:solidFill>
                <a:latin typeface="+mj-lt"/>
              </a:rPr>
              <a:t> </a:t>
            </a:r>
            <a:r>
              <a:rPr lang="vi-VN" sz="3600" dirty="0" smtClean="0">
                <a:solidFill>
                  <a:schemeClr val="bg1"/>
                </a:solidFill>
                <a:latin typeface="+mj-lt"/>
              </a:rPr>
              <a:t>một cách tổng </a:t>
            </a:r>
            <a:r>
              <a:rPr lang="vi-VN" sz="3600" dirty="0">
                <a:solidFill>
                  <a:schemeClr val="bg1"/>
                </a:solidFill>
                <a:latin typeface="+mj-lt"/>
              </a:rPr>
              <a:t>quát quá trình hô hấp tế bào (ở động vật và thực vật)</a:t>
            </a:r>
            <a:endParaRPr lang="en-US" sz="3600" dirty="0">
              <a:solidFill>
                <a:schemeClr val="bg1"/>
              </a:solidFill>
              <a:latin typeface="+mj-lt"/>
            </a:endParaRPr>
          </a:p>
          <a:p>
            <a:r>
              <a:rPr lang="en-US" sz="3600" dirty="0">
                <a:solidFill>
                  <a:schemeClr val="bg1"/>
                </a:solidFill>
                <a:latin typeface="+mj-lt"/>
              </a:rPr>
              <a:t>+</a:t>
            </a:r>
            <a:r>
              <a:rPr lang="vi-VN" sz="3600" dirty="0">
                <a:solidFill>
                  <a:schemeClr val="bg1"/>
                </a:solidFill>
                <a:latin typeface="+mj-lt"/>
              </a:rPr>
              <a:t> Nêu được khái niệm hô hấp </a:t>
            </a:r>
            <a:r>
              <a:rPr lang="en-US" sz="3600" dirty="0" smtClean="0">
                <a:solidFill>
                  <a:schemeClr val="bg1"/>
                </a:solidFill>
                <a:latin typeface="Times New Roman" panose="02020603050405020304" pitchFamily="18" charset="0"/>
                <a:cs typeface="Times New Roman" panose="02020603050405020304" pitchFamily="18" charset="0"/>
              </a:rPr>
              <a:t>ở </a:t>
            </a:r>
            <a:r>
              <a:rPr lang="en-US" sz="3600" dirty="0" err="1" smtClean="0">
                <a:solidFill>
                  <a:schemeClr val="bg1"/>
                </a:solidFill>
                <a:latin typeface="Times New Roman" panose="02020603050405020304" pitchFamily="18" charset="0"/>
                <a:cs typeface="Times New Roman" panose="02020603050405020304" pitchFamily="18" charset="0"/>
              </a:rPr>
              <a:t>tế</a:t>
            </a:r>
            <a:r>
              <a:rPr lang="en-US" sz="3600" dirty="0" smtClean="0">
                <a:solidFill>
                  <a:schemeClr val="bg1"/>
                </a:solidFill>
                <a:latin typeface="Times New Roman" panose="02020603050405020304" pitchFamily="18" charset="0"/>
                <a:cs typeface="Times New Roman" panose="02020603050405020304" pitchFamily="18" charset="0"/>
              </a:rPr>
              <a:t> </a:t>
            </a:r>
            <a:r>
              <a:rPr lang="en-US" sz="3600" dirty="0" err="1" smtClean="0">
                <a:solidFill>
                  <a:schemeClr val="bg1"/>
                </a:solidFill>
                <a:latin typeface="Times New Roman" panose="02020603050405020304" pitchFamily="18" charset="0"/>
                <a:cs typeface="Times New Roman" panose="02020603050405020304" pitchFamily="18" charset="0"/>
              </a:rPr>
              <a:t>bào</a:t>
            </a:r>
            <a:endParaRPr lang="en-US" sz="3600" dirty="0">
              <a:solidFill>
                <a:schemeClr val="bg1"/>
              </a:solidFill>
              <a:latin typeface="Times New Roman" panose="02020603050405020304" pitchFamily="18" charset="0"/>
              <a:cs typeface="Times New Roman" panose="02020603050405020304" pitchFamily="18" charset="0"/>
            </a:endParaRPr>
          </a:p>
          <a:p>
            <a:r>
              <a:rPr lang="en-US" sz="3600" dirty="0">
                <a:solidFill>
                  <a:schemeClr val="bg1"/>
                </a:solidFill>
                <a:latin typeface="+mj-lt"/>
              </a:rPr>
              <a:t>+</a:t>
            </a:r>
            <a:r>
              <a:rPr lang="vi-VN" sz="3600" dirty="0">
                <a:solidFill>
                  <a:schemeClr val="bg1"/>
                </a:solidFill>
                <a:latin typeface="+mj-lt"/>
              </a:rPr>
              <a:t> Viết được phương trình tổng quát của hô hấp (dạng chữ).  </a:t>
            </a:r>
            <a:endParaRPr lang="en-US" sz="3600" dirty="0">
              <a:solidFill>
                <a:schemeClr val="bg1"/>
              </a:solidFill>
              <a:latin typeface="+mj-lt"/>
            </a:endParaRPr>
          </a:p>
          <a:p>
            <a:r>
              <a:rPr lang="en-US" sz="3600" dirty="0">
                <a:solidFill>
                  <a:schemeClr val="bg1"/>
                </a:solidFill>
                <a:latin typeface="+mj-lt"/>
              </a:rPr>
              <a:t>+</a:t>
            </a:r>
            <a:r>
              <a:rPr lang="vi-VN" sz="3600" dirty="0">
                <a:solidFill>
                  <a:schemeClr val="bg1"/>
                </a:solidFill>
                <a:latin typeface="+mj-lt"/>
              </a:rPr>
              <a:t> Thể hiện được hai chiều tổng hợp và phân giải chất hữu cơ </a:t>
            </a:r>
            <a:r>
              <a:rPr lang="en-US" sz="3600" dirty="0" smtClean="0">
                <a:solidFill>
                  <a:schemeClr val="bg1"/>
                </a:solidFill>
                <a:latin typeface="Times New Roman" panose="02020603050405020304" pitchFamily="18" charset="0"/>
                <a:cs typeface="Times New Roman" panose="02020603050405020304" pitchFamily="18" charset="0"/>
              </a:rPr>
              <a:t>ở</a:t>
            </a:r>
            <a:r>
              <a:rPr lang="vi-VN" sz="3600" dirty="0" smtClean="0">
                <a:solidFill>
                  <a:schemeClr val="bg1"/>
                </a:solidFill>
                <a:latin typeface="+mj-lt"/>
              </a:rPr>
              <a:t> </a:t>
            </a:r>
            <a:r>
              <a:rPr lang="vi-VN" sz="3600" dirty="0">
                <a:solidFill>
                  <a:schemeClr val="bg1"/>
                </a:solidFill>
                <a:latin typeface="+mj-lt"/>
              </a:rPr>
              <a:t>tế bào.</a:t>
            </a:r>
            <a:endParaRPr lang="en-US" sz="3600" dirty="0">
              <a:solidFill>
                <a:schemeClr val="bg1"/>
              </a:solidFill>
              <a:latin typeface="+mj-lt"/>
            </a:endParaRPr>
          </a:p>
          <a:p>
            <a:r>
              <a:rPr lang="vi-VN" sz="3600" dirty="0">
                <a:solidFill>
                  <a:schemeClr val="bg1"/>
                </a:solidFill>
                <a:latin typeface="+mj-lt"/>
              </a:rPr>
              <a:t>- Tiến hành </a:t>
            </a:r>
            <a:r>
              <a:rPr lang="en-US" sz="3600" dirty="0" err="1" smtClean="0">
                <a:solidFill>
                  <a:schemeClr val="bg1"/>
                </a:solidFill>
                <a:latin typeface="Times New Roman" panose="02020603050405020304" pitchFamily="18" charset="0"/>
                <a:cs typeface="Times New Roman" panose="02020603050405020304" pitchFamily="18" charset="0"/>
              </a:rPr>
              <a:t>được</a:t>
            </a:r>
            <a:r>
              <a:rPr lang="en-US" sz="3600" dirty="0" smtClean="0">
                <a:solidFill>
                  <a:schemeClr val="bg1"/>
                </a:solidFill>
                <a:latin typeface="+mj-lt"/>
              </a:rPr>
              <a:t> </a:t>
            </a:r>
            <a:r>
              <a:rPr lang="vi-VN" sz="3600" dirty="0" smtClean="0">
                <a:solidFill>
                  <a:schemeClr val="bg1"/>
                </a:solidFill>
                <a:latin typeface="+mj-lt"/>
              </a:rPr>
              <a:t>thí </a:t>
            </a:r>
            <a:r>
              <a:rPr lang="vi-VN" sz="3600" dirty="0">
                <a:solidFill>
                  <a:schemeClr val="bg1"/>
                </a:solidFill>
                <a:latin typeface="+mj-lt"/>
              </a:rPr>
              <a:t>nghiệm về hô hấp tế bào ở thực vật thông qua sự nảy mầm của hạt </a:t>
            </a:r>
            <a:endParaRPr lang="en-US" sz="3600" dirty="0">
              <a:solidFill>
                <a:schemeClr val="bg1"/>
              </a:solidFill>
              <a:latin typeface="+mj-lt"/>
            </a:endParaRPr>
          </a:p>
          <a:p>
            <a:endParaRPr lang="en-US" dirty="0"/>
          </a:p>
        </p:txBody>
      </p:sp>
      <p:sp>
        <p:nvSpPr>
          <p:cNvPr id="14" name="TextBox 13"/>
          <p:cNvSpPr txBox="1"/>
          <p:nvPr/>
        </p:nvSpPr>
        <p:spPr>
          <a:xfrm>
            <a:off x="1525348" y="5818366"/>
            <a:ext cx="14461174" cy="3416320"/>
          </a:xfrm>
          <a:prstGeom prst="rect">
            <a:avLst/>
          </a:prstGeom>
          <a:noFill/>
        </p:spPr>
        <p:txBody>
          <a:bodyPr wrap="square" rtlCol="0">
            <a:spAutoFit/>
          </a:bodyPr>
          <a:lstStyle/>
          <a:p>
            <a:r>
              <a:rPr lang="en-US" dirty="0" smtClean="0"/>
              <a:t>  </a:t>
            </a:r>
            <a:r>
              <a:rPr lang="en-US" sz="3600" b="1" dirty="0">
                <a:solidFill>
                  <a:schemeClr val="accent6"/>
                </a:solidFill>
                <a:latin typeface="Times New Roman" panose="02020603050405020304" pitchFamily="18" charset="0"/>
                <a:cs typeface="Times New Roman" panose="02020603050405020304" pitchFamily="18" charset="0"/>
              </a:rPr>
              <a:t>NỘI DUNG (4 </a:t>
            </a:r>
            <a:r>
              <a:rPr lang="en-US" sz="3600" b="1" dirty="0" err="1">
                <a:solidFill>
                  <a:schemeClr val="accent6"/>
                </a:solidFill>
                <a:latin typeface="Times New Roman" panose="02020603050405020304" pitchFamily="18" charset="0"/>
                <a:cs typeface="Times New Roman" panose="02020603050405020304" pitchFamily="18" charset="0"/>
              </a:rPr>
              <a:t>tiết</a:t>
            </a:r>
            <a:r>
              <a:rPr lang="en-US" sz="3600" b="1" dirty="0">
                <a:solidFill>
                  <a:schemeClr val="accent6"/>
                </a:solidFill>
                <a:latin typeface="Times New Roman" panose="02020603050405020304" pitchFamily="18" charset="0"/>
                <a:cs typeface="Times New Roman" panose="02020603050405020304" pitchFamily="18" charset="0"/>
              </a:rPr>
              <a:t>)</a:t>
            </a:r>
          </a:p>
          <a:p>
            <a:r>
              <a:rPr lang="en-US" sz="3600" b="1" dirty="0">
                <a:solidFill>
                  <a:schemeClr val="bg1"/>
                </a:solidFill>
                <a:latin typeface="Times New Roman" panose="02020603050405020304" pitchFamily="18" charset="0"/>
                <a:cs typeface="Times New Roman" panose="02020603050405020304" pitchFamily="18" charset="0"/>
              </a:rPr>
              <a:t>I. HÔ HẤP TẾ BÀO (</a:t>
            </a:r>
            <a:r>
              <a:rPr lang="en-US" sz="3600" b="1" dirty="0" err="1">
                <a:solidFill>
                  <a:schemeClr val="bg1"/>
                </a:solidFill>
                <a:latin typeface="Times New Roman" panose="02020603050405020304" pitchFamily="18" charset="0"/>
                <a:cs typeface="Times New Roman" panose="02020603050405020304" pitchFamily="18" charset="0"/>
              </a:rPr>
              <a:t>tiết</a:t>
            </a:r>
            <a:r>
              <a:rPr lang="en-US" sz="3600" b="1" dirty="0">
                <a:solidFill>
                  <a:schemeClr val="bg1"/>
                </a:solidFill>
                <a:latin typeface="Times New Roman" panose="02020603050405020304" pitchFamily="18" charset="0"/>
                <a:cs typeface="Times New Roman" panose="02020603050405020304" pitchFamily="18" charset="0"/>
              </a:rPr>
              <a:t> 10)</a:t>
            </a:r>
          </a:p>
          <a:p>
            <a:r>
              <a:rPr lang="en-US" sz="3600" b="1" dirty="0">
                <a:solidFill>
                  <a:schemeClr val="bg1"/>
                </a:solidFill>
                <a:latin typeface="Times New Roman" panose="02020603050405020304" pitchFamily="18" charset="0"/>
                <a:cs typeface="Times New Roman" panose="02020603050405020304" pitchFamily="18" charset="0"/>
              </a:rPr>
              <a:t>II. </a:t>
            </a:r>
            <a:r>
              <a:rPr lang="en-US" sz="3600" b="1" dirty="0" smtClean="0">
                <a:solidFill>
                  <a:schemeClr val="bg1"/>
                </a:solidFill>
                <a:latin typeface="Times New Roman" panose="02020603050405020304" pitchFamily="18" charset="0"/>
                <a:cs typeface="Times New Roman" panose="02020603050405020304" pitchFamily="18" charset="0"/>
              </a:rPr>
              <a:t>MỐI </a:t>
            </a:r>
            <a:r>
              <a:rPr lang="en-US" sz="3600" b="1" dirty="0">
                <a:solidFill>
                  <a:schemeClr val="bg1"/>
                </a:solidFill>
                <a:latin typeface="Times New Roman" panose="02020603050405020304" pitchFamily="18" charset="0"/>
                <a:cs typeface="Times New Roman" panose="02020603050405020304" pitchFamily="18" charset="0"/>
              </a:rPr>
              <a:t>QUAN HỆ HAI CHIỀU GIỮA TỔNG HỢP VÀ PHÂN GIẢI CHẤT HỮU CƠ Ở TẾ BÀO (</a:t>
            </a:r>
            <a:r>
              <a:rPr lang="en-US" sz="3600" b="1" dirty="0" err="1">
                <a:solidFill>
                  <a:schemeClr val="bg1"/>
                </a:solidFill>
                <a:latin typeface="Times New Roman" panose="02020603050405020304" pitchFamily="18" charset="0"/>
                <a:cs typeface="Times New Roman" panose="02020603050405020304" pitchFamily="18" charset="0"/>
              </a:rPr>
              <a:t>tiết</a:t>
            </a:r>
            <a:r>
              <a:rPr lang="en-US" sz="3600" b="1" dirty="0">
                <a:solidFill>
                  <a:schemeClr val="bg1"/>
                </a:solidFill>
                <a:latin typeface="Times New Roman" panose="02020603050405020304" pitchFamily="18" charset="0"/>
                <a:cs typeface="Times New Roman" panose="02020603050405020304" pitchFamily="18" charset="0"/>
              </a:rPr>
              <a:t> 11)</a:t>
            </a:r>
            <a:endParaRPr lang="en-US" sz="3600" b="1" spc="-96" dirty="0">
              <a:solidFill>
                <a:schemeClr val="bg1"/>
              </a:solidFill>
              <a:latin typeface="Times New Roman" panose="02020603050405020304" pitchFamily="18" charset="0"/>
              <a:cs typeface="Times New Roman" panose="02020603050405020304" pitchFamily="18" charset="0"/>
            </a:endParaRPr>
          </a:p>
          <a:p>
            <a:r>
              <a:rPr lang="en-US" sz="3600" b="1" dirty="0">
                <a:solidFill>
                  <a:schemeClr val="bg1"/>
                </a:solidFill>
                <a:latin typeface="Times New Roman" panose="02020603050405020304" pitchFamily="18" charset="0"/>
                <a:cs typeface="Times New Roman" panose="02020603050405020304" pitchFamily="18" charset="0"/>
              </a:rPr>
              <a:t>III. THÍ NGHIỆM VỀ HÔ HẤP TẾ BÀO CẦN </a:t>
            </a:r>
            <a:r>
              <a:rPr lang="en-US" sz="3600" b="1" dirty="0" smtClean="0">
                <a:solidFill>
                  <a:schemeClr val="bg1"/>
                </a:solidFill>
                <a:latin typeface="Times New Roman" panose="02020603050405020304" pitchFamily="18" charset="0"/>
                <a:cs typeface="Times New Roman" panose="02020603050405020304" pitchFamily="18" charset="0"/>
              </a:rPr>
              <a:t>OXYGEN </a:t>
            </a:r>
            <a:r>
              <a:rPr lang="en-US" sz="3600" b="1" dirty="0">
                <a:solidFill>
                  <a:schemeClr val="bg1"/>
                </a:solidFill>
                <a:latin typeface="Times New Roman" panose="02020603050405020304" pitchFamily="18" charset="0"/>
                <a:cs typeface="Times New Roman" panose="02020603050405020304" pitchFamily="18" charset="0"/>
              </a:rPr>
              <a:t>Ở HẠT NẢY MẦM (</a:t>
            </a:r>
            <a:r>
              <a:rPr lang="en-US" sz="3600" b="1" dirty="0" err="1">
                <a:solidFill>
                  <a:schemeClr val="bg1"/>
                </a:solidFill>
                <a:latin typeface="Times New Roman" panose="02020603050405020304" pitchFamily="18" charset="0"/>
                <a:cs typeface="Times New Roman" panose="02020603050405020304" pitchFamily="18" charset="0"/>
              </a:rPr>
              <a:t>tiết</a:t>
            </a:r>
            <a:r>
              <a:rPr lang="en-US" sz="3600" b="1" dirty="0">
                <a:solidFill>
                  <a:schemeClr val="bg1"/>
                </a:solidFill>
                <a:latin typeface="Times New Roman" panose="02020603050405020304" pitchFamily="18" charset="0"/>
                <a:cs typeface="Times New Roman" panose="02020603050405020304" pitchFamily="18" charset="0"/>
              </a:rPr>
              <a:t> 12, 13</a:t>
            </a:r>
            <a:r>
              <a:rPr lang="en-US" sz="3600" b="1" dirty="0" smtClean="0">
                <a:solidFill>
                  <a:schemeClr val="bg1"/>
                </a:solidFill>
                <a:latin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3" name="TextBox 3"/>
          <p:cNvSpPr txBox="1"/>
          <p:nvPr/>
        </p:nvSpPr>
        <p:spPr>
          <a:xfrm>
            <a:off x="-125266" y="1045353"/>
            <a:ext cx="18946666" cy="859210"/>
          </a:xfrm>
          <a:prstGeom prst="rect">
            <a:avLst/>
          </a:prstGeom>
          <a:solidFill>
            <a:schemeClr val="accent1">
              <a:lumMod val="60000"/>
              <a:lumOff val="40000"/>
            </a:schemeClr>
          </a:solidFill>
        </p:spPr>
        <p:txBody>
          <a:bodyPr lIns="0" tIns="0" rIns="0" bIns="0" rtlCol="0" anchor="t">
            <a:spAutoFit/>
          </a:bodyPr>
          <a:lstStyle/>
          <a:p>
            <a:pPr algn="ctr">
              <a:lnSpc>
                <a:spcPts val="6675"/>
              </a:lnSpc>
            </a:pPr>
            <a:r>
              <a:rPr lang="en-US" sz="6675" spc="-267" dirty="0" smtClean="0">
                <a:solidFill>
                  <a:srgbClr val="FFFFFF"/>
                </a:solidFill>
                <a:latin typeface="ไอติม Bold"/>
              </a:rPr>
              <a:t>NỘI DUNG GHI NHỚ</a:t>
            </a:r>
            <a:endParaRPr lang="en-US" sz="6675" spc="-267" dirty="0">
              <a:solidFill>
                <a:srgbClr val="FFFFFF"/>
              </a:solidFill>
              <a:latin typeface="ไอติม Bold"/>
            </a:endParaRPr>
          </a:p>
        </p:txBody>
      </p:sp>
      <p:pic>
        <p:nvPicPr>
          <p:cNvPr id="5" name="Picture 5"/>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rot="-8328514">
            <a:off x="7738554" y="-211483"/>
            <a:ext cx="971559" cy="94859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rot="2948732">
            <a:off x="5332639" y="7404"/>
            <a:ext cx="821859" cy="80841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rot="893260">
            <a:off x="10150374" y="-269293"/>
            <a:ext cx="1203019" cy="9711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rot="1777368">
            <a:off x="38196" y="-186767"/>
            <a:ext cx="899163" cy="899163"/>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rot="-4855143" flipH="1">
            <a:off x="2552951" y="-504013"/>
            <a:ext cx="980101" cy="1684548"/>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a:fillRect/>
          </a:stretch>
        </p:blipFill>
        <p:spPr>
          <a:xfrm rot="-7905822">
            <a:off x="15279370" y="68103"/>
            <a:ext cx="1085796" cy="68701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xmlns="" r:embed="rId15"/>
              </a:ext>
            </a:extLst>
          </a:blip>
          <a:srcRect/>
          <a:stretch>
            <a:fillRect/>
          </a:stretch>
        </p:blipFill>
        <p:spPr>
          <a:xfrm rot="-1413241">
            <a:off x="17729542" y="107732"/>
            <a:ext cx="793884" cy="854474"/>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xmlns="" r:embed="rId17"/>
              </a:ext>
            </a:extLst>
          </a:blip>
          <a:srcRect/>
          <a:stretch>
            <a:fillRect/>
          </a:stretch>
        </p:blipFill>
        <p:spPr>
          <a:xfrm rot="-3800185">
            <a:off x="12866118" y="-97571"/>
            <a:ext cx="988688" cy="1041721"/>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xmlns="" r:embed="rId19"/>
              </a:ext>
            </a:extLst>
          </a:blip>
          <a:srcRect/>
          <a:stretch>
            <a:fillRect/>
          </a:stretch>
        </p:blipFill>
        <p:spPr>
          <a:xfrm rot="3978358" flipH="1">
            <a:off x="238843" y="9178221"/>
            <a:ext cx="746338" cy="1282768"/>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xmlns="" r:embed="rId21"/>
              </a:ext>
            </a:extLst>
          </a:blip>
          <a:srcRect/>
          <a:stretch>
            <a:fillRect/>
          </a:stretch>
        </p:blipFill>
        <p:spPr>
          <a:xfrm rot="-3669255">
            <a:off x="2771887" y="9624145"/>
            <a:ext cx="1193595" cy="1165383"/>
          </a:xfrm>
          <a:prstGeom prst="rect">
            <a:avLst/>
          </a:prstGeom>
        </p:spPr>
      </p:pic>
      <p:pic>
        <p:nvPicPr>
          <p:cNvPr id="15" name="Picture 15"/>
          <p:cNvPicPr>
            <a:picLocks noChangeAspect="1"/>
          </p:cNvPicPr>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xmlns="" r:embed="rId23"/>
              </a:ext>
            </a:extLst>
          </a:blip>
          <a:srcRect/>
          <a:stretch>
            <a:fillRect/>
          </a:stretch>
        </p:blipFill>
        <p:spPr>
          <a:xfrm rot="-674905">
            <a:off x="17149404" y="9221212"/>
            <a:ext cx="1411269" cy="1168502"/>
          </a:xfrm>
          <a:prstGeom prst="rect">
            <a:avLst/>
          </a:prstGeom>
        </p:spPr>
      </p:pic>
      <p:pic>
        <p:nvPicPr>
          <p:cNvPr id="16" name="Picture 16"/>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xmlns="" r:embed="rId25"/>
              </a:ext>
            </a:extLst>
          </a:blip>
          <a:srcRect/>
          <a:stretch>
            <a:fillRect/>
          </a:stretch>
        </p:blipFill>
        <p:spPr>
          <a:xfrm rot="-2142565">
            <a:off x="14224869" y="9490438"/>
            <a:ext cx="1520228" cy="961890"/>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xmlns="" r:embed="rId15"/>
              </a:ext>
            </a:extLst>
          </a:blip>
          <a:srcRect/>
          <a:stretch>
            <a:fillRect/>
          </a:stretch>
        </p:blipFill>
        <p:spPr>
          <a:xfrm rot="8244800">
            <a:off x="5617287" y="9362189"/>
            <a:ext cx="823682" cy="886546"/>
          </a:xfrm>
          <a:prstGeom prst="rect">
            <a:avLst/>
          </a:prstGeom>
        </p:spPr>
      </p:pic>
      <p:pic>
        <p:nvPicPr>
          <p:cNvPr id="18" name="Picture 18"/>
          <p:cNvPicPr>
            <a:picLocks noChangeAspect="1"/>
          </p:cNvPicPr>
          <p:nvPr/>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xmlns="" r:embed="rId27"/>
              </a:ext>
            </a:extLst>
          </a:blip>
          <a:srcRect/>
          <a:stretch>
            <a:fillRect/>
          </a:stretch>
        </p:blipFill>
        <p:spPr>
          <a:xfrm rot="2275575">
            <a:off x="11490408" y="9355593"/>
            <a:ext cx="890883" cy="1310122"/>
          </a:xfrm>
          <a:prstGeom prst="rect">
            <a:avLst/>
          </a:prstGeom>
        </p:spPr>
      </p:pic>
      <p:pic>
        <p:nvPicPr>
          <p:cNvPr id="19" name="Picture 19"/>
          <p:cNvPicPr>
            <a:picLocks noChangeAspect="1"/>
          </p:cNvPicPr>
          <p:nvPr/>
        </p:nvPicPr>
        <p:blipFill>
          <a:blip r:embed="rId28">
            <a:extLst>
              <a:ext uri="{28A0092B-C50C-407E-A947-70E740481C1C}">
                <a14:useLocalDpi xmlns:a14="http://schemas.microsoft.com/office/drawing/2010/main"/>
              </a:ext>
              <a:ext uri="{96DAC541-7B7A-43D3-8B79-37D633B846F1}">
                <asvg:svgBlip xmlns:asvg="http://schemas.microsoft.com/office/drawing/2016/SVG/main" xmlns="" r:embed="rId29"/>
              </a:ext>
            </a:extLst>
          </a:blip>
          <a:srcRect/>
          <a:stretch>
            <a:fillRect/>
          </a:stretch>
        </p:blipFill>
        <p:spPr>
          <a:xfrm rot="-10362912">
            <a:off x="8180559" y="9714910"/>
            <a:ext cx="1618500" cy="591488"/>
          </a:xfrm>
          <a:prstGeom prst="rect">
            <a:avLst/>
          </a:prstGeom>
        </p:spPr>
      </p:pic>
      <p:pic>
        <p:nvPicPr>
          <p:cNvPr id="20" name="Picture 19"/>
          <p:cNvPicPr>
            <a:picLocks noChangeAspect="1"/>
          </p:cNvPicPr>
          <p:nvPr/>
        </p:nvPicPr>
        <p:blipFill rotWithShape="1">
          <a:blip r:embed="rId30" cstate="email">
            <a:extLst>
              <a:ext uri="{28A0092B-C50C-407E-A947-70E740481C1C}">
                <a14:useLocalDpi xmlns:a14="http://schemas.microsoft.com/office/drawing/2010/main"/>
              </a:ext>
            </a:extLst>
          </a:blip>
          <a:srcRect/>
          <a:stretch/>
        </p:blipFill>
        <p:spPr>
          <a:xfrm>
            <a:off x="152400" y="2451140"/>
            <a:ext cx="18135599" cy="486044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4400" y="190500"/>
            <a:ext cx="16611600" cy="3429000"/>
          </a:xfrm>
          <a:prstGeom prst="rect">
            <a:avLst/>
          </a:prstGeom>
        </p:spPr>
      </p:pic>
      <p:sp>
        <p:nvSpPr>
          <p:cNvPr id="2" name="TextBox 1"/>
          <p:cNvSpPr txBox="1"/>
          <p:nvPr/>
        </p:nvSpPr>
        <p:spPr>
          <a:xfrm>
            <a:off x="1085850" y="5981700"/>
            <a:ext cx="16268700" cy="3766602"/>
          </a:xfrm>
          <a:prstGeom prst="rect">
            <a:avLst/>
          </a:prstGeom>
          <a:noFill/>
        </p:spPr>
        <p:txBody>
          <a:bodyPr wrap="square" rtlCol="0">
            <a:spAutoFit/>
          </a:bodyPr>
          <a:lstStyle/>
          <a:p>
            <a:r>
              <a:rPr lang="de-DE" sz="6000" dirty="0">
                <a:solidFill>
                  <a:schemeClr val="accent6"/>
                </a:solidFill>
                <a:latin typeface="Times New Roman" panose="02020603050405020304" pitchFamily="18" charset="0"/>
                <a:cs typeface="Times New Roman" panose="02020603050405020304" pitchFamily="18" charset="0"/>
              </a:rPr>
              <a:t>Vai trò: Quá trình hô hấp có vai trò cung cấp năng lượng cho các hoạt động của cơ thể. Nếu hô hấp tế bào bị dừng lại sẽ dẫn đến cơ thể thiếu năng lượng cho các hoạt động </a:t>
            </a:r>
            <a:r>
              <a:rPr lang="de-DE" sz="6000" dirty="0" smtClean="0">
                <a:solidFill>
                  <a:schemeClr val="accent6"/>
                </a:solidFill>
                <a:latin typeface="Times New Roman" panose="02020603050405020304" pitchFamily="18" charset="0"/>
                <a:cs typeface="Times New Roman" panose="02020603050405020304" pitchFamily="18" charset="0"/>
              </a:rPr>
              <a:t>sống </a:t>
            </a:r>
            <a:r>
              <a:rPr lang="vi-VN" sz="6000" dirty="0">
                <a:solidFill>
                  <a:schemeClr val="accent6"/>
                </a:solidFill>
                <a:latin typeface="+mj-lt"/>
              </a:rPr>
              <a:t>và như </a:t>
            </a:r>
            <a:r>
              <a:rPr lang="vi-VN" sz="6000" dirty="0" smtClean="0">
                <a:solidFill>
                  <a:schemeClr val="accent6"/>
                </a:solidFill>
                <a:latin typeface="+mj-lt"/>
              </a:rPr>
              <a:t>vậy </a:t>
            </a:r>
            <a:r>
              <a:rPr lang="vi-VN" sz="6000" dirty="0">
                <a:solidFill>
                  <a:schemeClr val="accent6"/>
                </a:solidFill>
                <a:latin typeface="+mj-lt"/>
              </a:rPr>
              <a:t>cơ thể </a:t>
            </a:r>
            <a:r>
              <a:rPr lang="vi-VN" sz="6000" dirty="0" smtClean="0">
                <a:solidFill>
                  <a:schemeClr val="accent6"/>
                </a:solidFill>
                <a:latin typeface="+mj-lt"/>
              </a:rPr>
              <a:t>sẽ </a:t>
            </a:r>
            <a:r>
              <a:rPr lang="vi-VN" sz="6000" dirty="0">
                <a:solidFill>
                  <a:schemeClr val="accent6"/>
                </a:solidFill>
                <a:latin typeface="+mj-lt"/>
              </a:rPr>
              <a:t>chết.</a:t>
            </a:r>
            <a:endParaRPr lang="en-US" dirty="0">
              <a:solidFill>
                <a:schemeClr val="accent6"/>
              </a:solidFill>
              <a:latin typeface="+mj-lt"/>
            </a:endParaRPr>
          </a:p>
        </p:txBody>
      </p:sp>
      <p:sp>
        <p:nvSpPr>
          <p:cNvPr id="3" name="TextBox 2"/>
          <p:cNvSpPr txBox="1"/>
          <p:nvPr/>
        </p:nvSpPr>
        <p:spPr>
          <a:xfrm>
            <a:off x="1085850" y="4076700"/>
            <a:ext cx="15906750" cy="1015663"/>
          </a:xfrm>
          <a:prstGeom prst="rect">
            <a:avLst/>
          </a:prstGeom>
          <a:noFill/>
        </p:spPr>
        <p:txBody>
          <a:bodyPr wrap="square" rtlCol="0">
            <a:spAutoFit/>
          </a:bodyPr>
          <a:lstStyle/>
          <a:p>
            <a:r>
              <a:rPr lang="en-US" sz="6000" dirty="0" smtClean="0">
                <a:solidFill>
                  <a:schemeClr val="bg1"/>
                </a:solidFill>
                <a:latin typeface="Times New Roman" panose="02020603050405020304" pitchFamily="18" charset="0"/>
                <a:cs typeface="Times New Roman" panose="02020603050405020304" pitchFamily="18" charset="0"/>
              </a:rPr>
              <a:t>? </a:t>
            </a:r>
            <a:r>
              <a:rPr lang="en-US" sz="6000" dirty="0" err="1" smtClean="0">
                <a:solidFill>
                  <a:schemeClr val="bg1"/>
                </a:solidFill>
                <a:latin typeface="Times New Roman" panose="02020603050405020304" pitchFamily="18" charset="0"/>
                <a:cs typeface="Times New Roman" panose="02020603050405020304" pitchFamily="18" charset="0"/>
              </a:rPr>
              <a:t>Nếu</a:t>
            </a:r>
            <a:r>
              <a:rPr lang="en-US" sz="6000" dirty="0" smtClean="0">
                <a:solidFill>
                  <a:schemeClr val="bg1"/>
                </a:solidFill>
                <a:latin typeface="Times New Roman" panose="02020603050405020304" pitchFamily="18" charset="0"/>
                <a:cs typeface="Times New Roman" panose="02020603050405020304" pitchFamily="18" charset="0"/>
              </a:rPr>
              <a:t> </a:t>
            </a:r>
            <a:r>
              <a:rPr lang="en-US" sz="6000" dirty="0" err="1" smtClean="0">
                <a:solidFill>
                  <a:schemeClr val="bg1"/>
                </a:solidFill>
                <a:latin typeface="Times New Roman" panose="02020603050405020304" pitchFamily="18" charset="0"/>
                <a:cs typeface="Times New Roman" panose="02020603050405020304" pitchFamily="18" charset="0"/>
              </a:rPr>
              <a:t>hố</a:t>
            </a:r>
            <a:r>
              <a:rPr lang="en-US" sz="6000" dirty="0" smtClean="0">
                <a:solidFill>
                  <a:schemeClr val="bg1"/>
                </a:solidFill>
                <a:latin typeface="Times New Roman" panose="02020603050405020304" pitchFamily="18" charset="0"/>
                <a:cs typeface="Times New Roman" panose="02020603050405020304" pitchFamily="18" charset="0"/>
              </a:rPr>
              <a:t> </a:t>
            </a:r>
            <a:r>
              <a:rPr lang="en-US" sz="6000" dirty="0" err="1" smtClean="0">
                <a:solidFill>
                  <a:schemeClr val="bg1"/>
                </a:solidFill>
                <a:latin typeface="Times New Roman" panose="02020603050405020304" pitchFamily="18" charset="0"/>
                <a:cs typeface="Times New Roman" panose="02020603050405020304" pitchFamily="18" charset="0"/>
              </a:rPr>
              <a:t>hấp</a:t>
            </a:r>
            <a:r>
              <a:rPr lang="en-US" sz="6000" dirty="0" smtClean="0">
                <a:solidFill>
                  <a:schemeClr val="bg1"/>
                </a:solidFill>
                <a:latin typeface="Times New Roman" panose="02020603050405020304" pitchFamily="18" charset="0"/>
                <a:cs typeface="Times New Roman" panose="02020603050405020304" pitchFamily="18" charset="0"/>
              </a:rPr>
              <a:t> </a:t>
            </a:r>
            <a:r>
              <a:rPr lang="en-US" sz="6000" dirty="0" err="1" smtClean="0">
                <a:solidFill>
                  <a:schemeClr val="bg1"/>
                </a:solidFill>
                <a:latin typeface="Times New Roman" panose="02020603050405020304" pitchFamily="18" charset="0"/>
                <a:cs typeface="Times New Roman" panose="02020603050405020304" pitchFamily="18" charset="0"/>
              </a:rPr>
              <a:t>dừng</a:t>
            </a:r>
            <a:r>
              <a:rPr lang="en-US" sz="6000" dirty="0" smtClean="0">
                <a:solidFill>
                  <a:schemeClr val="bg1"/>
                </a:solidFill>
                <a:latin typeface="Times New Roman" panose="02020603050405020304" pitchFamily="18" charset="0"/>
                <a:cs typeface="Times New Roman" panose="02020603050405020304" pitchFamily="18" charset="0"/>
              </a:rPr>
              <a:t> </a:t>
            </a:r>
            <a:r>
              <a:rPr lang="en-US" sz="6000" dirty="0" err="1" smtClean="0">
                <a:solidFill>
                  <a:schemeClr val="bg1"/>
                </a:solidFill>
                <a:latin typeface="Times New Roman" panose="02020603050405020304" pitchFamily="18" charset="0"/>
                <a:cs typeface="Times New Roman" panose="02020603050405020304" pitchFamily="18" charset="0"/>
              </a:rPr>
              <a:t>lại</a:t>
            </a:r>
            <a:r>
              <a:rPr lang="en-US" sz="6000" dirty="0" smtClean="0">
                <a:solidFill>
                  <a:schemeClr val="bg1"/>
                </a:solidFill>
                <a:latin typeface="Times New Roman" panose="02020603050405020304" pitchFamily="18" charset="0"/>
                <a:cs typeface="Times New Roman" panose="02020603050405020304" pitchFamily="18" charset="0"/>
              </a:rPr>
              <a:t> </a:t>
            </a:r>
            <a:r>
              <a:rPr lang="en-US" sz="6000" dirty="0" err="1" smtClean="0">
                <a:solidFill>
                  <a:schemeClr val="bg1"/>
                </a:solidFill>
                <a:latin typeface="Times New Roman" panose="02020603050405020304" pitchFamily="18" charset="0"/>
                <a:cs typeface="Times New Roman" panose="02020603050405020304" pitchFamily="18" charset="0"/>
              </a:rPr>
              <a:t>thì</a:t>
            </a:r>
            <a:r>
              <a:rPr lang="en-US" sz="6000" dirty="0" smtClean="0">
                <a:solidFill>
                  <a:schemeClr val="bg1"/>
                </a:solidFill>
                <a:latin typeface="Times New Roman" panose="02020603050405020304" pitchFamily="18" charset="0"/>
                <a:cs typeface="Times New Roman" panose="02020603050405020304" pitchFamily="18" charset="0"/>
              </a:rPr>
              <a:t> </a:t>
            </a:r>
            <a:r>
              <a:rPr lang="en-US" sz="6000" dirty="0" err="1" smtClean="0">
                <a:solidFill>
                  <a:schemeClr val="bg1"/>
                </a:solidFill>
                <a:latin typeface="Times New Roman" panose="02020603050405020304" pitchFamily="18" charset="0"/>
                <a:cs typeface="Times New Roman" panose="02020603050405020304" pitchFamily="18" charset="0"/>
              </a:rPr>
              <a:t>cơ</a:t>
            </a:r>
            <a:r>
              <a:rPr lang="en-US" sz="6000" dirty="0" smtClean="0">
                <a:solidFill>
                  <a:schemeClr val="bg1"/>
                </a:solidFill>
                <a:latin typeface="Times New Roman" panose="02020603050405020304" pitchFamily="18" charset="0"/>
                <a:cs typeface="Times New Roman" panose="02020603050405020304" pitchFamily="18" charset="0"/>
              </a:rPr>
              <a:t> </a:t>
            </a:r>
            <a:r>
              <a:rPr lang="en-US" sz="6000" dirty="0" err="1" smtClean="0">
                <a:solidFill>
                  <a:schemeClr val="bg1"/>
                </a:solidFill>
                <a:latin typeface="Times New Roman" panose="02020603050405020304" pitchFamily="18" charset="0"/>
                <a:cs typeface="Times New Roman" panose="02020603050405020304" pitchFamily="18" charset="0"/>
              </a:rPr>
              <a:t>thể</a:t>
            </a:r>
            <a:r>
              <a:rPr lang="en-US" sz="6000" dirty="0" smtClean="0">
                <a:solidFill>
                  <a:schemeClr val="bg1"/>
                </a:solidFill>
                <a:latin typeface="Times New Roman" panose="02020603050405020304" pitchFamily="18" charset="0"/>
                <a:cs typeface="Times New Roman" panose="02020603050405020304" pitchFamily="18" charset="0"/>
              </a:rPr>
              <a:t> </a:t>
            </a:r>
            <a:r>
              <a:rPr lang="en-US" sz="6000" dirty="0" err="1" smtClean="0">
                <a:solidFill>
                  <a:schemeClr val="bg1"/>
                </a:solidFill>
                <a:latin typeface="Times New Roman" panose="02020603050405020304" pitchFamily="18" charset="0"/>
                <a:cs typeface="Times New Roman" panose="02020603050405020304" pitchFamily="18" charset="0"/>
              </a:rPr>
              <a:t>sẽ</a:t>
            </a:r>
            <a:r>
              <a:rPr lang="en-US" sz="6000" dirty="0" smtClean="0">
                <a:solidFill>
                  <a:schemeClr val="bg1"/>
                </a:solidFill>
                <a:latin typeface="Times New Roman" panose="02020603050405020304" pitchFamily="18" charset="0"/>
                <a:cs typeface="Times New Roman" panose="02020603050405020304" pitchFamily="18" charset="0"/>
              </a:rPr>
              <a:t> </a:t>
            </a:r>
            <a:r>
              <a:rPr lang="en-US" sz="6000" dirty="0" err="1" smtClean="0">
                <a:solidFill>
                  <a:schemeClr val="bg1"/>
                </a:solidFill>
                <a:latin typeface="Times New Roman" panose="02020603050405020304" pitchFamily="18" charset="0"/>
                <a:cs typeface="Times New Roman" panose="02020603050405020304" pitchFamily="18" charset="0"/>
              </a:rPr>
              <a:t>như</a:t>
            </a:r>
            <a:r>
              <a:rPr lang="en-US" sz="6000" dirty="0" smtClean="0">
                <a:solidFill>
                  <a:schemeClr val="bg1"/>
                </a:solidFill>
                <a:latin typeface="Times New Roman" panose="02020603050405020304" pitchFamily="18" charset="0"/>
                <a:cs typeface="Times New Roman" panose="02020603050405020304" pitchFamily="18" charset="0"/>
              </a:rPr>
              <a:t> </a:t>
            </a:r>
            <a:r>
              <a:rPr lang="en-US" sz="6000" dirty="0" err="1" smtClean="0">
                <a:solidFill>
                  <a:schemeClr val="bg1"/>
                </a:solidFill>
                <a:latin typeface="Times New Roman" panose="02020603050405020304" pitchFamily="18" charset="0"/>
                <a:cs typeface="Times New Roman" panose="02020603050405020304" pitchFamily="18" charset="0"/>
              </a:rPr>
              <a:t>thế</a:t>
            </a:r>
            <a:r>
              <a:rPr lang="en-US" sz="6000" dirty="0" smtClean="0">
                <a:solidFill>
                  <a:schemeClr val="bg1"/>
                </a:solidFill>
                <a:latin typeface="Times New Roman" panose="02020603050405020304" pitchFamily="18" charset="0"/>
                <a:cs typeface="Times New Roman" panose="02020603050405020304" pitchFamily="18" charset="0"/>
              </a:rPr>
              <a:t> </a:t>
            </a:r>
            <a:r>
              <a:rPr lang="en-US" sz="6000" dirty="0" err="1" smtClean="0">
                <a:solidFill>
                  <a:schemeClr val="bg1"/>
                </a:solidFill>
                <a:latin typeface="Times New Roman" panose="02020603050405020304" pitchFamily="18" charset="0"/>
                <a:cs typeface="Times New Roman" panose="02020603050405020304" pitchFamily="18" charset="0"/>
              </a:rPr>
              <a:t>nào</a:t>
            </a:r>
            <a:r>
              <a:rPr lang="en-US" sz="6000" dirty="0" smtClean="0">
                <a:solidFill>
                  <a:schemeClr val="bg1"/>
                </a:solidFill>
                <a:latin typeface="Times New Roman" panose="02020603050405020304" pitchFamily="18" charset="0"/>
                <a:cs typeface="Times New Roman" panose="02020603050405020304" pitchFamily="18" charset="0"/>
              </a:rPr>
              <a:t>. </a:t>
            </a:r>
            <a:endParaRPr lang="en-US" sz="6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364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3" name="TextBox 3"/>
          <p:cNvSpPr txBox="1"/>
          <p:nvPr/>
        </p:nvSpPr>
        <p:spPr>
          <a:xfrm>
            <a:off x="382108" y="404985"/>
            <a:ext cx="9066692" cy="923330"/>
          </a:xfrm>
          <a:prstGeom prst="rect">
            <a:avLst/>
          </a:prstGeom>
        </p:spPr>
        <p:txBody>
          <a:bodyPr wrap="square" lIns="0" tIns="0" rIns="0" bIns="0" rtlCol="0" anchor="t">
            <a:spAutoFit/>
          </a:bodyPr>
          <a:lstStyle/>
          <a:p>
            <a:pPr>
              <a:lnSpc>
                <a:spcPts val="7200"/>
              </a:lnSpc>
            </a:pPr>
            <a:r>
              <a:rPr lang="en-US" sz="7200" spc="-288" dirty="0" smtClean="0">
                <a:solidFill>
                  <a:srgbClr val="FFFF00"/>
                </a:solidFill>
                <a:latin typeface="ไอติม Bold"/>
              </a:rPr>
              <a:t>NV2:</a:t>
            </a:r>
            <a:r>
              <a:rPr lang="en-US" sz="7200" spc="-288" dirty="0" smtClean="0">
                <a:solidFill>
                  <a:srgbClr val="FFFFFF"/>
                </a:solidFill>
                <a:latin typeface="ไอติม Bold"/>
              </a:rPr>
              <a:t> AI NHANH HƠN?</a:t>
            </a:r>
            <a:endParaRPr lang="en-US" sz="7200" spc="-288" dirty="0">
              <a:solidFill>
                <a:srgbClr val="FFFFFF"/>
              </a:solidFill>
              <a:latin typeface="ไอติม Bold"/>
            </a:endParaRPr>
          </a:p>
        </p:txBody>
      </p:sp>
      <p:pic>
        <p:nvPicPr>
          <p:cNvPr id="8" name="Picture 8"/>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rot="1596034">
            <a:off x="9898070" y="570251"/>
            <a:ext cx="1120758" cy="92796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a:off x="1752600" y="1285981"/>
            <a:ext cx="2495691" cy="544514"/>
          </a:xfrm>
          <a:prstGeom prst="rect">
            <a:avLst/>
          </a:prstGeom>
        </p:spPr>
      </p:pic>
      <p:sp>
        <p:nvSpPr>
          <p:cNvPr id="12" name="Rectangle 11"/>
          <p:cNvSpPr/>
          <p:nvPr/>
        </p:nvSpPr>
        <p:spPr>
          <a:xfrm>
            <a:off x="1347650" y="2933700"/>
            <a:ext cx="17321349" cy="1569660"/>
          </a:xfrm>
          <a:prstGeom prst="rect">
            <a:avLst/>
          </a:prstGeom>
        </p:spPr>
        <p:txBody>
          <a:bodyPr wrap="square">
            <a:spAutoFit/>
          </a:bodyPr>
          <a:lstStyle/>
          <a:p>
            <a:r>
              <a:rPr lang="en-US" sz="4800" dirty="0" err="1">
                <a:solidFill>
                  <a:srgbClr val="FFFF00"/>
                </a:solidFill>
                <a:latin typeface="Times New Roman" panose="02020603050405020304" pitchFamily="18" charset="0"/>
                <a:cs typeface="Times New Roman" panose="02020603050405020304" pitchFamily="18" charset="0"/>
              </a:rPr>
              <a:t>Câu</a:t>
            </a:r>
            <a:r>
              <a:rPr lang="en-US" sz="4800" dirty="0">
                <a:solidFill>
                  <a:srgbClr val="FFFF00"/>
                </a:solidFill>
                <a:latin typeface="Times New Roman" panose="02020603050405020304" pitchFamily="18" charset="0"/>
                <a:cs typeface="Times New Roman" panose="02020603050405020304" pitchFamily="18" charset="0"/>
              </a:rPr>
              <a:t> 1</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Quá</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trình</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hô</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hấp</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tế</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bào</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xảy</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ra</a:t>
            </a:r>
            <a:r>
              <a:rPr lang="en-US" sz="4800" dirty="0">
                <a:solidFill>
                  <a:schemeClr val="bg1"/>
                </a:solidFill>
                <a:latin typeface="Times New Roman" panose="02020603050405020304" pitchFamily="18" charset="0"/>
                <a:cs typeface="Times New Roman" panose="02020603050405020304" pitchFamily="18" charset="0"/>
              </a:rPr>
              <a:t> ở </a:t>
            </a:r>
            <a:r>
              <a:rPr lang="en-US" sz="4800" dirty="0" err="1">
                <a:solidFill>
                  <a:schemeClr val="bg1"/>
                </a:solidFill>
                <a:latin typeface="Times New Roman" panose="02020603050405020304" pitchFamily="18" charset="0"/>
                <a:cs typeface="Times New Roman" panose="02020603050405020304" pitchFamily="18" charset="0"/>
              </a:rPr>
              <a:t>bào</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quan</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nào</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sau</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đây</a:t>
            </a:r>
            <a:r>
              <a:rPr lang="en-US" sz="4800" dirty="0">
                <a:solidFill>
                  <a:schemeClr val="bg1"/>
                </a:solidFill>
                <a:latin typeface="Times New Roman" panose="02020603050405020304" pitchFamily="18" charset="0"/>
                <a:cs typeface="Times New Roman" panose="02020603050405020304" pitchFamily="18" charset="0"/>
              </a:rPr>
              <a:t>?</a:t>
            </a:r>
          </a:p>
          <a:p>
            <a:r>
              <a:rPr lang="en-US" sz="4800" dirty="0">
                <a:solidFill>
                  <a:schemeClr val="bg1"/>
                </a:solidFill>
                <a:latin typeface="Times New Roman" panose="02020603050405020304" pitchFamily="18" charset="0"/>
                <a:cs typeface="Times New Roman" panose="02020603050405020304" pitchFamily="18" charset="0"/>
              </a:rPr>
              <a:t>A. </a:t>
            </a:r>
            <a:r>
              <a:rPr lang="en-US" sz="4800" dirty="0" err="1">
                <a:solidFill>
                  <a:schemeClr val="bg1"/>
                </a:solidFill>
                <a:latin typeface="Times New Roman" panose="02020603050405020304" pitchFamily="18" charset="0"/>
                <a:cs typeface="Times New Roman" panose="02020603050405020304" pitchFamily="18" charset="0"/>
              </a:rPr>
              <a:t>Lục</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lạp</a:t>
            </a:r>
            <a:r>
              <a:rPr lang="en-US" sz="4800" dirty="0">
                <a:solidFill>
                  <a:schemeClr val="bg1"/>
                </a:solidFill>
                <a:latin typeface="Times New Roman" panose="02020603050405020304" pitchFamily="18" charset="0"/>
                <a:cs typeface="Times New Roman" panose="02020603050405020304" pitchFamily="18" charset="0"/>
              </a:rPr>
              <a:t>		B. </a:t>
            </a:r>
            <a:r>
              <a:rPr lang="en-US" sz="4800" dirty="0" err="1">
                <a:solidFill>
                  <a:schemeClr val="bg1"/>
                </a:solidFill>
                <a:latin typeface="Times New Roman" panose="02020603050405020304" pitchFamily="18" charset="0"/>
                <a:cs typeface="Times New Roman" panose="02020603050405020304" pitchFamily="18" charset="0"/>
              </a:rPr>
              <a:t>Ti</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thể</a:t>
            </a:r>
            <a:r>
              <a:rPr lang="en-US" sz="4800" dirty="0">
                <a:solidFill>
                  <a:schemeClr val="bg1"/>
                </a:solidFill>
                <a:latin typeface="Times New Roman" panose="02020603050405020304" pitchFamily="18" charset="0"/>
                <a:cs typeface="Times New Roman" panose="02020603050405020304" pitchFamily="18" charset="0"/>
              </a:rPr>
              <a:t>		C. </a:t>
            </a:r>
            <a:r>
              <a:rPr lang="en-US" sz="4800" dirty="0" err="1">
                <a:solidFill>
                  <a:schemeClr val="bg1"/>
                </a:solidFill>
                <a:latin typeface="Times New Roman" panose="02020603050405020304" pitchFamily="18" charset="0"/>
                <a:cs typeface="Times New Roman" panose="02020603050405020304" pitchFamily="18" charset="0"/>
              </a:rPr>
              <a:t>Không</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bào</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smtClean="0">
                <a:solidFill>
                  <a:schemeClr val="bg1"/>
                </a:solidFill>
                <a:latin typeface="Times New Roman" panose="02020603050405020304" pitchFamily="18" charset="0"/>
                <a:cs typeface="Times New Roman" panose="02020603050405020304" pitchFamily="18" charset="0"/>
              </a:rPr>
              <a:t>     D</a:t>
            </a:r>
            <a:r>
              <a:rPr lang="en-US" sz="4800" dirty="0">
                <a:solidFill>
                  <a:schemeClr val="bg1"/>
                </a:solidFill>
                <a:latin typeface="Times New Roman" panose="02020603050405020304" pitchFamily="18" charset="0"/>
                <a:cs typeface="Times New Roman" panose="02020603050405020304" pitchFamily="18" charset="0"/>
              </a:rPr>
              <a:t>. Ribosome</a:t>
            </a:r>
          </a:p>
        </p:txBody>
      </p:sp>
      <p:sp>
        <p:nvSpPr>
          <p:cNvPr id="13" name="Rectangle 12"/>
          <p:cNvSpPr/>
          <p:nvPr/>
        </p:nvSpPr>
        <p:spPr>
          <a:xfrm>
            <a:off x="1347650" y="5219700"/>
            <a:ext cx="11758750" cy="3785652"/>
          </a:xfrm>
          <a:prstGeom prst="rect">
            <a:avLst/>
          </a:prstGeom>
        </p:spPr>
        <p:txBody>
          <a:bodyPr wrap="square">
            <a:spAutoFit/>
          </a:bodyPr>
          <a:lstStyle/>
          <a:p>
            <a:r>
              <a:rPr lang="vi-VN" sz="4800" dirty="0">
                <a:solidFill>
                  <a:srgbClr val="FFFF00"/>
                </a:solidFill>
                <a:latin typeface="Times New Roman" panose="02020603050405020304" pitchFamily="18" charset="0"/>
                <a:cs typeface="Times New Roman" panose="02020603050405020304" pitchFamily="18" charset="0"/>
              </a:rPr>
              <a:t>Câu 2</a:t>
            </a:r>
            <a:r>
              <a:rPr lang="vi-VN" sz="4800" dirty="0">
                <a:solidFill>
                  <a:schemeClr val="bg1"/>
                </a:solidFill>
                <a:latin typeface="Times New Roman" panose="02020603050405020304" pitchFamily="18" charset="0"/>
                <a:cs typeface="Times New Roman" panose="02020603050405020304" pitchFamily="18" charset="0"/>
              </a:rPr>
              <a:t>. Sản phẩm của hô hấp tế bào gồm:</a:t>
            </a:r>
          </a:p>
          <a:p>
            <a:r>
              <a:rPr lang="vi-VN" sz="4800" dirty="0">
                <a:solidFill>
                  <a:schemeClr val="bg1"/>
                </a:solidFill>
                <a:latin typeface="Times New Roman" panose="02020603050405020304" pitchFamily="18" charset="0"/>
                <a:cs typeface="Times New Roman" panose="02020603050405020304" pitchFamily="18" charset="0"/>
              </a:rPr>
              <a:t>A. </a:t>
            </a:r>
            <a:r>
              <a:rPr lang="vi-VN" sz="4800" dirty="0" smtClean="0">
                <a:solidFill>
                  <a:schemeClr val="bg1"/>
                </a:solidFill>
                <a:latin typeface="Times New Roman" panose="02020603050405020304" pitchFamily="18" charset="0"/>
                <a:cs typeface="Times New Roman" panose="02020603050405020304" pitchFamily="18" charset="0"/>
              </a:rPr>
              <a:t>Ox</a:t>
            </a:r>
            <a:r>
              <a:rPr lang="en-US" sz="4800" dirty="0" err="1" smtClean="0">
                <a:solidFill>
                  <a:schemeClr val="bg1"/>
                </a:solidFill>
                <a:latin typeface="Times New Roman" panose="02020603050405020304" pitchFamily="18" charset="0"/>
                <a:cs typeface="Times New Roman" panose="02020603050405020304" pitchFamily="18" charset="0"/>
              </a:rPr>
              <a:t>ygen</a:t>
            </a:r>
            <a:r>
              <a:rPr lang="vi-VN" sz="4800" dirty="0" smtClean="0">
                <a:solidFill>
                  <a:schemeClr val="bg1"/>
                </a:solidFill>
                <a:latin typeface="Times New Roman" panose="02020603050405020304" pitchFamily="18" charset="0"/>
                <a:cs typeface="Times New Roman" panose="02020603050405020304" pitchFamily="18" charset="0"/>
              </a:rPr>
              <a:t>, </a:t>
            </a:r>
            <a:r>
              <a:rPr lang="vi-VN" sz="4800" dirty="0">
                <a:solidFill>
                  <a:schemeClr val="bg1"/>
                </a:solidFill>
                <a:latin typeface="Times New Roman" panose="02020603050405020304" pitchFamily="18" charset="0"/>
                <a:cs typeface="Times New Roman" panose="02020603050405020304" pitchFamily="18" charset="0"/>
              </a:rPr>
              <a:t>nước và năng lượng </a:t>
            </a:r>
          </a:p>
          <a:p>
            <a:r>
              <a:rPr lang="vi-VN" sz="4800" dirty="0">
                <a:solidFill>
                  <a:schemeClr val="bg1"/>
                </a:solidFill>
                <a:latin typeface="Times New Roman" panose="02020603050405020304" pitchFamily="18" charset="0"/>
                <a:cs typeface="Times New Roman" panose="02020603050405020304" pitchFamily="18" charset="0"/>
              </a:rPr>
              <a:t>B. Nước, đường và năng lượng </a:t>
            </a:r>
          </a:p>
          <a:p>
            <a:r>
              <a:rPr lang="vi-VN" sz="4800" dirty="0">
                <a:solidFill>
                  <a:schemeClr val="bg1"/>
                </a:solidFill>
                <a:latin typeface="Times New Roman" panose="02020603050405020304" pitchFamily="18" charset="0"/>
                <a:cs typeface="Times New Roman" panose="02020603050405020304" pitchFamily="18" charset="0"/>
              </a:rPr>
              <a:t>C. Nước, khí </a:t>
            </a:r>
            <a:r>
              <a:rPr lang="vi-VN" sz="4800" dirty="0" smtClean="0">
                <a:solidFill>
                  <a:schemeClr val="bg1"/>
                </a:solidFill>
                <a:latin typeface="Times New Roman" panose="02020603050405020304" pitchFamily="18" charset="0"/>
                <a:cs typeface="Times New Roman" panose="02020603050405020304" pitchFamily="18" charset="0"/>
              </a:rPr>
              <a:t>ca</a:t>
            </a:r>
            <a:r>
              <a:rPr lang="en-US" sz="4800" dirty="0" smtClean="0">
                <a:solidFill>
                  <a:schemeClr val="bg1"/>
                </a:solidFill>
                <a:latin typeface="Times New Roman" panose="02020603050405020304" pitchFamily="18" charset="0"/>
                <a:cs typeface="Times New Roman" panose="02020603050405020304" pitchFamily="18" charset="0"/>
              </a:rPr>
              <a:t>r</a:t>
            </a:r>
            <a:r>
              <a:rPr lang="vi-VN" sz="4800" dirty="0" smtClean="0">
                <a:solidFill>
                  <a:schemeClr val="bg1"/>
                </a:solidFill>
                <a:latin typeface="Times New Roman" panose="02020603050405020304" pitchFamily="18" charset="0"/>
                <a:cs typeface="Times New Roman" panose="02020603050405020304" pitchFamily="18" charset="0"/>
              </a:rPr>
              <a:t>bon</a:t>
            </a:r>
            <a:r>
              <a:rPr lang="en-US" sz="4800" dirty="0" smtClean="0">
                <a:solidFill>
                  <a:schemeClr val="bg1"/>
                </a:solidFill>
                <a:latin typeface="Times New Roman" panose="02020603050405020304" pitchFamily="18" charset="0"/>
                <a:cs typeface="Times New Roman" panose="02020603050405020304" pitchFamily="18" charset="0"/>
              </a:rPr>
              <a:t> d</a:t>
            </a:r>
            <a:r>
              <a:rPr lang="vi-VN" sz="4800" dirty="0" smtClean="0">
                <a:solidFill>
                  <a:schemeClr val="bg1"/>
                </a:solidFill>
                <a:latin typeface="Times New Roman" panose="02020603050405020304" pitchFamily="18" charset="0"/>
                <a:cs typeface="Times New Roman" panose="02020603050405020304" pitchFamily="18" charset="0"/>
              </a:rPr>
              <a:t>i</a:t>
            </a:r>
            <a:r>
              <a:rPr lang="en-US" sz="4800" dirty="0" smtClean="0">
                <a:solidFill>
                  <a:schemeClr val="bg1"/>
                </a:solidFill>
                <a:latin typeface="Times New Roman" panose="02020603050405020304" pitchFamily="18" charset="0"/>
                <a:cs typeface="Times New Roman" panose="02020603050405020304" pitchFamily="18" charset="0"/>
              </a:rPr>
              <a:t>oxide</a:t>
            </a:r>
            <a:r>
              <a:rPr lang="vi-VN" sz="4800" dirty="0" smtClean="0">
                <a:solidFill>
                  <a:schemeClr val="bg1"/>
                </a:solidFill>
                <a:latin typeface="Times New Roman" panose="02020603050405020304" pitchFamily="18" charset="0"/>
                <a:cs typeface="Times New Roman" panose="02020603050405020304" pitchFamily="18" charset="0"/>
              </a:rPr>
              <a:t> </a:t>
            </a:r>
            <a:r>
              <a:rPr lang="vi-VN" sz="4800" dirty="0">
                <a:solidFill>
                  <a:schemeClr val="bg1"/>
                </a:solidFill>
                <a:latin typeface="Times New Roman" panose="02020603050405020304" pitchFamily="18" charset="0"/>
                <a:cs typeface="Times New Roman" panose="02020603050405020304" pitchFamily="18" charset="0"/>
              </a:rPr>
              <a:t>và đường</a:t>
            </a:r>
          </a:p>
          <a:p>
            <a:r>
              <a:rPr lang="vi-VN" sz="4800" dirty="0">
                <a:solidFill>
                  <a:schemeClr val="bg1"/>
                </a:solidFill>
                <a:latin typeface="Times New Roman" panose="02020603050405020304" pitchFamily="18" charset="0"/>
                <a:cs typeface="Times New Roman" panose="02020603050405020304" pitchFamily="18" charset="0"/>
              </a:rPr>
              <a:t>D. Khí </a:t>
            </a:r>
            <a:r>
              <a:rPr lang="vi-VN" sz="4800" dirty="0" smtClean="0">
                <a:solidFill>
                  <a:schemeClr val="bg1"/>
                </a:solidFill>
                <a:latin typeface="Times New Roman" panose="02020603050405020304" pitchFamily="18" charset="0"/>
                <a:cs typeface="Times New Roman" panose="02020603050405020304" pitchFamily="18" charset="0"/>
              </a:rPr>
              <a:t>ca</a:t>
            </a:r>
            <a:r>
              <a:rPr lang="en-US" sz="4800" dirty="0" smtClean="0">
                <a:solidFill>
                  <a:schemeClr val="bg1"/>
                </a:solidFill>
                <a:latin typeface="Times New Roman" panose="02020603050405020304" pitchFamily="18" charset="0"/>
                <a:cs typeface="Times New Roman" panose="02020603050405020304" pitchFamily="18" charset="0"/>
              </a:rPr>
              <a:t>r</a:t>
            </a:r>
            <a:r>
              <a:rPr lang="vi-VN" sz="4800" dirty="0" smtClean="0">
                <a:solidFill>
                  <a:schemeClr val="bg1"/>
                </a:solidFill>
                <a:latin typeface="Times New Roman" panose="02020603050405020304" pitchFamily="18" charset="0"/>
                <a:cs typeface="Times New Roman" panose="02020603050405020304" pitchFamily="18" charset="0"/>
              </a:rPr>
              <a:t>bon</a:t>
            </a:r>
            <a:r>
              <a:rPr lang="en-US" sz="4800" dirty="0" smtClean="0">
                <a:solidFill>
                  <a:schemeClr val="bg1"/>
                </a:solidFill>
                <a:latin typeface="Times New Roman" panose="02020603050405020304" pitchFamily="18" charset="0"/>
                <a:cs typeface="Times New Roman" panose="02020603050405020304" pitchFamily="18" charset="0"/>
              </a:rPr>
              <a:t> d</a:t>
            </a:r>
            <a:r>
              <a:rPr lang="vi-VN" sz="4800" dirty="0" smtClean="0">
                <a:solidFill>
                  <a:schemeClr val="bg1"/>
                </a:solidFill>
                <a:latin typeface="Times New Roman" panose="02020603050405020304" pitchFamily="18" charset="0"/>
                <a:cs typeface="Times New Roman" panose="02020603050405020304" pitchFamily="18" charset="0"/>
              </a:rPr>
              <a:t>i</a:t>
            </a:r>
            <a:r>
              <a:rPr lang="en-US" sz="4800" dirty="0" smtClean="0">
                <a:solidFill>
                  <a:schemeClr val="bg1"/>
                </a:solidFill>
                <a:latin typeface="Times New Roman" panose="02020603050405020304" pitchFamily="18" charset="0"/>
                <a:cs typeface="Times New Roman" panose="02020603050405020304" pitchFamily="18" charset="0"/>
              </a:rPr>
              <a:t>oxide</a:t>
            </a:r>
            <a:r>
              <a:rPr lang="vi-VN" sz="4800" dirty="0" smtClean="0">
                <a:solidFill>
                  <a:schemeClr val="bg1"/>
                </a:solidFill>
                <a:latin typeface="Times New Roman" panose="02020603050405020304" pitchFamily="18" charset="0"/>
                <a:cs typeface="Times New Roman" panose="02020603050405020304" pitchFamily="18" charset="0"/>
              </a:rPr>
              <a:t>, </a:t>
            </a:r>
            <a:r>
              <a:rPr lang="en-US" sz="4800" dirty="0" err="1" smtClean="0">
                <a:solidFill>
                  <a:schemeClr val="bg1"/>
                </a:solidFill>
                <a:latin typeface="Times New Roman" panose="02020603050405020304" pitchFamily="18" charset="0"/>
                <a:cs typeface="Times New Roman" panose="02020603050405020304" pitchFamily="18" charset="0"/>
              </a:rPr>
              <a:t>nước</a:t>
            </a:r>
            <a:r>
              <a:rPr lang="vi-VN" sz="4800" dirty="0" smtClean="0">
                <a:solidFill>
                  <a:schemeClr val="bg1"/>
                </a:solidFill>
                <a:latin typeface="Times New Roman" panose="02020603050405020304" pitchFamily="18" charset="0"/>
                <a:cs typeface="Times New Roman" panose="02020603050405020304" pitchFamily="18" charset="0"/>
              </a:rPr>
              <a:t> </a:t>
            </a:r>
            <a:r>
              <a:rPr lang="vi-VN" sz="4800" dirty="0">
                <a:solidFill>
                  <a:schemeClr val="bg1"/>
                </a:solidFill>
                <a:latin typeface="Times New Roman" panose="02020603050405020304" pitchFamily="18" charset="0"/>
                <a:cs typeface="Times New Roman" panose="02020603050405020304" pitchFamily="18" charset="0"/>
              </a:rPr>
              <a:t>và năng lượng </a:t>
            </a:r>
          </a:p>
        </p:txBody>
      </p:sp>
      <p:sp>
        <p:nvSpPr>
          <p:cNvPr id="14" name="Half Frame 13"/>
          <p:cNvSpPr/>
          <p:nvPr/>
        </p:nvSpPr>
        <p:spPr>
          <a:xfrm rot="13343646">
            <a:off x="4915580" y="3724683"/>
            <a:ext cx="685800" cy="381000"/>
          </a:xfrm>
          <a:prstGeom prst="halfFra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15" name="Half Frame 14"/>
          <p:cNvSpPr/>
          <p:nvPr/>
        </p:nvSpPr>
        <p:spPr>
          <a:xfrm rot="13343646">
            <a:off x="1181780" y="8220481"/>
            <a:ext cx="685800" cy="381000"/>
          </a:xfrm>
          <a:prstGeom prst="halfFrame">
            <a:avLst>
              <a:gd name="adj1" fmla="val 26512"/>
              <a:gd name="adj2" fmla="val 2653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pic>
        <p:nvPicPr>
          <p:cNvPr id="10" name="Picture 8"/>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rot="1596034">
            <a:off x="11578440" y="519918"/>
            <a:ext cx="1120758" cy="9279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3" name="TextBox 3"/>
          <p:cNvSpPr txBox="1"/>
          <p:nvPr/>
        </p:nvSpPr>
        <p:spPr>
          <a:xfrm>
            <a:off x="381000" y="362651"/>
            <a:ext cx="6937061" cy="923330"/>
          </a:xfrm>
          <a:prstGeom prst="rect">
            <a:avLst/>
          </a:prstGeom>
        </p:spPr>
        <p:txBody>
          <a:bodyPr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7200" b="0" i="0" u="none" strike="noStrike" kern="1200" cap="none" spc="-288" normalizeH="0" baseline="0" noProof="0" dirty="0" smtClean="0">
                <a:ln>
                  <a:noFill/>
                </a:ln>
                <a:solidFill>
                  <a:srgbClr val="FFFF00"/>
                </a:solidFill>
                <a:effectLst/>
                <a:uLnTx/>
                <a:uFillTx/>
                <a:latin typeface="ไอติม Bold"/>
                <a:ea typeface="+mn-ea"/>
                <a:cs typeface="+mn-cs"/>
              </a:rPr>
              <a:t>NV2:</a:t>
            </a:r>
            <a:r>
              <a:rPr kumimoji="0" lang="en-US" sz="7200" b="0" i="0" u="none" strike="noStrike" kern="1200" cap="none" spc="-288" normalizeH="0" baseline="0" noProof="0" dirty="0" smtClean="0">
                <a:ln>
                  <a:noFill/>
                </a:ln>
                <a:solidFill>
                  <a:srgbClr val="FFFFFF"/>
                </a:solidFill>
                <a:effectLst/>
                <a:uLnTx/>
                <a:uFillTx/>
                <a:latin typeface="ไอติม Bold"/>
                <a:ea typeface="+mn-ea"/>
                <a:cs typeface="+mn-cs"/>
              </a:rPr>
              <a:t> </a:t>
            </a:r>
            <a:r>
              <a:rPr kumimoji="0" lang="en-US" sz="7200" b="0" i="0" u="none" strike="noStrike" kern="1200" cap="none" spc="-288" normalizeH="0" baseline="0" noProof="0" dirty="0" err="1" smtClean="0">
                <a:ln>
                  <a:noFill/>
                </a:ln>
                <a:solidFill>
                  <a:srgbClr val="FFFFFF"/>
                </a:solidFill>
                <a:effectLst/>
                <a:uLnTx/>
                <a:uFillTx/>
                <a:latin typeface="ไอติม Bold"/>
                <a:ea typeface="+mn-ea"/>
                <a:cs typeface="+mn-cs"/>
              </a:rPr>
              <a:t>Luyện</a:t>
            </a:r>
            <a:r>
              <a:rPr kumimoji="0" lang="en-US" sz="7200" b="0" i="0" u="none" strike="noStrike" kern="1200" cap="none" spc="-288" normalizeH="0" noProof="0" dirty="0" smtClean="0">
                <a:ln>
                  <a:noFill/>
                </a:ln>
                <a:solidFill>
                  <a:srgbClr val="FFFFFF"/>
                </a:solidFill>
                <a:effectLst/>
                <a:uLnTx/>
                <a:uFillTx/>
                <a:latin typeface="ไอติม Bold"/>
                <a:ea typeface="+mn-ea"/>
                <a:cs typeface="+mn-cs"/>
              </a:rPr>
              <a:t> </a:t>
            </a:r>
            <a:r>
              <a:rPr kumimoji="0" lang="en-US" sz="7200" b="0" i="0" u="none" strike="noStrike" kern="1200" cap="none" spc="-288" normalizeH="0" noProof="0" dirty="0" err="1" smtClean="0">
                <a:ln>
                  <a:noFill/>
                </a:ln>
                <a:solidFill>
                  <a:srgbClr val="FFFFFF"/>
                </a:solidFill>
                <a:effectLst/>
                <a:uLnTx/>
                <a:uFillTx/>
                <a:latin typeface="ไอติม Bold"/>
                <a:ea typeface="+mn-ea"/>
                <a:cs typeface="+mn-cs"/>
              </a:rPr>
              <a:t>tập</a:t>
            </a:r>
            <a:endParaRPr kumimoji="0" lang="en-US" sz="7200" b="0" i="0" u="none" strike="noStrike" kern="1200" cap="none" spc="-288" normalizeH="0" baseline="0" noProof="0" dirty="0">
              <a:ln>
                <a:noFill/>
              </a:ln>
              <a:solidFill>
                <a:srgbClr val="FFFFFF"/>
              </a:solidFill>
              <a:effectLst/>
              <a:uLnTx/>
              <a:uFillTx/>
              <a:latin typeface="ไอติม Bold"/>
              <a:ea typeface="+mn-ea"/>
              <a:cs typeface="+mn-cs"/>
            </a:endParaRPr>
          </a:p>
        </p:txBody>
      </p:sp>
      <p:pic>
        <p:nvPicPr>
          <p:cNvPr id="8" name="Picture 8"/>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rot="1596034">
            <a:off x="6625440" y="198542"/>
            <a:ext cx="1120758" cy="92796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a:off x="1752600" y="1285981"/>
            <a:ext cx="2495691" cy="544514"/>
          </a:xfrm>
          <a:prstGeom prst="rect">
            <a:avLst/>
          </a:prstGeom>
        </p:spPr>
      </p:pic>
      <p:sp>
        <p:nvSpPr>
          <p:cNvPr id="2" name="Rectangle 1"/>
          <p:cNvSpPr/>
          <p:nvPr/>
        </p:nvSpPr>
        <p:spPr>
          <a:xfrm>
            <a:off x="1219200" y="2188628"/>
            <a:ext cx="17068800" cy="4154984"/>
          </a:xfrm>
          <a:prstGeom prst="rect">
            <a:avLst/>
          </a:prstGeom>
        </p:spPr>
        <p:txBody>
          <a:bodyPr wrap="square">
            <a:spAutoFit/>
          </a:bodyPr>
          <a:lstStyle/>
          <a:p>
            <a:r>
              <a:rPr lang="vi-VN" sz="4400" dirty="0" smtClean="0">
                <a:solidFill>
                  <a:srgbClr val="FFFF00"/>
                </a:solidFill>
                <a:latin typeface="+mj-lt"/>
              </a:rPr>
              <a:t>Câu </a:t>
            </a:r>
            <a:r>
              <a:rPr lang="en-US" sz="4400" dirty="0" smtClean="0">
                <a:solidFill>
                  <a:srgbClr val="FFFF00"/>
                </a:solidFill>
                <a:latin typeface="+mj-lt"/>
              </a:rPr>
              <a:t>3</a:t>
            </a:r>
            <a:r>
              <a:rPr lang="vi-VN" sz="4400" dirty="0" smtClean="0">
                <a:solidFill>
                  <a:schemeClr val="bg1"/>
                </a:solidFill>
                <a:latin typeface="+mj-lt"/>
              </a:rPr>
              <a:t>. </a:t>
            </a:r>
            <a:r>
              <a:rPr lang="vi-VN" sz="4400" dirty="0">
                <a:solidFill>
                  <a:schemeClr val="bg1"/>
                </a:solidFill>
                <a:latin typeface="+mj-lt"/>
              </a:rPr>
              <a:t>Quá trình hô </a:t>
            </a:r>
            <a:r>
              <a:rPr lang="vi-VN" sz="4400" dirty="0" smtClean="0">
                <a:solidFill>
                  <a:schemeClr val="bg1"/>
                </a:solidFill>
                <a:latin typeface="+mj-lt"/>
              </a:rPr>
              <a:t>hấp</a:t>
            </a:r>
            <a:r>
              <a:rPr lang="en-US" sz="4400" dirty="0" smtClean="0">
                <a:solidFill>
                  <a:schemeClr val="bg1"/>
                </a:solidFill>
                <a:latin typeface="+mj-lt"/>
              </a:rPr>
              <a:t> </a:t>
            </a:r>
            <a:r>
              <a:rPr lang="en-US" sz="4400" dirty="0" err="1" smtClean="0">
                <a:solidFill>
                  <a:schemeClr val="bg1"/>
                </a:solidFill>
                <a:latin typeface="Times New Roman" panose="02020603050405020304" pitchFamily="18" charset="0"/>
                <a:cs typeface="Times New Roman" panose="02020603050405020304" pitchFamily="18" charset="0"/>
              </a:rPr>
              <a:t>tế</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bào</a:t>
            </a:r>
            <a:r>
              <a:rPr lang="vi-VN" sz="4400" dirty="0" smtClean="0">
                <a:solidFill>
                  <a:schemeClr val="bg1"/>
                </a:solidFill>
                <a:latin typeface="Times New Roman" panose="02020603050405020304" pitchFamily="18" charset="0"/>
                <a:cs typeface="Times New Roman" panose="02020603050405020304" pitchFamily="18" charset="0"/>
              </a:rPr>
              <a:t> </a:t>
            </a:r>
            <a:r>
              <a:rPr lang="vi-VN" sz="4400" dirty="0">
                <a:solidFill>
                  <a:schemeClr val="bg1"/>
                </a:solidFill>
                <a:latin typeface="+mj-lt"/>
              </a:rPr>
              <a:t>có ý nghĩa: </a:t>
            </a:r>
            <a:r>
              <a:rPr lang="en-US" sz="4400" smtClean="0">
                <a:solidFill>
                  <a:schemeClr val="bg1"/>
                </a:solidFill>
                <a:latin typeface="+mj-lt"/>
              </a:rPr>
              <a:t> </a:t>
            </a:r>
            <a:endParaRPr lang="vi-VN" sz="4400" dirty="0">
              <a:solidFill>
                <a:schemeClr val="bg1"/>
              </a:solidFill>
              <a:latin typeface="+mj-lt"/>
            </a:endParaRPr>
          </a:p>
          <a:p>
            <a:r>
              <a:rPr lang="vi-VN" sz="4400" dirty="0">
                <a:solidFill>
                  <a:schemeClr val="bg1"/>
                </a:solidFill>
                <a:latin typeface="+mj-lt"/>
              </a:rPr>
              <a:t>A. đảm bảo sự cân bằng O2 và CO2  trong khí </a:t>
            </a:r>
            <a:r>
              <a:rPr lang="vi-VN" sz="4400" dirty="0" smtClean="0">
                <a:solidFill>
                  <a:schemeClr val="bg1"/>
                </a:solidFill>
                <a:latin typeface="+mj-lt"/>
              </a:rPr>
              <a:t>quyển</a:t>
            </a:r>
            <a:r>
              <a:rPr lang="en-US" sz="4400" dirty="0" smtClean="0">
                <a:solidFill>
                  <a:schemeClr val="bg1"/>
                </a:solidFill>
                <a:latin typeface="+mj-lt"/>
              </a:rPr>
              <a:t>.</a:t>
            </a:r>
            <a:endParaRPr lang="vi-VN" sz="4400" dirty="0">
              <a:solidFill>
                <a:schemeClr val="bg1"/>
              </a:solidFill>
              <a:latin typeface="+mj-lt"/>
            </a:endParaRPr>
          </a:p>
          <a:p>
            <a:r>
              <a:rPr lang="vi-VN" sz="4400" dirty="0">
                <a:solidFill>
                  <a:schemeClr val="bg1"/>
                </a:solidFill>
                <a:latin typeface="+mj-lt"/>
              </a:rPr>
              <a:t>B. tạo ra năng lượng cung cấp cho hoạt động sống của các tế bào và cơ thể sinh </a:t>
            </a:r>
            <a:r>
              <a:rPr lang="vi-VN" sz="4400" dirty="0" smtClean="0">
                <a:solidFill>
                  <a:schemeClr val="bg1"/>
                </a:solidFill>
                <a:latin typeface="+mj-lt"/>
              </a:rPr>
              <a:t>vật</a:t>
            </a:r>
            <a:r>
              <a:rPr lang="en-US" sz="4400" dirty="0" smtClean="0">
                <a:solidFill>
                  <a:schemeClr val="bg1"/>
                </a:solidFill>
                <a:latin typeface="+mj-lt"/>
              </a:rPr>
              <a:t>.</a:t>
            </a:r>
            <a:endParaRPr lang="vi-VN" sz="4400" dirty="0">
              <a:solidFill>
                <a:schemeClr val="bg1"/>
              </a:solidFill>
              <a:latin typeface="+mj-lt"/>
            </a:endParaRPr>
          </a:p>
          <a:p>
            <a:r>
              <a:rPr lang="vi-VN" sz="4400" dirty="0">
                <a:solidFill>
                  <a:schemeClr val="bg1"/>
                </a:solidFill>
                <a:latin typeface="+mj-lt"/>
              </a:rPr>
              <a:t>C. làm sạch môi </a:t>
            </a:r>
            <a:r>
              <a:rPr lang="vi-VN" sz="4400" dirty="0" smtClean="0">
                <a:solidFill>
                  <a:schemeClr val="bg1"/>
                </a:solidFill>
                <a:latin typeface="+mj-lt"/>
              </a:rPr>
              <a:t>trường</a:t>
            </a:r>
            <a:r>
              <a:rPr lang="en-US" sz="4400" dirty="0" smtClean="0">
                <a:solidFill>
                  <a:schemeClr val="bg1"/>
                </a:solidFill>
                <a:latin typeface="+mj-lt"/>
              </a:rPr>
              <a:t>.</a:t>
            </a:r>
            <a:endParaRPr lang="vi-VN" sz="4400" dirty="0">
              <a:solidFill>
                <a:schemeClr val="bg1"/>
              </a:solidFill>
              <a:latin typeface="+mj-lt"/>
            </a:endParaRPr>
          </a:p>
          <a:p>
            <a:r>
              <a:rPr lang="vi-VN" sz="4400" dirty="0">
                <a:solidFill>
                  <a:schemeClr val="bg1"/>
                </a:solidFill>
                <a:latin typeface="+mj-lt"/>
              </a:rPr>
              <a:t>D. chuyển hóa gluxit thành CO2 , H2O và năng </a:t>
            </a:r>
            <a:r>
              <a:rPr lang="vi-VN" sz="4400" dirty="0" smtClean="0">
                <a:solidFill>
                  <a:schemeClr val="bg1"/>
                </a:solidFill>
                <a:latin typeface="+mj-lt"/>
              </a:rPr>
              <a:t>lượng</a:t>
            </a:r>
            <a:r>
              <a:rPr lang="en-US" sz="4400" dirty="0" smtClean="0">
                <a:solidFill>
                  <a:schemeClr val="bg1"/>
                </a:solidFill>
                <a:latin typeface="+mj-lt"/>
              </a:rPr>
              <a:t>.</a:t>
            </a:r>
            <a:endParaRPr lang="vi-VN" sz="4400" dirty="0">
              <a:solidFill>
                <a:schemeClr val="bg1"/>
              </a:solidFill>
              <a:latin typeface="+mj-lt"/>
            </a:endParaRPr>
          </a:p>
        </p:txBody>
      </p:sp>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8603" y="3677586"/>
            <a:ext cx="883997" cy="585267"/>
          </a:xfrm>
          <a:prstGeom prst="rect">
            <a:avLst/>
          </a:prstGeom>
        </p:spPr>
      </p:pic>
    </p:spTree>
    <p:extLst>
      <p:ext uri="{BB962C8B-B14F-4D97-AF65-F5344CB8AC3E}">
        <p14:creationId xmlns:p14="http://schemas.microsoft.com/office/powerpoint/2010/main" val="227431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p:cNvGrpSpPr/>
          <p:nvPr/>
        </p:nvGrpSpPr>
        <p:grpSpPr>
          <a:xfrm>
            <a:off x="9049543" y="80535"/>
            <a:ext cx="8623531" cy="4690465"/>
            <a:chOff x="0" y="0"/>
            <a:chExt cx="6761006" cy="2493320"/>
          </a:xfrm>
        </p:grpSpPr>
        <p:sp>
          <p:nvSpPr>
            <p:cNvPr id="7" name="Freeform 3"/>
            <p:cNvSpPr/>
            <p:nvPr/>
          </p:nvSpPr>
          <p:spPr>
            <a:xfrm>
              <a:off x="10160" y="16510"/>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8"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grpSp>
        <p:nvGrpSpPr>
          <p:cNvPr id="12" name="Group 11"/>
          <p:cNvGrpSpPr/>
          <p:nvPr/>
        </p:nvGrpSpPr>
        <p:grpSpPr>
          <a:xfrm>
            <a:off x="621699" y="5058085"/>
            <a:ext cx="17144999" cy="4832757"/>
            <a:chOff x="3422649" y="876300"/>
            <a:chExt cx="12402157" cy="5297063"/>
          </a:xfrm>
        </p:grpSpPr>
        <p:grpSp>
          <p:nvGrpSpPr>
            <p:cNvPr id="13" name="Group 2"/>
            <p:cNvGrpSpPr/>
            <p:nvPr/>
          </p:nvGrpSpPr>
          <p:grpSpPr>
            <a:xfrm>
              <a:off x="3422649" y="876300"/>
              <a:ext cx="12402157" cy="5261817"/>
              <a:chOff x="-3810" y="0"/>
              <a:chExt cx="6898911" cy="2495225"/>
            </a:xfrm>
          </p:grpSpPr>
          <p:sp>
            <p:nvSpPr>
              <p:cNvPr id="15" name="Freeform 3"/>
              <p:cNvSpPr/>
              <p:nvPr/>
            </p:nvSpPr>
            <p:spPr>
              <a:xfrm>
                <a:off x="156955" y="29845"/>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16"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sp>
          <p:nvSpPr>
            <p:cNvPr id="14" name="TextBox 13"/>
            <p:cNvSpPr txBox="1"/>
            <p:nvPr/>
          </p:nvSpPr>
          <p:spPr>
            <a:xfrm>
              <a:off x="4552996" y="978232"/>
              <a:ext cx="10885967" cy="5195131"/>
            </a:xfrm>
            <a:prstGeom prst="rect">
              <a:avLst/>
            </a:prstGeom>
          </p:spPr>
          <p:txBody>
            <a:bodyPr wrap="square" lIns="0" tIns="0" rIns="0" bIns="0" rtlCol="0" anchor="t">
              <a:spAutoFit/>
            </a:bodyPr>
            <a:lstStyle/>
            <a:p>
              <a:r>
                <a:rPr lang="vi-VN" sz="4400" dirty="0">
                  <a:solidFill>
                    <a:schemeClr val="accent6"/>
                  </a:solidFill>
                  <a:latin typeface="Times New Roman" panose="02020603050405020304" pitchFamily="18" charset="0"/>
                  <a:cs typeface="Times New Roman" panose="02020603050405020304" pitchFamily="18" charset="0"/>
                </a:rPr>
                <a:t>Khi chạy, quá trình hô hấp tế bào diễn ra mạnh để cung cấp đủ năng lượng cho cơ thể. Điều này dẫn tới các sản phẩm của quá trình hô hấp tế bào </a:t>
              </a:r>
              <a:r>
                <a:rPr lang="vi-VN" sz="4400" dirty="0" smtClean="0">
                  <a:solidFill>
                    <a:schemeClr val="accent6"/>
                  </a:solidFill>
                  <a:latin typeface="Times New Roman" panose="02020603050405020304" pitchFamily="18" charset="0"/>
                  <a:cs typeface="Times New Roman" panose="02020603050405020304" pitchFamily="18" charset="0"/>
                </a:rPr>
                <a:t>là </a:t>
              </a:r>
              <a:r>
                <a:rPr lang="vi-VN" sz="4400" dirty="0">
                  <a:solidFill>
                    <a:schemeClr val="accent6"/>
                  </a:solidFill>
                  <a:latin typeface="Times New Roman" panose="02020603050405020304" pitchFamily="18" charset="0"/>
                  <a:cs typeface="Times New Roman" panose="02020603050405020304" pitchFamily="18" charset="0"/>
                </a:rPr>
                <a:t>carbon dioxide, nước, nhiệt được tạo ra nhiều và được giải phóng ra:</a:t>
              </a:r>
            </a:p>
            <a:p>
              <a:r>
                <a:rPr lang="vi-VN" sz="4400" dirty="0">
                  <a:solidFill>
                    <a:schemeClr val="accent6"/>
                  </a:solidFill>
                  <a:latin typeface="Times New Roman" panose="02020603050405020304" pitchFamily="18" charset="0"/>
                  <a:cs typeface="Times New Roman" panose="02020603050405020304" pitchFamily="18" charset="0"/>
                </a:rPr>
                <a:t>- Nhiệt được tạo ra nhiều khiến cơ thể nóng lên và gây hiện tượng toát mồ hôi để cơ thể giảm nhiệt.</a:t>
              </a:r>
            </a:p>
            <a:p>
              <a:r>
                <a:rPr lang="vi-VN" sz="4400" dirty="0">
                  <a:solidFill>
                    <a:schemeClr val="accent6"/>
                  </a:solidFill>
                  <a:latin typeface="Times New Roman" panose="02020603050405020304" pitchFamily="18" charset="0"/>
                  <a:cs typeface="Times New Roman" panose="02020603050405020304" pitchFamily="18" charset="0"/>
                </a:rPr>
                <a:t>- Nhịp thở tăng lên để thải khí carbon dioxide</a:t>
              </a:r>
              <a:r>
                <a:rPr lang="vi-VN" sz="4400" dirty="0">
                  <a:solidFill>
                    <a:schemeClr val="bg2"/>
                  </a:solidFill>
                  <a:latin typeface="Times New Roman" panose="02020603050405020304" pitchFamily="18" charset="0"/>
                  <a:cs typeface="Times New Roman" panose="02020603050405020304" pitchFamily="18" charset="0"/>
                </a:rPr>
                <a:t>.</a:t>
              </a: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9543" y="242179"/>
            <a:ext cx="9224689" cy="4367922"/>
          </a:xfrm>
          <a:prstGeom prst="rect">
            <a:avLst/>
          </a:prstGeom>
        </p:spPr>
      </p:pic>
      <p:sp>
        <p:nvSpPr>
          <p:cNvPr id="10" name="TextBox 9"/>
          <p:cNvSpPr txBox="1"/>
          <p:nvPr/>
        </p:nvSpPr>
        <p:spPr>
          <a:xfrm>
            <a:off x="621698" y="337803"/>
            <a:ext cx="7379301" cy="707886"/>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NV3: VẬN DỤNG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78849" y="4610100"/>
            <a:ext cx="1302351" cy="533400"/>
          </a:xfrm>
          <a:prstGeom prst="rect">
            <a:avLst/>
          </a:prstGeom>
          <a:noFill/>
        </p:spPr>
        <p:txBody>
          <a:bodyPr wrap="square" rtlCol="0">
            <a:spAutoFit/>
          </a:bodyPr>
          <a:lstStyle/>
          <a:p>
            <a:endParaRPr lang="en-US" dirty="0"/>
          </a:p>
        </p:txBody>
      </p:sp>
      <p:pic>
        <p:nvPicPr>
          <p:cNvPr id="18" name="Picture 8"/>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rot="1596034">
            <a:off x="873969" y="5389226"/>
            <a:ext cx="1120758" cy="927965"/>
          </a:xfrm>
          <a:prstGeom prst="rect">
            <a:avLst/>
          </a:prstGeom>
        </p:spPr>
      </p:pic>
      <p:sp>
        <p:nvSpPr>
          <p:cNvPr id="11" name="TextBox 10"/>
          <p:cNvSpPr txBox="1"/>
          <p:nvPr/>
        </p:nvSpPr>
        <p:spPr>
          <a:xfrm>
            <a:off x="2184314" y="1633565"/>
            <a:ext cx="6523992" cy="2289274"/>
          </a:xfrm>
          <a:prstGeom prst="rect">
            <a:avLst/>
          </a:prstGeom>
          <a:noFill/>
        </p:spPr>
        <p:txBody>
          <a:bodyPr wrap="square" rtlCol="0">
            <a:spAutoFit/>
          </a:bodyPr>
          <a:lstStyle/>
          <a:p>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Vì</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sao</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sau</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khi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chạy</a:t>
            </a:r>
            <a:r>
              <a:rPr lang="en-US" sz="4800" dirty="0" smtClean="0">
                <a:latin typeface="Times New Roman" panose="02020603050405020304" pitchFamily="18" charset="0"/>
                <a:cs typeface="Times New Roman" panose="02020603050405020304" pitchFamily="18" charset="0"/>
              </a:rPr>
              <a:t>, </a:t>
            </a:r>
            <a:r>
              <a:rPr lang="vi-VN" sz="4800" dirty="0" smtClean="0">
                <a:latin typeface="Times New Roman" panose="02020603050405020304" pitchFamily="18" charset="0"/>
                <a:cs typeface="Times New Roman" panose="02020603050405020304" pitchFamily="18" charset="0"/>
              </a:rPr>
              <a:t>cơ </a:t>
            </a:r>
            <a:r>
              <a:rPr lang="vi-VN" sz="4800" dirty="0">
                <a:latin typeface="Times New Roman" panose="02020603050405020304" pitchFamily="18" charset="0"/>
                <a:cs typeface="Times New Roman" panose="02020603050405020304" pitchFamily="18" charset="0"/>
              </a:rPr>
              <a:t>thể nóng </a:t>
            </a:r>
            <a:r>
              <a:rPr lang="en-US" sz="4800" dirty="0" err="1" smtClean="0">
                <a:latin typeface="Times New Roman" panose="02020603050405020304" pitchFamily="18" charset="0"/>
                <a:cs typeface="Times New Roman" panose="02020603050405020304" pitchFamily="18" charset="0"/>
              </a:rPr>
              <a:t>dần</a:t>
            </a:r>
            <a:r>
              <a:rPr lang="en-US" sz="4800" dirty="0" smtClean="0">
                <a:latin typeface="Times New Roman" panose="02020603050405020304" pitchFamily="18" charset="0"/>
                <a:cs typeface="Times New Roman" panose="02020603050405020304" pitchFamily="18" charset="0"/>
              </a:rPr>
              <a:t> </a:t>
            </a:r>
            <a:r>
              <a:rPr lang="vi-VN" sz="4800" dirty="0" smtClean="0">
                <a:latin typeface="Times New Roman" panose="02020603050405020304" pitchFamily="18" charset="0"/>
                <a:cs typeface="Times New Roman" panose="02020603050405020304" pitchFamily="18" charset="0"/>
              </a:rPr>
              <a:t>lên</a:t>
            </a:r>
            <a:r>
              <a:rPr lang="en-US" sz="4800" dirty="0" smtClean="0">
                <a:latin typeface="Times New Roman" panose="02020603050405020304" pitchFamily="18" charset="0"/>
                <a:cs typeface="Times New Roman" panose="02020603050405020304" pitchFamily="18" charset="0"/>
              </a:rPr>
              <a:t>, </a:t>
            </a:r>
            <a:r>
              <a:rPr lang="vi-VN" sz="4800" dirty="0" smtClean="0">
                <a:latin typeface="Times New Roman" panose="02020603050405020304" pitchFamily="18" charset="0"/>
                <a:cs typeface="Times New Roman" panose="02020603050405020304" pitchFamily="18" charset="0"/>
              </a:rPr>
              <a:t>toát </a:t>
            </a:r>
            <a:r>
              <a:rPr lang="vi-VN" sz="4800" dirty="0">
                <a:latin typeface="Times New Roman" panose="02020603050405020304" pitchFamily="18" charset="0"/>
                <a:cs typeface="Times New Roman" panose="02020603050405020304" pitchFamily="18" charset="0"/>
              </a:rPr>
              <a:t>mồ hôi </a:t>
            </a:r>
            <a:r>
              <a:rPr lang="en-US" sz="4800" dirty="0" err="1" smtClean="0">
                <a:latin typeface="Times New Roman" panose="02020603050405020304" pitchFamily="18" charset="0"/>
                <a:cs typeface="Times New Roman" panose="02020603050405020304" pitchFamily="18" charset="0"/>
              </a:rPr>
              <a:t>và</a:t>
            </a:r>
            <a:r>
              <a:rPr lang="en-US" sz="4800" dirty="0" smtClean="0">
                <a:latin typeface="Times New Roman" panose="02020603050405020304" pitchFamily="18" charset="0"/>
                <a:cs typeface="Times New Roman" panose="02020603050405020304" pitchFamily="18" charset="0"/>
              </a:rPr>
              <a:t> n</a:t>
            </a:r>
            <a:r>
              <a:rPr lang="vi-VN" sz="4800" dirty="0" smtClean="0">
                <a:latin typeface="Times New Roman" panose="02020603050405020304" pitchFamily="18" charset="0"/>
                <a:cs typeface="Times New Roman" panose="02020603050405020304" pitchFamily="18" charset="0"/>
              </a:rPr>
              <a:t>hịp </a:t>
            </a:r>
            <a:r>
              <a:rPr lang="vi-VN" sz="4800" dirty="0">
                <a:latin typeface="Times New Roman" panose="02020603050405020304" pitchFamily="18" charset="0"/>
                <a:cs typeface="Times New Roman" panose="02020603050405020304" pitchFamily="18" charset="0"/>
              </a:rPr>
              <a:t>thở tăng </a:t>
            </a:r>
            <a:r>
              <a:rPr lang="vi-VN" sz="4800" dirty="0" smtClean="0">
                <a:latin typeface="Times New Roman" panose="02020603050405020304" pitchFamily="18" charset="0"/>
                <a:cs typeface="Times New Roman" panose="02020603050405020304" pitchFamily="18" charset="0"/>
              </a:rPr>
              <a:t>lên</a:t>
            </a:r>
            <a:r>
              <a:rPr lang="en-US" sz="4800" dirty="0" smtClean="0">
                <a:latin typeface="Times New Roman" panose="02020603050405020304" pitchFamily="18" charset="0"/>
                <a:cs typeface="Times New Roman" panose="02020603050405020304" pitchFamily="18" charset="0"/>
              </a:rPr>
              <a:t>?</a:t>
            </a:r>
            <a:endParaRPr lang="vi-VN"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418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2" name="Group 2"/>
          <p:cNvGrpSpPr/>
          <p:nvPr/>
        </p:nvGrpSpPr>
        <p:grpSpPr>
          <a:xfrm>
            <a:off x="992508" y="881323"/>
            <a:ext cx="6972300" cy="1943581"/>
            <a:chOff x="0" y="0"/>
            <a:chExt cx="6761006" cy="2493320"/>
          </a:xfrm>
        </p:grpSpPr>
        <p:sp>
          <p:nvSpPr>
            <p:cNvPr id="3" name="Freeform 3"/>
            <p:cNvSpPr/>
            <p:nvPr/>
          </p:nvSpPr>
          <p:spPr>
            <a:xfrm>
              <a:off x="10160" y="16510"/>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4"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sp>
        <p:nvSpPr>
          <p:cNvPr id="6" name="TextBox 6"/>
          <p:cNvSpPr txBox="1"/>
          <p:nvPr/>
        </p:nvSpPr>
        <p:spPr>
          <a:xfrm>
            <a:off x="1041085" y="3352144"/>
            <a:ext cx="10480553" cy="2962349"/>
          </a:xfrm>
          <a:prstGeom prst="rect">
            <a:avLst/>
          </a:prstGeom>
        </p:spPr>
        <p:txBody>
          <a:bodyPr wrap="square" lIns="0" tIns="0" rIns="0" bIns="0" rtlCol="0" anchor="t">
            <a:spAutoFit/>
          </a:bodyPr>
          <a:lstStyle/>
          <a:p>
            <a:pPr>
              <a:lnSpc>
                <a:spcPts val="3269"/>
              </a:lnSpc>
            </a:pPr>
            <a:endParaRPr lang="en-US" sz="4000" dirty="0" smtClean="0">
              <a:solidFill>
                <a:srgbClr val="FFFFFF"/>
              </a:solidFill>
              <a:latin typeface="ไอติม Bold"/>
            </a:endParaRPr>
          </a:p>
          <a:p>
            <a:pPr>
              <a:lnSpc>
                <a:spcPts val="3269"/>
              </a:lnSpc>
            </a:pPr>
            <a:r>
              <a:rPr lang="en-US" sz="4000" dirty="0" smtClean="0">
                <a:solidFill>
                  <a:srgbClr val="FFFFFF"/>
                </a:solidFill>
                <a:latin typeface="ไอติม Bold"/>
              </a:rPr>
              <a:t>- </a:t>
            </a:r>
            <a:r>
              <a:rPr lang="en-US" sz="4000" dirty="0" err="1" smtClean="0">
                <a:solidFill>
                  <a:srgbClr val="FFFFFF"/>
                </a:solidFill>
                <a:latin typeface="ไอติม Bold"/>
              </a:rPr>
              <a:t>Học</a:t>
            </a:r>
            <a:r>
              <a:rPr lang="en-US" sz="4000" dirty="0" smtClean="0">
                <a:solidFill>
                  <a:srgbClr val="FFFFFF"/>
                </a:solidFill>
                <a:latin typeface="ไอติม Bold"/>
              </a:rPr>
              <a:t> </a:t>
            </a:r>
            <a:r>
              <a:rPr lang="en-US" sz="4000" dirty="0" err="1" smtClean="0">
                <a:solidFill>
                  <a:srgbClr val="FFFFFF"/>
                </a:solidFill>
                <a:latin typeface="ไอติม Bold"/>
              </a:rPr>
              <a:t>bài</a:t>
            </a:r>
            <a:r>
              <a:rPr lang="en-US" sz="4000" dirty="0" smtClean="0">
                <a:solidFill>
                  <a:srgbClr val="FFFFFF"/>
                </a:solidFill>
                <a:latin typeface="ไอติม Bold"/>
              </a:rPr>
              <a:t> </a:t>
            </a:r>
            <a:r>
              <a:rPr lang="en-US" sz="4000" dirty="0" err="1" smtClean="0">
                <a:solidFill>
                  <a:srgbClr val="FFFFFF"/>
                </a:solidFill>
                <a:latin typeface="ไอติม Bold"/>
              </a:rPr>
              <a:t>và</a:t>
            </a:r>
            <a:r>
              <a:rPr lang="en-US" sz="4000" dirty="0" smtClean="0">
                <a:solidFill>
                  <a:srgbClr val="FFFFFF"/>
                </a:solidFill>
                <a:latin typeface="ไอติม Bold"/>
              </a:rPr>
              <a:t> </a:t>
            </a:r>
            <a:r>
              <a:rPr lang="en-US" sz="4000" dirty="0" err="1" smtClean="0">
                <a:solidFill>
                  <a:srgbClr val="FFFFFF"/>
                </a:solidFill>
                <a:latin typeface="ไอติม Bold"/>
              </a:rPr>
              <a:t>đọc</a:t>
            </a:r>
            <a:r>
              <a:rPr lang="en-US" sz="4000" dirty="0" smtClean="0">
                <a:solidFill>
                  <a:srgbClr val="FFFFFF"/>
                </a:solidFill>
                <a:latin typeface="ไอติม Bold"/>
              </a:rPr>
              <a:t> </a:t>
            </a:r>
            <a:r>
              <a:rPr lang="en-US" sz="4000" dirty="0" err="1" smtClean="0">
                <a:solidFill>
                  <a:srgbClr val="FFFFFF"/>
                </a:solidFill>
                <a:latin typeface="ไอติม Bold"/>
              </a:rPr>
              <a:t>trước</a:t>
            </a:r>
            <a:r>
              <a:rPr lang="en-US" sz="4000" dirty="0" smtClean="0">
                <a:solidFill>
                  <a:srgbClr val="FFFFFF"/>
                </a:solidFill>
                <a:latin typeface="ไอติม Bold"/>
              </a:rPr>
              <a:t> </a:t>
            </a:r>
            <a:r>
              <a:rPr lang="en-US" sz="4000" dirty="0" err="1" smtClean="0">
                <a:solidFill>
                  <a:srgbClr val="FFFFFF"/>
                </a:solidFill>
                <a:latin typeface="ไอติม Bold"/>
              </a:rPr>
              <a:t>mục</a:t>
            </a:r>
            <a:r>
              <a:rPr lang="en-US" sz="4000" dirty="0" smtClean="0">
                <a:solidFill>
                  <a:srgbClr val="FFFFFF"/>
                </a:solidFill>
                <a:latin typeface="ไอติม Bold"/>
              </a:rPr>
              <a:t> II; </a:t>
            </a:r>
          </a:p>
          <a:p>
            <a:pPr>
              <a:lnSpc>
                <a:spcPts val="3269"/>
              </a:lnSpc>
            </a:pPr>
            <a:endParaRPr lang="en-US" sz="4000" dirty="0">
              <a:solidFill>
                <a:srgbClr val="FFFFFF"/>
              </a:solidFill>
              <a:latin typeface="ไอติม Bold"/>
            </a:endParaRPr>
          </a:p>
          <a:p>
            <a:pPr>
              <a:lnSpc>
                <a:spcPts val="3269"/>
              </a:lnSpc>
            </a:pPr>
            <a:r>
              <a:rPr lang="en-US" sz="4000" dirty="0" smtClean="0">
                <a:solidFill>
                  <a:srgbClr val="FFFFFF"/>
                </a:solidFill>
                <a:latin typeface="ไอติม Bold"/>
              </a:rPr>
              <a:t>- </a:t>
            </a:r>
            <a:r>
              <a:rPr lang="en-US" sz="4000" dirty="0" err="1" smtClean="0">
                <a:solidFill>
                  <a:srgbClr val="FFFFFF"/>
                </a:solidFill>
                <a:latin typeface="ไอติม Bold"/>
              </a:rPr>
              <a:t>Làm</a:t>
            </a:r>
            <a:r>
              <a:rPr lang="en-US" sz="4000" dirty="0" smtClean="0">
                <a:solidFill>
                  <a:srgbClr val="FFFFFF"/>
                </a:solidFill>
                <a:latin typeface="ไอติม Bold"/>
              </a:rPr>
              <a:t> </a:t>
            </a:r>
            <a:r>
              <a:rPr lang="en-US" sz="4000" dirty="0" err="1" smtClean="0">
                <a:solidFill>
                  <a:srgbClr val="FFFFFF"/>
                </a:solidFill>
                <a:latin typeface="ไอติม Bold"/>
              </a:rPr>
              <a:t>bài</a:t>
            </a:r>
            <a:r>
              <a:rPr lang="en-US" sz="4000" dirty="0" smtClean="0">
                <a:solidFill>
                  <a:srgbClr val="FFFFFF"/>
                </a:solidFill>
                <a:latin typeface="ไอติม Bold"/>
              </a:rPr>
              <a:t> </a:t>
            </a:r>
            <a:r>
              <a:rPr lang="en-US" sz="4000" dirty="0" err="1" smtClean="0">
                <a:solidFill>
                  <a:srgbClr val="FFFFFF"/>
                </a:solidFill>
                <a:latin typeface="ไอติม Bold"/>
              </a:rPr>
              <a:t>tập</a:t>
            </a:r>
            <a:r>
              <a:rPr lang="en-US" sz="4000" dirty="0" smtClean="0">
                <a:solidFill>
                  <a:srgbClr val="FFFFFF"/>
                </a:solidFill>
                <a:latin typeface="ไอติม Bold"/>
              </a:rPr>
              <a:t> </a:t>
            </a:r>
            <a:r>
              <a:rPr lang="en-US" sz="4000" dirty="0" err="1" smtClean="0">
                <a:solidFill>
                  <a:srgbClr val="FFFFFF"/>
                </a:solidFill>
                <a:latin typeface="ไอติม Bold"/>
              </a:rPr>
              <a:t>bài</a:t>
            </a:r>
            <a:r>
              <a:rPr lang="en-US" sz="4000" dirty="0" smtClean="0">
                <a:solidFill>
                  <a:srgbClr val="FFFFFF"/>
                </a:solidFill>
                <a:latin typeface="ไอติม Bold"/>
              </a:rPr>
              <a:t> 21 ở </a:t>
            </a:r>
            <a:r>
              <a:rPr lang="en-US" sz="4000" dirty="0" err="1" smtClean="0">
                <a:solidFill>
                  <a:srgbClr val="FFFFFF"/>
                </a:solidFill>
                <a:latin typeface="ไอติม Bold"/>
              </a:rPr>
              <a:t>sách</a:t>
            </a:r>
            <a:r>
              <a:rPr lang="en-US" sz="4000" dirty="0" smtClean="0">
                <a:solidFill>
                  <a:srgbClr val="FFFFFF"/>
                </a:solidFill>
                <a:latin typeface="ไอติม Bold"/>
              </a:rPr>
              <a:t> </a:t>
            </a:r>
            <a:r>
              <a:rPr lang="en-US" sz="4000" dirty="0" err="1" smtClean="0">
                <a:solidFill>
                  <a:srgbClr val="FFFFFF"/>
                </a:solidFill>
                <a:latin typeface="ไอติม Bold"/>
              </a:rPr>
              <a:t>bài</a:t>
            </a:r>
            <a:r>
              <a:rPr lang="en-US" sz="4000" dirty="0" smtClean="0">
                <a:solidFill>
                  <a:srgbClr val="FFFFFF"/>
                </a:solidFill>
                <a:latin typeface="ไอติม Bold"/>
              </a:rPr>
              <a:t> </a:t>
            </a:r>
            <a:r>
              <a:rPr lang="en-US" sz="4000" dirty="0" err="1" smtClean="0">
                <a:solidFill>
                  <a:srgbClr val="FFFFFF"/>
                </a:solidFill>
                <a:latin typeface="ไอติม Bold"/>
              </a:rPr>
              <a:t>tập</a:t>
            </a:r>
            <a:r>
              <a:rPr lang="en-US" sz="4000" dirty="0" smtClean="0">
                <a:solidFill>
                  <a:srgbClr val="FFFFFF"/>
                </a:solidFill>
                <a:latin typeface="ไอติม Bold"/>
              </a:rPr>
              <a:t>;</a:t>
            </a:r>
          </a:p>
          <a:p>
            <a:pPr>
              <a:lnSpc>
                <a:spcPts val="3269"/>
              </a:lnSpc>
            </a:pPr>
            <a:endParaRPr lang="en-US" sz="4000" dirty="0" smtClean="0">
              <a:solidFill>
                <a:srgbClr val="FFFFFF"/>
              </a:solidFill>
              <a:latin typeface="ไอติม Bold"/>
            </a:endParaRPr>
          </a:p>
          <a:p>
            <a:pPr>
              <a:lnSpc>
                <a:spcPts val="3269"/>
              </a:lnSpc>
            </a:pPr>
            <a:r>
              <a:rPr lang="en-US" sz="4000" dirty="0" smtClean="0">
                <a:solidFill>
                  <a:srgbClr val="FFFFFF"/>
                </a:solidFill>
                <a:latin typeface="ไอติม Bold"/>
              </a:rPr>
              <a:t>- </a:t>
            </a:r>
            <a:r>
              <a:rPr lang="en-US" sz="4000" dirty="0" err="1">
                <a:solidFill>
                  <a:srgbClr val="FFFFFF"/>
                </a:solidFill>
                <a:latin typeface="ไอติม Bold"/>
              </a:rPr>
              <a:t>C</a:t>
            </a:r>
            <a:r>
              <a:rPr lang="en-US" sz="4000" dirty="0" err="1" smtClean="0">
                <a:solidFill>
                  <a:srgbClr val="FFFFFF"/>
                </a:solidFill>
                <a:latin typeface="ไอติม Bold"/>
              </a:rPr>
              <a:t>huẩn</a:t>
            </a:r>
            <a:r>
              <a:rPr lang="en-US" sz="4000" dirty="0" smtClean="0">
                <a:solidFill>
                  <a:srgbClr val="FFFFFF"/>
                </a:solidFill>
                <a:latin typeface="ไอติม Bold"/>
              </a:rPr>
              <a:t> </a:t>
            </a:r>
            <a:r>
              <a:rPr lang="en-US" sz="4000" dirty="0" err="1" smtClean="0">
                <a:solidFill>
                  <a:srgbClr val="FFFFFF"/>
                </a:solidFill>
                <a:latin typeface="ไอติม Bold"/>
              </a:rPr>
              <a:t>bị</a:t>
            </a:r>
            <a:r>
              <a:rPr lang="en-US" sz="4000" dirty="0" smtClean="0">
                <a:solidFill>
                  <a:srgbClr val="FFFFFF"/>
                </a:solidFill>
                <a:latin typeface="ไอติม Bold"/>
              </a:rPr>
              <a:t> </a:t>
            </a:r>
            <a:r>
              <a:rPr lang="en-US" sz="4000" dirty="0" err="1" smtClean="0">
                <a:solidFill>
                  <a:srgbClr val="FFFFFF"/>
                </a:solidFill>
                <a:latin typeface="ไอติม Bold"/>
              </a:rPr>
              <a:t>thí</a:t>
            </a:r>
            <a:r>
              <a:rPr lang="en-US" sz="4000" dirty="0" smtClean="0">
                <a:solidFill>
                  <a:srgbClr val="FFFFFF"/>
                </a:solidFill>
                <a:latin typeface="ไอติม Bold"/>
              </a:rPr>
              <a:t> </a:t>
            </a:r>
            <a:r>
              <a:rPr lang="en-US" sz="4000" dirty="0" err="1" smtClean="0">
                <a:solidFill>
                  <a:srgbClr val="FFFFFF"/>
                </a:solidFill>
                <a:latin typeface="ไอติม Bold"/>
              </a:rPr>
              <a:t>nghiệm</a:t>
            </a:r>
            <a:r>
              <a:rPr lang="en-US" sz="4000" dirty="0" smtClean="0">
                <a:solidFill>
                  <a:srgbClr val="FFFFFF"/>
                </a:solidFill>
                <a:latin typeface="ไอติม Bold"/>
              </a:rPr>
              <a:t> ở </a:t>
            </a:r>
            <a:r>
              <a:rPr lang="en-US" sz="4000" dirty="0" err="1" smtClean="0">
                <a:solidFill>
                  <a:srgbClr val="FFFFFF"/>
                </a:solidFill>
                <a:latin typeface="ไอติม Bold"/>
              </a:rPr>
              <a:t>mục</a:t>
            </a:r>
            <a:r>
              <a:rPr lang="en-US" sz="4000" dirty="0" smtClean="0">
                <a:solidFill>
                  <a:srgbClr val="FFFFFF"/>
                </a:solidFill>
                <a:latin typeface="ไอติม Bold"/>
              </a:rPr>
              <a:t> III</a:t>
            </a:r>
          </a:p>
          <a:p>
            <a:pPr>
              <a:lnSpc>
                <a:spcPts val="3269"/>
              </a:lnSpc>
            </a:pPr>
            <a:r>
              <a:rPr lang="en-US" sz="2725" dirty="0" smtClean="0">
                <a:solidFill>
                  <a:srgbClr val="FFFFFF"/>
                </a:solidFill>
                <a:latin typeface="ไอติม Bold"/>
              </a:rPr>
              <a:t> </a:t>
            </a:r>
            <a:endParaRPr lang="en-US" sz="2725" dirty="0">
              <a:solidFill>
                <a:srgbClr val="FFFFFF"/>
              </a:solidFill>
              <a:latin typeface="ไอติม Bold"/>
            </a:endParaRPr>
          </a:p>
        </p:txBody>
      </p:sp>
      <p:sp>
        <p:nvSpPr>
          <p:cNvPr id="8" name="TextBox 8"/>
          <p:cNvSpPr txBox="1"/>
          <p:nvPr/>
        </p:nvSpPr>
        <p:spPr>
          <a:xfrm>
            <a:off x="1385587" y="1391449"/>
            <a:ext cx="6387705" cy="923330"/>
          </a:xfrm>
          <a:prstGeom prst="rect">
            <a:avLst/>
          </a:prstGeom>
        </p:spPr>
        <p:txBody>
          <a:bodyPr wrap="square" lIns="0" tIns="0" rIns="0" bIns="0" rtlCol="0" anchor="t">
            <a:spAutoFit/>
          </a:bodyPr>
          <a:lstStyle/>
          <a:p>
            <a:pPr>
              <a:lnSpc>
                <a:spcPts val="7200"/>
              </a:lnSpc>
            </a:pPr>
            <a:r>
              <a:rPr lang="en-US" sz="7200" spc="-288" dirty="0" err="1" smtClean="0">
                <a:solidFill>
                  <a:srgbClr val="FFFFFF"/>
                </a:solidFill>
                <a:latin typeface="ไอติม Bold"/>
              </a:rPr>
              <a:t>Nhiệm</a:t>
            </a:r>
            <a:r>
              <a:rPr lang="en-US" sz="7200" spc="-288" dirty="0" smtClean="0">
                <a:solidFill>
                  <a:srgbClr val="FFFFFF"/>
                </a:solidFill>
                <a:latin typeface="ไอติม Bold"/>
              </a:rPr>
              <a:t> </a:t>
            </a:r>
            <a:r>
              <a:rPr lang="en-US" sz="7200" spc="-288" dirty="0" err="1" smtClean="0">
                <a:solidFill>
                  <a:srgbClr val="FFFFFF"/>
                </a:solidFill>
                <a:latin typeface="ไอติม Bold"/>
              </a:rPr>
              <a:t>vụ</a:t>
            </a:r>
            <a:r>
              <a:rPr lang="en-US" sz="7200" spc="-288" dirty="0" smtClean="0">
                <a:solidFill>
                  <a:srgbClr val="FFFFFF"/>
                </a:solidFill>
                <a:latin typeface="ไอติม Bold"/>
              </a:rPr>
              <a:t> </a:t>
            </a:r>
            <a:r>
              <a:rPr lang="en-US" sz="7200" spc="-288" dirty="0" err="1" smtClean="0">
                <a:solidFill>
                  <a:srgbClr val="FFFFFF"/>
                </a:solidFill>
                <a:latin typeface="ไอติม Bold"/>
              </a:rPr>
              <a:t>về</a:t>
            </a:r>
            <a:r>
              <a:rPr lang="en-US" sz="7200" spc="-288" dirty="0" smtClean="0">
                <a:solidFill>
                  <a:srgbClr val="FFFFFF"/>
                </a:solidFill>
                <a:latin typeface="ไอติม Bold"/>
              </a:rPr>
              <a:t> </a:t>
            </a:r>
            <a:r>
              <a:rPr lang="en-US" sz="7200" spc="-288" dirty="0" err="1" smtClean="0">
                <a:solidFill>
                  <a:srgbClr val="FFFFFF"/>
                </a:solidFill>
                <a:latin typeface="ไอติม Bold"/>
              </a:rPr>
              <a:t>nhà</a:t>
            </a:r>
            <a:endParaRPr lang="en-US" sz="7200" spc="-288" dirty="0">
              <a:solidFill>
                <a:srgbClr val="FFFFFF"/>
              </a:solidFill>
              <a:latin typeface="ไอติม Bold"/>
            </a:endParaRPr>
          </a:p>
        </p:txBody>
      </p:sp>
      <p:pic>
        <p:nvPicPr>
          <p:cNvPr id="10" name="Picture 10"/>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a:off x="16992600" y="3447722"/>
            <a:ext cx="2229771" cy="685125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a:off x="12573000" y="5676900"/>
            <a:ext cx="5006178" cy="5117840"/>
          </a:xfrm>
          <a:prstGeom prst="rect">
            <a:avLst/>
          </a:prstGeom>
        </p:spPr>
      </p:pic>
      <p:pic>
        <p:nvPicPr>
          <p:cNvPr id="13" name="Picture 13"/>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a:off x="15966415" y="6438900"/>
            <a:ext cx="2664124" cy="412751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04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11" name="Group 10"/>
          <p:cNvGrpSpPr/>
          <p:nvPr/>
        </p:nvGrpSpPr>
        <p:grpSpPr>
          <a:xfrm>
            <a:off x="18405" y="-260483"/>
            <a:ext cx="2043425" cy="2239590"/>
            <a:chOff x="-28433" y="-6255"/>
            <a:chExt cx="2451641" cy="4088023"/>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23884" y="-6255"/>
              <a:ext cx="2399324" cy="3825009"/>
            </a:xfrm>
            <a:prstGeom prst="rect">
              <a:avLst/>
            </a:prstGeom>
          </p:spPr>
        </p:pic>
        <p:sp>
          <p:nvSpPr>
            <p:cNvPr id="3" name="TextBox 3"/>
            <p:cNvSpPr txBox="1"/>
            <p:nvPr/>
          </p:nvSpPr>
          <p:spPr>
            <a:xfrm>
              <a:off x="-28433" y="1085511"/>
              <a:ext cx="2403805" cy="2996257"/>
            </a:xfrm>
            <a:prstGeom prst="rect">
              <a:avLst/>
            </a:prstGeom>
          </p:spPr>
          <p:txBody>
            <a:bodyPr wrap="square" lIns="0" tIns="0" rIns="0" bIns="0" rtlCol="0" anchor="t">
              <a:spAutoFit/>
            </a:bodyPr>
            <a:lstStyle/>
            <a:p>
              <a:pPr algn="ctr">
                <a:lnSpc>
                  <a:spcPts val="6400"/>
                </a:lnSpc>
              </a:pPr>
              <a:r>
                <a:rPr lang="en-US" sz="5400" spc="-256" dirty="0" err="1" smtClean="0">
                  <a:solidFill>
                    <a:srgbClr val="FFFFFF"/>
                  </a:solidFill>
                  <a:latin typeface="ไอติม Bold"/>
                </a:rPr>
                <a:t>Khởi</a:t>
              </a:r>
              <a:endParaRPr lang="en-US" sz="5400" spc="-256" dirty="0" smtClean="0">
                <a:solidFill>
                  <a:srgbClr val="FFFFFF"/>
                </a:solidFill>
                <a:latin typeface="ไอติม Bold"/>
              </a:endParaRPr>
            </a:p>
            <a:p>
              <a:pPr algn="ctr">
                <a:lnSpc>
                  <a:spcPts val="6400"/>
                </a:lnSpc>
              </a:pPr>
              <a:r>
                <a:rPr lang="en-US" sz="5400" spc="-256" dirty="0" err="1" smtClean="0">
                  <a:solidFill>
                    <a:srgbClr val="FFFFFF"/>
                  </a:solidFill>
                  <a:latin typeface="ไอติม Bold"/>
                </a:rPr>
                <a:t>Động</a:t>
              </a:r>
              <a:endParaRPr lang="en-US" sz="5400" spc="-256" dirty="0">
                <a:solidFill>
                  <a:srgbClr val="FFFFFF"/>
                </a:solidFill>
                <a:latin typeface="ไอติม Bold"/>
              </a:endParaRPr>
            </a:p>
          </p:txBody>
        </p:sp>
        <p:pic>
          <p:nvPicPr>
            <p:cNvPr id="4" name="Picture 1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a:off x="152400" y="-6255"/>
              <a:ext cx="653532" cy="692568"/>
            </a:xfrm>
            <a:prstGeom prst="rect">
              <a:avLst/>
            </a:prstGeom>
          </p:spPr>
        </p:pic>
        <p:pic>
          <p:nvPicPr>
            <p:cNvPr id="5" name="Picture 17"/>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a:fillRect/>
            </a:stretch>
          </p:blipFill>
          <p:spPr>
            <a:xfrm rot="1946367">
              <a:off x="1331151" y="3056984"/>
              <a:ext cx="533841" cy="442009"/>
            </a:xfrm>
            <a:prstGeom prst="rect">
              <a:avLst/>
            </a:prstGeom>
          </p:spPr>
        </p:pic>
      </p:grpSp>
      <p:grpSp>
        <p:nvGrpSpPr>
          <p:cNvPr id="6" name="Group 2"/>
          <p:cNvGrpSpPr/>
          <p:nvPr/>
        </p:nvGrpSpPr>
        <p:grpSpPr>
          <a:xfrm>
            <a:off x="10261091" y="213392"/>
            <a:ext cx="7515437" cy="5482308"/>
            <a:chOff x="0" y="0"/>
            <a:chExt cx="6761006" cy="2493320"/>
          </a:xfrm>
        </p:grpSpPr>
        <p:sp>
          <p:nvSpPr>
            <p:cNvPr id="7" name="Freeform 3"/>
            <p:cNvSpPr/>
            <p:nvPr/>
          </p:nvSpPr>
          <p:spPr>
            <a:xfrm>
              <a:off x="10160" y="16510"/>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8"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grpSp>
        <p:nvGrpSpPr>
          <p:cNvPr id="20" name="Group 19"/>
          <p:cNvGrpSpPr/>
          <p:nvPr/>
        </p:nvGrpSpPr>
        <p:grpSpPr>
          <a:xfrm>
            <a:off x="2114551" y="-316843"/>
            <a:ext cx="8182450" cy="6001679"/>
            <a:chOff x="3528928" y="973104"/>
            <a:chExt cx="12580235" cy="6491514"/>
          </a:xfrm>
        </p:grpSpPr>
        <p:grpSp>
          <p:nvGrpSpPr>
            <p:cNvPr id="12" name="Group 11"/>
            <p:cNvGrpSpPr/>
            <p:nvPr/>
          </p:nvGrpSpPr>
          <p:grpSpPr>
            <a:xfrm>
              <a:off x="3899962" y="973104"/>
              <a:ext cx="12209201" cy="6491514"/>
              <a:chOff x="3615605" y="363504"/>
              <a:chExt cx="12209201" cy="6491514"/>
            </a:xfrm>
          </p:grpSpPr>
          <p:grpSp>
            <p:nvGrpSpPr>
              <p:cNvPr id="13" name="Group 2"/>
              <p:cNvGrpSpPr/>
              <p:nvPr/>
            </p:nvGrpSpPr>
            <p:grpSpPr>
              <a:xfrm>
                <a:off x="3615605" y="363504"/>
                <a:ext cx="12209201" cy="6491514"/>
                <a:chOff x="103525" y="-243175"/>
                <a:chExt cx="6791576" cy="3078364"/>
              </a:xfrm>
            </p:grpSpPr>
            <p:sp>
              <p:nvSpPr>
                <p:cNvPr id="15" name="Freeform 3"/>
                <p:cNvSpPr/>
                <p:nvPr/>
              </p:nvSpPr>
              <p:spPr>
                <a:xfrm>
                  <a:off x="156955" y="29845"/>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16" name="Freeform 4"/>
                <p:cNvSpPr/>
                <p:nvPr/>
              </p:nvSpPr>
              <p:spPr>
                <a:xfrm>
                  <a:off x="103525" y="-243175"/>
                  <a:ext cx="6767356" cy="3078364"/>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sp>
            <p:nvSpPr>
              <p:cNvPr id="14" name="TextBox 13"/>
              <p:cNvSpPr txBox="1"/>
              <p:nvPr/>
            </p:nvSpPr>
            <p:spPr>
              <a:xfrm>
                <a:off x="5164791" y="911400"/>
                <a:ext cx="10603283" cy="4993442"/>
              </a:xfrm>
              <a:prstGeom prst="rect">
                <a:avLst/>
              </a:prstGeom>
            </p:spPr>
            <p:txBody>
              <a:bodyPr wrap="square" lIns="0" tIns="0" rIns="0" bIns="0" rtlCol="0" anchor="t">
                <a:spAutoFit/>
              </a:bodyPr>
              <a:lstStyle/>
              <a:p>
                <a:pPr>
                  <a:lnSpc>
                    <a:spcPts val="7200"/>
                  </a:lnSpc>
                </a:pPr>
                <a:r>
                  <a:rPr lang="en-US" sz="5400" spc="-288" dirty="0" err="1" smtClean="0">
                    <a:solidFill>
                      <a:srgbClr val="FFFFFF"/>
                    </a:solidFill>
                    <a:latin typeface="Times New Roman" panose="02020603050405020304" pitchFamily="18" charset="0"/>
                    <a:cs typeface="Times New Roman" panose="02020603050405020304" pitchFamily="18" charset="0"/>
                  </a:rPr>
                  <a:t>Tại</a:t>
                </a:r>
                <a:r>
                  <a:rPr lang="en-US" sz="5400" spc="-288" dirty="0" smtClean="0">
                    <a:solidFill>
                      <a:srgbClr val="FFFFFF"/>
                    </a:solidFill>
                    <a:latin typeface="Times New Roman" panose="02020603050405020304" pitchFamily="18" charset="0"/>
                    <a:cs typeface="Times New Roman" panose="02020603050405020304" pitchFamily="18" charset="0"/>
                  </a:rPr>
                  <a:t> </a:t>
                </a:r>
                <a:r>
                  <a:rPr lang="en-US" sz="5400" spc="-288" dirty="0" err="1" smtClean="0">
                    <a:solidFill>
                      <a:srgbClr val="FFFFFF"/>
                    </a:solidFill>
                    <a:latin typeface="Times New Roman" panose="02020603050405020304" pitchFamily="18" charset="0"/>
                    <a:cs typeface="Times New Roman" panose="02020603050405020304" pitchFamily="18" charset="0"/>
                  </a:rPr>
                  <a:t>sao</a:t>
                </a:r>
                <a:r>
                  <a:rPr lang="en-US" sz="5400" spc="-288" dirty="0" smtClean="0">
                    <a:solidFill>
                      <a:srgbClr val="FFFFFF"/>
                    </a:solidFill>
                    <a:latin typeface="Times New Roman" panose="02020603050405020304" pitchFamily="18" charset="0"/>
                    <a:cs typeface="Times New Roman" panose="02020603050405020304" pitchFamily="18" charset="0"/>
                  </a:rPr>
                  <a:t> </a:t>
                </a:r>
                <a:r>
                  <a:rPr lang="en-US" sz="5400" spc="-288" dirty="0" err="1" smtClean="0">
                    <a:solidFill>
                      <a:srgbClr val="FFFFFF"/>
                    </a:solidFill>
                    <a:latin typeface="Times New Roman" panose="02020603050405020304" pitchFamily="18" charset="0"/>
                    <a:cs typeface="Times New Roman" panose="02020603050405020304" pitchFamily="18" charset="0"/>
                  </a:rPr>
                  <a:t>khi</a:t>
                </a:r>
                <a:r>
                  <a:rPr lang="en-US" sz="5400" spc="-288" dirty="0" smtClean="0">
                    <a:solidFill>
                      <a:srgbClr val="FFFFFF"/>
                    </a:solidFill>
                    <a:latin typeface="Times New Roman" panose="02020603050405020304" pitchFamily="18" charset="0"/>
                    <a:cs typeface="Times New Roman" panose="02020603050405020304" pitchFamily="18" charset="0"/>
                  </a:rPr>
                  <a:t> </a:t>
                </a:r>
                <a:r>
                  <a:rPr lang="en-US" sz="5400" spc="-288" dirty="0" err="1" smtClean="0">
                    <a:solidFill>
                      <a:srgbClr val="FFFFFF"/>
                    </a:solidFill>
                    <a:latin typeface="Times New Roman" panose="02020603050405020304" pitchFamily="18" charset="0"/>
                    <a:cs typeface="Times New Roman" panose="02020603050405020304" pitchFamily="18" charset="0"/>
                  </a:rPr>
                  <a:t>chạy</a:t>
                </a:r>
                <a:r>
                  <a:rPr lang="en-US" sz="5400" spc="-288" dirty="0" smtClean="0">
                    <a:solidFill>
                      <a:srgbClr val="FFFFFF"/>
                    </a:solidFill>
                    <a:latin typeface="Times New Roman" panose="02020603050405020304" pitchFamily="18" charset="0"/>
                    <a:cs typeface="Times New Roman" panose="02020603050405020304" pitchFamily="18" charset="0"/>
                  </a:rPr>
                  <a:t>, con </a:t>
                </a:r>
                <a:r>
                  <a:rPr lang="en-US" sz="5400" spc="-288" dirty="0" err="1" smtClean="0">
                    <a:solidFill>
                      <a:srgbClr val="FFFFFF"/>
                    </a:solidFill>
                    <a:latin typeface="Times New Roman" panose="02020603050405020304" pitchFamily="18" charset="0"/>
                    <a:cs typeface="Times New Roman" panose="02020603050405020304" pitchFamily="18" charset="0"/>
                  </a:rPr>
                  <a:t>người</a:t>
                </a:r>
                <a:r>
                  <a:rPr lang="en-US" sz="5400" spc="-288" dirty="0" smtClean="0">
                    <a:solidFill>
                      <a:srgbClr val="FFFFFF"/>
                    </a:solidFill>
                    <a:latin typeface="Times New Roman" panose="02020603050405020304" pitchFamily="18" charset="0"/>
                    <a:cs typeface="Times New Roman" panose="02020603050405020304" pitchFamily="18" charset="0"/>
                  </a:rPr>
                  <a:t> </a:t>
                </a:r>
                <a:r>
                  <a:rPr lang="en-US" sz="5400" spc="-288" dirty="0" err="1" smtClean="0">
                    <a:solidFill>
                      <a:srgbClr val="FFFFFF"/>
                    </a:solidFill>
                    <a:latin typeface="Times New Roman" panose="02020603050405020304" pitchFamily="18" charset="0"/>
                    <a:cs typeface="Times New Roman" panose="02020603050405020304" pitchFamily="18" charset="0"/>
                  </a:rPr>
                  <a:t>cần</a:t>
                </a:r>
                <a:r>
                  <a:rPr lang="en-US" sz="5400" spc="-288" dirty="0" smtClean="0">
                    <a:solidFill>
                      <a:srgbClr val="FFFFFF"/>
                    </a:solidFill>
                    <a:latin typeface="Times New Roman" panose="02020603050405020304" pitchFamily="18" charset="0"/>
                    <a:cs typeface="Times New Roman" panose="02020603050405020304" pitchFamily="18" charset="0"/>
                  </a:rPr>
                  <a:t> </a:t>
                </a:r>
                <a:r>
                  <a:rPr lang="en-US" sz="5400" spc="-288" dirty="0" err="1" smtClean="0">
                    <a:solidFill>
                      <a:srgbClr val="FFFFFF"/>
                    </a:solidFill>
                    <a:latin typeface="Times New Roman" panose="02020603050405020304" pitchFamily="18" charset="0"/>
                    <a:cs typeface="Times New Roman" panose="02020603050405020304" pitchFamily="18" charset="0"/>
                  </a:rPr>
                  <a:t>nhiều</a:t>
                </a:r>
                <a:r>
                  <a:rPr lang="en-US" sz="5400" spc="-288" dirty="0" smtClean="0">
                    <a:solidFill>
                      <a:srgbClr val="FFFFFF"/>
                    </a:solidFill>
                    <a:latin typeface="Times New Roman" panose="02020603050405020304" pitchFamily="18" charset="0"/>
                    <a:cs typeface="Times New Roman" panose="02020603050405020304" pitchFamily="18" charset="0"/>
                  </a:rPr>
                  <a:t> </a:t>
                </a:r>
                <a:r>
                  <a:rPr lang="en-US" sz="5400" spc="-288" dirty="0" err="1" smtClean="0">
                    <a:solidFill>
                      <a:srgbClr val="FFFFFF"/>
                    </a:solidFill>
                    <a:latin typeface="Times New Roman" panose="02020603050405020304" pitchFamily="18" charset="0"/>
                    <a:cs typeface="Times New Roman" panose="02020603050405020304" pitchFamily="18" charset="0"/>
                  </a:rPr>
                  <a:t>khí</a:t>
                </a:r>
                <a:r>
                  <a:rPr lang="en-US" sz="5400" spc="-288" dirty="0" smtClean="0">
                    <a:solidFill>
                      <a:srgbClr val="FFFFFF"/>
                    </a:solidFill>
                    <a:latin typeface="Times New Roman" panose="02020603050405020304" pitchFamily="18" charset="0"/>
                    <a:cs typeface="Times New Roman" panose="02020603050405020304" pitchFamily="18" charset="0"/>
                  </a:rPr>
                  <a:t> oxygen </a:t>
                </a:r>
                <a:r>
                  <a:rPr lang="en-US" sz="5400" spc="-288" dirty="0" err="1" smtClean="0">
                    <a:solidFill>
                      <a:srgbClr val="FFFFFF"/>
                    </a:solidFill>
                    <a:latin typeface="Times New Roman" panose="02020603050405020304" pitchFamily="18" charset="0"/>
                    <a:cs typeface="Times New Roman" panose="02020603050405020304" pitchFamily="18" charset="0"/>
                  </a:rPr>
                  <a:t>và</a:t>
                </a:r>
                <a:r>
                  <a:rPr lang="en-US" sz="5400" spc="-288" dirty="0" smtClean="0">
                    <a:solidFill>
                      <a:srgbClr val="FFFFFF"/>
                    </a:solidFill>
                    <a:latin typeface="Times New Roman" panose="02020603050405020304" pitchFamily="18" charset="0"/>
                    <a:cs typeface="Times New Roman" panose="02020603050405020304" pitchFamily="18" charset="0"/>
                  </a:rPr>
                  <a:t> glucose, </a:t>
                </a:r>
                <a:r>
                  <a:rPr lang="en-US" sz="5400" spc="-288" dirty="0" err="1" smtClean="0">
                    <a:solidFill>
                      <a:srgbClr val="FFFFFF"/>
                    </a:solidFill>
                    <a:latin typeface="Times New Roman" panose="02020603050405020304" pitchFamily="18" charset="0"/>
                    <a:cs typeface="Times New Roman" panose="02020603050405020304" pitchFamily="18" charset="0"/>
                  </a:rPr>
                  <a:t>đồng</a:t>
                </a:r>
                <a:r>
                  <a:rPr lang="en-US" sz="5400" spc="-288" dirty="0" smtClean="0">
                    <a:solidFill>
                      <a:srgbClr val="FFFFFF"/>
                    </a:solidFill>
                    <a:latin typeface="Times New Roman" panose="02020603050405020304" pitchFamily="18" charset="0"/>
                    <a:cs typeface="Times New Roman" panose="02020603050405020304" pitchFamily="18" charset="0"/>
                  </a:rPr>
                  <a:t> </a:t>
                </a:r>
                <a:r>
                  <a:rPr lang="en-US" sz="5400" spc="-288" dirty="0" err="1" smtClean="0">
                    <a:solidFill>
                      <a:srgbClr val="FFFFFF"/>
                    </a:solidFill>
                    <a:latin typeface="Times New Roman" panose="02020603050405020304" pitchFamily="18" charset="0"/>
                    <a:cs typeface="Times New Roman" panose="02020603050405020304" pitchFamily="18" charset="0"/>
                  </a:rPr>
                  <a:t>thời</a:t>
                </a:r>
                <a:r>
                  <a:rPr lang="en-US" sz="5400" spc="-288" dirty="0" smtClean="0">
                    <a:solidFill>
                      <a:srgbClr val="FFFFFF"/>
                    </a:solidFill>
                    <a:latin typeface="Times New Roman" panose="02020603050405020304" pitchFamily="18" charset="0"/>
                    <a:cs typeface="Times New Roman" panose="02020603050405020304" pitchFamily="18" charset="0"/>
                  </a:rPr>
                  <a:t> </a:t>
                </a:r>
                <a:r>
                  <a:rPr lang="en-US" sz="5400" spc="-288" dirty="0" err="1" smtClean="0">
                    <a:solidFill>
                      <a:srgbClr val="FFFFFF"/>
                    </a:solidFill>
                    <a:latin typeface="Times New Roman" panose="02020603050405020304" pitchFamily="18" charset="0"/>
                    <a:cs typeface="Times New Roman" panose="02020603050405020304" pitchFamily="18" charset="0"/>
                  </a:rPr>
                  <a:t>giải</a:t>
                </a:r>
                <a:r>
                  <a:rPr lang="en-US" sz="5400" spc="-288" dirty="0" smtClean="0">
                    <a:solidFill>
                      <a:srgbClr val="FFFFFF"/>
                    </a:solidFill>
                    <a:latin typeface="Times New Roman" panose="02020603050405020304" pitchFamily="18" charset="0"/>
                    <a:cs typeface="Times New Roman" panose="02020603050405020304" pitchFamily="18" charset="0"/>
                  </a:rPr>
                  <a:t> </a:t>
                </a:r>
                <a:r>
                  <a:rPr lang="en-US" sz="5400" spc="-288" dirty="0" err="1" smtClean="0">
                    <a:solidFill>
                      <a:srgbClr val="FFFFFF"/>
                    </a:solidFill>
                    <a:latin typeface="Times New Roman" panose="02020603050405020304" pitchFamily="18" charset="0"/>
                    <a:cs typeface="Times New Roman" panose="02020603050405020304" pitchFamily="18" charset="0"/>
                  </a:rPr>
                  <a:t>phóng</a:t>
                </a:r>
                <a:r>
                  <a:rPr lang="en-US" sz="5400" spc="-288" dirty="0" smtClean="0">
                    <a:solidFill>
                      <a:srgbClr val="FFFFFF"/>
                    </a:solidFill>
                    <a:latin typeface="Times New Roman" panose="02020603050405020304" pitchFamily="18" charset="0"/>
                    <a:cs typeface="Times New Roman" panose="02020603050405020304" pitchFamily="18" charset="0"/>
                  </a:rPr>
                  <a:t> </a:t>
                </a:r>
                <a:r>
                  <a:rPr lang="en-US" sz="5400" spc="-288" dirty="0" err="1" smtClean="0">
                    <a:solidFill>
                      <a:srgbClr val="FFFFFF"/>
                    </a:solidFill>
                    <a:latin typeface="Times New Roman" panose="02020603050405020304" pitchFamily="18" charset="0"/>
                    <a:cs typeface="Times New Roman" panose="02020603050405020304" pitchFamily="18" charset="0"/>
                  </a:rPr>
                  <a:t>nhiều</a:t>
                </a:r>
                <a:r>
                  <a:rPr lang="en-US" sz="5400" spc="-288" dirty="0" smtClean="0">
                    <a:solidFill>
                      <a:srgbClr val="FFFFFF"/>
                    </a:solidFill>
                    <a:latin typeface="Times New Roman" panose="02020603050405020304" pitchFamily="18" charset="0"/>
                    <a:cs typeface="Times New Roman" panose="02020603050405020304" pitchFamily="18" charset="0"/>
                  </a:rPr>
                  <a:t> </a:t>
                </a:r>
                <a:r>
                  <a:rPr lang="en-US" sz="5400" spc="-288" dirty="0" err="1" smtClean="0">
                    <a:solidFill>
                      <a:srgbClr val="FFFFFF"/>
                    </a:solidFill>
                    <a:latin typeface="Times New Roman" panose="02020603050405020304" pitchFamily="18" charset="0"/>
                    <a:cs typeface="Times New Roman" panose="02020603050405020304" pitchFamily="18" charset="0"/>
                  </a:rPr>
                  <a:t>khí</a:t>
                </a:r>
                <a:r>
                  <a:rPr lang="en-US" sz="5400" spc="-288" dirty="0" smtClean="0">
                    <a:solidFill>
                      <a:srgbClr val="FFFFFF"/>
                    </a:solidFill>
                    <a:latin typeface="Times New Roman" panose="02020603050405020304" pitchFamily="18" charset="0"/>
                    <a:cs typeface="Times New Roman" panose="02020603050405020304" pitchFamily="18" charset="0"/>
                  </a:rPr>
                  <a:t> carbon </a:t>
                </a:r>
              </a:p>
              <a:p>
                <a:pPr>
                  <a:lnSpc>
                    <a:spcPts val="7200"/>
                  </a:lnSpc>
                </a:pPr>
                <a:r>
                  <a:rPr lang="en-US" sz="5400" spc="-288" dirty="0" smtClean="0">
                    <a:solidFill>
                      <a:srgbClr val="FFFFFF"/>
                    </a:solidFill>
                    <a:latin typeface="Times New Roman" panose="02020603050405020304" pitchFamily="18" charset="0"/>
                    <a:cs typeface="Times New Roman" panose="02020603050405020304" pitchFamily="18" charset="0"/>
                  </a:rPr>
                  <a:t>dioxide, </a:t>
                </a:r>
                <a:r>
                  <a:rPr lang="en-US" sz="5400" spc="-288" dirty="0" err="1" smtClean="0">
                    <a:solidFill>
                      <a:srgbClr val="FFFFFF"/>
                    </a:solidFill>
                    <a:latin typeface="Times New Roman" panose="02020603050405020304" pitchFamily="18" charset="0"/>
                    <a:cs typeface="Times New Roman" panose="02020603050405020304" pitchFamily="18" charset="0"/>
                  </a:rPr>
                  <a:t>nước</a:t>
                </a:r>
                <a:r>
                  <a:rPr lang="en-US" sz="5400" spc="-288" dirty="0" smtClean="0">
                    <a:solidFill>
                      <a:srgbClr val="FFFFFF"/>
                    </a:solidFill>
                    <a:latin typeface="Times New Roman" panose="02020603050405020304" pitchFamily="18" charset="0"/>
                    <a:cs typeface="Times New Roman" panose="02020603050405020304" pitchFamily="18" charset="0"/>
                  </a:rPr>
                  <a:t> </a:t>
                </a:r>
                <a:r>
                  <a:rPr lang="en-US" sz="5400" spc="-288" dirty="0" err="1" smtClean="0">
                    <a:solidFill>
                      <a:srgbClr val="FFFFFF"/>
                    </a:solidFill>
                    <a:latin typeface="Times New Roman" panose="02020603050405020304" pitchFamily="18" charset="0"/>
                    <a:cs typeface="Times New Roman" panose="02020603050405020304" pitchFamily="18" charset="0"/>
                  </a:rPr>
                  <a:t>và</a:t>
                </a:r>
                <a:r>
                  <a:rPr lang="en-US" sz="5400" spc="-288" dirty="0" smtClean="0">
                    <a:solidFill>
                      <a:srgbClr val="FFFFFF"/>
                    </a:solidFill>
                    <a:latin typeface="Times New Roman" panose="02020603050405020304" pitchFamily="18" charset="0"/>
                    <a:cs typeface="Times New Roman" panose="02020603050405020304" pitchFamily="18" charset="0"/>
                  </a:rPr>
                  <a:t> </a:t>
                </a:r>
                <a:r>
                  <a:rPr lang="en-US" sz="5400" spc="-288" dirty="0" err="1" smtClean="0">
                    <a:solidFill>
                      <a:srgbClr val="FFFFFF"/>
                    </a:solidFill>
                    <a:latin typeface="Times New Roman" panose="02020603050405020304" pitchFamily="18" charset="0"/>
                    <a:cs typeface="Times New Roman" panose="02020603050405020304" pitchFamily="18" charset="0"/>
                  </a:rPr>
                  <a:t>nhiệt</a:t>
                </a:r>
                <a:r>
                  <a:rPr lang="en-US" sz="5400" spc="-288" dirty="0">
                    <a:solidFill>
                      <a:srgbClr val="FFFFFF"/>
                    </a:solidFill>
                    <a:latin typeface="Times New Roman" panose="02020603050405020304" pitchFamily="18" charset="0"/>
                    <a:cs typeface="Times New Roman" panose="02020603050405020304" pitchFamily="18" charset="0"/>
                  </a:rPr>
                  <a:t>?</a:t>
                </a:r>
              </a:p>
            </p:txBody>
          </p:sp>
        </p:grpSp>
        <p:pic>
          <p:nvPicPr>
            <p:cNvPr id="19" name="Picture 1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528928" y="1661678"/>
              <a:ext cx="1674180" cy="1674181"/>
            </a:xfrm>
            <a:prstGeom prst="rect">
              <a:avLst/>
            </a:prstGeom>
          </p:spPr>
        </p:pic>
      </p:grpSp>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86999" y="274545"/>
            <a:ext cx="7471266" cy="4670859"/>
          </a:xfrm>
          <a:prstGeom prst="rect">
            <a:avLst/>
          </a:prstGeom>
        </p:spPr>
      </p:pic>
      <p:sp>
        <p:nvSpPr>
          <p:cNvPr id="10" name="TextBox 9"/>
          <p:cNvSpPr txBox="1"/>
          <p:nvPr/>
        </p:nvSpPr>
        <p:spPr>
          <a:xfrm>
            <a:off x="381000" y="5608796"/>
            <a:ext cx="17377265" cy="3170099"/>
          </a:xfrm>
          <a:prstGeom prst="rect">
            <a:avLst/>
          </a:prstGeom>
          <a:noFill/>
        </p:spPr>
        <p:txBody>
          <a:bodyPr wrap="square" rtlCol="0">
            <a:spAutoFit/>
          </a:bodyPr>
          <a:lstStyle/>
          <a:p>
            <a:r>
              <a:rPr lang="de-DE" sz="4000" dirty="0">
                <a:solidFill>
                  <a:schemeClr val="accent6"/>
                </a:solidFill>
                <a:latin typeface="Times New Roman" panose="02020603050405020304" pitchFamily="18" charset="0"/>
                <a:cs typeface="Times New Roman" panose="02020603050405020304" pitchFamily="18" charset="0"/>
              </a:rPr>
              <a:t>Khi chạy, cơ thể tiêu tốn nhiều năng lượng → Khi đó, quá trình </a:t>
            </a:r>
            <a:r>
              <a:rPr lang="de-DE" sz="4000" b="1" i="1" dirty="0">
                <a:solidFill>
                  <a:schemeClr val="accent6"/>
                </a:solidFill>
                <a:latin typeface="Times New Roman" panose="02020603050405020304" pitchFamily="18" charset="0"/>
                <a:cs typeface="Times New Roman" panose="02020603050405020304" pitchFamily="18" charset="0"/>
              </a:rPr>
              <a:t>chuyển hóa năng lượng diễn ra mạnh hơn </a:t>
            </a:r>
            <a:r>
              <a:rPr lang="de-DE" sz="4000" dirty="0">
                <a:solidFill>
                  <a:schemeClr val="accent6"/>
                </a:solidFill>
                <a:latin typeface="Times New Roman" panose="02020603050405020304" pitchFamily="18" charset="0"/>
                <a:cs typeface="Times New Roman" panose="02020603050405020304" pitchFamily="18" charset="0"/>
              </a:rPr>
              <a:t>để cung cấp đủ năng lượng cho cơ thể → </a:t>
            </a:r>
            <a:r>
              <a:rPr lang="de-DE" sz="4000" b="1" i="1" dirty="0">
                <a:solidFill>
                  <a:schemeClr val="accent6"/>
                </a:solidFill>
                <a:latin typeface="Times New Roman" panose="02020603050405020304" pitchFamily="18" charset="0"/>
                <a:cs typeface="Times New Roman" panose="02020603050405020304" pitchFamily="18" charset="0"/>
              </a:rPr>
              <a:t>Cơ thể </a:t>
            </a:r>
            <a:r>
              <a:rPr lang="de-DE" sz="4000" b="1" i="1" dirty="0" smtClean="0">
                <a:solidFill>
                  <a:schemeClr val="accent6"/>
                </a:solidFill>
                <a:latin typeface="Times New Roman" panose="02020603050405020304" pitchFamily="18" charset="0"/>
                <a:cs typeface="Times New Roman" panose="02020603050405020304" pitchFamily="18" charset="0"/>
              </a:rPr>
              <a:t>sẽ cần </a:t>
            </a:r>
            <a:r>
              <a:rPr lang="de-DE" sz="4000" b="1" i="1" dirty="0">
                <a:solidFill>
                  <a:schemeClr val="accent6"/>
                </a:solidFill>
                <a:latin typeface="Times New Roman" panose="02020603050405020304" pitchFamily="18" charset="0"/>
                <a:cs typeface="Times New Roman" panose="02020603050405020304" pitchFamily="18" charset="0"/>
              </a:rPr>
              <a:t>nhiều oxygen và glucose </a:t>
            </a:r>
            <a:r>
              <a:rPr lang="de-DE" sz="4000" dirty="0">
                <a:solidFill>
                  <a:schemeClr val="accent6"/>
                </a:solidFill>
                <a:latin typeface="Times New Roman" panose="02020603050405020304" pitchFamily="18" charset="0"/>
                <a:cs typeface="Times New Roman" panose="02020603050405020304" pitchFamily="18" charset="0"/>
              </a:rPr>
              <a:t>để cung cấp nguyên liệu cho quá trình chuyển hóa năng lượng này, đồng thời quá trình chuyển hóa năng lượng cũng giải phóng nhiều carbon dioxide, nước và nhiệt.</a:t>
            </a:r>
            <a:r>
              <a:rPr lang="en-US" sz="4000" dirty="0">
                <a:solidFill>
                  <a:schemeClr val="accent6"/>
                </a:solidFill>
                <a:latin typeface="Times New Roman" panose="02020603050405020304" pitchFamily="18" charset="0"/>
                <a:cs typeface="Times New Roman" panose="02020603050405020304" pitchFamily="18" charset="0"/>
              </a:rPr>
              <a:t> </a:t>
            </a:r>
          </a:p>
        </p:txBody>
      </p:sp>
      <p:sp>
        <p:nvSpPr>
          <p:cNvPr id="9" name="TextBox 8"/>
          <p:cNvSpPr txBox="1"/>
          <p:nvPr/>
        </p:nvSpPr>
        <p:spPr>
          <a:xfrm>
            <a:off x="381000" y="8814860"/>
            <a:ext cx="17245952" cy="1446550"/>
          </a:xfrm>
          <a:prstGeom prst="rect">
            <a:avLst/>
          </a:prstGeom>
          <a:noFill/>
        </p:spPr>
        <p:txBody>
          <a:bodyPr wrap="square" rtlCol="0">
            <a:spAutoFit/>
          </a:bodyPr>
          <a:lstStyle/>
          <a:p>
            <a:r>
              <a:rPr lang="de-DE" sz="4400" dirty="0">
                <a:solidFill>
                  <a:schemeClr val="bg1"/>
                </a:solidFill>
                <a:latin typeface="Times New Roman" panose="02020603050405020304" pitchFamily="18" charset="0"/>
                <a:cs typeface="Times New Roman" panose="02020603050405020304" pitchFamily="18" charset="0"/>
              </a:rPr>
              <a:t>+ Các hoạt động này đều cần năng lượng và năng lượng này được lấy từ quá trình hô hấp tế bào</a:t>
            </a:r>
            <a:r>
              <a:rPr lang="de-DE" sz="4400" dirty="0" smtClean="0">
                <a:solidFill>
                  <a:schemeClr val="bg1"/>
                </a:solidFill>
                <a:latin typeface="Times New Roman" panose="02020603050405020304" pitchFamily="18" charset="0"/>
                <a:cs typeface="Times New Roman" panose="02020603050405020304" pitchFamily="18" charset="0"/>
              </a:rPr>
              <a:t>.</a:t>
            </a:r>
            <a:endParaRPr lang="en-US" sz="4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9050"/>
            <a:ext cx="14820900" cy="1477328"/>
          </a:xfrm>
          <a:prstGeom prst="rect">
            <a:avLst/>
          </a:prstGeom>
          <a:noFill/>
        </p:spPr>
        <p:txBody>
          <a:bodyPr wrap="square" rtlCol="0">
            <a:spAutoFit/>
          </a:bodyPr>
          <a:lstStyle/>
          <a:p>
            <a:r>
              <a:rPr lang="en-US" spc="-288" dirty="0">
                <a:solidFill>
                  <a:srgbClr val="FFFFFF"/>
                </a:solidFill>
                <a:latin typeface="ไอติม Bold"/>
              </a:rPr>
              <a:t>BÀI 21: HÔ HẤP TẾ BÀO</a:t>
            </a:r>
          </a:p>
          <a:p>
            <a:r>
              <a:rPr lang="en-US" sz="7200" dirty="0" err="1" smtClean="0">
                <a:latin typeface="Times New Roman" panose="02020603050405020304" pitchFamily="18" charset="0"/>
                <a:cs typeface="Times New Roman" panose="02020603050405020304" pitchFamily="18" charset="0"/>
              </a:rPr>
              <a:t>Bài</a:t>
            </a:r>
            <a:r>
              <a:rPr lang="en-US" sz="7200" dirty="0" smtClean="0">
                <a:latin typeface="Times New Roman" panose="02020603050405020304" pitchFamily="18" charset="0"/>
                <a:cs typeface="Times New Roman" panose="02020603050405020304" pitchFamily="18" charset="0"/>
              </a:rPr>
              <a:t> 21: HÔ HẤP TẾ BÀO</a:t>
            </a:r>
            <a:endParaRPr lang="en-US" sz="7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33400" y="1333500"/>
            <a:ext cx="17145000" cy="4401205"/>
          </a:xfrm>
          <a:prstGeom prst="rect">
            <a:avLst/>
          </a:prstGeom>
          <a:noFill/>
        </p:spPr>
        <p:txBody>
          <a:bodyPr wrap="square" rtlCol="0">
            <a:spAutoFit/>
          </a:bodyPr>
          <a:lstStyle/>
          <a:p>
            <a:r>
              <a:rPr lang="en-US" b="1" dirty="0" smtClean="0">
                <a:solidFill>
                  <a:schemeClr val="accent6"/>
                </a:solidFill>
                <a:cs typeface="Times New Roman" panose="02020603050405020304" pitchFamily="18" charset="0"/>
              </a:rPr>
              <a:t>  </a:t>
            </a:r>
            <a:r>
              <a:rPr lang="en-US" sz="4000" b="1" dirty="0" smtClean="0">
                <a:solidFill>
                  <a:schemeClr val="accent6"/>
                </a:solidFill>
                <a:latin typeface="Times New Roman" panose="02020603050405020304" pitchFamily="18" charset="0"/>
                <a:cs typeface="Times New Roman" panose="02020603050405020304" pitchFamily="18" charset="0"/>
              </a:rPr>
              <a:t>I. </a:t>
            </a:r>
            <a:r>
              <a:rPr lang="vi-VN" sz="4000" b="1" dirty="0" smtClean="0">
                <a:solidFill>
                  <a:schemeClr val="accent6"/>
                </a:solidFill>
                <a:latin typeface="Times New Roman" panose="02020603050405020304" pitchFamily="18" charset="0"/>
                <a:cs typeface="Times New Roman" panose="02020603050405020304" pitchFamily="18" charset="0"/>
              </a:rPr>
              <a:t>Mục tiêu</a:t>
            </a:r>
            <a:r>
              <a:rPr lang="en-US" sz="4000" b="1" dirty="0" smtClean="0">
                <a:solidFill>
                  <a:schemeClr val="accent6"/>
                </a:solidFill>
                <a:latin typeface="Times New Roman" panose="02020603050405020304" pitchFamily="18" charset="0"/>
                <a:cs typeface="Times New Roman" panose="02020603050405020304" pitchFamily="18" charset="0"/>
              </a:rPr>
              <a:t>: </a:t>
            </a:r>
          </a:p>
          <a:p>
            <a:r>
              <a:rPr lang="vi-VN" sz="4000" dirty="0" smtClean="0">
                <a:latin typeface="Times New Roman" panose="02020603050405020304" pitchFamily="18" charset="0"/>
                <a:cs typeface="Times New Roman" panose="02020603050405020304" pitchFamily="18" charset="0"/>
              </a:rPr>
              <a:t>- Mô tả một cách tổng quát quá trình hô hấp tế bào (ở </a:t>
            </a:r>
            <a:r>
              <a:rPr lang="en-US" sz="4000" dirty="0" err="1" smtClean="0">
                <a:latin typeface="Times New Roman" panose="02020603050405020304" pitchFamily="18" charset="0"/>
                <a:cs typeface="Times New Roman" panose="02020603050405020304" pitchFamily="18" charset="0"/>
              </a:rPr>
              <a:t>thực</a:t>
            </a:r>
            <a:r>
              <a:rPr lang="vi-VN" sz="4000" dirty="0" smtClean="0">
                <a:latin typeface="Times New Roman" panose="02020603050405020304" pitchFamily="18" charset="0"/>
                <a:cs typeface="Times New Roman" panose="02020603050405020304" pitchFamily="18" charset="0"/>
              </a:rPr>
              <a:t> vật và </a:t>
            </a:r>
            <a:r>
              <a:rPr lang="vi-VN" sz="4000" dirty="0">
                <a:latin typeface="Times New Roman" panose="02020603050405020304" pitchFamily="18" charset="0"/>
                <a:cs typeface="Times New Roman" panose="02020603050405020304" pitchFamily="18" charset="0"/>
              </a:rPr>
              <a:t>động</a:t>
            </a:r>
            <a:r>
              <a:rPr lang="vi-VN" sz="4000" dirty="0" smtClean="0">
                <a:latin typeface="Times New Roman" panose="02020603050405020304" pitchFamily="18" charset="0"/>
                <a:cs typeface="Times New Roman" panose="02020603050405020304" pitchFamily="18" charset="0"/>
              </a:rPr>
              <a:t> vật)</a:t>
            </a:r>
            <a:r>
              <a:rPr lang="en-US" sz="4000" dirty="0" smtClean="0">
                <a:latin typeface="Times New Roman" panose="02020603050405020304" pitchFamily="18" charset="0"/>
                <a:cs typeface="Times New Roman" panose="02020603050405020304" pitchFamily="18" charset="0"/>
              </a:rPr>
              <a:t>:</a:t>
            </a:r>
          </a:p>
          <a:p>
            <a:r>
              <a:rPr lang="en-US" sz="4000" dirty="0">
                <a:latin typeface="Times New Roman" panose="02020603050405020304" pitchFamily="18" charset="0"/>
                <a:cs typeface="Times New Roman" panose="02020603050405020304" pitchFamily="18" charset="0"/>
              </a:rPr>
              <a:t>+</a:t>
            </a:r>
            <a:r>
              <a:rPr lang="vi-VN"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Nêu được khái niệm hô </a:t>
            </a:r>
            <a:r>
              <a:rPr lang="vi-VN" sz="4000" dirty="0" smtClean="0">
                <a:latin typeface="Times New Roman" panose="02020603050405020304" pitchFamily="18" charset="0"/>
                <a:cs typeface="Times New Roman" panose="02020603050405020304" pitchFamily="18" charset="0"/>
              </a:rPr>
              <a:t>hấp</a:t>
            </a:r>
            <a:r>
              <a:rPr lang="en-US" sz="4000" dirty="0" smtClean="0">
                <a:latin typeface="Times New Roman" panose="02020603050405020304" pitchFamily="18" charset="0"/>
                <a:cs typeface="Times New Roman" panose="02020603050405020304" pitchFamily="18" charset="0"/>
              </a:rPr>
              <a:t> ở </a:t>
            </a:r>
            <a:r>
              <a:rPr lang="en-US" sz="4000" dirty="0" err="1" smtClean="0">
                <a:latin typeface="Times New Roman" panose="02020603050405020304" pitchFamily="18" charset="0"/>
                <a:cs typeface="Times New Roman" panose="02020603050405020304" pitchFamily="18" charset="0"/>
              </a:rPr>
              <a:t>tế</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bào</a:t>
            </a:r>
            <a:r>
              <a:rPr lang="en-US" sz="4000" dirty="0" smtClean="0">
                <a:latin typeface="Times New Roman" panose="02020603050405020304" pitchFamily="18" charset="0"/>
                <a:cs typeface="Times New Roman" panose="02020603050405020304" pitchFamily="18" charset="0"/>
              </a:rPr>
              <a:t>.</a:t>
            </a:r>
            <a:r>
              <a:rPr lang="vi-VN"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a:t>
            </a:r>
            <a:r>
              <a:rPr lang="vi-VN"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Viết được phương trình tổng quát của hô hấp (dạng chữ).  </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a:t>
            </a:r>
            <a:r>
              <a:rPr lang="vi-VN"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Thể hiện được hai chiều tổng hợp và phân giải chất hữu cơ của tế bào.</a:t>
            </a:r>
            <a:endParaRPr lang="en-US"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Tiến </a:t>
            </a:r>
            <a:r>
              <a:rPr lang="vi-VN" sz="4000" dirty="0" smtClean="0">
                <a:latin typeface="Times New Roman" panose="02020603050405020304" pitchFamily="18" charset="0"/>
                <a:cs typeface="Times New Roman" panose="02020603050405020304" pitchFamily="18" charset="0"/>
              </a:rPr>
              <a:t>hành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được</a:t>
            </a:r>
            <a:r>
              <a:rPr lang="vi-VN"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thí nghiệm về hô hấp tế bào ở thực vật thông qua sự nảy mầm của </a:t>
            </a:r>
            <a:r>
              <a:rPr lang="vi-VN" sz="4000" dirty="0" smtClean="0">
                <a:latin typeface="Times New Roman" panose="02020603050405020304" pitchFamily="18" charset="0"/>
                <a:cs typeface="Times New Roman" panose="02020603050405020304" pitchFamily="18" charset="0"/>
              </a:rPr>
              <a:t>hạt.</a:t>
            </a:r>
            <a:endParaRPr lang="en-US" sz="4000" dirty="0" smtClean="0">
              <a:solidFill>
                <a:schemeClr val="accent6"/>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3400" y="6667500"/>
            <a:ext cx="16764000" cy="2554545"/>
          </a:xfrm>
          <a:prstGeom prst="rect">
            <a:avLst/>
          </a:prstGeom>
          <a:noFill/>
        </p:spPr>
        <p:txBody>
          <a:bodyPr wrap="square" rtlCol="0">
            <a:spAutoFit/>
          </a:bodyPr>
          <a:lstStyle/>
          <a:p>
            <a:r>
              <a:rPr lang="en-US" dirty="0" smtClean="0"/>
              <a:t>  </a:t>
            </a:r>
            <a:r>
              <a:rPr lang="en-US" sz="4000" b="1" dirty="0" smtClean="0">
                <a:solidFill>
                  <a:srgbClr val="FF0000"/>
                </a:solidFill>
                <a:latin typeface="Times New Roman" panose="02020603050405020304" pitchFamily="18" charset="0"/>
                <a:cs typeface="Times New Roman" panose="02020603050405020304" pitchFamily="18" charset="0"/>
              </a:rPr>
              <a:t>NỘI DUNG (4 </a:t>
            </a:r>
            <a:r>
              <a:rPr lang="en-US" sz="4000" b="1" dirty="0" err="1" smtClean="0">
                <a:solidFill>
                  <a:srgbClr val="FF0000"/>
                </a:solidFill>
                <a:latin typeface="Times New Roman" panose="02020603050405020304" pitchFamily="18" charset="0"/>
                <a:cs typeface="Times New Roman" panose="02020603050405020304" pitchFamily="18" charset="0"/>
              </a:rPr>
              <a:t>tiết</a:t>
            </a:r>
            <a:r>
              <a:rPr lang="en-US" sz="4000" b="1" dirty="0" smtClean="0">
                <a:solidFill>
                  <a:srgbClr val="FF0000"/>
                </a:solidFill>
                <a:latin typeface="Times New Roman" panose="02020603050405020304" pitchFamily="18" charset="0"/>
                <a:cs typeface="Times New Roman" panose="02020603050405020304" pitchFamily="18" charset="0"/>
              </a:rPr>
              <a:t>) </a:t>
            </a:r>
          </a:p>
          <a:p>
            <a:r>
              <a:rPr lang="de-DE" sz="4000" b="1" dirty="0" smtClean="0">
                <a:latin typeface="Times New Roman" panose="02020603050405020304" pitchFamily="18" charset="0"/>
                <a:cs typeface="Times New Roman" panose="02020603050405020304" pitchFamily="18" charset="0"/>
              </a:rPr>
              <a:t>I</a:t>
            </a:r>
            <a:r>
              <a:rPr lang="de-DE" sz="4000" b="1" dirty="0">
                <a:latin typeface="Times New Roman" panose="02020603050405020304" pitchFamily="18" charset="0"/>
                <a:cs typeface="Times New Roman" panose="02020603050405020304" pitchFamily="18" charset="0"/>
              </a:rPr>
              <a:t>. Hô hấp tế </a:t>
            </a:r>
            <a:r>
              <a:rPr lang="de-DE" sz="4000" b="1" dirty="0" smtClean="0">
                <a:latin typeface="Times New Roman" panose="02020603050405020304" pitchFamily="18" charset="0"/>
                <a:cs typeface="Times New Roman" panose="02020603050405020304" pitchFamily="18" charset="0"/>
              </a:rPr>
              <a:t>bào</a:t>
            </a:r>
          </a:p>
          <a:p>
            <a:r>
              <a:rPr lang="de-DE" sz="4000" b="1" dirty="0">
                <a:latin typeface="Times New Roman" panose="02020603050405020304" pitchFamily="18" charset="0"/>
                <a:cs typeface="Times New Roman" panose="02020603050405020304" pitchFamily="18" charset="0"/>
              </a:rPr>
              <a:t>II. Mối quan hệ hai chiều giữa tổng hợp và phân giải chất hữu cơ ở tế bào</a:t>
            </a:r>
            <a:endParaRPr lang="en-US" sz="4000" dirty="0">
              <a:latin typeface="Times New Roman" panose="02020603050405020304" pitchFamily="18" charset="0"/>
              <a:cs typeface="Times New Roman" panose="02020603050405020304" pitchFamily="18" charset="0"/>
            </a:endParaRPr>
          </a:p>
          <a:p>
            <a:r>
              <a:rPr lang="de-DE" sz="4000" b="1" dirty="0">
                <a:latin typeface="Times New Roman" panose="02020603050405020304" pitchFamily="18" charset="0"/>
                <a:cs typeface="Times New Roman" panose="02020603050405020304" pitchFamily="18" charset="0"/>
              </a:rPr>
              <a:t>III. Thí nghiệm </a:t>
            </a:r>
            <a:r>
              <a:rPr lang="vi-VN" sz="4000" b="1" dirty="0">
                <a:latin typeface="Times New Roman" panose="02020603050405020304" pitchFamily="18" charset="0"/>
                <a:cs typeface="Times New Roman" panose="02020603050405020304" pitchFamily="18" charset="0"/>
              </a:rPr>
              <a:t>về hô hấp tế bào cần oxygen ở hạt nảy mầm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09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1625308"/>
            <a:ext cx="8077200" cy="436017"/>
          </a:xfrm>
          <a:prstGeom prst="rect">
            <a:avLst/>
          </a:prstGeom>
        </p:spPr>
        <p:txBody>
          <a:bodyPr wrap="square" lIns="0" tIns="0" rIns="0" bIns="0" rtlCol="0" anchor="t">
            <a:spAutoFit/>
          </a:bodyPr>
          <a:lstStyle/>
          <a:p>
            <a:pPr>
              <a:lnSpc>
                <a:spcPts val="3359"/>
              </a:lnSpc>
            </a:pPr>
            <a:r>
              <a:rPr lang="en-US" sz="6000" dirty="0" smtClean="0">
                <a:solidFill>
                  <a:schemeClr val="bg1"/>
                </a:solidFill>
              </a:rPr>
              <a:t>I. </a:t>
            </a:r>
            <a:r>
              <a:rPr lang="en-US" sz="6000" dirty="0" err="1" smtClean="0">
                <a:solidFill>
                  <a:schemeClr val="bg1"/>
                </a:solidFill>
              </a:rPr>
              <a:t>Hô</a:t>
            </a:r>
            <a:r>
              <a:rPr lang="en-US" sz="6000" dirty="0" smtClean="0">
                <a:solidFill>
                  <a:schemeClr val="bg1"/>
                </a:solidFill>
              </a:rPr>
              <a:t> </a:t>
            </a:r>
            <a:r>
              <a:rPr lang="en-US" sz="6000" dirty="0" err="1" smtClean="0">
                <a:solidFill>
                  <a:schemeClr val="bg1"/>
                </a:solidFill>
              </a:rPr>
              <a:t>hấp</a:t>
            </a:r>
            <a:r>
              <a:rPr lang="en-US" sz="6000" dirty="0" smtClean="0">
                <a:solidFill>
                  <a:schemeClr val="bg1"/>
                </a:solidFill>
              </a:rPr>
              <a:t> </a:t>
            </a:r>
            <a:r>
              <a:rPr lang="en-US" sz="6000" dirty="0" err="1" smtClean="0">
                <a:solidFill>
                  <a:schemeClr val="bg1"/>
                </a:solidFill>
              </a:rPr>
              <a:t>tế</a:t>
            </a:r>
            <a:r>
              <a:rPr lang="en-US" sz="6000" dirty="0" smtClean="0">
                <a:solidFill>
                  <a:schemeClr val="bg1"/>
                </a:solidFill>
              </a:rPr>
              <a:t> </a:t>
            </a:r>
            <a:r>
              <a:rPr lang="en-US" sz="6000" dirty="0" err="1" smtClean="0">
                <a:solidFill>
                  <a:schemeClr val="bg1"/>
                </a:solidFill>
              </a:rPr>
              <a:t>bào</a:t>
            </a:r>
            <a:endParaRPr lang="en-US" sz="6000" spc="-96" dirty="0">
              <a:solidFill>
                <a:schemeClr val="bg1"/>
              </a:solidFill>
              <a:latin typeface="Mali"/>
            </a:endParaRPr>
          </a:p>
        </p:txBody>
      </p:sp>
      <p:sp>
        <p:nvSpPr>
          <p:cNvPr id="11" name="TextBox 11"/>
          <p:cNvSpPr txBox="1"/>
          <p:nvPr/>
        </p:nvSpPr>
        <p:spPr>
          <a:xfrm>
            <a:off x="2612243" y="2223843"/>
            <a:ext cx="15087600" cy="939681"/>
          </a:xfrm>
          <a:prstGeom prst="rect">
            <a:avLst/>
          </a:prstGeom>
        </p:spPr>
        <p:txBody>
          <a:bodyPr wrap="square" lIns="0" tIns="0" rIns="0" bIns="0" rtlCol="0" anchor="t">
            <a:spAutoFit/>
          </a:bodyPr>
          <a:lstStyle/>
          <a:p>
            <a:pPr>
              <a:lnSpc>
                <a:spcPts val="3569"/>
              </a:lnSpc>
            </a:pPr>
            <a:r>
              <a:rPr lang="en-US" sz="4000" dirty="0" smtClean="0">
                <a:solidFill>
                  <a:srgbClr val="FFFF00"/>
                </a:solidFill>
              </a:rPr>
              <a:t>NV1: </a:t>
            </a:r>
            <a:r>
              <a:rPr lang="en-US" sz="4000" dirty="0" err="1" smtClean="0">
                <a:solidFill>
                  <a:schemeClr val="bg1"/>
                </a:solidFill>
              </a:rPr>
              <a:t>Quan</a:t>
            </a:r>
            <a:r>
              <a:rPr lang="en-US" sz="4000" dirty="0" smtClean="0">
                <a:solidFill>
                  <a:schemeClr val="bg1"/>
                </a:solidFill>
              </a:rPr>
              <a:t> </a:t>
            </a:r>
            <a:r>
              <a:rPr lang="en-US" sz="4000" dirty="0" err="1" smtClean="0">
                <a:solidFill>
                  <a:schemeClr val="bg1"/>
                </a:solidFill>
              </a:rPr>
              <a:t>sát</a:t>
            </a:r>
            <a:r>
              <a:rPr lang="en-US" sz="4000" dirty="0" smtClean="0">
                <a:solidFill>
                  <a:schemeClr val="bg1"/>
                </a:solidFill>
              </a:rPr>
              <a:t> </a:t>
            </a:r>
            <a:r>
              <a:rPr lang="en-US" sz="4000" dirty="0" err="1" smtClean="0">
                <a:solidFill>
                  <a:schemeClr val="bg1"/>
                </a:solidFill>
              </a:rPr>
              <a:t>hình</a:t>
            </a:r>
            <a:r>
              <a:rPr lang="en-US" sz="4000" dirty="0" smtClean="0">
                <a:solidFill>
                  <a:schemeClr val="bg1"/>
                </a:solidFill>
              </a:rPr>
              <a:t> 21.2, </a:t>
            </a:r>
            <a:r>
              <a:rPr lang="en-US" sz="4000" dirty="0" err="1" smtClean="0">
                <a:solidFill>
                  <a:schemeClr val="bg1"/>
                </a:solidFill>
              </a:rPr>
              <a:t>kết</a:t>
            </a:r>
            <a:r>
              <a:rPr lang="en-US" sz="4000" dirty="0" smtClean="0">
                <a:solidFill>
                  <a:schemeClr val="bg1"/>
                </a:solidFill>
              </a:rPr>
              <a:t> </a:t>
            </a:r>
            <a:r>
              <a:rPr lang="en-US" sz="4000" dirty="0" err="1" smtClean="0">
                <a:solidFill>
                  <a:schemeClr val="bg1"/>
                </a:solidFill>
              </a:rPr>
              <a:t>hợp</a:t>
            </a:r>
            <a:r>
              <a:rPr lang="en-US" sz="4000" dirty="0" smtClean="0">
                <a:solidFill>
                  <a:schemeClr val="bg1"/>
                </a:solidFill>
              </a:rPr>
              <a:t> </a:t>
            </a:r>
            <a:r>
              <a:rPr lang="en-US" sz="4000" dirty="0" err="1" smtClean="0">
                <a:solidFill>
                  <a:schemeClr val="bg1"/>
                </a:solidFill>
              </a:rPr>
              <a:t>đọc</a:t>
            </a:r>
            <a:r>
              <a:rPr lang="en-US" sz="4000" dirty="0" smtClean="0">
                <a:solidFill>
                  <a:schemeClr val="bg1"/>
                </a:solidFill>
              </a:rPr>
              <a:t> </a:t>
            </a:r>
            <a:r>
              <a:rPr lang="en-US" sz="4000" dirty="0" err="1" smtClean="0">
                <a:solidFill>
                  <a:schemeClr val="bg1"/>
                </a:solidFill>
              </a:rPr>
              <a:t>thông</a:t>
            </a:r>
            <a:r>
              <a:rPr lang="en-US" sz="4000" dirty="0" smtClean="0">
                <a:solidFill>
                  <a:schemeClr val="bg1"/>
                </a:solidFill>
              </a:rPr>
              <a:t> tin </a:t>
            </a:r>
            <a:r>
              <a:rPr lang="en-US" sz="4000" dirty="0" err="1" smtClean="0">
                <a:solidFill>
                  <a:schemeClr val="bg1"/>
                </a:solidFill>
              </a:rPr>
              <a:t>mục</a:t>
            </a:r>
            <a:r>
              <a:rPr lang="en-US" sz="4000" dirty="0" smtClean="0">
                <a:solidFill>
                  <a:schemeClr val="bg1"/>
                </a:solidFill>
              </a:rPr>
              <a:t> I </a:t>
            </a:r>
            <a:r>
              <a:rPr lang="en-US" sz="4000" dirty="0" err="1" smtClean="0">
                <a:solidFill>
                  <a:schemeClr val="bg1"/>
                </a:solidFill>
              </a:rPr>
              <a:t>sgk</a:t>
            </a:r>
            <a:r>
              <a:rPr lang="en-US" sz="4000" dirty="0" smtClean="0">
                <a:solidFill>
                  <a:schemeClr val="bg1"/>
                </a:solidFill>
              </a:rPr>
              <a:t> </a:t>
            </a:r>
            <a:r>
              <a:rPr lang="en-US" sz="4000" dirty="0" err="1" smtClean="0">
                <a:solidFill>
                  <a:schemeClr val="bg1"/>
                </a:solidFill>
              </a:rPr>
              <a:t>trang</a:t>
            </a:r>
            <a:r>
              <a:rPr lang="en-US" sz="4000" dirty="0" smtClean="0">
                <a:solidFill>
                  <a:schemeClr val="bg1"/>
                </a:solidFill>
              </a:rPr>
              <a:t> 101, </a:t>
            </a:r>
            <a:r>
              <a:rPr lang="en-US" sz="4000" dirty="0" err="1" smtClean="0">
                <a:solidFill>
                  <a:schemeClr val="bg1"/>
                </a:solidFill>
              </a:rPr>
              <a:t>thảo</a:t>
            </a:r>
            <a:r>
              <a:rPr lang="en-US" sz="4000" dirty="0" smtClean="0">
                <a:solidFill>
                  <a:schemeClr val="bg1"/>
                </a:solidFill>
              </a:rPr>
              <a:t> </a:t>
            </a:r>
            <a:r>
              <a:rPr lang="en-US" sz="4000" dirty="0" err="1" smtClean="0">
                <a:solidFill>
                  <a:schemeClr val="bg1"/>
                </a:solidFill>
              </a:rPr>
              <a:t>luận</a:t>
            </a:r>
            <a:r>
              <a:rPr lang="en-US" sz="4000" dirty="0" smtClean="0">
                <a:solidFill>
                  <a:schemeClr val="bg1"/>
                </a:solidFill>
              </a:rPr>
              <a:t> </a:t>
            </a:r>
            <a:r>
              <a:rPr lang="en-US" sz="4000" dirty="0" err="1" smtClean="0">
                <a:solidFill>
                  <a:schemeClr val="bg1"/>
                </a:solidFill>
              </a:rPr>
              <a:t>nhóm</a:t>
            </a:r>
            <a:r>
              <a:rPr lang="en-US" sz="4000" dirty="0" smtClean="0">
                <a:solidFill>
                  <a:schemeClr val="bg1"/>
                </a:solidFill>
              </a:rPr>
              <a:t>, </a:t>
            </a:r>
            <a:r>
              <a:rPr lang="en-US" sz="4000" dirty="0" err="1" smtClean="0">
                <a:solidFill>
                  <a:schemeClr val="bg1"/>
                </a:solidFill>
              </a:rPr>
              <a:t>hoàn</a:t>
            </a:r>
            <a:r>
              <a:rPr lang="en-US" sz="4000" dirty="0" smtClean="0">
                <a:solidFill>
                  <a:schemeClr val="bg1"/>
                </a:solidFill>
              </a:rPr>
              <a:t> </a:t>
            </a:r>
            <a:r>
              <a:rPr lang="en-US" sz="4000" dirty="0" err="1" smtClean="0">
                <a:solidFill>
                  <a:schemeClr val="bg1"/>
                </a:solidFill>
              </a:rPr>
              <a:t>thành</a:t>
            </a:r>
            <a:r>
              <a:rPr lang="en-US" sz="4000" dirty="0" smtClean="0">
                <a:solidFill>
                  <a:schemeClr val="bg1"/>
                </a:solidFill>
              </a:rPr>
              <a:t> PHT </a:t>
            </a:r>
            <a:r>
              <a:rPr lang="en-US" sz="4000" dirty="0" err="1" smtClean="0">
                <a:solidFill>
                  <a:schemeClr val="bg1"/>
                </a:solidFill>
              </a:rPr>
              <a:t>số</a:t>
            </a:r>
            <a:r>
              <a:rPr lang="en-US" sz="4000" dirty="0" smtClean="0">
                <a:solidFill>
                  <a:schemeClr val="bg1"/>
                </a:solidFill>
              </a:rPr>
              <a:t> 1 </a:t>
            </a:r>
            <a:r>
              <a:rPr lang="en-US" sz="4000" dirty="0" err="1" smtClean="0">
                <a:solidFill>
                  <a:schemeClr val="bg1"/>
                </a:solidFill>
              </a:rPr>
              <a:t>trong</a:t>
            </a:r>
            <a:r>
              <a:rPr lang="en-US" sz="4000" dirty="0" smtClean="0">
                <a:solidFill>
                  <a:schemeClr val="bg1"/>
                </a:solidFill>
              </a:rPr>
              <a:t> </a:t>
            </a:r>
            <a:r>
              <a:rPr lang="en-US" sz="4000" dirty="0" err="1" smtClean="0">
                <a:solidFill>
                  <a:schemeClr val="bg1"/>
                </a:solidFill>
              </a:rPr>
              <a:t>thời</a:t>
            </a:r>
            <a:r>
              <a:rPr lang="en-US" sz="4000" dirty="0" smtClean="0">
                <a:solidFill>
                  <a:schemeClr val="bg1"/>
                </a:solidFill>
              </a:rPr>
              <a:t> </a:t>
            </a:r>
            <a:r>
              <a:rPr lang="en-US" sz="4000" dirty="0" err="1" smtClean="0">
                <a:solidFill>
                  <a:schemeClr val="bg1"/>
                </a:solidFill>
              </a:rPr>
              <a:t>gian</a:t>
            </a:r>
            <a:r>
              <a:rPr lang="en-US" sz="4000" dirty="0" smtClean="0">
                <a:solidFill>
                  <a:schemeClr val="bg1"/>
                </a:solidFill>
              </a:rPr>
              <a:t> </a:t>
            </a:r>
            <a:r>
              <a:rPr lang="en-US" sz="4000" dirty="0">
                <a:solidFill>
                  <a:schemeClr val="bg1"/>
                </a:solidFill>
              </a:rPr>
              <a:t>8</a:t>
            </a:r>
            <a:r>
              <a:rPr lang="en-US" sz="4000" dirty="0" smtClean="0">
                <a:solidFill>
                  <a:schemeClr val="bg1"/>
                </a:solidFill>
              </a:rPr>
              <a:t> </a:t>
            </a:r>
            <a:r>
              <a:rPr lang="en-US" sz="4000" dirty="0" err="1" smtClean="0">
                <a:solidFill>
                  <a:schemeClr val="bg1"/>
                </a:solidFill>
              </a:rPr>
              <a:t>phút</a:t>
            </a:r>
            <a:r>
              <a:rPr lang="en-US" sz="4000" dirty="0">
                <a:solidFill>
                  <a:schemeClr val="bg1"/>
                </a:solidFill>
              </a:rPr>
              <a:t>.</a:t>
            </a:r>
            <a:endParaRPr lang="en-US" sz="4000" spc="-102" dirty="0">
              <a:solidFill>
                <a:schemeClr val="bg1"/>
              </a:solidFill>
              <a:latin typeface="Mali"/>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2207649"/>
            </a:xfrm>
            <a:prstGeom prst="rect">
              <a:avLst/>
            </a:prstGeom>
          </p:spPr>
          <p:txBody>
            <a:bodyPr wrap="square" lIns="0" tIns="0" rIns="0" bIns="0" rtlCol="0" anchor="t">
              <a:spAutoFit/>
            </a:bodyPr>
            <a:lstStyle/>
            <a:p>
              <a:pPr algn="ctr">
                <a:lnSpc>
                  <a:spcPts val="6400"/>
                </a:lnSpc>
              </a:pPr>
              <a:r>
                <a:rPr lang="en-US" sz="6400" spc="-256" dirty="0" smtClean="0">
                  <a:solidFill>
                    <a:srgbClr val="FFFFFF"/>
                  </a:solidFill>
                  <a:latin typeface="ไอติม Bold"/>
                </a:rPr>
                <a:t>KT </a:t>
              </a:r>
              <a:r>
                <a:rPr lang="en-US" sz="6400" spc="-256" dirty="0" err="1" smtClean="0">
                  <a:solidFill>
                    <a:srgbClr val="FFFFFF"/>
                  </a:solidFill>
                  <a:latin typeface="ไอติม Bold"/>
                </a:rPr>
                <a:t>Mới</a:t>
              </a:r>
              <a:endParaRPr lang="en-US" sz="6400" spc="-256" dirty="0">
                <a:solidFill>
                  <a:srgbClr val="FFFFFF"/>
                </a:solidFill>
                <a:latin typeface="ไอติม Bold"/>
              </a:endParaRPr>
            </a:p>
          </p:txBody>
        </p:sp>
        <p:pic>
          <p:nvPicPr>
            <p:cNvPr id="16" name="Picture 1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a:fillRect/>
            </a:stretch>
          </p:blipFill>
          <p:spPr>
            <a:xfrm rot="1946367">
              <a:off x="2906068" y="3484294"/>
              <a:ext cx="466024" cy="385858"/>
            </a:xfrm>
            <a:prstGeom prst="rect">
              <a:avLst/>
            </a:prstGeom>
          </p:spPr>
        </p:pic>
      </p:grpSp>
      <p:pic>
        <p:nvPicPr>
          <p:cNvPr id="19" name="Picture 1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474967" y="3232207"/>
            <a:ext cx="9388627" cy="6581330"/>
          </a:xfrm>
          <a:prstGeom prst="rect">
            <a:avLst/>
          </a:prstGeom>
        </p:spPr>
      </p:pic>
      <p:sp>
        <p:nvSpPr>
          <p:cNvPr id="5" name="TextBox 4"/>
          <p:cNvSpPr txBox="1"/>
          <p:nvPr/>
        </p:nvSpPr>
        <p:spPr>
          <a:xfrm>
            <a:off x="570511" y="3232207"/>
            <a:ext cx="8649690" cy="6524863"/>
          </a:xfrm>
          <a:prstGeom prst="rect">
            <a:avLst/>
          </a:prstGeom>
          <a:noFill/>
        </p:spPr>
        <p:txBody>
          <a:bodyPr wrap="square" rtlCol="0">
            <a:spAutoFit/>
          </a:bodyPr>
          <a:lstStyle/>
          <a:p>
            <a:pPr algn="ctr"/>
            <a:r>
              <a:rPr lang="en-US" sz="4000" spc="-288" dirty="0">
                <a:solidFill>
                  <a:srgbClr val="FFFFFF"/>
                </a:solidFill>
                <a:latin typeface="Times New Roman" panose="02020603050405020304" pitchFamily="18" charset="0"/>
                <a:cs typeface="Times New Roman" panose="02020603050405020304" pitchFamily="18" charset="0"/>
              </a:rPr>
              <a:t>PHT SỐ  1</a:t>
            </a:r>
          </a:p>
          <a:p>
            <a:r>
              <a:rPr lang="en-US" sz="4000" dirty="0" smtClean="0">
                <a:solidFill>
                  <a:srgbClr val="FFFF00"/>
                </a:solidFill>
                <a:latin typeface="Times New Roman" panose="02020603050405020304" pitchFamily="18" charset="0"/>
                <a:cs typeface="Times New Roman" panose="02020603050405020304" pitchFamily="18" charset="0"/>
              </a:rPr>
              <a:t>CH1</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Kể</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tên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các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chất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tham</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gia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hô</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hấp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tế</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bào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và</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các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sản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phẩm</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được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tạo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ra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từ</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này</a:t>
            </a:r>
            <a:r>
              <a:rPr lang="en-US" sz="4000" dirty="0">
                <a:solidFill>
                  <a:schemeClr val="bg1"/>
                </a:solidFill>
                <a:latin typeface="Times New Roman" panose="02020603050405020304" pitchFamily="18" charset="0"/>
                <a:cs typeface="Times New Roman" panose="02020603050405020304" pitchFamily="18" charset="0"/>
              </a:rPr>
              <a:t>?</a:t>
            </a:r>
          </a:p>
          <a:p>
            <a:r>
              <a:rPr lang="en-US" sz="4000" dirty="0" smtClean="0">
                <a:solidFill>
                  <a:srgbClr val="FFFF00"/>
                </a:solidFill>
                <a:latin typeface="Times New Roman" panose="02020603050405020304" pitchFamily="18" charset="0"/>
                <a:cs typeface="Times New Roman" panose="02020603050405020304" pitchFamily="18" charset="0"/>
              </a:rPr>
              <a:t>CH2</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Hô</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hấp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tế</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bào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có</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vai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trò</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như</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thế</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trong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hoạt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động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sống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của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sinh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smtClean="0">
                <a:solidFill>
                  <a:schemeClr val="bg1"/>
                </a:solidFill>
                <a:latin typeface="Times New Roman" panose="02020603050405020304" pitchFamily="18" charset="0"/>
                <a:cs typeface="Times New Roman" panose="02020603050405020304" pitchFamily="18" charset="0"/>
              </a:rPr>
              <a:t>vật</a:t>
            </a:r>
            <a:r>
              <a:rPr lang="en-US" sz="4000" dirty="0" smtClean="0">
                <a:solidFill>
                  <a:schemeClr val="bg1"/>
                </a:solidFill>
                <a:latin typeface="Times New Roman" panose="02020603050405020304" pitchFamily="18" charset="0"/>
                <a:cs typeface="Times New Roman" panose="02020603050405020304" pitchFamily="18" charset="0"/>
              </a:rPr>
              <a:t>?</a:t>
            </a:r>
            <a:endParaRPr lang="en-US" sz="4000" dirty="0">
              <a:solidFill>
                <a:schemeClr val="bg1"/>
              </a:solidFill>
              <a:latin typeface="Times New Roman" panose="02020603050405020304" pitchFamily="18" charset="0"/>
              <a:cs typeface="Times New Roman" panose="02020603050405020304" pitchFamily="18" charset="0"/>
            </a:endParaRPr>
          </a:p>
          <a:p>
            <a:r>
              <a:rPr lang="en-US" sz="4000" dirty="0" smtClean="0">
                <a:solidFill>
                  <a:srgbClr val="FFFF00"/>
                </a:solidFill>
                <a:latin typeface="Times New Roman" panose="02020603050405020304" pitchFamily="18" charset="0"/>
                <a:cs typeface="Times New Roman" panose="02020603050405020304" pitchFamily="18" charset="0"/>
              </a:rPr>
              <a:t>C</a:t>
            </a:r>
            <a:r>
              <a:rPr lang="vi-VN" sz="4000" dirty="0" smtClean="0">
                <a:solidFill>
                  <a:srgbClr val="FFFF00"/>
                </a:solidFill>
                <a:latin typeface="Times New Roman" panose="02020603050405020304" pitchFamily="18" charset="0"/>
                <a:cs typeface="Times New Roman" panose="02020603050405020304" pitchFamily="18" charset="0"/>
              </a:rPr>
              <a:t>H</a:t>
            </a:r>
            <a:r>
              <a:rPr lang="en-US" sz="4000" dirty="0">
                <a:solidFill>
                  <a:srgbClr val="FFFF00"/>
                </a:solidFill>
                <a:latin typeface="Times New Roman" panose="02020603050405020304" pitchFamily="18" charset="0"/>
                <a:cs typeface="Times New Roman" panose="02020603050405020304" pitchFamily="18" charset="0"/>
              </a:rPr>
              <a:t>3</a:t>
            </a:r>
            <a:r>
              <a:rPr lang="vi-VN" sz="4000" dirty="0">
                <a:solidFill>
                  <a:srgbClr val="FFFF00"/>
                </a:solidFill>
                <a:latin typeface="Times New Roman" panose="02020603050405020304" pitchFamily="18" charset="0"/>
                <a:cs typeface="Times New Roman" panose="02020603050405020304" pitchFamily="18" charset="0"/>
              </a:rPr>
              <a:t>. </a:t>
            </a:r>
            <a:r>
              <a:rPr lang="vi-VN" sz="4000" dirty="0">
                <a:solidFill>
                  <a:schemeClr val="bg1"/>
                </a:solidFill>
                <a:latin typeface="Times New Roman" panose="02020603050405020304" pitchFamily="18" charset="0"/>
                <a:cs typeface="Times New Roman" panose="02020603050405020304" pitchFamily="18" charset="0"/>
              </a:rPr>
              <a:t>Dựa vào hình 21.2, viết phương trình tổng quát dạng chữ thể hiện quá trình hô hấp tế bào</a:t>
            </a:r>
            <a:r>
              <a:rPr lang="en-US" sz="4000" dirty="0">
                <a:solidFill>
                  <a:schemeClr val="bg1"/>
                </a:solidFill>
                <a:latin typeface="Times New Roman" panose="02020603050405020304" pitchFamily="18" charset="0"/>
                <a:cs typeface="Times New Roman" panose="02020603050405020304" pitchFamily="18" charset="0"/>
              </a:rPr>
              <a:t>?</a:t>
            </a:r>
          </a:p>
          <a:p>
            <a:r>
              <a:rPr lang="en-US" sz="4000" dirty="0" smtClean="0">
                <a:solidFill>
                  <a:srgbClr val="FFFF00"/>
                </a:solidFill>
                <a:latin typeface="Times New Roman" panose="02020603050405020304" pitchFamily="18" charset="0"/>
                <a:cs typeface="Times New Roman" panose="02020603050405020304" pitchFamily="18" charset="0"/>
              </a:rPr>
              <a:t>CH4</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Vậy</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hô</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hấp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tế</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bào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là</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gì</a:t>
            </a:r>
            <a:r>
              <a:rPr lang="en-US" sz="4000" dirty="0">
                <a:solidFill>
                  <a:schemeClr val="bg1"/>
                </a:solidFill>
                <a:latin typeface="Times New Roman" panose="02020603050405020304" pitchFamily="18" charset="0"/>
                <a:cs typeface="Times New Roman" panose="02020603050405020304" pitchFamily="18" charset="0"/>
              </a:rPr>
              <a:t>?</a:t>
            </a:r>
          </a:p>
          <a:p>
            <a:endParaRPr lang="en-US" dirty="0"/>
          </a:p>
        </p:txBody>
      </p:sp>
      <p:sp>
        <p:nvSpPr>
          <p:cNvPr id="6" name="TextBox 5"/>
          <p:cNvSpPr txBox="1"/>
          <p:nvPr/>
        </p:nvSpPr>
        <p:spPr>
          <a:xfrm>
            <a:off x="2612243" y="370543"/>
            <a:ext cx="13999357" cy="1046440"/>
          </a:xfrm>
          <a:prstGeom prst="rect">
            <a:avLst/>
          </a:prstGeom>
          <a:noFill/>
        </p:spPr>
        <p:txBody>
          <a:bodyPr wrap="squar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Tiết</a:t>
            </a:r>
            <a:r>
              <a:rPr lang="en-US" sz="4400" b="1" dirty="0" smtClean="0">
                <a:solidFill>
                  <a:srgbClr val="FF0000"/>
                </a:solidFill>
                <a:latin typeface="Times New Roman" panose="02020603050405020304" pitchFamily="18" charset="0"/>
                <a:cs typeface="Times New Roman" panose="02020603050405020304" pitchFamily="18" charset="0"/>
              </a:rPr>
              <a:t> 10</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Bài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smtClean="0">
                <a:solidFill>
                  <a:srgbClr val="FF0000"/>
                </a:solidFill>
                <a:latin typeface="Times New Roman" panose="02020603050405020304" pitchFamily="18" charset="0"/>
                <a:cs typeface="Times New Roman" panose="02020603050405020304" pitchFamily="18" charset="0"/>
              </a:rPr>
              <a:t>21. </a:t>
            </a:r>
            <a:r>
              <a:rPr lang="en-US" sz="4400" b="1" dirty="0">
                <a:solidFill>
                  <a:srgbClr val="FF0000"/>
                </a:solidFill>
                <a:latin typeface="Times New Roman" panose="02020603050405020304" pitchFamily="18" charset="0"/>
                <a:cs typeface="Times New Roman" panose="02020603050405020304" pitchFamily="18" charset="0"/>
              </a:rPr>
              <a:t>HÔ HẤP TẾ BÀO (t1)</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1080708"/>
            <a:ext cx="8077200" cy="564193"/>
          </a:xfrm>
          <a:prstGeom prst="rect">
            <a:avLst/>
          </a:prstGeom>
        </p:spPr>
        <p:txBody>
          <a:bodyPr wrap="square"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I.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Hô</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hấp</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tế</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bào</a:t>
            </a:r>
            <a:endParaRPr kumimoji="0" lang="en-US" sz="7200" b="0" i="0" u="none" strike="noStrike" kern="1200" cap="none" spc="-96" normalizeH="0" baseline="0" noProof="0" dirty="0">
              <a:ln>
                <a:noFill/>
              </a:ln>
              <a:solidFill>
                <a:prstClr val="white"/>
              </a:solidFill>
              <a:effectLst/>
              <a:uLnTx/>
              <a:uFillTx/>
              <a:latin typeface="Mali"/>
              <a:ea typeface="+mn-ea"/>
              <a:cs typeface="+mn-cs"/>
            </a:endParaRPr>
          </a:p>
        </p:txBody>
      </p:sp>
      <p:grpSp>
        <p:nvGrpSpPr>
          <p:cNvPr id="18" name="Group 17"/>
          <p:cNvGrpSpPr/>
          <p:nvPr/>
        </p:nvGrpSpPr>
        <p:grpSpPr>
          <a:xfrm>
            <a:off x="0" y="-137881"/>
            <a:ext cx="2195869" cy="2004781"/>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220764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smtClean="0">
                  <a:ln>
                    <a:noFill/>
                  </a:ln>
                  <a:solidFill>
                    <a:srgbClr val="FFFFFF"/>
                  </a:solidFill>
                  <a:effectLst/>
                  <a:uLnTx/>
                  <a:uFillTx/>
                  <a:latin typeface="ไอติม Bold"/>
                  <a:ea typeface="+mn-ea"/>
                  <a:cs typeface="+mn-cs"/>
                </a:rPr>
                <a:t>KT </a:t>
              </a: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a:fillRect/>
            </a:stretch>
          </p:blipFill>
          <p:spPr>
            <a:xfrm rot="1946367">
              <a:off x="2906068" y="3484294"/>
              <a:ext cx="466024" cy="385858"/>
            </a:xfrm>
            <a:prstGeom prst="rect">
              <a:avLst/>
            </a:prstGeom>
          </p:spPr>
        </p:pic>
      </p:grpSp>
      <p:pic>
        <p:nvPicPr>
          <p:cNvPr id="5" name="Picture 4"/>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9906000" y="2142812"/>
            <a:ext cx="8382000" cy="5768608"/>
          </a:xfrm>
          <a:prstGeom prst="rect">
            <a:avLst/>
          </a:prstGeom>
        </p:spPr>
      </p:pic>
      <p:sp>
        <p:nvSpPr>
          <p:cNvPr id="4" name="TextBox 3"/>
          <p:cNvSpPr txBox="1"/>
          <p:nvPr/>
        </p:nvSpPr>
        <p:spPr>
          <a:xfrm>
            <a:off x="570510" y="2142811"/>
            <a:ext cx="9144000" cy="2800767"/>
          </a:xfrm>
          <a:prstGeom prst="rect">
            <a:avLst/>
          </a:prstGeom>
          <a:noFill/>
        </p:spPr>
        <p:txBody>
          <a:bodyPr wrap="square" rtlCol="0">
            <a:spAutoFit/>
          </a:bodyPr>
          <a:lstStyle/>
          <a:p>
            <a:pPr algn="ctr"/>
            <a:r>
              <a:rPr lang="en-US" sz="4400" spc="-288" dirty="0">
                <a:solidFill>
                  <a:srgbClr val="FFFFFF"/>
                </a:solidFill>
                <a:latin typeface="Times New Roman" panose="02020603050405020304" pitchFamily="18" charset="0"/>
                <a:cs typeface="Times New Roman" panose="02020603050405020304" pitchFamily="18" charset="0"/>
              </a:rPr>
              <a:t>PHT SỐ  1</a:t>
            </a:r>
          </a:p>
          <a:p>
            <a:r>
              <a:rPr lang="en-US" sz="4400" dirty="0" smtClean="0">
                <a:solidFill>
                  <a:srgbClr val="FFFF00"/>
                </a:solidFill>
                <a:latin typeface="Times New Roman" panose="02020603050405020304" pitchFamily="18" charset="0"/>
                <a:cs typeface="Times New Roman" panose="02020603050405020304" pitchFamily="18" charset="0"/>
              </a:rPr>
              <a:t>CH1</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Kể</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tên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các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chất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tham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gia</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vào</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quá</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trình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hô</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hấp</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tế</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bào</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và</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các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sản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phẩm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được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tạo</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ra</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từ</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quá</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trình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này</a:t>
            </a:r>
            <a:r>
              <a:rPr lang="en-US" sz="4400" dirty="0" smtClean="0">
                <a:solidFill>
                  <a:schemeClr val="bg1"/>
                </a:solidFill>
                <a:latin typeface="Times New Roman" panose="02020603050405020304" pitchFamily="18" charset="0"/>
                <a:cs typeface="Times New Roman" panose="02020603050405020304" pitchFamily="18" charset="0"/>
              </a:rPr>
              <a:t>?</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70510" y="5295900"/>
            <a:ext cx="9144000" cy="3754874"/>
          </a:xfrm>
          <a:prstGeom prst="rect">
            <a:avLst/>
          </a:prstGeom>
          <a:noFill/>
        </p:spPr>
        <p:txBody>
          <a:bodyPr wrap="square" rtlCol="0">
            <a:spAutoFit/>
          </a:bodyPr>
          <a:lstStyle/>
          <a:p>
            <a:r>
              <a:rPr lang="de-DE" sz="4400" dirty="0">
                <a:solidFill>
                  <a:schemeClr val="accent6"/>
                </a:solidFill>
                <a:latin typeface="Times New Roman" panose="02020603050405020304" pitchFamily="18" charset="0"/>
                <a:cs typeface="Times New Roman" panose="02020603050405020304" pitchFamily="18" charset="0"/>
              </a:rPr>
              <a:t>- C</a:t>
            </a:r>
            <a:r>
              <a:rPr lang="de-DE" sz="4400" i="1" dirty="0">
                <a:solidFill>
                  <a:schemeClr val="accent6"/>
                </a:solidFill>
                <a:latin typeface="Times New Roman" panose="02020603050405020304" pitchFamily="18" charset="0"/>
                <a:cs typeface="Times New Roman" panose="02020603050405020304" pitchFamily="18" charset="0"/>
              </a:rPr>
              <a:t>ác chất tham gia vào quá trình hô hấp tế bào: Chất hữu cơ (</a:t>
            </a:r>
            <a:r>
              <a:rPr lang="de-DE" sz="4400" i="1" dirty="0" smtClean="0">
                <a:solidFill>
                  <a:schemeClr val="accent6"/>
                </a:solidFill>
                <a:latin typeface="Times New Roman" panose="02020603050405020304" pitchFamily="18" charset="0"/>
                <a:cs typeface="Times New Roman" panose="02020603050405020304" pitchFamily="18" charset="0"/>
              </a:rPr>
              <a:t>glucose), </a:t>
            </a:r>
            <a:r>
              <a:rPr lang="de-DE" sz="4400" i="1" dirty="0">
                <a:solidFill>
                  <a:schemeClr val="accent6"/>
                </a:solidFill>
                <a:latin typeface="Times New Roman" panose="02020603050405020304" pitchFamily="18" charset="0"/>
                <a:cs typeface="Times New Roman" panose="02020603050405020304" pitchFamily="18" charset="0"/>
              </a:rPr>
              <a:t>oxygen</a:t>
            </a:r>
            <a:endParaRPr lang="en-US" sz="4400" dirty="0">
              <a:solidFill>
                <a:schemeClr val="accent6"/>
              </a:solidFill>
              <a:latin typeface="Times New Roman" panose="02020603050405020304" pitchFamily="18" charset="0"/>
              <a:cs typeface="Times New Roman" panose="02020603050405020304" pitchFamily="18" charset="0"/>
            </a:endParaRPr>
          </a:p>
          <a:p>
            <a:r>
              <a:rPr lang="de-DE" sz="4400" i="1" dirty="0">
                <a:solidFill>
                  <a:schemeClr val="accent6"/>
                </a:solidFill>
                <a:latin typeface="Times New Roman" panose="02020603050405020304" pitchFamily="18" charset="0"/>
                <a:cs typeface="Times New Roman" panose="02020603050405020304" pitchFamily="18" charset="0"/>
              </a:rPr>
              <a:t>- Sản phẩm tạo </a:t>
            </a:r>
            <a:r>
              <a:rPr lang="de-DE" sz="4400" i="1" dirty="0" smtClean="0">
                <a:solidFill>
                  <a:schemeClr val="accent6"/>
                </a:solidFill>
                <a:latin typeface="Times New Roman" panose="02020603050405020304" pitchFamily="18" charset="0"/>
                <a:cs typeface="Times New Roman" panose="02020603050405020304" pitchFamily="18" charset="0"/>
              </a:rPr>
              <a:t>ra: khí </a:t>
            </a:r>
            <a:r>
              <a:rPr lang="de-DE" sz="4400" i="1" dirty="0">
                <a:solidFill>
                  <a:schemeClr val="accent6"/>
                </a:solidFill>
                <a:latin typeface="Times New Roman" panose="02020603050405020304" pitchFamily="18" charset="0"/>
                <a:cs typeface="Times New Roman" panose="02020603050405020304" pitchFamily="18" charset="0"/>
              </a:rPr>
              <a:t>carbon </a:t>
            </a:r>
            <a:r>
              <a:rPr lang="de-DE" sz="4400" i="1" dirty="0" smtClean="0">
                <a:solidFill>
                  <a:schemeClr val="accent6"/>
                </a:solidFill>
                <a:latin typeface="Times New Roman" panose="02020603050405020304" pitchFamily="18" charset="0"/>
                <a:cs typeface="Times New Roman" panose="02020603050405020304" pitchFamily="18" charset="0"/>
              </a:rPr>
              <a:t>dioxide, nước </a:t>
            </a:r>
            <a:r>
              <a:rPr lang="de-DE" sz="4400" i="1" dirty="0">
                <a:solidFill>
                  <a:schemeClr val="accent6"/>
                </a:solidFill>
                <a:latin typeface="Times New Roman" panose="02020603050405020304" pitchFamily="18" charset="0"/>
                <a:cs typeface="Times New Roman" panose="02020603050405020304" pitchFamily="18" charset="0"/>
              </a:rPr>
              <a:t>và năng </a:t>
            </a:r>
            <a:r>
              <a:rPr lang="de-DE" sz="4400" i="1" dirty="0" smtClean="0">
                <a:solidFill>
                  <a:schemeClr val="accent6"/>
                </a:solidFill>
                <a:latin typeface="Times New Roman" panose="02020603050405020304" pitchFamily="18" charset="0"/>
                <a:cs typeface="Times New Roman" panose="02020603050405020304" pitchFamily="18" charset="0"/>
              </a:rPr>
              <a:t>lượng (ATP và nhiệt). </a:t>
            </a:r>
            <a:endParaRPr lang="en-US" sz="4400" dirty="0">
              <a:solidFill>
                <a:schemeClr val="accent6"/>
              </a:solidFill>
              <a:latin typeface="Times New Roman" panose="02020603050405020304" pitchFamily="18" charset="0"/>
              <a:cs typeface="Times New Roman" panose="02020603050405020304" pitchFamily="18" charset="0"/>
            </a:endParaRPr>
          </a:p>
          <a:p>
            <a:endParaRPr lang="en-US" dirty="0"/>
          </a:p>
        </p:txBody>
      </p:sp>
      <p:pic>
        <p:nvPicPr>
          <p:cNvPr id="15" name="Picture 4"/>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a:off x="0" y="5460538"/>
            <a:ext cx="586164" cy="574441"/>
          </a:xfrm>
          <a:prstGeom prst="rect">
            <a:avLst/>
          </a:prstGeom>
        </p:spPr>
      </p:pic>
    </p:spTree>
    <p:extLst>
      <p:ext uri="{BB962C8B-B14F-4D97-AF65-F5344CB8AC3E}">
        <p14:creationId xmlns:p14="http://schemas.microsoft.com/office/powerpoint/2010/main" val="121161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a:off x="144454" y="4909316"/>
            <a:ext cx="586164" cy="574441"/>
          </a:xfrm>
          <a:prstGeom prst="rect">
            <a:avLst/>
          </a:prstGeom>
        </p:spPr>
      </p:pic>
      <p:sp>
        <p:nvSpPr>
          <p:cNvPr id="7" name="TextBox 7"/>
          <p:cNvSpPr txBox="1"/>
          <p:nvPr/>
        </p:nvSpPr>
        <p:spPr>
          <a:xfrm>
            <a:off x="2379779" y="1080708"/>
            <a:ext cx="8077200" cy="564193"/>
          </a:xfrm>
          <a:prstGeom prst="rect">
            <a:avLst/>
          </a:prstGeom>
        </p:spPr>
        <p:txBody>
          <a:bodyPr wrap="square"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I.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Hô</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hấp</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tế</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bào</a:t>
            </a:r>
            <a:endParaRPr kumimoji="0" lang="en-US" sz="7200" b="0" i="0" u="none" strike="noStrike" kern="1200" cap="none" spc="-96" normalizeH="0" baseline="0" noProof="0" dirty="0">
              <a:ln>
                <a:noFill/>
              </a:ln>
              <a:solidFill>
                <a:prstClr val="white"/>
              </a:solidFill>
              <a:effectLst/>
              <a:uLnTx/>
              <a:uFillTx/>
              <a:latin typeface="Mali"/>
              <a:ea typeface="+mn-ea"/>
              <a:cs typeface="+mn-cs"/>
            </a:endParaRPr>
          </a:p>
        </p:txBody>
      </p:sp>
      <p:sp>
        <p:nvSpPr>
          <p:cNvPr id="11" name="TextBox 11"/>
          <p:cNvSpPr txBox="1"/>
          <p:nvPr/>
        </p:nvSpPr>
        <p:spPr>
          <a:xfrm>
            <a:off x="561224" y="2675859"/>
            <a:ext cx="8576185" cy="2031325"/>
          </a:xfrm>
          <a:prstGeom prst="rect">
            <a:avLst/>
          </a:prstGeom>
        </p:spPr>
        <p:txBody>
          <a:bodyPr wrap="square" lIns="0" tIns="0" rIns="0" bIns="0" rtlCol="0" anchor="t">
            <a:spAutoFit/>
          </a:bodyPr>
          <a:lstStyle/>
          <a:p>
            <a:r>
              <a:rPr lang="en-US" sz="4400" dirty="0">
                <a:solidFill>
                  <a:srgbClr val="FFFF00"/>
                </a:solidFill>
                <a:latin typeface="Times New Roman" panose="02020603050405020304" pitchFamily="18" charset="0"/>
                <a:cs typeface="Times New Roman" panose="02020603050405020304" pitchFamily="18" charset="0"/>
              </a:rPr>
              <a:t>CH2. </a:t>
            </a:r>
            <a:r>
              <a:rPr lang="en-US" sz="4400" dirty="0" err="1">
                <a:solidFill>
                  <a:schemeClr val="bg1"/>
                </a:solidFill>
                <a:latin typeface="Times New Roman" panose="02020603050405020304" pitchFamily="18" charset="0"/>
                <a:cs typeface="Times New Roman" panose="02020603050405020304" pitchFamily="18" charset="0"/>
              </a:rPr>
              <a:t>Hô</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hấp</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tế</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bào</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có</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vai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trò</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như</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thế</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nào</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trong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hoạt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động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sống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của</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sinh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vật</a:t>
            </a:r>
            <a:r>
              <a:rPr lang="en-US" sz="4400" dirty="0">
                <a:solidFill>
                  <a:schemeClr val="bg1"/>
                </a:solidFill>
                <a:latin typeface="Times New Roman" panose="02020603050405020304" pitchFamily="18" charset="0"/>
                <a:cs typeface="Times New Roman" panose="02020603050405020304" pitchFamily="18" charset="0"/>
              </a:rPr>
              <a:t>?</a:t>
            </a:r>
          </a:p>
        </p:txBody>
      </p:sp>
      <p:grpSp>
        <p:nvGrpSpPr>
          <p:cNvPr id="18" name="Group 17"/>
          <p:cNvGrpSpPr/>
          <p:nvPr/>
        </p:nvGrpSpPr>
        <p:grpSpPr>
          <a:xfrm>
            <a:off x="58012" y="-549491"/>
            <a:ext cx="2195869" cy="2568791"/>
            <a:chOff x="1690331" y="639920"/>
            <a:chExt cx="2195869" cy="3687850"/>
          </a:xfrm>
        </p:grpSpPr>
        <p:pic>
          <p:nvPicPr>
            <p:cNvPr id="2" name="Picture 2"/>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220764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smtClean="0">
                  <a:ln>
                    <a:noFill/>
                  </a:ln>
                  <a:solidFill>
                    <a:srgbClr val="FFFFFF"/>
                  </a:solidFill>
                  <a:effectLst/>
                  <a:uLnTx/>
                  <a:uFillTx/>
                  <a:latin typeface="ไอติม Bold"/>
                  <a:ea typeface="+mn-ea"/>
                  <a:cs typeface="+mn-cs"/>
                </a:rPr>
                <a:t>KT </a:t>
              </a: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a:fillRect/>
            </a:stretch>
          </p:blipFill>
          <p:spPr>
            <a:xfrm rot="1946367">
              <a:off x="2906068" y="3484294"/>
              <a:ext cx="466024" cy="385858"/>
            </a:xfrm>
            <a:prstGeom prst="rect">
              <a:avLst/>
            </a:prstGeom>
          </p:spPr>
        </p:pic>
      </p:grpSp>
      <p:pic>
        <p:nvPicPr>
          <p:cNvPr id="5" name="Picture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316691" y="1719314"/>
            <a:ext cx="8962395" cy="8148585"/>
          </a:xfrm>
          <a:prstGeom prst="rect">
            <a:avLst/>
          </a:prstGeom>
        </p:spPr>
      </p:pic>
      <p:sp>
        <p:nvSpPr>
          <p:cNvPr id="6" name="Donut 5"/>
          <p:cNvSpPr/>
          <p:nvPr/>
        </p:nvSpPr>
        <p:spPr>
          <a:xfrm>
            <a:off x="14153569" y="2522231"/>
            <a:ext cx="929155" cy="1073136"/>
          </a:xfrm>
          <a:prstGeom prst="donut">
            <a:avLst>
              <a:gd name="adj" fmla="val 319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9" name="Picture 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996190" y="7124699"/>
            <a:ext cx="1380406" cy="1218313"/>
          </a:xfrm>
          <a:prstGeom prst="rect">
            <a:avLst/>
          </a:prstGeom>
        </p:spPr>
      </p:pic>
      <p:sp>
        <p:nvSpPr>
          <p:cNvPr id="19" name="Donut 18"/>
          <p:cNvSpPr/>
          <p:nvPr/>
        </p:nvSpPr>
        <p:spPr>
          <a:xfrm>
            <a:off x="10763534" y="2705830"/>
            <a:ext cx="1380406" cy="1143000"/>
          </a:xfrm>
          <a:prstGeom prst="donut">
            <a:avLst>
              <a:gd name="adj" fmla="val 319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20" name="Picture 19"/>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3035003" y="2517606"/>
            <a:ext cx="1127665" cy="1236892"/>
          </a:xfrm>
          <a:prstGeom prst="rect">
            <a:avLst/>
          </a:prstGeom>
        </p:spPr>
      </p:pic>
      <p:pic>
        <p:nvPicPr>
          <p:cNvPr id="21" name="Picture 20"/>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5849600" y="4305300"/>
            <a:ext cx="990600" cy="2215482"/>
          </a:xfrm>
          <a:prstGeom prst="rect">
            <a:avLst/>
          </a:prstGeom>
        </p:spPr>
      </p:pic>
      <p:pic>
        <p:nvPicPr>
          <p:cNvPr id="22" name="Picture 21"/>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3179280" y="7297253"/>
            <a:ext cx="1380406" cy="1218313"/>
          </a:xfrm>
          <a:prstGeom prst="rect">
            <a:avLst/>
          </a:prstGeom>
        </p:spPr>
      </p:pic>
      <p:pic>
        <p:nvPicPr>
          <p:cNvPr id="23" name="Picture 2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4249400" y="7297253"/>
            <a:ext cx="1380406" cy="1218313"/>
          </a:xfrm>
          <a:prstGeom prst="rect">
            <a:avLst/>
          </a:prstGeom>
        </p:spPr>
      </p:pic>
      <p:pic>
        <p:nvPicPr>
          <p:cNvPr id="24" name="Picture 2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2099108" y="7124699"/>
            <a:ext cx="1380406" cy="1218313"/>
          </a:xfrm>
          <a:prstGeom prst="rect">
            <a:avLst/>
          </a:prstGeom>
        </p:spPr>
      </p:pic>
      <p:sp>
        <p:nvSpPr>
          <p:cNvPr id="25" name="TextBox 11"/>
          <p:cNvSpPr txBox="1"/>
          <p:nvPr/>
        </p:nvSpPr>
        <p:spPr>
          <a:xfrm>
            <a:off x="488710" y="4909316"/>
            <a:ext cx="8576185" cy="6093976"/>
          </a:xfrm>
          <a:prstGeom prst="rect">
            <a:avLst/>
          </a:prstGeom>
        </p:spPr>
        <p:txBody>
          <a:bodyPr wrap="square" lIns="0" tIns="0" rIns="0" bIns="0" rtlCol="0" anchor="t">
            <a:spAutoFit/>
          </a:bodyPr>
          <a:lstStyle/>
          <a:p>
            <a:r>
              <a:rPr lang="de-DE" sz="4400" i="1" dirty="0" smtClean="0">
                <a:solidFill>
                  <a:schemeClr val="accent6"/>
                </a:solidFill>
                <a:latin typeface="Times New Roman" panose="02020603050405020304" pitchFamily="18" charset="0"/>
                <a:cs typeface="Times New Roman" panose="02020603050405020304" pitchFamily="18" charset="0"/>
              </a:rPr>
              <a:t>  - Hô </a:t>
            </a:r>
            <a:r>
              <a:rPr lang="de-DE" sz="4400" i="1" dirty="0">
                <a:solidFill>
                  <a:schemeClr val="accent6"/>
                </a:solidFill>
                <a:latin typeface="Times New Roman" panose="02020603050405020304" pitchFamily="18" charset="0"/>
                <a:cs typeface="Times New Roman" panose="02020603050405020304" pitchFamily="18" charset="0"/>
              </a:rPr>
              <a:t>hấp của tế bào có vai </a:t>
            </a:r>
            <a:r>
              <a:rPr lang="de-DE" sz="4400" i="1" dirty="0" smtClean="0">
                <a:solidFill>
                  <a:schemeClr val="accent6"/>
                </a:solidFill>
                <a:latin typeface="Times New Roman" panose="02020603050405020304" pitchFamily="18" charset="0"/>
                <a:cs typeface="Times New Roman" panose="02020603050405020304" pitchFamily="18" charset="0"/>
              </a:rPr>
              <a:t>trò: khí oxygen đi vào cơ thể giúp </a:t>
            </a:r>
            <a:r>
              <a:rPr lang="de-DE" sz="4400" i="1" dirty="0">
                <a:solidFill>
                  <a:schemeClr val="accent6"/>
                </a:solidFill>
                <a:latin typeface="Times New Roman" panose="02020603050405020304" pitchFamily="18" charset="0"/>
                <a:cs typeface="Times New Roman" panose="02020603050405020304" pitchFamily="18" charset="0"/>
              </a:rPr>
              <a:t>phân giải chất hữu cơ </a:t>
            </a:r>
            <a:r>
              <a:rPr lang="de-DE" sz="4400" i="1" dirty="0" smtClean="0">
                <a:solidFill>
                  <a:schemeClr val="accent6"/>
                </a:solidFill>
                <a:latin typeface="Times New Roman" panose="02020603050405020304" pitchFamily="18" charset="0"/>
                <a:cs typeface="Times New Roman" panose="02020603050405020304" pitchFamily="18" charset="0"/>
              </a:rPr>
              <a:t>giải phóng năng lượng ATP </a:t>
            </a:r>
            <a:r>
              <a:rPr lang="de-DE" sz="4400" i="1" dirty="0">
                <a:solidFill>
                  <a:schemeClr val="accent6"/>
                </a:solidFill>
                <a:latin typeface="Times New Roman" panose="02020603050405020304" pitchFamily="18" charset="0"/>
                <a:cs typeface="Times New Roman" panose="02020603050405020304" pitchFamily="18" charset="0"/>
              </a:rPr>
              <a:t>cung cấp cho các hoạt động sống của </a:t>
            </a:r>
            <a:r>
              <a:rPr lang="de-DE" sz="4400" i="1" dirty="0" smtClean="0">
                <a:solidFill>
                  <a:schemeClr val="accent6"/>
                </a:solidFill>
                <a:latin typeface="Times New Roman" panose="02020603050405020304" pitchFamily="18" charset="0"/>
                <a:cs typeface="Times New Roman" panose="02020603050405020304" pitchFamily="18" charset="0"/>
              </a:rPr>
              <a:t>tế bào và cơ thể. </a:t>
            </a:r>
            <a:endParaRPr lang="en-US" sz="4400" i="1" dirty="0">
              <a:solidFill>
                <a:schemeClr val="accent6"/>
              </a:solidFill>
              <a:latin typeface="Times New Roman" panose="02020603050405020304" pitchFamily="18" charset="0"/>
              <a:cs typeface="Times New Roman" panose="02020603050405020304" pitchFamily="18" charset="0"/>
            </a:endParaRPr>
          </a:p>
          <a:p>
            <a:r>
              <a:rPr lang="de-DE" sz="4400" i="1" dirty="0">
                <a:solidFill>
                  <a:schemeClr val="accent6"/>
                </a:solidFill>
                <a:latin typeface="Times New Roman" panose="02020603050405020304" pitchFamily="18" charset="0"/>
                <a:cs typeface="Times New Roman" panose="02020603050405020304" pitchFamily="18" charset="0"/>
              </a:rPr>
              <a:t> </a:t>
            </a:r>
            <a:r>
              <a:rPr lang="de-DE" sz="4400" i="1" dirty="0" smtClean="0">
                <a:solidFill>
                  <a:schemeClr val="accent6"/>
                </a:solidFill>
                <a:latin typeface="Times New Roman" panose="02020603050405020304" pitchFamily="18" charset="0"/>
                <a:cs typeface="Times New Roman" panose="02020603050405020304" pitchFamily="18" charset="0"/>
              </a:rPr>
              <a:t> - Ngoài ra, hô </a:t>
            </a:r>
            <a:r>
              <a:rPr lang="de-DE" sz="4400" i="1" dirty="0">
                <a:solidFill>
                  <a:schemeClr val="accent6"/>
                </a:solidFill>
                <a:latin typeface="Times New Roman" panose="02020603050405020304" pitchFamily="18" charset="0"/>
                <a:cs typeface="Times New Roman" panose="02020603050405020304" pitchFamily="18" charset="0"/>
              </a:rPr>
              <a:t>hấp tế bào cũng sinh ra nhiệt giúp cơ thể </a:t>
            </a:r>
            <a:r>
              <a:rPr lang="de-DE" sz="4400" i="1" dirty="0" smtClean="0">
                <a:solidFill>
                  <a:schemeClr val="accent6"/>
                </a:solidFill>
                <a:latin typeface="Times New Roman" panose="02020603050405020304" pitchFamily="18" charset="0"/>
                <a:cs typeface="Times New Roman" panose="02020603050405020304" pitchFamily="18" charset="0"/>
              </a:rPr>
              <a:t>ổn </a:t>
            </a:r>
            <a:r>
              <a:rPr lang="de-DE" sz="4400" i="1" dirty="0">
                <a:solidFill>
                  <a:schemeClr val="accent6"/>
                </a:solidFill>
                <a:latin typeface="Times New Roman" panose="02020603050405020304" pitchFamily="18" charset="0"/>
                <a:cs typeface="Times New Roman" panose="02020603050405020304" pitchFamily="18" charset="0"/>
              </a:rPr>
              <a:t>định được thân nhiệt để duy trì sự sống.</a:t>
            </a:r>
            <a:endParaRPr lang="en-US" sz="4400" i="1" dirty="0">
              <a:solidFill>
                <a:schemeClr val="accent6"/>
              </a:solidFill>
              <a:latin typeface="Times New Roman" panose="02020603050405020304" pitchFamily="18" charset="0"/>
              <a:cs typeface="Times New Roman" panose="02020603050405020304" pitchFamily="18" charset="0"/>
            </a:endParaRPr>
          </a:p>
          <a:p>
            <a:endParaRPr lang="en-US" sz="4400" i="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118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par>
                                <p:cTn id="20" presetID="16" presetClass="entr" presetSubtype="21"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circle(in)">
                                      <p:cBhvr>
                                        <p:cTn id="3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9830"/>
            <a:ext cx="18288000" cy="10177170"/>
          </a:xfrm>
          <a:prstGeom prst="rect">
            <a:avLst/>
          </a:prstGeom>
        </p:spPr>
      </p:pic>
      <p:sp>
        <p:nvSpPr>
          <p:cNvPr id="3" name="Rectangle 2"/>
          <p:cNvSpPr/>
          <p:nvPr/>
        </p:nvSpPr>
        <p:spPr>
          <a:xfrm>
            <a:off x="4572000" y="2933700"/>
            <a:ext cx="8877300" cy="4093428"/>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5200" dirty="0" smtClean="0">
                <a:solidFill>
                  <a:srgbClr val="FFFF00"/>
                </a:solidFill>
                <a:latin typeface="Times New Roman" panose="02020603050405020304" pitchFamily="18" charset="0"/>
                <a:cs typeface="Times New Roman" panose="02020603050405020304" pitchFamily="18" charset="0"/>
              </a:rPr>
              <a:t>CH2. </a:t>
            </a:r>
            <a:r>
              <a:rPr lang="vi-VN" sz="5200" dirty="0" smtClean="0">
                <a:solidFill>
                  <a:srgbClr val="FFFF00"/>
                </a:solidFill>
                <a:latin typeface="Times New Roman" panose="02020603050405020304" pitchFamily="18" charset="0"/>
                <a:cs typeface="Times New Roman" panose="02020603050405020304" pitchFamily="18" charset="0"/>
              </a:rPr>
              <a:t>Vai </a:t>
            </a:r>
            <a:r>
              <a:rPr lang="vi-VN" sz="5200" dirty="0">
                <a:solidFill>
                  <a:srgbClr val="FFFF00"/>
                </a:solidFill>
                <a:latin typeface="Times New Roman" panose="02020603050405020304" pitchFamily="18" charset="0"/>
                <a:cs typeface="Times New Roman" panose="02020603050405020304" pitchFamily="18" charset="0"/>
              </a:rPr>
              <a:t>trò: Quá trình hô hấp tế bào sẽ giải phóng năng lượng từ việc phân giải các chất hữu cơ, cung cấp năng lượng cho hoạt động sống của sinh </a:t>
            </a:r>
            <a:r>
              <a:rPr lang="vi-VN" sz="5200" dirty="0" smtClean="0">
                <a:solidFill>
                  <a:srgbClr val="FFFF00"/>
                </a:solidFill>
                <a:latin typeface="Times New Roman" panose="02020603050405020304" pitchFamily="18" charset="0"/>
                <a:cs typeface="Times New Roman" panose="02020603050405020304" pitchFamily="18" charset="0"/>
              </a:rPr>
              <a:t>vật</a:t>
            </a:r>
            <a:r>
              <a:rPr lang="en-US" sz="5200" dirty="0">
                <a:solidFill>
                  <a:srgbClr val="FFFF00"/>
                </a:solidFill>
                <a:latin typeface="Times New Roman" panose="02020603050405020304" pitchFamily="18" charset="0"/>
                <a:cs typeface="Times New Roman" panose="02020603050405020304" pitchFamily="18" charset="0"/>
              </a:rPr>
              <a:t>.</a:t>
            </a:r>
            <a:r>
              <a:rPr lang="en-US" sz="5200" dirty="0" smtClean="0">
                <a:solidFill>
                  <a:srgbClr val="FFFF00"/>
                </a:solidFill>
                <a:latin typeface="Times New Roman" panose="02020603050405020304" pitchFamily="18" charset="0"/>
                <a:cs typeface="Times New Roman" panose="02020603050405020304" pitchFamily="18" charset="0"/>
              </a:rPr>
              <a:t> </a:t>
            </a:r>
            <a:endParaRPr lang="en-US" sz="5200"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578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a:off x="101345" y="8162815"/>
            <a:ext cx="586164" cy="574441"/>
          </a:xfrm>
          <a:prstGeom prst="rect">
            <a:avLst/>
          </a:prstGeom>
        </p:spPr>
      </p:pic>
      <p:sp>
        <p:nvSpPr>
          <p:cNvPr id="7" name="TextBox 7"/>
          <p:cNvSpPr txBox="1"/>
          <p:nvPr/>
        </p:nvSpPr>
        <p:spPr>
          <a:xfrm>
            <a:off x="2514599" y="498812"/>
            <a:ext cx="7942379" cy="436017"/>
          </a:xfrm>
          <a:prstGeom prst="rect">
            <a:avLst/>
          </a:prstGeom>
        </p:spPr>
        <p:txBody>
          <a:bodyPr wrap="square"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I.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Hô</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hấp</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tế</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bào</a:t>
            </a:r>
            <a:endParaRPr kumimoji="0" lang="en-US" sz="7200" b="0" i="0" u="none" strike="noStrike" kern="1200" cap="none" spc="-96" normalizeH="0" baseline="0" noProof="0" dirty="0">
              <a:ln>
                <a:noFill/>
              </a:ln>
              <a:solidFill>
                <a:prstClr val="white"/>
              </a:solidFill>
              <a:effectLst/>
              <a:uLnTx/>
              <a:uFillTx/>
              <a:latin typeface="Mali"/>
              <a:ea typeface="+mn-ea"/>
              <a:cs typeface="+mn-cs"/>
            </a:endParaRPr>
          </a:p>
        </p:txBody>
      </p:sp>
      <p:sp>
        <p:nvSpPr>
          <p:cNvPr id="11" name="TextBox 11"/>
          <p:cNvSpPr txBox="1"/>
          <p:nvPr/>
        </p:nvSpPr>
        <p:spPr>
          <a:xfrm>
            <a:off x="689218" y="7885738"/>
            <a:ext cx="18054801" cy="1846659"/>
          </a:xfrm>
          <a:prstGeom prst="rect">
            <a:avLst/>
          </a:prstGeom>
        </p:spPr>
        <p:txBody>
          <a:bodyPr wrap="square" lIns="0" tIns="0" rIns="0" bIns="0" rtlCol="0" anchor="t">
            <a:spAutoFit/>
          </a:bodyPr>
          <a:lstStyle/>
          <a:p>
            <a:pPr lvl="0">
              <a:lnSpc>
                <a:spcPct val="150000"/>
              </a:lnSpc>
            </a:pPr>
            <a:r>
              <a:rPr lang="en-US" sz="4000" dirty="0" smtClean="0">
                <a:solidFill>
                  <a:schemeClr val="accent6"/>
                </a:solidFill>
                <a:latin typeface="Times New Roman" panose="02020603050405020304" pitchFamily="18" charset="0"/>
                <a:cs typeface="Times New Roman" panose="02020603050405020304" pitchFamily="18" charset="0"/>
              </a:rPr>
              <a:t>PT </a:t>
            </a:r>
            <a:r>
              <a:rPr lang="en-US" sz="4000" dirty="0" err="1" smtClean="0">
                <a:solidFill>
                  <a:schemeClr val="accent6"/>
                </a:solidFill>
                <a:latin typeface="Times New Roman" panose="02020603050405020304" pitchFamily="18" charset="0"/>
                <a:cs typeface="Times New Roman" panose="02020603050405020304" pitchFamily="18" charset="0"/>
              </a:rPr>
              <a:t>hô</a:t>
            </a:r>
            <a:r>
              <a:rPr lang="en-US" sz="4000" dirty="0" smtClean="0">
                <a:solidFill>
                  <a:schemeClr val="accent6"/>
                </a:solidFill>
                <a:latin typeface="Times New Roman" panose="02020603050405020304" pitchFamily="18" charset="0"/>
                <a:cs typeface="Times New Roman" panose="02020603050405020304" pitchFamily="18" charset="0"/>
              </a:rPr>
              <a:t> </a:t>
            </a:r>
            <a:r>
              <a:rPr lang="en-US" sz="4000" dirty="0" err="1" smtClean="0">
                <a:solidFill>
                  <a:schemeClr val="accent6"/>
                </a:solidFill>
                <a:latin typeface="Times New Roman" panose="02020603050405020304" pitchFamily="18" charset="0"/>
                <a:cs typeface="Times New Roman" panose="02020603050405020304" pitchFamily="18" charset="0"/>
              </a:rPr>
              <a:t>hấp</a:t>
            </a:r>
            <a:r>
              <a:rPr lang="en-US" sz="4000" dirty="0" smtClean="0">
                <a:solidFill>
                  <a:schemeClr val="accent6"/>
                </a:solidFill>
                <a:latin typeface="Times New Roman" panose="02020603050405020304" pitchFamily="18" charset="0"/>
                <a:cs typeface="Times New Roman" panose="02020603050405020304" pitchFamily="18" charset="0"/>
              </a:rPr>
              <a:t> </a:t>
            </a:r>
            <a:r>
              <a:rPr lang="en-US" sz="4000" dirty="0" err="1" smtClean="0">
                <a:solidFill>
                  <a:schemeClr val="accent6"/>
                </a:solidFill>
                <a:latin typeface="Times New Roman" panose="02020603050405020304" pitchFamily="18" charset="0"/>
                <a:cs typeface="Times New Roman" panose="02020603050405020304" pitchFamily="18" charset="0"/>
              </a:rPr>
              <a:t>tổng</a:t>
            </a:r>
            <a:r>
              <a:rPr lang="en-US" sz="4000" dirty="0" smtClean="0">
                <a:solidFill>
                  <a:schemeClr val="accent6"/>
                </a:solidFill>
                <a:latin typeface="Times New Roman" panose="02020603050405020304" pitchFamily="18" charset="0"/>
                <a:cs typeface="Times New Roman" panose="02020603050405020304" pitchFamily="18" charset="0"/>
              </a:rPr>
              <a:t> </a:t>
            </a:r>
            <a:r>
              <a:rPr lang="en-US" sz="4000" dirty="0" err="1" smtClean="0">
                <a:solidFill>
                  <a:schemeClr val="accent6"/>
                </a:solidFill>
                <a:latin typeface="Times New Roman" panose="02020603050405020304" pitchFamily="18" charset="0"/>
                <a:cs typeface="Times New Roman" panose="02020603050405020304" pitchFamily="18" charset="0"/>
              </a:rPr>
              <a:t>quát</a:t>
            </a:r>
            <a:r>
              <a:rPr lang="en-US" sz="4000" dirty="0" smtClean="0">
                <a:solidFill>
                  <a:schemeClr val="accent6"/>
                </a:solidFill>
                <a:latin typeface="Times New Roman" panose="02020603050405020304" pitchFamily="18" charset="0"/>
                <a:cs typeface="Times New Roman" panose="02020603050405020304" pitchFamily="18" charset="0"/>
              </a:rPr>
              <a:t> </a:t>
            </a:r>
            <a:r>
              <a:rPr lang="en-US" sz="4000" dirty="0" err="1" smtClean="0">
                <a:solidFill>
                  <a:schemeClr val="accent6"/>
                </a:solidFill>
                <a:latin typeface="Times New Roman" panose="02020603050405020304" pitchFamily="18" charset="0"/>
                <a:cs typeface="Times New Roman" panose="02020603050405020304" pitchFamily="18" charset="0"/>
              </a:rPr>
              <a:t>dạng</a:t>
            </a:r>
            <a:r>
              <a:rPr lang="en-US" sz="4000" dirty="0" smtClean="0">
                <a:solidFill>
                  <a:schemeClr val="accent6"/>
                </a:solidFill>
                <a:latin typeface="Times New Roman" panose="02020603050405020304" pitchFamily="18" charset="0"/>
                <a:cs typeface="Times New Roman" panose="02020603050405020304" pitchFamily="18" charset="0"/>
              </a:rPr>
              <a:t> </a:t>
            </a:r>
            <a:r>
              <a:rPr lang="en-US" sz="4000" dirty="0" err="1" smtClean="0">
                <a:solidFill>
                  <a:schemeClr val="accent6"/>
                </a:solidFill>
                <a:latin typeface="Times New Roman" panose="02020603050405020304" pitchFamily="18" charset="0"/>
                <a:cs typeface="Times New Roman" panose="02020603050405020304" pitchFamily="18" charset="0"/>
              </a:rPr>
              <a:t>chữ</a:t>
            </a:r>
            <a:endParaRPr lang="en-US" sz="4000" dirty="0" smtClean="0">
              <a:solidFill>
                <a:schemeClr val="accent6"/>
              </a:solidFill>
              <a:latin typeface="Times New Roman" panose="02020603050405020304" pitchFamily="18" charset="0"/>
              <a:cs typeface="Times New Roman" panose="02020603050405020304" pitchFamily="18" charset="0"/>
            </a:endParaRPr>
          </a:p>
          <a:p>
            <a:pPr lvl="0">
              <a:lnSpc>
                <a:spcPct val="150000"/>
              </a:lnSpc>
            </a:pPr>
            <a:r>
              <a:rPr lang="en-US" sz="4000" dirty="0" err="1" smtClean="0">
                <a:solidFill>
                  <a:schemeClr val="accent6"/>
                </a:solidFill>
                <a:latin typeface="Times New Roman" panose="02020603050405020304" pitchFamily="18" charset="0"/>
                <a:cs typeface="Times New Roman" panose="02020603050405020304" pitchFamily="18" charset="0"/>
              </a:rPr>
              <a:t>Chất</a:t>
            </a:r>
            <a:r>
              <a:rPr lang="en-US" sz="4000" dirty="0" smtClean="0">
                <a:solidFill>
                  <a:schemeClr val="accent6"/>
                </a:solidFill>
                <a:latin typeface="Times New Roman" panose="02020603050405020304" pitchFamily="18" charset="0"/>
                <a:cs typeface="Times New Roman" panose="02020603050405020304" pitchFamily="18" charset="0"/>
              </a:rPr>
              <a:t> </a:t>
            </a:r>
            <a:r>
              <a:rPr lang="en-US" sz="4000" dirty="0" err="1" smtClean="0">
                <a:solidFill>
                  <a:schemeClr val="accent6"/>
                </a:solidFill>
                <a:latin typeface="Times New Roman" panose="02020603050405020304" pitchFamily="18" charset="0"/>
                <a:cs typeface="Times New Roman" panose="02020603050405020304" pitchFamily="18" charset="0"/>
              </a:rPr>
              <a:t>hữu</a:t>
            </a:r>
            <a:r>
              <a:rPr lang="en-US" sz="4000" dirty="0" smtClean="0">
                <a:solidFill>
                  <a:schemeClr val="accent6"/>
                </a:solidFill>
                <a:latin typeface="Times New Roman" panose="02020603050405020304" pitchFamily="18" charset="0"/>
                <a:cs typeface="Times New Roman" panose="02020603050405020304" pitchFamily="18" charset="0"/>
              </a:rPr>
              <a:t> </a:t>
            </a:r>
            <a:r>
              <a:rPr lang="en-US" sz="4000" dirty="0" err="1" smtClean="0">
                <a:solidFill>
                  <a:schemeClr val="accent6"/>
                </a:solidFill>
                <a:latin typeface="Times New Roman" panose="02020603050405020304" pitchFamily="18" charset="0"/>
                <a:cs typeface="Times New Roman" panose="02020603050405020304" pitchFamily="18" charset="0"/>
              </a:rPr>
              <a:t>cơ</a:t>
            </a:r>
            <a:r>
              <a:rPr lang="en-US" sz="4000" dirty="0" smtClean="0">
                <a:solidFill>
                  <a:schemeClr val="accent6"/>
                </a:solidFill>
                <a:latin typeface="Times New Roman" panose="02020603050405020304" pitchFamily="18" charset="0"/>
                <a:cs typeface="Times New Roman" panose="02020603050405020304" pitchFamily="18" charset="0"/>
              </a:rPr>
              <a:t> (Glucose)+ oxygen </a:t>
            </a:r>
            <a:r>
              <a:rPr lang="nl-NL" sz="4000" b="1" dirty="0">
                <a:solidFill>
                  <a:schemeClr val="accent6"/>
                </a:solidFill>
                <a:latin typeface="Times New Roman" panose="02020603050405020304" pitchFamily="18" charset="0"/>
                <a:cs typeface="Times New Roman" panose="02020603050405020304" pitchFamily="18" charset="0"/>
              </a:rPr>
              <a:t>→</a:t>
            </a:r>
            <a:r>
              <a:rPr lang="en-US" sz="4000" dirty="0" smtClean="0">
                <a:solidFill>
                  <a:schemeClr val="accent6"/>
                </a:solidFill>
                <a:latin typeface="Times New Roman" panose="02020603050405020304" pitchFamily="18" charset="0"/>
                <a:cs typeface="Times New Roman" panose="02020603050405020304" pitchFamily="18" charset="0"/>
              </a:rPr>
              <a:t> </a:t>
            </a:r>
            <a:r>
              <a:rPr lang="en-US" sz="4000" dirty="0">
                <a:solidFill>
                  <a:schemeClr val="accent6"/>
                </a:solidFill>
                <a:latin typeface="Times New Roman" panose="02020603050405020304" pitchFamily="18" charset="0"/>
                <a:cs typeface="Times New Roman" panose="02020603050405020304" pitchFamily="18" charset="0"/>
              </a:rPr>
              <a:t>Carbon dioxide + </a:t>
            </a:r>
            <a:r>
              <a:rPr lang="en-US" sz="4000" dirty="0" err="1">
                <a:solidFill>
                  <a:schemeClr val="accent6"/>
                </a:solidFill>
                <a:latin typeface="Times New Roman" panose="02020603050405020304" pitchFamily="18" charset="0"/>
                <a:cs typeface="Times New Roman" panose="02020603050405020304" pitchFamily="18" charset="0"/>
              </a:rPr>
              <a:t>nước</a:t>
            </a:r>
            <a:r>
              <a:rPr lang="en-US" sz="4000" dirty="0">
                <a:solidFill>
                  <a:schemeClr val="accent6"/>
                </a:solidFill>
                <a:latin typeface="Times New Roman" panose="02020603050405020304" pitchFamily="18" charset="0"/>
                <a:cs typeface="Times New Roman" panose="02020603050405020304" pitchFamily="18" charset="0"/>
              </a:rPr>
              <a:t> + </a:t>
            </a:r>
            <a:r>
              <a:rPr lang="en-US" sz="4000" dirty="0" err="1" smtClean="0">
                <a:solidFill>
                  <a:schemeClr val="accent6"/>
                </a:solidFill>
                <a:latin typeface="Times New Roman" panose="02020603050405020304" pitchFamily="18" charset="0"/>
                <a:cs typeface="Times New Roman" panose="02020603050405020304" pitchFamily="18" charset="0"/>
              </a:rPr>
              <a:t>năng</a:t>
            </a:r>
            <a:r>
              <a:rPr lang="en-US" sz="4000" dirty="0" smtClean="0">
                <a:solidFill>
                  <a:schemeClr val="accent6"/>
                </a:solidFill>
                <a:latin typeface="Times New Roman" panose="02020603050405020304" pitchFamily="18" charset="0"/>
                <a:cs typeface="Times New Roman" panose="02020603050405020304" pitchFamily="18" charset="0"/>
              </a:rPr>
              <a:t> </a:t>
            </a:r>
            <a:r>
              <a:rPr lang="en-US" sz="4000" dirty="0" err="1" smtClean="0">
                <a:solidFill>
                  <a:schemeClr val="accent6"/>
                </a:solidFill>
                <a:latin typeface="Times New Roman" panose="02020603050405020304" pitchFamily="18" charset="0"/>
                <a:cs typeface="Times New Roman" panose="02020603050405020304" pitchFamily="18" charset="0"/>
              </a:rPr>
              <a:t>lượng</a:t>
            </a:r>
            <a:r>
              <a:rPr lang="en-US" sz="4000" dirty="0" smtClean="0">
                <a:solidFill>
                  <a:schemeClr val="accent6"/>
                </a:solidFill>
                <a:latin typeface="Times New Roman" panose="02020603050405020304" pitchFamily="18" charset="0"/>
                <a:cs typeface="Times New Roman" panose="02020603050405020304" pitchFamily="18" charset="0"/>
              </a:rPr>
              <a:t> (ATP </a:t>
            </a:r>
            <a:r>
              <a:rPr lang="en-US" sz="4000" dirty="0" err="1" smtClean="0">
                <a:solidFill>
                  <a:schemeClr val="accent6"/>
                </a:solidFill>
                <a:latin typeface="Times New Roman" panose="02020603050405020304" pitchFamily="18" charset="0"/>
                <a:cs typeface="Times New Roman" panose="02020603050405020304" pitchFamily="18" charset="0"/>
              </a:rPr>
              <a:t>và</a:t>
            </a:r>
            <a:r>
              <a:rPr lang="en-US" sz="4000" dirty="0" smtClean="0">
                <a:solidFill>
                  <a:schemeClr val="accent6"/>
                </a:solidFill>
                <a:latin typeface="Times New Roman" panose="02020603050405020304" pitchFamily="18" charset="0"/>
                <a:cs typeface="Times New Roman" panose="02020603050405020304" pitchFamily="18" charset="0"/>
              </a:rPr>
              <a:t> </a:t>
            </a:r>
            <a:r>
              <a:rPr lang="en-US" sz="4000" dirty="0" err="1" smtClean="0">
                <a:solidFill>
                  <a:schemeClr val="accent6"/>
                </a:solidFill>
                <a:latin typeface="Times New Roman" panose="02020603050405020304" pitchFamily="18" charset="0"/>
                <a:cs typeface="Times New Roman" panose="02020603050405020304" pitchFamily="18" charset="0"/>
              </a:rPr>
              <a:t>nhiệt</a:t>
            </a:r>
            <a:r>
              <a:rPr lang="en-US" sz="4000" dirty="0" smtClean="0">
                <a:solidFill>
                  <a:schemeClr val="accent6"/>
                </a:solidFill>
                <a:latin typeface="Times New Roman" panose="02020603050405020304" pitchFamily="18" charset="0"/>
                <a:cs typeface="Times New Roman" panose="02020603050405020304" pitchFamily="18" charset="0"/>
              </a:rPr>
              <a:t>)</a:t>
            </a:r>
            <a:endParaRPr kumimoji="0" lang="en-US" sz="4000" b="0" i="0" u="none" strike="noStrike" kern="1200" cap="none" spc="-102"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220764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smtClean="0">
                  <a:ln>
                    <a:noFill/>
                  </a:ln>
                  <a:solidFill>
                    <a:srgbClr val="FFFFFF"/>
                  </a:solidFill>
                  <a:effectLst/>
                  <a:uLnTx/>
                  <a:uFillTx/>
                  <a:latin typeface="ไอติม Bold"/>
                  <a:ea typeface="+mn-ea"/>
                  <a:cs typeface="+mn-cs"/>
                </a:rPr>
                <a:t>KT </a:t>
              </a: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a:fillRect/>
            </a:stretch>
          </p:blipFill>
          <p:spPr>
            <a:xfrm rot="1946367">
              <a:off x="2906068" y="3484294"/>
              <a:ext cx="466024" cy="385858"/>
            </a:xfrm>
            <a:prstGeom prst="rect">
              <a:avLst/>
            </a:prstGeom>
          </p:spPr>
        </p:pic>
      </p:grpSp>
      <p:pic>
        <p:nvPicPr>
          <p:cNvPr id="5" name="Picture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705600" y="1319549"/>
            <a:ext cx="11293627" cy="6581330"/>
          </a:xfrm>
          <a:prstGeom prst="rect">
            <a:avLst/>
          </a:prstGeom>
        </p:spPr>
      </p:pic>
      <p:sp>
        <p:nvSpPr>
          <p:cNvPr id="6" name="TextBox 5"/>
          <p:cNvSpPr txBox="1"/>
          <p:nvPr/>
        </p:nvSpPr>
        <p:spPr>
          <a:xfrm>
            <a:off x="570510" y="3009900"/>
            <a:ext cx="5830290" cy="2800767"/>
          </a:xfrm>
          <a:prstGeom prst="rect">
            <a:avLst/>
          </a:prstGeom>
          <a:noFill/>
        </p:spPr>
        <p:txBody>
          <a:bodyPr wrap="square" rtlCol="0">
            <a:spAutoFit/>
          </a:bodyPr>
          <a:lstStyle/>
          <a:p>
            <a:r>
              <a:rPr lang="en-US" sz="4400" dirty="0">
                <a:solidFill>
                  <a:srgbClr val="FFFF00"/>
                </a:solidFill>
                <a:latin typeface="Times New Roman" panose="02020603050405020304" pitchFamily="18" charset="0"/>
                <a:cs typeface="Times New Roman" panose="02020603050405020304" pitchFamily="18" charset="0"/>
              </a:rPr>
              <a:t>C</a:t>
            </a:r>
            <a:r>
              <a:rPr lang="vi-VN" sz="4400" dirty="0">
                <a:solidFill>
                  <a:srgbClr val="FFFF00"/>
                </a:solidFill>
                <a:latin typeface="Times New Roman" panose="02020603050405020304" pitchFamily="18" charset="0"/>
                <a:cs typeface="Times New Roman" panose="02020603050405020304" pitchFamily="18" charset="0"/>
              </a:rPr>
              <a:t>H</a:t>
            </a:r>
            <a:r>
              <a:rPr lang="en-US" sz="4400" dirty="0">
                <a:solidFill>
                  <a:srgbClr val="FFFF00"/>
                </a:solidFill>
                <a:latin typeface="Times New Roman" panose="02020603050405020304" pitchFamily="18" charset="0"/>
                <a:cs typeface="Times New Roman" panose="02020603050405020304" pitchFamily="18" charset="0"/>
              </a:rPr>
              <a:t>3</a:t>
            </a:r>
            <a:r>
              <a:rPr lang="vi-VN" sz="4400" dirty="0">
                <a:solidFill>
                  <a:srgbClr val="FFFF00"/>
                </a:solidFill>
                <a:latin typeface="Times New Roman" panose="02020603050405020304" pitchFamily="18" charset="0"/>
                <a:cs typeface="Times New Roman" panose="02020603050405020304" pitchFamily="18" charset="0"/>
              </a:rPr>
              <a:t>. </a:t>
            </a:r>
            <a:r>
              <a:rPr lang="vi-VN" sz="4400" dirty="0">
                <a:solidFill>
                  <a:schemeClr val="bg1"/>
                </a:solidFill>
                <a:latin typeface="Times New Roman" panose="02020603050405020304" pitchFamily="18" charset="0"/>
                <a:cs typeface="Times New Roman" panose="02020603050405020304" pitchFamily="18" charset="0"/>
              </a:rPr>
              <a:t>Dựa vào hình 21.2, viết phương trình tổng quát dạng chữ thể hiện quá trình hô hấp tế bào</a:t>
            </a:r>
            <a:r>
              <a:rPr lang="en-US" sz="4400" dirty="0" smtClean="0">
                <a:solidFill>
                  <a:schemeClr val="bg1"/>
                </a:solidFill>
                <a:latin typeface="Times New Roman" panose="02020603050405020304" pitchFamily="18" charset="0"/>
                <a:cs typeface="Times New Roman" panose="02020603050405020304" pitchFamily="18" charset="0"/>
              </a:rPr>
              <a:t>?</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947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06000" y="2142812"/>
            <a:ext cx="8382000" cy="5768608"/>
          </a:xfrm>
          <a:prstGeom prst="rect">
            <a:avLst/>
          </a:prstGeom>
        </p:spPr>
      </p:pic>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06000" y="2238062"/>
            <a:ext cx="8382000" cy="5768608"/>
          </a:xfrm>
          <a:prstGeom prst="rect">
            <a:avLst/>
          </a:prstGeom>
        </p:spPr>
      </p:pic>
      <p:sp>
        <p:nvSpPr>
          <p:cNvPr id="8" name="TextBox 7"/>
          <p:cNvSpPr txBox="1"/>
          <p:nvPr/>
        </p:nvSpPr>
        <p:spPr>
          <a:xfrm>
            <a:off x="381000" y="2933700"/>
            <a:ext cx="10210800" cy="3477875"/>
          </a:xfrm>
          <a:prstGeom prst="rect">
            <a:avLst/>
          </a:prstGeom>
          <a:noFill/>
        </p:spPr>
        <p:txBody>
          <a:bodyPr wrap="square" rtlCol="0">
            <a:spAutoFit/>
          </a:bodyPr>
          <a:lstStyle/>
          <a:p>
            <a:r>
              <a:rPr lang="de-DE" sz="4400" dirty="0" smtClean="0">
                <a:solidFill>
                  <a:srgbClr val="C00000"/>
                </a:solidFill>
              </a:rPr>
              <a:t>- Hô hấp tế bào là quá trình phân giải chất hữu cơ đồng </a:t>
            </a:r>
            <a:r>
              <a:rPr lang="de-DE" sz="4400" dirty="0">
                <a:solidFill>
                  <a:srgbClr val="C00000"/>
                </a:solidFill>
              </a:rPr>
              <a:t>thời giải phóng ra năng </a:t>
            </a:r>
            <a:r>
              <a:rPr lang="de-DE" sz="4400" dirty="0" smtClean="0">
                <a:solidFill>
                  <a:srgbClr val="C00000"/>
                </a:solidFill>
              </a:rPr>
              <a:t>lượng cung cấp cho các hoạt động sống của cơ thể. Trong quá trình này tế bào sử dụng oxygen và thải ra carbon </a:t>
            </a:r>
            <a:r>
              <a:rPr lang="de-DE" sz="4400" dirty="0">
                <a:solidFill>
                  <a:srgbClr val="C00000"/>
                </a:solidFill>
              </a:rPr>
              <a:t>dioxide, </a:t>
            </a:r>
            <a:r>
              <a:rPr lang="de-DE" sz="4400" dirty="0" smtClean="0">
                <a:solidFill>
                  <a:srgbClr val="C00000"/>
                </a:solidFill>
              </a:rPr>
              <a:t>nước.</a:t>
            </a:r>
          </a:p>
        </p:txBody>
      </p:sp>
      <p:sp>
        <p:nvSpPr>
          <p:cNvPr id="2" name="TextBox 1"/>
          <p:cNvSpPr txBox="1"/>
          <p:nvPr/>
        </p:nvSpPr>
        <p:spPr>
          <a:xfrm>
            <a:off x="1219200" y="1028700"/>
            <a:ext cx="8001000" cy="1384995"/>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CH4</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Vậy</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hô</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hấp</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tế</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bào</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là</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gì</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p>
            <a:r>
              <a:rPr lang="en-US" dirty="0" smtClean="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249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1283</Words>
  <Application>Microsoft Office PowerPoint</Application>
  <PresentationFormat>Custom</PresentationFormat>
  <Paragraphs>88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ไอติม Bold</vt:lpstr>
      <vt:lpstr>Calibri</vt:lpstr>
      <vt:lpstr>Arial</vt:lpstr>
      <vt:lpstr>Times New Roman</vt:lpstr>
      <vt:lpstr>Mali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2022-08-16T08:14:34Z</dcterms:created>
  <dcterms:modified xsi:type="dcterms:W3CDTF">2024-12-20T01:47:08Z</dcterms:modified>
  <dc:identifier/>
</cp:coreProperties>
</file>