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5.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4.jpg" ContentType="image/jpeg"/>
  <Override PartName="/ppt/media/image35.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2"/>
  </p:notesMasterIdLst>
  <p:sldIdLst>
    <p:sldId id="6301" r:id="rId2"/>
    <p:sldId id="6302" r:id="rId3"/>
    <p:sldId id="396" r:id="rId4"/>
    <p:sldId id="380" r:id="rId5"/>
    <p:sldId id="381" r:id="rId6"/>
    <p:sldId id="382" r:id="rId7"/>
    <p:sldId id="6291" r:id="rId8"/>
    <p:sldId id="6303" r:id="rId9"/>
    <p:sldId id="6308" r:id="rId10"/>
    <p:sldId id="6326" r:id="rId11"/>
    <p:sldId id="6309" r:id="rId12"/>
    <p:sldId id="6272" r:id="rId13"/>
    <p:sldId id="6310" r:id="rId14"/>
    <p:sldId id="6275" r:id="rId15"/>
    <p:sldId id="6284" r:id="rId16"/>
    <p:sldId id="6286" r:id="rId17"/>
    <p:sldId id="6311" r:id="rId18"/>
    <p:sldId id="6323" r:id="rId19"/>
    <p:sldId id="6313" r:id="rId20"/>
    <p:sldId id="6325" r:id="rId21"/>
    <p:sldId id="6305" r:id="rId22"/>
    <p:sldId id="6314" r:id="rId23"/>
    <p:sldId id="6324" r:id="rId24"/>
    <p:sldId id="6315" r:id="rId25"/>
    <p:sldId id="6290" r:id="rId26"/>
    <p:sldId id="6292" r:id="rId27"/>
    <p:sldId id="6297" r:id="rId28"/>
    <p:sldId id="6316" r:id="rId29"/>
    <p:sldId id="6296" r:id="rId30"/>
    <p:sldId id="6306" r:id="rId31"/>
    <p:sldId id="6294" r:id="rId32"/>
    <p:sldId id="6319" r:id="rId33"/>
    <p:sldId id="6320" r:id="rId34"/>
    <p:sldId id="6299" r:id="rId35"/>
    <p:sldId id="6321" r:id="rId36"/>
    <p:sldId id="6298" r:id="rId37"/>
    <p:sldId id="298" r:id="rId38"/>
    <p:sldId id="257" r:id="rId39"/>
    <p:sldId id="256" r:id="rId40"/>
    <p:sldId id="258" r:id="rId41"/>
    <p:sldId id="267" r:id="rId42"/>
    <p:sldId id="268" r:id="rId43"/>
    <p:sldId id="269" r:id="rId44"/>
    <p:sldId id="270" r:id="rId45"/>
    <p:sldId id="6317" r:id="rId46"/>
    <p:sldId id="6322" r:id="rId47"/>
    <p:sldId id="6293" r:id="rId48"/>
    <p:sldId id="6262" r:id="rId49"/>
    <p:sldId id="6264" r:id="rId50"/>
    <p:sldId id="6270" r:id="rId51"/>
  </p:sldIdLst>
  <p:sldSz cx="12192000" cy="6858000"/>
  <p:notesSz cx="6858000" cy="9144000"/>
  <p:embeddedFontLst>
    <p:embeddedFont>
      <p:font typeface="Calibri Light" panose="020F0302020204030204" pitchFamily="34" charset="0"/>
      <p:regular r:id="rId53"/>
      <p:italic r:id="rId54"/>
    </p:embeddedFont>
    <p:embeddedFont>
      <p:font typeface="#9Slide03 Arima Madurai ExtraLi" panose="020B0604020202020204" charset="0"/>
      <p:regular r:id="rId55"/>
    </p:embeddedFont>
    <p:embeddedFont>
      <p:font typeface="#9Slide05 Fourth Medium" panose="020B0604020202020204" charset="0"/>
      <p:bold r:id="rId56"/>
    </p:embeddedFont>
    <p:embeddedFont>
      <p:font typeface="#9Slide07 IcielBC Cubano Normal" panose="020B0604020202020204" charset="0"/>
      <p:regular r:id="rId57"/>
    </p:embeddedFont>
    <p:embeddedFont>
      <p:font typeface="Century Schoolbook" panose="02040604050505020304" pitchFamily="18" charset="0"/>
      <p:regular r:id="rId58"/>
      <p:bold r:id="rId59"/>
      <p:italic r:id="rId60"/>
      <p:boldItalic r:id="rId61"/>
    </p:embeddedFont>
    <p:embeddedFont>
      <p:font typeface="Britannic Bold" panose="020B0903060703020204" pitchFamily="34" charset="0"/>
      <p:regular r:id="rId62"/>
    </p:embeddedFont>
    <p:embeddedFont>
      <p:font typeface="#9Slide03 IcielNovecento sans E" panose="020B0604020202020204" charset="0"/>
      <p:bold r:id="rId63"/>
    </p:embeddedFont>
    <p:embeddedFont>
      <p:font typeface="#9Slide03 Roboto Medium" panose="020B0604020202020204" charset="0"/>
      <p:regular r:id="rId64"/>
    </p:embeddedFont>
    <p:embeddedFont>
      <p:font typeface="#9Slide05 Fourth Light" panose="020B0604020202020204" charset="0"/>
      <p:regular r:id="rId65"/>
    </p:embeddedFont>
    <p:embeddedFont>
      <p:font typeface="#9Slide05 Fourth" panose="020B0604020202020204" charset="0"/>
      <p:regular r:id="rId66"/>
    </p:embeddedFont>
    <p:embeddedFont>
      <p:font typeface="#9Slide03 SFU Futura_12" panose="020B0604020202020204" charset="0"/>
      <p:regular r:id="rId67"/>
    </p:embeddedFont>
    <p:embeddedFont>
      <p:font typeface="#9Slide07 FS Playlist Caps" panose="020B0604020202020204" charset="0"/>
      <p:regular r:id="rId68"/>
    </p:embeddedFont>
    <p:embeddedFont>
      <p:font typeface="Bebas Neue" panose="020B0604020202020204" charset="0"/>
      <p:regular r:id="rId69"/>
    </p:embeddedFont>
    <p:embeddedFont>
      <p:font typeface="#9Slide03 AllRoundGothic" panose="020B0604020202020204" charset="0"/>
      <p:regular r:id="rId70"/>
    </p:embeddedFont>
    <p:embeddedFont>
      <p:font typeface="Cambria" panose="02040503050406030204" pitchFamily="18" charset="0"/>
      <p:regular r:id="rId71"/>
      <p:bold r:id="rId72"/>
      <p:italic r:id="rId73"/>
      <p:boldItalic r:id="rId74"/>
    </p:embeddedFont>
    <p:embeddedFont>
      <p:font typeface="Tahoma" panose="020B0604030504040204" pitchFamily="34" charset="0"/>
      <p:regular r:id="rId75"/>
      <p:bold r:id="rId76"/>
    </p:embeddedFont>
    <p:embeddedFont>
      <p:font typeface="Open Sans" panose="020B0604020202020204" charset="0"/>
      <p:regular r:id="rId77"/>
      <p:bold r:id="rId78"/>
      <p:italic r:id="rId79"/>
      <p:boldItalic r:id="rId80"/>
    </p:embeddedFont>
    <p:embeddedFont>
      <p:font typeface="#9Slide05 Great Vibes" panose="020B0604020202020204" charset="0"/>
      <p:regular r:id="rId81"/>
    </p:embeddedFont>
    <p:embeddedFont>
      <p:font typeface="#9Slide03 SFU Futura_07" panose="020B0604020202020204" charset="0"/>
      <p:bold r:id="rId82"/>
    </p:embeddedFont>
    <p:embeddedFont>
      <p:font typeface="Calibri" panose="020F0502020204030204" pitchFamily="34"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2A0FB1"/>
    <a:srgbClr val="FF0066"/>
    <a:srgbClr val="C45A12"/>
    <a:srgbClr val="FF9900"/>
    <a:srgbClr val="FF6600"/>
    <a:srgbClr val="993366"/>
    <a:srgbClr val="FF0000"/>
    <a:srgbClr val="A54C0F"/>
    <a:srgbClr val="2D2A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02AFE-D7C4-4F30-843A-7B23F3D3B33F}" v="72" dt="2019-10-22T08:08:31.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85" autoAdjust="0"/>
    <p:restoredTop sz="93792" autoAdjust="0"/>
  </p:normalViewPr>
  <p:slideViewPr>
    <p:cSldViewPr snapToGrid="0">
      <p:cViewPr varScale="1">
        <p:scale>
          <a:sx n="69" d="100"/>
          <a:sy n="69" d="100"/>
        </p:scale>
        <p:origin x="390"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font" Target="fonts/font32.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82" Type="http://schemas.openxmlformats.org/officeDocument/2006/relationships/font" Target="fonts/font30.fntdata"/><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providerId="Windows Live" clId="Web-{79902AFE-D7C4-4F30-843A-7B23F3D3B33F}"/>
    <pc:docChg chg="modSld">
      <pc:chgData name="Người dùng Khách" userId="" providerId="Windows Live" clId="Web-{79902AFE-D7C4-4F30-843A-7B23F3D3B33F}" dt="2019-10-22T08:08:31.121" v="68" actId="20577"/>
      <pc:docMkLst>
        <pc:docMk/>
      </pc:docMkLst>
      <pc:sldChg chg="modSp">
        <pc:chgData name="Người dùng Khách" userId="" providerId="Windows Live" clId="Web-{79902AFE-D7C4-4F30-843A-7B23F3D3B33F}" dt="2019-10-22T08:06:15.871" v="9" actId="20577"/>
        <pc:sldMkLst>
          <pc:docMk/>
          <pc:sldMk cId="271816353" sldId="256"/>
        </pc:sldMkLst>
        <pc:spChg chg="mod">
          <ac:chgData name="Người dùng Khách" userId="" providerId="Windows Live" clId="Web-{79902AFE-D7C4-4F30-843A-7B23F3D3B33F}" dt="2019-10-22T08:06:15.871" v="9" actId="20577"/>
          <ac:spMkLst>
            <pc:docMk/>
            <pc:sldMk cId="271816353" sldId="256"/>
            <ac:spMk id="81" creationId="{1E5637D5-CCDB-42FB-88A7-3493A2A609E9}"/>
          </ac:spMkLst>
        </pc:spChg>
        <pc:spChg chg="mod">
          <ac:chgData name="Người dùng Khách" userId="" providerId="Windows Live" clId="Web-{79902AFE-D7C4-4F30-843A-7B23F3D3B33F}" dt="2019-10-22T08:05:58.464" v="5" actId="20577"/>
          <ac:spMkLst>
            <pc:docMk/>
            <pc:sldMk cId="271816353" sldId="256"/>
            <ac:spMk id="101" creationId="{19A2C360-0D94-47A6-A585-AD31B05F0589}"/>
          </ac:spMkLst>
        </pc:spChg>
      </pc:sldChg>
      <pc:sldChg chg="modSp">
        <pc:chgData name="Người dùng Khách" userId="" providerId="Windows Live" clId="Web-{79902AFE-D7C4-4F30-843A-7B23F3D3B33F}" dt="2019-10-22T08:06:52.527" v="22" actId="20577"/>
        <pc:sldMkLst>
          <pc:docMk/>
          <pc:sldMk cId="1056830034" sldId="258"/>
        </pc:sldMkLst>
        <pc:spChg chg="mod">
          <ac:chgData name="Người dùng Khách" userId="" providerId="Windows Live" clId="Web-{79902AFE-D7C4-4F30-843A-7B23F3D3B33F}" dt="2019-10-22T08:06:52.527" v="22" actId="20577"/>
          <ac:spMkLst>
            <pc:docMk/>
            <pc:sldMk cId="1056830034" sldId="258"/>
            <ac:spMk id="8" creationId="{00000000-0000-0000-0000-000000000000}"/>
          </ac:spMkLst>
        </pc:spChg>
      </pc:sldChg>
      <pc:sldChg chg="modSp">
        <pc:chgData name="Người dùng Khách" userId="" providerId="Windows Live" clId="Web-{79902AFE-D7C4-4F30-843A-7B23F3D3B33F}" dt="2019-10-22T08:07:11.855" v="31" actId="20577"/>
        <pc:sldMkLst>
          <pc:docMk/>
          <pc:sldMk cId="2149275862" sldId="267"/>
        </pc:sldMkLst>
        <pc:spChg chg="mod">
          <ac:chgData name="Người dùng Khách" userId="" providerId="Windows Live" clId="Web-{79902AFE-D7C4-4F30-843A-7B23F3D3B33F}" dt="2019-10-22T08:07:11.855" v="31" actId="20577"/>
          <ac:spMkLst>
            <pc:docMk/>
            <pc:sldMk cId="2149275862" sldId="267"/>
            <ac:spMk id="8" creationId="{00000000-0000-0000-0000-000000000000}"/>
          </ac:spMkLst>
        </pc:spChg>
      </pc:sldChg>
      <pc:sldChg chg="modSp">
        <pc:chgData name="Người dùng Khách" userId="" providerId="Windows Live" clId="Web-{79902AFE-D7C4-4F30-843A-7B23F3D3B33F}" dt="2019-10-22T08:07:28.105" v="43" actId="20577"/>
        <pc:sldMkLst>
          <pc:docMk/>
          <pc:sldMk cId="539417564" sldId="268"/>
        </pc:sldMkLst>
        <pc:spChg chg="mod">
          <ac:chgData name="Người dùng Khách" userId="" providerId="Windows Live" clId="Web-{79902AFE-D7C4-4F30-843A-7B23F3D3B33F}" dt="2019-10-22T08:07:28.105" v="43" actId="20577"/>
          <ac:spMkLst>
            <pc:docMk/>
            <pc:sldMk cId="539417564" sldId="268"/>
            <ac:spMk id="8" creationId="{00000000-0000-0000-0000-000000000000}"/>
          </ac:spMkLst>
        </pc:spChg>
      </pc:sldChg>
      <pc:sldChg chg="modSp">
        <pc:chgData name="Người dùng Khách" userId="" providerId="Windows Live" clId="Web-{79902AFE-D7C4-4F30-843A-7B23F3D3B33F}" dt="2019-10-22T08:07:40.965" v="54" actId="20577"/>
        <pc:sldMkLst>
          <pc:docMk/>
          <pc:sldMk cId="2665614450" sldId="269"/>
        </pc:sldMkLst>
        <pc:spChg chg="mod">
          <ac:chgData name="Người dùng Khách" userId="" providerId="Windows Live" clId="Web-{79902AFE-D7C4-4F30-843A-7B23F3D3B33F}" dt="2019-10-22T08:07:40.965" v="54" actId="20577"/>
          <ac:spMkLst>
            <pc:docMk/>
            <pc:sldMk cId="2665614450" sldId="269"/>
            <ac:spMk id="8" creationId="{00000000-0000-0000-0000-000000000000}"/>
          </ac:spMkLst>
        </pc:spChg>
      </pc:sldChg>
      <pc:sldChg chg="modSp">
        <pc:chgData name="Người dùng Khách" userId="" providerId="Windows Live" clId="Web-{79902AFE-D7C4-4F30-843A-7B23F3D3B33F}" dt="2019-10-22T08:08:31.121" v="68" actId="20577"/>
        <pc:sldMkLst>
          <pc:docMk/>
          <pc:sldMk cId="2497843236" sldId="270"/>
        </pc:sldMkLst>
        <pc:spChg chg="mod">
          <ac:chgData name="Người dùng Khách" userId="" providerId="Windows Live" clId="Web-{79902AFE-D7C4-4F30-843A-7B23F3D3B33F}" dt="2019-10-22T08:08:31.121" v="68" actId="20577"/>
          <ac:spMkLst>
            <pc:docMk/>
            <pc:sldMk cId="2497843236" sldId="270"/>
            <ac:spMk id="8"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C1329-7771-4D65-B9A6-FE61C0039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28659F-2A18-4B3B-BE74-263D8E2E236A}">
      <dgm:prSet/>
      <dgm:spPr>
        <a:solidFill>
          <a:srgbClr val="00B050"/>
        </a:solidFill>
      </dgm:spPr>
      <dgm:t>
        <a:bodyPr/>
        <a:lstStyle/>
        <a:p>
          <a:r>
            <a:rPr lang="vi-VN" b="0" i="0">
              <a:latin typeface="#9Slide05 Fourth Medium" panose="00000600000000000000" pitchFamily="2" charset="0"/>
            </a:rPr>
            <a:t>Dựa vào thông tin trong bài</a:t>
          </a:r>
          <a:r>
            <a:rPr lang="en-US" b="0" i="0">
              <a:latin typeface="#9Slide05 Fourth Medium" panose="00000600000000000000" pitchFamily="2" charset="0"/>
            </a:rPr>
            <a:t> và quan sát đoạn video</a:t>
          </a:r>
          <a:r>
            <a:rPr lang="vi-VN" b="0" i="0">
              <a:latin typeface="#9Slide05 Fourth Medium" panose="00000600000000000000" pitchFamily="2" charset="0"/>
            </a:rPr>
            <a:t>, em hãy:</a:t>
          </a:r>
          <a:endParaRPr lang="en-US">
            <a:latin typeface="#9Slide05 Fourth Medium" panose="00000600000000000000" pitchFamily="2" charset="0"/>
          </a:endParaRPr>
        </a:p>
      </dgm:t>
    </dgm:pt>
    <dgm:pt modelId="{754B18C3-8344-4634-99F1-F8B296FB6D7D}" type="parTrans" cxnId="{31764A47-11BB-431D-A497-32A548C044B1}">
      <dgm:prSet/>
      <dgm:spPr/>
      <dgm:t>
        <a:bodyPr/>
        <a:lstStyle/>
        <a:p>
          <a:endParaRPr lang="en-US"/>
        </a:p>
      </dgm:t>
    </dgm:pt>
    <dgm:pt modelId="{29589D0D-D8D4-4D16-921C-5E6A58C001B8}" type="sibTrans" cxnId="{31764A47-11BB-431D-A497-32A548C044B1}">
      <dgm:prSet/>
      <dgm:spPr/>
      <dgm:t>
        <a:bodyPr/>
        <a:lstStyle/>
        <a:p>
          <a:endParaRPr lang="en-US"/>
        </a:p>
      </dgm:t>
    </dgm:pt>
    <dgm:pt modelId="{7755AD8F-29DF-4B97-A788-0E3D71967A7D}">
      <dgm:prSet/>
      <dgm:spPr>
        <a:solidFill>
          <a:srgbClr val="FAF89E">
            <a:alpha val="90000"/>
          </a:srgbClr>
        </a:solidFill>
        <a:ln>
          <a:solidFill>
            <a:srgbClr val="00B0F0"/>
          </a:solidFill>
          <a:prstDash val="sysDot"/>
        </a:ln>
      </dgm:spPr>
      <dgm:t>
        <a:bodyPr/>
        <a:lstStyle/>
        <a:p>
          <a:r>
            <a:rPr lang="vi-VN" b="0" i="0">
              <a:solidFill>
                <a:srgbClr val="0000FF"/>
              </a:solidFill>
              <a:latin typeface="#9Slide05 Fourth Medium" panose="00000600000000000000" pitchFamily="2" charset="0"/>
            </a:rPr>
            <a:t>Phân tích hiện trạng khai tác tài nguyên khoáng sản</a:t>
          </a:r>
          <a:r>
            <a:rPr lang="en-US" b="0" i="0">
              <a:solidFill>
                <a:srgbClr val="0000FF"/>
              </a:solidFill>
              <a:latin typeface="#9Slide05 Fourth Medium" panose="00000600000000000000" pitchFamily="2" charset="0"/>
            </a:rPr>
            <a:t>.</a:t>
          </a:r>
          <a:endParaRPr lang="en-US">
            <a:solidFill>
              <a:srgbClr val="0000FF"/>
            </a:solidFill>
            <a:latin typeface="#9Slide05 Fourth Medium" panose="00000600000000000000" pitchFamily="2" charset="0"/>
          </a:endParaRPr>
        </a:p>
      </dgm:t>
    </dgm:pt>
    <dgm:pt modelId="{F26D6752-D548-4CE5-9D1D-4DB28CE4B9FB}" type="parTrans" cxnId="{A85F4F7E-1790-4074-9F49-9BC273F7C8E8}">
      <dgm:prSet/>
      <dgm:spPr/>
      <dgm:t>
        <a:bodyPr/>
        <a:lstStyle/>
        <a:p>
          <a:endParaRPr lang="en-US"/>
        </a:p>
      </dgm:t>
    </dgm:pt>
    <dgm:pt modelId="{C5A7DA0E-EAC3-49B4-890E-303957648180}" type="sibTrans" cxnId="{A85F4F7E-1790-4074-9F49-9BC273F7C8E8}">
      <dgm:prSet/>
      <dgm:spPr/>
      <dgm:t>
        <a:bodyPr/>
        <a:lstStyle/>
        <a:p>
          <a:endParaRPr lang="en-US"/>
        </a:p>
      </dgm:t>
    </dgm:pt>
    <dgm:pt modelId="{6827B87C-D1BC-4E0F-800A-682958D07CC6}">
      <dgm:prSet/>
      <dgm:spPr>
        <a:solidFill>
          <a:srgbClr val="FAF89E">
            <a:alpha val="90000"/>
          </a:srgbClr>
        </a:solidFill>
        <a:ln>
          <a:solidFill>
            <a:srgbClr val="00B0F0"/>
          </a:solidFill>
          <a:prstDash val="sysDot"/>
        </a:ln>
      </dgm:spPr>
      <dgm:t>
        <a:bodyPr/>
        <a:lstStyle/>
        <a:p>
          <a:r>
            <a:rPr lang="vi-VN" b="0" i="0">
              <a:solidFill>
                <a:srgbClr val="0000FF"/>
              </a:solidFill>
              <a:latin typeface="#9Slide05 Fourth Medium" panose="00000600000000000000" pitchFamily="2" charset="0"/>
            </a:rPr>
            <a:t>Nêu biện pháp sử dụng hợp lí tài nguyên khoáng sản nước ta.</a:t>
          </a:r>
          <a:endParaRPr lang="en-US">
            <a:solidFill>
              <a:srgbClr val="0000FF"/>
            </a:solidFill>
            <a:latin typeface="#9Slide05 Fourth Medium" panose="00000600000000000000" pitchFamily="2" charset="0"/>
          </a:endParaRPr>
        </a:p>
      </dgm:t>
    </dgm:pt>
    <dgm:pt modelId="{129C0E7D-AC33-4A80-8B36-4DA87BA3B928}" type="parTrans" cxnId="{39B1492E-FC5B-40D0-B213-51A886A67C54}">
      <dgm:prSet/>
      <dgm:spPr/>
      <dgm:t>
        <a:bodyPr/>
        <a:lstStyle/>
        <a:p>
          <a:endParaRPr lang="en-US"/>
        </a:p>
      </dgm:t>
    </dgm:pt>
    <dgm:pt modelId="{01F4A15D-FE7A-4B4E-B0CD-AF07835CDAE3}" type="sibTrans" cxnId="{39B1492E-FC5B-40D0-B213-51A886A67C54}">
      <dgm:prSet/>
      <dgm:spPr/>
      <dgm:t>
        <a:bodyPr/>
        <a:lstStyle/>
        <a:p>
          <a:endParaRPr lang="en-US"/>
        </a:p>
      </dgm:t>
    </dgm:pt>
    <dgm:pt modelId="{24A46B06-9962-4A9A-8E7B-F089753B9E9E}" type="pres">
      <dgm:prSet presAssocID="{874C1329-7771-4D65-B9A6-FE61C0039922}" presName="Name0" presStyleCnt="0">
        <dgm:presLayoutVars>
          <dgm:dir/>
          <dgm:animLvl val="lvl"/>
          <dgm:resizeHandles val="exact"/>
        </dgm:presLayoutVars>
      </dgm:prSet>
      <dgm:spPr/>
      <dgm:t>
        <a:bodyPr/>
        <a:lstStyle/>
        <a:p>
          <a:endParaRPr lang="en-US"/>
        </a:p>
      </dgm:t>
    </dgm:pt>
    <dgm:pt modelId="{0B30FCC8-BCD8-4E68-804A-E7094B3759F1}" type="pres">
      <dgm:prSet presAssocID="{C428659F-2A18-4B3B-BE74-263D8E2E236A}" presName="linNode" presStyleCnt="0"/>
      <dgm:spPr/>
    </dgm:pt>
    <dgm:pt modelId="{6B47C2D6-7119-4339-99BF-7CE803ACFD16}" type="pres">
      <dgm:prSet presAssocID="{C428659F-2A18-4B3B-BE74-263D8E2E236A}" presName="parentText" presStyleLbl="node1" presStyleIdx="0" presStyleCnt="1" custLinFactNeighborX="-9703" custLinFactNeighborY="34916">
        <dgm:presLayoutVars>
          <dgm:chMax val="1"/>
          <dgm:bulletEnabled val="1"/>
        </dgm:presLayoutVars>
      </dgm:prSet>
      <dgm:spPr/>
      <dgm:t>
        <a:bodyPr/>
        <a:lstStyle/>
        <a:p>
          <a:endParaRPr lang="en-US"/>
        </a:p>
      </dgm:t>
    </dgm:pt>
    <dgm:pt modelId="{1405A84C-05DD-422A-8102-786F49B359CB}" type="pres">
      <dgm:prSet presAssocID="{C428659F-2A18-4B3B-BE74-263D8E2E236A}" presName="descendantText" presStyleLbl="alignAccFollowNode1" presStyleIdx="0" presStyleCnt="1" custScaleY="125000">
        <dgm:presLayoutVars>
          <dgm:bulletEnabled val="1"/>
        </dgm:presLayoutVars>
      </dgm:prSet>
      <dgm:spPr/>
      <dgm:t>
        <a:bodyPr/>
        <a:lstStyle/>
        <a:p>
          <a:endParaRPr lang="en-US"/>
        </a:p>
      </dgm:t>
    </dgm:pt>
  </dgm:ptLst>
  <dgm:cxnLst>
    <dgm:cxn modelId="{39B1492E-FC5B-40D0-B213-51A886A67C54}" srcId="{C428659F-2A18-4B3B-BE74-263D8E2E236A}" destId="{6827B87C-D1BC-4E0F-800A-682958D07CC6}" srcOrd="1" destOrd="0" parTransId="{129C0E7D-AC33-4A80-8B36-4DA87BA3B928}" sibTransId="{01F4A15D-FE7A-4B4E-B0CD-AF07835CDAE3}"/>
    <dgm:cxn modelId="{31764A47-11BB-431D-A497-32A548C044B1}" srcId="{874C1329-7771-4D65-B9A6-FE61C0039922}" destId="{C428659F-2A18-4B3B-BE74-263D8E2E236A}" srcOrd="0" destOrd="0" parTransId="{754B18C3-8344-4634-99F1-F8B296FB6D7D}" sibTransId="{29589D0D-D8D4-4D16-921C-5E6A58C001B8}"/>
    <dgm:cxn modelId="{A85F4F7E-1790-4074-9F49-9BC273F7C8E8}" srcId="{C428659F-2A18-4B3B-BE74-263D8E2E236A}" destId="{7755AD8F-29DF-4B97-A788-0E3D71967A7D}" srcOrd="0" destOrd="0" parTransId="{F26D6752-D548-4CE5-9D1D-4DB28CE4B9FB}" sibTransId="{C5A7DA0E-EAC3-49B4-890E-303957648180}"/>
    <dgm:cxn modelId="{935A339D-5D1C-4BA5-BD09-82F479F19DF8}" type="presOf" srcId="{874C1329-7771-4D65-B9A6-FE61C0039922}" destId="{24A46B06-9962-4A9A-8E7B-F089753B9E9E}" srcOrd="0" destOrd="0" presId="urn:microsoft.com/office/officeart/2005/8/layout/vList5"/>
    <dgm:cxn modelId="{E5E6DBBD-6C2B-4B0D-B09F-A30AD491CE0E}" type="presOf" srcId="{6827B87C-D1BC-4E0F-800A-682958D07CC6}" destId="{1405A84C-05DD-422A-8102-786F49B359CB}" srcOrd="0" destOrd="1" presId="urn:microsoft.com/office/officeart/2005/8/layout/vList5"/>
    <dgm:cxn modelId="{2CDA7FBA-2F8F-43FA-9C99-28FBE10EEB9F}" type="presOf" srcId="{7755AD8F-29DF-4B97-A788-0E3D71967A7D}" destId="{1405A84C-05DD-422A-8102-786F49B359CB}" srcOrd="0" destOrd="0" presId="urn:microsoft.com/office/officeart/2005/8/layout/vList5"/>
    <dgm:cxn modelId="{A865BDBD-7902-4BBE-8AA8-94630024F944}" type="presOf" srcId="{C428659F-2A18-4B3B-BE74-263D8E2E236A}" destId="{6B47C2D6-7119-4339-99BF-7CE803ACFD16}" srcOrd="0" destOrd="0" presId="urn:microsoft.com/office/officeart/2005/8/layout/vList5"/>
    <dgm:cxn modelId="{2C2DA872-8D48-4E9D-AA46-375AC715FC36}" type="presParOf" srcId="{24A46B06-9962-4A9A-8E7B-F089753B9E9E}" destId="{0B30FCC8-BCD8-4E68-804A-E7094B3759F1}" srcOrd="0" destOrd="0" presId="urn:microsoft.com/office/officeart/2005/8/layout/vList5"/>
    <dgm:cxn modelId="{96641EF8-F01E-43EC-9652-7D88EB05877B}" type="presParOf" srcId="{0B30FCC8-BCD8-4E68-804A-E7094B3759F1}" destId="{6B47C2D6-7119-4339-99BF-7CE803ACFD16}" srcOrd="0" destOrd="0" presId="urn:microsoft.com/office/officeart/2005/8/layout/vList5"/>
    <dgm:cxn modelId="{C17356A1-2208-4536-8EA9-8261AFF7DDDE}" type="presParOf" srcId="{0B30FCC8-BCD8-4E68-804A-E7094B3759F1}" destId="{1405A84C-05DD-422A-8102-786F49B359C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5A84C-05DD-422A-8102-786F49B359CB}">
      <dsp:nvSpPr>
        <dsp:cNvPr id="0" name=""/>
        <dsp:cNvSpPr/>
      </dsp:nvSpPr>
      <dsp:spPr>
        <a:xfrm rot="5400000">
          <a:off x="6363041" y="-2318169"/>
          <a:ext cx="2554544" cy="7190883"/>
        </a:xfrm>
        <a:prstGeom prst="round2SameRect">
          <a:avLst/>
        </a:prstGeom>
        <a:solidFill>
          <a:srgbClr val="FAF89E">
            <a:alpha val="90000"/>
          </a:srgbClr>
        </a:solidFill>
        <a:ln w="12700" cap="flat" cmpd="sng" algn="ctr">
          <a:solidFill>
            <a:srgbClr val="00B0F0"/>
          </a:solidFill>
          <a:prstDash val="sysDot"/>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vi-VN" sz="3700" b="0" i="0" kern="1200">
              <a:solidFill>
                <a:srgbClr val="0000FF"/>
              </a:solidFill>
              <a:latin typeface="#9Slide05 Fourth Medium" panose="00000600000000000000" pitchFamily="2" charset="0"/>
            </a:rPr>
            <a:t>Phân tích hiện trạng khai tác tài nguyên khoáng sản</a:t>
          </a:r>
          <a:r>
            <a:rPr lang="en-US" sz="3700" b="0" i="0" kern="1200">
              <a:solidFill>
                <a:srgbClr val="0000FF"/>
              </a:solidFill>
              <a:latin typeface="#9Slide05 Fourth Medium" panose="00000600000000000000" pitchFamily="2" charset="0"/>
            </a:rPr>
            <a:t>.</a:t>
          </a:r>
          <a:endParaRPr lang="en-US" sz="3700" kern="1200">
            <a:solidFill>
              <a:srgbClr val="0000FF"/>
            </a:solidFill>
            <a:latin typeface="#9Slide05 Fourth Medium" panose="00000600000000000000" pitchFamily="2" charset="0"/>
          </a:endParaRPr>
        </a:p>
        <a:p>
          <a:pPr marL="285750" lvl="1" indent="-285750" algn="l" defTabSz="1644650">
            <a:lnSpc>
              <a:spcPct val="90000"/>
            </a:lnSpc>
            <a:spcBef>
              <a:spcPct val="0"/>
            </a:spcBef>
            <a:spcAft>
              <a:spcPct val="15000"/>
            </a:spcAft>
            <a:buChar char="••"/>
          </a:pPr>
          <a:r>
            <a:rPr lang="vi-VN" sz="3700" b="0" i="0" kern="1200">
              <a:solidFill>
                <a:srgbClr val="0000FF"/>
              </a:solidFill>
              <a:latin typeface="#9Slide05 Fourth Medium" panose="00000600000000000000" pitchFamily="2" charset="0"/>
            </a:rPr>
            <a:t>Nêu biện pháp sử dụng hợp lí tài nguyên khoáng sản nước ta.</a:t>
          </a:r>
          <a:endParaRPr lang="en-US" sz="3700" kern="1200">
            <a:solidFill>
              <a:srgbClr val="0000FF"/>
            </a:solidFill>
            <a:latin typeface="#9Slide05 Fourth Medium" panose="00000600000000000000" pitchFamily="2" charset="0"/>
          </a:endParaRPr>
        </a:p>
      </dsp:txBody>
      <dsp:txXfrm rot="-5400000">
        <a:off x="4044872" y="124703"/>
        <a:ext cx="7066180" cy="2305138"/>
      </dsp:txXfrm>
    </dsp:sp>
    <dsp:sp modelId="{6B47C2D6-7119-4339-99BF-7CE803ACFD16}">
      <dsp:nvSpPr>
        <dsp:cNvPr id="0" name=""/>
        <dsp:cNvSpPr/>
      </dsp:nvSpPr>
      <dsp:spPr>
        <a:xfrm>
          <a:off x="0" y="0"/>
          <a:ext cx="4044872" cy="255454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vi-VN" sz="3900" b="0" i="0" kern="1200">
              <a:latin typeface="#9Slide05 Fourth Medium" panose="00000600000000000000" pitchFamily="2" charset="0"/>
            </a:rPr>
            <a:t>Dựa vào thông tin trong bài</a:t>
          </a:r>
          <a:r>
            <a:rPr lang="en-US" sz="3900" b="0" i="0" kern="1200">
              <a:latin typeface="#9Slide05 Fourth Medium" panose="00000600000000000000" pitchFamily="2" charset="0"/>
            </a:rPr>
            <a:t> và quan sát đoạn video</a:t>
          </a:r>
          <a:r>
            <a:rPr lang="vi-VN" sz="3900" b="0" i="0" kern="1200">
              <a:latin typeface="#9Slide05 Fourth Medium" panose="00000600000000000000" pitchFamily="2" charset="0"/>
            </a:rPr>
            <a:t>, em hãy:</a:t>
          </a:r>
          <a:endParaRPr lang="en-US" sz="3900" kern="1200">
            <a:latin typeface="#9Slide05 Fourth Medium" panose="00000600000000000000" pitchFamily="2" charset="0"/>
          </a:endParaRPr>
        </a:p>
      </dsp:txBody>
      <dsp:txXfrm>
        <a:off x="124703" y="124703"/>
        <a:ext cx="3795466" cy="23051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BBF38-87B7-46AC-B4C3-CA00690437B9}" type="datetimeFigureOut">
              <a:rPr lang="en-US" smtClean="0"/>
              <a:t>25/10/2024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3C999-C292-4C60-9E14-0597A4EC9FDA}" type="slidenum">
              <a:rPr lang="en-US" smtClean="0"/>
              <a:t>‹#›</a:t>
            </a:fld>
            <a:endParaRPr lang="en-US"/>
          </a:p>
        </p:txBody>
      </p:sp>
    </p:spTree>
    <p:extLst>
      <p:ext uri="{BB962C8B-B14F-4D97-AF65-F5344CB8AC3E}">
        <p14:creationId xmlns:p14="http://schemas.microsoft.com/office/powerpoint/2010/main" val="3405107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1</a:t>
            </a:fld>
            <a:endParaRPr lang="en-US"/>
          </a:p>
        </p:txBody>
      </p:sp>
    </p:spTree>
    <p:extLst>
      <p:ext uri="{BB962C8B-B14F-4D97-AF65-F5344CB8AC3E}">
        <p14:creationId xmlns:p14="http://schemas.microsoft.com/office/powerpoint/2010/main" val="74849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13</a:t>
            </a:fld>
            <a:endParaRPr lang="en-US"/>
          </a:p>
        </p:txBody>
      </p:sp>
    </p:spTree>
    <p:extLst>
      <p:ext uri="{BB962C8B-B14F-4D97-AF65-F5344CB8AC3E}">
        <p14:creationId xmlns:p14="http://schemas.microsoft.com/office/powerpoint/2010/main" val="73592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17</a:t>
            </a:fld>
            <a:endParaRPr lang="en-US"/>
          </a:p>
        </p:txBody>
      </p:sp>
    </p:spTree>
    <p:extLst>
      <p:ext uri="{BB962C8B-B14F-4D97-AF65-F5344CB8AC3E}">
        <p14:creationId xmlns:p14="http://schemas.microsoft.com/office/powerpoint/2010/main" val="1832897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19</a:t>
            </a:fld>
            <a:endParaRPr lang="en-US"/>
          </a:p>
        </p:txBody>
      </p:sp>
    </p:spTree>
    <p:extLst>
      <p:ext uri="{BB962C8B-B14F-4D97-AF65-F5344CB8AC3E}">
        <p14:creationId xmlns:p14="http://schemas.microsoft.com/office/powerpoint/2010/main" val="60962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21</a:t>
            </a:fld>
            <a:endParaRPr lang="en-US"/>
          </a:p>
        </p:txBody>
      </p:sp>
    </p:spTree>
    <p:extLst>
      <p:ext uri="{BB962C8B-B14F-4D97-AF65-F5344CB8AC3E}">
        <p14:creationId xmlns:p14="http://schemas.microsoft.com/office/powerpoint/2010/main" val="106623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22</a:t>
            </a:fld>
            <a:endParaRPr lang="en-US"/>
          </a:p>
        </p:txBody>
      </p:sp>
    </p:spTree>
    <p:extLst>
      <p:ext uri="{BB962C8B-B14F-4D97-AF65-F5344CB8AC3E}">
        <p14:creationId xmlns:p14="http://schemas.microsoft.com/office/powerpoint/2010/main" val="3701742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24</a:t>
            </a:fld>
            <a:endParaRPr lang="en-US"/>
          </a:p>
        </p:txBody>
      </p:sp>
    </p:spTree>
    <p:extLst>
      <p:ext uri="{BB962C8B-B14F-4D97-AF65-F5344CB8AC3E}">
        <p14:creationId xmlns:p14="http://schemas.microsoft.com/office/powerpoint/2010/main" val="377473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28</a:t>
            </a:fld>
            <a:endParaRPr lang="en-US"/>
          </a:p>
        </p:txBody>
      </p:sp>
    </p:spTree>
    <p:extLst>
      <p:ext uri="{BB962C8B-B14F-4D97-AF65-F5344CB8AC3E}">
        <p14:creationId xmlns:p14="http://schemas.microsoft.com/office/powerpoint/2010/main" val="334440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30</a:t>
            </a:fld>
            <a:endParaRPr lang="en-US"/>
          </a:p>
        </p:txBody>
      </p:sp>
    </p:spTree>
    <p:extLst>
      <p:ext uri="{BB962C8B-B14F-4D97-AF65-F5344CB8AC3E}">
        <p14:creationId xmlns:p14="http://schemas.microsoft.com/office/powerpoint/2010/main" val="2136506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https://tapchicongthuong.vn/bai-viet/tang-cuong-ung-dung-khoa-hoc-cong-nghe-tien-tien-trong-tham-do-khai-thac-va-che-bien-khoang-san-87509.htm</a:t>
            </a:r>
          </a:p>
        </p:txBody>
      </p:sp>
      <p:sp>
        <p:nvSpPr>
          <p:cNvPr id="4" name="Slide Number Placeholder 3"/>
          <p:cNvSpPr>
            <a:spLocks noGrp="1"/>
          </p:cNvSpPr>
          <p:nvPr>
            <p:ph type="sldNum" sz="quarter" idx="5"/>
          </p:nvPr>
        </p:nvSpPr>
        <p:spPr/>
        <p:txBody>
          <a:bodyPr/>
          <a:lstStyle/>
          <a:p>
            <a:fld id="{3AA3C999-C292-4C60-9E14-0597A4EC9FDA}" type="slidenum">
              <a:rPr lang="en-US" smtClean="0"/>
              <a:t>31</a:t>
            </a:fld>
            <a:endParaRPr lang="en-US"/>
          </a:p>
        </p:txBody>
      </p:sp>
    </p:spTree>
    <p:extLst>
      <p:ext uri="{BB962C8B-B14F-4D97-AF65-F5344CB8AC3E}">
        <p14:creationId xmlns:p14="http://schemas.microsoft.com/office/powerpoint/2010/main" val="2324914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https://vnexpress.net/hoat-dong-khai-khoang-nang-cao-gia-tri-tai-nguyen-4368602.html</a:t>
            </a:r>
          </a:p>
        </p:txBody>
      </p:sp>
      <p:sp>
        <p:nvSpPr>
          <p:cNvPr id="4" name="Slide Number Placeholder 3"/>
          <p:cNvSpPr>
            <a:spLocks noGrp="1"/>
          </p:cNvSpPr>
          <p:nvPr>
            <p:ph type="sldNum" sz="quarter" idx="5"/>
          </p:nvPr>
        </p:nvSpPr>
        <p:spPr/>
        <p:txBody>
          <a:bodyPr/>
          <a:lstStyle/>
          <a:p>
            <a:fld id="{3AA3C999-C292-4C60-9E14-0597A4EC9FDA}" type="slidenum">
              <a:rPr lang="en-US" smtClean="0"/>
              <a:t>33</a:t>
            </a:fld>
            <a:endParaRPr lang="en-US"/>
          </a:p>
        </p:txBody>
      </p:sp>
    </p:spTree>
    <p:extLst>
      <p:ext uri="{BB962C8B-B14F-4D97-AF65-F5344CB8AC3E}">
        <p14:creationId xmlns:p14="http://schemas.microsoft.com/office/powerpoint/2010/main" val="104881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2</a:t>
            </a:fld>
            <a:endParaRPr lang="en-US"/>
          </a:p>
        </p:txBody>
      </p:sp>
    </p:spTree>
    <p:extLst>
      <p:ext uri="{BB962C8B-B14F-4D97-AF65-F5344CB8AC3E}">
        <p14:creationId xmlns:p14="http://schemas.microsoft.com/office/powerpoint/2010/main" val="505071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https://tapchicongthuong.vn/bai-viet/tang-cuong-ung-dung-khoa-hoc-cong-nghe-tien-tien-trong-tham-do-khai-thac-va-che-bien-khoang-san-87509.htm</a:t>
            </a:r>
          </a:p>
        </p:txBody>
      </p:sp>
      <p:sp>
        <p:nvSpPr>
          <p:cNvPr id="4" name="Slide Number Placeholder 3"/>
          <p:cNvSpPr>
            <a:spLocks noGrp="1"/>
          </p:cNvSpPr>
          <p:nvPr>
            <p:ph type="sldNum" sz="quarter" idx="5"/>
          </p:nvPr>
        </p:nvSpPr>
        <p:spPr/>
        <p:txBody>
          <a:bodyPr/>
          <a:lstStyle/>
          <a:p>
            <a:fld id="{3AA3C999-C292-4C60-9E14-0597A4EC9FDA}" type="slidenum">
              <a:rPr lang="en-US" smtClean="0"/>
              <a:t>34</a:t>
            </a:fld>
            <a:endParaRPr lang="en-US"/>
          </a:p>
        </p:txBody>
      </p:sp>
    </p:spTree>
    <p:extLst>
      <p:ext uri="{BB962C8B-B14F-4D97-AF65-F5344CB8AC3E}">
        <p14:creationId xmlns:p14="http://schemas.microsoft.com/office/powerpoint/2010/main" val="23694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https://tapchicongthuong.vn/bai-viet/tang-cuong-ung-dung-khoa-hoc-cong-nghe-tien-tien-trong-tham-do-khai-thac-va-che-bien-khoang-san-87509.htm</a:t>
            </a:r>
          </a:p>
        </p:txBody>
      </p:sp>
      <p:sp>
        <p:nvSpPr>
          <p:cNvPr id="4" name="Slide Number Placeholder 3"/>
          <p:cNvSpPr>
            <a:spLocks noGrp="1"/>
          </p:cNvSpPr>
          <p:nvPr>
            <p:ph type="sldNum" sz="quarter" idx="5"/>
          </p:nvPr>
        </p:nvSpPr>
        <p:spPr/>
        <p:txBody>
          <a:bodyPr/>
          <a:lstStyle/>
          <a:p>
            <a:fld id="{3AA3C999-C292-4C60-9E14-0597A4EC9FDA}" type="slidenum">
              <a:rPr lang="en-US" smtClean="0"/>
              <a:t>36</a:t>
            </a:fld>
            <a:endParaRPr lang="en-US"/>
          </a:p>
        </p:txBody>
      </p:sp>
    </p:spTree>
    <p:extLst>
      <p:ext uri="{BB962C8B-B14F-4D97-AF65-F5344CB8AC3E}">
        <p14:creationId xmlns:p14="http://schemas.microsoft.com/office/powerpoint/2010/main" val="248364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16505-B7F2-4D70-990E-7C12C22DB25A}" type="slidenum">
              <a:rPr lang="en-US" smtClean="0"/>
              <a:t>48</a:t>
            </a:fld>
            <a:endParaRPr lang="en-US"/>
          </a:p>
        </p:txBody>
      </p:sp>
    </p:spTree>
    <p:extLst>
      <p:ext uri="{BB962C8B-B14F-4D97-AF65-F5344CB8AC3E}">
        <p14:creationId xmlns:p14="http://schemas.microsoft.com/office/powerpoint/2010/main" val="793048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DC2538-004B-4CDE-A76A-AD795BBB0ADD}" type="slidenum">
              <a:rPr lang="en-US" smtClean="0"/>
              <a:t>49</a:t>
            </a:fld>
            <a:endParaRPr lang="en-US"/>
          </a:p>
        </p:txBody>
      </p:sp>
    </p:spTree>
    <p:extLst>
      <p:ext uri="{BB962C8B-B14F-4D97-AF65-F5344CB8AC3E}">
        <p14:creationId xmlns:p14="http://schemas.microsoft.com/office/powerpoint/2010/main" val="2369026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5CCE3-4C2B-473B-A299-ABBCF5B2785F}" type="slidenum">
              <a:rPr lang="en-US" smtClean="0"/>
              <a:t>50</a:t>
            </a:fld>
            <a:endParaRPr lang="en-US"/>
          </a:p>
        </p:txBody>
      </p:sp>
    </p:spTree>
    <p:extLst>
      <p:ext uri="{BB962C8B-B14F-4D97-AF65-F5344CB8AC3E}">
        <p14:creationId xmlns:p14="http://schemas.microsoft.com/office/powerpoint/2010/main" val="72262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41894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196677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5</a:t>
            </a:fld>
            <a:endParaRPr lang="en-US" altLang="en-US" sz="1200"/>
          </a:p>
        </p:txBody>
      </p:sp>
    </p:spTree>
    <p:extLst>
      <p:ext uri="{BB962C8B-B14F-4D97-AF65-F5344CB8AC3E}">
        <p14:creationId xmlns:p14="http://schemas.microsoft.com/office/powerpoint/2010/main" val="291490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6</a:t>
            </a:fld>
            <a:endParaRPr lang="en-US" altLang="en-US" sz="1200"/>
          </a:p>
        </p:txBody>
      </p:sp>
    </p:spTree>
    <p:extLst>
      <p:ext uri="{BB962C8B-B14F-4D97-AF65-F5344CB8AC3E}">
        <p14:creationId xmlns:p14="http://schemas.microsoft.com/office/powerpoint/2010/main" val="268052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8641a476e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8641a476e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04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9</a:t>
            </a:fld>
            <a:endParaRPr lang="en-US"/>
          </a:p>
        </p:txBody>
      </p:sp>
    </p:spTree>
    <p:extLst>
      <p:ext uri="{BB962C8B-B14F-4D97-AF65-F5344CB8AC3E}">
        <p14:creationId xmlns:p14="http://schemas.microsoft.com/office/powerpoint/2010/main" val="312518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E40EE-DF67-4436-AB76-BA2B34C41B62}" type="slidenum">
              <a:rPr lang="en-US" smtClean="0"/>
              <a:t>11</a:t>
            </a:fld>
            <a:endParaRPr lang="en-US"/>
          </a:p>
        </p:txBody>
      </p:sp>
    </p:spTree>
    <p:extLst>
      <p:ext uri="{BB962C8B-B14F-4D97-AF65-F5344CB8AC3E}">
        <p14:creationId xmlns:p14="http://schemas.microsoft.com/office/powerpoint/2010/main" val="4230964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90220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675279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85278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0000" y="481800"/>
            <a:ext cx="1075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7309517"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28" name="Google Shape;28;p5"/>
          <p:cNvSpPr txBox="1">
            <a:spLocks noGrp="1"/>
          </p:cNvSpPr>
          <p:nvPr>
            <p:ph type="subTitle" idx="2"/>
          </p:nvPr>
        </p:nvSpPr>
        <p:spPr>
          <a:xfrm>
            <a:off x="6669717"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 name="Google Shape;29;p5"/>
          <p:cNvSpPr txBox="1">
            <a:spLocks noGrp="1"/>
          </p:cNvSpPr>
          <p:nvPr>
            <p:ph type="subTitle" idx="3"/>
          </p:nvPr>
        </p:nvSpPr>
        <p:spPr>
          <a:xfrm>
            <a:off x="2584084" y="2092833"/>
            <a:ext cx="2298400" cy="47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Open Sans"/>
              <a:buNone/>
              <a:defRPr sz="3333">
                <a:solidFill>
                  <a:schemeClr val="dk1"/>
                </a:solidFill>
                <a:latin typeface="Bebas Neue"/>
                <a:ea typeface="Bebas Neue"/>
                <a:cs typeface="Bebas Neue"/>
                <a:sym typeface="Bebas Neue"/>
              </a:defRPr>
            </a:lvl1pPr>
            <a:lvl2pPr lvl="1"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rtl="0">
              <a:spcBef>
                <a:spcPts val="2133"/>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rtl="0">
              <a:spcBef>
                <a:spcPts val="2133"/>
              </a:spcBef>
              <a:spcAft>
                <a:spcPts val="2133"/>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30" name="Google Shape;30;p5"/>
          <p:cNvSpPr txBox="1">
            <a:spLocks noGrp="1"/>
          </p:cNvSpPr>
          <p:nvPr>
            <p:ph type="subTitle" idx="4"/>
          </p:nvPr>
        </p:nvSpPr>
        <p:spPr>
          <a:xfrm>
            <a:off x="1944300" y="2639667"/>
            <a:ext cx="35780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174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
        <p:nvSpPr>
          <p:cNvPr id="7" name="TextBox 6">
            <a:extLst>
              <a:ext uri="{FF2B5EF4-FFF2-40B4-BE49-F238E27FC236}">
                <a16:creationId xmlns:a16="http://schemas.microsoft.com/office/drawing/2014/main" id="{00DFF47E-E972-D89B-C70F-6040E6F9A0C0}"/>
              </a:ext>
            </a:extLst>
          </p:cNvPr>
          <p:cNvSpPr txBox="1"/>
          <p:nvPr userDrawn="1"/>
        </p:nvSpPr>
        <p:spPr>
          <a:xfrm>
            <a:off x="2533650" y="6953250"/>
            <a:ext cx="9563100" cy="523220"/>
          </a:xfrm>
          <a:prstGeom prst="rect">
            <a:avLst/>
          </a:prstGeom>
          <a:noFill/>
        </p:spPr>
        <p:txBody>
          <a:bodyPr wrap="square" rtlCol="0">
            <a:spAutoFit/>
          </a:bodyPr>
          <a:lstStyle/>
          <a:p>
            <a:r>
              <a:rPr lang="en-US" sz="2800">
                <a:solidFill>
                  <a:srgbClr val="FF0000"/>
                </a:solidFill>
                <a:latin typeface="Century Schoolbook" panose="02040604050505020304" pitchFamily="18" charset="0"/>
              </a:rPr>
              <a:t>Kho giáo án ppt Địa Lí THCS-Lê Chinh-0982276629.</a:t>
            </a:r>
          </a:p>
        </p:txBody>
      </p:sp>
    </p:spTree>
    <p:extLst>
      <p:ext uri="{BB962C8B-B14F-4D97-AF65-F5344CB8AC3E}">
        <p14:creationId xmlns:p14="http://schemas.microsoft.com/office/powerpoint/2010/main" val="311531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25/10/2024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2728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25/10/2024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37537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25/10/2024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35207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25/10/2024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
        <p:nvSpPr>
          <p:cNvPr id="6" name="TextBox 5">
            <a:extLst>
              <a:ext uri="{FF2B5EF4-FFF2-40B4-BE49-F238E27FC236}">
                <a16:creationId xmlns:a16="http://schemas.microsoft.com/office/drawing/2014/main" id="{13B6BDAF-D5DD-5DC4-E761-808E991F5B24}"/>
              </a:ext>
            </a:extLst>
          </p:cNvPr>
          <p:cNvSpPr txBox="1"/>
          <p:nvPr userDrawn="1"/>
        </p:nvSpPr>
        <p:spPr>
          <a:xfrm>
            <a:off x="-190005" y="7137070"/>
            <a:ext cx="1286097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9Slide03 Arima Madurai ExtraLi" panose="00000300000000000000" pitchFamily="2" charset="0"/>
                <a:cs typeface="#9Slide03 Arima Madurai ExtraLi" panose="00000300000000000000" pitchFamily="2" charset="0"/>
              </a:rPr>
              <a:t>Kho giáo án PPT Địa lí -Lê Chinh- 0982.276.629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9Slide03 Arima Madurai ExtraLi" panose="00000300000000000000" pitchFamily="2" charset="0"/>
                <a:cs typeface="#9Slide03 Arima Madurai ExtraLi" panose="00000300000000000000" pitchFamily="2" charset="0"/>
              </a:rPr>
              <a:t>Hãy liên hệ chính chủ để được đồng hành và hỗ trợ suốt năm học nhé</a:t>
            </a:r>
          </a:p>
          <a:p>
            <a:endParaRPr lang="en-US"/>
          </a:p>
        </p:txBody>
      </p:sp>
    </p:spTree>
    <p:extLst>
      <p:ext uri="{BB962C8B-B14F-4D97-AF65-F5344CB8AC3E}">
        <p14:creationId xmlns:p14="http://schemas.microsoft.com/office/powerpoint/2010/main" val="1320450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25/10/2024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65622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25/10/2024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86292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25/10/2024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175526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25/10/2024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797593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11" Type="http://schemas.openxmlformats.org/officeDocument/2006/relationships/image" Target="../media/image17.png"/><Relationship Id="rId5" Type="http://schemas.openxmlformats.org/officeDocument/2006/relationships/diagramData" Target="../diagrams/data1.xml"/><Relationship Id="rId10" Type="http://schemas.openxmlformats.org/officeDocument/2006/relationships/image" Target="../media/image32.png"/><Relationship Id="rId4" Type="http://schemas.openxmlformats.org/officeDocument/2006/relationships/notesSlide" Target="../notesSlides/notesSlide15.xml"/><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1.wav"/><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audio" Target="NUL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slideLayout" Target="../slideLayouts/slideLayout1.xml"/><Relationship Id="rId7" Type="http://schemas.openxmlformats.org/officeDocument/2006/relationships/slide" Target="slide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42.xml"/><Relationship Id="rId18" Type="http://schemas.openxmlformats.org/officeDocument/2006/relationships/image" Target="../media/image56.gif"/><Relationship Id="rId3" Type="http://schemas.microsoft.com/office/2007/relationships/media" Target="../media/media5.wav"/><Relationship Id="rId7" Type="http://schemas.openxmlformats.org/officeDocument/2006/relationships/image" Target="../media/image60.png"/><Relationship Id="rId12" Type="http://schemas.openxmlformats.org/officeDocument/2006/relationships/image" Target="../media/image62.png"/><Relationship Id="rId17" Type="http://schemas.openxmlformats.org/officeDocument/2006/relationships/slide" Target="slide5.xml"/><Relationship Id="rId2" Type="http://schemas.microsoft.com/office/2007/relationships/media" Target="../media/media4.wav"/><Relationship Id="rId16" Type="http://schemas.openxmlformats.org/officeDocument/2006/relationships/image" Target="../media/image64.gif"/><Relationship Id="rId20" Type="http://schemas.openxmlformats.org/officeDocument/2006/relationships/image" Target="../media/image65.png"/><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slide" Target="slide41.xml"/><Relationship Id="rId5" Type="http://schemas.openxmlformats.org/officeDocument/2006/relationships/slideLayout" Target="../slideLayouts/slideLayout1.xml"/><Relationship Id="rId15" Type="http://schemas.openxmlformats.org/officeDocument/2006/relationships/slide" Target="slide44.xml"/><Relationship Id="rId10" Type="http://schemas.openxmlformats.org/officeDocument/2006/relationships/slide" Target="slide40.xml"/><Relationship Id="rId19" Type="http://schemas.openxmlformats.org/officeDocument/2006/relationships/slide" Target="slide43.xml"/><Relationship Id="rId4" Type="http://schemas.openxmlformats.org/officeDocument/2006/relationships/audio" Target="../media/media5.wav"/><Relationship Id="rId9" Type="http://schemas.openxmlformats.org/officeDocument/2006/relationships/image" Target="../media/image57.pn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audio" Target="NUL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audio" Target="NULL"/><Relationship Id="rId4" Type="http://schemas.openxmlformats.org/officeDocument/2006/relationships/image" Target="../media/image3.jpe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86140EC-9363-9F05-8598-BB55EAF7B798}"/>
              </a:ext>
            </a:extLst>
          </p:cNvPr>
          <p:cNvPicPr>
            <a:picLocks noChangeAspect="1"/>
          </p:cNvPicPr>
          <p:nvPr/>
        </p:nvPicPr>
        <p:blipFill rotWithShape="1">
          <a:blip r:embed="rId3"/>
          <a:srcRect r="872" b="1"/>
          <a:stretch/>
        </p:blipFill>
        <p:spPr>
          <a:xfrm>
            <a:off x="20" y="1282"/>
            <a:ext cx="12191980" cy="6856718"/>
          </a:xfrm>
          <a:prstGeom prst="rect">
            <a:avLst/>
          </a:prstGeom>
        </p:spPr>
      </p:pic>
    </p:spTree>
    <p:extLst>
      <p:ext uri="{BB962C8B-B14F-4D97-AF65-F5344CB8AC3E}">
        <p14:creationId xmlns:p14="http://schemas.microsoft.com/office/powerpoint/2010/main" val="4241169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C20F092-7A4F-0CC7-11F5-85296BB6FC80}"/>
              </a:ext>
            </a:extLst>
          </p:cNvPr>
          <p:cNvPicPr>
            <a:picLocks noGrp="1" noChangeAspect="1"/>
          </p:cNvPicPr>
          <p:nvPr>
            <p:ph idx="1"/>
          </p:nvPr>
        </p:nvPicPr>
        <p:blipFill>
          <a:blip r:embed="rId2"/>
          <a:stretch>
            <a:fillRect/>
          </a:stretch>
        </p:blipFill>
        <p:spPr>
          <a:xfrm>
            <a:off x="568037" y="437"/>
            <a:ext cx="11623963" cy="6733309"/>
          </a:xfrm>
          <a:prstGeom prst="rect">
            <a:avLst/>
          </a:prstGeom>
        </p:spPr>
      </p:pic>
    </p:spTree>
    <p:extLst>
      <p:ext uri="{BB962C8B-B14F-4D97-AF65-F5344CB8AC3E}">
        <p14:creationId xmlns:p14="http://schemas.microsoft.com/office/powerpoint/2010/main" val="786294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20F092-7A4F-0CC7-11F5-85296BB6FC80}"/>
              </a:ext>
            </a:extLst>
          </p:cNvPr>
          <p:cNvPicPr>
            <a:picLocks noChangeAspect="1"/>
          </p:cNvPicPr>
          <p:nvPr/>
        </p:nvPicPr>
        <p:blipFill>
          <a:blip r:embed="rId3"/>
          <a:stretch>
            <a:fillRect/>
          </a:stretch>
        </p:blipFill>
        <p:spPr>
          <a:xfrm>
            <a:off x="7442791" y="73417"/>
            <a:ext cx="4749209" cy="6784583"/>
          </a:xfrm>
          <a:prstGeom prst="rect">
            <a:avLst/>
          </a:prstGeom>
        </p:spPr>
      </p:pic>
      <p:grpSp>
        <p:nvGrpSpPr>
          <p:cNvPr id="2" name="Google Shape;88;p15">
            <a:extLst>
              <a:ext uri="{FF2B5EF4-FFF2-40B4-BE49-F238E27FC236}">
                <a16:creationId xmlns:a16="http://schemas.microsoft.com/office/drawing/2014/main" id="{97F470F2-5346-3882-F1F2-352D977237B9}"/>
              </a:ext>
            </a:extLst>
          </p:cNvPr>
          <p:cNvGrpSpPr/>
          <p:nvPr/>
        </p:nvGrpSpPr>
        <p:grpSpPr>
          <a:xfrm>
            <a:off x="55683" y="28771"/>
            <a:ext cx="7356286" cy="824373"/>
            <a:chOff x="1354401" y="686226"/>
            <a:chExt cx="6281353" cy="857966"/>
          </a:xfrm>
        </p:grpSpPr>
        <p:sp>
          <p:nvSpPr>
            <p:cNvPr id="3" name="Google Shape;89;p15">
              <a:extLst>
                <a:ext uri="{FF2B5EF4-FFF2-40B4-BE49-F238E27FC236}">
                  <a16:creationId xmlns:a16="http://schemas.microsoft.com/office/drawing/2014/main" id="{8E874791-D7C3-4930-AB71-9D0F40A297F2}"/>
                </a:ext>
              </a:extLst>
            </p:cNvPr>
            <p:cNvSpPr/>
            <p:nvPr/>
          </p:nvSpPr>
          <p:spPr>
            <a:xfrm>
              <a:off x="1372277" y="799428"/>
              <a:ext cx="452900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90;p15">
              <a:extLst>
                <a:ext uri="{FF2B5EF4-FFF2-40B4-BE49-F238E27FC236}">
                  <a16:creationId xmlns:a16="http://schemas.microsoft.com/office/drawing/2014/main" id="{1FAA8BEC-5461-D633-A17C-CB3B462A0058}"/>
                </a:ext>
              </a:extLst>
            </p:cNvPr>
            <p:cNvSpPr/>
            <p:nvPr/>
          </p:nvSpPr>
          <p:spPr>
            <a:xfrm>
              <a:off x="1354401" y="781553"/>
              <a:ext cx="6281353"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FAF89E"/>
            </a:solidFill>
            <a:ln>
              <a:noFill/>
            </a:ln>
          </p:spPr>
          <p:txBody>
            <a:bodyPr spcFirstLastPara="1" wrap="square" lIns="121900" tIns="121900" rIns="121900" bIns="121900" anchor="ctr" anchorCtr="0">
              <a:noAutofit/>
            </a:bodyPr>
            <a:lstStyle/>
            <a:p>
              <a:endParaRPr sz="2400"/>
            </a:p>
          </p:txBody>
        </p:sp>
        <p:sp>
          <p:nvSpPr>
            <p:cNvPr id="5" name="Google Shape;91;p15">
              <a:extLst>
                <a:ext uri="{FF2B5EF4-FFF2-40B4-BE49-F238E27FC236}">
                  <a16:creationId xmlns:a16="http://schemas.microsoft.com/office/drawing/2014/main" id="{A6B7700F-C06F-41C5-FF22-4784FEE9447D}"/>
                </a:ext>
              </a:extLst>
            </p:cNvPr>
            <p:cNvSpPr/>
            <p:nvPr/>
          </p:nvSpPr>
          <p:spPr>
            <a:xfrm>
              <a:off x="1706573" y="68622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6" name="Google Shape;92;p15">
              <a:extLst>
                <a:ext uri="{FF2B5EF4-FFF2-40B4-BE49-F238E27FC236}">
                  <a16:creationId xmlns:a16="http://schemas.microsoft.com/office/drawing/2014/main" id="{1A19C348-852E-62FF-FA02-E6D72C9BCADC}"/>
                </a:ext>
              </a:extLst>
            </p:cNvPr>
            <p:cNvSpPr/>
            <p:nvPr/>
          </p:nvSpPr>
          <p:spPr>
            <a:xfrm>
              <a:off x="1421594" y="1448838"/>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7" name="Google Shape;93;p15">
              <a:extLst>
                <a:ext uri="{FF2B5EF4-FFF2-40B4-BE49-F238E27FC236}">
                  <a16:creationId xmlns:a16="http://schemas.microsoft.com/office/drawing/2014/main" id="{B76EFDD4-4B6D-2187-7D22-A313C7474EBC}"/>
                </a:ext>
              </a:extLst>
            </p:cNvPr>
            <p:cNvSpPr/>
            <p:nvPr/>
          </p:nvSpPr>
          <p:spPr>
            <a:xfrm>
              <a:off x="1461654" y="1448838"/>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8" name="Google Shape;94;p15">
              <a:extLst>
                <a:ext uri="{FF2B5EF4-FFF2-40B4-BE49-F238E27FC236}">
                  <a16:creationId xmlns:a16="http://schemas.microsoft.com/office/drawing/2014/main" id="{DA927F36-CFFA-95C5-DE6D-CCA43CE5B142}"/>
                </a:ext>
              </a:extLst>
            </p:cNvPr>
            <p:cNvSpPr/>
            <p:nvPr/>
          </p:nvSpPr>
          <p:spPr>
            <a:xfrm>
              <a:off x="1796617" y="73390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 name="Google Shape;95;p15">
              <a:extLst>
                <a:ext uri="{FF2B5EF4-FFF2-40B4-BE49-F238E27FC236}">
                  <a16:creationId xmlns:a16="http://schemas.microsoft.com/office/drawing/2014/main" id="{CD693E87-30C5-EA0F-43E3-73753C946ABD}"/>
                </a:ext>
              </a:extLst>
            </p:cNvPr>
            <p:cNvSpPr/>
            <p:nvPr/>
          </p:nvSpPr>
          <p:spPr>
            <a:xfrm>
              <a:off x="1500380" y="73390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69E781"/>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01</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98;p15">
              <a:extLst>
                <a:ext uri="{FF2B5EF4-FFF2-40B4-BE49-F238E27FC236}">
                  <a16:creationId xmlns:a16="http://schemas.microsoft.com/office/drawing/2014/main" id="{E42D6B4D-08AA-2C15-0D50-6CECCD9C63A1}"/>
                </a:ext>
              </a:extLst>
            </p:cNvPr>
            <p:cNvSpPr txBox="1"/>
            <p:nvPr/>
          </p:nvSpPr>
          <p:spPr>
            <a:xfrm>
              <a:off x="2112350" y="938375"/>
              <a:ext cx="5493401" cy="462801"/>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điểm</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chung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của</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khoáng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sản</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Việt</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Nam</a:t>
              </a:r>
              <a:endParaRPr sz="24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5" name="TextBox 14">
            <a:extLst>
              <a:ext uri="{FF2B5EF4-FFF2-40B4-BE49-F238E27FC236}">
                <a16:creationId xmlns:a16="http://schemas.microsoft.com/office/drawing/2014/main" id="{C748AEC3-AF23-3199-1051-67C56907F7E8}"/>
              </a:ext>
            </a:extLst>
          </p:cNvPr>
          <p:cNvSpPr txBox="1"/>
          <p:nvPr/>
        </p:nvSpPr>
        <p:spPr>
          <a:xfrm>
            <a:off x="3247281" y="2062507"/>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Cơ cấu: phong phú,đa dạng</a:t>
            </a:r>
            <a:endParaRPr lang="en-US" sz="2800">
              <a:solidFill>
                <a:srgbClr val="002060"/>
              </a:solidFill>
              <a:latin typeface="#9Slide05 Fourth Medium" panose="00000600000000000000" pitchFamily="2" charset="0"/>
            </a:endParaRPr>
          </a:p>
        </p:txBody>
      </p:sp>
      <p:cxnSp>
        <p:nvCxnSpPr>
          <p:cNvPr id="20" name="Connector: Curved 19">
            <a:extLst>
              <a:ext uri="{FF2B5EF4-FFF2-40B4-BE49-F238E27FC236}">
                <a16:creationId xmlns:a16="http://schemas.microsoft.com/office/drawing/2014/main" id="{A8C71578-6AEA-F62E-18AE-0A3C763B2002}"/>
              </a:ext>
            </a:extLst>
          </p:cNvPr>
          <p:cNvCxnSpPr>
            <a:cxnSpLocks/>
          </p:cNvCxnSpPr>
          <p:nvPr/>
        </p:nvCxnSpPr>
        <p:spPr>
          <a:xfrm flipV="1">
            <a:off x="2222325" y="2245101"/>
            <a:ext cx="933962" cy="66878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35">
            <a:extLst>
              <a:ext uri="{FF2B5EF4-FFF2-40B4-BE49-F238E27FC236}">
                <a16:creationId xmlns:a16="http://schemas.microsoft.com/office/drawing/2014/main" id="{E60AFCE3-847C-9F69-0E2A-55F6AE47D245}"/>
              </a:ext>
            </a:extLst>
          </p:cNvPr>
          <p:cNvSpPr/>
          <p:nvPr/>
        </p:nvSpPr>
        <p:spPr>
          <a:xfrm>
            <a:off x="0" y="2374661"/>
            <a:ext cx="2410832" cy="1200330"/>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7" panose="00000900000000000000" pitchFamily="2" charset="0"/>
              </a:rPr>
              <a:t>Khoáng sản Việt Nam</a:t>
            </a:r>
          </a:p>
        </p:txBody>
      </p:sp>
      <p:sp>
        <p:nvSpPr>
          <p:cNvPr id="24" name="TextBox 23">
            <a:extLst>
              <a:ext uri="{FF2B5EF4-FFF2-40B4-BE49-F238E27FC236}">
                <a16:creationId xmlns:a16="http://schemas.microsoft.com/office/drawing/2014/main" id="{4E935255-79D2-9052-51CF-D6383A97918F}"/>
              </a:ext>
            </a:extLst>
          </p:cNvPr>
          <p:cNvSpPr txBox="1"/>
          <p:nvPr/>
        </p:nvSpPr>
        <p:spPr>
          <a:xfrm>
            <a:off x="2410832" y="2750639"/>
            <a:ext cx="5304062" cy="954107"/>
          </a:xfrm>
          <a:prstGeom prst="rect">
            <a:avLst/>
          </a:prstGeom>
          <a:noFill/>
        </p:spPr>
        <p:txBody>
          <a:bodyPr wrap="square" rtlCol="0">
            <a:spAutoFit/>
          </a:bodyPr>
          <a:lstStyle/>
          <a:p>
            <a:pPr algn="ctr"/>
            <a:r>
              <a:rPr lang="en-US" sz="2800" dirty="0">
                <a:solidFill>
                  <a:srgbClr val="0000FF"/>
                </a:solidFill>
                <a:latin typeface="#9Slide05 Fourth Light" panose="00000400000000000000" pitchFamily="2" charset="0"/>
                <a:cs typeface="Arial" panose="020B0604020202020204" pitchFamily="34" charset="0"/>
              </a:rPr>
              <a:t>5000 </a:t>
            </a:r>
            <a:r>
              <a:rPr lang="en-US" sz="2800" dirty="0" err="1">
                <a:solidFill>
                  <a:srgbClr val="0000FF"/>
                </a:solidFill>
                <a:latin typeface="#9Slide05 Fourth Light" panose="00000400000000000000" pitchFamily="2" charset="0"/>
                <a:cs typeface="Arial" panose="020B0604020202020204" pitchFamily="34" charset="0"/>
              </a:rPr>
              <a:t>mỏ</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và</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điểm</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quặng</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của</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hơn</a:t>
            </a:r>
            <a:r>
              <a:rPr lang="en-US" sz="2800" dirty="0">
                <a:solidFill>
                  <a:srgbClr val="0000FF"/>
                </a:solidFill>
                <a:latin typeface="#9Slide05 Fourth Light" panose="00000400000000000000" pitchFamily="2" charset="0"/>
                <a:cs typeface="Arial" panose="020B0604020202020204" pitchFamily="34" charset="0"/>
              </a:rPr>
              <a:t> 60 </a:t>
            </a:r>
            <a:r>
              <a:rPr lang="en-US" sz="2800" dirty="0" err="1">
                <a:solidFill>
                  <a:srgbClr val="0000FF"/>
                </a:solidFill>
                <a:latin typeface="#9Slide05 Fourth Light" panose="00000400000000000000" pitchFamily="2" charset="0"/>
                <a:cs typeface="Arial" panose="020B0604020202020204" pitchFamily="34" charset="0"/>
              </a:rPr>
              <a:t>loại</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khoáng</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sản</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khác</a:t>
            </a:r>
            <a:r>
              <a:rPr lang="en-US" sz="2800" dirty="0">
                <a:solidFill>
                  <a:srgbClr val="0000FF"/>
                </a:solidFill>
                <a:latin typeface="#9Slide05 Fourth Light" panose="00000400000000000000" pitchFamily="2" charset="0"/>
                <a:cs typeface="Arial" panose="020B0604020202020204" pitchFamily="34" charset="0"/>
              </a:rPr>
              <a:t> </a:t>
            </a:r>
            <a:r>
              <a:rPr lang="en-US" sz="2800" dirty="0" err="1">
                <a:solidFill>
                  <a:srgbClr val="0000FF"/>
                </a:solidFill>
                <a:latin typeface="#9Slide05 Fourth Light" panose="00000400000000000000" pitchFamily="2" charset="0"/>
                <a:cs typeface="Arial" panose="020B0604020202020204" pitchFamily="34" charset="0"/>
              </a:rPr>
              <a:t>nhau</a:t>
            </a:r>
            <a:endParaRPr lang="en-US" sz="2800" dirty="0">
              <a:solidFill>
                <a:srgbClr val="0000FF"/>
              </a:solidFill>
              <a:latin typeface="#9Slide05 Fourth Light" panose="00000400000000000000" pitchFamily="2" charset="0"/>
              <a:cs typeface="Arial" panose="020B0604020202020204" pitchFamily="34" charset="0"/>
            </a:endParaRPr>
          </a:p>
        </p:txBody>
      </p:sp>
    </p:spTree>
    <p:extLst>
      <p:ext uri="{BB962C8B-B14F-4D97-AF65-F5344CB8AC3E}">
        <p14:creationId xmlns:p14="http://schemas.microsoft.com/office/powerpoint/2010/main" val="1877705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80">
                                          <p:stCondLst>
                                            <p:cond delay="0"/>
                                          </p:stCondLst>
                                        </p:cTn>
                                        <p:tgtEl>
                                          <p:spTgt spid="24"/>
                                        </p:tgtEl>
                                      </p:cBhvr>
                                    </p:animEffect>
                                    <p:anim calcmode="lin" valueType="num">
                                      <p:cBhvr>
                                        <p:cTn id="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1" dur="26">
                                          <p:stCondLst>
                                            <p:cond delay="650"/>
                                          </p:stCondLst>
                                        </p:cTn>
                                        <p:tgtEl>
                                          <p:spTgt spid="24"/>
                                        </p:tgtEl>
                                      </p:cBhvr>
                                      <p:to x="100000" y="60000"/>
                                    </p:animScale>
                                    <p:animScale>
                                      <p:cBhvr>
                                        <p:cTn id="22" dur="166" decel="50000">
                                          <p:stCondLst>
                                            <p:cond delay="676"/>
                                          </p:stCondLst>
                                        </p:cTn>
                                        <p:tgtEl>
                                          <p:spTgt spid="24"/>
                                        </p:tgtEl>
                                      </p:cBhvr>
                                      <p:to x="100000" y="100000"/>
                                    </p:animScale>
                                    <p:animScale>
                                      <p:cBhvr>
                                        <p:cTn id="23" dur="26">
                                          <p:stCondLst>
                                            <p:cond delay="1312"/>
                                          </p:stCondLst>
                                        </p:cTn>
                                        <p:tgtEl>
                                          <p:spTgt spid="24"/>
                                        </p:tgtEl>
                                      </p:cBhvr>
                                      <p:to x="100000" y="80000"/>
                                    </p:animScale>
                                    <p:animScale>
                                      <p:cBhvr>
                                        <p:cTn id="24" dur="166" decel="50000">
                                          <p:stCondLst>
                                            <p:cond delay="1338"/>
                                          </p:stCondLst>
                                        </p:cTn>
                                        <p:tgtEl>
                                          <p:spTgt spid="24"/>
                                        </p:tgtEl>
                                      </p:cBhvr>
                                      <p:to x="100000" y="100000"/>
                                    </p:animScale>
                                    <p:animScale>
                                      <p:cBhvr>
                                        <p:cTn id="25" dur="26">
                                          <p:stCondLst>
                                            <p:cond delay="1642"/>
                                          </p:stCondLst>
                                        </p:cTn>
                                        <p:tgtEl>
                                          <p:spTgt spid="24"/>
                                        </p:tgtEl>
                                      </p:cBhvr>
                                      <p:to x="100000" y="90000"/>
                                    </p:animScale>
                                    <p:animScale>
                                      <p:cBhvr>
                                        <p:cTn id="26" dur="166" decel="50000">
                                          <p:stCondLst>
                                            <p:cond delay="1668"/>
                                          </p:stCondLst>
                                        </p:cTn>
                                        <p:tgtEl>
                                          <p:spTgt spid="24"/>
                                        </p:tgtEl>
                                      </p:cBhvr>
                                      <p:to x="100000" y="100000"/>
                                    </p:animScale>
                                    <p:animScale>
                                      <p:cBhvr>
                                        <p:cTn id="27" dur="26">
                                          <p:stCondLst>
                                            <p:cond delay="1808"/>
                                          </p:stCondLst>
                                        </p:cTn>
                                        <p:tgtEl>
                                          <p:spTgt spid="24"/>
                                        </p:tgtEl>
                                      </p:cBhvr>
                                      <p:to x="100000" y="95000"/>
                                    </p:animScale>
                                    <p:animScale>
                                      <p:cBhvr>
                                        <p:cTn id="28" dur="166" decel="50000">
                                          <p:stCondLst>
                                            <p:cond delay="1834"/>
                                          </p:stCondLst>
                                        </p:cTn>
                                        <p:tgtEl>
                                          <p:spTgt spid="2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barn(inVertical)">
                                      <p:cBhvr>
                                        <p:cTn id="3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84E79F-6E68-A4F2-4CC1-8EC0739758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 t="13333" r="-1" b="18052"/>
          <a:stretch/>
        </p:blipFill>
        <p:spPr>
          <a:xfrm>
            <a:off x="7611865" y="28792"/>
            <a:ext cx="4580135" cy="6800416"/>
          </a:xfrm>
          <a:prstGeom prst="rect">
            <a:avLst/>
          </a:prstGeom>
        </p:spPr>
      </p:pic>
      <p:pic>
        <p:nvPicPr>
          <p:cNvPr id="10" name="image75.png">
            <a:extLst>
              <a:ext uri="{FF2B5EF4-FFF2-40B4-BE49-F238E27FC236}">
                <a16:creationId xmlns:a16="http://schemas.microsoft.com/office/drawing/2014/main" id="{05235ED4-C092-673F-13E0-1A7A71A98A9A}"/>
              </a:ext>
            </a:extLst>
          </p:cNvPr>
          <p:cNvPicPr/>
          <p:nvPr/>
        </p:nvPicPr>
        <p:blipFill>
          <a:blip r:embed="rId3"/>
          <a:srcRect/>
          <a:stretch>
            <a:fillRect/>
          </a:stretch>
        </p:blipFill>
        <p:spPr>
          <a:xfrm>
            <a:off x="7611865" y="85255"/>
            <a:ext cx="4368151" cy="6850204"/>
          </a:xfrm>
          <a:prstGeom prst="rect">
            <a:avLst/>
          </a:prstGeom>
          <a:ln/>
        </p:spPr>
      </p:pic>
      <p:pic>
        <p:nvPicPr>
          <p:cNvPr id="4" name="Picture 3">
            <a:extLst>
              <a:ext uri="{FF2B5EF4-FFF2-40B4-BE49-F238E27FC236}">
                <a16:creationId xmlns:a16="http://schemas.microsoft.com/office/drawing/2014/main" id="{38F41A18-4489-54D7-C745-818264681363}"/>
              </a:ext>
            </a:extLst>
          </p:cNvPr>
          <p:cNvPicPr>
            <a:picLocks noChangeAspect="1"/>
          </p:cNvPicPr>
          <p:nvPr/>
        </p:nvPicPr>
        <p:blipFill>
          <a:blip r:embed="rId4"/>
          <a:stretch>
            <a:fillRect/>
          </a:stretch>
        </p:blipFill>
        <p:spPr>
          <a:xfrm>
            <a:off x="534390" y="103569"/>
            <a:ext cx="6865491" cy="6754431"/>
          </a:xfrm>
          <a:prstGeom prst="rect">
            <a:avLst/>
          </a:prstGeom>
        </p:spPr>
      </p:pic>
    </p:spTree>
    <p:extLst>
      <p:ext uri="{BB962C8B-B14F-4D97-AF65-F5344CB8AC3E}">
        <p14:creationId xmlns:p14="http://schemas.microsoft.com/office/powerpoint/2010/main" val="28884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20F092-7A4F-0CC7-11F5-85296BB6FC80}"/>
              </a:ext>
            </a:extLst>
          </p:cNvPr>
          <p:cNvPicPr>
            <a:picLocks noChangeAspect="1"/>
          </p:cNvPicPr>
          <p:nvPr/>
        </p:nvPicPr>
        <p:blipFill>
          <a:blip r:embed="rId3"/>
          <a:stretch>
            <a:fillRect/>
          </a:stretch>
        </p:blipFill>
        <p:spPr>
          <a:xfrm>
            <a:off x="7442791" y="73417"/>
            <a:ext cx="4749209" cy="6784583"/>
          </a:xfrm>
          <a:prstGeom prst="rect">
            <a:avLst/>
          </a:prstGeom>
        </p:spPr>
      </p:pic>
      <p:grpSp>
        <p:nvGrpSpPr>
          <p:cNvPr id="2" name="Google Shape;88;p15">
            <a:extLst>
              <a:ext uri="{FF2B5EF4-FFF2-40B4-BE49-F238E27FC236}">
                <a16:creationId xmlns:a16="http://schemas.microsoft.com/office/drawing/2014/main" id="{97F470F2-5346-3882-F1F2-352D977237B9}"/>
              </a:ext>
            </a:extLst>
          </p:cNvPr>
          <p:cNvGrpSpPr/>
          <p:nvPr/>
        </p:nvGrpSpPr>
        <p:grpSpPr>
          <a:xfrm>
            <a:off x="55683" y="28771"/>
            <a:ext cx="7506096" cy="824373"/>
            <a:chOff x="1354401" y="686226"/>
            <a:chExt cx="6409272" cy="857966"/>
          </a:xfrm>
        </p:grpSpPr>
        <p:sp>
          <p:nvSpPr>
            <p:cNvPr id="3" name="Google Shape;89;p15">
              <a:extLst>
                <a:ext uri="{FF2B5EF4-FFF2-40B4-BE49-F238E27FC236}">
                  <a16:creationId xmlns:a16="http://schemas.microsoft.com/office/drawing/2014/main" id="{8E874791-D7C3-4930-AB71-9D0F40A297F2}"/>
                </a:ext>
              </a:extLst>
            </p:cNvPr>
            <p:cNvSpPr/>
            <p:nvPr/>
          </p:nvSpPr>
          <p:spPr>
            <a:xfrm>
              <a:off x="1372277" y="799428"/>
              <a:ext cx="452900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90;p15">
              <a:extLst>
                <a:ext uri="{FF2B5EF4-FFF2-40B4-BE49-F238E27FC236}">
                  <a16:creationId xmlns:a16="http://schemas.microsoft.com/office/drawing/2014/main" id="{1FAA8BEC-5461-D633-A17C-CB3B462A0058}"/>
                </a:ext>
              </a:extLst>
            </p:cNvPr>
            <p:cNvSpPr/>
            <p:nvPr/>
          </p:nvSpPr>
          <p:spPr>
            <a:xfrm>
              <a:off x="1354401" y="781553"/>
              <a:ext cx="6281353"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FAF89E"/>
            </a:solidFill>
            <a:ln>
              <a:noFill/>
            </a:ln>
          </p:spPr>
          <p:txBody>
            <a:bodyPr spcFirstLastPara="1" wrap="square" lIns="121900" tIns="121900" rIns="121900" bIns="121900" anchor="ctr" anchorCtr="0">
              <a:noAutofit/>
            </a:bodyPr>
            <a:lstStyle/>
            <a:p>
              <a:endParaRPr sz="2400"/>
            </a:p>
          </p:txBody>
        </p:sp>
        <p:sp>
          <p:nvSpPr>
            <p:cNvPr id="5" name="Google Shape;91;p15">
              <a:extLst>
                <a:ext uri="{FF2B5EF4-FFF2-40B4-BE49-F238E27FC236}">
                  <a16:creationId xmlns:a16="http://schemas.microsoft.com/office/drawing/2014/main" id="{A6B7700F-C06F-41C5-FF22-4784FEE9447D}"/>
                </a:ext>
              </a:extLst>
            </p:cNvPr>
            <p:cNvSpPr/>
            <p:nvPr/>
          </p:nvSpPr>
          <p:spPr>
            <a:xfrm>
              <a:off x="1706573" y="68622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6" name="Google Shape;92;p15">
              <a:extLst>
                <a:ext uri="{FF2B5EF4-FFF2-40B4-BE49-F238E27FC236}">
                  <a16:creationId xmlns:a16="http://schemas.microsoft.com/office/drawing/2014/main" id="{1A19C348-852E-62FF-FA02-E6D72C9BCADC}"/>
                </a:ext>
              </a:extLst>
            </p:cNvPr>
            <p:cNvSpPr/>
            <p:nvPr/>
          </p:nvSpPr>
          <p:spPr>
            <a:xfrm>
              <a:off x="1421594" y="1448838"/>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7" name="Google Shape;93;p15">
              <a:extLst>
                <a:ext uri="{FF2B5EF4-FFF2-40B4-BE49-F238E27FC236}">
                  <a16:creationId xmlns:a16="http://schemas.microsoft.com/office/drawing/2014/main" id="{B76EFDD4-4B6D-2187-7D22-A313C7474EBC}"/>
                </a:ext>
              </a:extLst>
            </p:cNvPr>
            <p:cNvSpPr/>
            <p:nvPr/>
          </p:nvSpPr>
          <p:spPr>
            <a:xfrm>
              <a:off x="1461654" y="1448838"/>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8" name="Google Shape;94;p15">
              <a:extLst>
                <a:ext uri="{FF2B5EF4-FFF2-40B4-BE49-F238E27FC236}">
                  <a16:creationId xmlns:a16="http://schemas.microsoft.com/office/drawing/2014/main" id="{DA927F36-CFFA-95C5-DE6D-CCA43CE5B142}"/>
                </a:ext>
              </a:extLst>
            </p:cNvPr>
            <p:cNvSpPr/>
            <p:nvPr/>
          </p:nvSpPr>
          <p:spPr>
            <a:xfrm>
              <a:off x="1796617" y="73390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 name="Google Shape;95;p15">
              <a:extLst>
                <a:ext uri="{FF2B5EF4-FFF2-40B4-BE49-F238E27FC236}">
                  <a16:creationId xmlns:a16="http://schemas.microsoft.com/office/drawing/2014/main" id="{CD693E87-30C5-EA0F-43E3-73753C946ABD}"/>
                </a:ext>
              </a:extLst>
            </p:cNvPr>
            <p:cNvSpPr/>
            <p:nvPr/>
          </p:nvSpPr>
          <p:spPr>
            <a:xfrm>
              <a:off x="1500380" y="73390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69E781"/>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01</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98;p15">
              <a:extLst>
                <a:ext uri="{FF2B5EF4-FFF2-40B4-BE49-F238E27FC236}">
                  <a16:creationId xmlns:a16="http://schemas.microsoft.com/office/drawing/2014/main" id="{E42D6B4D-08AA-2C15-0D50-6CECCD9C63A1}"/>
                </a:ext>
              </a:extLst>
            </p:cNvPr>
            <p:cNvSpPr txBox="1"/>
            <p:nvPr/>
          </p:nvSpPr>
          <p:spPr>
            <a:xfrm>
              <a:off x="2270272" y="938333"/>
              <a:ext cx="5493401" cy="462801"/>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điểm</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chung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của</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khoáng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sản</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Việt</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Nam</a:t>
              </a:r>
              <a:endParaRPr sz="24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5" name="TextBox 14">
            <a:extLst>
              <a:ext uri="{FF2B5EF4-FFF2-40B4-BE49-F238E27FC236}">
                <a16:creationId xmlns:a16="http://schemas.microsoft.com/office/drawing/2014/main" id="{C748AEC3-AF23-3199-1051-67C56907F7E8}"/>
              </a:ext>
            </a:extLst>
          </p:cNvPr>
          <p:cNvSpPr txBox="1"/>
          <p:nvPr/>
        </p:nvSpPr>
        <p:spPr>
          <a:xfrm>
            <a:off x="3302964" y="1141097"/>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Cơ cấu: phong phú,đa dạng</a:t>
            </a:r>
            <a:endParaRPr lang="en-US" sz="2800">
              <a:solidFill>
                <a:srgbClr val="002060"/>
              </a:solidFill>
              <a:latin typeface="#9Slide05 Fourth Medium" panose="00000600000000000000" pitchFamily="2" charset="0"/>
            </a:endParaRPr>
          </a:p>
        </p:txBody>
      </p:sp>
      <p:sp>
        <p:nvSpPr>
          <p:cNvPr id="16" name="TextBox 15">
            <a:extLst>
              <a:ext uri="{FF2B5EF4-FFF2-40B4-BE49-F238E27FC236}">
                <a16:creationId xmlns:a16="http://schemas.microsoft.com/office/drawing/2014/main" id="{B2C4F864-F64F-36FA-BC08-7A35E4252DCD}"/>
              </a:ext>
            </a:extLst>
          </p:cNvPr>
          <p:cNvSpPr txBox="1"/>
          <p:nvPr/>
        </p:nvSpPr>
        <p:spPr>
          <a:xfrm>
            <a:off x="3305190" y="1732154"/>
            <a:ext cx="6069325"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Trữ lượng: trung bình và nhỏ</a:t>
            </a:r>
            <a:endParaRPr lang="en-US" sz="2800">
              <a:solidFill>
                <a:srgbClr val="002060"/>
              </a:solidFill>
              <a:latin typeface="#9Slide05 Fourth Medium" panose="00000600000000000000" pitchFamily="2" charset="0"/>
            </a:endParaRPr>
          </a:p>
        </p:txBody>
      </p:sp>
      <p:cxnSp>
        <p:nvCxnSpPr>
          <p:cNvPr id="20" name="Connector: Curved 19">
            <a:extLst>
              <a:ext uri="{FF2B5EF4-FFF2-40B4-BE49-F238E27FC236}">
                <a16:creationId xmlns:a16="http://schemas.microsoft.com/office/drawing/2014/main" id="{A8C71578-6AEA-F62E-18AE-0A3C763B2002}"/>
              </a:ext>
            </a:extLst>
          </p:cNvPr>
          <p:cNvCxnSpPr>
            <a:cxnSpLocks/>
          </p:cNvCxnSpPr>
          <p:nvPr/>
        </p:nvCxnSpPr>
        <p:spPr>
          <a:xfrm flipV="1">
            <a:off x="2278008" y="1323691"/>
            <a:ext cx="933962" cy="66878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B0A58C25-9E8E-2E54-2650-2964258B5503}"/>
              </a:ext>
            </a:extLst>
          </p:cNvPr>
          <p:cNvCxnSpPr>
            <a:cxnSpLocks/>
          </p:cNvCxnSpPr>
          <p:nvPr/>
        </p:nvCxnSpPr>
        <p:spPr>
          <a:xfrm flipV="1">
            <a:off x="2278008" y="1992473"/>
            <a:ext cx="933962" cy="271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35">
            <a:extLst>
              <a:ext uri="{FF2B5EF4-FFF2-40B4-BE49-F238E27FC236}">
                <a16:creationId xmlns:a16="http://schemas.microsoft.com/office/drawing/2014/main" id="{E60AFCE3-847C-9F69-0E2A-55F6AE47D245}"/>
              </a:ext>
            </a:extLst>
          </p:cNvPr>
          <p:cNvSpPr/>
          <p:nvPr/>
        </p:nvSpPr>
        <p:spPr>
          <a:xfrm>
            <a:off x="55683" y="1453251"/>
            <a:ext cx="2410832" cy="1200330"/>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7" panose="00000900000000000000" pitchFamily="2" charset="0"/>
              </a:rPr>
              <a:t>Khoáng sản Việt Nam</a:t>
            </a:r>
          </a:p>
        </p:txBody>
      </p:sp>
      <p:grpSp>
        <p:nvGrpSpPr>
          <p:cNvPr id="11" name="Group 10">
            <a:extLst>
              <a:ext uri="{FF2B5EF4-FFF2-40B4-BE49-F238E27FC236}">
                <a16:creationId xmlns:a16="http://schemas.microsoft.com/office/drawing/2014/main" id="{59E28699-3819-16B7-461C-09623B560F7D}"/>
              </a:ext>
            </a:extLst>
          </p:cNvPr>
          <p:cNvGrpSpPr/>
          <p:nvPr/>
        </p:nvGrpSpPr>
        <p:grpSpPr>
          <a:xfrm>
            <a:off x="4452144" y="2492082"/>
            <a:ext cx="2517377" cy="2947095"/>
            <a:chOff x="4245065" y="2168808"/>
            <a:chExt cx="2517377" cy="2947095"/>
          </a:xfrm>
        </p:grpSpPr>
        <p:pic>
          <p:nvPicPr>
            <p:cNvPr id="13" name="Picture 4" descr="Than đá là gì? Công dụng, phân loại, đặc điểm và tính chất của than đá">
              <a:extLst>
                <a:ext uri="{FF2B5EF4-FFF2-40B4-BE49-F238E27FC236}">
                  <a16:creationId xmlns:a16="http://schemas.microsoft.com/office/drawing/2014/main" id="{DFBB159C-FDBE-D1F4-A80A-0F1FF72DFC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96" r="21530" b="-1"/>
            <a:stretch/>
          </p:blipFill>
          <p:spPr bwMode="auto">
            <a:xfrm>
              <a:off x="4245065" y="2168808"/>
              <a:ext cx="2216138" cy="25203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DAB723-603F-238C-5FB6-C5D18CC75D71}"/>
                </a:ext>
              </a:extLst>
            </p:cNvPr>
            <p:cNvSpPr txBox="1"/>
            <p:nvPr/>
          </p:nvSpPr>
          <p:spPr>
            <a:xfrm>
              <a:off x="4245065" y="4685016"/>
              <a:ext cx="2517377" cy="430887"/>
            </a:xfrm>
            <a:prstGeom prst="rect">
              <a:avLst/>
            </a:prstGeom>
            <a:noFill/>
          </p:spPr>
          <p:txBody>
            <a:bodyPr wrap="square" rtlCol="0">
              <a:spAutoFit/>
            </a:bodyPr>
            <a:lstStyle/>
            <a:p>
              <a:r>
                <a:rPr lang="en-US" sz="2200">
                  <a:solidFill>
                    <a:srgbClr val="7030A0"/>
                  </a:solidFill>
                  <a:latin typeface="#9Slide05 Fourth" panose="00000500000000000000" pitchFamily="2" charset="0"/>
                  <a:cs typeface="Arial" panose="020B0604020202020204" pitchFamily="34" charset="0"/>
                </a:rPr>
                <a:t>&gt; 3 tỉ tấn than đá</a:t>
              </a:r>
            </a:p>
          </p:txBody>
        </p:sp>
      </p:grpSp>
      <p:grpSp>
        <p:nvGrpSpPr>
          <p:cNvPr id="17" name="Group 16">
            <a:extLst>
              <a:ext uri="{FF2B5EF4-FFF2-40B4-BE49-F238E27FC236}">
                <a16:creationId xmlns:a16="http://schemas.microsoft.com/office/drawing/2014/main" id="{6E645E0C-51FD-B16F-7366-5458E8275A13}"/>
              </a:ext>
            </a:extLst>
          </p:cNvPr>
          <p:cNvGrpSpPr/>
          <p:nvPr/>
        </p:nvGrpSpPr>
        <p:grpSpPr>
          <a:xfrm>
            <a:off x="1432584" y="2731997"/>
            <a:ext cx="2327886" cy="2361869"/>
            <a:chOff x="1331146" y="2434152"/>
            <a:chExt cx="2902637" cy="2713119"/>
          </a:xfrm>
        </p:grpSpPr>
        <p:pic>
          <p:nvPicPr>
            <p:cNvPr id="18" name="Picture 4" descr="Thị trường dầu mỏ thế giới đối diện một tuần nhiều biến động">
              <a:extLst>
                <a:ext uri="{FF2B5EF4-FFF2-40B4-BE49-F238E27FC236}">
                  <a16:creationId xmlns:a16="http://schemas.microsoft.com/office/drawing/2014/main" id="{908EE6FD-8708-CD63-1906-9D3A257B0F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7470" y="2434152"/>
              <a:ext cx="2706975" cy="198511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BDF688F-20C4-8633-A1D6-A3B7C3A97447}"/>
                </a:ext>
              </a:extLst>
            </p:cNvPr>
            <p:cNvSpPr txBox="1"/>
            <p:nvPr/>
          </p:nvSpPr>
          <p:spPr>
            <a:xfrm>
              <a:off x="1331146" y="4652304"/>
              <a:ext cx="2902637" cy="494967"/>
            </a:xfrm>
            <a:prstGeom prst="rect">
              <a:avLst/>
            </a:prstGeom>
            <a:noFill/>
          </p:spPr>
          <p:txBody>
            <a:bodyPr wrap="square" rtlCol="0">
              <a:spAutoFit/>
            </a:bodyPr>
            <a:lstStyle/>
            <a:p>
              <a:r>
                <a:rPr lang="en-US" sz="2200">
                  <a:solidFill>
                    <a:srgbClr val="7030A0"/>
                  </a:solidFill>
                  <a:latin typeface="#9Slide05 Fourth" panose="00000500000000000000" pitchFamily="2" charset="0"/>
                  <a:cs typeface="Arial" panose="020B0604020202020204" pitchFamily="34" charset="0"/>
                </a:rPr>
                <a:t>&gt; vài tỉ tấn dầu mỏ</a:t>
              </a:r>
            </a:p>
          </p:txBody>
        </p:sp>
      </p:grpSp>
      <p:grpSp>
        <p:nvGrpSpPr>
          <p:cNvPr id="22" name="Group 21">
            <a:extLst>
              <a:ext uri="{FF2B5EF4-FFF2-40B4-BE49-F238E27FC236}">
                <a16:creationId xmlns:a16="http://schemas.microsoft.com/office/drawing/2014/main" id="{99267625-9B1E-5A79-B0E2-49C05D852D8D}"/>
              </a:ext>
            </a:extLst>
          </p:cNvPr>
          <p:cNvGrpSpPr/>
          <p:nvPr/>
        </p:nvGrpSpPr>
        <p:grpSpPr>
          <a:xfrm>
            <a:off x="468122" y="5104989"/>
            <a:ext cx="8146901" cy="1724667"/>
            <a:chOff x="248285" y="4881269"/>
            <a:chExt cx="8504828" cy="1977072"/>
          </a:xfrm>
        </p:grpSpPr>
        <p:sp>
          <p:nvSpPr>
            <p:cNvPr id="24" name="TextBox 23">
              <a:extLst>
                <a:ext uri="{FF2B5EF4-FFF2-40B4-BE49-F238E27FC236}">
                  <a16:creationId xmlns:a16="http://schemas.microsoft.com/office/drawing/2014/main" id="{890F8035-3EE5-3796-F146-2D3DAD9AC020}"/>
                </a:ext>
              </a:extLst>
            </p:cNvPr>
            <p:cNvSpPr txBox="1"/>
            <p:nvPr/>
          </p:nvSpPr>
          <p:spPr>
            <a:xfrm>
              <a:off x="3143513" y="6329111"/>
              <a:ext cx="5609600" cy="529230"/>
            </a:xfrm>
            <a:prstGeom prst="rect">
              <a:avLst/>
            </a:prstGeom>
            <a:noFill/>
          </p:spPr>
          <p:txBody>
            <a:bodyPr wrap="square" rtlCol="0">
              <a:spAutoFit/>
            </a:bodyPr>
            <a:lstStyle/>
            <a:p>
              <a:r>
                <a:rPr lang="en-US" sz="2400">
                  <a:solidFill>
                    <a:srgbClr val="7030A0"/>
                  </a:solidFill>
                  <a:latin typeface="#9Slide05 Fourth" panose="00000500000000000000" pitchFamily="2" charset="0"/>
                  <a:cs typeface="Arial" panose="020B0604020202020204" pitchFamily="34" charset="0"/>
                </a:rPr>
                <a:t>Hàng trăm tỉ </a:t>
              </a:r>
              <a:r>
                <a:rPr lang="en-US" sz="2400">
                  <a:solidFill>
                    <a:srgbClr val="7030A0"/>
                  </a:solidFill>
                  <a:effectLst/>
                  <a:latin typeface="#9Slide05 Fourth" panose="00000500000000000000" pitchFamily="2" charset="0"/>
                  <a:ea typeface="Cambria" panose="02040503050406030204" pitchFamily="18" charset="0"/>
                  <a:cs typeface="Times New Roman" panose="02020603050405020304" pitchFamily="18" charset="0"/>
                </a:rPr>
                <a:t>m</a:t>
              </a:r>
              <a:r>
                <a:rPr lang="en-US" sz="2400" baseline="30000">
                  <a:solidFill>
                    <a:srgbClr val="7030A0"/>
                  </a:solidFill>
                  <a:effectLst/>
                  <a:latin typeface="#9Slide05 Fourth" panose="00000500000000000000" pitchFamily="2" charset="0"/>
                  <a:ea typeface="Cambria" panose="02040503050406030204" pitchFamily="18" charset="0"/>
                  <a:cs typeface="Times New Roman" panose="02020603050405020304" pitchFamily="18" charset="0"/>
                </a:rPr>
                <a:t>3 </a:t>
              </a:r>
              <a:r>
                <a:rPr lang="en-US" sz="2400">
                  <a:solidFill>
                    <a:srgbClr val="7030A0"/>
                  </a:solidFill>
                  <a:latin typeface="#9Slide05 Fourth" panose="00000500000000000000" pitchFamily="2" charset="0"/>
                  <a:cs typeface="Arial" panose="020B0604020202020204" pitchFamily="34" charset="0"/>
                </a:rPr>
                <a:t>khí tự nhiên</a:t>
              </a:r>
            </a:p>
          </p:txBody>
        </p:sp>
        <p:pic>
          <p:nvPicPr>
            <p:cNvPr id="25" name="Picture 6" descr="Phát hiện mỏ khí lớn nhất Việt Nam - ThienNhien.Net | Con người và Thiên  nhiên">
              <a:extLst>
                <a:ext uri="{FF2B5EF4-FFF2-40B4-BE49-F238E27FC236}">
                  <a16:creationId xmlns:a16="http://schemas.microsoft.com/office/drawing/2014/main" id="{B5D1BC99-4905-CF94-7A24-14BC1F369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 y="4881269"/>
              <a:ext cx="2866544" cy="19131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7673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75.png">
            <a:extLst>
              <a:ext uri="{FF2B5EF4-FFF2-40B4-BE49-F238E27FC236}">
                <a16:creationId xmlns:a16="http://schemas.microsoft.com/office/drawing/2014/main" id="{5E33877C-85AF-A70C-800D-640D04788F6C}"/>
              </a:ext>
            </a:extLst>
          </p:cNvPr>
          <p:cNvPicPr/>
          <p:nvPr/>
        </p:nvPicPr>
        <p:blipFill>
          <a:blip r:embed="rId2"/>
          <a:srcRect/>
          <a:stretch>
            <a:fillRect/>
          </a:stretch>
        </p:blipFill>
        <p:spPr>
          <a:xfrm>
            <a:off x="3413467" y="158724"/>
            <a:ext cx="4198398" cy="6800416"/>
          </a:xfrm>
          <a:prstGeom prst="rect">
            <a:avLst/>
          </a:prstGeom>
          <a:ln/>
        </p:spPr>
      </p:pic>
      <p:sp>
        <p:nvSpPr>
          <p:cNvPr id="13" name="TextBox 12">
            <a:extLst>
              <a:ext uri="{FF2B5EF4-FFF2-40B4-BE49-F238E27FC236}">
                <a16:creationId xmlns:a16="http://schemas.microsoft.com/office/drawing/2014/main" id="{C8CED185-565D-2E4E-C7A2-4AC1FC886765}"/>
              </a:ext>
            </a:extLst>
          </p:cNvPr>
          <p:cNvSpPr txBox="1"/>
          <p:nvPr/>
        </p:nvSpPr>
        <p:spPr>
          <a:xfrm>
            <a:off x="192753" y="1012954"/>
            <a:ext cx="3220714" cy="4832092"/>
          </a:xfrm>
          <a:prstGeom prst="rect">
            <a:avLst/>
          </a:prstGeom>
          <a:noFill/>
          <a:ln>
            <a:solidFill>
              <a:srgbClr val="00B0F0"/>
            </a:solidFill>
          </a:ln>
        </p:spPr>
        <p:txBody>
          <a:bodyPr wrap="square" rtlCol="0">
            <a:spAutoFit/>
          </a:bodyPr>
          <a:lstStyle/>
          <a:p>
            <a:pPr algn="just"/>
            <a:r>
              <a:rPr lang="vi-VN" sz="2800">
                <a:solidFill>
                  <a:srgbClr val="0000FF"/>
                </a:solidFill>
                <a:cs typeface="Arial" panose="020B0604020202020204" pitchFamily="34" charset="0"/>
              </a:rPr>
              <a:t>- Các mỏ nội sinh thường hình thành ở các vùng có đứt g</a:t>
            </a:r>
            <a:r>
              <a:rPr lang="en-US" sz="2800">
                <a:solidFill>
                  <a:srgbClr val="0000FF"/>
                </a:solidFill>
                <a:cs typeface="Arial" panose="020B0604020202020204" pitchFamily="34" charset="0"/>
              </a:rPr>
              <a:t>ã</a:t>
            </a:r>
            <a:r>
              <a:rPr lang="vi-VN" sz="2800">
                <a:solidFill>
                  <a:srgbClr val="0000FF"/>
                </a:solidFill>
                <a:cs typeface="Arial" panose="020B0604020202020204" pitchFamily="34" charset="0"/>
              </a:rPr>
              <a:t>y sâu, uốn nếp mạnh, có hoạt động mac-ma xâm nhập hoặc phun trào, như vùng nủi Đông Bắc, vùng núi Tây Bắc, dãy Trường Sơn,...</a:t>
            </a:r>
          </a:p>
        </p:txBody>
      </p:sp>
      <p:pic>
        <p:nvPicPr>
          <p:cNvPr id="3" name="Picture 2">
            <a:extLst>
              <a:ext uri="{FF2B5EF4-FFF2-40B4-BE49-F238E27FC236}">
                <a16:creationId xmlns:a16="http://schemas.microsoft.com/office/drawing/2014/main" id="{B1B6F70C-F0B1-2463-A640-5F5E7DD47F0F}"/>
              </a:ext>
            </a:extLst>
          </p:cNvPr>
          <p:cNvPicPr>
            <a:picLocks noChangeAspect="1"/>
          </p:cNvPicPr>
          <p:nvPr/>
        </p:nvPicPr>
        <p:blipFill>
          <a:blip r:embed="rId3"/>
          <a:stretch>
            <a:fillRect/>
          </a:stretch>
        </p:blipFill>
        <p:spPr>
          <a:xfrm>
            <a:off x="7442791" y="73417"/>
            <a:ext cx="4749209" cy="6784583"/>
          </a:xfrm>
          <a:prstGeom prst="rect">
            <a:avLst/>
          </a:prstGeom>
        </p:spPr>
      </p:pic>
    </p:spTree>
    <p:extLst>
      <p:ext uri="{BB962C8B-B14F-4D97-AF65-F5344CB8AC3E}">
        <p14:creationId xmlns:p14="http://schemas.microsoft.com/office/powerpoint/2010/main" val="5121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75.png">
            <a:extLst>
              <a:ext uri="{FF2B5EF4-FFF2-40B4-BE49-F238E27FC236}">
                <a16:creationId xmlns:a16="http://schemas.microsoft.com/office/drawing/2014/main" id="{5E33877C-85AF-A70C-800D-640D04788F6C}"/>
              </a:ext>
            </a:extLst>
          </p:cNvPr>
          <p:cNvPicPr/>
          <p:nvPr/>
        </p:nvPicPr>
        <p:blipFill>
          <a:blip r:embed="rId2"/>
          <a:srcRect/>
          <a:stretch>
            <a:fillRect/>
          </a:stretch>
        </p:blipFill>
        <p:spPr>
          <a:xfrm>
            <a:off x="3413467" y="158724"/>
            <a:ext cx="4198398" cy="6800416"/>
          </a:xfrm>
          <a:prstGeom prst="rect">
            <a:avLst/>
          </a:prstGeom>
          <a:ln/>
        </p:spPr>
      </p:pic>
      <p:pic>
        <p:nvPicPr>
          <p:cNvPr id="12" name="Picture 11" descr="Map&#10;&#10;Description automatically generated">
            <a:extLst>
              <a:ext uri="{FF2B5EF4-FFF2-40B4-BE49-F238E27FC236}">
                <a16:creationId xmlns:a16="http://schemas.microsoft.com/office/drawing/2014/main" id="{590B6522-D94B-99A7-1F2B-F021E2B7E3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 t="13333" r="-1" b="18052"/>
          <a:stretch/>
        </p:blipFill>
        <p:spPr>
          <a:xfrm>
            <a:off x="7611865" y="54556"/>
            <a:ext cx="4580135" cy="6800416"/>
          </a:xfrm>
          <a:prstGeom prst="rect">
            <a:avLst/>
          </a:prstGeom>
        </p:spPr>
      </p:pic>
      <p:sp>
        <p:nvSpPr>
          <p:cNvPr id="3" name="TextBox 2">
            <a:extLst>
              <a:ext uri="{FF2B5EF4-FFF2-40B4-BE49-F238E27FC236}">
                <a16:creationId xmlns:a16="http://schemas.microsoft.com/office/drawing/2014/main" id="{D0420FE6-1957-B6C2-C97D-FF9359A423BD}"/>
              </a:ext>
            </a:extLst>
          </p:cNvPr>
          <p:cNvSpPr txBox="1"/>
          <p:nvPr/>
        </p:nvSpPr>
        <p:spPr>
          <a:xfrm>
            <a:off x="169759" y="1012954"/>
            <a:ext cx="3117971" cy="4832092"/>
          </a:xfrm>
          <a:prstGeom prst="rect">
            <a:avLst/>
          </a:prstGeom>
          <a:noFill/>
          <a:ln>
            <a:solidFill>
              <a:srgbClr val="00B050"/>
            </a:solidFill>
          </a:ln>
        </p:spPr>
        <p:txBody>
          <a:bodyPr wrap="square" rtlCol="0">
            <a:spAutoFit/>
          </a:bodyPr>
          <a:lstStyle/>
          <a:p>
            <a:pPr algn="just"/>
            <a:r>
              <a:rPr lang="vi-VN" sz="2800">
                <a:solidFill>
                  <a:srgbClr val="0000FF"/>
                </a:solidFill>
                <a:cs typeface="Arial" panose="020B0604020202020204" pitchFamily="34" charset="0"/>
              </a:rPr>
              <a:t>- Các mỏ ngoại sinh hình thành từ quá trình trầm tích tại các vùng bi</a:t>
            </a:r>
            <a:r>
              <a:rPr lang="en-US" sz="2800">
                <a:solidFill>
                  <a:srgbClr val="0000FF"/>
                </a:solidFill>
                <a:cs typeface="Arial" panose="020B0604020202020204" pitchFamily="34" charset="0"/>
              </a:rPr>
              <a:t>ể</a:t>
            </a:r>
            <a:r>
              <a:rPr lang="vi-VN" sz="2800">
                <a:solidFill>
                  <a:srgbClr val="0000FF"/>
                </a:solidFill>
                <a:cs typeface="Arial" panose="020B0604020202020204" pitchFamily="34" charset="0"/>
              </a:rPr>
              <a:t>n nông, vùng bờ bi</a:t>
            </a:r>
            <a:r>
              <a:rPr lang="en-US" sz="2800">
                <a:solidFill>
                  <a:srgbClr val="0000FF"/>
                </a:solidFill>
                <a:cs typeface="Arial" panose="020B0604020202020204" pitchFamily="34" charset="0"/>
              </a:rPr>
              <a:t>ể</a:t>
            </a:r>
            <a:r>
              <a:rPr lang="vi-VN" sz="2800">
                <a:solidFill>
                  <a:srgbClr val="0000FF"/>
                </a:solidFill>
                <a:cs typeface="Arial" panose="020B0604020202020204" pitchFamily="34" charset="0"/>
              </a:rPr>
              <a:t>n hoặc các vùng trùng được bồi đắp, lắng đọng vật liệu từ các vùng uốn nếp cổ có chứa quặng,....</a:t>
            </a:r>
          </a:p>
        </p:txBody>
      </p:sp>
    </p:spTree>
    <p:extLst>
      <p:ext uri="{BB962C8B-B14F-4D97-AF65-F5344CB8AC3E}">
        <p14:creationId xmlns:p14="http://schemas.microsoft.com/office/powerpoint/2010/main" val="34571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0F5896-448F-337F-3FF7-3128B06C784C}"/>
              </a:ext>
            </a:extLst>
          </p:cNvPr>
          <p:cNvSpPr txBox="1"/>
          <p:nvPr/>
        </p:nvSpPr>
        <p:spPr>
          <a:xfrm>
            <a:off x="894953" y="287994"/>
            <a:ext cx="11297047" cy="584775"/>
          </a:xfrm>
          <a:prstGeom prst="rect">
            <a:avLst/>
          </a:prstGeom>
          <a:noFill/>
        </p:spPr>
        <p:txBody>
          <a:bodyPr wrap="square">
            <a:spAutoFit/>
          </a:bodyPr>
          <a:lstStyle/>
          <a:p>
            <a:r>
              <a:rPr lang="vi-VN" sz="3200" b="0" i="0">
                <a:solidFill>
                  <a:srgbClr val="2A0FB1"/>
                </a:solidFill>
                <a:effectLst/>
                <a:latin typeface="#9Slide05 Fourth Medium" panose="00000600000000000000" pitchFamily="2" charset="0"/>
              </a:rPr>
              <a:t>Một số loại khoáng sản</a:t>
            </a:r>
            <a:r>
              <a:rPr lang="en-US" sz="3200" b="0" i="0">
                <a:solidFill>
                  <a:srgbClr val="2A0FB1"/>
                </a:solidFill>
                <a:effectLst/>
                <a:latin typeface="#9Slide05 Fourth Medium" panose="00000600000000000000" pitchFamily="2" charset="0"/>
              </a:rPr>
              <a:t> của Việt Nam</a:t>
            </a:r>
            <a:r>
              <a:rPr lang="vi-VN" sz="3200" b="0" i="0">
                <a:solidFill>
                  <a:srgbClr val="2A0FB1"/>
                </a:solidFill>
                <a:effectLst/>
                <a:latin typeface="#9Slide05 Fourth Medium" panose="00000600000000000000" pitchFamily="2" charset="0"/>
              </a:rPr>
              <a:t> có trữ lượng lớn trên thế giới</a:t>
            </a:r>
            <a:endParaRPr lang="en-US" sz="3200">
              <a:solidFill>
                <a:srgbClr val="2A0FB1"/>
              </a:solidFill>
              <a:latin typeface="#9Slide05 Fourth Medium" panose="00000600000000000000" pitchFamily="2" charset="0"/>
            </a:endParaRPr>
          </a:p>
        </p:txBody>
      </p:sp>
      <p:grpSp>
        <p:nvGrpSpPr>
          <p:cNvPr id="9" name="Group 8">
            <a:extLst>
              <a:ext uri="{FF2B5EF4-FFF2-40B4-BE49-F238E27FC236}">
                <a16:creationId xmlns:a16="http://schemas.microsoft.com/office/drawing/2014/main" id="{D01771CD-E8B8-87EE-57E2-CFDB8EC57115}"/>
              </a:ext>
            </a:extLst>
          </p:cNvPr>
          <p:cNvGrpSpPr/>
          <p:nvPr/>
        </p:nvGrpSpPr>
        <p:grpSpPr>
          <a:xfrm>
            <a:off x="584402" y="975335"/>
            <a:ext cx="12141395" cy="5700112"/>
            <a:chOff x="584402" y="975335"/>
            <a:chExt cx="12141395" cy="5700112"/>
          </a:xfrm>
        </p:grpSpPr>
        <p:grpSp>
          <p:nvGrpSpPr>
            <p:cNvPr id="2" name="Group 1">
              <a:extLst>
                <a:ext uri="{FF2B5EF4-FFF2-40B4-BE49-F238E27FC236}">
                  <a16:creationId xmlns:a16="http://schemas.microsoft.com/office/drawing/2014/main" id="{299237AD-6B09-A090-F4F5-7235820620EE}"/>
                </a:ext>
              </a:extLst>
            </p:cNvPr>
            <p:cNvGrpSpPr/>
            <p:nvPr/>
          </p:nvGrpSpPr>
          <p:grpSpPr>
            <a:xfrm>
              <a:off x="584402" y="975335"/>
              <a:ext cx="11366095" cy="5700112"/>
              <a:chOff x="662940" y="895325"/>
              <a:chExt cx="11366095" cy="5700112"/>
            </a:xfrm>
          </p:grpSpPr>
          <p:pic>
            <p:nvPicPr>
              <p:cNvPr id="5124" name="Picture 4" descr="Quặng Boxit là gì? Quặng Boxit có tác dụng gì? Công thắc của quặng Boxit">
                <a:extLst>
                  <a:ext uri="{FF2B5EF4-FFF2-40B4-BE49-F238E27FC236}">
                    <a16:creationId xmlns:a16="http://schemas.microsoft.com/office/drawing/2014/main" id="{241D12B4-D8B5-1E9A-5358-C24179BB8F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56" b="2"/>
              <a:stretch/>
            </p:blipFill>
            <p:spPr bwMode="auto">
              <a:xfrm>
                <a:off x="662940" y="895325"/>
                <a:ext cx="5387063" cy="567979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Đất hiếm ở Việt Nam: Tiềm năng phía trước -">
                <a:extLst>
                  <a:ext uri="{FF2B5EF4-FFF2-40B4-BE49-F238E27FC236}">
                    <a16:creationId xmlns:a16="http://schemas.microsoft.com/office/drawing/2014/main" id="{FF173980-F43E-A76B-5471-6C696F13A3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13" b="5722"/>
              <a:stretch/>
            </p:blipFill>
            <p:spPr bwMode="auto">
              <a:xfrm>
                <a:off x="6249168" y="895325"/>
                <a:ext cx="5387064" cy="2943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4710D9-4C35-CCD4-2807-B42303FFE8A7}"/>
                  </a:ext>
                </a:extLst>
              </p:cNvPr>
              <p:cNvPicPr>
                <a:picLocks noChangeAspect="1"/>
              </p:cNvPicPr>
              <p:nvPr/>
            </p:nvPicPr>
            <p:blipFill rotWithShape="1">
              <a:blip r:embed="rId4"/>
              <a:srcRect t="130" b="33690"/>
              <a:stretch/>
            </p:blipFill>
            <p:spPr>
              <a:xfrm>
                <a:off x="6242649" y="3789176"/>
                <a:ext cx="5786386" cy="2785950"/>
              </a:xfrm>
              <a:prstGeom prst="rect">
                <a:avLst/>
              </a:prstGeom>
            </p:spPr>
          </p:pic>
          <p:sp>
            <p:nvSpPr>
              <p:cNvPr id="6" name="TextBox 5">
                <a:extLst>
                  <a:ext uri="{FF2B5EF4-FFF2-40B4-BE49-F238E27FC236}">
                    <a16:creationId xmlns:a16="http://schemas.microsoft.com/office/drawing/2014/main" id="{59EBFD24-A226-76C0-101C-37D8A517620D}"/>
                  </a:ext>
                </a:extLst>
              </p:cNvPr>
              <p:cNvSpPr txBox="1"/>
              <p:nvPr/>
            </p:nvSpPr>
            <p:spPr>
              <a:xfrm>
                <a:off x="804915" y="6133772"/>
                <a:ext cx="2603485" cy="461665"/>
              </a:xfrm>
              <a:prstGeom prst="rect">
                <a:avLst/>
              </a:prstGeom>
              <a:noFill/>
            </p:spPr>
            <p:txBody>
              <a:bodyPr wrap="square" rtlCol="0">
                <a:spAutoFit/>
              </a:bodyPr>
              <a:lstStyle/>
              <a:p>
                <a:r>
                  <a:rPr lang="en-US" sz="2400">
                    <a:solidFill>
                      <a:schemeClr val="bg1"/>
                    </a:solidFill>
                    <a:latin typeface="#9Slide05 Fourth" panose="00000500000000000000" pitchFamily="2" charset="0"/>
                    <a:cs typeface="Arial" panose="020B0604020202020204" pitchFamily="34" charset="0"/>
                  </a:rPr>
                  <a:t>Quặng Bô-xít</a:t>
                </a:r>
              </a:p>
            </p:txBody>
          </p:sp>
          <p:sp>
            <p:nvSpPr>
              <p:cNvPr id="8" name="TextBox 7">
                <a:extLst>
                  <a:ext uri="{FF2B5EF4-FFF2-40B4-BE49-F238E27FC236}">
                    <a16:creationId xmlns:a16="http://schemas.microsoft.com/office/drawing/2014/main" id="{20E1D3E4-B738-BAC7-314D-DE5CD2AF414C}"/>
                  </a:ext>
                </a:extLst>
              </p:cNvPr>
              <p:cNvSpPr txBox="1"/>
              <p:nvPr/>
            </p:nvSpPr>
            <p:spPr>
              <a:xfrm>
                <a:off x="6532357" y="6133772"/>
                <a:ext cx="2603485" cy="461665"/>
              </a:xfrm>
              <a:prstGeom prst="rect">
                <a:avLst/>
              </a:prstGeom>
              <a:noFill/>
            </p:spPr>
            <p:txBody>
              <a:bodyPr wrap="square" rtlCol="0">
                <a:spAutoFit/>
              </a:bodyPr>
              <a:lstStyle/>
              <a:p>
                <a:r>
                  <a:rPr lang="en-US" sz="2400">
                    <a:solidFill>
                      <a:srgbClr val="0000FF"/>
                    </a:solidFill>
                    <a:latin typeface="#9Slide05 Fourth" panose="00000500000000000000" pitchFamily="2" charset="0"/>
                    <a:cs typeface="Arial" panose="020B0604020202020204" pitchFamily="34" charset="0"/>
                  </a:rPr>
                  <a:t>Ti-tan</a:t>
                </a:r>
              </a:p>
            </p:txBody>
          </p:sp>
        </p:grpSp>
        <p:sp>
          <p:nvSpPr>
            <p:cNvPr id="4" name="TextBox 3">
              <a:extLst>
                <a:ext uri="{FF2B5EF4-FFF2-40B4-BE49-F238E27FC236}">
                  <a16:creationId xmlns:a16="http://schemas.microsoft.com/office/drawing/2014/main" id="{CB16E00C-A963-5E83-C529-9C95807A745C}"/>
                </a:ext>
              </a:extLst>
            </p:cNvPr>
            <p:cNvSpPr txBox="1"/>
            <p:nvPr/>
          </p:nvSpPr>
          <p:spPr>
            <a:xfrm>
              <a:off x="10122312" y="3012568"/>
              <a:ext cx="2603485" cy="461665"/>
            </a:xfrm>
            <a:prstGeom prst="rect">
              <a:avLst/>
            </a:prstGeom>
            <a:noFill/>
          </p:spPr>
          <p:txBody>
            <a:bodyPr wrap="square" rtlCol="0">
              <a:spAutoFit/>
            </a:bodyPr>
            <a:lstStyle/>
            <a:p>
              <a:r>
                <a:rPr lang="en-US" sz="2400">
                  <a:solidFill>
                    <a:srgbClr val="0000FF"/>
                  </a:solidFill>
                  <a:latin typeface="#9Slide05 Fourth" panose="00000500000000000000" pitchFamily="2" charset="0"/>
                  <a:cs typeface="Arial" panose="020B0604020202020204" pitchFamily="34" charset="0"/>
                </a:rPr>
                <a:t>Đất hiếm</a:t>
              </a:r>
            </a:p>
          </p:txBody>
        </p:sp>
      </p:grpSp>
    </p:spTree>
    <p:extLst>
      <p:ext uri="{BB962C8B-B14F-4D97-AF65-F5344CB8AC3E}">
        <p14:creationId xmlns:p14="http://schemas.microsoft.com/office/powerpoint/2010/main" val="336261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20F092-7A4F-0CC7-11F5-85296BB6FC80}"/>
              </a:ext>
            </a:extLst>
          </p:cNvPr>
          <p:cNvPicPr>
            <a:picLocks noChangeAspect="1"/>
          </p:cNvPicPr>
          <p:nvPr/>
        </p:nvPicPr>
        <p:blipFill>
          <a:blip r:embed="rId3"/>
          <a:stretch>
            <a:fillRect/>
          </a:stretch>
        </p:blipFill>
        <p:spPr>
          <a:xfrm>
            <a:off x="8129390" y="73417"/>
            <a:ext cx="4062610" cy="6784583"/>
          </a:xfrm>
          <a:prstGeom prst="rect">
            <a:avLst/>
          </a:prstGeom>
        </p:spPr>
      </p:pic>
      <p:grpSp>
        <p:nvGrpSpPr>
          <p:cNvPr id="2" name="Google Shape;88;p15">
            <a:extLst>
              <a:ext uri="{FF2B5EF4-FFF2-40B4-BE49-F238E27FC236}">
                <a16:creationId xmlns:a16="http://schemas.microsoft.com/office/drawing/2014/main" id="{97F470F2-5346-3882-F1F2-352D977237B9}"/>
              </a:ext>
            </a:extLst>
          </p:cNvPr>
          <p:cNvGrpSpPr/>
          <p:nvPr/>
        </p:nvGrpSpPr>
        <p:grpSpPr>
          <a:xfrm>
            <a:off x="55683" y="28771"/>
            <a:ext cx="7506096" cy="824373"/>
            <a:chOff x="1354401" y="686226"/>
            <a:chExt cx="6409272" cy="857966"/>
          </a:xfrm>
        </p:grpSpPr>
        <p:sp>
          <p:nvSpPr>
            <p:cNvPr id="3" name="Google Shape;89;p15">
              <a:extLst>
                <a:ext uri="{FF2B5EF4-FFF2-40B4-BE49-F238E27FC236}">
                  <a16:creationId xmlns:a16="http://schemas.microsoft.com/office/drawing/2014/main" id="{8E874791-D7C3-4930-AB71-9D0F40A297F2}"/>
                </a:ext>
              </a:extLst>
            </p:cNvPr>
            <p:cNvSpPr/>
            <p:nvPr/>
          </p:nvSpPr>
          <p:spPr>
            <a:xfrm>
              <a:off x="1372277" y="799428"/>
              <a:ext cx="452900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90;p15">
              <a:extLst>
                <a:ext uri="{FF2B5EF4-FFF2-40B4-BE49-F238E27FC236}">
                  <a16:creationId xmlns:a16="http://schemas.microsoft.com/office/drawing/2014/main" id="{1FAA8BEC-5461-D633-A17C-CB3B462A0058}"/>
                </a:ext>
              </a:extLst>
            </p:cNvPr>
            <p:cNvSpPr/>
            <p:nvPr/>
          </p:nvSpPr>
          <p:spPr>
            <a:xfrm>
              <a:off x="1354401" y="781553"/>
              <a:ext cx="6281353"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FAF89E"/>
            </a:solidFill>
            <a:ln>
              <a:noFill/>
            </a:ln>
          </p:spPr>
          <p:txBody>
            <a:bodyPr spcFirstLastPara="1" wrap="square" lIns="121900" tIns="121900" rIns="121900" bIns="121900" anchor="ctr" anchorCtr="0">
              <a:noAutofit/>
            </a:bodyPr>
            <a:lstStyle/>
            <a:p>
              <a:endParaRPr sz="2400"/>
            </a:p>
          </p:txBody>
        </p:sp>
        <p:sp>
          <p:nvSpPr>
            <p:cNvPr id="5" name="Google Shape;91;p15">
              <a:extLst>
                <a:ext uri="{FF2B5EF4-FFF2-40B4-BE49-F238E27FC236}">
                  <a16:creationId xmlns:a16="http://schemas.microsoft.com/office/drawing/2014/main" id="{A6B7700F-C06F-41C5-FF22-4784FEE9447D}"/>
                </a:ext>
              </a:extLst>
            </p:cNvPr>
            <p:cNvSpPr/>
            <p:nvPr/>
          </p:nvSpPr>
          <p:spPr>
            <a:xfrm>
              <a:off x="1706573" y="68622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6" name="Google Shape;92;p15">
              <a:extLst>
                <a:ext uri="{FF2B5EF4-FFF2-40B4-BE49-F238E27FC236}">
                  <a16:creationId xmlns:a16="http://schemas.microsoft.com/office/drawing/2014/main" id="{1A19C348-852E-62FF-FA02-E6D72C9BCADC}"/>
                </a:ext>
              </a:extLst>
            </p:cNvPr>
            <p:cNvSpPr/>
            <p:nvPr/>
          </p:nvSpPr>
          <p:spPr>
            <a:xfrm>
              <a:off x="1421594" y="1448838"/>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7" name="Google Shape;93;p15">
              <a:extLst>
                <a:ext uri="{FF2B5EF4-FFF2-40B4-BE49-F238E27FC236}">
                  <a16:creationId xmlns:a16="http://schemas.microsoft.com/office/drawing/2014/main" id="{B76EFDD4-4B6D-2187-7D22-A313C7474EBC}"/>
                </a:ext>
              </a:extLst>
            </p:cNvPr>
            <p:cNvSpPr/>
            <p:nvPr/>
          </p:nvSpPr>
          <p:spPr>
            <a:xfrm>
              <a:off x="1461654" y="1448838"/>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8" name="Google Shape;94;p15">
              <a:extLst>
                <a:ext uri="{FF2B5EF4-FFF2-40B4-BE49-F238E27FC236}">
                  <a16:creationId xmlns:a16="http://schemas.microsoft.com/office/drawing/2014/main" id="{DA927F36-CFFA-95C5-DE6D-CCA43CE5B142}"/>
                </a:ext>
              </a:extLst>
            </p:cNvPr>
            <p:cNvSpPr/>
            <p:nvPr/>
          </p:nvSpPr>
          <p:spPr>
            <a:xfrm>
              <a:off x="1796617" y="73390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 name="Google Shape;95;p15">
              <a:extLst>
                <a:ext uri="{FF2B5EF4-FFF2-40B4-BE49-F238E27FC236}">
                  <a16:creationId xmlns:a16="http://schemas.microsoft.com/office/drawing/2014/main" id="{CD693E87-30C5-EA0F-43E3-73753C946ABD}"/>
                </a:ext>
              </a:extLst>
            </p:cNvPr>
            <p:cNvSpPr/>
            <p:nvPr/>
          </p:nvSpPr>
          <p:spPr>
            <a:xfrm>
              <a:off x="1500380" y="73390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69E781"/>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01</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98;p15">
              <a:extLst>
                <a:ext uri="{FF2B5EF4-FFF2-40B4-BE49-F238E27FC236}">
                  <a16:creationId xmlns:a16="http://schemas.microsoft.com/office/drawing/2014/main" id="{E42D6B4D-08AA-2C15-0D50-6CECCD9C63A1}"/>
                </a:ext>
              </a:extLst>
            </p:cNvPr>
            <p:cNvSpPr txBox="1"/>
            <p:nvPr/>
          </p:nvSpPr>
          <p:spPr>
            <a:xfrm>
              <a:off x="2270272" y="938333"/>
              <a:ext cx="5493401" cy="462801"/>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điểm</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chung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của</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khoáng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sản</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Việt</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Nam</a:t>
              </a:r>
              <a:endParaRPr sz="24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pic>
        <p:nvPicPr>
          <p:cNvPr id="30" name="Picture 29">
            <a:extLst>
              <a:ext uri="{FF2B5EF4-FFF2-40B4-BE49-F238E27FC236}">
                <a16:creationId xmlns:a16="http://schemas.microsoft.com/office/drawing/2014/main" id="{C4B34FE0-6773-D416-639E-D4485DA9B990}"/>
              </a:ext>
            </a:extLst>
          </p:cNvPr>
          <p:cNvPicPr>
            <a:picLocks noChangeAspect="1"/>
          </p:cNvPicPr>
          <p:nvPr/>
        </p:nvPicPr>
        <p:blipFill>
          <a:blip r:embed="rId4"/>
          <a:stretch>
            <a:fillRect/>
          </a:stretch>
        </p:blipFill>
        <p:spPr>
          <a:xfrm>
            <a:off x="365513" y="3949756"/>
            <a:ext cx="7046456" cy="2908244"/>
          </a:xfrm>
          <a:prstGeom prst="rect">
            <a:avLst/>
          </a:prstGeom>
        </p:spPr>
      </p:pic>
      <p:sp>
        <p:nvSpPr>
          <p:cNvPr id="11" name="Rectangle 10"/>
          <p:cNvSpPr/>
          <p:nvPr/>
        </p:nvSpPr>
        <p:spPr>
          <a:xfrm>
            <a:off x="226644" y="849153"/>
            <a:ext cx="8058374" cy="3361946"/>
          </a:xfrm>
          <a:prstGeom prst="rect">
            <a:avLst/>
          </a:prstGeom>
        </p:spPr>
        <p:txBody>
          <a:bodyPr wrap="square">
            <a:spAutoFit/>
          </a:bodyPr>
          <a:lstStyle/>
          <a:p>
            <a:pPr algn="just">
              <a:lnSpc>
                <a:spcPct val="115000"/>
              </a:lnSpc>
              <a:spcAft>
                <a:spcPts val="1000"/>
              </a:spcAft>
            </a:pP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r>
              <a:rPr lang="en-US" sz="2200" b="1"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Cơ</a:t>
            </a: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cấu</a:t>
            </a: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Khoáng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sản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nước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ta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khá</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phong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phú</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và</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đa</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dạng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Trên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lãnh</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thổ</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Việt</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Nam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đã</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thăm</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dò</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được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hơn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60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khoáng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sản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khác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nhau</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như</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khoáng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sản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năng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kim</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phi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kim</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loại</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Quy</a:t>
            </a: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mô</a:t>
            </a: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phần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lớn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mỏ</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khoáng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sản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nước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ta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có</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trữ</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lượng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trung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bình</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và</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nhỏ</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en-US" sz="2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Phân</a:t>
            </a: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bố</a:t>
            </a:r>
            <a:r>
              <a:rPr lang="en-US" sz="22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Khoáng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sản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nước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ta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phân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bố</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nhiều</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nơi</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nhưng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tập</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trung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chủ</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yếu</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ở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miền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Bắc</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miền</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Trung</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và</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Tây</a:t>
            </a:r>
            <a:r>
              <a:rPr lang="en-US" sz="2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Nguyên</a:t>
            </a:r>
            <a:endParaRPr lang="en-US" sz="22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70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36888068-3D43-9403-2FA9-98B5DB0280A0}"/>
              </a:ext>
            </a:extLst>
          </p:cNvPr>
          <p:cNvPicPr>
            <a:picLocks noChangeAspect="1"/>
          </p:cNvPicPr>
          <p:nvPr/>
        </p:nvPicPr>
        <p:blipFill rotWithShape="1">
          <a:blip r:embed="rId2">
            <a:extLst>
              <a:ext uri="{28A0092B-C50C-407E-A947-70E740481C1C}">
                <a14:useLocalDpi xmlns:a14="http://schemas.microsoft.com/office/drawing/2010/main" val="0"/>
              </a:ext>
            </a:extLst>
          </a:blip>
          <a:srcRect l="9285" r="20127"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TextBox 4">
            <a:extLst>
              <a:ext uri="{FF2B5EF4-FFF2-40B4-BE49-F238E27FC236}">
                <a16:creationId xmlns:a16="http://schemas.microsoft.com/office/drawing/2014/main" id="{C1D69CCB-F011-4674-4A1D-A3CDB6DEE0F9}"/>
              </a:ext>
            </a:extLst>
          </p:cNvPr>
          <p:cNvSpPr txBox="1"/>
          <p:nvPr/>
        </p:nvSpPr>
        <p:spPr>
          <a:xfrm>
            <a:off x="6343650" y="3962400"/>
            <a:ext cx="5505814" cy="16904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kern="1200" dirty="0">
                <a:solidFill>
                  <a:srgbClr val="00B050"/>
                </a:solidFill>
                <a:latin typeface="Arial" panose="020B0604020202020204" pitchFamily="34" charset="0"/>
                <a:ea typeface="+mj-ea"/>
                <a:cs typeface="Arial" panose="020B0604020202020204" pitchFamily="34" charset="0"/>
              </a:rPr>
              <a:t>BÀI </a:t>
            </a:r>
            <a:r>
              <a:rPr lang="en-US" sz="4400" b="1" kern="1200" dirty="0" smtClean="0">
                <a:solidFill>
                  <a:srgbClr val="00B050"/>
                </a:solidFill>
                <a:latin typeface="Arial" panose="020B0604020202020204" pitchFamily="34" charset="0"/>
                <a:ea typeface="+mj-ea"/>
                <a:cs typeface="Arial" panose="020B0604020202020204" pitchFamily="34" charset="0"/>
              </a:rPr>
              <a:t>3. </a:t>
            </a:r>
            <a:r>
              <a:rPr lang="en-US" sz="4400" b="1" kern="1200" dirty="0">
                <a:solidFill>
                  <a:srgbClr val="00B050"/>
                </a:solidFill>
                <a:latin typeface="Arial" panose="020B0604020202020204" pitchFamily="34" charset="0"/>
                <a:ea typeface="+mj-ea"/>
                <a:cs typeface="Arial" panose="020B0604020202020204" pitchFamily="34" charset="0"/>
              </a:rPr>
              <a:t>KHOÁNG SẢN VIỆT </a:t>
            </a:r>
            <a:r>
              <a:rPr lang="en-US" sz="4400" b="1" kern="1200" dirty="0" smtClean="0">
                <a:solidFill>
                  <a:srgbClr val="00B050"/>
                </a:solidFill>
                <a:latin typeface="Arial" panose="020B0604020202020204" pitchFamily="34" charset="0"/>
                <a:ea typeface="+mj-ea"/>
                <a:cs typeface="Arial" panose="020B0604020202020204" pitchFamily="34" charset="0"/>
              </a:rPr>
              <a:t>NAM(t2)</a:t>
            </a:r>
            <a:endParaRPr lang="en-US" sz="4400" b="1" kern="1200" dirty="0">
              <a:solidFill>
                <a:srgbClr val="00B050"/>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FE0F96C6-B435-FCE2-3492-72366B794AED}"/>
              </a:ext>
            </a:extLst>
          </p:cNvPr>
          <p:cNvPicPr>
            <a:picLocks noChangeAspect="1"/>
          </p:cNvPicPr>
          <p:nvPr/>
        </p:nvPicPr>
        <p:blipFill rotWithShape="1">
          <a:blip r:embed="rId3">
            <a:extLst>
              <a:ext uri="{28A0092B-C50C-407E-A947-70E740481C1C}">
                <a14:useLocalDpi xmlns:a14="http://schemas.microsoft.com/office/drawing/2010/main" val="0"/>
              </a:ext>
            </a:extLst>
          </a:blip>
          <a:srcRect l="17597" r="16559"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583502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77;p15">
            <a:extLst>
              <a:ext uri="{FF2B5EF4-FFF2-40B4-BE49-F238E27FC236}">
                <a16:creationId xmlns:a16="http://schemas.microsoft.com/office/drawing/2014/main" id="{8CE17CCC-4E46-48F3-3B4A-7B0D09EC8FB8}"/>
              </a:ext>
            </a:extLst>
          </p:cNvPr>
          <p:cNvGrpSpPr/>
          <p:nvPr/>
        </p:nvGrpSpPr>
        <p:grpSpPr>
          <a:xfrm>
            <a:off x="1" y="1"/>
            <a:ext cx="10386943" cy="811658"/>
            <a:chOff x="1354402" y="1657366"/>
            <a:chExt cx="8634413" cy="857965"/>
          </a:xfrm>
        </p:grpSpPr>
        <p:sp>
          <p:nvSpPr>
            <p:cNvPr id="3" name="Google Shape;78;p15">
              <a:extLst>
                <a:ext uri="{FF2B5EF4-FFF2-40B4-BE49-F238E27FC236}">
                  <a16:creationId xmlns:a16="http://schemas.microsoft.com/office/drawing/2014/main" id="{0F828DDF-CDF7-8ECE-BC7A-C54D5EEA8A2D}"/>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79;p15">
              <a:extLst>
                <a:ext uri="{FF2B5EF4-FFF2-40B4-BE49-F238E27FC236}">
                  <a16:creationId xmlns:a16="http://schemas.microsoft.com/office/drawing/2014/main" id="{540238BB-C336-91F9-FF9D-32B5DAF18E4F}"/>
                </a:ext>
              </a:extLst>
            </p:cNvPr>
            <p:cNvSpPr/>
            <p:nvPr/>
          </p:nvSpPr>
          <p:spPr>
            <a:xfrm>
              <a:off x="1354402" y="1752692"/>
              <a:ext cx="7697661"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5" name="Google Shape;80;p15">
              <a:extLst>
                <a:ext uri="{FF2B5EF4-FFF2-40B4-BE49-F238E27FC236}">
                  <a16:creationId xmlns:a16="http://schemas.microsoft.com/office/drawing/2014/main" id="{6664F1EE-32D0-68AB-E0A1-D696D9D2B55D}"/>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6" name="Google Shape;81;p15">
              <a:extLst>
                <a:ext uri="{FF2B5EF4-FFF2-40B4-BE49-F238E27FC236}">
                  <a16:creationId xmlns:a16="http://schemas.microsoft.com/office/drawing/2014/main" id="{F54D643A-9915-7D1A-967C-0D1B41A76D42}"/>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7" name="Google Shape;82;p15">
              <a:extLst>
                <a:ext uri="{FF2B5EF4-FFF2-40B4-BE49-F238E27FC236}">
                  <a16:creationId xmlns:a16="http://schemas.microsoft.com/office/drawing/2014/main" id="{15CBD1FE-281D-C1AD-4E77-16DD14967E36}"/>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83;p15">
              <a:extLst>
                <a:ext uri="{FF2B5EF4-FFF2-40B4-BE49-F238E27FC236}">
                  <a16:creationId xmlns:a16="http://schemas.microsoft.com/office/drawing/2014/main" id="{8B61B65E-D6E0-9EF7-BAAA-DC14607E931C}"/>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4;p15">
              <a:extLst>
                <a:ext uri="{FF2B5EF4-FFF2-40B4-BE49-F238E27FC236}">
                  <a16:creationId xmlns:a16="http://schemas.microsoft.com/office/drawing/2014/main" id="{1BA6F8E0-B46B-539A-4B83-1E7CD33AF3D8}"/>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0070C0"/>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02</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87;p15">
              <a:extLst>
                <a:ext uri="{FF2B5EF4-FFF2-40B4-BE49-F238E27FC236}">
                  <a16:creationId xmlns:a16="http://schemas.microsoft.com/office/drawing/2014/main" id="{94ED83AA-5EA4-2E17-64C7-FAE30422A617}"/>
                </a:ext>
              </a:extLst>
            </p:cNvPr>
            <p:cNvSpPr txBox="1"/>
            <p:nvPr/>
          </p:nvSpPr>
          <p:spPr>
            <a:xfrm>
              <a:off x="2398375" y="1898267"/>
              <a:ext cx="7590440"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Đặc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điểm</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phân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bố</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các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loại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chủ</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yếu</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grpSp>
        <p:nvGrpSpPr>
          <p:cNvPr id="72" name="Group 71">
            <a:extLst>
              <a:ext uri="{FF2B5EF4-FFF2-40B4-BE49-F238E27FC236}">
                <a16:creationId xmlns:a16="http://schemas.microsoft.com/office/drawing/2014/main" id="{462B817B-A3A9-F18F-72E7-0C4A3A1312FB}"/>
              </a:ext>
            </a:extLst>
          </p:cNvPr>
          <p:cNvGrpSpPr/>
          <p:nvPr/>
        </p:nvGrpSpPr>
        <p:grpSpPr>
          <a:xfrm>
            <a:off x="895728" y="3657600"/>
            <a:ext cx="6404829" cy="3200400"/>
            <a:chOff x="3352800" y="1828800"/>
            <a:chExt cx="6404829" cy="3200400"/>
          </a:xfrm>
        </p:grpSpPr>
        <p:grpSp>
          <p:nvGrpSpPr>
            <p:cNvPr id="11" name="Group 10">
              <a:extLst>
                <a:ext uri="{FF2B5EF4-FFF2-40B4-BE49-F238E27FC236}">
                  <a16:creationId xmlns:a16="http://schemas.microsoft.com/office/drawing/2014/main" id="{629CAB63-FE39-3D82-F7C1-3FA55CAE4127}"/>
                </a:ext>
              </a:extLst>
            </p:cNvPr>
            <p:cNvGrpSpPr/>
            <p:nvPr/>
          </p:nvGrpSpPr>
          <p:grpSpPr>
            <a:xfrm>
              <a:off x="3352800" y="1828800"/>
              <a:ext cx="6404829" cy="3200400"/>
              <a:chOff x="0" y="0"/>
              <a:chExt cx="6404829" cy="3200400"/>
            </a:xfrm>
          </p:grpSpPr>
          <p:grpSp>
            <p:nvGrpSpPr>
              <p:cNvPr id="12" name="Group 11">
                <a:extLst>
                  <a:ext uri="{FF2B5EF4-FFF2-40B4-BE49-F238E27FC236}">
                    <a16:creationId xmlns:a16="http://schemas.microsoft.com/office/drawing/2014/main" id="{0CF662D5-9CE4-DA2E-A4F0-F3B69ACBF432}"/>
                  </a:ext>
                </a:extLst>
              </p:cNvPr>
              <p:cNvGrpSpPr/>
              <p:nvPr/>
            </p:nvGrpSpPr>
            <p:grpSpPr>
              <a:xfrm>
                <a:off x="0" y="0"/>
                <a:ext cx="6404829" cy="3200400"/>
                <a:chOff x="0" y="0"/>
                <a:chExt cx="6404829" cy="3200400"/>
              </a:xfrm>
            </p:grpSpPr>
            <p:sp>
              <p:nvSpPr>
                <p:cNvPr id="13" name="Rectangle 12">
                  <a:extLst>
                    <a:ext uri="{FF2B5EF4-FFF2-40B4-BE49-F238E27FC236}">
                      <a16:creationId xmlns:a16="http://schemas.microsoft.com/office/drawing/2014/main" id="{2D5DBACE-94E4-BA89-F76B-6A2E42BF63DD}"/>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14" name="Rectangle: Rounded Corners 13">
                  <a:extLst>
                    <a:ext uri="{FF2B5EF4-FFF2-40B4-BE49-F238E27FC236}">
                      <a16:creationId xmlns:a16="http://schemas.microsoft.com/office/drawing/2014/main" id="{690C3E9F-C719-62CE-443D-18191C844020}"/>
                    </a:ext>
                  </a:extLst>
                </p:cNvPr>
                <p:cNvSpPr/>
                <p:nvPr/>
              </p:nvSpPr>
              <p:spPr>
                <a:xfrm>
                  <a:off x="669" y="0"/>
                  <a:ext cx="1741289" cy="3200400"/>
                </a:xfrm>
                <a:prstGeom prst="roundRect">
                  <a:avLst>
                    <a:gd name="adj" fmla="val 10000"/>
                  </a:avLst>
                </a:prstGeom>
                <a:solidFill>
                  <a:srgbClr val="E7CFCF"/>
                </a:solid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15" name="Text Box 57">
                  <a:extLst>
                    <a:ext uri="{FF2B5EF4-FFF2-40B4-BE49-F238E27FC236}">
                      <a16:creationId xmlns:a16="http://schemas.microsoft.com/office/drawing/2014/main" id="{05005D11-B4C3-D363-4A6E-111724026A88}"/>
                    </a:ext>
                  </a:extLst>
                </p:cNvPr>
                <p:cNvSpPr txBox="1"/>
                <p:nvPr/>
              </p:nvSpPr>
              <p:spPr>
                <a:xfrm>
                  <a:off x="669" y="0"/>
                  <a:ext cx="1741289" cy="960120"/>
                </a:xfrm>
                <a:prstGeom prst="rect">
                  <a:avLst/>
                </a:prstGeom>
                <a:noFill/>
                <a:ln>
                  <a:noFill/>
                </a:ln>
              </p:spPr>
              <p:txBody>
                <a:bodyPr spcFirstLastPara="1" wrap="square" lIns="95250" tIns="95250" rIns="95250" bIns="95250" anchor="ctr" anchorCtr="0">
                  <a:noAutofit/>
                </a:bodyPr>
                <a:lstStyle/>
                <a:p>
                  <a:pPr indent="180340" algn="ctr">
                    <a:lnSpc>
                      <a:spcPct val="89000"/>
                    </a:lnSpc>
                    <a:spcAft>
                      <a:spcPts val="600"/>
                    </a:spcAft>
                  </a:pPr>
                  <a:r>
                    <a:rPr lang="en-US" sz="2000">
                      <a:solidFill>
                        <a:srgbClr val="3333FF"/>
                      </a:solidFill>
                      <a:effectLst/>
                      <a:latin typeface="Arial" panose="020B0604020202020204" pitchFamily="34" charset="0"/>
                      <a:ea typeface="Calibri" panose="020F0502020204030204" pitchFamily="34" charset="0"/>
                      <a:cs typeface="Arial" panose="020B0604020202020204" pitchFamily="34" charset="0"/>
                    </a:rPr>
                    <a:t>Loại khoáng sản</a:t>
                  </a:r>
                  <a:endParaRPr lang="en-US" sz="2000">
                    <a:solidFill>
                      <a:srgbClr val="3333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ECB8B79-7182-04A0-FF76-53F039C8D9D3}"/>
                    </a:ext>
                  </a:extLst>
                </p:cNvPr>
                <p:cNvSpPr/>
                <p:nvPr/>
              </p:nvSpPr>
              <p:spPr>
                <a:xfrm>
                  <a:off x="174798" y="962073"/>
                  <a:ext cx="1393031" cy="262064"/>
                </a:xfrm>
                <a:prstGeom prst="roundRect">
                  <a:avLst>
                    <a:gd name="adj" fmla="val 10000"/>
                  </a:avLst>
                </a:prstGeom>
                <a:solidFill>
                  <a:srgbClr val="BF504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17" name="Text Box 59">
                  <a:extLst>
                    <a:ext uri="{FF2B5EF4-FFF2-40B4-BE49-F238E27FC236}">
                      <a16:creationId xmlns:a16="http://schemas.microsoft.com/office/drawing/2014/main" id="{29DC7590-1CED-0F97-AC85-1EC225E606DC}"/>
                    </a:ext>
                  </a:extLst>
                </p:cNvPr>
                <p:cNvSpPr txBox="1"/>
                <p:nvPr/>
              </p:nvSpPr>
              <p:spPr>
                <a:xfrm>
                  <a:off x="182474" y="1015469"/>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Than</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668C490D-15A4-4A69-16A2-0AFFCD2D8571}"/>
                    </a:ext>
                  </a:extLst>
                </p:cNvPr>
                <p:cNvSpPr/>
                <p:nvPr/>
              </p:nvSpPr>
              <p:spPr>
                <a:xfrm>
                  <a:off x="174798" y="1264454"/>
                  <a:ext cx="1393031" cy="262064"/>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19" name="Text Box 61">
                  <a:extLst>
                    <a:ext uri="{FF2B5EF4-FFF2-40B4-BE49-F238E27FC236}">
                      <a16:creationId xmlns:a16="http://schemas.microsoft.com/office/drawing/2014/main" id="{54C19378-CC2D-CC38-8BE8-1DD20A0140DA}"/>
                    </a:ext>
                  </a:extLst>
                </p:cNvPr>
                <p:cNvSpPr txBox="1"/>
                <p:nvPr/>
              </p:nvSpPr>
              <p:spPr>
                <a:xfrm>
                  <a:off x="182474" y="1317850"/>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Sắt</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F9B4B5AA-D3B5-CD74-6E9D-2EAE5B6DBCF3}"/>
                    </a:ext>
                  </a:extLst>
                </p:cNvPr>
                <p:cNvSpPr/>
                <p:nvPr/>
              </p:nvSpPr>
              <p:spPr>
                <a:xfrm>
                  <a:off x="174798" y="1566836"/>
                  <a:ext cx="1393031" cy="26206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1" name="Text Box 63">
                  <a:extLst>
                    <a:ext uri="{FF2B5EF4-FFF2-40B4-BE49-F238E27FC236}">
                      <a16:creationId xmlns:a16="http://schemas.microsoft.com/office/drawing/2014/main" id="{E8DC57D6-8F3C-4513-2A72-45E1AE11BAED}"/>
                    </a:ext>
                  </a:extLst>
                </p:cNvPr>
                <p:cNvSpPr txBox="1"/>
                <p:nvPr/>
              </p:nvSpPr>
              <p:spPr>
                <a:xfrm>
                  <a:off x="182474" y="1620232"/>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Dầu mỏ</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BF38C6E6-1E88-668C-8CBD-58B3F78B88D1}"/>
                    </a:ext>
                  </a:extLst>
                </p:cNvPr>
                <p:cNvSpPr/>
                <p:nvPr/>
              </p:nvSpPr>
              <p:spPr>
                <a:xfrm>
                  <a:off x="174798" y="1869217"/>
                  <a:ext cx="1393031" cy="262064"/>
                </a:xfrm>
                <a:prstGeom prst="roundRect">
                  <a:avLst>
                    <a:gd name="adj" fmla="val 10000"/>
                  </a:avLst>
                </a:prstGeom>
                <a:solidFill>
                  <a:srgbClr val="49AC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3" name="Text Box 78913">
                  <a:extLst>
                    <a:ext uri="{FF2B5EF4-FFF2-40B4-BE49-F238E27FC236}">
                      <a16:creationId xmlns:a16="http://schemas.microsoft.com/office/drawing/2014/main" id="{F04352BC-06CA-A23D-8714-AC69B8FD1F07}"/>
                    </a:ext>
                  </a:extLst>
                </p:cNvPr>
                <p:cNvSpPr txBox="1"/>
                <p:nvPr/>
              </p:nvSpPr>
              <p:spPr>
                <a:xfrm>
                  <a:off x="182474" y="1922613"/>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Titan</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B4E86CF4-CAFA-0D56-77E2-2069B3E17B53}"/>
                    </a:ext>
                  </a:extLst>
                </p:cNvPr>
                <p:cNvSpPr/>
                <p:nvPr/>
              </p:nvSpPr>
              <p:spPr>
                <a:xfrm>
                  <a:off x="174798" y="2171599"/>
                  <a:ext cx="1393031" cy="262064"/>
                </a:xfrm>
                <a:prstGeom prst="roundRect">
                  <a:avLst>
                    <a:gd name="adj" fmla="val 10000"/>
                  </a:avLst>
                </a:prstGeom>
                <a:solidFill>
                  <a:srgbClr val="F795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5" name="Text Box 78916">
                  <a:extLst>
                    <a:ext uri="{FF2B5EF4-FFF2-40B4-BE49-F238E27FC236}">
                      <a16:creationId xmlns:a16="http://schemas.microsoft.com/office/drawing/2014/main" id="{7CEABA76-7C91-75C2-688B-87E5250DB4EE}"/>
                    </a:ext>
                  </a:extLst>
                </p:cNvPr>
                <p:cNvSpPr txBox="1"/>
                <p:nvPr/>
              </p:nvSpPr>
              <p:spPr>
                <a:xfrm>
                  <a:off x="182474" y="2224995"/>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Apatit</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1EBD973F-E1D6-1A59-2A03-4A3FBBE66449}"/>
                    </a:ext>
                  </a:extLst>
                </p:cNvPr>
                <p:cNvSpPr/>
                <p:nvPr/>
              </p:nvSpPr>
              <p:spPr>
                <a:xfrm>
                  <a:off x="174798" y="2473981"/>
                  <a:ext cx="1393031" cy="262064"/>
                </a:xfrm>
                <a:prstGeom prst="roundRect">
                  <a:avLst>
                    <a:gd name="adj" fmla="val 10000"/>
                  </a:avLst>
                </a:prstGeom>
                <a:solidFill>
                  <a:srgbClr val="BF504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7" name="Text Box 78925">
                  <a:extLst>
                    <a:ext uri="{FF2B5EF4-FFF2-40B4-BE49-F238E27FC236}">
                      <a16:creationId xmlns:a16="http://schemas.microsoft.com/office/drawing/2014/main" id="{6A4B5479-44F3-3A39-3787-8F2B5A6C91E0}"/>
                    </a:ext>
                  </a:extLst>
                </p:cNvPr>
                <p:cNvSpPr txBox="1"/>
                <p:nvPr/>
              </p:nvSpPr>
              <p:spPr>
                <a:xfrm>
                  <a:off x="182474" y="2527377"/>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Bôxit</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F5287FE-31BE-5D67-5BBA-CAE583346E23}"/>
                    </a:ext>
                  </a:extLst>
                </p:cNvPr>
                <p:cNvSpPr/>
                <p:nvPr/>
              </p:nvSpPr>
              <p:spPr>
                <a:xfrm>
                  <a:off x="174798" y="2776362"/>
                  <a:ext cx="1393031" cy="262064"/>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9" name="Text Box 78928">
                  <a:extLst>
                    <a:ext uri="{FF2B5EF4-FFF2-40B4-BE49-F238E27FC236}">
                      <a16:creationId xmlns:a16="http://schemas.microsoft.com/office/drawing/2014/main" id="{C5D34143-6DF5-5530-AAF2-E58FE7E53A92}"/>
                    </a:ext>
                  </a:extLst>
                </p:cNvPr>
                <p:cNvSpPr txBox="1"/>
                <p:nvPr/>
              </p:nvSpPr>
              <p:spPr>
                <a:xfrm>
                  <a:off x="182474" y="2829758"/>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600" b="1">
                      <a:solidFill>
                        <a:srgbClr val="000000"/>
                      </a:solidFill>
                      <a:latin typeface="Arial" panose="020B0604020202020204" pitchFamily="34" charset="0"/>
                      <a:ea typeface="Times New Roman" panose="02020603050405020304" pitchFamily="18" charset="0"/>
                      <a:cs typeface="Arial" panose="020B0604020202020204" pitchFamily="34" charset="0"/>
                    </a:rPr>
                    <a:t>Đá vôi</a:t>
                  </a:r>
                  <a:endParaRPr lang="en-US" sz="16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9B410B0E-4E76-214D-19E4-5378B7E14137}"/>
                    </a:ext>
                  </a:extLst>
                </p:cNvPr>
                <p:cNvSpPr/>
                <p:nvPr/>
              </p:nvSpPr>
              <p:spPr>
                <a:xfrm>
                  <a:off x="1872555" y="0"/>
                  <a:ext cx="1741289" cy="3200400"/>
                </a:xfrm>
                <a:prstGeom prst="roundRect">
                  <a:avLst>
                    <a:gd name="adj" fmla="val 10000"/>
                  </a:avLst>
                </a:prstGeom>
                <a:solidFill>
                  <a:srgbClr val="E7CFCF"/>
                </a:solid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1" name="Text Box 78934">
                  <a:extLst>
                    <a:ext uri="{FF2B5EF4-FFF2-40B4-BE49-F238E27FC236}">
                      <a16:creationId xmlns:a16="http://schemas.microsoft.com/office/drawing/2014/main" id="{26E19EC5-3AE5-B9AB-F803-D260CBAC844A}"/>
                    </a:ext>
                  </a:extLst>
                </p:cNvPr>
                <p:cNvSpPr txBox="1"/>
                <p:nvPr/>
              </p:nvSpPr>
              <p:spPr>
                <a:xfrm>
                  <a:off x="1872555" y="0"/>
                  <a:ext cx="1741289" cy="960120"/>
                </a:xfrm>
                <a:prstGeom prst="rect">
                  <a:avLst/>
                </a:prstGeom>
                <a:noFill/>
                <a:ln>
                  <a:noFill/>
                </a:ln>
              </p:spPr>
              <p:txBody>
                <a:bodyPr spcFirstLastPara="1" wrap="square" lIns="95250" tIns="95250" rIns="95250" bIns="95250" anchor="ctr" anchorCtr="0">
                  <a:noAutofit/>
                </a:bodyPr>
                <a:lstStyle/>
                <a:p>
                  <a:pPr indent="180340" algn="ctr">
                    <a:lnSpc>
                      <a:spcPct val="89000"/>
                    </a:lnSpc>
                    <a:spcAft>
                      <a:spcPts val="600"/>
                    </a:spcAft>
                  </a:pPr>
                  <a:r>
                    <a:rPr lang="en-US" sz="2000">
                      <a:solidFill>
                        <a:srgbClr val="3333FF"/>
                      </a:solidFill>
                      <a:effectLst/>
                      <a:latin typeface="Arial" panose="020B0604020202020204" pitchFamily="34" charset="0"/>
                      <a:ea typeface="Calibri" panose="020F0502020204030204" pitchFamily="34" charset="0"/>
                      <a:cs typeface="Arial" panose="020B0604020202020204" pitchFamily="34" charset="0"/>
                    </a:rPr>
                    <a:t>Kí hiệu trên bản đồ</a:t>
                  </a:r>
                  <a:endParaRPr lang="en-US" sz="2000">
                    <a:solidFill>
                      <a:srgbClr val="3333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31127EAE-5632-6E91-8C67-E38E6AACADE7}"/>
                    </a:ext>
                  </a:extLst>
                </p:cNvPr>
                <p:cNvSpPr/>
                <p:nvPr/>
              </p:nvSpPr>
              <p:spPr>
                <a:xfrm>
                  <a:off x="2059836" y="887513"/>
                  <a:ext cx="1372202" cy="332455"/>
                </a:xfrm>
                <a:prstGeom prst="roundRect">
                  <a:avLst>
                    <a:gd name="adj" fmla="val 10000"/>
                  </a:avLst>
                </a:prstGeom>
                <a:solidFill>
                  <a:schemeClr val="bg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4" name="Rectangle: Rounded Corners 33">
                  <a:extLst>
                    <a:ext uri="{FF2B5EF4-FFF2-40B4-BE49-F238E27FC236}">
                      <a16:creationId xmlns:a16="http://schemas.microsoft.com/office/drawing/2014/main" id="{DDA51FDE-6753-7FD6-D2BC-34FEEE761A26}"/>
                    </a:ext>
                  </a:extLst>
                </p:cNvPr>
                <p:cNvSpPr/>
                <p:nvPr/>
              </p:nvSpPr>
              <p:spPr>
                <a:xfrm>
                  <a:off x="2046684" y="1264454"/>
                  <a:ext cx="1393031" cy="262064"/>
                </a:xfrm>
                <a:prstGeom prst="roundRect">
                  <a:avLst>
                    <a:gd name="adj" fmla="val 10000"/>
                  </a:avLst>
                </a:prstGeom>
                <a:solidFill>
                  <a:srgbClr val="49AC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5" name="Text Box 78945">
                  <a:extLst>
                    <a:ext uri="{FF2B5EF4-FFF2-40B4-BE49-F238E27FC236}">
                      <a16:creationId xmlns:a16="http://schemas.microsoft.com/office/drawing/2014/main" id="{401B30B8-2E24-8A1D-2D6D-1A30C5EB2A56}"/>
                    </a:ext>
                  </a:extLst>
                </p:cNvPr>
                <p:cNvSpPr txBox="1"/>
                <p:nvPr/>
              </p:nvSpPr>
              <p:spPr>
                <a:xfrm>
                  <a:off x="2054360" y="1272130"/>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6" name="Rectangle: Rounded Corners 35">
                  <a:extLst>
                    <a:ext uri="{FF2B5EF4-FFF2-40B4-BE49-F238E27FC236}">
                      <a16:creationId xmlns:a16="http://schemas.microsoft.com/office/drawing/2014/main" id="{B8783D96-50D2-9F96-A480-071ADD8DB342}"/>
                    </a:ext>
                  </a:extLst>
                </p:cNvPr>
                <p:cNvSpPr/>
                <p:nvPr/>
              </p:nvSpPr>
              <p:spPr>
                <a:xfrm>
                  <a:off x="2046684" y="1566836"/>
                  <a:ext cx="1393031" cy="262064"/>
                </a:xfrm>
                <a:prstGeom prst="roundRect">
                  <a:avLst>
                    <a:gd name="adj" fmla="val 10000"/>
                  </a:avLst>
                </a:prstGeom>
                <a:solidFill>
                  <a:srgbClr val="F795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7" name="Text Box 78949">
                  <a:extLst>
                    <a:ext uri="{FF2B5EF4-FFF2-40B4-BE49-F238E27FC236}">
                      <a16:creationId xmlns:a16="http://schemas.microsoft.com/office/drawing/2014/main" id="{12953355-D895-0396-7C1A-1EF95A9E6CE8}"/>
                    </a:ext>
                  </a:extLst>
                </p:cNvPr>
                <p:cNvSpPr txBox="1"/>
                <p:nvPr/>
              </p:nvSpPr>
              <p:spPr>
                <a:xfrm>
                  <a:off x="2054360" y="1574512"/>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8" name="Rectangle: Rounded Corners 37">
                  <a:extLst>
                    <a:ext uri="{FF2B5EF4-FFF2-40B4-BE49-F238E27FC236}">
                      <a16:creationId xmlns:a16="http://schemas.microsoft.com/office/drawing/2014/main" id="{8481CD52-C133-5941-59B7-B4947416DD1F}"/>
                    </a:ext>
                  </a:extLst>
                </p:cNvPr>
                <p:cNvSpPr/>
                <p:nvPr/>
              </p:nvSpPr>
              <p:spPr>
                <a:xfrm>
                  <a:off x="2046684" y="1881062"/>
                  <a:ext cx="1393031" cy="262064"/>
                </a:xfrm>
                <a:prstGeom prst="roundRect">
                  <a:avLst>
                    <a:gd name="adj" fmla="val 10000"/>
                  </a:avLst>
                </a:prstGeom>
                <a:solidFill>
                  <a:srgbClr val="BF504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39" name="Text Box 78953">
                  <a:extLst>
                    <a:ext uri="{FF2B5EF4-FFF2-40B4-BE49-F238E27FC236}">
                      <a16:creationId xmlns:a16="http://schemas.microsoft.com/office/drawing/2014/main" id="{A43AA98A-AA31-8A8C-7869-74429C849111}"/>
                    </a:ext>
                  </a:extLst>
                </p:cNvPr>
                <p:cNvSpPr txBox="1"/>
                <p:nvPr/>
              </p:nvSpPr>
              <p:spPr>
                <a:xfrm>
                  <a:off x="2054360" y="1888738"/>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200" dirty="0">
                      <a:effectLst/>
                      <a:latin typeface="Times New Roman" panose="02020603050405020304" pitchFamily="18" charset="0"/>
                      <a:ea typeface="Times New Roman" panose="02020603050405020304" pitchFamily="18" charset="0"/>
                    </a:rPr>
                    <a:t> </a:t>
                  </a:r>
                </a:p>
              </p:txBody>
            </p:sp>
            <p:sp>
              <p:nvSpPr>
                <p:cNvPr id="40" name="Rectangle: Rounded Corners 39">
                  <a:extLst>
                    <a:ext uri="{FF2B5EF4-FFF2-40B4-BE49-F238E27FC236}">
                      <a16:creationId xmlns:a16="http://schemas.microsoft.com/office/drawing/2014/main" id="{EEC5780E-A244-7FFB-E45F-7984EA8E3E71}"/>
                    </a:ext>
                  </a:extLst>
                </p:cNvPr>
                <p:cNvSpPr/>
                <p:nvPr/>
              </p:nvSpPr>
              <p:spPr>
                <a:xfrm>
                  <a:off x="2046684" y="2171599"/>
                  <a:ext cx="1393031" cy="262064"/>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41" name="Text Box 78959">
                  <a:extLst>
                    <a:ext uri="{FF2B5EF4-FFF2-40B4-BE49-F238E27FC236}">
                      <a16:creationId xmlns:a16="http://schemas.microsoft.com/office/drawing/2014/main" id="{D1DCC1BA-A834-57D8-9A75-A77086228752}"/>
                    </a:ext>
                  </a:extLst>
                </p:cNvPr>
                <p:cNvSpPr txBox="1"/>
                <p:nvPr/>
              </p:nvSpPr>
              <p:spPr>
                <a:xfrm>
                  <a:off x="2054360" y="2179275"/>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42" name="Rectangle: Rounded Corners 41">
                  <a:extLst>
                    <a:ext uri="{FF2B5EF4-FFF2-40B4-BE49-F238E27FC236}">
                      <a16:creationId xmlns:a16="http://schemas.microsoft.com/office/drawing/2014/main" id="{0A7F41B6-7C50-6A94-A7F0-7D326844CE3F}"/>
                    </a:ext>
                  </a:extLst>
                </p:cNvPr>
                <p:cNvSpPr/>
                <p:nvPr/>
              </p:nvSpPr>
              <p:spPr>
                <a:xfrm>
                  <a:off x="2046684" y="2473981"/>
                  <a:ext cx="1393031" cy="26206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43" name="Text Box 78962">
                  <a:extLst>
                    <a:ext uri="{FF2B5EF4-FFF2-40B4-BE49-F238E27FC236}">
                      <a16:creationId xmlns:a16="http://schemas.microsoft.com/office/drawing/2014/main" id="{DB84848B-4B25-6E5E-B2F3-53FB052D415D}"/>
                    </a:ext>
                  </a:extLst>
                </p:cNvPr>
                <p:cNvSpPr txBox="1"/>
                <p:nvPr/>
              </p:nvSpPr>
              <p:spPr>
                <a:xfrm>
                  <a:off x="2054360" y="2481657"/>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200" dirty="0">
                      <a:effectLst/>
                      <a:latin typeface="Times New Roman" panose="02020603050405020304" pitchFamily="18" charset="0"/>
                      <a:ea typeface="Times New Roman" panose="02020603050405020304" pitchFamily="18" charset="0"/>
                    </a:rPr>
                    <a:t> </a:t>
                  </a:r>
                </a:p>
              </p:txBody>
            </p:sp>
            <p:sp>
              <p:nvSpPr>
                <p:cNvPr id="44" name="Rectangle: Rounded Corners 43">
                  <a:extLst>
                    <a:ext uri="{FF2B5EF4-FFF2-40B4-BE49-F238E27FC236}">
                      <a16:creationId xmlns:a16="http://schemas.microsoft.com/office/drawing/2014/main" id="{2954ED17-3A6C-A3F7-2B42-1C04EB19A6EF}"/>
                    </a:ext>
                  </a:extLst>
                </p:cNvPr>
                <p:cNvSpPr/>
                <p:nvPr/>
              </p:nvSpPr>
              <p:spPr>
                <a:xfrm>
                  <a:off x="2046684" y="2776362"/>
                  <a:ext cx="1393031" cy="262064"/>
                </a:xfrm>
                <a:prstGeom prst="roundRect">
                  <a:avLst>
                    <a:gd name="adj" fmla="val 10000"/>
                  </a:avLst>
                </a:prstGeom>
                <a:solidFill>
                  <a:srgbClr val="49AC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45" name="Text Box 78964">
                  <a:extLst>
                    <a:ext uri="{FF2B5EF4-FFF2-40B4-BE49-F238E27FC236}">
                      <a16:creationId xmlns:a16="http://schemas.microsoft.com/office/drawing/2014/main" id="{CC165529-6ABF-9742-E10E-84A9AA50E067}"/>
                    </a:ext>
                  </a:extLst>
                </p:cNvPr>
                <p:cNvSpPr txBox="1"/>
                <p:nvPr/>
              </p:nvSpPr>
              <p:spPr>
                <a:xfrm>
                  <a:off x="1923763" y="2398591"/>
                  <a:ext cx="1377679" cy="678313"/>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dirty="0">
                      <a:solidFill>
                        <a:srgbClr val="000000"/>
                      </a:solidFill>
                      <a:effectLst/>
                      <a:latin typeface="Calibri" panose="020F0502020204030204" pitchFamily="34" charset="0"/>
                      <a:ea typeface="Calibri" panose="020F0502020204030204" pitchFamily="34" charset="0"/>
                    </a:rPr>
                    <a:t>Al</a:t>
                  </a:r>
                  <a:endParaRPr lang="en-US" dirty="0">
                    <a:effectLst/>
                    <a:latin typeface="Times New Roman" panose="02020603050405020304" pitchFamily="18" charset="0"/>
                    <a:ea typeface="Times New Roman" panose="02020603050405020304" pitchFamily="18" charset="0"/>
                  </a:endParaRPr>
                </a:p>
              </p:txBody>
            </p:sp>
            <p:sp>
              <p:nvSpPr>
                <p:cNvPr id="46" name="Rectangle: Rounded Corners 45">
                  <a:extLst>
                    <a:ext uri="{FF2B5EF4-FFF2-40B4-BE49-F238E27FC236}">
                      <a16:creationId xmlns:a16="http://schemas.microsoft.com/office/drawing/2014/main" id="{7FA72E50-BFAD-3730-6F3A-D2BF756DA625}"/>
                    </a:ext>
                  </a:extLst>
                </p:cNvPr>
                <p:cNvSpPr/>
                <p:nvPr/>
              </p:nvSpPr>
              <p:spPr>
                <a:xfrm>
                  <a:off x="3744440" y="0"/>
                  <a:ext cx="2245165" cy="3200400"/>
                </a:xfrm>
                <a:prstGeom prst="roundRect">
                  <a:avLst>
                    <a:gd name="adj" fmla="val 10000"/>
                  </a:avLst>
                </a:prstGeom>
                <a:solidFill>
                  <a:srgbClr val="E7CFCF"/>
                </a:solid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47" name="Text Box 78966">
                  <a:extLst>
                    <a:ext uri="{FF2B5EF4-FFF2-40B4-BE49-F238E27FC236}">
                      <a16:creationId xmlns:a16="http://schemas.microsoft.com/office/drawing/2014/main" id="{55C1C5E8-2AAC-3627-F0A5-742EC0DDBBF3}"/>
                    </a:ext>
                  </a:extLst>
                </p:cNvPr>
                <p:cNvSpPr txBox="1"/>
                <p:nvPr/>
              </p:nvSpPr>
              <p:spPr>
                <a:xfrm>
                  <a:off x="3744441" y="0"/>
                  <a:ext cx="1916088" cy="960120"/>
                </a:xfrm>
                <a:prstGeom prst="rect">
                  <a:avLst/>
                </a:prstGeom>
                <a:noFill/>
                <a:ln>
                  <a:noFill/>
                </a:ln>
              </p:spPr>
              <p:txBody>
                <a:bodyPr spcFirstLastPara="1" wrap="square" lIns="95250" tIns="95250" rIns="95250" bIns="95250" anchor="ctr" anchorCtr="0">
                  <a:noAutofit/>
                </a:bodyPr>
                <a:lstStyle/>
                <a:p>
                  <a:pPr indent="180340" algn="ctr">
                    <a:lnSpc>
                      <a:spcPct val="89000"/>
                    </a:lnSpc>
                    <a:spcAft>
                      <a:spcPts val="600"/>
                    </a:spcAft>
                  </a:pPr>
                  <a:r>
                    <a:rPr lang="en-US" sz="2000">
                      <a:solidFill>
                        <a:srgbClr val="3333FF"/>
                      </a:solidFill>
                      <a:effectLst/>
                      <a:latin typeface="Arial" panose="020B0604020202020204" pitchFamily="34" charset="0"/>
                      <a:ea typeface="Calibri" panose="020F0502020204030204" pitchFamily="34" charset="0"/>
                      <a:cs typeface="Arial" panose="020B0604020202020204" pitchFamily="34" charset="0"/>
                    </a:rPr>
                    <a:t>Phân bố các mỏ chính</a:t>
                  </a:r>
                  <a:endParaRPr lang="en-US" sz="2000">
                    <a:solidFill>
                      <a:srgbClr val="3333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E817B1B3-2219-2453-49E2-04C488E161BC}"/>
                    </a:ext>
                  </a:extLst>
                </p:cNvPr>
                <p:cNvSpPr/>
                <p:nvPr/>
              </p:nvSpPr>
              <p:spPr>
                <a:xfrm>
                  <a:off x="3918570" y="900257"/>
                  <a:ext cx="1919237" cy="243551"/>
                </a:xfrm>
                <a:prstGeom prst="roundRect">
                  <a:avLst>
                    <a:gd name="adj" fmla="val 10000"/>
                  </a:avLst>
                </a:prstGeom>
                <a:solidFill>
                  <a:srgbClr val="F795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49" name="Text Box 78968">
                  <a:extLst>
                    <a:ext uri="{FF2B5EF4-FFF2-40B4-BE49-F238E27FC236}">
                      <a16:creationId xmlns:a16="http://schemas.microsoft.com/office/drawing/2014/main" id="{6A4C227E-F534-7543-8ECF-F6C379EBD36B}"/>
                    </a:ext>
                  </a:extLst>
                </p:cNvPr>
                <p:cNvSpPr txBox="1"/>
                <p:nvPr/>
              </p:nvSpPr>
              <p:spPr>
                <a:xfrm>
                  <a:off x="3875038" y="945525"/>
                  <a:ext cx="1741959" cy="220537"/>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effectLst/>
                      <a:latin typeface="Arial" panose="020B0604020202020204" pitchFamily="34" charset="0"/>
                      <a:ea typeface="Calibri" panose="020F0502020204030204" pitchFamily="34" charset="0"/>
                      <a:cs typeface="Arial" panose="020B0604020202020204" pitchFamily="34" charset="0"/>
                    </a:rPr>
                    <a:t>Tây Nguyên</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812F023F-06B4-DDDF-57A5-ED68110DF37A}"/>
                    </a:ext>
                  </a:extLst>
                </p:cNvPr>
                <p:cNvSpPr/>
                <p:nvPr/>
              </p:nvSpPr>
              <p:spPr>
                <a:xfrm>
                  <a:off x="3942790" y="1207868"/>
                  <a:ext cx="1891867" cy="271528"/>
                </a:xfrm>
                <a:prstGeom prst="roundRect">
                  <a:avLst>
                    <a:gd name="adj" fmla="val 10000"/>
                  </a:avLst>
                </a:prstGeom>
                <a:solidFill>
                  <a:srgbClr val="BF504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51" name="Text Box 78971">
                  <a:extLst>
                    <a:ext uri="{FF2B5EF4-FFF2-40B4-BE49-F238E27FC236}">
                      <a16:creationId xmlns:a16="http://schemas.microsoft.com/office/drawing/2014/main" id="{6C96789A-695C-EC2E-8961-54E1A3AB6807}"/>
                    </a:ext>
                  </a:extLst>
                </p:cNvPr>
                <p:cNvSpPr txBox="1"/>
                <p:nvPr/>
              </p:nvSpPr>
              <p:spPr>
                <a:xfrm>
                  <a:off x="3894613" y="1237849"/>
                  <a:ext cx="1690751" cy="261711"/>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effectLst/>
                      <a:latin typeface="Arial" panose="020B0604020202020204" pitchFamily="34" charset="0"/>
                      <a:ea typeface="Calibri" panose="020F0502020204030204" pitchFamily="34" charset="0"/>
                      <a:cs typeface="Arial" panose="020B0604020202020204" pitchFamily="34" charset="0"/>
                    </a:rPr>
                    <a:t>Quảng Ninh</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0C01E5DF-A864-415D-D4E8-7E28208937D5}"/>
                    </a:ext>
                  </a:extLst>
                </p:cNvPr>
                <p:cNvSpPr/>
                <p:nvPr/>
              </p:nvSpPr>
              <p:spPr>
                <a:xfrm>
                  <a:off x="3918569" y="1512766"/>
                  <a:ext cx="1891867" cy="22082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53" name="Text Box 78973">
                  <a:extLst>
                    <a:ext uri="{FF2B5EF4-FFF2-40B4-BE49-F238E27FC236}">
                      <a16:creationId xmlns:a16="http://schemas.microsoft.com/office/drawing/2014/main" id="{A71C99BD-2975-5696-E012-80594700B15B}"/>
                    </a:ext>
                  </a:extLst>
                </p:cNvPr>
                <p:cNvSpPr txBox="1"/>
                <p:nvPr/>
              </p:nvSpPr>
              <p:spPr>
                <a:xfrm>
                  <a:off x="3654073" y="1512766"/>
                  <a:ext cx="2074966" cy="321093"/>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latin typeface="Arial" panose="020B0604020202020204" pitchFamily="34" charset="0"/>
                      <a:ea typeface="Times New Roman" panose="02020603050405020304" pitchFamily="18" charset="0"/>
                      <a:cs typeface="Arial" panose="020B0604020202020204" pitchFamily="34" charset="0"/>
                    </a:rPr>
                    <a:t>Thanh Hóa</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9759871-2A01-5557-9A48-41F58D634D03}"/>
                    </a:ext>
                  </a:extLst>
                </p:cNvPr>
                <p:cNvSpPr/>
                <p:nvPr/>
              </p:nvSpPr>
              <p:spPr>
                <a:xfrm>
                  <a:off x="3918569" y="1827883"/>
                  <a:ext cx="1952121" cy="288046"/>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55" name="Text Box 78975">
                  <a:extLst>
                    <a:ext uri="{FF2B5EF4-FFF2-40B4-BE49-F238E27FC236}">
                      <a16:creationId xmlns:a16="http://schemas.microsoft.com/office/drawing/2014/main" id="{33F1173D-0E3A-0F0B-AEC0-A714840C024D}"/>
                    </a:ext>
                  </a:extLst>
                </p:cNvPr>
                <p:cNvSpPr txBox="1"/>
                <p:nvPr/>
              </p:nvSpPr>
              <p:spPr>
                <a:xfrm>
                  <a:off x="3971119" y="1923871"/>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effectLst/>
                      <a:latin typeface="Arial" panose="020B0604020202020204" pitchFamily="34" charset="0"/>
                      <a:ea typeface="Calibri" panose="020F0502020204030204" pitchFamily="34" charset="0"/>
                      <a:cs typeface="Arial" panose="020B0604020202020204" pitchFamily="34" charset="0"/>
                    </a:rPr>
                    <a:t>Lào Cai</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64AA482E-229B-267E-976B-CF564DF24463}"/>
                    </a:ext>
                  </a:extLst>
                </p:cNvPr>
                <p:cNvSpPr/>
                <p:nvPr/>
              </p:nvSpPr>
              <p:spPr>
                <a:xfrm>
                  <a:off x="3918570" y="2171598"/>
                  <a:ext cx="1952120" cy="226993"/>
                </a:xfrm>
                <a:prstGeom prst="roundRect">
                  <a:avLst>
                    <a:gd name="adj" fmla="val 10000"/>
                  </a:avLst>
                </a:prstGeom>
                <a:solidFill>
                  <a:srgbClr val="49AC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57" name="Text Box 65">
                  <a:extLst>
                    <a:ext uri="{FF2B5EF4-FFF2-40B4-BE49-F238E27FC236}">
                      <a16:creationId xmlns:a16="http://schemas.microsoft.com/office/drawing/2014/main" id="{7FAF06D7-0889-0B94-0537-7CF19C7C28F2}"/>
                    </a:ext>
                  </a:extLst>
                </p:cNvPr>
                <p:cNvSpPr txBox="1"/>
                <p:nvPr/>
              </p:nvSpPr>
              <p:spPr>
                <a:xfrm>
                  <a:off x="3514652" y="2199850"/>
                  <a:ext cx="2214387" cy="266591"/>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effectLst/>
                      <a:latin typeface="Arial" panose="020B0604020202020204" pitchFamily="34" charset="0"/>
                      <a:ea typeface="Calibri" panose="020F0502020204030204" pitchFamily="34" charset="0"/>
                      <a:cs typeface="Arial" panose="020B0604020202020204" pitchFamily="34" charset="0"/>
                    </a:rPr>
                    <a:t>Hà Tĩnh</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58" name="Rectangle: Rounded Corners 57">
                  <a:extLst>
                    <a:ext uri="{FF2B5EF4-FFF2-40B4-BE49-F238E27FC236}">
                      <a16:creationId xmlns:a16="http://schemas.microsoft.com/office/drawing/2014/main" id="{3A6B92BF-8BB2-36BE-D99A-0C0AA9D13D86}"/>
                    </a:ext>
                  </a:extLst>
                </p:cNvPr>
                <p:cNvSpPr/>
                <p:nvPr/>
              </p:nvSpPr>
              <p:spPr>
                <a:xfrm>
                  <a:off x="3918569" y="2473981"/>
                  <a:ext cx="1988689" cy="246275"/>
                </a:xfrm>
                <a:prstGeom prst="roundRect">
                  <a:avLst>
                    <a:gd name="adj" fmla="val 10000"/>
                  </a:avLst>
                </a:prstGeom>
                <a:solidFill>
                  <a:srgbClr val="F795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59" name="Text Box 67">
                  <a:extLst>
                    <a:ext uri="{FF2B5EF4-FFF2-40B4-BE49-F238E27FC236}">
                      <a16:creationId xmlns:a16="http://schemas.microsoft.com/office/drawing/2014/main" id="{8900EAEE-D555-F3E7-88BC-85C84B047F39}"/>
                    </a:ext>
                  </a:extLst>
                </p:cNvPr>
                <p:cNvSpPr txBox="1"/>
                <p:nvPr/>
              </p:nvSpPr>
              <p:spPr>
                <a:xfrm>
                  <a:off x="3296930" y="2486540"/>
                  <a:ext cx="3107899" cy="27804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effectLst/>
                      <a:latin typeface="Arial" panose="020B0604020202020204" pitchFamily="34" charset="0"/>
                      <a:ea typeface="Calibri" panose="020F0502020204030204" pitchFamily="34" charset="0"/>
                      <a:cs typeface="Arial" panose="020B0604020202020204" pitchFamily="34" charset="0"/>
                    </a:rPr>
                    <a:t>Biển Bà Rịa–Vũng Tàu</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60" name="Rectangle: Rounded Corners 59">
                  <a:extLst>
                    <a:ext uri="{FF2B5EF4-FFF2-40B4-BE49-F238E27FC236}">
                      <a16:creationId xmlns:a16="http://schemas.microsoft.com/office/drawing/2014/main" id="{B293CFFB-E2B5-3D60-234B-CC6F4C979D35}"/>
                    </a:ext>
                  </a:extLst>
                </p:cNvPr>
                <p:cNvSpPr/>
                <p:nvPr/>
              </p:nvSpPr>
              <p:spPr>
                <a:xfrm>
                  <a:off x="3918570" y="2788106"/>
                  <a:ext cx="1977102" cy="321939"/>
                </a:xfrm>
                <a:prstGeom prst="roundRect">
                  <a:avLst>
                    <a:gd name="adj" fmla="val 10000"/>
                  </a:avLst>
                </a:prstGeom>
                <a:solidFill>
                  <a:srgbClr val="BF504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61" name="Text Box 69">
                  <a:extLst>
                    <a:ext uri="{FF2B5EF4-FFF2-40B4-BE49-F238E27FC236}">
                      <a16:creationId xmlns:a16="http://schemas.microsoft.com/office/drawing/2014/main" id="{46FF6EFA-A744-FD67-AA49-D79C31CE762A}"/>
                    </a:ext>
                  </a:extLst>
                </p:cNvPr>
                <p:cNvSpPr txBox="1"/>
                <p:nvPr/>
              </p:nvSpPr>
              <p:spPr>
                <a:xfrm>
                  <a:off x="4064979" y="2869413"/>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sz="1400" b="1">
                      <a:solidFill>
                        <a:srgbClr val="000000"/>
                      </a:solidFill>
                      <a:effectLst/>
                      <a:latin typeface="Arial" panose="020B0604020202020204" pitchFamily="34" charset="0"/>
                      <a:ea typeface="Calibri" panose="020F0502020204030204" pitchFamily="34" charset="0"/>
                      <a:cs typeface="Arial" panose="020B0604020202020204" pitchFamily="34" charset="0"/>
                    </a:rPr>
                    <a:t>Thái  Nguyên</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71" name="Text Box 78964">
                  <a:extLst>
                    <a:ext uri="{FF2B5EF4-FFF2-40B4-BE49-F238E27FC236}">
                      <a16:creationId xmlns:a16="http://schemas.microsoft.com/office/drawing/2014/main" id="{A55EFFB9-17A9-9C9C-4DA1-32BB6350E2EB}"/>
                    </a:ext>
                  </a:extLst>
                </p:cNvPr>
                <p:cNvSpPr txBox="1"/>
                <p:nvPr/>
              </p:nvSpPr>
              <p:spPr>
                <a:xfrm>
                  <a:off x="1904797" y="2216970"/>
                  <a:ext cx="1377679" cy="246712"/>
                </a:xfrm>
                <a:prstGeom prst="rect">
                  <a:avLst/>
                </a:prstGeom>
                <a:noFill/>
                <a:ln>
                  <a:noFill/>
                </a:ln>
              </p:spPr>
              <p:txBody>
                <a:bodyPr spcFirstLastPara="1" wrap="square" lIns="27925" tIns="20950" rIns="27925" bIns="20950" anchor="ctr" anchorCtr="0">
                  <a:noAutofit/>
                </a:bodyPr>
                <a:lstStyle/>
                <a:p>
                  <a:pPr indent="180340" algn="ctr">
                    <a:lnSpc>
                      <a:spcPct val="89000"/>
                    </a:lnSpc>
                    <a:spcAft>
                      <a:spcPts val="600"/>
                    </a:spcAft>
                  </a:pPr>
                  <a:r>
                    <a:rPr lang="en-US" dirty="0">
                      <a:solidFill>
                        <a:srgbClr val="000000"/>
                      </a:solidFill>
                      <a:effectLst/>
                      <a:latin typeface="Calibri" panose="020F0502020204030204" pitchFamily="34" charset="0"/>
                      <a:ea typeface="Calibri" panose="020F0502020204030204" pitchFamily="34" charset="0"/>
                    </a:rPr>
                    <a:t>A</a:t>
                  </a:r>
                  <a:endParaRPr lang="en-US" dirty="0">
                    <a:effectLst/>
                    <a:latin typeface="Times New Roman" panose="02020603050405020304" pitchFamily="18" charset="0"/>
                    <a:ea typeface="Times New Roman" panose="02020603050405020304" pitchFamily="18" charset="0"/>
                  </a:endParaRPr>
                </a:p>
              </p:txBody>
            </p:sp>
          </p:grpSp>
        </p:grpSp>
        <p:sp>
          <p:nvSpPr>
            <p:cNvPr id="63" name="Rectangle 62">
              <a:extLst>
                <a:ext uri="{FF2B5EF4-FFF2-40B4-BE49-F238E27FC236}">
                  <a16:creationId xmlns:a16="http://schemas.microsoft.com/office/drawing/2014/main" id="{0068689D-D151-DE6E-30EE-0C122FF3329B}"/>
                </a:ext>
              </a:extLst>
            </p:cNvPr>
            <p:cNvSpPr/>
            <p:nvPr/>
          </p:nvSpPr>
          <p:spPr>
            <a:xfrm>
              <a:off x="6049324" y="2732307"/>
              <a:ext cx="190472" cy="270276"/>
            </a:xfrm>
            <a:prstGeom prst="rect">
              <a:avLst/>
            </a:prstGeom>
            <a:solidFill>
              <a:schemeClr val="dk1"/>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dirty="0">
                  <a:effectLst/>
                  <a:latin typeface="Times New Roman" panose="02020603050405020304" pitchFamily="18" charset="0"/>
                  <a:ea typeface="Times New Roman" panose="02020603050405020304" pitchFamily="18" charset="0"/>
                </a:rPr>
                <a:t> </a:t>
              </a:r>
            </a:p>
          </p:txBody>
        </p:sp>
        <p:sp>
          <p:nvSpPr>
            <p:cNvPr id="75" name="Trapezoid 74">
              <a:extLst>
                <a:ext uri="{FF2B5EF4-FFF2-40B4-BE49-F238E27FC236}">
                  <a16:creationId xmlns:a16="http://schemas.microsoft.com/office/drawing/2014/main" id="{B3775072-9BF8-F83B-F7FA-F821E816792D}"/>
                </a:ext>
              </a:extLst>
            </p:cNvPr>
            <p:cNvSpPr/>
            <p:nvPr/>
          </p:nvSpPr>
          <p:spPr>
            <a:xfrm>
              <a:off x="5962250" y="3434647"/>
              <a:ext cx="203200" cy="203200"/>
            </a:xfrm>
            <a:prstGeom prst="trapezoid">
              <a:avLst>
                <a:gd name="adj" fmla="val 25000"/>
              </a:avLst>
            </a:prstGeom>
            <a:solidFill>
              <a:schemeClr val="dk1"/>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dirty="0">
                  <a:effectLst/>
                  <a:latin typeface="Times New Roman" panose="02020603050405020304" pitchFamily="18" charset="0"/>
                  <a:ea typeface="Times New Roman" panose="02020603050405020304" pitchFamily="18" charset="0"/>
                </a:rPr>
                <a:t> </a:t>
              </a:r>
            </a:p>
          </p:txBody>
        </p:sp>
        <p:sp>
          <p:nvSpPr>
            <p:cNvPr id="76" name="Isosceles Triangle 75">
              <a:extLst>
                <a:ext uri="{FF2B5EF4-FFF2-40B4-BE49-F238E27FC236}">
                  <a16:creationId xmlns:a16="http://schemas.microsoft.com/office/drawing/2014/main" id="{1F8F9904-8510-ABC2-9A48-6A4D05AE0625}"/>
                </a:ext>
              </a:extLst>
            </p:cNvPr>
            <p:cNvSpPr/>
            <p:nvPr/>
          </p:nvSpPr>
          <p:spPr>
            <a:xfrm>
              <a:off x="5959824" y="3023804"/>
              <a:ext cx="298450" cy="269875"/>
            </a:xfrm>
            <a:prstGeom prst="triangle">
              <a:avLst>
                <a:gd name="adj" fmla="val 50000"/>
              </a:avLst>
            </a:prstGeom>
            <a:solidFill>
              <a:schemeClr val="dk1"/>
            </a:solidFill>
            <a:ln w="12700" cap="flat" cmpd="sng">
              <a:solidFill>
                <a:srgbClr val="395E89"/>
              </a:solidFill>
              <a:prstDash val="solid"/>
              <a:miter lim="800000"/>
              <a:headEnd type="none" w="sm" len="sm"/>
              <a:tailEnd type="none" w="sm" len="sm"/>
            </a:ln>
          </p:spPr>
          <p:txBody>
            <a:bodyPr spcFirstLastPara="1" wrap="square" lIns="91425" tIns="91425" rIns="91425" bIns="91425" anchor="ctr" anchorCtr="0">
              <a:noAutofit/>
            </a:bodyPr>
            <a:lstStyle/>
            <a:p>
              <a:pPr indent="180340" algn="l">
                <a:lnSpc>
                  <a:spcPct val="107000"/>
                </a:lnSpc>
                <a:spcAft>
                  <a:spcPts val="600"/>
                </a:spcAft>
              </a:pPr>
              <a:r>
                <a:rPr lang="en-US" sz="1200" dirty="0">
                  <a:effectLst/>
                  <a:latin typeface="Times New Roman" panose="02020603050405020304" pitchFamily="18" charset="0"/>
                  <a:ea typeface="Times New Roman" panose="02020603050405020304" pitchFamily="18" charset="0"/>
                </a:rPr>
                <a:t> </a:t>
              </a:r>
            </a:p>
          </p:txBody>
        </p:sp>
        <p:sp>
          <p:nvSpPr>
            <p:cNvPr id="66" name="Rectangle 65">
              <a:extLst>
                <a:ext uri="{FF2B5EF4-FFF2-40B4-BE49-F238E27FC236}">
                  <a16:creationId xmlns:a16="http://schemas.microsoft.com/office/drawing/2014/main" id="{BC6234B6-244E-6069-2DE8-4620418CA635}"/>
                </a:ext>
              </a:extLst>
            </p:cNvPr>
            <p:cNvSpPr/>
            <p:nvPr/>
          </p:nvSpPr>
          <p:spPr>
            <a:xfrm>
              <a:off x="5906550" y="4636785"/>
              <a:ext cx="202499" cy="1907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itle 1">
            <a:extLst>
              <a:ext uri="{FF2B5EF4-FFF2-40B4-BE49-F238E27FC236}">
                <a16:creationId xmlns:a16="http://schemas.microsoft.com/office/drawing/2014/main" id="{7CD22FFC-DCE7-AE5F-D1CE-1EA319C6513E}"/>
              </a:ext>
            </a:extLst>
          </p:cNvPr>
          <p:cNvSpPr txBox="1">
            <a:spLocks/>
          </p:cNvSpPr>
          <p:nvPr/>
        </p:nvSpPr>
        <p:spPr>
          <a:xfrm>
            <a:off x="1966710" y="663874"/>
            <a:ext cx="4562929" cy="9522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solidFill>
                  <a:srgbClr val="00B050"/>
                </a:solidFill>
                <a:latin typeface="#9Slide07 IcielBC Cubano Normal" panose="00000500000000000000" pitchFamily="2" charset="0"/>
              </a:rPr>
              <a:t>AI NHANH NHẤT</a:t>
            </a:r>
            <a:endParaRPr lang="en-US" sz="4400" b="1" dirty="0">
              <a:solidFill>
                <a:srgbClr val="00B050"/>
              </a:solidFill>
              <a:latin typeface="#9Slide07 IcielBC Cubano Normal" panose="00000500000000000000" pitchFamily="2" charset="0"/>
            </a:endParaRPr>
          </a:p>
        </p:txBody>
      </p:sp>
      <p:sp>
        <p:nvSpPr>
          <p:cNvPr id="80" name="TextBox 79">
            <a:extLst>
              <a:ext uri="{FF2B5EF4-FFF2-40B4-BE49-F238E27FC236}">
                <a16:creationId xmlns:a16="http://schemas.microsoft.com/office/drawing/2014/main" id="{1976AF49-F03C-9429-A73F-8084183563EF}"/>
              </a:ext>
            </a:extLst>
          </p:cNvPr>
          <p:cNvSpPr txBox="1"/>
          <p:nvPr/>
        </p:nvSpPr>
        <p:spPr>
          <a:xfrm>
            <a:off x="169453" y="1429944"/>
            <a:ext cx="8344453" cy="1083374"/>
          </a:xfrm>
          <a:custGeom>
            <a:avLst/>
            <a:gdLst>
              <a:gd name="connsiteX0" fmla="*/ 0 w 8344453"/>
              <a:gd name="connsiteY0" fmla="*/ 0 h 2135200"/>
              <a:gd name="connsiteX1" fmla="*/ 512588 w 8344453"/>
              <a:gd name="connsiteY1" fmla="*/ 0 h 2135200"/>
              <a:gd name="connsiteX2" fmla="*/ 858287 w 8344453"/>
              <a:gd name="connsiteY2" fmla="*/ 0 h 2135200"/>
              <a:gd name="connsiteX3" fmla="*/ 1621208 w 8344453"/>
              <a:gd name="connsiteY3" fmla="*/ 0 h 2135200"/>
              <a:gd name="connsiteX4" fmla="*/ 2133796 w 8344453"/>
              <a:gd name="connsiteY4" fmla="*/ 0 h 2135200"/>
              <a:gd name="connsiteX5" fmla="*/ 2646384 w 8344453"/>
              <a:gd name="connsiteY5" fmla="*/ 0 h 2135200"/>
              <a:gd name="connsiteX6" fmla="*/ 3409305 w 8344453"/>
              <a:gd name="connsiteY6" fmla="*/ 0 h 2135200"/>
              <a:gd name="connsiteX7" fmla="*/ 3838448 w 8344453"/>
              <a:gd name="connsiteY7" fmla="*/ 0 h 2135200"/>
              <a:gd name="connsiteX8" fmla="*/ 4601370 w 8344453"/>
              <a:gd name="connsiteY8" fmla="*/ 0 h 2135200"/>
              <a:gd name="connsiteX9" fmla="*/ 5364291 w 8344453"/>
              <a:gd name="connsiteY9" fmla="*/ 0 h 2135200"/>
              <a:gd name="connsiteX10" fmla="*/ 5960324 w 8344453"/>
              <a:gd name="connsiteY10" fmla="*/ 0 h 2135200"/>
              <a:gd name="connsiteX11" fmla="*/ 6723245 w 8344453"/>
              <a:gd name="connsiteY11" fmla="*/ 0 h 2135200"/>
              <a:gd name="connsiteX12" fmla="*/ 7235833 w 8344453"/>
              <a:gd name="connsiteY12" fmla="*/ 0 h 2135200"/>
              <a:gd name="connsiteX13" fmla="*/ 7748421 w 8344453"/>
              <a:gd name="connsiteY13" fmla="*/ 0 h 2135200"/>
              <a:gd name="connsiteX14" fmla="*/ 8344453 w 8344453"/>
              <a:gd name="connsiteY14" fmla="*/ 0 h 2135200"/>
              <a:gd name="connsiteX15" fmla="*/ 8344453 w 8344453"/>
              <a:gd name="connsiteY15" fmla="*/ 512448 h 2135200"/>
              <a:gd name="connsiteX16" fmla="*/ 8344453 w 8344453"/>
              <a:gd name="connsiteY16" fmla="*/ 1046248 h 2135200"/>
              <a:gd name="connsiteX17" fmla="*/ 8344453 w 8344453"/>
              <a:gd name="connsiteY17" fmla="*/ 1601400 h 2135200"/>
              <a:gd name="connsiteX18" fmla="*/ 8344453 w 8344453"/>
              <a:gd name="connsiteY18" fmla="*/ 2135200 h 2135200"/>
              <a:gd name="connsiteX19" fmla="*/ 7664976 w 8344453"/>
              <a:gd name="connsiteY19" fmla="*/ 2135200 h 2135200"/>
              <a:gd name="connsiteX20" fmla="*/ 7235833 w 8344453"/>
              <a:gd name="connsiteY20" fmla="*/ 2135200 h 2135200"/>
              <a:gd name="connsiteX21" fmla="*/ 6472911 w 8344453"/>
              <a:gd name="connsiteY21" fmla="*/ 2135200 h 2135200"/>
              <a:gd name="connsiteX22" fmla="*/ 5876879 w 8344453"/>
              <a:gd name="connsiteY22" fmla="*/ 2135200 h 2135200"/>
              <a:gd name="connsiteX23" fmla="*/ 5447736 w 8344453"/>
              <a:gd name="connsiteY23" fmla="*/ 2135200 h 2135200"/>
              <a:gd name="connsiteX24" fmla="*/ 4851703 w 8344453"/>
              <a:gd name="connsiteY24" fmla="*/ 2135200 h 2135200"/>
              <a:gd name="connsiteX25" fmla="*/ 4506005 w 8344453"/>
              <a:gd name="connsiteY25" fmla="*/ 2135200 h 2135200"/>
              <a:gd name="connsiteX26" fmla="*/ 4160306 w 8344453"/>
              <a:gd name="connsiteY26" fmla="*/ 2135200 h 2135200"/>
              <a:gd name="connsiteX27" fmla="*/ 3564273 w 8344453"/>
              <a:gd name="connsiteY27" fmla="*/ 2135200 h 2135200"/>
              <a:gd name="connsiteX28" fmla="*/ 3135130 w 8344453"/>
              <a:gd name="connsiteY28" fmla="*/ 2135200 h 2135200"/>
              <a:gd name="connsiteX29" fmla="*/ 2455653 w 8344453"/>
              <a:gd name="connsiteY29" fmla="*/ 2135200 h 2135200"/>
              <a:gd name="connsiteX30" fmla="*/ 2026510 w 8344453"/>
              <a:gd name="connsiteY30" fmla="*/ 2135200 h 2135200"/>
              <a:gd name="connsiteX31" fmla="*/ 1347033 w 8344453"/>
              <a:gd name="connsiteY31" fmla="*/ 2135200 h 2135200"/>
              <a:gd name="connsiteX32" fmla="*/ 1001334 w 8344453"/>
              <a:gd name="connsiteY32" fmla="*/ 2135200 h 2135200"/>
              <a:gd name="connsiteX33" fmla="*/ 0 w 8344453"/>
              <a:gd name="connsiteY33" fmla="*/ 2135200 h 2135200"/>
              <a:gd name="connsiteX34" fmla="*/ 0 w 8344453"/>
              <a:gd name="connsiteY34" fmla="*/ 1644104 h 2135200"/>
              <a:gd name="connsiteX35" fmla="*/ 0 w 8344453"/>
              <a:gd name="connsiteY35" fmla="*/ 1067600 h 2135200"/>
              <a:gd name="connsiteX36" fmla="*/ 0 w 8344453"/>
              <a:gd name="connsiteY36" fmla="*/ 555152 h 2135200"/>
              <a:gd name="connsiteX37" fmla="*/ 0 w 8344453"/>
              <a:gd name="connsiteY37" fmla="*/ 0 h 21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344453" h="2135200" extrusionOk="0">
                <a:moveTo>
                  <a:pt x="0" y="0"/>
                </a:moveTo>
                <a:cubicBezTo>
                  <a:pt x="255116" y="-29207"/>
                  <a:pt x="402726" y="21668"/>
                  <a:pt x="512588" y="0"/>
                </a:cubicBezTo>
                <a:cubicBezTo>
                  <a:pt x="622450" y="-21668"/>
                  <a:pt x="725646" y="36287"/>
                  <a:pt x="858287" y="0"/>
                </a:cubicBezTo>
                <a:cubicBezTo>
                  <a:pt x="990928" y="-36287"/>
                  <a:pt x="1452642" y="84038"/>
                  <a:pt x="1621208" y="0"/>
                </a:cubicBezTo>
                <a:cubicBezTo>
                  <a:pt x="1789774" y="-84038"/>
                  <a:pt x="1894697" y="48486"/>
                  <a:pt x="2133796" y="0"/>
                </a:cubicBezTo>
                <a:cubicBezTo>
                  <a:pt x="2372895" y="-48486"/>
                  <a:pt x="2531897" y="34515"/>
                  <a:pt x="2646384" y="0"/>
                </a:cubicBezTo>
                <a:cubicBezTo>
                  <a:pt x="2760871" y="-34515"/>
                  <a:pt x="3157788" y="44213"/>
                  <a:pt x="3409305" y="0"/>
                </a:cubicBezTo>
                <a:cubicBezTo>
                  <a:pt x="3660822" y="-44213"/>
                  <a:pt x="3651536" y="41425"/>
                  <a:pt x="3838448" y="0"/>
                </a:cubicBezTo>
                <a:cubicBezTo>
                  <a:pt x="4025360" y="-41425"/>
                  <a:pt x="4404157" y="17121"/>
                  <a:pt x="4601370" y="0"/>
                </a:cubicBezTo>
                <a:cubicBezTo>
                  <a:pt x="4798583" y="-17121"/>
                  <a:pt x="5170532" y="4387"/>
                  <a:pt x="5364291" y="0"/>
                </a:cubicBezTo>
                <a:cubicBezTo>
                  <a:pt x="5558050" y="-4387"/>
                  <a:pt x="5759411" y="70292"/>
                  <a:pt x="5960324" y="0"/>
                </a:cubicBezTo>
                <a:cubicBezTo>
                  <a:pt x="6161237" y="-70292"/>
                  <a:pt x="6477404" y="69268"/>
                  <a:pt x="6723245" y="0"/>
                </a:cubicBezTo>
                <a:cubicBezTo>
                  <a:pt x="6969086" y="-69268"/>
                  <a:pt x="6991156" y="59693"/>
                  <a:pt x="7235833" y="0"/>
                </a:cubicBezTo>
                <a:cubicBezTo>
                  <a:pt x="7480510" y="-59693"/>
                  <a:pt x="7502931" y="21771"/>
                  <a:pt x="7748421" y="0"/>
                </a:cubicBezTo>
                <a:cubicBezTo>
                  <a:pt x="7993911" y="-21771"/>
                  <a:pt x="8224079" y="42501"/>
                  <a:pt x="8344453" y="0"/>
                </a:cubicBezTo>
                <a:cubicBezTo>
                  <a:pt x="8379629" y="243689"/>
                  <a:pt x="8300189" y="304152"/>
                  <a:pt x="8344453" y="512448"/>
                </a:cubicBezTo>
                <a:cubicBezTo>
                  <a:pt x="8388717" y="720744"/>
                  <a:pt x="8301430" y="890983"/>
                  <a:pt x="8344453" y="1046248"/>
                </a:cubicBezTo>
                <a:cubicBezTo>
                  <a:pt x="8387476" y="1201513"/>
                  <a:pt x="8309695" y="1353293"/>
                  <a:pt x="8344453" y="1601400"/>
                </a:cubicBezTo>
                <a:cubicBezTo>
                  <a:pt x="8379211" y="1849507"/>
                  <a:pt x="8319496" y="1995464"/>
                  <a:pt x="8344453" y="2135200"/>
                </a:cubicBezTo>
                <a:cubicBezTo>
                  <a:pt x="8078143" y="2208756"/>
                  <a:pt x="7983927" y="2067962"/>
                  <a:pt x="7664976" y="2135200"/>
                </a:cubicBezTo>
                <a:cubicBezTo>
                  <a:pt x="7346025" y="2202438"/>
                  <a:pt x="7395309" y="2104388"/>
                  <a:pt x="7235833" y="2135200"/>
                </a:cubicBezTo>
                <a:cubicBezTo>
                  <a:pt x="7076357" y="2166012"/>
                  <a:pt x="6666123" y="2105128"/>
                  <a:pt x="6472911" y="2135200"/>
                </a:cubicBezTo>
                <a:cubicBezTo>
                  <a:pt x="6279699" y="2165272"/>
                  <a:pt x="6089583" y="2109110"/>
                  <a:pt x="5876879" y="2135200"/>
                </a:cubicBezTo>
                <a:cubicBezTo>
                  <a:pt x="5664175" y="2161290"/>
                  <a:pt x="5591080" y="2104481"/>
                  <a:pt x="5447736" y="2135200"/>
                </a:cubicBezTo>
                <a:cubicBezTo>
                  <a:pt x="5304392" y="2165919"/>
                  <a:pt x="4973712" y="2111834"/>
                  <a:pt x="4851703" y="2135200"/>
                </a:cubicBezTo>
                <a:cubicBezTo>
                  <a:pt x="4729694" y="2158566"/>
                  <a:pt x="4601262" y="2111454"/>
                  <a:pt x="4506005" y="2135200"/>
                </a:cubicBezTo>
                <a:cubicBezTo>
                  <a:pt x="4410748" y="2158946"/>
                  <a:pt x="4309465" y="2114207"/>
                  <a:pt x="4160306" y="2135200"/>
                </a:cubicBezTo>
                <a:cubicBezTo>
                  <a:pt x="4011147" y="2156193"/>
                  <a:pt x="3748898" y="2123464"/>
                  <a:pt x="3564273" y="2135200"/>
                </a:cubicBezTo>
                <a:cubicBezTo>
                  <a:pt x="3379648" y="2146936"/>
                  <a:pt x="3254211" y="2127865"/>
                  <a:pt x="3135130" y="2135200"/>
                </a:cubicBezTo>
                <a:cubicBezTo>
                  <a:pt x="3016049" y="2142535"/>
                  <a:pt x="2641409" y="2114573"/>
                  <a:pt x="2455653" y="2135200"/>
                </a:cubicBezTo>
                <a:cubicBezTo>
                  <a:pt x="2269897" y="2155827"/>
                  <a:pt x="2222132" y="2124126"/>
                  <a:pt x="2026510" y="2135200"/>
                </a:cubicBezTo>
                <a:cubicBezTo>
                  <a:pt x="1830888" y="2146274"/>
                  <a:pt x="1508580" y="2093015"/>
                  <a:pt x="1347033" y="2135200"/>
                </a:cubicBezTo>
                <a:cubicBezTo>
                  <a:pt x="1185486" y="2177385"/>
                  <a:pt x="1100476" y="2107301"/>
                  <a:pt x="1001334" y="2135200"/>
                </a:cubicBezTo>
                <a:cubicBezTo>
                  <a:pt x="902192" y="2163099"/>
                  <a:pt x="277206" y="2118289"/>
                  <a:pt x="0" y="2135200"/>
                </a:cubicBezTo>
                <a:cubicBezTo>
                  <a:pt x="-45871" y="1939071"/>
                  <a:pt x="17327" y="1814515"/>
                  <a:pt x="0" y="1644104"/>
                </a:cubicBezTo>
                <a:cubicBezTo>
                  <a:pt x="-17327" y="1473693"/>
                  <a:pt x="5828" y="1280266"/>
                  <a:pt x="0" y="1067600"/>
                </a:cubicBezTo>
                <a:cubicBezTo>
                  <a:pt x="-5828" y="854934"/>
                  <a:pt x="15973" y="769224"/>
                  <a:pt x="0" y="555152"/>
                </a:cubicBezTo>
                <a:cubicBezTo>
                  <a:pt x="-15973" y="341080"/>
                  <a:pt x="52478" y="235819"/>
                  <a:pt x="0" y="0"/>
                </a:cubicBezTo>
                <a:close/>
              </a:path>
            </a:pathLst>
          </a:custGeom>
          <a:noFill/>
          <a:ln w="6350">
            <a:solidFill>
              <a:srgbClr val="00B0F0"/>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marL="285750" indent="-285750" algn="just">
              <a:lnSpc>
                <a:spcPct val="115000"/>
              </a:lnSpc>
              <a:spcAft>
                <a:spcPts val="600"/>
              </a:spcAft>
              <a:buFont typeface="Wingdings" panose="05000000000000000000" pitchFamily="2" charset="2"/>
              <a:buChar char="§"/>
              <a:tabLst>
                <a:tab pos="180340" algn="l"/>
                <a:tab pos="450215" algn="l"/>
              </a:tabLst>
            </a:pP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Trong</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vòng</a:t>
            </a:r>
            <a:r>
              <a:rPr lang="en-US" sz="2800" dirty="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10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phút</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vẽ</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lược</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đồ</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câm</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Việt</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Nam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và</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điềm</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vào</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các</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mỏ</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khoáng</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sản</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của</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a:t>
            </a:r>
            <a:r>
              <a:rPr lang="en-US" sz="2800" dirty="0" err="1"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nước</a:t>
            </a:r>
            <a:r>
              <a:rPr lang="en-US" sz="2800" dirty="0" smtClean="0">
                <a:solidFill>
                  <a:srgbClr val="FF0066"/>
                </a:solidFill>
                <a:effectLst/>
                <a:latin typeface="#9Slide05 Fourth Medium" panose="00000600000000000000" pitchFamily="2" charset="0"/>
                <a:ea typeface="Cambria" panose="02040503050406030204" pitchFamily="18" charset="0"/>
                <a:cs typeface="Times New Roman" panose="02020603050405020304" pitchFamily="18" charset="0"/>
              </a:rPr>
              <a:t> ta?</a:t>
            </a:r>
            <a:endParaRPr lang="en-US" sz="2800" dirty="0">
              <a:effectLst/>
              <a:latin typeface="#9Slide05 Fourth Medium" panose="00000600000000000000" pitchFamily="2" charset="0"/>
              <a:ea typeface="Times New Roman" panose="02020603050405020304" pitchFamily="18" charset="0"/>
            </a:endParaRPr>
          </a:p>
        </p:txBody>
      </p:sp>
      <p:pic>
        <p:nvPicPr>
          <p:cNvPr id="81" name="image40.gif">
            <a:extLst>
              <a:ext uri="{FF2B5EF4-FFF2-40B4-BE49-F238E27FC236}">
                <a16:creationId xmlns:a16="http://schemas.microsoft.com/office/drawing/2014/main" id="{EB6F316C-9AF7-DD13-5EAA-DD9FE485C224}"/>
              </a:ext>
            </a:extLst>
          </p:cNvPr>
          <p:cNvPicPr/>
          <p:nvPr/>
        </p:nvPicPr>
        <p:blipFill>
          <a:blip r:embed="rId3"/>
          <a:srcRect/>
          <a:stretch>
            <a:fillRect/>
          </a:stretch>
        </p:blipFill>
        <p:spPr>
          <a:xfrm>
            <a:off x="8604272" y="811657"/>
            <a:ext cx="3565465" cy="6043074"/>
          </a:xfrm>
          <a:prstGeom prst="rect">
            <a:avLst/>
          </a:prstGeom>
          <a:ln/>
        </p:spPr>
      </p:pic>
      <p:pic>
        <p:nvPicPr>
          <p:cNvPr id="83" name="image51.png" descr="Image associÃ©e">
            <a:extLst>
              <a:ext uri="{FF2B5EF4-FFF2-40B4-BE49-F238E27FC236}">
                <a16:creationId xmlns:a16="http://schemas.microsoft.com/office/drawing/2014/main" id="{FC114CA6-3DA1-8D54-546C-D6386CB1334B}"/>
              </a:ext>
            </a:extLst>
          </p:cNvPr>
          <p:cNvPicPr/>
          <p:nvPr/>
        </p:nvPicPr>
        <p:blipFill>
          <a:blip r:embed="rId4"/>
          <a:srcRect/>
          <a:stretch>
            <a:fillRect/>
          </a:stretch>
        </p:blipFill>
        <p:spPr>
          <a:xfrm>
            <a:off x="7187657" y="5177393"/>
            <a:ext cx="1944740" cy="1511908"/>
          </a:xfrm>
          <a:prstGeom prst="rect">
            <a:avLst/>
          </a:prstGeom>
          <a:ln/>
        </p:spPr>
      </p:pic>
    </p:spTree>
    <p:extLst>
      <p:ext uri="{BB962C8B-B14F-4D97-AF65-F5344CB8AC3E}">
        <p14:creationId xmlns:p14="http://schemas.microsoft.com/office/powerpoint/2010/main" val="283170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barn(inVertical)">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barn(inVertical)">
                                      <p:cBhvr>
                                        <p:cTn id="20" dur="500"/>
                                        <p:tgtEl>
                                          <p:spTgt spid="72"/>
                                        </p:tgtEl>
                                      </p:cBhvr>
                                    </p:animEffect>
                                  </p:childTnLst>
                                </p:cTn>
                              </p:par>
                              <p:par>
                                <p:cTn id="21" presetID="16" presetClass="entr" presetSubtype="21"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barn(inVertical)">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barn(inVertical)">
                                      <p:cBhvr>
                                        <p:cTn id="2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C7D40-5A40-A55E-9C10-D89A66DFBDDA}"/>
              </a:ext>
            </a:extLst>
          </p:cNvPr>
          <p:cNvPicPr>
            <a:picLocks noChangeAspect="1"/>
          </p:cNvPicPr>
          <p:nvPr/>
        </p:nvPicPr>
        <p:blipFill rotWithShape="1">
          <a:blip r:embed="rId3"/>
          <a:srcRect l="-1752" t="5478" r="1752" b="31982"/>
          <a:stretch/>
        </p:blipFill>
        <p:spPr>
          <a:xfrm>
            <a:off x="-202371" y="27710"/>
            <a:ext cx="12366661" cy="8795066"/>
          </a:xfrm>
          <a:prstGeom prst="rect">
            <a:avLst/>
          </a:prstGeom>
        </p:spPr>
      </p:pic>
      <p:sp>
        <p:nvSpPr>
          <p:cNvPr id="3" name="TextBox 2">
            <a:extLst>
              <a:ext uri="{FF2B5EF4-FFF2-40B4-BE49-F238E27FC236}">
                <a16:creationId xmlns:a16="http://schemas.microsoft.com/office/drawing/2014/main" id="{F7F097BF-D66D-3DFA-35F1-5F504BEEDBAE}"/>
              </a:ext>
            </a:extLst>
          </p:cNvPr>
          <p:cNvSpPr txBox="1"/>
          <p:nvPr/>
        </p:nvSpPr>
        <p:spPr>
          <a:xfrm>
            <a:off x="7349918" y="8193900"/>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3222381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C20F092-7A4F-0CC7-11F5-85296BB6FC80}"/>
              </a:ext>
            </a:extLst>
          </p:cNvPr>
          <p:cNvPicPr>
            <a:picLocks noGrp="1" noChangeAspect="1"/>
          </p:cNvPicPr>
          <p:nvPr>
            <p:ph idx="1"/>
          </p:nvPr>
        </p:nvPicPr>
        <p:blipFill>
          <a:blip r:embed="rId2"/>
          <a:stretch>
            <a:fillRect/>
          </a:stretch>
        </p:blipFill>
        <p:spPr>
          <a:xfrm>
            <a:off x="1066800" y="0"/>
            <a:ext cx="9836727" cy="6858000"/>
          </a:xfrm>
          <a:prstGeom prst="rect">
            <a:avLst/>
          </a:prstGeom>
        </p:spPr>
      </p:pic>
    </p:spTree>
    <p:extLst>
      <p:ext uri="{BB962C8B-B14F-4D97-AF65-F5344CB8AC3E}">
        <p14:creationId xmlns:p14="http://schemas.microsoft.com/office/powerpoint/2010/main" val="36543247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77;p15">
            <a:extLst>
              <a:ext uri="{FF2B5EF4-FFF2-40B4-BE49-F238E27FC236}">
                <a16:creationId xmlns:a16="http://schemas.microsoft.com/office/drawing/2014/main" id="{8CE17CCC-4E46-48F3-3B4A-7B0D09EC8FB8}"/>
              </a:ext>
            </a:extLst>
          </p:cNvPr>
          <p:cNvGrpSpPr/>
          <p:nvPr/>
        </p:nvGrpSpPr>
        <p:grpSpPr>
          <a:xfrm>
            <a:off x="43009" y="-6800"/>
            <a:ext cx="9368343" cy="936835"/>
            <a:chOff x="1372278" y="1525047"/>
            <a:chExt cx="7787676" cy="990284"/>
          </a:xfrm>
        </p:grpSpPr>
        <p:sp>
          <p:nvSpPr>
            <p:cNvPr id="3" name="Google Shape;78;p15">
              <a:extLst>
                <a:ext uri="{FF2B5EF4-FFF2-40B4-BE49-F238E27FC236}">
                  <a16:creationId xmlns:a16="http://schemas.microsoft.com/office/drawing/2014/main" id="{0F828DDF-CDF7-8ECE-BC7A-C54D5EEA8A2D}"/>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79;p15">
              <a:extLst>
                <a:ext uri="{FF2B5EF4-FFF2-40B4-BE49-F238E27FC236}">
                  <a16:creationId xmlns:a16="http://schemas.microsoft.com/office/drawing/2014/main" id="{540238BB-C336-91F9-FF9D-32B5DAF18E4F}"/>
                </a:ext>
              </a:extLst>
            </p:cNvPr>
            <p:cNvSpPr/>
            <p:nvPr/>
          </p:nvSpPr>
          <p:spPr>
            <a:xfrm>
              <a:off x="1462293" y="1525047"/>
              <a:ext cx="7697661" cy="792440"/>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5" name="Google Shape;80;p15">
              <a:extLst>
                <a:ext uri="{FF2B5EF4-FFF2-40B4-BE49-F238E27FC236}">
                  <a16:creationId xmlns:a16="http://schemas.microsoft.com/office/drawing/2014/main" id="{6664F1EE-32D0-68AB-E0A1-D696D9D2B55D}"/>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6" name="Google Shape;81;p15">
              <a:extLst>
                <a:ext uri="{FF2B5EF4-FFF2-40B4-BE49-F238E27FC236}">
                  <a16:creationId xmlns:a16="http://schemas.microsoft.com/office/drawing/2014/main" id="{F54D643A-9915-7D1A-967C-0D1B41A76D42}"/>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7" name="Google Shape;82;p15">
              <a:extLst>
                <a:ext uri="{FF2B5EF4-FFF2-40B4-BE49-F238E27FC236}">
                  <a16:creationId xmlns:a16="http://schemas.microsoft.com/office/drawing/2014/main" id="{15CBD1FE-281D-C1AD-4E77-16DD14967E36}"/>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83;p15">
              <a:extLst>
                <a:ext uri="{FF2B5EF4-FFF2-40B4-BE49-F238E27FC236}">
                  <a16:creationId xmlns:a16="http://schemas.microsoft.com/office/drawing/2014/main" id="{8B61B65E-D6E0-9EF7-BAAA-DC14607E931C}"/>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4;p15">
              <a:extLst>
                <a:ext uri="{FF2B5EF4-FFF2-40B4-BE49-F238E27FC236}">
                  <a16:creationId xmlns:a16="http://schemas.microsoft.com/office/drawing/2014/main" id="{1BA6F8E0-B46B-539A-4B83-1E7CD33AF3D8}"/>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0070C0"/>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02</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87;p15">
              <a:extLst>
                <a:ext uri="{FF2B5EF4-FFF2-40B4-BE49-F238E27FC236}">
                  <a16:creationId xmlns:a16="http://schemas.microsoft.com/office/drawing/2014/main" id="{94ED83AA-5EA4-2E17-64C7-FAE30422A617}"/>
                </a:ext>
              </a:extLst>
            </p:cNvPr>
            <p:cNvSpPr txBox="1"/>
            <p:nvPr/>
          </p:nvSpPr>
          <p:spPr>
            <a:xfrm>
              <a:off x="2108066" y="1807631"/>
              <a:ext cx="5658888" cy="557459"/>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rgbClr val="0000FF"/>
                  </a:solidFill>
                  <a:latin typeface="Arial" panose="020B0604020202020204" pitchFamily="34" charset="0"/>
                  <a:cs typeface="Arial" panose="020B0604020202020204" pitchFamily="34" charset="0"/>
                </a:rPr>
                <a:t>Đặc</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điểm</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phân</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bố</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các</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loại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khoáng</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sản</a:t>
              </a:r>
              <a:r>
                <a:rPr lang="en-US" sz="2400" b="1" dirty="0">
                  <a:solidFill>
                    <a:srgbClr val="0000FF"/>
                  </a:solidFill>
                  <a:latin typeface="Arial" panose="020B0604020202020204" pitchFamily="34" charset="0"/>
                  <a:cs typeface="Arial" panose="020B0604020202020204" pitchFamily="34" charset="0"/>
                </a:rPr>
                <a:t> </a:t>
              </a:r>
            </a:p>
            <a:p>
              <a:pPr algn="ctr"/>
              <a:r>
                <a:rPr lang="en-US" sz="2400" b="1" dirty="0" err="1">
                  <a:solidFill>
                    <a:srgbClr val="0000FF"/>
                  </a:solidFill>
                  <a:latin typeface="Arial" panose="020B0604020202020204" pitchFamily="34" charset="0"/>
                  <a:cs typeface="Arial" panose="020B0604020202020204" pitchFamily="34" charset="0"/>
                </a:rPr>
                <a:t>chủ</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yếu</a:t>
              </a:r>
              <a:endParaRPr sz="24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pic>
        <p:nvPicPr>
          <p:cNvPr id="11" name="Picture 10">
            <a:extLst>
              <a:ext uri="{FF2B5EF4-FFF2-40B4-BE49-F238E27FC236}">
                <a16:creationId xmlns:a16="http://schemas.microsoft.com/office/drawing/2014/main" id="{DC2FB9E0-9D89-D178-89D9-70A33C3C168C}"/>
              </a:ext>
            </a:extLst>
          </p:cNvPr>
          <p:cNvPicPr>
            <a:picLocks noChangeAspect="1"/>
          </p:cNvPicPr>
          <p:nvPr/>
        </p:nvPicPr>
        <p:blipFill>
          <a:blip r:embed="rId3"/>
          <a:stretch>
            <a:fillRect/>
          </a:stretch>
        </p:blipFill>
        <p:spPr>
          <a:xfrm>
            <a:off x="7421286" y="90182"/>
            <a:ext cx="4749209" cy="6784583"/>
          </a:xfrm>
          <a:prstGeom prst="rect">
            <a:avLst/>
          </a:prstGeom>
        </p:spPr>
      </p:pic>
      <p:sp>
        <p:nvSpPr>
          <p:cNvPr id="12" name="TextBox 11">
            <a:extLst>
              <a:ext uri="{FF2B5EF4-FFF2-40B4-BE49-F238E27FC236}">
                <a16:creationId xmlns:a16="http://schemas.microsoft.com/office/drawing/2014/main" id="{59F7366B-DCE8-E31A-15A0-F3F5A4BB1181}"/>
              </a:ext>
            </a:extLst>
          </p:cNvPr>
          <p:cNvSpPr txBox="1"/>
          <p:nvPr/>
        </p:nvSpPr>
        <p:spPr>
          <a:xfrm>
            <a:off x="308760" y="2447623"/>
            <a:ext cx="6638306" cy="1200329"/>
          </a:xfrm>
          <a:prstGeom prst="rect">
            <a:avLst/>
          </a:prstGeom>
          <a:noFill/>
        </p:spPr>
        <p:txBody>
          <a:bodyPr wrap="square">
            <a:spAutoFit/>
          </a:bodyPr>
          <a:lstStyle/>
          <a:p>
            <a:pPr algn="ctr"/>
            <a:r>
              <a:rPr lang="en-US" sz="3600" b="0" i="0">
                <a:solidFill>
                  <a:srgbClr val="FF0066"/>
                </a:solidFill>
                <a:effectLst/>
                <a:latin typeface="#9Slide05 Fourth Medium" panose="00000600000000000000" pitchFamily="2" charset="0"/>
              </a:rPr>
              <a:t>Phân tích đặc điểm phân bố các loại khoáng sản ỏ Việt Nam?</a:t>
            </a:r>
            <a:endParaRPr lang="en-US" sz="3600">
              <a:solidFill>
                <a:srgbClr val="FF0066"/>
              </a:solidFill>
              <a:latin typeface="#9Slide05 Fourth Medium" panose="00000600000000000000" pitchFamily="2" charset="0"/>
            </a:endParaRPr>
          </a:p>
        </p:txBody>
      </p:sp>
    </p:spTree>
    <p:extLst>
      <p:ext uri="{BB962C8B-B14F-4D97-AF65-F5344CB8AC3E}">
        <p14:creationId xmlns:p14="http://schemas.microsoft.com/office/powerpoint/2010/main" val="806103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77;p15">
            <a:extLst>
              <a:ext uri="{FF2B5EF4-FFF2-40B4-BE49-F238E27FC236}">
                <a16:creationId xmlns:a16="http://schemas.microsoft.com/office/drawing/2014/main" id="{8CE17CCC-4E46-48F3-3B4A-7B0D09EC8FB8}"/>
              </a:ext>
            </a:extLst>
          </p:cNvPr>
          <p:cNvGrpSpPr/>
          <p:nvPr/>
        </p:nvGrpSpPr>
        <p:grpSpPr>
          <a:xfrm>
            <a:off x="1" y="1"/>
            <a:ext cx="10386944" cy="811658"/>
            <a:chOff x="1354402" y="1657366"/>
            <a:chExt cx="8634414" cy="857965"/>
          </a:xfrm>
        </p:grpSpPr>
        <p:sp>
          <p:nvSpPr>
            <p:cNvPr id="3" name="Google Shape;78;p15">
              <a:extLst>
                <a:ext uri="{FF2B5EF4-FFF2-40B4-BE49-F238E27FC236}">
                  <a16:creationId xmlns:a16="http://schemas.microsoft.com/office/drawing/2014/main" id="{0F828DDF-CDF7-8ECE-BC7A-C54D5EEA8A2D}"/>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79;p15">
              <a:extLst>
                <a:ext uri="{FF2B5EF4-FFF2-40B4-BE49-F238E27FC236}">
                  <a16:creationId xmlns:a16="http://schemas.microsoft.com/office/drawing/2014/main" id="{540238BB-C336-91F9-FF9D-32B5DAF18E4F}"/>
                </a:ext>
              </a:extLst>
            </p:cNvPr>
            <p:cNvSpPr/>
            <p:nvPr/>
          </p:nvSpPr>
          <p:spPr>
            <a:xfrm>
              <a:off x="1354402" y="1752692"/>
              <a:ext cx="7697661"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5" name="Google Shape;80;p15">
              <a:extLst>
                <a:ext uri="{FF2B5EF4-FFF2-40B4-BE49-F238E27FC236}">
                  <a16:creationId xmlns:a16="http://schemas.microsoft.com/office/drawing/2014/main" id="{6664F1EE-32D0-68AB-E0A1-D696D9D2B55D}"/>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6" name="Google Shape;81;p15">
              <a:extLst>
                <a:ext uri="{FF2B5EF4-FFF2-40B4-BE49-F238E27FC236}">
                  <a16:creationId xmlns:a16="http://schemas.microsoft.com/office/drawing/2014/main" id="{F54D643A-9915-7D1A-967C-0D1B41A76D42}"/>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7" name="Google Shape;82;p15">
              <a:extLst>
                <a:ext uri="{FF2B5EF4-FFF2-40B4-BE49-F238E27FC236}">
                  <a16:creationId xmlns:a16="http://schemas.microsoft.com/office/drawing/2014/main" id="{15CBD1FE-281D-C1AD-4E77-16DD14967E36}"/>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83;p15">
              <a:extLst>
                <a:ext uri="{FF2B5EF4-FFF2-40B4-BE49-F238E27FC236}">
                  <a16:creationId xmlns:a16="http://schemas.microsoft.com/office/drawing/2014/main" id="{8B61B65E-D6E0-9EF7-BAAA-DC14607E931C}"/>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4;p15">
              <a:extLst>
                <a:ext uri="{FF2B5EF4-FFF2-40B4-BE49-F238E27FC236}">
                  <a16:creationId xmlns:a16="http://schemas.microsoft.com/office/drawing/2014/main" id="{1BA6F8E0-B46B-539A-4B83-1E7CD33AF3D8}"/>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0070C0"/>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02</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87;p15">
              <a:extLst>
                <a:ext uri="{FF2B5EF4-FFF2-40B4-BE49-F238E27FC236}">
                  <a16:creationId xmlns:a16="http://schemas.microsoft.com/office/drawing/2014/main" id="{94ED83AA-5EA4-2E17-64C7-FAE30422A617}"/>
                </a:ext>
              </a:extLst>
            </p:cNvPr>
            <p:cNvSpPr txBox="1"/>
            <p:nvPr/>
          </p:nvSpPr>
          <p:spPr>
            <a:xfrm>
              <a:off x="2398375" y="1898267"/>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Đặc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điểm</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phân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bố</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các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loại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chủ</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yếu</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3" name="TextBox 12">
            <a:extLst>
              <a:ext uri="{FF2B5EF4-FFF2-40B4-BE49-F238E27FC236}">
                <a16:creationId xmlns:a16="http://schemas.microsoft.com/office/drawing/2014/main" id="{9765F164-074D-669B-690C-3B3C6116B61B}"/>
              </a:ext>
            </a:extLst>
          </p:cNvPr>
          <p:cNvSpPr txBox="1"/>
          <p:nvPr/>
        </p:nvSpPr>
        <p:spPr>
          <a:xfrm>
            <a:off x="3371464" y="2065442"/>
            <a:ext cx="9131075"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Dầu mỏ và khí tự nhiên: 10 tỉ tấn dầu- thềm lục địa Đông Nam</a:t>
            </a:r>
            <a:endParaRPr lang="en-US" sz="2800">
              <a:solidFill>
                <a:srgbClr val="002060"/>
              </a:solidFill>
              <a:latin typeface="#9Slide05 Fourth Medium" panose="00000600000000000000" pitchFamily="2" charset="0"/>
            </a:endParaRPr>
          </a:p>
        </p:txBody>
      </p:sp>
      <p:grpSp>
        <p:nvGrpSpPr>
          <p:cNvPr id="62" name="Group 61">
            <a:extLst>
              <a:ext uri="{FF2B5EF4-FFF2-40B4-BE49-F238E27FC236}">
                <a16:creationId xmlns:a16="http://schemas.microsoft.com/office/drawing/2014/main" id="{4BC92FDC-2699-DB63-F84E-912C9D8FE034}"/>
              </a:ext>
            </a:extLst>
          </p:cNvPr>
          <p:cNvGrpSpPr/>
          <p:nvPr/>
        </p:nvGrpSpPr>
        <p:grpSpPr>
          <a:xfrm>
            <a:off x="2268608" y="1166560"/>
            <a:ext cx="7250558" cy="2721952"/>
            <a:chOff x="2268608" y="1166560"/>
            <a:chExt cx="7250558" cy="2721952"/>
          </a:xfrm>
        </p:grpSpPr>
        <p:sp>
          <p:nvSpPr>
            <p:cNvPr id="12" name="TextBox 11">
              <a:extLst>
                <a:ext uri="{FF2B5EF4-FFF2-40B4-BE49-F238E27FC236}">
                  <a16:creationId xmlns:a16="http://schemas.microsoft.com/office/drawing/2014/main" id="{47B87809-DAF4-1E92-E6C9-7B2BAB0F5D67}"/>
                </a:ext>
              </a:extLst>
            </p:cNvPr>
            <p:cNvSpPr txBox="1"/>
            <p:nvPr/>
          </p:nvSpPr>
          <p:spPr>
            <a:xfrm>
              <a:off x="3210834" y="1166560"/>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Than đá: 7 tỉ tấn- Quảng Ninh</a:t>
              </a:r>
              <a:endParaRPr lang="en-US" sz="2800">
                <a:solidFill>
                  <a:srgbClr val="002060"/>
                </a:solidFill>
                <a:latin typeface="#9Slide05 Fourth Medium" panose="00000600000000000000" pitchFamily="2" charset="0"/>
              </a:endParaRPr>
            </a:p>
          </p:txBody>
        </p:sp>
        <p:cxnSp>
          <p:nvCxnSpPr>
            <p:cNvPr id="14" name="Connector: Curved 13">
              <a:extLst>
                <a:ext uri="{FF2B5EF4-FFF2-40B4-BE49-F238E27FC236}">
                  <a16:creationId xmlns:a16="http://schemas.microsoft.com/office/drawing/2014/main" id="{55F3CEB2-4C70-F0CE-337E-805603D4EC8B}"/>
                </a:ext>
              </a:extLst>
            </p:cNvPr>
            <p:cNvCxnSpPr>
              <a:cxnSpLocks/>
            </p:cNvCxnSpPr>
            <p:nvPr/>
          </p:nvCxnSpPr>
          <p:spPr>
            <a:xfrm rot="5400000" flipH="1" flipV="1">
              <a:off x="1532512" y="2255712"/>
              <a:ext cx="2368896" cy="89670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15" name="Connector: Curved 14">
            <a:extLst>
              <a:ext uri="{FF2B5EF4-FFF2-40B4-BE49-F238E27FC236}">
                <a16:creationId xmlns:a16="http://schemas.microsoft.com/office/drawing/2014/main" id="{FB91AB20-0D7F-AEAB-C40E-4AE224D3C273}"/>
              </a:ext>
            </a:extLst>
          </p:cNvPr>
          <p:cNvCxnSpPr>
            <a:cxnSpLocks/>
          </p:cNvCxnSpPr>
          <p:nvPr/>
        </p:nvCxnSpPr>
        <p:spPr>
          <a:xfrm rot="5400000" flipH="1" flipV="1">
            <a:off x="2048719" y="2536916"/>
            <a:ext cx="1457679" cy="948805"/>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F95EDF-5E3D-28BA-48DE-4212D165334C}"/>
              </a:ext>
            </a:extLst>
          </p:cNvPr>
          <p:cNvSpPr txBox="1"/>
          <p:nvPr/>
        </p:nvSpPr>
        <p:spPr>
          <a:xfrm>
            <a:off x="3895238" y="2737015"/>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Bô-xít: 9,6 tỉ tấn- Tây Nguyên</a:t>
            </a:r>
            <a:endParaRPr lang="en-US" sz="2800">
              <a:solidFill>
                <a:srgbClr val="002060"/>
              </a:solidFill>
              <a:latin typeface="#9Slide05 Fourth Medium" panose="00000600000000000000" pitchFamily="2" charset="0"/>
            </a:endParaRPr>
          </a:p>
        </p:txBody>
      </p:sp>
      <p:cxnSp>
        <p:nvCxnSpPr>
          <p:cNvPr id="17" name="Connector: Curved 16">
            <a:extLst>
              <a:ext uri="{FF2B5EF4-FFF2-40B4-BE49-F238E27FC236}">
                <a16:creationId xmlns:a16="http://schemas.microsoft.com/office/drawing/2014/main" id="{5DFEB17F-04AC-595B-5647-D00320320A5F}"/>
              </a:ext>
            </a:extLst>
          </p:cNvPr>
          <p:cNvCxnSpPr>
            <a:cxnSpLocks/>
          </p:cNvCxnSpPr>
          <p:nvPr/>
        </p:nvCxnSpPr>
        <p:spPr>
          <a:xfrm flipV="1">
            <a:off x="2304992" y="3076439"/>
            <a:ext cx="1366493" cy="64363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4338E9BD-F366-13D1-91A0-10C3CB20F0C2}"/>
              </a:ext>
            </a:extLst>
          </p:cNvPr>
          <p:cNvCxnSpPr>
            <a:cxnSpLocks/>
          </p:cNvCxnSpPr>
          <p:nvPr/>
        </p:nvCxnSpPr>
        <p:spPr>
          <a:xfrm flipV="1">
            <a:off x="2457392" y="3669138"/>
            <a:ext cx="1388234" cy="20333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E1ADFC5-2AAE-B812-D303-883E58CC411E}"/>
              </a:ext>
            </a:extLst>
          </p:cNvPr>
          <p:cNvSpPr txBox="1"/>
          <p:nvPr/>
        </p:nvSpPr>
        <p:spPr>
          <a:xfrm>
            <a:off x="3988888" y="3429000"/>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Sắt: 1,1 t tấn- Thái Nguyên, Hà Tĩnh</a:t>
            </a:r>
            <a:endParaRPr lang="en-US" sz="2800">
              <a:solidFill>
                <a:srgbClr val="002060"/>
              </a:solidFill>
              <a:latin typeface="#9Slide05 Fourth Medium" panose="00000600000000000000" pitchFamily="2" charset="0"/>
            </a:endParaRPr>
          </a:p>
        </p:txBody>
      </p:sp>
      <p:cxnSp>
        <p:nvCxnSpPr>
          <p:cNvPr id="42" name="Connector: Curved 41">
            <a:extLst>
              <a:ext uri="{FF2B5EF4-FFF2-40B4-BE49-F238E27FC236}">
                <a16:creationId xmlns:a16="http://schemas.microsoft.com/office/drawing/2014/main" id="{1B2F6E0B-2987-E8A0-550E-390D07F0E985}"/>
              </a:ext>
            </a:extLst>
          </p:cNvPr>
          <p:cNvCxnSpPr>
            <a:cxnSpLocks/>
          </p:cNvCxnSpPr>
          <p:nvPr/>
        </p:nvCxnSpPr>
        <p:spPr>
          <a:xfrm>
            <a:off x="2181502" y="3888511"/>
            <a:ext cx="1618602" cy="44434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7DA5C0D-FD6C-1ABD-8C22-1E5A65EE33F1}"/>
              </a:ext>
            </a:extLst>
          </p:cNvPr>
          <p:cNvSpPr txBox="1"/>
          <p:nvPr/>
        </p:nvSpPr>
        <p:spPr>
          <a:xfrm>
            <a:off x="3969703" y="4045065"/>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A-pa-tít: 2 tỉ tấn- Lào Cai</a:t>
            </a:r>
            <a:endParaRPr lang="en-US" sz="2800">
              <a:solidFill>
                <a:srgbClr val="002060"/>
              </a:solidFill>
              <a:latin typeface="#9Slide05 Fourth Medium" panose="00000600000000000000" pitchFamily="2" charset="0"/>
            </a:endParaRPr>
          </a:p>
        </p:txBody>
      </p:sp>
      <p:cxnSp>
        <p:nvCxnSpPr>
          <p:cNvPr id="45" name="Connector: Curved 44">
            <a:extLst>
              <a:ext uri="{FF2B5EF4-FFF2-40B4-BE49-F238E27FC236}">
                <a16:creationId xmlns:a16="http://schemas.microsoft.com/office/drawing/2014/main" id="{754CD01B-9FF1-FE5D-D28F-9E4E48DA268C}"/>
              </a:ext>
            </a:extLst>
          </p:cNvPr>
          <p:cNvCxnSpPr>
            <a:cxnSpLocks/>
          </p:cNvCxnSpPr>
          <p:nvPr/>
        </p:nvCxnSpPr>
        <p:spPr>
          <a:xfrm>
            <a:off x="2181502" y="3832443"/>
            <a:ext cx="1618602" cy="12160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41EDE129-B1B7-AB22-3EF4-A5671D2EDDC5}"/>
              </a:ext>
            </a:extLst>
          </p:cNvPr>
          <p:cNvCxnSpPr>
            <a:cxnSpLocks/>
          </p:cNvCxnSpPr>
          <p:nvPr/>
        </p:nvCxnSpPr>
        <p:spPr>
          <a:xfrm rot="16200000" flipH="1">
            <a:off x="1906236" y="4389307"/>
            <a:ext cx="1982064" cy="94839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35">
            <a:extLst>
              <a:ext uri="{FF2B5EF4-FFF2-40B4-BE49-F238E27FC236}">
                <a16:creationId xmlns:a16="http://schemas.microsoft.com/office/drawing/2014/main" id="{A3D38C23-9A22-8858-E1BB-0B17797A9C6D}"/>
              </a:ext>
            </a:extLst>
          </p:cNvPr>
          <p:cNvSpPr/>
          <p:nvPr/>
        </p:nvSpPr>
        <p:spPr>
          <a:xfrm>
            <a:off x="80831" y="3198216"/>
            <a:ext cx="2410832" cy="1200330"/>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SFU Futura_07" panose="00000900000000000000" pitchFamily="2" charset="0"/>
              </a:rPr>
              <a:t>Khoáng sản chủ yếu</a:t>
            </a:r>
          </a:p>
        </p:txBody>
      </p:sp>
      <p:sp>
        <p:nvSpPr>
          <p:cNvPr id="60" name="TextBox 59">
            <a:extLst>
              <a:ext uri="{FF2B5EF4-FFF2-40B4-BE49-F238E27FC236}">
                <a16:creationId xmlns:a16="http://schemas.microsoft.com/office/drawing/2014/main" id="{7D183182-3A80-D9B1-1FDF-1468D2B485F2}"/>
              </a:ext>
            </a:extLst>
          </p:cNvPr>
          <p:cNvSpPr txBox="1"/>
          <p:nvPr/>
        </p:nvSpPr>
        <p:spPr>
          <a:xfrm>
            <a:off x="3845626" y="4794072"/>
            <a:ext cx="6308332" cy="523220"/>
          </a:xfrm>
          <a:prstGeom prst="rect">
            <a:avLst/>
          </a:prstGeom>
          <a:noFill/>
        </p:spPr>
        <p:txBody>
          <a:bodyPr wrap="square">
            <a:spAutoFit/>
          </a:bodyPr>
          <a:lstStyle/>
          <a:p>
            <a:r>
              <a:rPr lang="en-US" sz="2800" b="0" i="0">
                <a:solidFill>
                  <a:srgbClr val="002060"/>
                </a:solidFill>
                <a:effectLst/>
                <a:latin typeface="#9Slide05 Fourth Medium" panose="00000600000000000000" pitchFamily="2" charset="0"/>
              </a:rPr>
              <a:t>Ti-tan: 63 tiệu tấn- rải rác ven biển</a:t>
            </a:r>
            <a:endParaRPr lang="en-US" sz="2800">
              <a:solidFill>
                <a:srgbClr val="002060"/>
              </a:solidFill>
              <a:latin typeface="#9Slide05 Fourth Medium" panose="00000600000000000000" pitchFamily="2" charset="0"/>
            </a:endParaRPr>
          </a:p>
        </p:txBody>
      </p:sp>
      <p:sp>
        <p:nvSpPr>
          <p:cNvPr id="61" name="TextBox 60">
            <a:extLst>
              <a:ext uri="{FF2B5EF4-FFF2-40B4-BE49-F238E27FC236}">
                <a16:creationId xmlns:a16="http://schemas.microsoft.com/office/drawing/2014/main" id="{B5FD97F5-1442-527E-4203-A8EC2AF369F5}"/>
              </a:ext>
            </a:extLst>
          </p:cNvPr>
          <p:cNvSpPr txBox="1"/>
          <p:nvPr/>
        </p:nvSpPr>
        <p:spPr>
          <a:xfrm>
            <a:off x="3613034" y="5571711"/>
            <a:ext cx="6308332" cy="523220"/>
          </a:xfrm>
          <a:prstGeom prst="rect">
            <a:avLst/>
          </a:prstGeom>
          <a:noFill/>
        </p:spPr>
        <p:txBody>
          <a:bodyPr wrap="square">
            <a:spAutoFit/>
          </a:bodyPr>
          <a:lstStyle/>
          <a:p>
            <a:r>
              <a:rPr lang="en-US" sz="2800">
                <a:solidFill>
                  <a:srgbClr val="002060"/>
                </a:solidFill>
                <a:latin typeface="#9Slide05 Fourth Medium" panose="00000600000000000000" pitchFamily="2" charset="0"/>
              </a:rPr>
              <a:t>Đá vôi: 8 tỉ tấn- phía bắc và Bắc Trung Bộ</a:t>
            </a:r>
          </a:p>
        </p:txBody>
      </p:sp>
      <p:pic>
        <p:nvPicPr>
          <p:cNvPr id="63" name="Picture 62" descr="book9">
            <a:extLst>
              <a:ext uri="{FF2B5EF4-FFF2-40B4-BE49-F238E27FC236}">
                <a16:creationId xmlns:a16="http://schemas.microsoft.com/office/drawing/2014/main" id="{0ECF9853-8932-7811-092B-020CF20BF2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5809" y="501609"/>
            <a:ext cx="1962586" cy="117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3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500"/>
                                        <p:tgtEl>
                                          <p:spTgt spid="4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500"/>
                                        <p:tgtEl>
                                          <p:spTgt spid="61"/>
                                        </p:tgtEl>
                                      </p:cBhvr>
                                    </p:animEffect>
                                  </p:childTnLst>
                                </p:cTn>
                              </p:par>
                              <p:par>
                                <p:cTn id="56" presetID="53"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 calcmode="lin" valueType="num">
                                      <p:cBhvr>
                                        <p:cTn id="58" dur="500" fill="hold"/>
                                        <p:tgtEl>
                                          <p:spTgt spid="63"/>
                                        </p:tgtEl>
                                        <p:attrNameLst>
                                          <p:attrName>ppt_w</p:attrName>
                                        </p:attrNameLst>
                                      </p:cBhvr>
                                      <p:tavLst>
                                        <p:tav tm="0">
                                          <p:val>
                                            <p:fltVal val="0"/>
                                          </p:val>
                                        </p:tav>
                                        <p:tav tm="100000">
                                          <p:val>
                                            <p:strVal val="#ppt_w"/>
                                          </p:val>
                                        </p:tav>
                                      </p:tavLst>
                                    </p:anim>
                                    <p:anim calcmode="lin" valueType="num">
                                      <p:cBhvr>
                                        <p:cTn id="59" dur="500" fill="hold"/>
                                        <p:tgtEl>
                                          <p:spTgt spid="63"/>
                                        </p:tgtEl>
                                        <p:attrNameLst>
                                          <p:attrName>ppt_h</p:attrName>
                                        </p:attrNameLst>
                                      </p:cBhvr>
                                      <p:tavLst>
                                        <p:tav tm="0">
                                          <p:val>
                                            <p:fltVal val="0"/>
                                          </p:val>
                                        </p:tav>
                                        <p:tav tm="100000">
                                          <p:val>
                                            <p:strVal val="#ppt_h"/>
                                          </p:val>
                                        </p:tav>
                                      </p:tavLst>
                                    </p:anim>
                                    <p:animEffect transition="in" filter="fade">
                                      <p:cBhvr>
                                        <p:cTn id="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41" grpId="0"/>
      <p:bldP spid="43" grpId="0"/>
      <p:bldP spid="60" grpId="0"/>
      <p:bldP spid="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36888068-3D43-9403-2FA9-98B5DB0280A0}"/>
              </a:ext>
            </a:extLst>
          </p:cNvPr>
          <p:cNvPicPr>
            <a:picLocks noChangeAspect="1"/>
          </p:cNvPicPr>
          <p:nvPr/>
        </p:nvPicPr>
        <p:blipFill rotWithShape="1">
          <a:blip r:embed="rId2">
            <a:extLst>
              <a:ext uri="{28A0092B-C50C-407E-A947-70E740481C1C}">
                <a14:useLocalDpi xmlns:a14="http://schemas.microsoft.com/office/drawing/2010/main" val="0"/>
              </a:ext>
            </a:extLst>
          </a:blip>
          <a:srcRect l="9285" r="20127"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TextBox 4">
            <a:extLst>
              <a:ext uri="{FF2B5EF4-FFF2-40B4-BE49-F238E27FC236}">
                <a16:creationId xmlns:a16="http://schemas.microsoft.com/office/drawing/2014/main" id="{C1D69CCB-F011-4674-4A1D-A3CDB6DEE0F9}"/>
              </a:ext>
            </a:extLst>
          </p:cNvPr>
          <p:cNvSpPr txBox="1"/>
          <p:nvPr/>
        </p:nvSpPr>
        <p:spPr>
          <a:xfrm>
            <a:off x="6343650" y="3962400"/>
            <a:ext cx="5505814" cy="16904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kern="1200" dirty="0">
                <a:solidFill>
                  <a:srgbClr val="00B050"/>
                </a:solidFill>
                <a:latin typeface="Arial" panose="020B0604020202020204" pitchFamily="34" charset="0"/>
                <a:ea typeface="+mj-ea"/>
                <a:cs typeface="Arial" panose="020B0604020202020204" pitchFamily="34" charset="0"/>
              </a:rPr>
              <a:t>BÀI </a:t>
            </a:r>
            <a:r>
              <a:rPr lang="en-US" sz="4400" b="1" kern="1200" dirty="0" smtClean="0">
                <a:solidFill>
                  <a:srgbClr val="00B050"/>
                </a:solidFill>
                <a:latin typeface="Arial" panose="020B0604020202020204" pitchFamily="34" charset="0"/>
                <a:ea typeface="+mj-ea"/>
                <a:cs typeface="Arial" panose="020B0604020202020204" pitchFamily="34" charset="0"/>
              </a:rPr>
              <a:t>3. </a:t>
            </a:r>
            <a:r>
              <a:rPr lang="en-US" sz="4400" b="1" kern="1200" dirty="0">
                <a:solidFill>
                  <a:srgbClr val="00B050"/>
                </a:solidFill>
                <a:latin typeface="Arial" panose="020B0604020202020204" pitchFamily="34" charset="0"/>
                <a:ea typeface="+mj-ea"/>
                <a:cs typeface="Arial" panose="020B0604020202020204" pitchFamily="34" charset="0"/>
              </a:rPr>
              <a:t>KHOÁNG SẢN VIỆT </a:t>
            </a:r>
            <a:r>
              <a:rPr lang="en-US" sz="4400" b="1" kern="1200" dirty="0" smtClean="0">
                <a:solidFill>
                  <a:srgbClr val="00B050"/>
                </a:solidFill>
                <a:latin typeface="Arial" panose="020B0604020202020204" pitchFamily="34" charset="0"/>
                <a:ea typeface="+mj-ea"/>
                <a:cs typeface="Arial" panose="020B0604020202020204" pitchFamily="34" charset="0"/>
              </a:rPr>
              <a:t>NAM(t3)</a:t>
            </a:r>
            <a:endParaRPr lang="en-US" sz="4400" b="1" kern="1200" dirty="0">
              <a:solidFill>
                <a:srgbClr val="00B050"/>
              </a:solidFill>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FE0F96C6-B435-FCE2-3492-72366B794AED}"/>
              </a:ext>
            </a:extLst>
          </p:cNvPr>
          <p:cNvPicPr>
            <a:picLocks noChangeAspect="1"/>
          </p:cNvPicPr>
          <p:nvPr/>
        </p:nvPicPr>
        <p:blipFill rotWithShape="1">
          <a:blip r:embed="rId3">
            <a:extLst>
              <a:ext uri="{28A0092B-C50C-407E-A947-70E740481C1C}">
                <a14:useLocalDpi xmlns:a14="http://schemas.microsoft.com/office/drawing/2010/main" val="0"/>
              </a:ext>
            </a:extLst>
          </a:blip>
          <a:srcRect l="17597" r="16559"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4029531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77;p15">
            <a:extLst>
              <a:ext uri="{FF2B5EF4-FFF2-40B4-BE49-F238E27FC236}">
                <a16:creationId xmlns:a16="http://schemas.microsoft.com/office/drawing/2014/main" id="{B7114F87-BBA5-0D5D-7057-D5C28359374A}"/>
              </a:ext>
            </a:extLst>
          </p:cNvPr>
          <p:cNvGrpSpPr/>
          <p:nvPr/>
        </p:nvGrpSpPr>
        <p:grpSpPr>
          <a:xfrm>
            <a:off x="0" y="0"/>
            <a:ext cx="10072870" cy="709608"/>
            <a:chOff x="1354400" y="1657366"/>
            <a:chExt cx="8682631" cy="857965"/>
          </a:xfrm>
        </p:grpSpPr>
        <p:sp>
          <p:nvSpPr>
            <p:cNvPr id="3" name="Google Shape;78;p15">
              <a:extLst>
                <a:ext uri="{FF2B5EF4-FFF2-40B4-BE49-F238E27FC236}">
                  <a16:creationId xmlns:a16="http://schemas.microsoft.com/office/drawing/2014/main" id="{A930F080-EC19-8641-3D34-993B43533900}"/>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79;p15">
              <a:extLst>
                <a:ext uri="{FF2B5EF4-FFF2-40B4-BE49-F238E27FC236}">
                  <a16:creationId xmlns:a16="http://schemas.microsoft.com/office/drawing/2014/main" id="{F04B3275-A89F-CD74-1B3A-473E2DA1CF7D}"/>
                </a:ext>
              </a:extLst>
            </p:cNvPr>
            <p:cNvSpPr/>
            <p:nvPr/>
          </p:nvSpPr>
          <p:spPr>
            <a:xfrm>
              <a:off x="1354400" y="1752691"/>
              <a:ext cx="7822703"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5" name="Google Shape;80;p15">
              <a:extLst>
                <a:ext uri="{FF2B5EF4-FFF2-40B4-BE49-F238E27FC236}">
                  <a16:creationId xmlns:a16="http://schemas.microsoft.com/office/drawing/2014/main" id="{9DF52E2D-D5B6-A297-47DE-A53754AE0161}"/>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6" name="Google Shape;81;p15">
              <a:extLst>
                <a:ext uri="{FF2B5EF4-FFF2-40B4-BE49-F238E27FC236}">
                  <a16:creationId xmlns:a16="http://schemas.microsoft.com/office/drawing/2014/main" id="{F67DEC2C-F1C1-F065-31A8-F38317540004}"/>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82;p15">
              <a:extLst>
                <a:ext uri="{FF2B5EF4-FFF2-40B4-BE49-F238E27FC236}">
                  <a16:creationId xmlns:a16="http://schemas.microsoft.com/office/drawing/2014/main" id="{0E009549-7F34-C3B9-958E-5A2E379930BE}"/>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83;p15">
              <a:extLst>
                <a:ext uri="{FF2B5EF4-FFF2-40B4-BE49-F238E27FC236}">
                  <a16:creationId xmlns:a16="http://schemas.microsoft.com/office/drawing/2014/main" id="{EDC99A0B-55B4-3CE5-2522-5A7FC470B229}"/>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4;p15">
              <a:extLst>
                <a:ext uri="{FF2B5EF4-FFF2-40B4-BE49-F238E27FC236}">
                  <a16:creationId xmlns:a16="http://schemas.microsoft.com/office/drawing/2014/main" id="{F8498ADC-C53B-0E93-53FD-332264792CB3}"/>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FCBD24"/>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03</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87;p15">
              <a:extLst>
                <a:ext uri="{FF2B5EF4-FFF2-40B4-BE49-F238E27FC236}">
                  <a16:creationId xmlns:a16="http://schemas.microsoft.com/office/drawing/2014/main" id="{4353DABF-CA29-D6CA-55D9-94F0BC1AB381}"/>
                </a:ext>
              </a:extLst>
            </p:cNvPr>
            <p:cNvSpPr txBox="1"/>
            <p:nvPr/>
          </p:nvSpPr>
          <p:spPr>
            <a:xfrm>
              <a:off x="2446590" y="1880391"/>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Vấn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đề</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hợp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tài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nguyên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1" name="TextBox 10">
            <a:extLst>
              <a:ext uri="{FF2B5EF4-FFF2-40B4-BE49-F238E27FC236}">
                <a16:creationId xmlns:a16="http://schemas.microsoft.com/office/drawing/2014/main" id="{6C414607-DBD3-71DD-16BD-9F5ABB92324C}"/>
              </a:ext>
            </a:extLst>
          </p:cNvPr>
          <p:cNvSpPr txBox="1"/>
          <p:nvPr/>
        </p:nvSpPr>
        <p:spPr>
          <a:xfrm>
            <a:off x="4275451" y="1806249"/>
            <a:ext cx="5000788" cy="830997"/>
          </a:xfrm>
          <a:prstGeom prst="rect">
            <a:avLst/>
          </a:prstGeom>
          <a:noFill/>
        </p:spPr>
        <p:txBody>
          <a:bodyPr wrap="square" rtlCol="0">
            <a:spAutoFit/>
          </a:bodyPr>
          <a:lstStyle/>
          <a:p>
            <a:r>
              <a:rPr lang="en-US" sz="4800">
                <a:solidFill>
                  <a:srgbClr val="FF0000"/>
                </a:solidFill>
                <a:latin typeface="#9Slide03 IcielNovecento sans E" panose="00000900000000000000" pitchFamily="2" charset="0"/>
              </a:rPr>
              <a:t>NHÓM TÀI NĂNG</a:t>
            </a:r>
          </a:p>
        </p:txBody>
      </p:sp>
      <p:graphicFrame>
        <p:nvGraphicFramePr>
          <p:cNvPr id="12" name="TextBox 20">
            <a:extLst>
              <a:ext uri="{FF2B5EF4-FFF2-40B4-BE49-F238E27FC236}">
                <a16:creationId xmlns:a16="http://schemas.microsoft.com/office/drawing/2014/main" id="{D70EE635-E35A-D45E-9D77-108732281975}"/>
              </a:ext>
            </a:extLst>
          </p:cNvPr>
          <p:cNvGraphicFramePr/>
          <p:nvPr>
            <p:extLst>
              <p:ext uri="{D42A27DB-BD31-4B8C-83A1-F6EECF244321}">
                <p14:modId xmlns:p14="http://schemas.microsoft.com/office/powerpoint/2010/main" val="438124508"/>
              </p:ext>
            </p:extLst>
          </p:nvPr>
        </p:nvGraphicFramePr>
        <p:xfrm>
          <a:off x="378312" y="3102442"/>
          <a:ext cx="11235756" cy="2554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descr="A group of kids using a computer&#10;&#10;Description automatically generated with low confidence">
            <a:extLst>
              <a:ext uri="{FF2B5EF4-FFF2-40B4-BE49-F238E27FC236}">
                <a16:creationId xmlns:a16="http://schemas.microsoft.com/office/drawing/2014/main" id="{3AA8F362-8DE2-8FF1-95E2-7B9D559E7EA1}"/>
              </a:ext>
            </a:extLst>
          </p:cNvPr>
          <p:cNvPicPr>
            <a:picLocks noChangeAspect="1"/>
          </p:cNvPicPr>
          <p:nvPr/>
        </p:nvPicPr>
        <p:blipFill rotWithShape="1">
          <a:blip r:embed="rId10"/>
          <a:srcRect b="3487"/>
          <a:stretch/>
        </p:blipFill>
        <p:spPr>
          <a:xfrm>
            <a:off x="673197" y="1391193"/>
            <a:ext cx="2062546" cy="1030795"/>
          </a:xfrm>
          <a:prstGeom prst="rect">
            <a:avLst/>
          </a:prstGeom>
        </p:spPr>
      </p:pic>
      <p:pic>
        <p:nvPicPr>
          <p:cNvPr id="16" name="3 Minute Timer (Nho)" descr="Icon&#10;&#10;Description automatically generated">
            <a:hlinkClick r:id="" action="ppaction://media"/>
            <a:extLst>
              <a:ext uri="{FF2B5EF4-FFF2-40B4-BE49-F238E27FC236}">
                <a16:creationId xmlns:a16="http://schemas.microsoft.com/office/drawing/2014/main" id="{532F67B9-B7B4-6C02-7D73-7CFF0F15850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076005" y="1120946"/>
            <a:ext cx="1740394" cy="1009186"/>
          </a:xfrm>
          <a:prstGeom prst="rect">
            <a:avLst/>
          </a:prstGeom>
        </p:spPr>
      </p:pic>
    </p:spTree>
    <p:extLst>
      <p:ext uri="{BB962C8B-B14F-4D97-AF65-F5344CB8AC3E}">
        <p14:creationId xmlns:p14="http://schemas.microsoft.com/office/powerpoint/2010/main" val="37034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6"/>
                </p:tgtEl>
              </p:cMediaNode>
            </p:video>
          </p:childTnLst>
        </p:cTn>
      </p:par>
    </p:tnLst>
    <p:bldLst>
      <p:bldP spid="11" grpId="0"/>
      <p:bldGraphic spid="1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 Tin mới nhất - Bắt quả tang cơ sở khai thác khoáng sản trái phép">
            <a:hlinkClick r:id="" action="ppaction://media"/>
            <a:extLst>
              <a:ext uri="{FF2B5EF4-FFF2-40B4-BE49-F238E27FC236}">
                <a16:creationId xmlns:a16="http://schemas.microsoft.com/office/drawing/2014/main" id="{24A2A608-29C6-52C1-CA7B-5ED0713074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71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4.jpg" descr="Image result for khai thÃ¡c khoÃ¡ng sáº£n trÃ¡i phÃ©p">
            <a:extLst>
              <a:ext uri="{FF2B5EF4-FFF2-40B4-BE49-F238E27FC236}">
                <a16:creationId xmlns:a16="http://schemas.microsoft.com/office/drawing/2014/main" id="{93FADEDE-AE5B-107D-E58E-872C4616CBF6}"/>
              </a:ext>
            </a:extLst>
          </p:cNvPr>
          <p:cNvPicPr/>
          <p:nvPr/>
        </p:nvPicPr>
        <p:blipFill rotWithShape="1">
          <a:blip r:embed="rId2"/>
          <a:srcRect l="23401" r="5463" b="-1"/>
          <a:stretch/>
        </p:blipFill>
        <p:spPr>
          <a:xfrm>
            <a:off x="191086" y="253907"/>
            <a:ext cx="5813197" cy="6129087"/>
          </a:xfrm>
          <a:prstGeom prst="rect">
            <a:avLst/>
          </a:prstGeom>
        </p:spPr>
      </p:pic>
      <p:pic>
        <p:nvPicPr>
          <p:cNvPr id="4" name="image72.jpg" descr="Image result for khai thÃ¡c khoÃ¡ng sáº£n trÃ¡i phÃ©p">
            <a:extLst>
              <a:ext uri="{FF2B5EF4-FFF2-40B4-BE49-F238E27FC236}">
                <a16:creationId xmlns:a16="http://schemas.microsoft.com/office/drawing/2014/main" id="{A60EBB77-52EF-C4FF-C991-F6AD9F2293C2}"/>
              </a:ext>
            </a:extLst>
          </p:cNvPr>
          <p:cNvPicPr/>
          <p:nvPr/>
        </p:nvPicPr>
        <p:blipFill rotWithShape="1">
          <a:blip r:embed="rId3"/>
          <a:srcRect t="29231" b="6573"/>
          <a:stretch/>
        </p:blipFill>
        <p:spPr>
          <a:xfrm>
            <a:off x="6196929" y="3597048"/>
            <a:ext cx="5786386" cy="2785950"/>
          </a:xfrm>
          <a:prstGeom prst="rect">
            <a:avLst/>
          </a:prstGeom>
        </p:spPr>
      </p:pic>
      <p:pic>
        <p:nvPicPr>
          <p:cNvPr id="7" name="Picture 6">
            <a:extLst>
              <a:ext uri="{FF2B5EF4-FFF2-40B4-BE49-F238E27FC236}">
                <a16:creationId xmlns:a16="http://schemas.microsoft.com/office/drawing/2014/main" id="{F8CC7474-6269-C6E2-E101-85BCB17BB609}"/>
              </a:ext>
            </a:extLst>
          </p:cNvPr>
          <p:cNvPicPr>
            <a:picLocks noChangeAspect="1"/>
          </p:cNvPicPr>
          <p:nvPr/>
        </p:nvPicPr>
        <p:blipFill>
          <a:blip r:embed="rId4"/>
          <a:stretch>
            <a:fillRect/>
          </a:stretch>
        </p:blipFill>
        <p:spPr>
          <a:xfrm>
            <a:off x="6196929" y="66619"/>
            <a:ext cx="5813197" cy="3362381"/>
          </a:xfrm>
          <a:prstGeom prst="rect">
            <a:avLst/>
          </a:prstGeom>
        </p:spPr>
      </p:pic>
      <p:sp>
        <p:nvSpPr>
          <p:cNvPr id="9" name="TextBox 8">
            <a:extLst>
              <a:ext uri="{FF2B5EF4-FFF2-40B4-BE49-F238E27FC236}">
                <a16:creationId xmlns:a16="http://schemas.microsoft.com/office/drawing/2014/main" id="{8F523985-4463-7025-0DC7-13AB1DA91F81}"/>
              </a:ext>
            </a:extLst>
          </p:cNvPr>
          <p:cNvSpPr txBox="1"/>
          <p:nvPr/>
        </p:nvSpPr>
        <p:spPr>
          <a:xfrm>
            <a:off x="1446088" y="6504241"/>
            <a:ext cx="6097712" cy="369332"/>
          </a:xfrm>
          <a:prstGeom prst="rect">
            <a:avLst/>
          </a:prstGeom>
          <a:noFill/>
        </p:spPr>
        <p:txBody>
          <a:bodyPr wrap="square">
            <a:spAutoFit/>
          </a:bodyPr>
          <a:lstStyle/>
          <a:p>
            <a:r>
              <a:rPr lang="en-US" sz="1800" b="1">
                <a:effectLst/>
                <a:highlight>
                  <a:srgbClr val="FFFF00"/>
                </a:highlight>
                <a:latin typeface="Times New Roman" panose="02020603050405020304" pitchFamily="18" charset="0"/>
                <a:ea typeface="Times New Roman" panose="02020603050405020304" pitchFamily="18" charset="0"/>
              </a:rPr>
              <a:t>Khai thác đá ở BR-VT</a:t>
            </a:r>
            <a:endParaRPr lang="en-US"/>
          </a:p>
        </p:txBody>
      </p:sp>
      <p:sp>
        <p:nvSpPr>
          <p:cNvPr id="13" name="TextBox 12">
            <a:extLst>
              <a:ext uri="{FF2B5EF4-FFF2-40B4-BE49-F238E27FC236}">
                <a16:creationId xmlns:a16="http://schemas.microsoft.com/office/drawing/2014/main" id="{EDC00648-54F6-98BF-DC6D-CC60E4ACBC06}"/>
              </a:ext>
            </a:extLst>
          </p:cNvPr>
          <p:cNvSpPr txBox="1"/>
          <p:nvPr/>
        </p:nvSpPr>
        <p:spPr>
          <a:xfrm>
            <a:off x="7641493" y="6395653"/>
            <a:ext cx="6097712" cy="369332"/>
          </a:xfrm>
          <a:prstGeom prst="rect">
            <a:avLst/>
          </a:prstGeom>
          <a:noFill/>
        </p:spPr>
        <p:txBody>
          <a:bodyPr wrap="square">
            <a:spAutoFit/>
          </a:bodyPr>
          <a:lstStyle/>
          <a:p>
            <a:r>
              <a:rPr lang="en-US" sz="1800" b="1">
                <a:effectLst/>
                <a:highlight>
                  <a:srgbClr val="FFFF00"/>
                </a:highlight>
                <a:latin typeface="Times New Roman" panose="02020603050405020304" pitchFamily="18" charset="0"/>
                <a:ea typeface="Cambria" panose="02040503050406030204" pitchFamily="18" charset="0"/>
              </a:rPr>
              <a:t>Khai thác vàng ở Hòa Bình</a:t>
            </a:r>
            <a:endParaRPr lang="en-US"/>
          </a:p>
        </p:txBody>
      </p:sp>
      <p:sp>
        <p:nvSpPr>
          <p:cNvPr id="14" name="TextBox 13">
            <a:extLst>
              <a:ext uri="{FF2B5EF4-FFF2-40B4-BE49-F238E27FC236}">
                <a16:creationId xmlns:a16="http://schemas.microsoft.com/office/drawing/2014/main" id="{8CF8C785-7577-E032-370D-7C8DB38CE8FF}"/>
              </a:ext>
            </a:extLst>
          </p:cNvPr>
          <p:cNvSpPr txBox="1"/>
          <p:nvPr/>
        </p:nvSpPr>
        <p:spPr>
          <a:xfrm>
            <a:off x="7066140" y="3180911"/>
            <a:ext cx="6097712" cy="369332"/>
          </a:xfrm>
          <a:prstGeom prst="rect">
            <a:avLst/>
          </a:prstGeom>
          <a:noFill/>
        </p:spPr>
        <p:txBody>
          <a:bodyPr wrap="square">
            <a:spAutoFit/>
          </a:bodyPr>
          <a:lstStyle/>
          <a:p>
            <a:r>
              <a:rPr lang="en-US" sz="1800" b="1">
                <a:effectLst/>
                <a:highlight>
                  <a:srgbClr val="FFFF00"/>
                </a:highlight>
                <a:latin typeface="Times New Roman" panose="02020603050405020304" pitchFamily="18" charset="0"/>
                <a:ea typeface="Cambria" panose="02040503050406030204" pitchFamily="18" charset="0"/>
              </a:rPr>
              <a:t>Khai thác ở mỏ than Cọc Sáu (Quảng Ninh)</a:t>
            </a:r>
            <a:endParaRPr lang="en-US"/>
          </a:p>
        </p:txBody>
      </p:sp>
    </p:spTree>
    <p:extLst>
      <p:ext uri="{BB962C8B-B14F-4D97-AF65-F5344CB8AC3E}">
        <p14:creationId xmlns:p14="http://schemas.microsoft.com/office/powerpoint/2010/main" val="1185732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283CC-7BFB-52AE-B4BA-6D4265A726A2}"/>
              </a:ext>
            </a:extLst>
          </p:cNvPr>
          <p:cNvPicPr>
            <a:picLocks noChangeAspect="1"/>
          </p:cNvPicPr>
          <p:nvPr/>
        </p:nvPicPr>
        <p:blipFill>
          <a:blip r:embed="rId2"/>
          <a:stretch>
            <a:fillRect/>
          </a:stretch>
        </p:blipFill>
        <p:spPr>
          <a:xfrm>
            <a:off x="299228" y="637785"/>
            <a:ext cx="11593543" cy="5582429"/>
          </a:xfrm>
          <a:prstGeom prst="rect">
            <a:avLst/>
          </a:prstGeom>
        </p:spPr>
      </p:pic>
    </p:spTree>
    <p:extLst>
      <p:ext uri="{BB962C8B-B14F-4D97-AF65-F5344CB8AC3E}">
        <p14:creationId xmlns:p14="http://schemas.microsoft.com/office/powerpoint/2010/main" val="3716102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77;p15">
            <a:extLst>
              <a:ext uri="{FF2B5EF4-FFF2-40B4-BE49-F238E27FC236}">
                <a16:creationId xmlns:a16="http://schemas.microsoft.com/office/drawing/2014/main" id="{B7114F87-BBA5-0D5D-7057-D5C28359374A}"/>
              </a:ext>
            </a:extLst>
          </p:cNvPr>
          <p:cNvGrpSpPr/>
          <p:nvPr/>
        </p:nvGrpSpPr>
        <p:grpSpPr>
          <a:xfrm>
            <a:off x="0" y="0"/>
            <a:ext cx="10072870" cy="709608"/>
            <a:chOff x="1354400" y="1657366"/>
            <a:chExt cx="8682631" cy="857965"/>
          </a:xfrm>
        </p:grpSpPr>
        <p:sp>
          <p:nvSpPr>
            <p:cNvPr id="3" name="Google Shape;78;p15">
              <a:extLst>
                <a:ext uri="{FF2B5EF4-FFF2-40B4-BE49-F238E27FC236}">
                  <a16:creationId xmlns:a16="http://schemas.microsoft.com/office/drawing/2014/main" id="{A930F080-EC19-8641-3D34-993B43533900}"/>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79;p15">
              <a:extLst>
                <a:ext uri="{FF2B5EF4-FFF2-40B4-BE49-F238E27FC236}">
                  <a16:creationId xmlns:a16="http://schemas.microsoft.com/office/drawing/2014/main" id="{F04B3275-A89F-CD74-1B3A-473E2DA1CF7D}"/>
                </a:ext>
              </a:extLst>
            </p:cNvPr>
            <p:cNvSpPr/>
            <p:nvPr/>
          </p:nvSpPr>
          <p:spPr>
            <a:xfrm>
              <a:off x="1354400" y="1752691"/>
              <a:ext cx="7822703"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5" name="Google Shape;80;p15">
              <a:extLst>
                <a:ext uri="{FF2B5EF4-FFF2-40B4-BE49-F238E27FC236}">
                  <a16:creationId xmlns:a16="http://schemas.microsoft.com/office/drawing/2014/main" id="{9DF52E2D-D5B6-A297-47DE-A53754AE0161}"/>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6" name="Google Shape;81;p15">
              <a:extLst>
                <a:ext uri="{FF2B5EF4-FFF2-40B4-BE49-F238E27FC236}">
                  <a16:creationId xmlns:a16="http://schemas.microsoft.com/office/drawing/2014/main" id="{F67DEC2C-F1C1-F065-31A8-F38317540004}"/>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82;p15">
              <a:extLst>
                <a:ext uri="{FF2B5EF4-FFF2-40B4-BE49-F238E27FC236}">
                  <a16:creationId xmlns:a16="http://schemas.microsoft.com/office/drawing/2014/main" id="{0E009549-7F34-C3B9-958E-5A2E379930BE}"/>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83;p15">
              <a:extLst>
                <a:ext uri="{FF2B5EF4-FFF2-40B4-BE49-F238E27FC236}">
                  <a16:creationId xmlns:a16="http://schemas.microsoft.com/office/drawing/2014/main" id="{EDC99A0B-55B4-3CE5-2522-5A7FC470B229}"/>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4;p15">
              <a:extLst>
                <a:ext uri="{FF2B5EF4-FFF2-40B4-BE49-F238E27FC236}">
                  <a16:creationId xmlns:a16="http://schemas.microsoft.com/office/drawing/2014/main" id="{F8498ADC-C53B-0E93-53FD-332264792CB3}"/>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FCBD24"/>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03</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87;p15">
              <a:extLst>
                <a:ext uri="{FF2B5EF4-FFF2-40B4-BE49-F238E27FC236}">
                  <a16:creationId xmlns:a16="http://schemas.microsoft.com/office/drawing/2014/main" id="{4353DABF-CA29-D6CA-55D9-94F0BC1AB381}"/>
                </a:ext>
              </a:extLst>
            </p:cNvPr>
            <p:cNvSpPr txBox="1"/>
            <p:nvPr/>
          </p:nvSpPr>
          <p:spPr>
            <a:xfrm>
              <a:off x="2446590" y="1880391"/>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Vấn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đề</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hợp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tài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nguyên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1" name="TextBox 10">
            <a:extLst>
              <a:ext uri="{FF2B5EF4-FFF2-40B4-BE49-F238E27FC236}">
                <a16:creationId xmlns:a16="http://schemas.microsoft.com/office/drawing/2014/main" id="{362225EA-3636-AA35-E406-9B7D1ACCD8F9}"/>
              </a:ext>
            </a:extLst>
          </p:cNvPr>
          <p:cNvSpPr txBox="1"/>
          <p:nvPr/>
        </p:nvSpPr>
        <p:spPr>
          <a:xfrm>
            <a:off x="1504204" y="2544343"/>
            <a:ext cx="9075253" cy="1323439"/>
          </a:xfrm>
          <a:prstGeom prst="rect">
            <a:avLst/>
          </a:prstGeom>
          <a:noFill/>
          <a:ln>
            <a:solidFill>
              <a:schemeClr val="accent1"/>
            </a:solidFill>
            <a:prstDash val="sysDash"/>
            <a:extLst>
              <a:ext uri="{C807C97D-BFC1-408E-A445-0C87EB9F89A2}">
                <ask:lineSketchStyleProps xmlns="" xmlns:ask="http://schemas.microsoft.com/office/drawing/2018/sketchyshapes" sd="1219033472">
                  <a:custGeom>
                    <a:avLst/>
                    <a:gdLst>
                      <a:gd name="connsiteX0" fmla="*/ 0 w 6169706"/>
                      <a:gd name="connsiteY0" fmla="*/ 0 h 1569660"/>
                      <a:gd name="connsiteX1" fmla="*/ 499185 w 6169706"/>
                      <a:gd name="connsiteY1" fmla="*/ 0 h 1569660"/>
                      <a:gd name="connsiteX2" fmla="*/ 874976 w 6169706"/>
                      <a:gd name="connsiteY2" fmla="*/ 0 h 1569660"/>
                      <a:gd name="connsiteX3" fmla="*/ 1559253 w 6169706"/>
                      <a:gd name="connsiteY3" fmla="*/ 0 h 1569660"/>
                      <a:gd name="connsiteX4" fmla="*/ 2058438 w 6169706"/>
                      <a:gd name="connsiteY4" fmla="*/ 0 h 1569660"/>
                      <a:gd name="connsiteX5" fmla="*/ 2557624 w 6169706"/>
                      <a:gd name="connsiteY5" fmla="*/ 0 h 1569660"/>
                      <a:gd name="connsiteX6" fmla="*/ 3241900 w 6169706"/>
                      <a:gd name="connsiteY6" fmla="*/ 0 h 1569660"/>
                      <a:gd name="connsiteX7" fmla="*/ 3679388 w 6169706"/>
                      <a:gd name="connsiteY7" fmla="*/ 0 h 1569660"/>
                      <a:gd name="connsiteX8" fmla="*/ 4363665 w 6169706"/>
                      <a:gd name="connsiteY8" fmla="*/ 0 h 1569660"/>
                      <a:gd name="connsiteX9" fmla="*/ 5047941 w 6169706"/>
                      <a:gd name="connsiteY9" fmla="*/ 0 h 1569660"/>
                      <a:gd name="connsiteX10" fmla="*/ 5608824 w 6169706"/>
                      <a:gd name="connsiteY10" fmla="*/ 0 h 1569660"/>
                      <a:gd name="connsiteX11" fmla="*/ 6169706 w 6169706"/>
                      <a:gd name="connsiteY11" fmla="*/ 0 h 1569660"/>
                      <a:gd name="connsiteX12" fmla="*/ 6169706 w 6169706"/>
                      <a:gd name="connsiteY12" fmla="*/ 507523 h 1569660"/>
                      <a:gd name="connsiteX13" fmla="*/ 6169706 w 6169706"/>
                      <a:gd name="connsiteY13" fmla="*/ 983654 h 1569660"/>
                      <a:gd name="connsiteX14" fmla="*/ 6169706 w 6169706"/>
                      <a:gd name="connsiteY14" fmla="*/ 1569660 h 1569660"/>
                      <a:gd name="connsiteX15" fmla="*/ 5608824 w 6169706"/>
                      <a:gd name="connsiteY15" fmla="*/ 1569660 h 1569660"/>
                      <a:gd name="connsiteX16" fmla="*/ 5047941 w 6169706"/>
                      <a:gd name="connsiteY16" fmla="*/ 1569660 h 1569660"/>
                      <a:gd name="connsiteX17" fmla="*/ 4363665 w 6169706"/>
                      <a:gd name="connsiteY17" fmla="*/ 1569660 h 1569660"/>
                      <a:gd name="connsiteX18" fmla="*/ 3802782 w 6169706"/>
                      <a:gd name="connsiteY18" fmla="*/ 1569660 h 1569660"/>
                      <a:gd name="connsiteX19" fmla="*/ 3426991 w 6169706"/>
                      <a:gd name="connsiteY19" fmla="*/ 1569660 h 1569660"/>
                      <a:gd name="connsiteX20" fmla="*/ 2989503 w 6169706"/>
                      <a:gd name="connsiteY20" fmla="*/ 1569660 h 1569660"/>
                      <a:gd name="connsiteX21" fmla="*/ 2305227 w 6169706"/>
                      <a:gd name="connsiteY21" fmla="*/ 1569660 h 1569660"/>
                      <a:gd name="connsiteX22" fmla="*/ 1744344 w 6169706"/>
                      <a:gd name="connsiteY22" fmla="*/ 1569660 h 1569660"/>
                      <a:gd name="connsiteX23" fmla="*/ 1306856 w 6169706"/>
                      <a:gd name="connsiteY23" fmla="*/ 1569660 h 1569660"/>
                      <a:gd name="connsiteX24" fmla="*/ 745974 w 6169706"/>
                      <a:gd name="connsiteY24" fmla="*/ 1569660 h 1569660"/>
                      <a:gd name="connsiteX25" fmla="*/ 0 w 6169706"/>
                      <a:gd name="connsiteY25" fmla="*/ 1569660 h 1569660"/>
                      <a:gd name="connsiteX26" fmla="*/ 0 w 6169706"/>
                      <a:gd name="connsiteY26" fmla="*/ 1093530 h 1569660"/>
                      <a:gd name="connsiteX27" fmla="*/ 0 w 6169706"/>
                      <a:gd name="connsiteY27" fmla="*/ 554613 h 1569660"/>
                      <a:gd name="connsiteX28" fmla="*/ 0 w 6169706"/>
                      <a:gd name="connsiteY28"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69706" h="1569660" extrusionOk="0">
                        <a:moveTo>
                          <a:pt x="0" y="0"/>
                        </a:moveTo>
                        <a:cubicBezTo>
                          <a:pt x="227081" y="-56229"/>
                          <a:pt x="326866" y="27563"/>
                          <a:pt x="499185" y="0"/>
                        </a:cubicBezTo>
                        <a:cubicBezTo>
                          <a:pt x="671505" y="-27563"/>
                          <a:pt x="797548" y="13119"/>
                          <a:pt x="874976" y="0"/>
                        </a:cubicBezTo>
                        <a:cubicBezTo>
                          <a:pt x="952404" y="-13119"/>
                          <a:pt x="1334265" y="70626"/>
                          <a:pt x="1559253" y="0"/>
                        </a:cubicBezTo>
                        <a:cubicBezTo>
                          <a:pt x="1784241" y="-70626"/>
                          <a:pt x="1926038" y="27221"/>
                          <a:pt x="2058438" y="0"/>
                        </a:cubicBezTo>
                        <a:cubicBezTo>
                          <a:pt x="2190839" y="-27221"/>
                          <a:pt x="2344175" y="18552"/>
                          <a:pt x="2557624" y="0"/>
                        </a:cubicBezTo>
                        <a:cubicBezTo>
                          <a:pt x="2771073" y="-18552"/>
                          <a:pt x="2922724" y="58237"/>
                          <a:pt x="3241900" y="0"/>
                        </a:cubicBezTo>
                        <a:cubicBezTo>
                          <a:pt x="3561076" y="-58237"/>
                          <a:pt x="3559486" y="10455"/>
                          <a:pt x="3679388" y="0"/>
                        </a:cubicBezTo>
                        <a:cubicBezTo>
                          <a:pt x="3799290" y="-10455"/>
                          <a:pt x="4039527" y="80933"/>
                          <a:pt x="4363665" y="0"/>
                        </a:cubicBezTo>
                        <a:cubicBezTo>
                          <a:pt x="4687803" y="-80933"/>
                          <a:pt x="4792758" y="52072"/>
                          <a:pt x="5047941" y="0"/>
                        </a:cubicBezTo>
                        <a:cubicBezTo>
                          <a:pt x="5303124" y="-52072"/>
                          <a:pt x="5339570" y="25741"/>
                          <a:pt x="5608824" y="0"/>
                        </a:cubicBezTo>
                        <a:cubicBezTo>
                          <a:pt x="5878078" y="-25741"/>
                          <a:pt x="6019215" y="12360"/>
                          <a:pt x="6169706" y="0"/>
                        </a:cubicBezTo>
                        <a:cubicBezTo>
                          <a:pt x="6204699" y="184506"/>
                          <a:pt x="6165610" y="317724"/>
                          <a:pt x="6169706" y="507523"/>
                        </a:cubicBezTo>
                        <a:cubicBezTo>
                          <a:pt x="6173802" y="697322"/>
                          <a:pt x="6162114" y="867599"/>
                          <a:pt x="6169706" y="983654"/>
                        </a:cubicBezTo>
                        <a:cubicBezTo>
                          <a:pt x="6177298" y="1099709"/>
                          <a:pt x="6111966" y="1411017"/>
                          <a:pt x="6169706" y="1569660"/>
                        </a:cubicBezTo>
                        <a:cubicBezTo>
                          <a:pt x="5948401" y="1608597"/>
                          <a:pt x="5791793" y="1542779"/>
                          <a:pt x="5608824" y="1569660"/>
                        </a:cubicBezTo>
                        <a:cubicBezTo>
                          <a:pt x="5425855" y="1596541"/>
                          <a:pt x="5206809" y="1510762"/>
                          <a:pt x="5047941" y="1569660"/>
                        </a:cubicBezTo>
                        <a:cubicBezTo>
                          <a:pt x="4889073" y="1628558"/>
                          <a:pt x="4651984" y="1498550"/>
                          <a:pt x="4363665" y="1569660"/>
                        </a:cubicBezTo>
                        <a:cubicBezTo>
                          <a:pt x="4075346" y="1640770"/>
                          <a:pt x="4024997" y="1556761"/>
                          <a:pt x="3802782" y="1569660"/>
                        </a:cubicBezTo>
                        <a:cubicBezTo>
                          <a:pt x="3580567" y="1582559"/>
                          <a:pt x="3581116" y="1531052"/>
                          <a:pt x="3426991" y="1569660"/>
                        </a:cubicBezTo>
                        <a:cubicBezTo>
                          <a:pt x="3272866" y="1608268"/>
                          <a:pt x="3199163" y="1525423"/>
                          <a:pt x="2989503" y="1569660"/>
                        </a:cubicBezTo>
                        <a:cubicBezTo>
                          <a:pt x="2779843" y="1613897"/>
                          <a:pt x="2520850" y="1502709"/>
                          <a:pt x="2305227" y="1569660"/>
                        </a:cubicBezTo>
                        <a:cubicBezTo>
                          <a:pt x="2089604" y="1636611"/>
                          <a:pt x="2018173" y="1528801"/>
                          <a:pt x="1744344" y="1569660"/>
                        </a:cubicBezTo>
                        <a:cubicBezTo>
                          <a:pt x="1470515" y="1610519"/>
                          <a:pt x="1487046" y="1527515"/>
                          <a:pt x="1306856" y="1569660"/>
                        </a:cubicBezTo>
                        <a:cubicBezTo>
                          <a:pt x="1126666" y="1611805"/>
                          <a:pt x="998305" y="1534652"/>
                          <a:pt x="745974" y="1569660"/>
                        </a:cubicBezTo>
                        <a:cubicBezTo>
                          <a:pt x="493643" y="1604668"/>
                          <a:pt x="168276" y="1518201"/>
                          <a:pt x="0" y="1569660"/>
                        </a:cubicBezTo>
                        <a:cubicBezTo>
                          <a:pt x="-40267" y="1444505"/>
                          <a:pt x="36034" y="1244476"/>
                          <a:pt x="0" y="1093530"/>
                        </a:cubicBezTo>
                        <a:cubicBezTo>
                          <a:pt x="-36034" y="942584"/>
                          <a:pt x="15884" y="705640"/>
                          <a:pt x="0" y="554613"/>
                        </a:cubicBezTo>
                        <a:cubicBezTo>
                          <a:pt x="-15884" y="403586"/>
                          <a:pt x="7694" y="166705"/>
                          <a:pt x="0" y="0"/>
                        </a:cubicBezTo>
                        <a:close/>
                      </a:path>
                    </a:pathLst>
                  </a:custGeom>
                  <ask:type>
                    <ask:lineSketchNone/>
                  </ask:type>
                </ask:lineSketchStyleProps>
              </a:ext>
            </a:extLst>
          </a:ln>
        </p:spPr>
        <p:txBody>
          <a:bodyPr wrap="square" rtlCol="0">
            <a:spAutoFit/>
          </a:bodyPr>
          <a:lstStyle/>
          <a:p>
            <a:pPr algn="ctr"/>
            <a:r>
              <a:rPr lang="en-US" sz="4000">
                <a:solidFill>
                  <a:srgbClr val="FF0000"/>
                </a:solidFill>
                <a:latin typeface="#9Slide05 Fourth Medium" panose="00000600000000000000" pitchFamily="2" charset="0"/>
                <a:cs typeface="Arial" panose="020B0604020202020204" pitchFamily="34" charset="0"/>
              </a:rPr>
              <a:t>Lấy ví dụ chứng minh khai thác khoáng sản có ảnh hưởng đến môi trường ở nước ta</a:t>
            </a:r>
          </a:p>
        </p:txBody>
      </p:sp>
      <p:sp>
        <p:nvSpPr>
          <p:cNvPr id="12" name="TextBox 11">
            <a:extLst>
              <a:ext uri="{FF2B5EF4-FFF2-40B4-BE49-F238E27FC236}">
                <a16:creationId xmlns:a16="http://schemas.microsoft.com/office/drawing/2014/main" id="{F25FF7DF-54A5-B9A8-78AB-7673D983EFE5}"/>
              </a:ext>
            </a:extLst>
          </p:cNvPr>
          <p:cNvSpPr txBox="1"/>
          <p:nvPr/>
        </p:nvSpPr>
        <p:spPr>
          <a:xfrm>
            <a:off x="335056" y="875490"/>
            <a:ext cx="11413547" cy="584775"/>
          </a:xfrm>
          <a:prstGeom prst="rect">
            <a:avLst/>
          </a:prstGeom>
          <a:noFill/>
          <a:ln>
            <a:noFill/>
          </a:ln>
        </p:spPr>
        <p:txBody>
          <a:bodyPr wrap="square">
            <a:spAutoFit/>
          </a:bodyPr>
          <a:lstStyle/>
          <a:p>
            <a:r>
              <a:rPr lang="en-US" sz="3200" b="1" i="0">
                <a:solidFill>
                  <a:srgbClr val="00B050"/>
                </a:solidFill>
                <a:effectLst/>
                <a:latin typeface="Arial" panose="020B0604020202020204" pitchFamily="34" charset="0"/>
                <a:cs typeface="Arial" panose="020B0604020202020204" pitchFamily="34" charset="0"/>
              </a:rPr>
              <a:t>a. Hiện trạng khai thác và sử dụng tài nguyên khoáng sản</a:t>
            </a:r>
            <a:endParaRPr lang="en-US" sz="3200" b="1">
              <a:solidFill>
                <a:srgbClr val="00B050"/>
              </a:solidFill>
            </a:endParaRPr>
          </a:p>
        </p:txBody>
      </p:sp>
    </p:spTree>
    <p:extLst>
      <p:ext uri="{BB962C8B-B14F-4D97-AF65-F5344CB8AC3E}">
        <p14:creationId xmlns:p14="http://schemas.microsoft.com/office/powerpoint/2010/main" val="198049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726053A-2B33-A127-8654-8FB2FE852E1D}"/>
              </a:ext>
            </a:extLst>
          </p:cNvPr>
          <p:cNvPicPr>
            <a:picLocks noChangeAspect="1"/>
          </p:cNvPicPr>
          <p:nvPr/>
        </p:nvPicPr>
        <p:blipFill rotWithShape="1">
          <a:blip r:embed="rId2"/>
          <a:srcRect l="11862" r="35262" b="1"/>
          <a:stretch/>
        </p:blipFill>
        <p:spPr>
          <a:xfrm>
            <a:off x="191086" y="171715"/>
            <a:ext cx="5813197" cy="6129087"/>
          </a:xfrm>
          <a:prstGeom prst="rect">
            <a:avLst/>
          </a:prstGeom>
        </p:spPr>
      </p:pic>
      <p:pic>
        <p:nvPicPr>
          <p:cNvPr id="8" name="Picture 7" descr="A group of people working on a construction site&#10;&#10;Description automatically generated with low confidence">
            <a:extLst>
              <a:ext uri="{FF2B5EF4-FFF2-40B4-BE49-F238E27FC236}">
                <a16:creationId xmlns:a16="http://schemas.microsoft.com/office/drawing/2014/main" id="{1175FBE5-2E89-4081-3AC9-9AA7B92B34F7}"/>
              </a:ext>
            </a:extLst>
          </p:cNvPr>
          <p:cNvPicPr>
            <a:picLocks noChangeAspect="1"/>
          </p:cNvPicPr>
          <p:nvPr/>
        </p:nvPicPr>
        <p:blipFill rotWithShape="1">
          <a:blip r:embed="rId3"/>
          <a:srcRect t="13538" b="3671"/>
          <a:stretch/>
        </p:blipFill>
        <p:spPr>
          <a:xfrm>
            <a:off x="6196929" y="171716"/>
            <a:ext cx="5803986" cy="3171422"/>
          </a:xfrm>
          <a:prstGeom prst="rect">
            <a:avLst/>
          </a:prstGeom>
        </p:spPr>
      </p:pic>
      <p:pic>
        <p:nvPicPr>
          <p:cNvPr id="6" name="Picture 5" descr="A group of people working in a field&#10;&#10;Description automatically generated with low confidence">
            <a:extLst>
              <a:ext uri="{FF2B5EF4-FFF2-40B4-BE49-F238E27FC236}">
                <a16:creationId xmlns:a16="http://schemas.microsoft.com/office/drawing/2014/main" id="{311C1F42-9494-A509-61E1-85957D5060B8}"/>
              </a:ext>
            </a:extLst>
          </p:cNvPr>
          <p:cNvPicPr>
            <a:picLocks noChangeAspect="1"/>
          </p:cNvPicPr>
          <p:nvPr/>
        </p:nvPicPr>
        <p:blipFill rotWithShape="1">
          <a:blip r:embed="rId4"/>
          <a:srcRect t="27870"/>
          <a:stretch/>
        </p:blipFill>
        <p:spPr>
          <a:xfrm>
            <a:off x="6196929" y="3514856"/>
            <a:ext cx="5786386" cy="2785950"/>
          </a:xfrm>
          <a:prstGeom prst="rect">
            <a:avLst/>
          </a:prstGeom>
        </p:spPr>
      </p:pic>
    </p:spTree>
    <p:extLst>
      <p:ext uri="{BB962C8B-B14F-4D97-AF65-F5344CB8AC3E}">
        <p14:creationId xmlns:p14="http://schemas.microsoft.com/office/powerpoint/2010/main" val="3308964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427" y="3353463"/>
            <a:ext cx="3542344" cy="13577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9Slide03 SFU Futura_12" panose="00000400000000000000" pitchFamily="2" charset="0"/>
                <a:cs typeface="Arial" panose="020B0604020202020204" pitchFamily="34" charset="0"/>
              </a:rPr>
              <a:t>Than đá</a:t>
            </a:r>
            <a:endParaRPr lang="en-US" sz="4000" b="1" dirty="0">
              <a:solidFill>
                <a:schemeClr val="tx1"/>
              </a:solidFill>
              <a:latin typeface="#9Slide03 SFU Futura_12" panose="00000400000000000000" pitchFamily="2" charset="0"/>
              <a:cs typeface="Arial" panose="020B0604020202020204" pitchFamily="34" charset="0"/>
            </a:endParaRPr>
          </a:p>
        </p:txBody>
      </p:sp>
      <p:sp>
        <p:nvSpPr>
          <p:cNvPr id="6" name="Diamond 5"/>
          <p:cNvSpPr/>
          <p:nvPr/>
        </p:nvSpPr>
        <p:spPr>
          <a:xfrm>
            <a:off x="1183171" y="5537745"/>
            <a:ext cx="1632857"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9Slide03 SFU Futura_12" panose="00000400000000000000" pitchFamily="2" charset="0"/>
              </a:rPr>
              <a:t>1</a:t>
            </a:r>
          </a:p>
        </p:txBody>
      </p:sp>
      <p:pic>
        <p:nvPicPr>
          <p:cNvPr id="14"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15" y="1330202"/>
            <a:ext cx="1223320" cy="11372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5" name="Picture 11" descr="250px-Coal_anthracite">
            <a:extLst>
              <a:ext uri="{FF2B5EF4-FFF2-40B4-BE49-F238E27FC236}">
                <a16:creationId xmlns:a16="http://schemas.microsoft.com/office/drawing/2014/main" id="{8E66C5FD-C36D-48F8-AF7B-11120C8252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960" y="1620520"/>
            <a:ext cx="2895600"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ANd9GcTA67Noq6O_LEY-g0xND8s-8dVa-4PZu7kdYV9rZJEUPRleWlKqXg">
            <a:extLst>
              <a:ext uri="{FF2B5EF4-FFF2-40B4-BE49-F238E27FC236}">
                <a16:creationId xmlns:a16="http://schemas.microsoft.com/office/drawing/2014/main" id="{8334B1DD-3A35-4532-A628-E9E89CE766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160" y="1849120"/>
            <a:ext cx="3276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67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77;p15">
            <a:extLst>
              <a:ext uri="{FF2B5EF4-FFF2-40B4-BE49-F238E27FC236}">
                <a16:creationId xmlns:a16="http://schemas.microsoft.com/office/drawing/2014/main" id="{B7114F87-BBA5-0D5D-7057-D5C28359374A}"/>
              </a:ext>
            </a:extLst>
          </p:cNvPr>
          <p:cNvGrpSpPr/>
          <p:nvPr/>
        </p:nvGrpSpPr>
        <p:grpSpPr>
          <a:xfrm>
            <a:off x="0" y="0"/>
            <a:ext cx="10072870" cy="709608"/>
            <a:chOff x="1354400" y="1657366"/>
            <a:chExt cx="8682631" cy="857965"/>
          </a:xfrm>
        </p:grpSpPr>
        <p:sp>
          <p:nvSpPr>
            <p:cNvPr id="3" name="Google Shape;78;p15">
              <a:extLst>
                <a:ext uri="{FF2B5EF4-FFF2-40B4-BE49-F238E27FC236}">
                  <a16:creationId xmlns:a16="http://schemas.microsoft.com/office/drawing/2014/main" id="{A930F080-EC19-8641-3D34-993B43533900}"/>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79;p15">
              <a:extLst>
                <a:ext uri="{FF2B5EF4-FFF2-40B4-BE49-F238E27FC236}">
                  <a16:creationId xmlns:a16="http://schemas.microsoft.com/office/drawing/2014/main" id="{F04B3275-A89F-CD74-1B3A-473E2DA1CF7D}"/>
                </a:ext>
              </a:extLst>
            </p:cNvPr>
            <p:cNvSpPr/>
            <p:nvPr/>
          </p:nvSpPr>
          <p:spPr>
            <a:xfrm>
              <a:off x="1354400" y="1752691"/>
              <a:ext cx="7822703"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5" name="Google Shape;80;p15">
              <a:extLst>
                <a:ext uri="{FF2B5EF4-FFF2-40B4-BE49-F238E27FC236}">
                  <a16:creationId xmlns:a16="http://schemas.microsoft.com/office/drawing/2014/main" id="{9DF52E2D-D5B6-A297-47DE-A53754AE0161}"/>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6" name="Google Shape;81;p15">
              <a:extLst>
                <a:ext uri="{FF2B5EF4-FFF2-40B4-BE49-F238E27FC236}">
                  <a16:creationId xmlns:a16="http://schemas.microsoft.com/office/drawing/2014/main" id="{F67DEC2C-F1C1-F065-31A8-F38317540004}"/>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82;p15">
              <a:extLst>
                <a:ext uri="{FF2B5EF4-FFF2-40B4-BE49-F238E27FC236}">
                  <a16:creationId xmlns:a16="http://schemas.microsoft.com/office/drawing/2014/main" id="{0E009549-7F34-C3B9-958E-5A2E379930BE}"/>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83;p15">
              <a:extLst>
                <a:ext uri="{FF2B5EF4-FFF2-40B4-BE49-F238E27FC236}">
                  <a16:creationId xmlns:a16="http://schemas.microsoft.com/office/drawing/2014/main" id="{EDC99A0B-55B4-3CE5-2522-5A7FC470B229}"/>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4;p15">
              <a:extLst>
                <a:ext uri="{FF2B5EF4-FFF2-40B4-BE49-F238E27FC236}">
                  <a16:creationId xmlns:a16="http://schemas.microsoft.com/office/drawing/2014/main" id="{F8498ADC-C53B-0E93-53FD-332264792CB3}"/>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FCBD24"/>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03</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87;p15">
              <a:extLst>
                <a:ext uri="{FF2B5EF4-FFF2-40B4-BE49-F238E27FC236}">
                  <a16:creationId xmlns:a16="http://schemas.microsoft.com/office/drawing/2014/main" id="{4353DABF-CA29-D6CA-55D9-94F0BC1AB381}"/>
                </a:ext>
              </a:extLst>
            </p:cNvPr>
            <p:cNvSpPr txBox="1"/>
            <p:nvPr/>
          </p:nvSpPr>
          <p:spPr>
            <a:xfrm>
              <a:off x="2446590" y="1880391"/>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Vấn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đề</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hợp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tài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nguyên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3" name="TextBox 12">
            <a:extLst>
              <a:ext uri="{FF2B5EF4-FFF2-40B4-BE49-F238E27FC236}">
                <a16:creationId xmlns:a16="http://schemas.microsoft.com/office/drawing/2014/main" id="{B0BDF089-1BA9-6D47-FF56-C39DEA11116D}"/>
              </a:ext>
            </a:extLst>
          </p:cNvPr>
          <p:cNvSpPr txBox="1"/>
          <p:nvPr/>
        </p:nvSpPr>
        <p:spPr>
          <a:xfrm>
            <a:off x="513024" y="1947367"/>
            <a:ext cx="10959761" cy="3477875"/>
          </a:xfrm>
          <a:prstGeom prst="rect">
            <a:avLst/>
          </a:prstGeom>
          <a:noFill/>
        </p:spPr>
        <p:txBody>
          <a:bodyPr wrap="square">
            <a:spAutoFit/>
          </a:bodyPr>
          <a:lstStyle/>
          <a:p>
            <a:pPr algn="just"/>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Nhiều</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mỏ</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khoáng</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sản</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đã</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được</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phát</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hiện</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và</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đưa</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vào</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khai</a:t>
            </a:r>
            <a:r>
              <a:rPr lang="en-US" sz="4400" dirty="0">
                <a:solidFill>
                  <a:srgbClr val="3333FF"/>
                </a:solidFill>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thác</a:t>
            </a:r>
            <a:r>
              <a:rPr lang="en-US" sz="4400" dirty="0">
                <a:solidFill>
                  <a:srgbClr val="3333FF"/>
                </a:solidFill>
                <a:latin typeface="#9Slide05 Fourth" panose="00000500000000000000" pitchFamily="2" charset="0"/>
                <a:cs typeface="Arial" panose="020B0604020202020204" pitchFamily="34" charset="0"/>
              </a:rPr>
              <a:t>.</a:t>
            </a:r>
            <a:endParaRPr lang="vi-VN" sz="4400" b="0" i="0" dirty="0">
              <a:solidFill>
                <a:srgbClr val="3333FF"/>
              </a:solidFill>
              <a:effectLst/>
              <a:latin typeface="#9Slide05 Fourth" panose="00000500000000000000" pitchFamily="2" charset="0"/>
              <a:cs typeface="Arial" panose="020B0604020202020204" pitchFamily="34" charset="0"/>
            </a:endParaRPr>
          </a:p>
          <a:p>
            <a:pPr algn="just"/>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Tuy</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nhiên</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smtClean="0">
                <a:solidFill>
                  <a:srgbClr val="3333FF"/>
                </a:solidFill>
                <a:effectLst/>
                <a:latin typeface="#9Slide05 Fourth" panose="00000500000000000000" pitchFamily="2" charset="0"/>
                <a:cs typeface="Arial" panose="020B0604020202020204" pitchFamily="34" charset="0"/>
              </a:rPr>
              <a:t>khai </a:t>
            </a:r>
            <a:r>
              <a:rPr lang="en-US" sz="4400" b="0" i="0" dirty="0" err="1">
                <a:solidFill>
                  <a:srgbClr val="3333FF"/>
                </a:solidFill>
                <a:effectLst/>
                <a:latin typeface="#9Slide05 Fourth" panose="00000500000000000000" pitchFamily="2" charset="0"/>
                <a:cs typeface="Arial" panose="020B0604020202020204" pitchFamily="34" charset="0"/>
              </a:rPr>
              <a:t>thác</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và</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sử</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dụng</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dirty="0" err="1">
                <a:solidFill>
                  <a:srgbClr val="3333FF"/>
                </a:solidFill>
                <a:latin typeface="#9Slide05 Fourth" panose="00000500000000000000" pitchFamily="2" charset="0"/>
                <a:cs typeface="Arial" panose="020B0604020202020204" pitchFamily="34" charset="0"/>
              </a:rPr>
              <a:t>k</a:t>
            </a:r>
            <a:r>
              <a:rPr lang="en-US" sz="4400" b="0" i="0" dirty="0" err="1">
                <a:solidFill>
                  <a:srgbClr val="3333FF"/>
                </a:solidFill>
                <a:effectLst/>
                <a:latin typeface="#9Slide05 Fourth" panose="00000500000000000000" pitchFamily="2" charset="0"/>
                <a:cs typeface="Arial" panose="020B0604020202020204" pitchFamily="34" charset="0"/>
              </a:rPr>
              <a:t>hoáng</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sản</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còn</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chưa</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hợp</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lí</a:t>
            </a:r>
            <a:r>
              <a:rPr lang="en-US" sz="4400" b="0" i="0" dirty="0">
                <a:solidFill>
                  <a:srgbClr val="3333FF"/>
                </a:solidFill>
                <a:effectLst/>
                <a:latin typeface="#9Slide05 Fourth" panose="00000500000000000000" pitchFamily="2" charset="0"/>
                <a:cs typeface="Arial" panose="020B0604020202020204" pitchFamily="34" charset="0"/>
              </a:rPr>
              <a:t> , </a:t>
            </a:r>
            <a:r>
              <a:rPr lang="en-US" sz="4400" b="0" i="0" dirty="0" err="1">
                <a:solidFill>
                  <a:srgbClr val="3333FF"/>
                </a:solidFill>
                <a:effectLst/>
                <a:latin typeface="#9Slide05 Fourth" panose="00000500000000000000" pitchFamily="2" charset="0"/>
                <a:cs typeface="Arial" panose="020B0604020202020204" pitchFamily="34" charset="0"/>
              </a:rPr>
              <a:t>công</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nghệ</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lạc</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hậu</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gây</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lãng</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phí</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vẫn</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còn</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tình</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trạng</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khai</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thác</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quá</a:t>
            </a:r>
            <a:r>
              <a:rPr lang="en-US" sz="4400" b="0" i="0" dirty="0">
                <a:solidFill>
                  <a:srgbClr val="3333FF"/>
                </a:solidFill>
                <a:effectLst/>
                <a:latin typeface="#9Slide05 Fourth" panose="00000500000000000000" pitchFamily="2" charset="0"/>
                <a:cs typeface="Arial" panose="020B0604020202020204" pitchFamily="34" charset="0"/>
              </a:rPr>
              <a:t> </a:t>
            </a:r>
            <a:r>
              <a:rPr lang="en-US" sz="4400" b="0" i="0" dirty="0" err="1">
                <a:solidFill>
                  <a:srgbClr val="3333FF"/>
                </a:solidFill>
                <a:effectLst/>
                <a:latin typeface="#9Slide05 Fourth" panose="00000500000000000000" pitchFamily="2" charset="0"/>
                <a:cs typeface="Arial" panose="020B0604020202020204" pitchFamily="34" charset="0"/>
              </a:rPr>
              <a:t>mức</a:t>
            </a:r>
            <a:r>
              <a:rPr lang="en-US" sz="4400" b="0" i="0" dirty="0">
                <a:solidFill>
                  <a:srgbClr val="3333FF"/>
                </a:solidFill>
                <a:effectLst/>
                <a:latin typeface="#9Slide05 Fourth" panose="00000500000000000000" pitchFamily="2" charset="0"/>
                <a:cs typeface="Arial" panose="020B0604020202020204" pitchFamily="34" charset="0"/>
              </a:rPr>
              <a:t>.</a:t>
            </a:r>
            <a:endParaRPr lang="vi-VN" sz="4400" b="0" i="0" dirty="0">
              <a:solidFill>
                <a:srgbClr val="3333FF"/>
              </a:solidFill>
              <a:effectLst/>
              <a:latin typeface="#9Slide05 Fourth" panose="00000500000000000000" pitchFamily="2" charset="0"/>
              <a:cs typeface="Arial" panose="020B0604020202020204" pitchFamily="34" charset="0"/>
            </a:endParaRPr>
          </a:p>
        </p:txBody>
      </p:sp>
      <p:pic>
        <p:nvPicPr>
          <p:cNvPr id="14" name="Picture 13" descr="book9">
            <a:extLst>
              <a:ext uri="{FF2B5EF4-FFF2-40B4-BE49-F238E27FC236}">
                <a16:creationId xmlns:a16="http://schemas.microsoft.com/office/drawing/2014/main" id="{87DBAF8B-004C-C2FC-3145-28B911FE505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60293" y="-21039"/>
            <a:ext cx="1845577" cy="110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9CB78AB7-6CA8-3A15-8463-477ECCBEB615}"/>
              </a:ext>
            </a:extLst>
          </p:cNvPr>
          <p:cNvSpPr txBox="1"/>
          <p:nvPr/>
        </p:nvSpPr>
        <p:spPr>
          <a:xfrm>
            <a:off x="286130" y="1026752"/>
            <a:ext cx="11413547" cy="584775"/>
          </a:xfrm>
          <a:prstGeom prst="rect">
            <a:avLst/>
          </a:prstGeom>
          <a:noFill/>
          <a:ln>
            <a:noFill/>
          </a:ln>
        </p:spPr>
        <p:txBody>
          <a:bodyPr wrap="square">
            <a:spAutoFit/>
          </a:bodyPr>
          <a:lstStyle/>
          <a:p>
            <a:r>
              <a:rPr lang="en-US" sz="3200" b="1" i="0">
                <a:solidFill>
                  <a:srgbClr val="00B050"/>
                </a:solidFill>
                <a:effectLst/>
                <a:latin typeface="Arial" panose="020B0604020202020204" pitchFamily="34" charset="0"/>
                <a:cs typeface="Arial" panose="020B0604020202020204" pitchFamily="34" charset="0"/>
              </a:rPr>
              <a:t>a. Hiện trạng khai thác và sử dụng tài nguyên khoáng sản</a:t>
            </a:r>
            <a:endParaRPr lang="en-US" sz="3200" b="1">
              <a:solidFill>
                <a:srgbClr val="00B050"/>
              </a:solidFill>
            </a:endParaRPr>
          </a:p>
        </p:txBody>
      </p:sp>
    </p:spTree>
    <p:extLst>
      <p:ext uri="{BB962C8B-B14F-4D97-AF65-F5344CB8AC3E}">
        <p14:creationId xmlns:p14="http://schemas.microsoft.com/office/powerpoint/2010/main" val="339964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27446E6-6FF7-1A24-F628-4BCEDCE23E7A}"/>
              </a:ext>
            </a:extLst>
          </p:cNvPr>
          <p:cNvGrpSpPr/>
          <p:nvPr/>
        </p:nvGrpSpPr>
        <p:grpSpPr>
          <a:xfrm>
            <a:off x="163270" y="30823"/>
            <a:ext cx="12018452" cy="3433199"/>
            <a:chOff x="163270" y="30823"/>
            <a:chExt cx="12018452" cy="3433199"/>
          </a:xfrm>
        </p:grpSpPr>
        <p:sp>
          <p:nvSpPr>
            <p:cNvPr id="3" name="TextBox 2">
              <a:extLst>
                <a:ext uri="{FF2B5EF4-FFF2-40B4-BE49-F238E27FC236}">
                  <a16:creationId xmlns:a16="http://schemas.microsoft.com/office/drawing/2014/main" id="{E3789EC5-FFBB-F445-600C-3D484CA82157}"/>
                </a:ext>
              </a:extLst>
            </p:cNvPr>
            <p:cNvSpPr txBox="1"/>
            <p:nvPr/>
          </p:nvSpPr>
          <p:spPr>
            <a:xfrm>
              <a:off x="163270" y="764534"/>
              <a:ext cx="4486048" cy="1200329"/>
            </a:xfrm>
            <a:prstGeom prst="rect">
              <a:avLst/>
            </a:prstGeom>
            <a:noFill/>
          </p:spPr>
          <p:txBody>
            <a:bodyPr wrap="square">
              <a:spAutoFit/>
            </a:bodyPr>
            <a:lstStyle/>
            <a:p>
              <a:pPr algn="just">
                <a:buFont typeface="Arial" panose="020B0604020202020204" pitchFamily="34" charset="0"/>
                <a:buChar char="•"/>
              </a:pPr>
              <a:r>
                <a:rPr lang="en-US" sz="3600" b="0" i="0">
                  <a:solidFill>
                    <a:srgbClr val="3333FF"/>
                  </a:solidFill>
                  <a:effectLst/>
                  <a:latin typeface="#9Slide05 Fourth" panose="00000500000000000000" pitchFamily="2" charset="0"/>
                  <a:cs typeface="Arial" panose="020B0604020202020204" pitchFamily="34" charset="0"/>
                </a:rPr>
                <a:t>Thực hiện nghiêm Luật Khoáng sản Việt Nam.</a:t>
              </a:r>
            </a:p>
          </p:txBody>
        </p:sp>
        <p:pic>
          <p:nvPicPr>
            <p:cNvPr id="6" name="Picture 5">
              <a:extLst>
                <a:ext uri="{FF2B5EF4-FFF2-40B4-BE49-F238E27FC236}">
                  <a16:creationId xmlns:a16="http://schemas.microsoft.com/office/drawing/2014/main" id="{89072BBB-F7DD-20EA-55E9-2BD6CCDD0F20}"/>
                </a:ext>
              </a:extLst>
            </p:cNvPr>
            <p:cNvPicPr>
              <a:picLocks noChangeAspect="1"/>
            </p:cNvPicPr>
            <p:nvPr/>
          </p:nvPicPr>
          <p:blipFill>
            <a:blip r:embed="rId3"/>
            <a:stretch>
              <a:fillRect/>
            </a:stretch>
          </p:blipFill>
          <p:spPr>
            <a:xfrm>
              <a:off x="4699725" y="34904"/>
              <a:ext cx="2358133" cy="3429118"/>
            </a:xfrm>
            <a:prstGeom prst="rect">
              <a:avLst/>
            </a:prstGeom>
          </p:spPr>
        </p:pic>
        <p:pic>
          <p:nvPicPr>
            <p:cNvPr id="1028" name="Picture 4" descr="Hồ sơ đề nghị cấp Giấy phép khai thác khoáng sản theo quy định mới nhất  hiện nay bao gồm những gì? Cơ quan nào có thẩm quyền cấp Giấy phép khai">
              <a:extLst>
                <a:ext uri="{FF2B5EF4-FFF2-40B4-BE49-F238E27FC236}">
                  <a16:creationId xmlns:a16="http://schemas.microsoft.com/office/drawing/2014/main" id="{96327072-5DA3-2711-BF6C-F9E3C73BD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105" y="30823"/>
              <a:ext cx="4999617" cy="3429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12A8A050-588C-2778-CB11-C9B971CE2D48}"/>
              </a:ext>
            </a:extLst>
          </p:cNvPr>
          <p:cNvGrpSpPr/>
          <p:nvPr/>
        </p:nvGrpSpPr>
        <p:grpSpPr>
          <a:xfrm>
            <a:off x="130400" y="3735375"/>
            <a:ext cx="11931200" cy="3223140"/>
            <a:chOff x="130400" y="3735375"/>
            <a:chExt cx="11931200" cy="3223140"/>
          </a:xfrm>
        </p:grpSpPr>
        <p:pic>
          <p:nvPicPr>
            <p:cNvPr id="10" name="Picture 9">
              <a:extLst>
                <a:ext uri="{FF2B5EF4-FFF2-40B4-BE49-F238E27FC236}">
                  <a16:creationId xmlns:a16="http://schemas.microsoft.com/office/drawing/2014/main" id="{68B5B417-640E-2F7B-C1EF-C06C87B74651}"/>
                </a:ext>
              </a:extLst>
            </p:cNvPr>
            <p:cNvPicPr>
              <a:picLocks noChangeAspect="1"/>
            </p:cNvPicPr>
            <p:nvPr/>
          </p:nvPicPr>
          <p:blipFill>
            <a:blip r:embed="rId5"/>
            <a:stretch>
              <a:fillRect/>
            </a:stretch>
          </p:blipFill>
          <p:spPr>
            <a:xfrm>
              <a:off x="130400" y="3735375"/>
              <a:ext cx="3726094" cy="2794571"/>
            </a:xfrm>
            <a:prstGeom prst="rect">
              <a:avLst/>
            </a:prstGeom>
          </p:spPr>
        </p:pic>
        <p:sp>
          <p:nvSpPr>
            <p:cNvPr id="21" name="TextBox 20">
              <a:extLst>
                <a:ext uri="{FF2B5EF4-FFF2-40B4-BE49-F238E27FC236}">
                  <a16:creationId xmlns:a16="http://schemas.microsoft.com/office/drawing/2014/main" id="{6BBE56A4-8487-79E6-890F-A4677B253E0D}"/>
                </a:ext>
              </a:extLst>
            </p:cNvPr>
            <p:cNvSpPr txBox="1"/>
            <p:nvPr/>
          </p:nvSpPr>
          <p:spPr>
            <a:xfrm>
              <a:off x="8017007" y="4199284"/>
              <a:ext cx="4044593" cy="2554545"/>
            </a:xfrm>
            <a:prstGeom prst="rect">
              <a:avLst/>
            </a:prstGeom>
            <a:noFill/>
          </p:spPr>
          <p:txBody>
            <a:bodyPr wrap="square">
              <a:spAutoFit/>
            </a:bodyPr>
            <a:lstStyle/>
            <a:p>
              <a:pPr marL="457200" indent="-457200" algn="just">
                <a:buFont typeface="Arial" panose="020B0604020202020204" pitchFamily="34" charset="0"/>
                <a:buChar char="•"/>
              </a:pPr>
              <a:r>
                <a:rPr lang="en-US" sz="3200">
                  <a:solidFill>
                    <a:srgbClr val="3333FF"/>
                  </a:solidFill>
                  <a:latin typeface="#9Slide05 Fourth" panose="00000500000000000000" pitchFamily="2" charset="0"/>
                  <a:ea typeface="Cambria" panose="02040503050406030204" pitchFamily="18" charset="0"/>
                  <a:cs typeface="Arial" panose="020B0604020202020204" pitchFamily="34" charset="0"/>
                </a:rPr>
                <a:t>Điều tra, thăm dò, khai thác, chế biến, giảm thiểu tác động tiêu cực đến môi trường, cảnh quan</a:t>
              </a:r>
              <a:endParaRPr lang="en-US" sz="3200">
                <a:solidFill>
                  <a:srgbClr val="3333FF"/>
                </a:solidFill>
                <a:effectLst/>
                <a:latin typeface="#9Slide05 Fourth" panose="00000500000000000000" pitchFamily="2" charset="0"/>
                <a:ea typeface="Cambria" panose="020405030504060302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463E7B99-79E0-32AE-0FFB-E9B9A80E51C7}"/>
                </a:ext>
              </a:extLst>
            </p:cNvPr>
            <p:cNvPicPr>
              <a:picLocks noChangeAspect="1"/>
            </p:cNvPicPr>
            <p:nvPr/>
          </p:nvPicPr>
          <p:blipFill>
            <a:blip r:embed="rId6"/>
            <a:stretch>
              <a:fillRect/>
            </a:stretch>
          </p:blipFill>
          <p:spPr>
            <a:xfrm>
              <a:off x="3856494" y="3994599"/>
              <a:ext cx="4044593" cy="2963916"/>
            </a:xfrm>
            <a:prstGeom prst="rect">
              <a:avLst/>
            </a:prstGeom>
          </p:spPr>
        </p:pic>
      </p:grpSp>
    </p:spTree>
    <p:extLst>
      <p:ext uri="{BB962C8B-B14F-4D97-AF65-F5344CB8AC3E}">
        <p14:creationId xmlns:p14="http://schemas.microsoft.com/office/powerpoint/2010/main" val="14524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Ứng dụng khoa học, công nghệ tiên tiến, hiện đại trong thăm dò, khai thác, chế  biến khoáng sản">
            <a:extLst>
              <a:ext uri="{FF2B5EF4-FFF2-40B4-BE49-F238E27FC236}">
                <a16:creationId xmlns:a16="http://schemas.microsoft.com/office/drawing/2014/main" id="{7CA2AF37-2559-ACA2-60F5-178178436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34" y="47500"/>
            <a:ext cx="9975271" cy="60050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721A35-5F5E-3366-2F5B-8ABB990BB25B}"/>
              </a:ext>
            </a:extLst>
          </p:cNvPr>
          <p:cNvSpPr txBox="1"/>
          <p:nvPr/>
        </p:nvSpPr>
        <p:spPr>
          <a:xfrm>
            <a:off x="672067" y="5981081"/>
            <a:ext cx="10312607" cy="954107"/>
          </a:xfrm>
          <a:prstGeom prst="rect">
            <a:avLst/>
          </a:prstGeom>
          <a:noFill/>
        </p:spPr>
        <p:txBody>
          <a:bodyPr wrap="square">
            <a:spAutoFit/>
          </a:bodyPr>
          <a:lstStyle/>
          <a:p>
            <a:pPr algn="ctr"/>
            <a:r>
              <a:rPr lang="vi-VN" sz="2800" b="0" i="0">
                <a:solidFill>
                  <a:srgbClr val="2A0FB1"/>
                </a:solidFill>
                <a:effectLst/>
                <a:latin typeface="#9Slide05 Fourth" panose="00000500000000000000" pitchFamily="2" charset="0"/>
              </a:rPr>
              <a:t>+ Đẩy mạnh đầu tư, hình thành ngành khai thác, chế biến đồng bộ, hiệu quả với công nghệ tiên tiến, thiết bị hiện đại.</a:t>
            </a:r>
          </a:p>
        </p:txBody>
      </p:sp>
    </p:spTree>
    <p:extLst>
      <p:ext uri="{BB962C8B-B14F-4D97-AF65-F5344CB8AC3E}">
        <p14:creationId xmlns:p14="http://schemas.microsoft.com/office/powerpoint/2010/main" val="183925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ây chuyền chế biến tinh luyện khoáng sản hiện đại tại Masan High-Tech Materials.">
            <a:extLst>
              <a:ext uri="{FF2B5EF4-FFF2-40B4-BE49-F238E27FC236}">
                <a16:creationId xmlns:a16="http://schemas.microsoft.com/office/drawing/2014/main" id="{916A241C-5BE7-D764-DB9F-E90DEE904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8" y="47500"/>
            <a:ext cx="6078697" cy="4049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san High-Tech Materials mạnh về nguồn nhân lực, tài chính và công nghệ, nhờ vậy vận hành thành công chu trình khai thác, chế biến Vonfram cận sâu.">
            <a:extLst>
              <a:ext uri="{FF2B5EF4-FFF2-40B4-BE49-F238E27FC236}">
                <a16:creationId xmlns:a16="http://schemas.microsoft.com/office/drawing/2014/main" id="{6A98212C-542C-5630-4B33-9DC7D2836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10" y="2890034"/>
            <a:ext cx="5956327" cy="3967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1B52C4-A71F-503D-8CB0-2A6CF68153D0}"/>
              </a:ext>
            </a:extLst>
          </p:cNvPr>
          <p:cNvSpPr txBox="1"/>
          <p:nvPr/>
        </p:nvSpPr>
        <p:spPr>
          <a:xfrm>
            <a:off x="42863" y="5056174"/>
            <a:ext cx="6097978" cy="1754326"/>
          </a:xfrm>
          <a:prstGeom prst="rect">
            <a:avLst/>
          </a:prstGeom>
          <a:noFill/>
        </p:spPr>
        <p:txBody>
          <a:bodyPr wrap="square">
            <a:spAutoFit/>
          </a:bodyPr>
          <a:lstStyle/>
          <a:p>
            <a:pPr algn="just"/>
            <a:r>
              <a:rPr lang="vi-VN" sz="3600" b="0" i="0">
                <a:solidFill>
                  <a:srgbClr val="2A0FB1"/>
                </a:solidFill>
                <a:effectLst/>
                <a:latin typeface="#9Slide05 Fourth" panose="00000500000000000000" pitchFamily="2" charset="0"/>
              </a:rPr>
              <a:t>+ Phát triển công nghiệp chế biến các loại khoáng sản, hạn chế xuất khẩu khoáng sản thô.</a:t>
            </a:r>
          </a:p>
        </p:txBody>
      </p:sp>
      <p:sp>
        <p:nvSpPr>
          <p:cNvPr id="8" name="TextBox 7">
            <a:extLst>
              <a:ext uri="{FF2B5EF4-FFF2-40B4-BE49-F238E27FC236}">
                <a16:creationId xmlns:a16="http://schemas.microsoft.com/office/drawing/2014/main" id="{5B8A9802-EC77-1E0A-14F4-326F6B42B133}"/>
              </a:ext>
            </a:extLst>
          </p:cNvPr>
          <p:cNvSpPr txBox="1"/>
          <p:nvPr/>
        </p:nvSpPr>
        <p:spPr>
          <a:xfrm>
            <a:off x="6140841" y="1729689"/>
            <a:ext cx="6169230" cy="1077218"/>
          </a:xfrm>
          <a:prstGeom prst="rect">
            <a:avLst/>
          </a:prstGeom>
          <a:noFill/>
        </p:spPr>
        <p:txBody>
          <a:bodyPr wrap="square">
            <a:spAutoFit/>
          </a:bodyPr>
          <a:lstStyle/>
          <a:p>
            <a:pPr algn="ctr"/>
            <a:r>
              <a:rPr lang="en-US" sz="3200" b="0" i="0">
                <a:solidFill>
                  <a:srgbClr val="00B050"/>
                </a:solidFill>
                <a:effectLst/>
                <a:latin typeface="#9Slide05 Fourth Light" panose="00000400000000000000" pitchFamily="2" charset="0"/>
              </a:rPr>
              <a:t>Dây chuyền chế biến tinh luyện khoáng sản hiện đại</a:t>
            </a:r>
            <a:endParaRPr lang="en-US" sz="3200">
              <a:solidFill>
                <a:srgbClr val="00B050"/>
              </a:solidFill>
              <a:latin typeface="#9Slide05 Fourth Light" panose="00000400000000000000" pitchFamily="2" charset="0"/>
            </a:endParaRPr>
          </a:p>
        </p:txBody>
      </p:sp>
    </p:spTree>
    <p:extLst>
      <p:ext uri="{BB962C8B-B14F-4D97-AF65-F5344CB8AC3E}">
        <p14:creationId xmlns:p14="http://schemas.microsoft.com/office/powerpoint/2010/main" val="528269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882A45-F1D3-1AA1-175C-0C34FE172F8B}"/>
              </a:ext>
            </a:extLst>
          </p:cNvPr>
          <p:cNvSpPr txBox="1"/>
          <p:nvPr/>
        </p:nvSpPr>
        <p:spPr>
          <a:xfrm>
            <a:off x="184935" y="0"/>
            <a:ext cx="11381631" cy="1200329"/>
          </a:xfrm>
          <a:prstGeom prst="rect">
            <a:avLst/>
          </a:prstGeom>
          <a:noFill/>
        </p:spPr>
        <p:txBody>
          <a:bodyPr wrap="square">
            <a:spAutoFit/>
          </a:bodyPr>
          <a:lstStyle/>
          <a:p>
            <a:pPr marL="457200" indent="-457200" algn="ctr">
              <a:buFont typeface="Arial" panose="020B0604020202020204" pitchFamily="34" charset="0"/>
              <a:buChar char="•"/>
            </a:pPr>
            <a:r>
              <a:rPr lang="en-US" sz="3600">
                <a:solidFill>
                  <a:srgbClr val="3333FF"/>
                </a:solidFill>
                <a:latin typeface="#9Slide05 Fourth" panose="00000500000000000000" pitchFamily="2" charset="0"/>
                <a:ea typeface="Cambria" panose="02040503050406030204" pitchFamily="18" charset="0"/>
                <a:cs typeface="Arial" panose="020B0604020202020204" pitchFamily="34" charset="0"/>
              </a:rPr>
              <a:t>Áp dụng các biện pháp về công nghệ như: </a:t>
            </a:r>
            <a:r>
              <a:rPr lang="en-US" sz="3600">
                <a:solidFill>
                  <a:srgbClr val="3333FF"/>
                </a:solidFill>
                <a:effectLst/>
                <a:latin typeface="#9Slide05 Fourth" panose="00000500000000000000" pitchFamily="2" charset="0"/>
                <a:ea typeface="Cambria" panose="02040503050406030204" pitchFamily="18" charset="0"/>
                <a:cs typeface="Arial" panose="020B0604020202020204" pitchFamily="34" charset="0"/>
              </a:rPr>
              <a:t>Sử dụng năng lượng tái tạo, vật liệu thay thế….</a:t>
            </a:r>
            <a:endParaRPr lang="en-US" sz="3600">
              <a:solidFill>
                <a:srgbClr val="3333FF"/>
              </a:solidFill>
              <a:effectLst/>
              <a:latin typeface="#9Slide05 Fourth" panose="00000500000000000000" pitchFamily="2"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4A2420C8-9719-145F-FEF6-6C5BBD677A65}"/>
              </a:ext>
            </a:extLst>
          </p:cNvPr>
          <p:cNvPicPr>
            <a:picLocks noChangeAspect="1"/>
          </p:cNvPicPr>
          <p:nvPr/>
        </p:nvPicPr>
        <p:blipFill>
          <a:blip r:embed="rId3"/>
          <a:stretch>
            <a:fillRect/>
          </a:stretch>
        </p:blipFill>
        <p:spPr>
          <a:xfrm>
            <a:off x="1176873" y="1077218"/>
            <a:ext cx="10188360" cy="5352177"/>
          </a:xfrm>
          <a:prstGeom prst="rect">
            <a:avLst/>
          </a:prstGeom>
        </p:spPr>
      </p:pic>
      <p:pic>
        <p:nvPicPr>
          <p:cNvPr id="2056" name="Picture 8" descr="Việt Nam: Chính phủ hướng đến nguồn năng lượng tái tạo | KHUYẾN CÔNG BẮC  GIANG">
            <a:extLst>
              <a:ext uri="{FF2B5EF4-FFF2-40B4-BE49-F238E27FC236}">
                <a16:creationId xmlns:a16="http://schemas.microsoft.com/office/drawing/2014/main" id="{5374961E-E893-36D2-D5C7-1DCAADE793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86"/>
          <a:stretch/>
        </p:blipFill>
        <p:spPr bwMode="auto">
          <a:xfrm>
            <a:off x="1176873" y="1077217"/>
            <a:ext cx="10188360" cy="567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3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barn(inVertical)">
                                      <p:cBhvr>
                                        <p:cTn id="1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BD1C69-0491-5A07-1EA6-718888F42843}"/>
              </a:ext>
            </a:extLst>
          </p:cNvPr>
          <p:cNvPicPr>
            <a:picLocks noChangeAspect="1"/>
          </p:cNvPicPr>
          <p:nvPr/>
        </p:nvPicPr>
        <p:blipFill>
          <a:blip r:embed="rId2"/>
          <a:stretch>
            <a:fillRect/>
          </a:stretch>
        </p:blipFill>
        <p:spPr>
          <a:xfrm>
            <a:off x="296883" y="435059"/>
            <a:ext cx="5910956" cy="4413601"/>
          </a:xfrm>
          <a:prstGeom prst="rect">
            <a:avLst/>
          </a:prstGeom>
        </p:spPr>
      </p:pic>
      <p:sp>
        <p:nvSpPr>
          <p:cNvPr id="7" name="TextBox 6">
            <a:extLst>
              <a:ext uri="{FF2B5EF4-FFF2-40B4-BE49-F238E27FC236}">
                <a16:creationId xmlns:a16="http://schemas.microsoft.com/office/drawing/2014/main" id="{61999E7B-E41E-167B-2497-6FD6165CEF12}"/>
              </a:ext>
            </a:extLst>
          </p:cNvPr>
          <p:cNvSpPr txBox="1"/>
          <p:nvPr/>
        </p:nvSpPr>
        <p:spPr>
          <a:xfrm>
            <a:off x="1157416" y="5222612"/>
            <a:ext cx="10314602" cy="1200329"/>
          </a:xfrm>
          <a:prstGeom prst="rect">
            <a:avLst/>
          </a:prstGeom>
          <a:noFill/>
        </p:spPr>
        <p:txBody>
          <a:bodyPr wrap="square">
            <a:spAutoFit/>
          </a:bodyPr>
          <a:lstStyle/>
          <a:p>
            <a:pPr algn="ctr"/>
            <a:r>
              <a:rPr lang="vi-VN" sz="3600" b="0" i="0">
                <a:solidFill>
                  <a:srgbClr val="3333FF"/>
                </a:solidFill>
                <a:effectLst/>
                <a:latin typeface="#9Slide05 Fourth" panose="00000500000000000000" pitchFamily="2" charset="0"/>
              </a:rPr>
              <a:t>Tổ chức tuyên truyền, phổ biến, giáo dục pháp luật trong hoạt động khai thác và sử dụng khoáng sản.</a:t>
            </a:r>
            <a:endParaRPr lang="en-US" sz="3600">
              <a:solidFill>
                <a:srgbClr val="3333FF"/>
              </a:solidFill>
            </a:endParaRPr>
          </a:p>
        </p:txBody>
      </p:sp>
      <p:pic>
        <p:nvPicPr>
          <p:cNvPr id="8" name="Picture 2" descr="Không có giấy phép khai thác tài nguyên khoáng sản sẽ bị xử lý vi phạm hành  chính như thế nào? Thu lợi bất chính từ việc thăm dò khoáng sản có">
            <a:extLst>
              <a:ext uri="{FF2B5EF4-FFF2-40B4-BE49-F238E27FC236}">
                <a16:creationId xmlns:a16="http://schemas.microsoft.com/office/drawing/2014/main" id="{B7476D8B-1D27-BCEE-8532-D87C3B665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839" y="435059"/>
            <a:ext cx="5715000" cy="441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255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77;p15">
            <a:extLst>
              <a:ext uri="{FF2B5EF4-FFF2-40B4-BE49-F238E27FC236}">
                <a16:creationId xmlns:a16="http://schemas.microsoft.com/office/drawing/2014/main" id="{300A3599-AF08-2F7F-117E-706CCB054080}"/>
              </a:ext>
            </a:extLst>
          </p:cNvPr>
          <p:cNvGrpSpPr/>
          <p:nvPr/>
        </p:nvGrpSpPr>
        <p:grpSpPr>
          <a:xfrm>
            <a:off x="141723" y="-1"/>
            <a:ext cx="10704951" cy="1273506"/>
            <a:chOff x="1372278" y="1657366"/>
            <a:chExt cx="8547048" cy="955130"/>
          </a:xfrm>
        </p:grpSpPr>
        <p:sp>
          <p:nvSpPr>
            <p:cNvPr id="12" name="Google Shape;78;p15">
              <a:extLst>
                <a:ext uri="{FF2B5EF4-FFF2-40B4-BE49-F238E27FC236}">
                  <a16:creationId xmlns:a16="http://schemas.microsoft.com/office/drawing/2014/main" id="{1932B897-4C49-D963-F8F2-54757DC4174E}"/>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13" name="Google Shape;79;p15">
              <a:extLst>
                <a:ext uri="{FF2B5EF4-FFF2-40B4-BE49-F238E27FC236}">
                  <a16:creationId xmlns:a16="http://schemas.microsoft.com/office/drawing/2014/main" id="{29629C1E-47E1-C75A-4894-288D48482717}"/>
                </a:ext>
              </a:extLst>
            </p:cNvPr>
            <p:cNvSpPr/>
            <p:nvPr/>
          </p:nvSpPr>
          <p:spPr>
            <a:xfrm>
              <a:off x="1461654" y="1945185"/>
              <a:ext cx="6636655"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14" name="Google Shape;80;p15">
              <a:extLst>
                <a:ext uri="{FF2B5EF4-FFF2-40B4-BE49-F238E27FC236}">
                  <a16:creationId xmlns:a16="http://schemas.microsoft.com/office/drawing/2014/main" id="{A529E917-5536-C030-9746-34763B9382D9}"/>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15" name="Google Shape;81;p15">
              <a:extLst>
                <a:ext uri="{FF2B5EF4-FFF2-40B4-BE49-F238E27FC236}">
                  <a16:creationId xmlns:a16="http://schemas.microsoft.com/office/drawing/2014/main" id="{9B94980A-15D8-C722-6CBB-ABE2A7A6439B}"/>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16" name="Google Shape;82;p15">
              <a:extLst>
                <a:ext uri="{FF2B5EF4-FFF2-40B4-BE49-F238E27FC236}">
                  <a16:creationId xmlns:a16="http://schemas.microsoft.com/office/drawing/2014/main" id="{3814F84F-F955-09F3-D139-EC98D456F0DB}"/>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17" name="Google Shape;83;p15">
              <a:extLst>
                <a:ext uri="{FF2B5EF4-FFF2-40B4-BE49-F238E27FC236}">
                  <a16:creationId xmlns:a16="http://schemas.microsoft.com/office/drawing/2014/main" id="{4504655C-19E9-36F9-FF80-916E94E74321}"/>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18" name="Google Shape;84;p15">
              <a:extLst>
                <a:ext uri="{FF2B5EF4-FFF2-40B4-BE49-F238E27FC236}">
                  <a16:creationId xmlns:a16="http://schemas.microsoft.com/office/drawing/2014/main" id="{52E01DA1-3B43-6957-4118-F1C34D541152}"/>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FCBD24"/>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02</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9" name="Google Shape;87;p15">
              <a:extLst>
                <a:ext uri="{FF2B5EF4-FFF2-40B4-BE49-F238E27FC236}">
                  <a16:creationId xmlns:a16="http://schemas.microsoft.com/office/drawing/2014/main" id="{D4916885-EF36-2045-AEB5-42E69437040C}"/>
                </a:ext>
              </a:extLst>
            </p:cNvPr>
            <p:cNvSpPr txBox="1"/>
            <p:nvPr/>
          </p:nvSpPr>
          <p:spPr>
            <a:xfrm>
              <a:off x="2328885" y="1981681"/>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Sử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hợp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tài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nguyên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4" name="TextBox 3">
            <a:extLst>
              <a:ext uri="{FF2B5EF4-FFF2-40B4-BE49-F238E27FC236}">
                <a16:creationId xmlns:a16="http://schemas.microsoft.com/office/drawing/2014/main" id="{8768E7C8-2512-CFE2-A884-FFED80E90EBA}"/>
              </a:ext>
            </a:extLst>
          </p:cNvPr>
          <p:cNvSpPr txBox="1"/>
          <p:nvPr/>
        </p:nvSpPr>
        <p:spPr>
          <a:xfrm>
            <a:off x="3077988" y="1955304"/>
            <a:ext cx="1862147" cy="1154162"/>
          </a:xfrm>
          <a:prstGeom prst="rect">
            <a:avLst/>
          </a:prstGeom>
          <a:noFill/>
        </p:spPr>
        <p:txBody>
          <a:bodyPr wrap="square">
            <a:spAutoFit/>
          </a:bodyPr>
          <a:lstStyle/>
          <a:p>
            <a:pPr lvl="0" algn="just">
              <a:lnSpc>
                <a:spcPct val="115000"/>
              </a:lnSpc>
              <a:spcAft>
                <a:spcPts val="600"/>
              </a:spcAft>
              <a:tabLst>
                <a:tab pos="180340" algn="l"/>
                <a:tab pos="450215" algn="l"/>
              </a:tabLst>
            </a:pPr>
            <a:r>
              <a:rPr lang="en-US" sz="4000">
                <a:solidFill>
                  <a:srgbClr val="3333FF"/>
                </a:solidFill>
                <a:effectLst/>
                <a:latin typeface="#9Slide05 Fourth Medium" panose="00000600000000000000" pitchFamily="2" charset="0"/>
                <a:ea typeface="Cambria" panose="02040503050406030204" pitchFamily="18" charset="0"/>
                <a:cs typeface="Arial" panose="020B0604020202020204" pitchFamily="34" charset="0"/>
              </a:rPr>
              <a:t>(SGK)</a:t>
            </a:r>
            <a:endParaRPr lang="en-US" sz="4000">
              <a:solidFill>
                <a:srgbClr val="3333FF"/>
              </a:solidFill>
              <a:effectLst/>
              <a:latin typeface="#9Slide05 Fourth Medium" panose="00000600000000000000" pitchFamily="2" charset="0"/>
              <a:ea typeface="Times New Roman" panose="02020603050405020304" pitchFamily="18" charset="0"/>
              <a:cs typeface="Arial" panose="020B0604020202020204" pitchFamily="34" charset="0"/>
            </a:endParaRPr>
          </a:p>
          <a:p>
            <a:pPr marL="285750" indent="-285750">
              <a:buFontTx/>
              <a:buChar char="-"/>
            </a:pPr>
            <a:endParaRPr lang="en-US">
              <a:solidFill>
                <a:srgbClr val="3333FF"/>
              </a:solidFill>
            </a:endParaRPr>
          </a:p>
        </p:txBody>
      </p:sp>
      <p:sp>
        <p:nvSpPr>
          <p:cNvPr id="7" name="TextBox 6">
            <a:extLst>
              <a:ext uri="{FF2B5EF4-FFF2-40B4-BE49-F238E27FC236}">
                <a16:creationId xmlns:a16="http://schemas.microsoft.com/office/drawing/2014/main" id="{0C397D11-A848-7ADA-6862-523E1573DEE4}"/>
              </a:ext>
            </a:extLst>
          </p:cNvPr>
          <p:cNvSpPr txBox="1"/>
          <p:nvPr/>
        </p:nvSpPr>
        <p:spPr>
          <a:xfrm>
            <a:off x="386488" y="1257241"/>
            <a:ext cx="11413547" cy="584775"/>
          </a:xfrm>
          <a:prstGeom prst="rect">
            <a:avLst/>
          </a:prstGeom>
          <a:noFill/>
          <a:ln>
            <a:noFill/>
          </a:ln>
        </p:spPr>
        <p:txBody>
          <a:bodyPr wrap="square">
            <a:spAutoFit/>
          </a:bodyPr>
          <a:lstStyle/>
          <a:p>
            <a:r>
              <a:rPr lang="en-US" sz="3200" b="1" i="0">
                <a:solidFill>
                  <a:srgbClr val="00B050"/>
                </a:solidFill>
                <a:effectLst/>
                <a:latin typeface="Arial" panose="020B0604020202020204" pitchFamily="34" charset="0"/>
                <a:cs typeface="Arial" panose="020B0604020202020204" pitchFamily="34" charset="0"/>
              </a:rPr>
              <a:t>b.Biện pháp sử dụng hợp lí tài nguyên khoáng sản</a:t>
            </a:r>
            <a:endParaRPr lang="en-US" sz="3200" b="1">
              <a:solidFill>
                <a:srgbClr val="00B050"/>
              </a:solidFill>
            </a:endParaRPr>
          </a:p>
        </p:txBody>
      </p:sp>
      <p:pic>
        <p:nvPicPr>
          <p:cNvPr id="2" name="Picture 2" descr="Các nguồn năng lượng tái tạo - Chìa khóa cho tương lai tốt đẹp hơn -  GIVASOLAR">
            <a:extLst>
              <a:ext uri="{FF2B5EF4-FFF2-40B4-BE49-F238E27FC236}">
                <a16:creationId xmlns:a16="http://schemas.microsoft.com/office/drawing/2014/main" id="{3E1D4154-C8FF-80B2-265E-75FFA27CB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95"/>
          <a:stretch/>
        </p:blipFill>
        <p:spPr bwMode="auto">
          <a:xfrm>
            <a:off x="6873411" y="4506233"/>
            <a:ext cx="5076502" cy="24455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r>
              <a:rPr lang="en-US" sz="4000" b="1" dirty="0">
                <a:solidFill>
                  <a:srgbClr val="FFFF00"/>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5976775" y="1383727"/>
            <a:ext cx="3763946"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9429465" y="3401415"/>
            <a:ext cx="742218" cy="611642"/>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9263085" y="2665905"/>
            <a:ext cx="1124026"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2999"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99"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8999"/>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999"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999"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8999"/>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2999"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2999"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8999"/>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2999"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2999"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8999"/>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2999"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2999"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8999"/>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427" y="3353463"/>
            <a:ext cx="3941594" cy="13577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Sắt</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2" name="Diamond 11"/>
          <p:cNvSpPr/>
          <p:nvPr/>
        </p:nvSpPr>
        <p:spPr>
          <a:xfrm>
            <a:off x="1315240" y="5329927"/>
            <a:ext cx="1632857"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9Slide03 SFU Futura_12" panose="00000400000000000000" pitchFamily="2" charset="0"/>
              </a:rPr>
              <a:t>2</a:t>
            </a:r>
          </a:p>
        </p:txBody>
      </p:sp>
      <p:pic>
        <p:nvPicPr>
          <p:cNvPr id="15"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15" y="1330202"/>
            <a:ext cx="1223320" cy="11372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5420" y="-47290"/>
            <a:ext cx="4216954" cy="1511345"/>
            <a:chOff x="148014" y="-47290"/>
            <a:chExt cx="3943931" cy="1511345"/>
          </a:xfrm>
        </p:grpSpPr>
        <p:sp>
          <p:nvSpPr>
            <p:cNvPr id="19" name="Rectangle 18"/>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20"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6" name="Picture 7" descr="138_32_khai-thac-than">
            <a:extLst>
              <a:ext uri="{FF2B5EF4-FFF2-40B4-BE49-F238E27FC236}">
                <a16:creationId xmlns:a16="http://schemas.microsoft.com/office/drawing/2014/main" id="{DE5C8612-8D68-4A52-B56E-8FD16BB918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4035" y="3910702"/>
            <a:ext cx="42862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ANd9GcQ5dgFD8Oxs07F4GBSMRgnSsYT6nkCyVDknfPAaWK89i-w9Td0M">
            <a:extLst>
              <a:ext uri="{FF2B5EF4-FFF2-40B4-BE49-F238E27FC236}">
                <a16:creationId xmlns:a16="http://schemas.microsoft.com/office/drawing/2014/main" id="{B606AABE-B0C3-405A-9FAA-F5F519C01D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4960" y="511660"/>
            <a:ext cx="472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47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7262" y="649615"/>
            <a:ext cx="8829073" cy="2054948"/>
          </a:xfrm>
          <a:prstGeom prst="rect">
            <a:avLst/>
          </a:prstGeom>
          <a:solidFill>
            <a:schemeClr val="accent4">
              <a:lumMod val="20000"/>
              <a:lumOff val="80000"/>
            </a:schemeClr>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err="1">
                <a:solidFill>
                  <a:srgbClr val="0070C0"/>
                </a:solidFill>
                <a:latin typeface="#9Slide03 AllRoundGothic" panose="020B0703020202020104" pitchFamily="34" charset="0"/>
              </a:rPr>
              <a:t>Bôxit</a:t>
            </a:r>
            <a:r>
              <a:rPr lang="en-US" sz="4400" b="1" dirty="0">
                <a:solidFill>
                  <a:srgbClr val="0070C0"/>
                </a:solidFill>
                <a:latin typeface="#9Slide03 AllRoundGothic" panose="020B0703020202020104" pitchFamily="34" charset="0"/>
              </a:rPr>
              <a:t> </a:t>
            </a:r>
            <a:r>
              <a:rPr lang="en-US" sz="4400" b="1" dirty="0" err="1">
                <a:solidFill>
                  <a:srgbClr val="0070C0"/>
                </a:solidFill>
                <a:latin typeface="#9Slide03 AllRoundGothic" panose="020B0703020202020104" pitchFamily="34" charset="0"/>
              </a:rPr>
              <a:t>phân</a:t>
            </a:r>
            <a:r>
              <a:rPr lang="en-US" sz="4400" b="1" dirty="0">
                <a:solidFill>
                  <a:srgbClr val="0070C0"/>
                </a:solidFill>
                <a:latin typeface="#9Slide03 AllRoundGothic" panose="020B0703020202020104" pitchFamily="34" charset="0"/>
              </a:rPr>
              <a:t> </a:t>
            </a:r>
            <a:r>
              <a:rPr lang="en-US" sz="4400" b="1" dirty="0" err="1">
                <a:solidFill>
                  <a:srgbClr val="0070C0"/>
                </a:solidFill>
                <a:latin typeface="#9Slide03 AllRoundGothic" panose="020B0703020202020104" pitchFamily="34" charset="0"/>
              </a:rPr>
              <a:t>bố</a:t>
            </a:r>
            <a:r>
              <a:rPr lang="en-US" sz="4400" b="1" dirty="0">
                <a:solidFill>
                  <a:srgbClr val="0070C0"/>
                </a:solidFill>
                <a:latin typeface="#9Slide03 AllRoundGothic" panose="020B0703020202020104" pitchFamily="34" charset="0"/>
              </a:rPr>
              <a:t> </a:t>
            </a:r>
            <a:r>
              <a:rPr lang="en-US" sz="4400" b="1" dirty="0" err="1">
                <a:solidFill>
                  <a:srgbClr val="0070C0"/>
                </a:solidFill>
                <a:latin typeface="#9Slide03 AllRoundGothic" panose="020B0703020202020104" pitchFamily="34" charset="0"/>
              </a:rPr>
              <a:t>nhiều</a:t>
            </a:r>
            <a:r>
              <a:rPr lang="en-US" sz="4400" b="1" dirty="0">
                <a:solidFill>
                  <a:srgbClr val="0070C0"/>
                </a:solidFill>
                <a:latin typeface="#9Slide03 AllRoundGothic" panose="020B0703020202020104" pitchFamily="34" charset="0"/>
              </a:rPr>
              <a:t> </a:t>
            </a:r>
            <a:r>
              <a:rPr lang="en-US" sz="4400" b="1" dirty="0" err="1">
                <a:solidFill>
                  <a:srgbClr val="0070C0"/>
                </a:solidFill>
                <a:latin typeface="#9Slide03 AllRoundGothic" panose="020B0703020202020104" pitchFamily="34" charset="0"/>
              </a:rPr>
              <a:t>nhất</a:t>
            </a:r>
            <a:r>
              <a:rPr lang="en-US" sz="4400" b="1" dirty="0">
                <a:solidFill>
                  <a:srgbClr val="0070C0"/>
                </a:solidFill>
                <a:latin typeface="#9Slide03 AllRoundGothic" panose="020B0703020202020104" pitchFamily="34" charset="0"/>
              </a:rPr>
              <a:t> ở </a:t>
            </a:r>
            <a:r>
              <a:rPr lang="en-US" sz="4400" b="1" dirty="0" err="1">
                <a:solidFill>
                  <a:srgbClr val="0070C0"/>
                </a:solidFill>
                <a:latin typeface="#9Slide03 AllRoundGothic" panose="020B0703020202020104" pitchFamily="34" charset="0"/>
              </a:rPr>
              <a:t>đâu</a:t>
            </a:r>
            <a:r>
              <a:rPr lang="en-US" sz="4400" b="1" dirty="0">
                <a:solidFill>
                  <a:srgbClr val="0070C0"/>
                </a:solidFill>
                <a:latin typeface="#9Slide03 AllRoundGothic" panose="020B0703020202020104" pitchFamily="34" charset="0"/>
              </a:rPr>
              <a:t>?</a:t>
            </a:r>
            <a:endParaRPr lang="en-US" sz="4400" dirty="0">
              <a:solidFill>
                <a:srgbClr val="0070C0"/>
              </a:solidFill>
              <a:latin typeface="#9Slide03 AllRoundGothic" panose="020B0703020202020104" pitchFamily="34" charset="0"/>
              <a:cs typeface="Calibri"/>
            </a:endParaRP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3" name="Picture 2">
            <a:hlinkClick r:id="rId3" action="ppaction://hlinksldjump"/>
            <a:extLst>
              <a:ext uri="{FF2B5EF4-FFF2-40B4-BE49-F238E27FC236}">
                <a16:creationId xmlns:a16="http://schemas.microsoft.com/office/drawing/2014/main" id="{5FEC5333-4A0D-E41F-DDD1-57C49612D3DB}"/>
              </a:ext>
            </a:extLst>
          </p:cNvPr>
          <p:cNvPicPr>
            <a:picLocks noChangeAspect="1"/>
          </p:cNvPicPr>
          <p:nvPr/>
        </p:nvPicPr>
        <p:blipFill>
          <a:blip r:embed="rId6"/>
          <a:stretch>
            <a:fillRect/>
          </a:stretch>
        </p:blipFill>
        <p:spPr>
          <a:xfrm>
            <a:off x="7213600" y="6208384"/>
            <a:ext cx="4897120" cy="649615"/>
          </a:xfrm>
          <a:prstGeom prst="rect">
            <a:avLst/>
          </a:prstGeom>
        </p:spPr>
      </p:pic>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7262" y="649615"/>
            <a:ext cx="8829073" cy="2054948"/>
          </a:xfrm>
          <a:prstGeom prst="rect">
            <a:avLst/>
          </a:prstGeom>
          <a:solidFill>
            <a:schemeClr val="accent4">
              <a:lumMod val="20000"/>
              <a:lumOff val="80000"/>
            </a:schemeClr>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rgbClr val="0070C0"/>
                </a:solidFill>
                <a:latin typeface="#9Slide03 AllRoundGothic" panose="020B0703020202020104" pitchFamily="34" charset="0"/>
              </a:rPr>
              <a:t>Khoáng</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sản</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là</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tài</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nguyên</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phục</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hồi</a:t>
            </a:r>
            <a:r>
              <a:rPr lang="en-US" sz="4000" b="1" dirty="0">
                <a:solidFill>
                  <a:srgbClr val="0070C0"/>
                </a:solidFill>
                <a:latin typeface="#9Slide03 AllRoundGothic" panose="020B0703020202020104" pitchFamily="34" charset="0"/>
              </a:rPr>
              <a:t> hay </a:t>
            </a:r>
            <a:r>
              <a:rPr lang="en-US" sz="4000" b="1" dirty="0" err="1">
                <a:solidFill>
                  <a:srgbClr val="0070C0"/>
                </a:solidFill>
                <a:latin typeface="#9Slide03 AllRoundGothic" panose="020B0703020202020104" pitchFamily="34" charset="0"/>
              </a:rPr>
              <a:t>không</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phục</a:t>
            </a:r>
            <a:r>
              <a:rPr lang="en-US" sz="4000" b="1" dirty="0">
                <a:solidFill>
                  <a:srgbClr val="0070C0"/>
                </a:solidFill>
                <a:latin typeface="#9Slide03 AllRoundGothic" panose="020B0703020202020104" pitchFamily="34" charset="0"/>
              </a:rPr>
              <a:t> </a:t>
            </a:r>
            <a:r>
              <a:rPr lang="en-US" sz="4000" b="1" dirty="0" err="1">
                <a:solidFill>
                  <a:srgbClr val="0070C0"/>
                </a:solidFill>
                <a:latin typeface="#9Slide03 AllRoundGothic" panose="020B0703020202020104" pitchFamily="34" charset="0"/>
              </a:rPr>
              <a:t>hồi</a:t>
            </a:r>
            <a:r>
              <a:rPr lang="en-US" sz="4000" b="1" dirty="0">
                <a:solidFill>
                  <a:srgbClr val="0070C0"/>
                </a:solidFill>
                <a:latin typeface="#9Slide03 AllRoundGothic" panose="020B0703020202020104" pitchFamily="34" charset="0"/>
              </a:rPr>
              <a:t>? </a:t>
            </a:r>
            <a:endParaRPr lang="en-US" sz="4000" dirty="0">
              <a:solidFill>
                <a:srgbClr val="0070C0"/>
              </a:solidFill>
              <a:latin typeface="#9Slide03 AllRoundGothic" panose="020B0703020202020104" pitchFamily="34" charset="0"/>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Picture 1">
            <a:hlinkClick r:id="rId3" action="ppaction://hlinksldjump"/>
            <a:extLst>
              <a:ext uri="{FF2B5EF4-FFF2-40B4-BE49-F238E27FC236}">
                <a16:creationId xmlns:a16="http://schemas.microsoft.com/office/drawing/2014/main" id="{59AD5716-7283-3912-E1B9-3386DEB8FABC}"/>
              </a:ext>
            </a:extLst>
          </p:cNvPr>
          <p:cNvPicPr>
            <a:picLocks noChangeAspect="1"/>
          </p:cNvPicPr>
          <p:nvPr/>
        </p:nvPicPr>
        <p:blipFill>
          <a:blip r:embed="rId6"/>
          <a:stretch>
            <a:fillRect/>
          </a:stretch>
        </p:blipFill>
        <p:spPr>
          <a:xfrm>
            <a:off x="7213600" y="6208384"/>
            <a:ext cx="4897120" cy="649615"/>
          </a:xfrm>
          <a:prstGeom prst="rect">
            <a:avLst/>
          </a:prstGeom>
        </p:spPr>
      </p:pic>
    </p:spTree>
    <p:extLst>
      <p:ext uri="{BB962C8B-B14F-4D97-AF65-F5344CB8AC3E}">
        <p14:creationId xmlns:p14="http://schemas.microsoft.com/office/powerpoint/2010/main" val="21492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7262" y="649615"/>
            <a:ext cx="8829073" cy="2054948"/>
          </a:xfrm>
          <a:prstGeom prst="rect">
            <a:avLst/>
          </a:prstGeom>
          <a:solidFill>
            <a:schemeClr val="accent4">
              <a:lumMod val="20000"/>
              <a:lumOff val="80000"/>
            </a:schemeClr>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solidFill>
                  <a:srgbClr val="0070C0"/>
                </a:solidFill>
                <a:latin typeface="#9Slide03 AllRoundGothic" panose="020B0703020202020104" pitchFamily="34" charset="0"/>
              </a:rPr>
              <a:t>Thực trạng tài nguyên khoáng sản ở nước ta?</a:t>
            </a:r>
            <a:endParaRPr lang="vi-VN" sz="4000">
              <a:solidFill>
                <a:srgbClr val="0070C0"/>
              </a:solidFill>
              <a:latin typeface="#9Slide03 AllRoundGothic" panose="020B0703020202020104" pitchFamily="34"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Picture 1">
            <a:hlinkClick r:id="rId3" action="ppaction://hlinksldjump"/>
            <a:extLst>
              <a:ext uri="{FF2B5EF4-FFF2-40B4-BE49-F238E27FC236}">
                <a16:creationId xmlns:a16="http://schemas.microsoft.com/office/drawing/2014/main" id="{7A8334D9-E082-7C85-716B-A8EC56E19744}"/>
              </a:ext>
            </a:extLst>
          </p:cNvPr>
          <p:cNvPicPr>
            <a:picLocks noChangeAspect="1"/>
          </p:cNvPicPr>
          <p:nvPr/>
        </p:nvPicPr>
        <p:blipFill>
          <a:blip r:embed="rId6"/>
          <a:stretch>
            <a:fillRect/>
          </a:stretch>
        </p:blipFill>
        <p:spPr>
          <a:xfrm>
            <a:off x="7213600" y="6208384"/>
            <a:ext cx="4897120" cy="649615"/>
          </a:xfrm>
          <a:prstGeom prst="rect">
            <a:avLst/>
          </a:prstGeom>
        </p:spPr>
      </p:pic>
    </p:spTree>
    <p:extLst>
      <p:ext uri="{BB962C8B-B14F-4D97-AF65-F5344CB8AC3E}">
        <p14:creationId xmlns:p14="http://schemas.microsoft.com/office/powerpoint/2010/main" val="5394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7262" y="649615"/>
            <a:ext cx="8829073" cy="2054948"/>
          </a:xfrm>
          <a:prstGeom prst="rect">
            <a:avLst/>
          </a:prstGeom>
          <a:solidFill>
            <a:schemeClr val="accent4">
              <a:lumMod val="20000"/>
              <a:lumOff val="80000"/>
            </a:schemeClr>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a:solidFill>
                  <a:srgbClr val="0070C0"/>
                </a:solidFill>
                <a:latin typeface="#9Slide03 AllRoundGothic" panose="020B0703020202020104" pitchFamily="34" charset="0"/>
              </a:rPr>
              <a:t>Nguyên nhân làm cạn kiệt nguồn tài nguyên khoáng sản?</a:t>
            </a:r>
            <a:endParaRPr lang="en-US" sz="3600" dirty="0">
              <a:solidFill>
                <a:srgbClr val="0070C0"/>
              </a:solidFill>
              <a:latin typeface="#9Slide03 AllRoundGothic" panose="020B0703020202020104" pitchFamily="34" charset="0"/>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Picture 1">
            <a:hlinkClick r:id="rId3" action="ppaction://hlinksldjump"/>
            <a:extLst>
              <a:ext uri="{FF2B5EF4-FFF2-40B4-BE49-F238E27FC236}">
                <a16:creationId xmlns:a16="http://schemas.microsoft.com/office/drawing/2014/main" id="{420F202D-9867-3014-4451-712563682B0C}"/>
              </a:ext>
            </a:extLst>
          </p:cNvPr>
          <p:cNvPicPr>
            <a:picLocks noChangeAspect="1"/>
          </p:cNvPicPr>
          <p:nvPr/>
        </p:nvPicPr>
        <p:blipFill>
          <a:blip r:embed="rId6"/>
          <a:stretch>
            <a:fillRect/>
          </a:stretch>
        </p:blipFill>
        <p:spPr>
          <a:xfrm>
            <a:off x="7213600" y="6208384"/>
            <a:ext cx="4897120" cy="649615"/>
          </a:xfrm>
          <a:prstGeom prst="rect">
            <a:avLst/>
          </a:prstGeom>
        </p:spPr>
      </p:pic>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697262" y="649615"/>
            <a:ext cx="10037538" cy="2054948"/>
          </a:xfrm>
          <a:prstGeom prst="rect">
            <a:avLst/>
          </a:prstGeom>
          <a:solidFill>
            <a:schemeClr val="accent4">
              <a:lumMod val="20000"/>
              <a:lumOff val="80000"/>
            </a:schemeClr>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a:solidFill>
                  <a:srgbClr val="0070C0"/>
                </a:solidFill>
                <a:latin typeface="#9Slide03 AllRoundGothic" panose="020B0703020202020104" pitchFamily="34" charset="0"/>
              </a:rPr>
              <a:t>Kể tên một số năng lượng thay thế?</a:t>
            </a:r>
            <a:endParaRPr lang="en-US" sz="4400" dirty="0">
              <a:solidFill>
                <a:srgbClr val="0070C0"/>
              </a:solidFill>
              <a:latin typeface="#9Slide03 AllRoundGothic" panose="020B0703020202020104" pitchFamily="34" charset="0"/>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Picture 1">
            <a:hlinkClick r:id="rId3" action="ppaction://hlinksldjump"/>
            <a:extLst>
              <a:ext uri="{FF2B5EF4-FFF2-40B4-BE49-F238E27FC236}">
                <a16:creationId xmlns:a16="http://schemas.microsoft.com/office/drawing/2014/main" id="{5C60A589-AD7A-64A7-5630-CADAC87680B8}"/>
              </a:ext>
            </a:extLst>
          </p:cNvPr>
          <p:cNvPicPr>
            <a:picLocks noChangeAspect="1"/>
          </p:cNvPicPr>
          <p:nvPr/>
        </p:nvPicPr>
        <p:blipFill>
          <a:blip r:embed="rId6"/>
          <a:stretch>
            <a:fillRect/>
          </a:stretch>
        </p:blipFill>
        <p:spPr>
          <a:xfrm>
            <a:off x="7213600" y="6208384"/>
            <a:ext cx="4897120" cy="649615"/>
          </a:xfrm>
          <a:prstGeom prst="rect">
            <a:avLst/>
          </a:prstGeom>
        </p:spPr>
      </p:pic>
    </p:spTree>
    <p:extLst>
      <p:ext uri="{BB962C8B-B14F-4D97-AF65-F5344CB8AC3E}">
        <p14:creationId xmlns:p14="http://schemas.microsoft.com/office/powerpoint/2010/main" val="2497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App Insights: Nhanh như chớp nhí | Apptopia">
            <a:extLst>
              <a:ext uri="{FF2B5EF4-FFF2-40B4-BE49-F238E27FC236}">
                <a16:creationId xmlns:a16="http://schemas.microsoft.com/office/drawing/2014/main" id="{48EAD1CB-6B94-8913-82E6-5403C2D7A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65" y="1697804"/>
            <a:ext cx="3462391" cy="3462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C1B272-9764-619E-4D57-7D25D4C08851}"/>
              </a:ext>
            </a:extLst>
          </p:cNvPr>
          <p:cNvSpPr txBox="1"/>
          <p:nvPr/>
        </p:nvSpPr>
        <p:spPr>
          <a:xfrm>
            <a:off x="3595956" y="476830"/>
            <a:ext cx="8465905" cy="6381170"/>
          </a:xfrm>
          <a:prstGeom prst="rect">
            <a:avLst/>
          </a:prstGeom>
          <a:noFill/>
          <a:ln>
            <a:solidFill>
              <a:srgbClr val="00B050"/>
            </a:solidFill>
            <a:prstDash val="sysDash"/>
          </a:ln>
        </p:spPr>
        <p:txBody>
          <a:bodyPr wrap="square">
            <a:spAutoFit/>
          </a:bodyPr>
          <a:lstStyle/>
          <a:p>
            <a:pPr indent="180340" algn="just">
              <a:lnSpc>
                <a:spcPct val="115000"/>
              </a:lnSpc>
              <a:spcAft>
                <a:spcPts val="600"/>
              </a:spcAft>
              <a:tabLst>
                <a:tab pos="180340" algn="l"/>
                <a:tab pos="450215" algn="l"/>
              </a:tabLst>
            </a:pPr>
            <a:r>
              <a:rPr lang="en-US" sz="2800">
                <a:solidFill>
                  <a:srgbClr val="0000FF"/>
                </a:solidFill>
                <a:effectLst/>
                <a:latin typeface="Arial" panose="020B0604020202020204" pitchFamily="34" charset="0"/>
                <a:ea typeface="Cambria" panose="02040503050406030204" pitchFamily="18" charset="0"/>
                <a:cs typeface="Arial" panose="020B0604020202020204" pitchFamily="34" charset="0"/>
              </a:rPr>
              <a:t>-Cá nhân sử dụng tập bản đồ xác định các mỏ khoáng sản và tên gọi các loại khoáng sản, </a:t>
            </a:r>
          </a:p>
          <a:p>
            <a:pPr indent="180340" algn="just">
              <a:lnSpc>
                <a:spcPct val="115000"/>
              </a:lnSpc>
              <a:spcAft>
                <a:spcPts val="600"/>
              </a:spcAft>
              <a:tabLst>
                <a:tab pos="180340" algn="l"/>
                <a:tab pos="450215" algn="l"/>
              </a:tabLst>
            </a:pPr>
            <a:r>
              <a:rPr lang="en-US" sz="2800">
                <a:solidFill>
                  <a:srgbClr val="0000FF"/>
                </a:solidFill>
                <a:latin typeface="Arial" panose="020B0604020202020204" pitchFamily="34" charset="0"/>
                <a:ea typeface="Cambria" panose="02040503050406030204" pitchFamily="18" charset="0"/>
                <a:cs typeface="Arial" panose="020B0604020202020204" pitchFamily="34" charset="0"/>
              </a:rPr>
              <a:t>- Lần lượt từng hs nhóm A đọc tên khoáng sản hs nhóm B trả lời nơi phân bố và ngược lại theo vòng tròn. Ví dụ:</a:t>
            </a:r>
            <a:endParaRPr lang="en-US" sz="2800">
              <a:solidFill>
                <a:srgbClr val="0000FF"/>
              </a:solidFill>
              <a:effectLst/>
              <a:latin typeface="Arial" panose="020B0604020202020204" pitchFamily="34" charset="0"/>
              <a:ea typeface="Cambria" panose="020405030504060302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800" b="1">
                <a:solidFill>
                  <a:srgbClr val="0000FF"/>
                </a:solidFill>
                <a:effectLst/>
                <a:latin typeface="Arial" panose="020B0604020202020204" pitchFamily="34" charset="0"/>
                <a:ea typeface="Cambria" panose="02040503050406030204" pitchFamily="18" charset="0"/>
                <a:cs typeface="Arial" panose="020B0604020202020204" pitchFamily="34" charset="0"/>
              </a:rPr>
              <a:t>Người A nói </a:t>
            </a:r>
            <a:r>
              <a:rPr lang="en-US" sz="2800" b="1">
                <a:solidFill>
                  <a:srgbClr val="FF0000"/>
                </a:solidFill>
                <a:effectLst/>
                <a:latin typeface="Arial" panose="020B0604020202020204" pitchFamily="34" charset="0"/>
                <a:ea typeface="Cambria" panose="02040503050406030204" pitchFamily="18" charset="0"/>
                <a:cs typeface="Arial" panose="020B0604020202020204" pitchFamily="34" charset="0"/>
              </a:rPr>
              <a:t>Than đá </a:t>
            </a:r>
            <a:r>
              <a:rPr lang="en-US" sz="2800" b="1">
                <a:solidFill>
                  <a:srgbClr val="0000FF"/>
                </a:solidFill>
                <a:effectLst/>
                <a:latin typeface="Arial" panose="020B0604020202020204" pitchFamily="34" charset="0"/>
                <a:ea typeface="Cambria" panose="02040503050406030204" pitchFamily="18" charset="0"/>
                <a:cs typeface="Arial" panose="020B0604020202020204" pitchFamily="34" charset="0"/>
              </a:rPr>
              <a:t>người B trả lời </a:t>
            </a:r>
            <a:r>
              <a:rPr lang="en-US" sz="2800" b="1">
                <a:solidFill>
                  <a:srgbClr val="FF0000"/>
                </a:solidFill>
                <a:effectLst/>
                <a:latin typeface="Arial" panose="020B0604020202020204" pitchFamily="34" charset="0"/>
                <a:ea typeface="Cambria" panose="02040503050406030204" pitchFamily="18" charset="0"/>
                <a:cs typeface="Arial" panose="020B0604020202020204" pitchFamily="34" charset="0"/>
              </a:rPr>
              <a:t>Quảng Ninh</a:t>
            </a:r>
            <a:endParaRPr lang="en-US" sz="28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15000"/>
              </a:lnSpc>
              <a:spcAft>
                <a:spcPts val="600"/>
              </a:spcAft>
              <a:buFontTx/>
              <a:buChar char="-"/>
              <a:tabLst>
                <a:tab pos="180340" algn="l"/>
                <a:tab pos="450215" algn="l"/>
              </a:tabLst>
            </a:pPr>
            <a:r>
              <a:rPr lang="en-US" sz="2800">
                <a:solidFill>
                  <a:srgbClr val="0000FF"/>
                </a:solidFill>
                <a:effectLst/>
                <a:latin typeface="Arial" panose="020B0604020202020204" pitchFamily="34" charset="0"/>
                <a:ea typeface="Cambria" panose="02040503050406030204" pitchFamily="18" charset="0"/>
                <a:cs typeface="Arial" panose="020B0604020202020204" pitchFamily="34" charset="0"/>
              </a:rPr>
              <a:t>Mỗi câu trả lời không quá </a:t>
            </a:r>
            <a:r>
              <a:rPr lang="en-US" sz="2800" b="1">
                <a:solidFill>
                  <a:srgbClr val="FF0000"/>
                </a:solidFill>
                <a:effectLst/>
                <a:latin typeface="Arial" panose="020B0604020202020204" pitchFamily="34" charset="0"/>
                <a:ea typeface="Cambria" panose="02040503050406030204" pitchFamily="18" charset="0"/>
                <a:cs typeface="Arial" panose="020B0604020202020204" pitchFamily="34" charset="0"/>
              </a:rPr>
              <a:t>10s </a:t>
            </a:r>
            <a:r>
              <a:rPr lang="en-US" sz="2800">
                <a:solidFill>
                  <a:srgbClr val="0000FF"/>
                </a:solidFill>
                <a:effectLst/>
                <a:latin typeface="Arial" panose="020B0604020202020204" pitchFamily="34" charset="0"/>
                <a:ea typeface="Cambria" panose="02040503050406030204" pitchFamily="18" charset="0"/>
                <a:cs typeface="Arial" panose="020B0604020202020204" pitchFamily="34" charset="0"/>
              </a:rPr>
              <a:t>và không lặp lại .</a:t>
            </a:r>
          </a:p>
          <a:p>
            <a:pPr marL="457200" indent="-457200" algn="just">
              <a:lnSpc>
                <a:spcPct val="115000"/>
              </a:lnSpc>
              <a:spcAft>
                <a:spcPts val="600"/>
              </a:spcAft>
              <a:buFontTx/>
              <a:buChar char="-"/>
              <a:tabLst>
                <a:tab pos="180340" algn="l"/>
                <a:tab pos="450215" algn="l"/>
              </a:tabLst>
            </a:pPr>
            <a:r>
              <a:rPr lang="en-US" sz="2800">
                <a:solidFill>
                  <a:srgbClr val="0000FF"/>
                </a:solidFill>
                <a:latin typeface="Arial" panose="020B0604020202020204" pitchFamily="34" charset="0"/>
                <a:ea typeface="Cambria" panose="02040503050406030204" pitchFamily="18" charset="0"/>
                <a:cs typeface="Arial" panose="020B0604020202020204" pitchFamily="34" charset="0"/>
              </a:rPr>
              <a:t>Số điểm cho mỗi đội chơi là </a:t>
            </a:r>
            <a:r>
              <a:rPr lang="en-US" sz="2800" b="1">
                <a:solidFill>
                  <a:srgbClr val="FF0000"/>
                </a:solidFill>
                <a:latin typeface="Arial" panose="020B0604020202020204" pitchFamily="34" charset="0"/>
                <a:ea typeface="Cambria" panose="02040503050406030204" pitchFamily="18" charset="0"/>
                <a:cs typeface="Arial" panose="020B0604020202020204" pitchFamily="34" charset="0"/>
              </a:rPr>
              <a:t>100 điểm</a:t>
            </a:r>
            <a:r>
              <a:rPr lang="en-US" sz="2800">
                <a:solidFill>
                  <a:srgbClr val="0000FF"/>
                </a:solidFill>
                <a:latin typeface="Arial" panose="020B0604020202020204" pitchFamily="34" charset="0"/>
                <a:ea typeface="Cambria" panose="02040503050406030204" pitchFamily="18" charset="0"/>
                <a:cs typeface="Arial" panose="020B0604020202020204" pitchFamily="34" charset="0"/>
              </a:rPr>
              <a:t>. Mỗi HS trả lời sai </a:t>
            </a:r>
            <a:r>
              <a:rPr lang="en-US" sz="2800" b="1">
                <a:solidFill>
                  <a:srgbClr val="FF0000"/>
                </a:solidFill>
                <a:latin typeface="Arial" panose="020B0604020202020204" pitchFamily="34" charset="0"/>
                <a:ea typeface="Cambria" panose="02040503050406030204" pitchFamily="18" charset="0"/>
                <a:cs typeface="Arial" panose="020B0604020202020204" pitchFamily="34" charset="0"/>
              </a:rPr>
              <a:t>trừ 10 điểm</a:t>
            </a:r>
            <a:r>
              <a:rPr lang="en-US" sz="2800">
                <a:solidFill>
                  <a:srgbClr val="0000FF"/>
                </a:solidFill>
                <a:latin typeface="Arial" panose="020B0604020202020204" pitchFamily="34" charset="0"/>
                <a:ea typeface="Cambria" panose="02040503050406030204" pitchFamily="18" charset="0"/>
                <a:cs typeface="Arial" panose="020B0604020202020204" pitchFamily="34" charset="0"/>
              </a:rPr>
              <a:t> và nhường quyền trả lời cho HS khác trong đội chơi.</a:t>
            </a:r>
          </a:p>
          <a:p>
            <a:pPr marL="457200" indent="-457200" algn="just">
              <a:lnSpc>
                <a:spcPct val="115000"/>
              </a:lnSpc>
              <a:spcAft>
                <a:spcPts val="600"/>
              </a:spcAft>
              <a:buFontTx/>
              <a:buChar char="-"/>
              <a:tabLst>
                <a:tab pos="180340" algn="l"/>
                <a:tab pos="450215" algn="l"/>
              </a:tabLst>
            </a:pPr>
            <a:r>
              <a:rPr lang="en-US" sz="2800" b="1">
                <a:solidFill>
                  <a:srgbClr val="00B050"/>
                </a:solidFill>
                <a:latin typeface="Arial" panose="020B0604020202020204" pitchFamily="34" charset="0"/>
                <a:ea typeface="Cambria" panose="02040503050406030204" pitchFamily="18" charset="0"/>
                <a:cs typeface="Arial" panose="020B0604020202020204" pitchFamily="34" charset="0"/>
              </a:rPr>
              <a:t>Đội chiến thắng là đội có số điểm cao nhất</a:t>
            </a:r>
            <a:endParaRPr lang="en-US" sz="2800" b="1">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6D98FB9A-4354-E5FF-D87E-464996B265E2}"/>
              </a:ext>
            </a:extLst>
          </p:cNvPr>
          <p:cNvPicPr>
            <a:picLocks noChangeAspect="1"/>
          </p:cNvPicPr>
          <p:nvPr/>
        </p:nvPicPr>
        <p:blipFill>
          <a:blip r:embed="rId3"/>
          <a:stretch>
            <a:fillRect/>
          </a:stretch>
        </p:blipFill>
        <p:spPr>
          <a:xfrm>
            <a:off x="212944" y="154397"/>
            <a:ext cx="3254397" cy="799019"/>
          </a:xfrm>
          <a:prstGeom prst="rect">
            <a:avLst/>
          </a:prstGeom>
        </p:spPr>
      </p:pic>
    </p:spTree>
    <p:extLst>
      <p:ext uri="{BB962C8B-B14F-4D97-AF65-F5344CB8AC3E}">
        <p14:creationId xmlns:p14="http://schemas.microsoft.com/office/powerpoint/2010/main" val="10735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EE472D-A6B5-8598-1D2E-9E35F1DB82AB}"/>
              </a:ext>
            </a:extLst>
          </p:cNvPr>
          <p:cNvSpPr txBox="1"/>
          <p:nvPr/>
        </p:nvSpPr>
        <p:spPr>
          <a:xfrm>
            <a:off x="0" y="1205610"/>
            <a:ext cx="12477008" cy="646331"/>
          </a:xfrm>
          <a:prstGeom prst="rect">
            <a:avLst/>
          </a:prstGeom>
          <a:noFill/>
        </p:spPr>
        <p:txBody>
          <a:bodyPr wrap="square" rtlCol="0">
            <a:spAutoFit/>
          </a:bodyPr>
          <a:lstStyle/>
          <a:p>
            <a:pPr algn="just"/>
            <a:r>
              <a:rPr lang="vi-VN" sz="3600" b="0" i="0">
                <a:solidFill>
                  <a:srgbClr val="00B050"/>
                </a:solidFill>
                <a:effectLst/>
                <a:latin typeface="#9Slide05 Fourth" panose="00000500000000000000" pitchFamily="2" charset="0"/>
              </a:rPr>
              <a:t>Hãy vẽ sơ đồ thể hiện sự đa dạng của tài nguyên khoáng sản Việt Nam</a:t>
            </a:r>
            <a:endParaRPr lang="en-US" sz="3600">
              <a:solidFill>
                <a:srgbClr val="00B050"/>
              </a:solidFill>
              <a:latin typeface="#9Slide05 Fourth" panose="000005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2AAD2F9-4C12-33DC-6FB4-E4AA1DA66233}"/>
              </a:ext>
            </a:extLst>
          </p:cNvPr>
          <p:cNvSpPr txBox="1"/>
          <p:nvPr/>
        </p:nvSpPr>
        <p:spPr>
          <a:xfrm>
            <a:off x="2821353" y="-48556"/>
            <a:ext cx="6834301" cy="1323439"/>
          </a:xfrm>
          <a:prstGeom prst="rect">
            <a:avLst/>
          </a:prstGeom>
          <a:noFill/>
        </p:spPr>
        <p:txBody>
          <a:bodyPr wrap="square" rtlCol="0">
            <a:spAutoFit/>
          </a:bodyPr>
          <a:lstStyle/>
          <a:p>
            <a:r>
              <a:rPr lang="en-US" sz="8000" dirty="0" smtClean="0">
                <a:solidFill>
                  <a:srgbClr val="0070C0"/>
                </a:solidFill>
                <a:latin typeface="Arial" panose="020B0604020202020204" pitchFamily="34" charset="0"/>
                <a:ea typeface="STCaiyun" panose="02010800040101010101" pitchFamily="2" charset="-122"/>
                <a:cs typeface="Arial" panose="020B0604020202020204" pitchFamily="34" charset="0"/>
              </a:rPr>
              <a:t>LUYỆN</a:t>
            </a:r>
            <a:r>
              <a:rPr lang="en-US" sz="8000" dirty="0">
                <a:solidFill>
                  <a:srgbClr val="0070C0"/>
                </a:solidFill>
                <a:latin typeface="Arial" panose="020B0604020202020204" pitchFamily="34" charset="0"/>
                <a:ea typeface="STCaiyun" panose="02010800040101010101" pitchFamily="2" charset="-122"/>
                <a:cs typeface="Arial" panose="020B0604020202020204" pitchFamily="34" charset="0"/>
              </a:rPr>
              <a:t> </a:t>
            </a:r>
            <a:r>
              <a:rPr lang="en-US" sz="8000" dirty="0" smtClean="0">
                <a:solidFill>
                  <a:srgbClr val="0070C0"/>
                </a:solidFill>
                <a:latin typeface="Arial" panose="020B0604020202020204" pitchFamily="34" charset="0"/>
                <a:ea typeface="STCaiyun" panose="02010800040101010101" pitchFamily="2" charset="-122"/>
                <a:cs typeface="Arial" panose="020B0604020202020204" pitchFamily="34" charset="0"/>
              </a:rPr>
              <a:t>TẬP</a:t>
            </a:r>
            <a:endParaRPr lang="en-US" sz="8000" dirty="0">
              <a:solidFill>
                <a:srgbClr val="0070C0"/>
              </a:solidFill>
              <a:latin typeface="Arial" panose="020B0604020202020204" pitchFamily="34" charset="0"/>
              <a:ea typeface="STCaiyun" panose="02010800040101010101" pitchFamily="2" charset="-122"/>
              <a:cs typeface="Arial" panose="020B0604020202020204" pitchFamily="34" charset="0"/>
            </a:endParaRPr>
          </a:p>
        </p:txBody>
      </p:sp>
    </p:spTree>
    <p:extLst>
      <p:ext uri="{BB962C8B-B14F-4D97-AF65-F5344CB8AC3E}">
        <p14:creationId xmlns:p14="http://schemas.microsoft.com/office/powerpoint/2010/main" val="11346737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EE472D-A6B5-8598-1D2E-9E35F1DB82AB}"/>
              </a:ext>
            </a:extLst>
          </p:cNvPr>
          <p:cNvSpPr txBox="1"/>
          <p:nvPr/>
        </p:nvSpPr>
        <p:spPr>
          <a:xfrm>
            <a:off x="0" y="1205610"/>
            <a:ext cx="12477008" cy="646331"/>
          </a:xfrm>
          <a:prstGeom prst="rect">
            <a:avLst/>
          </a:prstGeom>
          <a:noFill/>
        </p:spPr>
        <p:txBody>
          <a:bodyPr wrap="square" rtlCol="0">
            <a:spAutoFit/>
          </a:bodyPr>
          <a:lstStyle/>
          <a:p>
            <a:pPr algn="just"/>
            <a:r>
              <a:rPr lang="vi-VN" sz="3600" b="0" i="0">
                <a:solidFill>
                  <a:srgbClr val="00B050"/>
                </a:solidFill>
                <a:effectLst/>
                <a:latin typeface="#9Slide05 Fourth" panose="00000500000000000000" pitchFamily="2" charset="0"/>
              </a:rPr>
              <a:t>Hãy vẽ sơ đồ thể hiện sự đa dạng của tài nguyên khoáng sản Việt Nam</a:t>
            </a:r>
            <a:endParaRPr lang="en-US" sz="3600">
              <a:solidFill>
                <a:srgbClr val="00B050"/>
              </a:solidFill>
              <a:latin typeface="#9Slide05 Fourth" panose="000005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2AAD2F9-4C12-33DC-6FB4-E4AA1DA66233}"/>
              </a:ext>
            </a:extLst>
          </p:cNvPr>
          <p:cNvSpPr txBox="1"/>
          <p:nvPr/>
        </p:nvSpPr>
        <p:spPr>
          <a:xfrm>
            <a:off x="2821353" y="-48556"/>
            <a:ext cx="6834301" cy="1323439"/>
          </a:xfrm>
          <a:prstGeom prst="rect">
            <a:avLst/>
          </a:prstGeom>
          <a:noFill/>
        </p:spPr>
        <p:txBody>
          <a:bodyPr wrap="square" rtlCol="0">
            <a:spAutoFit/>
          </a:bodyPr>
          <a:lstStyle/>
          <a:p>
            <a:r>
              <a:rPr lang="en-US" sz="8000" dirty="0" smtClean="0">
                <a:solidFill>
                  <a:srgbClr val="0070C0"/>
                </a:solidFill>
                <a:latin typeface="Arial" panose="020B0604020202020204" pitchFamily="34" charset="0"/>
                <a:ea typeface="STCaiyun" panose="02010800040101010101" pitchFamily="2" charset="-122"/>
                <a:cs typeface="Arial" panose="020B0604020202020204" pitchFamily="34" charset="0"/>
              </a:rPr>
              <a:t>LUYỆN</a:t>
            </a:r>
            <a:r>
              <a:rPr lang="en-US" sz="8000" dirty="0">
                <a:solidFill>
                  <a:srgbClr val="0070C0"/>
                </a:solidFill>
                <a:latin typeface="Arial" panose="020B0604020202020204" pitchFamily="34" charset="0"/>
                <a:ea typeface="STCaiyun" panose="02010800040101010101" pitchFamily="2" charset="-122"/>
                <a:cs typeface="Arial" panose="020B0604020202020204" pitchFamily="34" charset="0"/>
              </a:rPr>
              <a:t> </a:t>
            </a:r>
            <a:r>
              <a:rPr lang="en-US" sz="8000" dirty="0" smtClean="0">
                <a:solidFill>
                  <a:srgbClr val="0070C0"/>
                </a:solidFill>
                <a:latin typeface="Arial" panose="020B0604020202020204" pitchFamily="34" charset="0"/>
                <a:ea typeface="STCaiyun" panose="02010800040101010101" pitchFamily="2" charset="-122"/>
                <a:cs typeface="Arial" panose="020B0604020202020204" pitchFamily="34" charset="0"/>
              </a:rPr>
              <a:t>TẬP</a:t>
            </a:r>
            <a:endParaRPr lang="en-US" sz="8000" dirty="0">
              <a:solidFill>
                <a:srgbClr val="0070C0"/>
              </a:solidFill>
              <a:latin typeface="Arial" panose="020B0604020202020204" pitchFamily="34" charset="0"/>
              <a:ea typeface="STCaiyun" panose="02010800040101010101" pitchFamily="2" charset="-122"/>
              <a:cs typeface="Arial" panose="020B0604020202020204" pitchFamily="34" charset="0"/>
            </a:endParaRPr>
          </a:p>
        </p:txBody>
      </p:sp>
      <p:pic>
        <p:nvPicPr>
          <p:cNvPr id="4098" name="Picture 2" descr="Hãy vẽ sơ đồ thể hiện sự đa dạng của tài nguyên khoáng sản Việt Nam">
            <a:extLst>
              <a:ext uri="{FF2B5EF4-FFF2-40B4-BE49-F238E27FC236}">
                <a16:creationId xmlns:a16="http://schemas.microsoft.com/office/drawing/2014/main" id="{F87AB720-7B4A-1ADA-E13A-8BDF368B4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07" y="1851941"/>
            <a:ext cx="7694148" cy="476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2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E19F36-707C-47DA-A230-828115875707}"/>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3" name="Group 2">
            <a:extLst>
              <a:ext uri="{FF2B5EF4-FFF2-40B4-BE49-F238E27FC236}">
                <a16:creationId xmlns:a16="http://schemas.microsoft.com/office/drawing/2014/main" id="{ED087C6B-98CD-408D-905B-0593D59CB7C7}"/>
              </a:ext>
            </a:extLst>
          </p:cNvPr>
          <p:cNvGrpSpPr/>
          <p:nvPr/>
        </p:nvGrpSpPr>
        <p:grpSpPr>
          <a:xfrm>
            <a:off x="-48938" y="2467959"/>
            <a:ext cx="6318560" cy="2654223"/>
            <a:chOff x="649341" y="1532047"/>
            <a:chExt cx="6318560" cy="2654223"/>
          </a:xfrm>
        </p:grpSpPr>
        <p:grpSp>
          <p:nvGrpSpPr>
            <p:cNvPr id="13" name="Google Shape;289;p20">
              <a:extLst>
                <a:ext uri="{FF2B5EF4-FFF2-40B4-BE49-F238E27FC236}">
                  <a16:creationId xmlns:a16="http://schemas.microsoft.com/office/drawing/2014/main" id="{8472BBF6-32D5-45CB-BCD7-9D28FAB64356}"/>
                </a:ext>
              </a:extLst>
            </p:cNvPr>
            <p:cNvGrpSpPr/>
            <p:nvPr/>
          </p:nvGrpSpPr>
          <p:grpSpPr>
            <a:xfrm>
              <a:off x="649341" y="1532047"/>
              <a:ext cx="6318560" cy="2654223"/>
              <a:chOff x="3603128" y="1206550"/>
              <a:chExt cx="5530230" cy="2654223"/>
            </a:xfrm>
          </p:grpSpPr>
          <p:sp>
            <p:nvSpPr>
              <p:cNvPr id="14" name="Google Shape;290;p20">
                <a:extLst>
                  <a:ext uri="{FF2B5EF4-FFF2-40B4-BE49-F238E27FC236}">
                    <a16:creationId xmlns:a16="http://schemas.microsoft.com/office/drawing/2014/main" id="{6BA38407-B1D8-4162-A959-03509D6A13C7}"/>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1;p20">
                <a:extLst>
                  <a:ext uri="{FF2B5EF4-FFF2-40B4-BE49-F238E27FC236}">
                    <a16:creationId xmlns:a16="http://schemas.microsoft.com/office/drawing/2014/main" id="{01C7E35C-1487-4B0D-815C-F38D7845AC37}"/>
                  </a:ext>
                </a:extLst>
              </p:cNvPr>
              <p:cNvSpPr/>
              <p:nvPr/>
            </p:nvSpPr>
            <p:spPr>
              <a:xfrm>
                <a:off x="3861881" y="1373661"/>
                <a:ext cx="4649780" cy="2391965"/>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2;p20">
                <a:extLst>
                  <a:ext uri="{FF2B5EF4-FFF2-40B4-BE49-F238E27FC236}">
                    <a16:creationId xmlns:a16="http://schemas.microsoft.com/office/drawing/2014/main" id="{976A2BFC-7B07-456F-9E78-18F6D6891D97}"/>
                  </a:ext>
                </a:extLst>
              </p:cNvPr>
              <p:cNvSpPr/>
              <p:nvPr/>
            </p:nvSpPr>
            <p:spPr>
              <a:xfrm>
                <a:off x="5060574" y="3811690"/>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p20">
                <a:extLst>
                  <a:ext uri="{FF2B5EF4-FFF2-40B4-BE49-F238E27FC236}">
                    <a16:creationId xmlns:a16="http://schemas.microsoft.com/office/drawing/2014/main" id="{F92296C6-96DD-43E0-AFD3-5CBC85364735}"/>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4;p20">
                <a:extLst>
                  <a:ext uri="{FF2B5EF4-FFF2-40B4-BE49-F238E27FC236}">
                    <a16:creationId xmlns:a16="http://schemas.microsoft.com/office/drawing/2014/main" id="{474BD58F-EFD2-463C-AF95-62B8F13D71FA}"/>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5;p20">
                <a:extLst>
                  <a:ext uri="{FF2B5EF4-FFF2-40B4-BE49-F238E27FC236}">
                    <a16:creationId xmlns:a16="http://schemas.microsoft.com/office/drawing/2014/main" id="{7777F2E5-8BEE-43E3-8B47-9C9367A7C3D2}"/>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0" name="Google Shape;296;p20">
                <a:extLst>
                  <a:ext uri="{FF2B5EF4-FFF2-40B4-BE49-F238E27FC236}">
                    <a16:creationId xmlns:a16="http://schemas.microsoft.com/office/drawing/2014/main" id="{A90EDE96-440C-4032-BBEA-23027EA94942}"/>
                  </a:ext>
                </a:extLst>
              </p:cNvPr>
              <p:cNvSpPr/>
              <p:nvPr/>
            </p:nvSpPr>
            <p:spPr>
              <a:xfrm>
                <a:off x="4048767" y="3664481"/>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7;p20">
                <a:extLst>
                  <a:ext uri="{FF2B5EF4-FFF2-40B4-BE49-F238E27FC236}">
                    <a16:creationId xmlns:a16="http://schemas.microsoft.com/office/drawing/2014/main" id="{0D9E284F-A7C6-45B8-A730-9F63A26B0719}"/>
                  </a:ext>
                </a:extLst>
              </p:cNvPr>
              <p:cNvSpPr/>
              <p:nvPr/>
            </p:nvSpPr>
            <p:spPr>
              <a:xfrm flipV="1">
                <a:off x="4161637" y="3729655"/>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20">
                <a:extLst>
                  <a:ext uri="{FF2B5EF4-FFF2-40B4-BE49-F238E27FC236}">
                    <a16:creationId xmlns:a16="http://schemas.microsoft.com/office/drawing/2014/main" id="{4B6476F9-78A4-4996-874E-82D88C2D5F42}"/>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1A70E86-D02A-47CF-B210-A6CC8FF46AA8}"/>
                </a:ext>
              </a:extLst>
            </p:cNvPr>
            <p:cNvSpPr/>
            <p:nvPr/>
          </p:nvSpPr>
          <p:spPr>
            <a:xfrm>
              <a:off x="1519540" y="1836848"/>
              <a:ext cx="4777442" cy="1938992"/>
            </a:xfrm>
            <a:prstGeom prst="rect">
              <a:avLst/>
            </a:prstGeom>
          </p:spPr>
          <p:txBody>
            <a:bodyPr wrap="square">
              <a:spAutoFit/>
            </a:bodyPr>
            <a:lstStyle/>
            <a:p>
              <a:pPr algn="just"/>
              <a:r>
                <a:rPr lang="en-US" sz="3000">
                  <a:solidFill>
                    <a:srgbClr val="3333FF"/>
                  </a:solidFill>
                  <a:latin typeface="Arial" panose="020B0604020202020204" pitchFamily="34" charset="0"/>
                  <a:cs typeface="Arial" panose="020B0604020202020204" pitchFamily="34" charset="0"/>
                </a:rPr>
                <a:t>Sưu tầm thông tin để viết báo cáo ngắn về một số loại khoáng sản của nước ta và chia sẻ với các bạn</a:t>
              </a:r>
            </a:p>
          </p:txBody>
        </p:sp>
      </p:grpSp>
      <p:grpSp>
        <p:nvGrpSpPr>
          <p:cNvPr id="22" name="Google Shape;300;p20">
            <a:extLst>
              <a:ext uri="{FF2B5EF4-FFF2-40B4-BE49-F238E27FC236}">
                <a16:creationId xmlns:a16="http://schemas.microsoft.com/office/drawing/2014/main" id="{EAADAFED-3622-4719-B65C-86C06C8DF886}"/>
              </a:ext>
            </a:extLst>
          </p:cNvPr>
          <p:cNvGrpSpPr/>
          <p:nvPr/>
        </p:nvGrpSpPr>
        <p:grpSpPr>
          <a:xfrm>
            <a:off x="5911717" y="2240856"/>
            <a:ext cx="6124800" cy="2768650"/>
            <a:chOff x="6135271" y="1206550"/>
            <a:chExt cx="5617551" cy="2481791"/>
          </a:xfrm>
        </p:grpSpPr>
        <p:sp>
          <p:nvSpPr>
            <p:cNvPr id="24" name="Google Shape;301;p20">
              <a:extLst>
                <a:ext uri="{FF2B5EF4-FFF2-40B4-BE49-F238E27FC236}">
                  <a16:creationId xmlns:a16="http://schemas.microsoft.com/office/drawing/2014/main" id="{407A66F6-B84D-426F-8CC6-EC26E840245B}"/>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2;p20">
              <a:extLst>
                <a:ext uri="{FF2B5EF4-FFF2-40B4-BE49-F238E27FC236}">
                  <a16:creationId xmlns:a16="http://schemas.microsoft.com/office/drawing/2014/main" id="{CA8840EA-C701-4D4B-9C4E-BD2E49CAF2F1}"/>
                </a:ext>
              </a:extLst>
            </p:cNvPr>
            <p:cNvSpPr/>
            <p:nvPr/>
          </p:nvSpPr>
          <p:spPr>
            <a:xfrm>
              <a:off x="6411663" y="1540086"/>
              <a:ext cx="5341159" cy="2059856"/>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p20">
              <a:extLst>
                <a:ext uri="{FF2B5EF4-FFF2-40B4-BE49-F238E27FC236}">
                  <a16:creationId xmlns:a16="http://schemas.microsoft.com/office/drawing/2014/main" id="{6E66911B-DE7B-4EF7-9124-A539072658DD}"/>
                </a:ext>
              </a:extLst>
            </p:cNvPr>
            <p:cNvSpPr/>
            <p:nvPr/>
          </p:nvSpPr>
          <p:spPr>
            <a:xfrm>
              <a:off x="8220824" y="3639258"/>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4;p20">
              <a:extLst>
                <a:ext uri="{FF2B5EF4-FFF2-40B4-BE49-F238E27FC236}">
                  <a16:creationId xmlns:a16="http://schemas.microsoft.com/office/drawing/2014/main" id="{974D5DF6-57D1-4A5A-A29F-953DEF8B2282}"/>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5;p20">
              <a:extLst>
                <a:ext uri="{FF2B5EF4-FFF2-40B4-BE49-F238E27FC236}">
                  <a16:creationId xmlns:a16="http://schemas.microsoft.com/office/drawing/2014/main" id="{827C2646-3183-4565-A299-981E31360E10}"/>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6;p20">
              <a:extLst>
                <a:ext uri="{FF2B5EF4-FFF2-40B4-BE49-F238E27FC236}">
                  <a16:creationId xmlns:a16="http://schemas.microsoft.com/office/drawing/2014/main" id="{405BBACF-8C97-4994-A604-CE1E9845359D}"/>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0" name="Google Shape;307;p20">
              <a:extLst>
                <a:ext uri="{FF2B5EF4-FFF2-40B4-BE49-F238E27FC236}">
                  <a16:creationId xmlns:a16="http://schemas.microsoft.com/office/drawing/2014/main" id="{8028B1E9-6D5E-474F-B558-CB87EBCCF31E}"/>
                </a:ext>
              </a:extLst>
            </p:cNvPr>
            <p:cNvSpPr/>
            <p:nvPr/>
          </p:nvSpPr>
          <p:spPr>
            <a:xfrm>
              <a:off x="6483412" y="3452162"/>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8;p20">
              <a:extLst>
                <a:ext uri="{FF2B5EF4-FFF2-40B4-BE49-F238E27FC236}">
                  <a16:creationId xmlns:a16="http://schemas.microsoft.com/office/drawing/2014/main" id="{AFB090E6-A1A1-493F-B13A-57A38BED72CC}"/>
                </a:ext>
              </a:extLst>
            </p:cNvPr>
            <p:cNvSpPr/>
            <p:nvPr/>
          </p:nvSpPr>
          <p:spPr>
            <a:xfrm>
              <a:off x="7125219" y="3613708"/>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0;p20">
              <a:extLst>
                <a:ext uri="{FF2B5EF4-FFF2-40B4-BE49-F238E27FC236}">
                  <a16:creationId xmlns:a16="http://schemas.microsoft.com/office/drawing/2014/main" id="{2FF0D31D-87A3-47AE-AE3B-EC43648541DF}"/>
                </a:ext>
              </a:extLst>
            </p:cNvPr>
            <p:cNvSpPr txBox="1"/>
            <p:nvPr/>
          </p:nvSpPr>
          <p:spPr>
            <a:xfrm>
              <a:off x="6514881" y="2019595"/>
              <a:ext cx="5163799" cy="1227140"/>
            </a:xfrm>
            <a:prstGeom prst="rect">
              <a:avLst/>
            </a:prstGeom>
            <a:noFill/>
            <a:ln>
              <a:noFill/>
            </a:ln>
          </p:spPr>
          <p:txBody>
            <a:bodyPr spcFirstLastPara="1" wrap="square" lIns="91425" tIns="91425" rIns="91425" bIns="91425" anchor="ctr" anchorCtr="0">
              <a:noAutofit/>
            </a:bodyPr>
            <a:lstStyle/>
            <a:p>
              <a:pPr indent="180340" algn="just">
                <a:lnSpc>
                  <a:spcPct val="115000"/>
                </a:lnSpc>
                <a:spcAft>
                  <a:spcPts val="600"/>
                </a:spcAft>
                <a:tabLst>
                  <a:tab pos="180340" algn="l"/>
                  <a:tab pos="450215" algn="l"/>
                </a:tabLst>
              </a:pPr>
              <a:r>
                <a:rPr lang="en-US" sz="3000">
                  <a:solidFill>
                    <a:srgbClr val="3333FF"/>
                  </a:solidFill>
                  <a:latin typeface="Arial" panose="020B0604020202020204" pitchFamily="34" charset="0"/>
                  <a:ea typeface="Cambria" panose="02040503050406030204" pitchFamily="18" charset="0"/>
                  <a:cs typeface="Arial" panose="020B0604020202020204" pitchFamily="34" charset="0"/>
                </a:rPr>
                <a:t>T</a:t>
              </a:r>
              <a:r>
                <a:rPr lang="en-US" sz="3000">
                  <a:solidFill>
                    <a:srgbClr val="3333FF"/>
                  </a:solidFill>
                  <a:effectLst/>
                  <a:latin typeface="Arial" panose="020B0604020202020204" pitchFamily="34" charset="0"/>
                  <a:ea typeface="Cambria" panose="02040503050406030204" pitchFamily="18" charset="0"/>
                  <a:cs typeface="Arial" panose="020B0604020202020204" pitchFamily="34" charset="0"/>
                </a:rPr>
                <a:t>hiết kế 1 câu khẩu hiệu hoặc poster về bảo vệ tài nguyên khoáng sản.</a:t>
              </a:r>
              <a:endParaRPr lang="en-US" sz="3000">
                <a:solidFill>
                  <a:srgbClr val="3333FF"/>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4" name="Rectangle 33">
            <a:extLst>
              <a:ext uri="{FF2B5EF4-FFF2-40B4-BE49-F238E27FC236}">
                <a16:creationId xmlns:a16="http://schemas.microsoft.com/office/drawing/2014/main" id="{C40DC890-2F41-4635-9A50-67E4F5824497}"/>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36" name="Picture 2" descr="Analog Alarm Clock Icon Image Vector Illustration Design Royalty Free  Cliparts, Vectors, And Stock Illustration. Image 82032642.">
            <a:extLst>
              <a:ext uri="{FF2B5EF4-FFF2-40B4-BE49-F238E27FC236}">
                <a16:creationId xmlns:a16="http://schemas.microsoft.com/office/drawing/2014/main" id="{6DCB2E84-06E0-45D5-A3AA-3F62712A96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8737" y="524921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UPSC Notes Only Pack">
            <a:extLst>
              <a:ext uri="{FF2B5EF4-FFF2-40B4-BE49-F238E27FC236}">
                <a16:creationId xmlns:a16="http://schemas.microsoft.com/office/drawing/2014/main" id="{6281D4F9-9A5E-4D96-BE0A-EDA5534F94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38" name="Subtitle 2">
            <a:extLst>
              <a:ext uri="{FF2B5EF4-FFF2-40B4-BE49-F238E27FC236}">
                <a16:creationId xmlns:a16="http://schemas.microsoft.com/office/drawing/2014/main" id="{8B1A8C3B-49C5-4235-A347-24A67070F251}"/>
              </a:ext>
            </a:extLst>
          </p:cNvPr>
          <p:cNvSpPr txBox="1">
            <a:spLocks/>
          </p:cNvSpPr>
          <p:nvPr/>
        </p:nvSpPr>
        <p:spPr>
          <a:xfrm>
            <a:off x="1035923" y="565047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39" name="Subtitle 2">
            <a:extLst>
              <a:ext uri="{FF2B5EF4-FFF2-40B4-BE49-F238E27FC236}">
                <a16:creationId xmlns:a16="http://schemas.microsoft.com/office/drawing/2014/main" id="{6F5B8324-6E75-400B-BB08-E9F256B23895}"/>
              </a:ext>
            </a:extLst>
          </p:cNvPr>
          <p:cNvSpPr txBox="1">
            <a:spLocks/>
          </p:cNvSpPr>
          <p:nvPr/>
        </p:nvSpPr>
        <p:spPr>
          <a:xfrm>
            <a:off x="5393933" y="6307378"/>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a:t>
            </a:r>
            <a:r>
              <a:rPr lang="en-US" sz="2800">
                <a:solidFill>
                  <a:srgbClr val="0131FF"/>
                </a:solidFill>
                <a:latin typeface="Arial" panose="020B0604020202020204" pitchFamily="34" charset="0"/>
                <a:cs typeface="Arial" panose="020B0604020202020204" pitchFamily="34" charset="0"/>
              </a:rPr>
              <a:t>:</a:t>
            </a:r>
            <a:r>
              <a:rPr lang="vi-VN" sz="2800">
                <a:solidFill>
                  <a:srgbClr val="0131FF"/>
                </a:solidFill>
                <a:latin typeface="Arial" panose="020B0604020202020204" pitchFamily="34" charset="0"/>
                <a:cs typeface="Arial" panose="020B0604020202020204" pitchFamily="34" charset="0"/>
              </a:rPr>
              <a:t> </a:t>
            </a:r>
            <a:r>
              <a:rPr lang="en-US" sz="2800">
                <a:solidFill>
                  <a:srgbClr val="0131FF"/>
                </a:solidFill>
                <a:latin typeface="Arial" panose="020B0604020202020204" pitchFamily="34" charset="0"/>
                <a:cs typeface="Arial" panose="020B0604020202020204" pitchFamily="34" charset="0"/>
              </a:rPr>
              <a:t>tiết học sau</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27A9CF7-B142-E056-53D6-84DEC79AD987}"/>
              </a:ext>
            </a:extLst>
          </p:cNvPr>
          <p:cNvSpPr txBox="1"/>
          <p:nvPr/>
        </p:nvSpPr>
        <p:spPr>
          <a:xfrm>
            <a:off x="1140431" y="6246688"/>
            <a:ext cx="4253502"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29AE3733-C90F-D15C-75AE-1538D19BDCCC}"/>
              </a:ext>
            </a:extLst>
          </p:cNvPr>
          <p:cNvPicPr>
            <a:picLocks noChangeAspect="1"/>
          </p:cNvPicPr>
          <p:nvPr/>
        </p:nvPicPr>
        <p:blipFill>
          <a:blip r:embed="rId6"/>
          <a:stretch>
            <a:fillRect/>
          </a:stretch>
        </p:blipFill>
        <p:spPr>
          <a:xfrm>
            <a:off x="7913248" y="5225458"/>
            <a:ext cx="1913312" cy="1069979"/>
          </a:xfrm>
          <a:prstGeom prst="rect">
            <a:avLst/>
          </a:prstGeom>
        </p:spPr>
      </p:pic>
    </p:spTree>
    <p:extLst>
      <p:ext uri="{BB962C8B-B14F-4D97-AF65-F5344CB8AC3E}">
        <p14:creationId xmlns:p14="http://schemas.microsoft.com/office/powerpoint/2010/main" val="96357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6912808" y="4641191"/>
            <a:ext cx="4178842"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333FF"/>
                </a:solidFill>
                <a:latin typeface="Arial" pitchFamily="34" charset="0"/>
                <a:cs typeface="Arial" pitchFamily="34" charset="0"/>
              </a:rPr>
              <a:t>Chuẩn bị bài 5.Thực hành: Phân tích đặc điểm phân bố các loại khoáng sản chủ yếu</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15787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317" y="3085236"/>
            <a:ext cx="2996246" cy="181197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9Slide03 SFU Futura_12" panose="00000400000000000000" pitchFamily="2" charset="0"/>
                <a:cs typeface="Arial" panose="020B0604020202020204" pitchFamily="34" charset="0"/>
              </a:rPr>
              <a:t>Bô-xít</a:t>
            </a:r>
            <a:endParaRPr lang="en-US" sz="4000" b="1" dirty="0">
              <a:solidFill>
                <a:schemeClr val="tx1"/>
              </a:solidFill>
              <a:latin typeface="#9Slide03 SFU Futura_12" panose="00000400000000000000" pitchFamily="2" charset="0"/>
              <a:cs typeface="Arial" panose="020B0604020202020204" pitchFamily="34" charset="0"/>
            </a:endParaRPr>
          </a:p>
        </p:txBody>
      </p:sp>
      <p:sp>
        <p:nvSpPr>
          <p:cNvPr id="11" name="Diamond 10"/>
          <p:cNvSpPr/>
          <p:nvPr/>
        </p:nvSpPr>
        <p:spPr>
          <a:xfrm>
            <a:off x="1252968" y="5285581"/>
            <a:ext cx="1614944"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9Slide03 SFU Futura_12" panose="00000400000000000000" pitchFamily="2" charset="0"/>
              </a:rPr>
              <a:t>3</a:t>
            </a: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15" y="1330202"/>
            <a:ext cx="1223320" cy="11372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4" name="Picture 6" descr="Bauxite_with_core_of_unweathered_rock">
            <a:extLst>
              <a:ext uri="{FF2B5EF4-FFF2-40B4-BE49-F238E27FC236}">
                <a16:creationId xmlns:a16="http://schemas.microsoft.com/office/drawing/2014/main" id="{130FCED8-AECD-4FCF-9C3C-173A0A77C0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6155" y="1498092"/>
            <a:ext cx="3595484" cy="38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ANd9GcSCAnncL-SH_kVXBJKyUQtzrlxToWAG0RjtSWNWGgQZ7uTYpQQG">
            <a:extLst>
              <a:ext uri="{FF2B5EF4-FFF2-40B4-BE49-F238E27FC236}">
                <a16:creationId xmlns:a16="http://schemas.microsoft.com/office/drawing/2014/main" id="{602D193E-A858-4BA6-AD03-2163DAF42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2160" y="1498092"/>
            <a:ext cx="3699605" cy="386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9956CB9-3DC8-397E-D7E1-0218AF2F131B}"/>
              </a:ext>
            </a:extLst>
          </p:cNvPr>
          <p:cNvPicPr>
            <a:picLocks noChangeAspect="1"/>
          </p:cNvPicPr>
          <p:nvPr/>
        </p:nvPicPr>
        <p:blipFill>
          <a:blip r:embed="rId9"/>
          <a:stretch>
            <a:fillRect/>
          </a:stretch>
        </p:blipFill>
        <p:spPr>
          <a:xfrm>
            <a:off x="8065213" y="1464055"/>
            <a:ext cx="4121968" cy="4063442"/>
          </a:xfrm>
          <a:prstGeom prst="rect">
            <a:avLst/>
          </a:prstGeom>
        </p:spPr>
      </p:pic>
    </p:spTree>
    <p:extLst>
      <p:ext uri="{BB962C8B-B14F-4D97-AF65-F5344CB8AC3E}">
        <p14:creationId xmlns:p14="http://schemas.microsoft.com/office/powerpoint/2010/main" val="3003562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0"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E46EB-FB61-4B79-8B94-97F1DE2F112C}"/>
              </a:ext>
            </a:extLst>
          </p:cNvPr>
          <p:cNvPicPr>
            <a:picLocks noChangeAspect="1"/>
          </p:cNvPicPr>
          <p:nvPr/>
        </p:nvPicPr>
        <p:blipFill rotWithShape="1">
          <a:blip r:embed="rId3">
            <a:extLst>
              <a:ext uri="{28A0092B-C50C-407E-A947-70E740481C1C}">
                <a14:useLocalDpi xmlns:a14="http://schemas.microsoft.com/office/drawing/2010/main" val="0"/>
              </a:ext>
            </a:extLst>
          </a:blip>
          <a:srcRect b="59173"/>
          <a:stretch/>
        </p:blipFill>
        <p:spPr>
          <a:xfrm>
            <a:off x="2887761" y="649490"/>
            <a:ext cx="7004385" cy="2379249"/>
          </a:xfrm>
          <a:prstGeom prst="rect">
            <a:avLst/>
          </a:prstGeom>
        </p:spPr>
      </p:pic>
      <p:grpSp>
        <p:nvGrpSpPr>
          <p:cNvPr id="3" name="Group 2">
            <a:extLst>
              <a:ext uri="{FF2B5EF4-FFF2-40B4-BE49-F238E27FC236}">
                <a16:creationId xmlns:a16="http://schemas.microsoft.com/office/drawing/2014/main" id="{E7B66248-658F-4F53-A343-842909B603B5}"/>
              </a:ext>
            </a:extLst>
          </p:cNvPr>
          <p:cNvGrpSpPr/>
          <p:nvPr/>
        </p:nvGrpSpPr>
        <p:grpSpPr>
          <a:xfrm>
            <a:off x="1669489" y="3037669"/>
            <a:ext cx="9114139" cy="2538355"/>
            <a:chOff x="1514901" y="2360255"/>
            <a:chExt cx="9114139" cy="2538354"/>
          </a:xfrm>
          <a:solidFill>
            <a:srgbClr val="00A0E8"/>
          </a:solidFill>
        </p:grpSpPr>
        <p:sp>
          <p:nvSpPr>
            <p:cNvPr id="4" name="Rectangle 3">
              <a:extLst>
                <a:ext uri="{FF2B5EF4-FFF2-40B4-BE49-F238E27FC236}">
                  <a16:creationId xmlns:a16="http://schemas.microsoft.com/office/drawing/2014/main" id="{7B6AC67B-786B-4659-945C-1E193A9068FE}"/>
                </a:ext>
              </a:extLst>
            </p:cNvPr>
            <p:cNvSpPr/>
            <p:nvPr/>
          </p:nvSpPr>
          <p:spPr>
            <a:xfrm>
              <a:off x="1644452" y="2524837"/>
              <a:ext cx="8871012" cy="2243979"/>
            </a:xfrm>
            <a:prstGeom prst="rect">
              <a:avLst/>
            </a:prstGeom>
            <a:grpFill/>
            <a:ln w="12700" cap="flat" cmpd="sng" algn="ctr">
              <a:solidFill>
                <a:srgbClr val="00A0E8"/>
              </a:solidFill>
              <a:prstDash val="solid"/>
              <a:miter lim="800000"/>
            </a:ln>
            <a:effectLst/>
          </p:spPr>
          <p:txBody>
            <a:bodyPr rtlCol="0" anchor="ctr"/>
            <a:lstStyle/>
            <a:p>
              <a:pPr algn="ctr" defTabSz="914377">
                <a:defRPr/>
              </a:pPr>
              <a:endParaRPr lang="en-US">
                <a:solidFill>
                  <a:prstClr val="white"/>
                </a:solidFill>
                <a:latin typeface="Calibri" panose="020F0502020204030204"/>
                <a:cs typeface="Arial"/>
                <a:sym typeface="Arial"/>
              </a:endParaRPr>
            </a:p>
          </p:txBody>
        </p:sp>
        <p:cxnSp>
          <p:nvCxnSpPr>
            <p:cNvPr id="5" name="Straight Connector 4">
              <a:extLst>
                <a:ext uri="{FF2B5EF4-FFF2-40B4-BE49-F238E27FC236}">
                  <a16:creationId xmlns:a16="http://schemas.microsoft.com/office/drawing/2014/main" id="{67378E26-2A16-49CB-8EB0-2EE279934042}"/>
                </a:ext>
              </a:extLst>
            </p:cNvPr>
            <p:cNvCxnSpPr>
              <a:cxnSpLocks/>
            </p:cNvCxnSpPr>
            <p:nvPr/>
          </p:nvCxnSpPr>
          <p:spPr>
            <a:xfrm>
              <a:off x="1514901" y="2360255"/>
              <a:ext cx="9109556" cy="0"/>
            </a:xfrm>
            <a:prstGeom prst="line">
              <a:avLst/>
            </a:prstGeom>
            <a:grpFill/>
            <a:ln w="6350" cap="flat" cmpd="sng" algn="ctr">
              <a:solidFill>
                <a:srgbClr val="00A0E8"/>
              </a:solidFill>
              <a:prstDash val="lgDash"/>
              <a:miter lim="800000"/>
            </a:ln>
            <a:effectLst/>
          </p:spPr>
        </p:cxnSp>
        <p:cxnSp>
          <p:nvCxnSpPr>
            <p:cNvPr id="6" name="Straight Connector 5">
              <a:extLst>
                <a:ext uri="{FF2B5EF4-FFF2-40B4-BE49-F238E27FC236}">
                  <a16:creationId xmlns:a16="http://schemas.microsoft.com/office/drawing/2014/main" id="{771A61C2-8F93-4CCB-B7AC-460F888A3468}"/>
                </a:ext>
              </a:extLst>
            </p:cNvPr>
            <p:cNvCxnSpPr>
              <a:cxnSpLocks/>
            </p:cNvCxnSpPr>
            <p:nvPr/>
          </p:nvCxnSpPr>
          <p:spPr>
            <a:xfrm>
              <a:off x="1514901" y="4898609"/>
              <a:ext cx="9109556" cy="0"/>
            </a:xfrm>
            <a:prstGeom prst="line">
              <a:avLst/>
            </a:prstGeom>
            <a:grpFill/>
            <a:ln w="6350" cap="flat" cmpd="sng" algn="ctr">
              <a:solidFill>
                <a:srgbClr val="00A0E8"/>
              </a:solidFill>
              <a:prstDash val="lgDash"/>
              <a:miter lim="800000"/>
            </a:ln>
            <a:effectLst/>
          </p:spPr>
        </p:cxnSp>
        <p:cxnSp>
          <p:nvCxnSpPr>
            <p:cNvPr id="7" name="Straight Connector 6">
              <a:extLst>
                <a:ext uri="{FF2B5EF4-FFF2-40B4-BE49-F238E27FC236}">
                  <a16:creationId xmlns:a16="http://schemas.microsoft.com/office/drawing/2014/main" id="{3AD4D441-54B7-46A5-88B1-4D0A0A5B9E43}"/>
                </a:ext>
              </a:extLst>
            </p:cNvPr>
            <p:cNvCxnSpPr>
              <a:cxnSpLocks/>
            </p:cNvCxnSpPr>
            <p:nvPr/>
          </p:nvCxnSpPr>
          <p:spPr>
            <a:xfrm>
              <a:off x="1514901" y="2360255"/>
              <a:ext cx="0" cy="2538354"/>
            </a:xfrm>
            <a:prstGeom prst="line">
              <a:avLst/>
            </a:prstGeom>
            <a:grpFill/>
            <a:ln w="6350" cap="flat" cmpd="sng" algn="ctr">
              <a:solidFill>
                <a:srgbClr val="00A0E8"/>
              </a:solidFill>
              <a:prstDash val="lgDash"/>
              <a:miter lim="800000"/>
            </a:ln>
            <a:effectLst/>
          </p:spPr>
        </p:cxnSp>
        <p:cxnSp>
          <p:nvCxnSpPr>
            <p:cNvPr id="8" name="Straight Connector 7">
              <a:extLst>
                <a:ext uri="{FF2B5EF4-FFF2-40B4-BE49-F238E27FC236}">
                  <a16:creationId xmlns:a16="http://schemas.microsoft.com/office/drawing/2014/main" id="{8600B27C-DCE2-477E-9B85-AC076FAEE910}"/>
                </a:ext>
              </a:extLst>
            </p:cNvPr>
            <p:cNvCxnSpPr>
              <a:cxnSpLocks/>
            </p:cNvCxnSpPr>
            <p:nvPr/>
          </p:nvCxnSpPr>
          <p:spPr>
            <a:xfrm>
              <a:off x="10629040" y="2360255"/>
              <a:ext cx="0" cy="2538354"/>
            </a:xfrm>
            <a:prstGeom prst="line">
              <a:avLst/>
            </a:prstGeom>
            <a:grpFill/>
            <a:ln w="6350" cap="flat" cmpd="sng" algn="ctr">
              <a:solidFill>
                <a:srgbClr val="00A0E8"/>
              </a:solidFill>
              <a:prstDash val="lgDash"/>
              <a:miter lim="800000"/>
            </a:ln>
            <a:effectLst/>
          </p:spPr>
        </p:cxnSp>
      </p:grpSp>
      <p:sp>
        <p:nvSpPr>
          <p:cNvPr id="9" name="TextBox 8">
            <a:extLst>
              <a:ext uri="{FF2B5EF4-FFF2-40B4-BE49-F238E27FC236}">
                <a16:creationId xmlns:a16="http://schemas.microsoft.com/office/drawing/2014/main" id="{D056DF90-94E7-4C94-8E33-7AFCB71C6E63}"/>
              </a:ext>
            </a:extLst>
          </p:cNvPr>
          <p:cNvSpPr txBox="1"/>
          <p:nvPr/>
        </p:nvSpPr>
        <p:spPr>
          <a:xfrm>
            <a:off x="2287965" y="3574641"/>
            <a:ext cx="7872603" cy="1446550"/>
          </a:xfrm>
          <a:prstGeom prst="rect">
            <a:avLst/>
          </a:prstGeom>
          <a:noFill/>
        </p:spPr>
        <p:txBody>
          <a:bodyPr wrap="square">
            <a:spAutoFit/>
          </a:bodyPr>
          <a:lstStyle/>
          <a:p>
            <a:pPr algn="ctr" defTabSz="914377">
              <a:defRPr/>
            </a:pPr>
            <a:r>
              <a:rPr lang="en-US" sz="8800" dirty="0">
                <a:solidFill>
                  <a:prstClr val="white"/>
                </a:solidFill>
                <a:latin typeface="#9Slide05 Great Vibes" panose="02000507080000020002" pitchFamily="2" charset="-93"/>
                <a:ea typeface="#9Slide03 Roboto Medium" panose="02000000000000000000" pitchFamily="2" charset="0"/>
                <a:cs typeface="Arial"/>
                <a:sym typeface="Arial"/>
              </a:rPr>
              <a:t>Thank You</a:t>
            </a:r>
            <a:endParaRPr lang="en-US" sz="8800" dirty="0">
              <a:solidFill>
                <a:prstClr val="white"/>
              </a:solidFill>
              <a:latin typeface="#9Slide05 Great Vibes" panose="02000507080000020002" pitchFamily="2" charset="-93"/>
              <a:cs typeface="Arial"/>
              <a:sym typeface="Arial"/>
            </a:endParaRPr>
          </a:p>
        </p:txBody>
      </p:sp>
    </p:spTree>
    <p:extLst>
      <p:ext uri="{BB962C8B-B14F-4D97-AF65-F5344CB8AC3E}">
        <p14:creationId xmlns:p14="http://schemas.microsoft.com/office/powerpoint/2010/main" val="5570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318" y="3463473"/>
            <a:ext cx="3827518" cy="13650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Dầu khí</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Diamond 10"/>
          <p:cNvSpPr/>
          <p:nvPr/>
        </p:nvSpPr>
        <p:spPr>
          <a:xfrm>
            <a:off x="1031269" y="5393416"/>
            <a:ext cx="1632857" cy="86214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3 SFU Futura_12" panose="00000400000000000000" pitchFamily="2" charset="0"/>
              </a:rPr>
              <a:t>4</a:t>
            </a:r>
          </a:p>
        </p:txBody>
      </p:sp>
      <p:grpSp>
        <p:nvGrpSpPr>
          <p:cNvPr id="18" name="Group 17"/>
          <p:cNvGrpSpPr/>
          <p:nvPr/>
        </p:nvGrpSpPr>
        <p:grpSpPr>
          <a:xfrm>
            <a:off x="-55420" y="-47290"/>
            <a:ext cx="4216954" cy="1511345"/>
            <a:chOff x="148014" y="-47290"/>
            <a:chExt cx="3943931" cy="1511345"/>
          </a:xfrm>
        </p:grpSpPr>
        <p:sp>
          <p:nvSpPr>
            <p:cNvPr id="19" name="Rectangle 18"/>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20" name="Hình ảnh 4">
              <a:extLst>
                <a:ext uri="{FF2B5EF4-FFF2-40B4-BE49-F238E27FC236}">
                  <a16:creationId xmlns:a16="http://schemas.microsoft.com/office/drawing/2014/main" id="{C41E5DA5-E68D-4D65-B82E-8681E97687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5" name="Picture 11" descr="ANd9GcS1LDJGlqIM1fNjzS09s6B5UFLrL5U0zSDIjp5XoSQsRPUyiUFo">
            <a:extLst>
              <a:ext uri="{FF2B5EF4-FFF2-40B4-BE49-F238E27FC236}">
                <a16:creationId xmlns:a16="http://schemas.microsoft.com/office/drawing/2014/main" id="{D0966923-7743-464F-A211-39ADFEE06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260" y="462974"/>
            <a:ext cx="4593604" cy="334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1ce2037e88934ab2">
            <a:extLst>
              <a:ext uri="{FF2B5EF4-FFF2-40B4-BE49-F238E27FC236}">
                <a16:creationId xmlns:a16="http://schemas.microsoft.com/office/drawing/2014/main" id="{3DE6EE78-C7FC-472E-92F3-9C0CFFF4AA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5002" y="3812477"/>
            <a:ext cx="3827518" cy="306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7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36888068-3D43-9403-2FA9-98B5DB0280A0}"/>
              </a:ext>
            </a:extLst>
          </p:cNvPr>
          <p:cNvPicPr>
            <a:picLocks noChangeAspect="1"/>
          </p:cNvPicPr>
          <p:nvPr/>
        </p:nvPicPr>
        <p:blipFill rotWithShape="1">
          <a:blip r:embed="rId2">
            <a:extLst>
              <a:ext uri="{28A0092B-C50C-407E-A947-70E740481C1C}">
                <a14:useLocalDpi xmlns:a14="http://schemas.microsoft.com/office/drawing/2010/main" val="0"/>
              </a:ext>
            </a:extLst>
          </a:blip>
          <a:srcRect l="9285" r="20127"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TextBox 4">
            <a:extLst>
              <a:ext uri="{FF2B5EF4-FFF2-40B4-BE49-F238E27FC236}">
                <a16:creationId xmlns:a16="http://schemas.microsoft.com/office/drawing/2014/main" id="{C1D69CCB-F011-4674-4A1D-A3CDB6DEE0F9}"/>
              </a:ext>
            </a:extLst>
          </p:cNvPr>
          <p:cNvSpPr txBox="1"/>
          <p:nvPr/>
        </p:nvSpPr>
        <p:spPr>
          <a:xfrm>
            <a:off x="6343650" y="3962400"/>
            <a:ext cx="5505814" cy="16904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kern="1200">
                <a:solidFill>
                  <a:srgbClr val="00B050"/>
                </a:solidFill>
                <a:latin typeface="Arial" panose="020B0604020202020204" pitchFamily="34" charset="0"/>
                <a:ea typeface="+mj-ea"/>
                <a:cs typeface="Arial" panose="020B0604020202020204" pitchFamily="34" charset="0"/>
              </a:rPr>
              <a:t>BÀI </a:t>
            </a:r>
            <a:r>
              <a:rPr lang="en-US" sz="4400" b="1" kern="1200" smtClean="0">
                <a:solidFill>
                  <a:srgbClr val="00B050"/>
                </a:solidFill>
                <a:latin typeface="Arial" panose="020B0604020202020204" pitchFamily="34" charset="0"/>
                <a:ea typeface="+mj-ea"/>
                <a:cs typeface="Arial" panose="020B0604020202020204" pitchFamily="34" charset="0"/>
              </a:rPr>
              <a:t>3. </a:t>
            </a:r>
            <a:r>
              <a:rPr lang="en-US" sz="4400" b="1" kern="1200" dirty="0">
                <a:solidFill>
                  <a:srgbClr val="00B050"/>
                </a:solidFill>
                <a:latin typeface="Arial" panose="020B0604020202020204" pitchFamily="34" charset="0"/>
                <a:ea typeface="+mj-ea"/>
                <a:cs typeface="Arial" panose="020B0604020202020204" pitchFamily="34" charset="0"/>
              </a:rPr>
              <a:t>KHOÁNG SẢN VIỆT NAM</a:t>
            </a:r>
          </a:p>
        </p:txBody>
      </p:sp>
      <p:pic>
        <p:nvPicPr>
          <p:cNvPr id="3" name="Picture 2">
            <a:extLst>
              <a:ext uri="{FF2B5EF4-FFF2-40B4-BE49-F238E27FC236}">
                <a16:creationId xmlns:a16="http://schemas.microsoft.com/office/drawing/2014/main" id="{FE0F96C6-B435-FCE2-3492-72366B794AED}"/>
              </a:ext>
            </a:extLst>
          </p:cNvPr>
          <p:cNvPicPr>
            <a:picLocks noChangeAspect="1"/>
          </p:cNvPicPr>
          <p:nvPr/>
        </p:nvPicPr>
        <p:blipFill rotWithShape="1">
          <a:blip r:embed="rId3">
            <a:extLst>
              <a:ext uri="{28A0092B-C50C-407E-A947-70E740481C1C}">
                <a14:useLocalDpi xmlns:a14="http://schemas.microsoft.com/office/drawing/2010/main" val="0"/>
              </a:ext>
            </a:extLst>
          </a:blip>
          <a:srcRect l="17597" r="16559"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319243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grpSp>
        <p:nvGrpSpPr>
          <p:cNvPr id="77" name="Google Shape;77;p15"/>
          <p:cNvGrpSpPr/>
          <p:nvPr/>
        </p:nvGrpSpPr>
        <p:grpSpPr>
          <a:xfrm>
            <a:off x="1683297" y="3338378"/>
            <a:ext cx="11017855" cy="1143953"/>
            <a:chOff x="1354402" y="1657366"/>
            <a:chExt cx="8796877" cy="857965"/>
          </a:xfrm>
        </p:grpSpPr>
        <p:sp>
          <p:nvSpPr>
            <p:cNvPr id="78" name="Google Shape;78;p15"/>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79" name="Google Shape;79;p15"/>
            <p:cNvSpPr/>
            <p:nvPr/>
          </p:nvSpPr>
          <p:spPr>
            <a:xfrm>
              <a:off x="1354402" y="1752692"/>
              <a:ext cx="7697661"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80" name="Google Shape;80;p15"/>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81" name="Google Shape;81;p15"/>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00B0F0"/>
            </a:solidFill>
            <a:ln>
              <a:noFill/>
            </a:ln>
          </p:spPr>
          <p:txBody>
            <a:bodyPr spcFirstLastPara="1" wrap="square" lIns="121900" tIns="121900" rIns="121900" bIns="121900" anchor="ctr" anchorCtr="0">
              <a:noAutofit/>
            </a:bodyPr>
            <a:lstStyle/>
            <a:p>
              <a:endParaRPr sz="2400"/>
            </a:p>
          </p:txBody>
        </p:sp>
        <p:sp>
          <p:nvSpPr>
            <p:cNvPr id="82" name="Google Shape;82;p15"/>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3" name="Google Shape;83;p15"/>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4" name="Google Shape;84;p15"/>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0070C0"/>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02</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87" name="Google Shape;87;p15"/>
            <p:cNvSpPr txBox="1"/>
            <p:nvPr/>
          </p:nvSpPr>
          <p:spPr>
            <a:xfrm>
              <a:off x="2560838" y="1875591"/>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Đặc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điểm</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phân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bố</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các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loại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chủ</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yếu</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grpSp>
        <p:nvGrpSpPr>
          <p:cNvPr id="88" name="Google Shape;88;p15"/>
          <p:cNvGrpSpPr/>
          <p:nvPr/>
        </p:nvGrpSpPr>
        <p:grpSpPr>
          <a:xfrm>
            <a:off x="676834" y="1733893"/>
            <a:ext cx="9107980" cy="1143954"/>
            <a:chOff x="1354401" y="686226"/>
            <a:chExt cx="6281353" cy="857966"/>
          </a:xfrm>
        </p:grpSpPr>
        <p:sp>
          <p:nvSpPr>
            <p:cNvPr id="89" name="Google Shape;89;p15"/>
            <p:cNvSpPr/>
            <p:nvPr/>
          </p:nvSpPr>
          <p:spPr>
            <a:xfrm>
              <a:off x="1372277" y="799428"/>
              <a:ext cx="452900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90" name="Google Shape;90;p15"/>
            <p:cNvSpPr/>
            <p:nvPr/>
          </p:nvSpPr>
          <p:spPr>
            <a:xfrm>
              <a:off x="1354401" y="781553"/>
              <a:ext cx="6151833"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FAF89E"/>
            </a:solidFill>
            <a:ln>
              <a:noFill/>
            </a:ln>
          </p:spPr>
          <p:txBody>
            <a:bodyPr spcFirstLastPara="1" wrap="square" lIns="121900" tIns="121900" rIns="121900" bIns="121900" anchor="ctr" anchorCtr="0">
              <a:noAutofit/>
            </a:bodyPr>
            <a:lstStyle/>
            <a:p>
              <a:endParaRPr sz="2400"/>
            </a:p>
          </p:txBody>
        </p:sp>
        <p:sp>
          <p:nvSpPr>
            <p:cNvPr id="91" name="Google Shape;91;p15"/>
            <p:cNvSpPr/>
            <p:nvPr/>
          </p:nvSpPr>
          <p:spPr>
            <a:xfrm>
              <a:off x="1706573" y="68622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92" name="Google Shape;92;p15"/>
            <p:cNvSpPr/>
            <p:nvPr/>
          </p:nvSpPr>
          <p:spPr>
            <a:xfrm>
              <a:off x="1421594" y="1448838"/>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93" name="Google Shape;93;p15"/>
            <p:cNvSpPr/>
            <p:nvPr/>
          </p:nvSpPr>
          <p:spPr>
            <a:xfrm>
              <a:off x="1461654" y="1448838"/>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4" name="Google Shape;94;p15"/>
            <p:cNvSpPr/>
            <p:nvPr/>
          </p:nvSpPr>
          <p:spPr>
            <a:xfrm>
              <a:off x="1796617" y="73390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5" name="Google Shape;95;p15"/>
            <p:cNvSpPr/>
            <p:nvPr/>
          </p:nvSpPr>
          <p:spPr>
            <a:xfrm>
              <a:off x="1500380" y="73390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69E781"/>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01</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98" name="Google Shape;98;p15"/>
            <p:cNvSpPr txBox="1"/>
            <p:nvPr/>
          </p:nvSpPr>
          <p:spPr>
            <a:xfrm>
              <a:off x="2270273" y="938333"/>
              <a:ext cx="5365481" cy="365700"/>
            </a:xfrm>
            <a:prstGeom prst="rect">
              <a:avLst/>
            </a:prstGeom>
            <a:noFill/>
            <a:ln>
              <a:noFill/>
            </a:ln>
          </p:spPr>
          <p:txBody>
            <a:bodyPr spcFirstLastPara="1" wrap="square" lIns="121900" tIns="121900" rIns="121900" bIns="121900" anchor="ctr" anchorCtr="0">
              <a:noAutofit/>
            </a:bodyPr>
            <a:lstStyle/>
            <a:p>
              <a:pPr algn="ct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điểm</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chung</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của</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khoáng</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sản</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8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Việt</a:t>
              </a:r>
              <a:r>
                <a:rPr lang="en-US" sz="28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Nam</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54" name="TextBox 53">
            <a:extLst>
              <a:ext uri="{FF2B5EF4-FFF2-40B4-BE49-F238E27FC236}">
                <a16:creationId xmlns:a16="http://schemas.microsoft.com/office/drawing/2014/main" id="{7146B598-E1D6-413C-B1FB-20BA433144D3}"/>
              </a:ext>
            </a:extLst>
          </p:cNvPr>
          <p:cNvSpPr txBox="1"/>
          <p:nvPr/>
        </p:nvSpPr>
        <p:spPr>
          <a:xfrm>
            <a:off x="2893250" y="189744"/>
            <a:ext cx="6405501"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grpSp>
        <p:nvGrpSpPr>
          <p:cNvPr id="3" name="Google Shape;77;p15">
            <a:extLst>
              <a:ext uri="{FF2B5EF4-FFF2-40B4-BE49-F238E27FC236}">
                <a16:creationId xmlns:a16="http://schemas.microsoft.com/office/drawing/2014/main" id="{DEEAEFE1-CFDA-8DE9-3592-8B68FC607E4F}"/>
              </a:ext>
            </a:extLst>
          </p:cNvPr>
          <p:cNvGrpSpPr/>
          <p:nvPr/>
        </p:nvGrpSpPr>
        <p:grpSpPr>
          <a:xfrm>
            <a:off x="2370158" y="4930905"/>
            <a:ext cx="11017856" cy="1143953"/>
            <a:chOff x="1354401" y="1657366"/>
            <a:chExt cx="8796878" cy="857965"/>
          </a:xfrm>
        </p:grpSpPr>
        <p:sp>
          <p:nvSpPr>
            <p:cNvPr id="4" name="Google Shape;78;p15">
              <a:extLst>
                <a:ext uri="{FF2B5EF4-FFF2-40B4-BE49-F238E27FC236}">
                  <a16:creationId xmlns:a16="http://schemas.microsoft.com/office/drawing/2014/main" id="{51F247F8-0690-1704-499C-DF9655155849}"/>
                </a:ext>
              </a:extLst>
            </p:cNvPr>
            <p:cNvSpPr/>
            <p:nvPr/>
          </p:nvSpPr>
          <p:spPr>
            <a:xfrm>
              <a:off x="1372278" y="1770568"/>
              <a:ext cx="3992730"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5" name="Google Shape;79;p15">
              <a:extLst>
                <a:ext uri="{FF2B5EF4-FFF2-40B4-BE49-F238E27FC236}">
                  <a16:creationId xmlns:a16="http://schemas.microsoft.com/office/drawing/2014/main" id="{75E86C08-51F0-DECC-0F21-8C1D181BB114}"/>
                </a:ext>
              </a:extLst>
            </p:cNvPr>
            <p:cNvSpPr/>
            <p:nvPr/>
          </p:nvSpPr>
          <p:spPr>
            <a:xfrm>
              <a:off x="1354401" y="1752692"/>
              <a:ext cx="7366378" cy="667311"/>
            </a:xfrm>
            <a:custGeom>
              <a:avLst/>
              <a:gdLst/>
              <a:ahLst/>
              <a:cxnLst/>
              <a:rect l="l" t="t" r="r" b="b"/>
              <a:pathLst>
                <a:path w="162914" h="24004" extrusionOk="0">
                  <a:moveTo>
                    <a:pt x="3215" y="1"/>
                  </a:moveTo>
                  <a:cubicBezTo>
                    <a:pt x="1441" y="1"/>
                    <a:pt x="1" y="1441"/>
                    <a:pt x="1" y="3215"/>
                  </a:cubicBezTo>
                  <a:lnTo>
                    <a:pt x="1" y="20789"/>
                  </a:lnTo>
                  <a:cubicBezTo>
                    <a:pt x="1" y="22563"/>
                    <a:pt x="1441" y="24004"/>
                    <a:pt x="3215" y="24004"/>
                  </a:cubicBezTo>
                  <a:lnTo>
                    <a:pt x="159699" y="24004"/>
                  </a:lnTo>
                  <a:cubicBezTo>
                    <a:pt x="161473" y="24004"/>
                    <a:pt x="162914" y="22563"/>
                    <a:pt x="162914" y="20789"/>
                  </a:cubicBezTo>
                  <a:lnTo>
                    <a:pt x="162914" y="3215"/>
                  </a:lnTo>
                  <a:cubicBezTo>
                    <a:pt x="162914" y="1441"/>
                    <a:pt x="161473" y="1"/>
                    <a:pt x="159699" y="1"/>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6" name="Google Shape;80;p15">
              <a:extLst>
                <a:ext uri="{FF2B5EF4-FFF2-40B4-BE49-F238E27FC236}">
                  <a16:creationId xmlns:a16="http://schemas.microsoft.com/office/drawing/2014/main" id="{7562B6A4-062F-2021-E2B8-5727DF2CE172}"/>
                </a:ext>
              </a:extLst>
            </p:cNvPr>
            <p:cNvSpPr/>
            <p:nvPr/>
          </p:nvSpPr>
          <p:spPr>
            <a:xfrm>
              <a:off x="1706573" y="165736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7" name="Google Shape;81;p15">
              <a:extLst>
                <a:ext uri="{FF2B5EF4-FFF2-40B4-BE49-F238E27FC236}">
                  <a16:creationId xmlns:a16="http://schemas.microsoft.com/office/drawing/2014/main" id="{397D98F1-FF35-0342-BB07-4D1114F89005}"/>
                </a:ext>
              </a:extLst>
            </p:cNvPr>
            <p:cNvSpPr/>
            <p:nvPr/>
          </p:nvSpPr>
          <p:spPr>
            <a:xfrm>
              <a:off x="1421594" y="2419977"/>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FDD77C"/>
            </a:solidFill>
            <a:ln>
              <a:noFill/>
            </a:ln>
          </p:spPr>
          <p:txBody>
            <a:bodyPr spcFirstLastPara="1" wrap="square" lIns="121900" tIns="121900" rIns="121900" bIns="121900" anchor="ctr" anchorCtr="0">
              <a:noAutofit/>
            </a:bodyPr>
            <a:lstStyle/>
            <a:p>
              <a:endParaRPr sz="2400"/>
            </a:p>
          </p:txBody>
        </p:sp>
        <p:sp>
          <p:nvSpPr>
            <p:cNvPr id="8" name="Google Shape;82;p15">
              <a:extLst>
                <a:ext uri="{FF2B5EF4-FFF2-40B4-BE49-F238E27FC236}">
                  <a16:creationId xmlns:a16="http://schemas.microsoft.com/office/drawing/2014/main" id="{98C8DF97-7650-3C41-A52A-AC8F4EE8A04C}"/>
                </a:ext>
              </a:extLst>
            </p:cNvPr>
            <p:cNvSpPr/>
            <p:nvPr/>
          </p:nvSpPr>
          <p:spPr>
            <a:xfrm>
              <a:off x="1461654" y="2419977"/>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9" name="Google Shape;83;p15">
              <a:extLst>
                <a:ext uri="{FF2B5EF4-FFF2-40B4-BE49-F238E27FC236}">
                  <a16:creationId xmlns:a16="http://schemas.microsoft.com/office/drawing/2014/main" id="{4CB9F707-1C46-FD17-E8DA-0860A3A343CB}"/>
                </a:ext>
              </a:extLst>
            </p:cNvPr>
            <p:cNvSpPr/>
            <p:nvPr/>
          </p:nvSpPr>
          <p:spPr>
            <a:xfrm>
              <a:off x="1796617" y="170504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10" name="Google Shape;84;p15">
              <a:extLst>
                <a:ext uri="{FF2B5EF4-FFF2-40B4-BE49-F238E27FC236}">
                  <a16:creationId xmlns:a16="http://schemas.microsoft.com/office/drawing/2014/main" id="{91A46DD9-FCBF-289A-08B2-F1EEAF24B89D}"/>
                </a:ext>
              </a:extLst>
            </p:cNvPr>
            <p:cNvSpPr/>
            <p:nvPr/>
          </p:nvSpPr>
          <p:spPr>
            <a:xfrm>
              <a:off x="1500380" y="170504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FCBD24"/>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03</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1" name="Google Shape;87;p15">
              <a:extLst>
                <a:ext uri="{FF2B5EF4-FFF2-40B4-BE49-F238E27FC236}">
                  <a16:creationId xmlns:a16="http://schemas.microsoft.com/office/drawing/2014/main" id="{E2E70627-29E4-92B4-4B78-E726DE92892C}"/>
                </a:ext>
              </a:extLst>
            </p:cNvPr>
            <p:cNvSpPr txBox="1"/>
            <p:nvPr/>
          </p:nvSpPr>
          <p:spPr>
            <a:xfrm>
              <a:off x="2560838" y="1875591"/>
              <a:ext cx="7590441" cy="365700"/>
            </a:xfrm>
            <a:prstGeom prst="rect">
              <a:avLst/>
            </a:prstGeom>
            <a:noFill/>
            <a:ln>
              <a:noFill/>
            </a:ln>
          </p:spPr>
          <p:txBody>
            <a:bodyPr spcFirstLastPara="1" wrap="square" lIns="121900" tIns="121900" rIns="121900" bIns="121900" anchor="ctr" anchorCtr="0">
              <a:noAutofit/>
            </a:bodyPr>
            <a:lstStyle/>
            <a:p>
              <a:r>
                <a:rPr lang="en-US" sz="2800" b="1" dirty="0" err="1">
                  <a:solidFill>
                    <a:srgbClr val="0000FF"/>
                  </a:solidFill>
                  <a:latin typeface="Arial" panose="020B0604020202020204" pitchFamily="34" charset="0"/>
                  <a:cs typeface="Arial" panose="020B0604020202020204" pitchFamily="34" charset="0"/>
                </a:rPr>
                <a:t>Vấn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đề</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hợp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lí</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tài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nguyên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khoáng</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sản</a:t>
              </a:r>
              <a:endParaRPr sz="28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Tree>
    <p:extLst>
      <p:ext uri="{BB962C8B-B14F-4D97-AF65-F5344CB8AC3E}">
        <p14:creationId xmlns:p14="http://schemas.microsoft.com/office/powerpoint/2010/main" val="23860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54"/>
                                        </p:tgtEl>
                                        <p:attrNameLst>
                                          <p:attrName>style.color</p:attrName>
                                        </p:attrNameLst>
                                      </p:cBhvr>
                                      <p:by>
                                        <p:hsl h="7200000" s="0" l="0"/>
                                      </p:by>
                                    </p:animClr>
                                    <p:animClr clrSpc="hsl" dir="cw">
                                      <p:cBhvr>
                                        <p:cTn id="7" dur="500" fill="hold"/>
                                        <p:tgtEl>
                                          <p:spTgt spid="54"/>
                                        </p:tgtEl>
                                        <p:attrNameLst>
                                          <p:attrName>fillcolor</p:attrName>
                                        </p:attrNameLst>
                                      </p:cBhvr>
                                      <p:by>
                                        <p:hsl h="7200000" s="0" l="0"/>
                                      </p:by>
                                    </p:animClr>
                                    <p:animClr clrSpc="hsl" dir="cw">
                                      <p:cBhvr>
                                        <p:cTn id="8" dur="500" fill="hold"/>
                                        <p:tgtEl>
                                          <p:spTgt spid="54"/>
                                        </p:tgtEl>
                                        <p:attrNameLst>
                                          <p:attrName>stroke.color</p:attrName>
                                        </p:attrNameLst>
                                      </p:cBhvr>
                                      <p:by>
                                        <p:hsl h="7200000" s="0" l="0"/>
                                      </p:by>
                                    </p:animClr>
                                    <p:set>
                                      <p:cBhvr>
                                        <p:cTn id="9" dur="500" fill="hold"/>
                                        <p:tgtEl>
                                          <p:spTgt spid="54"/>
                                        </p:tgtEl>
                                        <p:attrNameLst>
                                          <p:attrName>fill.type</p:attrName>
                                        </p:attrNameLst>
                                      </p:cBhvr>
                                      <p:to>
                                        <p:strVal val="solid"/>
                                      </p:to>
                                    </p:set>
                                  </p:childTnLst>
                                </p:cTn>
                              </p:par>
                              <p:par>
                                <p:cTn id="10" presetID="22" presetClass="entr" presetSubtype="8" fill="hold"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par>
                                <p:cTn id="13" presetID="22" presetClass="entr" presetSubtype="8"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left)">
                                      <p:cBhvr>
                                        <p:cTn id="15" dur="500"/>
                                        <p:tgtEl>
                                          <p:spTgt spid="77"/>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20F092-7A4F-0CC7-11F5-85296BB6FC80}"/>
              </a:ext>
            </a:extLst>
          </p:cNvPr>
          <p:cNvPicPr>
            <a:picLocks noChangeAspect="1"/>
          </p:cNvPicPr>
          <p:nvPr/>
        </p:nvPicPr>
        <p:blipFill>
          <a:blip r:embed="rId5"/>
          <a:stretch>
            <a:fillRect/>
          </a:stretch>
        </p:blipFill>
        <p:spPr>
          <a:xfrm>
            <a:off x="7442791" y="73417"/>
            <a:ext cx="4749209" cy="6784583"/>
          </a:xfrm>
          <a:prstGeom prst="rect">
            <a:avLst/>
          </a:prstGeom>
        </p:spPr>
      </p:pic>
      <p:grpSp>
        <p:nvGrpSpPr>
          <p:cNvPr id="2" name="Google Shape;88;p15">
            <a:extLst>
              <a:ext uri="{FF2B5EF4-FFF2-40B4-BE49-F238E27FC236}">
                <a16:creationId xmlns:a16="http://schemas.microsoft.com/office/drawing/2014/main" id="{97F470F2-5346-3882-F1F2-352D977237B9}"/>
              </a:ext>
            </a:extLst>
          </p:cNvPr>
          <p:cNvGrpSpPr/>
          <p:nvPr/>
        </p:nvGrpSpPr>
        <p:grpSpPr>
          <a:xfrm>
            <a:off x="55683" y="28771"/>
            <a:ext cx="7506096" cy="824373"/>
            <a:chOff x="1354401" y="686226"/>
            <a:chExt cx="6409272" cy="857966"/>
          </a:xfrm>
        </p:grpSpPr>
        <p:sp>
          <p:nvSpPr>
            <p:cNvPr id="3" name="Google Shape;89;p15">
              <a:extLst>
                <a:ext uri="{FF2B5EF4-FFF2-40B4-BE49-F238E27FC236}">
                  <a16:creationId xmlns:a16="http://schemas.microsoft.com/office/drawing/2014/main" id="{8E874791-D7C3-4930-AB71-9D0F40A297F2}"/>
                </a:ext>
              </a:extLst>
            </p:cNvPr>
            <p:cNvSpPr/>
            <p:nvPr/>
          </p:nvSpPr>
          <p:spPr>
            <a:xfrm>
              <a:off x="1372277" y="799428"/>
              <a:ext cx="4529009"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000000">
                <a:alpha val="32960"/>
              </a:srgbClr>
            </a:solidFill>
            <a:ln>
              <a:noFill/>
            </a:ln>
          </p:spPr>
          <p:txBody>
            <a:bodyPr spcFirstLastPara="1" wrap="square" lIns="121900" tIns="121900" rIns="121900" bIns="121900" anchor="ctr" anchorCtr="0">
              <a:noAutofit/>
            </a:bodyPr>
            <a:lstStyle/>
            <a:p>
              <a:endParaRPr sz="2400"/>
            </a:p>
          </p:txBody>
        </p:sp>
        <p:sp>
          <p:nvSpPr>
            <p:cNvPr id="4" name="Google Shape;90;p15">
              <a:extLst>
                <a:ext uri="{FF2B5EF4-FFF2-40B4-BE49-F238E27FC236}">
                  <a16:creationId xmlns:a16="http://schemas.microsoft.com/office/drawing/2014/main" id="{1FAA8BEC-5461-D633-A17C-CB3B462A0058}"/>
                </a:ext>
              </a:extLst>
            </p:cNvPr>
            <p:cNvSpPr/>
            <p:nvPr/>
          </p:nvSpPr>
          <p:spPr>
            <a:xfrm>
              <a:off x="1354401" y="781553"/>
              <a:ext cx="6281353" cy="667311"/>
            </a:xfrm>
            <a:custGeom>
              <a:avLst/>
              <a:gdLst/>
              <a:ahLst/>
              <a:cxnLst/>
              <a:rect l="l" t="t" r="r" b="b"/>
              <a:pathLst>
                <a:path w="162914" h="24004" extrusionOk="0">
                  <a:moveTo>
                    <a:pt x="3215" y="1"/>
                  </a:moveTo>
                  <a:cubicBezTo>
                    <a:pt x="1441" y="1"/>
                    <a:pt x="1" y="1442"/>
                    <a:pt x="1" y="3216"/>
                  </a:cubicBezTo>
                  <a:lnTo>
                    <a:pt x="1" y="20789"/>
                  </a:lnTo>
                  <a:cubicBezTo>
                    <a:pt x="1" y="22563"/>
                    <a:pt x="1441" y="24004"/>
                    <a:pt x="3215" y="24004"/>
                  </a:cubicBezTo>
                  <a:lnTo>
                    <a:pt x="159699" y="24004"/>
                  </a:lnTo>
                  <a:cubicBezTo>
                    <a:pt x="161473" y="24004"/>
                    <a:pt x="162914" y="22563"/>
                    <a:pt x="162914" y="20789"/>
                  </a:cubicBezTo>
                  <a:lnTo>
                    <a:pt x="162914" y="3216"/>
                  </a:lnTo>
                  <a:cubicBezTo>
                    <a:pt x="162914" y="1442"/>
                    <a:pt x="161473" y="1"/>
                    <a:pt x="159699" y="1"/>
                  </a:cubicBezTo>
                  <a:close/>
                </a:path>
              </a:pathLst>
            </a:custGeom>
            <a:solidFill>
              <a:srgbClr val="FAF89E"/>
            </a:solidFill>
            <a:ln>
              <a:noFill/>
            </a:ln>
          </p:spPr>
          <p:txBody>
            <a:bodyPr spcFirstLastPara="1" wrap="square" lIns="121900" tIns="121900" rIns="121900" bIns="121900" anchor="ctr" anchorCtr="0">
              <a:noAutofit/>
            </a:bodyPr>
            <a:lstStyle/>
            <a:p>
              <a:endParaRPr sz="2400"/>
            </a:p>
          </p:txBody>
        </p:sp>
        <p:sp>
          <p:nvSpPr>
            <p:cNvPr id="5" name="Google Shape;91;p15">
              <a:extLst>
                <a:ext uri="{FF2B5EF4-FFF2-40B4-BE49-F238E27FC236}">
                  <a16:creationId xmlns:a16="http://schemas.microsoft.com/office/drawing/2014/main" id="{A6B7700F-C06F-41C5-FF22-4784FEE9447D}"/>
                </a:ext>
              </a:extLst>
            </p:cNvPr>
            <p:cNvSpPr/>
            <p:nvPr/>
          </p:nvSpPr>
          <p:spPr>
            <a:xfrm>
              <a:off x="1706573" y="686226"/>
              <a:ext cx="738146" cy="95354"/>
            </a:xfrm>
            <a:custGeom>
              <a:avLst/>
              <a:gdLst/>
              <a:ahLst/>
              <a:cxnLst/>
              <a:rect l="l" t="t" r="r" b="b"/>
              <a:pathLst>
                <a:path w="26552" h="3430" extrusionOk="0">
                  <a:moveTo>
                    <a:pt x="620" y="1"/>
                  </a:moveTo>
                  <a:lnTo>
                    <a:pt x="1" y="3430"/>
                  </a:lnTo>
                  <a:lnTo>
                    <a:pt x="25873"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6" name="Google Shape;92;p15">
              <a:extLst>
                <a:ext uri="{FF2B5EF4-FFF2-40B4-BE49-F238E27FC236}">
                  <a16:creationId xmlns:a16="http://schemas.microsoft.com/office/drawing/2014/main" id="{1A19C348-852E-62FF-FA02-E6D72C9BCADC}"/>
                </a:ext>
              </a:extLst>
            </p:cNvPr>
            <p:cNvSpPr/>
            <p:nvPr/>
          </p:nvSpPr>
          <p:spPr>
            <a:xfrm>
              <a:off x="1421594" y="1448838"/>
              <a:ext cx="738146" cy="95354"/>
            </a:xfrm>
            <a:custGeom>
              <a:avLst/>
              <a:gdLst/>
              <a:ahLst/>
              <a:cxnLst/>
              <a:rect l="l" t="t" r="r" b="b"/>
              <a:pathLst>
                <a:path w="26552" h="3430" extrusionOk="0">
                  <a:moveTo>
                    <a:pt x="620" y="1"/>
                  </a:moveTo>
                  <a:lnTo>
                    <a:pt x="1" y="3430"/>
                  </a:lnTo>
                  <a:lnTo>
                    <a:pt x="25921" y="3430"/>
                  </a:lnTo>
                  <a:lnTo>
                    <a:pt x="26552" y="1"/>
                  </a:lnTo>
                  <a:close/>
                </a:path>
              </a:pathLst>
            </a:custGeom>
            <a:solidFill>
              <a:srgbClr val="A5F1B3"/>
            </a:solidFill>
            <a:ln>
              <a:noFill/>
            </a:ln>
          </p:spPr>
          <p:txBody>
            <a:bodyPr spcFirstLastPara="1" wrap="square" lIns="121900" tIns="121900" rIns="121900" bIns="121900" anchor="ctr" anchorCtr="0">
              <a:noAutofit/>
            </a:bodyPr>
            <a:lstStyle/>
            <a:p>
              <a:endParaRPr sz="2400"/>
            </a:p>
          </p:txBody>
        </p:sp>
        <p:sp>
          <p:nvSpPr>
            <p:cNvPr id="7" name="Google Shape;93;p15">
              <a:extLst>
                <a:ext uri="{FF2B5EF4-FFF2-40B4-BE49-F238E27FC236}">
                  <a16:creationId xmlns:a16="http://schemas.microsoft.com/office/drawing/2014/main" id="{B76EFDD4-4B6D-2187-7D22-A313C7474EBC}"/>
                </a:ext>
              </a:extLst>
            </p:cNvPr>
            <p:cNvSpPr/>
            <p:nvPr/>
          </p:nvSpPr>
          <p:spPr>
            <a:xfrm>
              <a:off x="1461654" y="1448838"/>
              <a:ext cx="586858" cy="47705"/>
            </a:xfrm>
            <a:custGeom>
              <a:avLst/>
              <a:gdLst/>
              <a:ahLst/>
              <a:cxnLst/>
              <a:rect l="l" t="t" r="r" b="b"/>
              <a:pathLst>
                <a:path w="21110" h="1716" extrusionOk="0">
                  <a:moveTo>
                    <a:pt x="0" y="1"/>
                  </a:moveTo>
                  <a:lnTo>
                    <a:pt x="1393" y="1715"/>
                  </a:lnTo>
                  <a:lnTo>
                    <a:pt x="21110" y="1715"/>
                  </a:lnTo>
                  <a:lnTo>
                    <a:pt x="21110" y="1"/>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8" name="Google Shape;94;p15">
              <a:extLst>
                <a:ext uri="{FF2B5EF4-FFF2-40B4-BE49-F238E27FC236}">
                  <a16:creationId xmlns:a16="http://schemas.microsoft.com/office/drawing/2014/main" id="{DA927F36-CFFA-95C5-DE6D-CCA43CE5B142}"/>
                </a:ext>
              </a:extLst>
            </p:cNvPr>
            <p:cNvSpPr/>
            <p:nvPr/>
          </p:nvSpPr>
          <p:spPr>
            <a:xfrm>
              <a:off x="1796617" y="733903"/>
              <a:ext cx="604761" cy="47677"/>
            </a:xfrm>
            <a:custGeom>
              <a:avLst/>
              <a:gdLst/>
              <a:ahLst/>
              <a:cxnLst/>
              <a:rect l="l" t="t" r="r" b="b"/>
              <a:pathLst>
                <a:path w="21754" h="1715" extrusionOk="0">
                  <a:moveTo>
                    <a:pt x="596" y="0"/>
                  </a:moveTo>
                  <a:lnTo>
                    <a:pt x="0" y="1715"/>
                  </a:lnTo>
                  <a:lnTo>
                    <a:pt x="21753" y="1715"/>
                  </a:lnTo>
                  <a:lnTo>
                    <a:pt x="20312" y="0"/>
                  </a:ln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9" name="Google Shape;95;p15">
              <a:extLst>
                <a:ext uri="{FF2B5EF4-FFF2-40B4-BE49-F238E27FC236}">
                  <a16:creationId xmlns:a16="http://schemas.microsoft.com/office/drawing/2014/main" id="{CD693E87-30C5-EA0F-43E3-73753C946ABD}"/>
                </a:ext>
              </a:extLst>
            </p:cNvPr>
            <p:cNvSpPr/>
            <p:nvPr/>
          </p:nvSpPr>
          <p:spPr>
            <a:xfrm>
              <a:off x="1500380" y="733903"/>
              <a:ext cx="859270" cy="762637"/>
            </a:xfrm>
            <a:custGeom>
              <a:avLst/>
              <a:gdLst/>
              <a:ahLst/>
              <a:cxnLst/>
              <a:rect l="l" t="t" r="r" b="b"/>
              <a:pathLst>
                <a:path w="30909" h="27433" extrusionOk="0">
                  <a:moveTo>
                    <a:pt x="4977" y="0"/>
                  </a:moveTo>
                  <a:lnTo>
                    <a:pt x="0" y="27432"/>
                  </a:lnTo>
                  <a:lnTo>
                    <a:pt x="25932" y="27432"/>
                  </a:lnTo>
                  <a:lnTo>
                    <a:pt x="30909" y="0"/>
                  </a:lnTo>
                  <a:close/>
                </a:path>
              </a:pathLst>
            </a:custGeom>
            <a:solidFill>
              <a:srgbClr val="69E781"/>
            </a:solidFill>
            <a:ln>
              <a:noFill/>
            </a:ln>
          </p:spPr>
          <p:txBody>
            <a:bodyPr spcFirstLastPara="1" wrap="square" lIns="121900" tIns="121900" rIns="121900" bIns="121900" anchor="ctr" anchorCtr="0">
              <a:noAutofit/>
            </a:bodyPr>
            <a:lstStyle/>
            <a:p>
              <a:pPr algn="ctr"/>
              <a:r>
                <a:rPr lang="en" sz="5333">
                  <a:solidFill>
                    <a:srgbClr val="FFFFFF"/>
                  </a:solidFill>
                  <a:latin typeface="Fira Sans Extra Condensed Medium"/>
                  <a:ea typeface="Fira Sans Extra Condensed Medium"/>
                  <a:cs typeface="Fira Sans Extra Condensed Medium"/>
                  <a:sym typeface="Fira Sans Extra Condensed Medium"/>
                </a:rPr>
                <a:t>01</a:t>
              </a:r>
              <a:endParaRPr sz="5333">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98;p15">
              <a:extLst>
                <a:ext uri="{FF2B5EF4-FFF2-40B4-BE49-F238E27FC236}">
                  <a16:creationId xmlns:a16="http://schemas.microsoft.com/office/drawing/2014/main" id="{E42D6B4D-08AA-2C15-0D50-6CECCD9C63A1}"/>
                </a:ext>
              </a:extLst>
            </p:cNvPr>
            <p:cNvSpPr txBox="1"/>
            <p:nvPr/>
          </p:nvSpPr>
          <p:spPr>
            <a:xfrm>
              <a:off x="2270272" y="938333"/>
              <a:ext cx="5493401" cy="462801"/>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Đặc</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điểm</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chung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của</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khoáng</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sản</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a:t>
              </a:r>
              <a:r>
                <a:rPr lang="en-US" sz="2400" b="1" dirty="0" err="1">
                  <a:solidFill>
                    <a:srgbClr val="0000FF"/>
                  </a:solidFill>
                  <a:latin typeface="Arial" panose="020B0604020202020204" pitchFamily="34" charset="0"/>
                  <a:ea typeface="Fira Sans Extra Condensed Medium"/>
                  <a:cs typeface="Arial" panose="020B0604020202020204" pitchFamily="34" charset="0"/>
                  <a:sym typeface="Fira Sans Extra Condensed Medium"/>
                </a:rPr>
                <a:t>Việt</a:t>
              </a:r>
              <a:r>
                <a:rPr lang="en-US" sz="2400" b="1"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 Nam</a:t>
              </a:r>
              <a:endParaRPr sz="2400" dirty="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13" name="TextBox 12">
            <a:extLst>
              <a:ext uri="{FF2B5EF4-FFF2-40B4-BE49-F238E27FC236}">
                <a16:creationId xmlns:a16="http://schemas.microsoft.com/office/drawing/2014/main" id="{F103BF91-DB37-ABFC-8CD2-68B548FE8EA7}"/>
              </a:ext>
            </a:extLst>
          </p:cNvPr>
          <p:cNvSpPr txBox="1"/>
          <p:nvPr/>
        </p:nvSpPr>
        <p:spPr>
          <a:xfrm>
            <a:off x="341992" y="1775000"/>
            <a:ext cx="6903621" cy="3539430"/>
          </a:xfrm>
          <a:prstGeom prst="rect">
            <a:avLst/>
          </a:prstGeom>
          <a:noFill/>
          <a:ln>
            <a:solidFill>
              <a:srgbClr val="00B050"/>
            </a:solidFill>
            <a:prstDash val="sysDot"/>
          </a:ln>
        </p:spPr>
        <p:txBody>
          <a:bodyPr wrap="square">
            <a:spAutoFit/>
          </a:bodyPr>
          <a:lstStyle/>
          <a:p>
            <a:pPr algn="just"/>
            <a:r>
              <a:rPr lang="vi-VN" sz="3200" b="0" i="0" dirty="0">
                <a:solidFill>
                  <a:srgbClr val="FF0066"/>
                </a:solidFill>
                <a:effectLst/>
                <a:latin typeface="#9Slide05 Fourth Medium" panose="00000600000000000000" pitchFamily="2" charset="0"/>
              </a:rPr>
              <a:t> Dựa vào kiến thức đã học, thông tin mục 1 và hình 3.3, hãy</a:t>
            </a:r>
            <a:r>
              <a:rPr lang="en-US" sz="3200" b="0" i="0" dirty="0">
                <a:solidFill>
                  <a:srgbClr val="FF0066"/>
                </a:solidFill>
                <a:effectLst/>
                <a:latin typeface="#9Slide05 Fourth Medium" panose="00000600000000000000" pitchFamily="2" charset="0"/>
              </a:rPr>
              <a:t>:</a:t>
            </a:r>
          </a:p>
          <a:p>
            <a:pPr marL="285750" indent="-285750" algn="just">
              <a:buFont typeface="Wingdings" panose="05000000000000000000" pitchFamily="2" charset="2"/>
              <a:buChar char="ü"/>
            </a:pPr>
            <a:r>
              <a:rPr lang="vi-VN" sz="3200" b="0" i="0" dirty="0">
                <a:solidFill>
                  <a:srgbClr val="FF0066"/>
                </a:solidFill>
                <a:effectLst/>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Chứng</a:t>
            </a:r>
            <a:r>
              <a:rPr lang="en-US" sz="3200" dirty="0" smtClean="0">
                <a:solidFill>
                  <a:srgbClr val="FF0066"/>
                </a:solidFill>
                <a:latin typeface="#9Slide05 Fourth Medium" panose="00000600000000000000" pitchFamily="2" charset="0"/>
              </a:rPr>
              <a:t> minh </a:t>
            </a:r>
            <a:r>
              <a:rPr lang="en-US" sz="3200" dirty="0" err="1" smtClean="0">
                <a:solidFill>
                  <a:srgbClr val="FF0066"/>
                </a:solidFill>
                <a:latin typeface="#9Slide05 Fourth Medium" panose="00000600000000000000" pitchFamily="2" charset="0"/>
              </a:rPr>
              <a:t>tài</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nguyên</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khoáng</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sản</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nước</a:t>
            </a:r>
            <a:r>
              <a:rPr lang="en-US" sz="3200" dirty="0" smtClean="0">
                <a:solidFill>
                  <a:srgbClr val="FF0066"/>
                </a:solidFill>
                <a:latin typeface="#9Slide05 Fourth Medium" panose="00000600000000000000" pitchFamily="2" charset="0"/>
              </a:rPr>
              <a:t> ta </a:t>
            </a:r>
            <a:r>
              <a:rPr lang="en-US" sz="3200" dirty="0" err="1" smtClean="0">
                <a:solidFill>
                  <a:srgbClr val="FF0066"/>
                </a:solidFill>
                <a:latin typeface="#9Slide05 Fourth Medium" panose="00000600000000000000" pitchFamily="2" charset="0"/>
              </a:rPr>
              <a:t>phong</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phú</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về</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số</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lượng</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quy</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mô</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phân</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bố</a:t>
            </a:r>
            <a:r>
              <a:rPr lang="en-US" sz="3200" dirty="0" smtClean="0">
                <a:solidFill>
                  <a:srgbClr val="FF0066"/>
                </a:solidFill>
                <a:latin typeface="#9Slide05 Fourth Medium" panose="00000600000000000000" pitchFamily="2" charset="0"/>
              </a:rPr>
              <a:t>?</a:t>
            </a:r>
            <a:endParaRPr lang="vi-VN" sz="3200" dirty="0">
              <a:solidFill>
                <a:srgbClr val="FF0066"/>
              </a:solidFill>
              <a:latin typeface="#9Slide05 Fourth Medium" panose="00000600000000000000" pitchFamily="2" charset="0"/>
            </a:endParaRPr>
          </a:p>
          <a:p>
            <a:pPr marL="285750" indent="-285750" algn="just">
              <a:buFont typeface="Wingdings" panose="05000000000000000000" pitchFamily="2" charset="2"/>
              <a:buChar char="ü"/>
            </a:pPr>
            <a:r>
              <a:rPr lang="vi-VN" sz="3200" dirty="0">
                <a:solidFill>
                  <a:srgbClr val="FF0066"/>
                </a:solidFill>
                <a:latin typeface="#9Slide05 Fourth Medium" panose="00000600000000000000" pitchFamily="2" charset="0"/>
              </a:rPr>
              <a:t> Giải thích tại sao tài nguyên khoáng sản nước </a:t>
            </a:r>
            <a:r>
              <a:rPr lang="vi-VN" sz="3200" dirty="0" smtClean="0">
                <a:solidFill>
                  <a:srgbClr val="FF0066"/>
                </a:solidFill>
                <a:latin typeface="#9Slide05 Fourth Medium" panose="00000600000000000000" pitchFamily="2" charset="0"/>
              </a:rPr>
              <a:t>ta</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phong</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phú</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đa</a:t>
            </a:r>
            <a:r>
              <a:rPr lang="en-US" sz="3200" dirty="0" smtClean="0">
                <a:solidFill>
                  <a:srgbClr val="FF0066"/>
                </a:solidFill>
                <a:latin typeface="#9Slide05 Fourth Medium" panose="00000600000000000000" pitchFamily="2" charset="0"/>
              </a:rPr>
              <a:t> </a:t>
            </a:r>
            <a:r>
              <a:rPr lang="en-US" sz="3200" dirty="0" err="1" smtClean="0">
                <a:solidFill>
                  <a:srgbClr val="FF0066"/>
                </a:solidFill>
                <a:latin typeface="#9Slide05 Fourth Medium" panose="00000600000000000000" pitchFamily="2" charset="0"/>
              </a:rPr>
              <a:t>dạng</a:t>
            </a:r>
            <a:r>
              <a:rPr lang="en-US" sz="3200" smtClean="0">
                <a:solidFill>
                  <a:srgbClr val="FF0066"/>
                </a:solidFill>
                <a:latin typeface="#9Slide05 Fourth Medium" panose="00000600000000000000" pitchFamily="2" charset="0"/>
              </a:rPr>
              <a:t>?</a:t>
            </a:r>
            <a:endParaRPr lang="en-US" sz="3200" dirty="0">
              <a:solidFill>
                <a:srgbClr val="FF0066"/>
              </a:solidFill>
              <a:latin typeface="#9Slide05 Fourth Medium" panose="00000600000000000000" pitchFamily="2" charset="0"/>
            </a:endParaRPr>
          </a:p>
        </p:txBody>
      </p:sp>
      <p:sp>
        <p:nvSpPr>
          <p:cNvPr id="14" name="TextBox 13">
            <a:extLst>
              <a:ext uri="{FF2B5EF4-FFF2-40B4-BE49-F238E27FC236}">
                <a16:creationId xmlns:a16="http://schemas.microsoft.com/office/drawing/2014/main" id="{F28D2C8C-0EB2-1981-2405-F6FF3F150DCC}"/>
              </a:ext>
            </a:extLst>
          </p:cNvPr>
          <p:cNvSpPr txBox="1"/>
          <p:nvPr/>
        </p:nvSpPr>
        <p:spPr>
          <a:xfrm>
            <a:off x="566608" y="957999"/>
            <a:ext cx="6876974" cy="830997"/>
          </a:xfrm>
          <a:prstGeom prst="rect">
            <a:avLst/>
          </a:prstGeom>
          <a:noFill/>
        </p:spPr>
        <p:txBody>
          <a:bodyPr wrap="square" rtlCol="0">
            <a:spAutoFit/>
          </a:bodyPr>
          <a:lstStyle/>
          <a:p>
            <a:r>
              <a:rPr lang="en-US" sz="4800" dirty="0">
                <a:solidFill>
                  <a:srgbClr val="00B050"/>
                </a:solidFill>
                <a:latin typeface="Arial" panose="020B0604020202020204" pitchFamily="34" charset="0"/>
                <a:ea typeface="STCaiyun" panose="02010800040101010101" pitchFamily="2" charset="-122"/>
                <a:cs typeface="Arial" panose="020B0604020202020204" pitchFamily="34" charset="0"/>
              </a:rPr>
              <a:t>NHÓM CHUYÊN GIA</a:t>
            </a:r>
          </a:p>
        </p:txBody>
      </p:sp>
      <p:pic>
        <p:nvPicPr>
          <p:cNvPr id="19" name="3 Minute Timer (Nho)">
            <a:hlinkClick r:id="" action="ppaction://media"/>
            <a:extLst>
              <a:ext uri="{FF2B5EF4-FFF2-40B4-BE49-F238E27FC236}">
                <a16:creationId xmlns:a16="http://schemas.microsoft.com/office/drawing/2014/main" id="{947FD049-2853-95D5-36DD-E5995F9833B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23942" y="5314430"/>
            <a:ext cx="2407263" cy="1353028"/>
          </a:xfrm>
          <a:prstGeom prst="rect">
            <a:avLst/>
          </a:prstGeom>
        </p:spPr>
      </p:pic>
      <p:pic>
        <p:nvPicPr>
          <p:cNvPr id="20" name="Picture 19">
            <a:extLst>
              <a:ext uri="{FF2B5EF4-FFF2-40B4-BE49-F238E27FC236}">
                <a16:creationId xmlns:a16="http://schemas.microsoft.com/office/drawing/2014/main" id="{6686E67D-2507-77AC-F31D-91B3A3254A61}"/>
              </a:ext>
            </a:extLst>
          </p:cNvPr>
          <p:cNvPicPr>
            <a:picLocks noChangeAspect="1"/>
          </p:cNvPicPr>
          <p:nvPr/>
        </p:nvPicPr>
        <p:blipFill>
          <a:blip r:embed="rId7"/>
          <a:stretch>
            <a:fillRect/>
          </a:stretch>
        </p:blipFill>
        <p:spPr>
          <a:xfrm>
            <a:off x="283646" y="5467725"/>
            <a:ext cx="1927565" cy="1201996"/>
          </a:xfrm>
          <a:prstGeom prst="rect">
            <a:avLst/>
          </a:prstGeom>
        </p:spPr>
      </p:pic>
    </p:spTree>
    <p:extLst>
      <p:ext uri="{BB962C8B-B14F-4D97-AF65-F5344CB8AC3E}">
        <p14:creationId xmlns:p14="http://schemas.microsoft.com/office/powerpoint/2010/main" val="187897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9"/>
                </p:tgtEl>
              </p:cMediaNode>
            </p:video>
          </p:childTnLst>
        </p:cTn>
      </p:par>
    </p:tnLst>
    <p:bldLst>
      <p:bldP spid="13" grpId="0" animBg="1"/>
      <p:bldP spid="1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1691</TotalTime>
  <Words>1203</Words>
  <Application>Microsoft Office PowerPoint</Application>
  <PresentationFormat>Widescreen</PresentationFormat>
  <Paragraphs>223</Paragraphs>
  <Slides>50</Slides>
  <Notes>25</Notes>
  <HiddenSlides>0</HiddenSlides>
  <MMClips>6</MMClips>
  <ScaleCrop>false</ScaleCrop>
  <HeadingPairs>
    <vt:vector size="6" baseType="variant">
      <vt:variant>
        <vt:lpstr>Fonts Used</vt:lpstr>
      </vt:variant>
      <vt:variant>
        <vt:i4>27</vt:i4>
      </vt:variant>
      <vt:variant>
        <vt:lpstr>Theme</vt:lpstr>
      </vt:variant>
      <vt:variant>
        <vt:i4>1</vt:i4>
      </vt:variant>
      <vt:variant>
        <vt:lpstr>Slide Titles</vt:lpstr>
      </vt:variant>
      <vt:variant>
        <vt:i4>50</vt:i4>
      </vt:variant>
    </vt:vector>
  </HeadingPairs>
  <TitlesOfParts>
    <vt:vector size="78" baseType="lpstr">
      <vt:lpstr>Fira Sans Extra Condensed Medium</vt:lpstr>
      <vt:lpstr>Calibri Light</vt:lpstr>
      <vt:lpstr>Champion Script</vt:lpstr>
      <vt:lpstr>#9Slide03 Arima Madurai ExtraLi</vt:lpstr>
      <vt:lpstr>#9Slide05 Fourth Medium</vt:lpstr>
      <vt:lpstr>#9Slide07 IcielBC Cubano Normal</vt:lpstr>
      <vt:lpstr>Wingdings</vt:lpstr>
      <vt:lpstr>STCaiyun</vt:lpstr>
      <vt:lpstr>Century Schoolbook</vt:lpstr>
      <vt:lpstr>Britannic Bold</vt:lpstr>
      <vt:lpstr>#9Slide03 IcielNovecento sans E</vt:lpstr>
      <vt:lpstr>Arial</vt:lpstr>
      <vt:lpstr>#9Slide03 Roboto Medium</vt:lpstr>
      <vt:lpstr>#9Slide05 Fourth Light</vt:lpstr>
      <vt:lpstr>#9Slide05 Fourth</vt:lpstr>
      <vt:lpstr>#9Slide03 SFU Futura_12</vt:lpstr>
      <vt:lpstr>#9Slide07 FS Playlist Caps</vt:lpstr>
      <vt:lpstr>Bebas Neue</vt:lpstr>
      <vt:lpstr>#9Slide03 AllRoundGothic</vt:lpstr>
      <vt:lpstr>Times New Roman</vt:lpstr>
      <vt:lpstr>Cambria</vt:lpstr>
      <vt:lpstr>Tahoma</vt:lpstr>
      <vt:lpstr>Kids</vt:lpstr>
      <vt:lpstr>Open Sans</vt:lpstr>
      <vt:lpstr>#9Slide05 Great Vibes</vt:lpstr>
      <vt:lpstr>#9Slide03 SFU Futura_07</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vvxel;Lê Chinh-0982276629</dc:creator>
  <cp:lastModifiedBy>MANH HA</cp:lastModifiedBy>
  <cp:revision>133</cp:revision>
  <dcterms:created xsi:type="dcterms:W3CDTF">2018-01-17T20:15:41Z</dcterms:created>
  <dcterms:modified xsi:type="dcterms:W3CDTF">2024-10-25T01:50:31Z</dcterms:modified>
</cp:coreProperties>
</file>