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85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6" r:id="rId11"/>
    <p:sldId id="267" r:id="rId12"/>
    <p:sldId id="257" r:id="rId13"/>
    <p:sldId id="268" r:id="rId14"/>
    <p:sldId id="269" r:id="rId15"/>
    <p:sldId id="270" r:id="rId16"/>
    <p:sldId id="271" r:id="rId17"/>
    <p:sldId id="272" r:id="rId18"/>
    <p:sldId id="281" r:id="rId19"/>
    <p:sldId id="258" r:id="rId20"/>
    <p:sldId id="282" r:id="rId21"/>
    <p:sldId id="259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5" r:id="rId32"/>
    <p:sldId id="294" r:id="rId33"/>
    <p:sldId id="293" r:id="rId34"/>
    <p:sldId id="297" r:id="rId35"/>
  </p:sldIdLst>
  <p:sldSz cx="18288000" cy="10287000"/>
  <p:notesSz cx="6858000" cy="9144000"/>
  <p:embeddedFontLst>
    <p:embeddedFont>
      <p:font typeface="League Spartan" panose="020B0604020202020204" charset="0"/>
      <p:regular r:id="rId36"/>
    </p:embeddedFont>
    <p:embeddedFont>
      <p:font typeface="Patrick Hand" panose="00000500000000000000" pitchFamily="2" charset="0"/>
      <p:regular r:id="rId37"/>
    </p:embeddedFont>
    <p:embeddedFont>
      <p:font typeface="PT Serif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E70"/>
    <a:srgbClr val="92C9D5"/>
    <a:srgbClr val="FDE497"/>
    <a:srgbClr val="986F45"/>
    <a:srgbClr val="FEEDB8"/>
    <a:srgbClr val="F98633"/>
    <a:srgbClr val="4CB9F2"/>
    <a:srgbClr val="62C0F3"/>
    <a:srgbClr val="4F81BD"/>
    <a:srgbClr val="FF9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C125019-2C7B-7664-F94D-AA8191E89EE0}"/>
              </a:ext>
            </a:extLst>
          </p:cNvPr>
          <p:cNvSpPr txBox="1"/>
          <p:nvPr/>
        </p:nvSpPr>
        <p:spPr>
          <a:xfrm>
            <a:off x="8191606" y="2324100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League Spartan"/>
              </a:rPr>
              <a:t>PASS THE BALL</a:t>
            </a:r>
          </a:p>
        </p:txBody>
      </p:sp>
      <p:pic>
        <p:nvPicPr>
          <p:cNvPr id="1026" name="Picture 2" descr="Children Passing Ball: Over 1,272 Royalty-Free Licensable Stock Vectors &amp;  Vector Art | Shutterstock">
            <a:extLst>
              <a:ext uri="{FF2B5EF4-FFF2-40B4-BE49-F238E27FC236}">
                <a16:creationId xmlns:a16="http://schemas.microsoft.com/office/drawing/2014/main" id="{27DE8ED9-4E12-CEF1-7CF3-C4F92756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5210"/>
            <a:ext cx="7406765" cy="6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54B82B-C177-A605-D232-23760DFD854B}"/>
              </a:ext>
            </a:extLst>
          </p:cNvPr>
          <p:cNvSpPr txBox="1"/>
          <p:nvPr/>
        </p:nvSpPr>
        <p:spPr>
          <a:xfrm>
            <a:off x="8218728" y="3817386"/>
            <a:ext cx="9535872" cy="405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Patrick Hand" panose="00000500000000000000" pitchFamily="2" charset="0"/>
              </a:rPr>
              <a:t>Pass the ball while playing music.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Patrick Hand" panose="00000500000000000000" pitchFamily="2" charset="0"/>
              </a:rPr>
              <a:t>When the music stops, the student having the ball says out a key word that related to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local community</a:t>
            </a:r>
            <a:r>
              <a:rPr lang="en-US" sz="4400" b="1" dirty="0">
                <a:latin typeface="Patrick Hand" panose="00000500000000000000" pitchFamily="2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945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550"/>
            <a:ext cx="19707998" cy="7412750"/>
            <a:chOff x="0" y="0"/>
            <a:chExt cx="5190584" cy="1952329"/>
          </a:xfrm>
          <a:solidFill>
            <a:srgbClr val="FCF5E7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2329"/>
            </a:xfrm>
            <a:custGeom>
              <a:avLst/>
              <a:gdLst/>
              <a:ahLst/>
              <a:cxnLst/>
              <a:rect l="l" t="t" r="r" b="b"/>
              <a:pathLst>
                <a:path w="5190584" h="1952329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2295"/>
                  </a:lnTo>
                  <a:cubicBezTo>
                    <a:pt x="5190584" y="1937608"/>
                    <a:pt x="5188473" y="1942704"/>
                    <a:pt x="5184716" y="1946461"/>
                  </a:cubicBezTo>
                  <a:cubicBezTo>
                    <a:pt x="5180959" y="1950218"/>
                    <a:pt x="5175863" y="1952329"/>
                    <a:pt x="5170550" y="1952329"/>
                  </a:cubicBezTo>
                  <a:lnTo>
                    <a:pt x="20034" y="1952329"/>
                  </a:lnTo>
                  <a:cubicBezTo>
                    <a:pt x="14721" y="1952329"/>
                    <a:pt x="9625" y="1950218"/>
                    <a:pt x="5868" y="1946461"/>
                  </a:cubicBezTo>
                  <a:cubicBezTo>
                    <a:pt x="2111" y="1942704"/>
                    <a:pt x="0" y="1937608"/>
                    <a:pt x="0" y="1932295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199995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42320" y="6307693"/>
            <a:ext cx="7563949" cy="1202527"/>
            <a:chOff x="0" y="0"/>
            <a:chExt cx="3040168" cy="6334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0168" cy="633430"/>
            </a:xfrm>
            <a:custGeom>
              <a:avLst/>
              <a:gdLst/>
              <a:ahLst/>
              <a:cxnLst/>
              <a:rect l="l" t="t" r="r" b="b"/>
              <a:pathLst>
                <a:path w="3040168" h="633430">
                  <a:moveTo>
                    <a:pt x="68411" y="0"/>
                  </a:moveTo>
                  <a:lnTo>
                    <a:pt x="2971758" y="0"/>
                  </a:lnTo>
                  <a:cubicBezTo>
                    <a:pt x="3009540" y="0"/>
                    <a:pt x="3040168" y="30629"/>
                    <a:pt x="3040168" y="68411"/>
                  </a:cubicBezTo>
                  <a:lnTo>
                    <a:pt x="3040168" y="565019"/>
                  </a:lnTo>
                  <a:cubicBezTo>
                    <a:pt x="3040168" y="602801"/>
                    <a:pt x="3009540" y="633430"/>
                    <a:pt x="2971758" y="633430"/>
                  </a:cubicBezTo>
                  <a:lnTo>
                    <a:pt x="68411" y="633430"/>
                  </a:lnTo>
                  <a:cubicBezTo>
                    <a:pt x="30629" y="633430"/>
                    <a:pt x="0" y="602801"/>
                    <a:pt x="0" y="565019"/>
                  </a:cubicBezTo>
                  <a:lnTo>
                    <a:pt x="0" y="68411"/>
                  </a:lnTo>
                  <a:cubicBezTo>
                    <a:pt x="0" y="30629"/>
                    <a:pt x="30629" y="0"/>
                    <a:pt x="684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040168" cy="68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571885"/>
            <a:ext cx="7606748" cy="5771620"/>
          </a:xfrm>
          <a:custGeom>
            <a:avLst/>
            <a:gdLst/>
            <a:ahLst/>
            <a:cxnLst/>
            <a:rect l="l" t="t" r="r" b="b"/>
            <a:pathLst>
              <a:path w="7606748" h="5771620">
                <a:moveTo>
                  <a:pt x="0" y="0"/>
                </a:moveTo>
                <a:lnTo>
                  <a:pt x="7606748" y="0"/>
                </a:lnTo>
                <a:lnTo>
                  <a:pt x="7606748" y="5771620"/>
                </a:lnTo>
                <a:lnTo>
                  <a:pt x="0" y="577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771295" y="3128728"/>
            <a:ext cx="9906000" cy="263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40"/>
              </a:lnSpc>
            </a:pPr>
            <a:r>
              <a:rPr lang="en-US" sz="7200" dirty="0">
                <a:solidFill>
                  <a:srgbClr val="000000"/>
                </a:solidFill>
                <a:latin typeface="League Spartan"/>
              </a:rPr>
              <a:t> UNIT 1: </a:t>
            </a:r>
          </a:p>
          <a:p>
            <a:pPr marL="0" lvl="0" indent="0" algn="ctr">
              <a:lnSpc>
                <a:spcPts val="10540"/>
              </a:lnSpc>
            </a:pPr>
            <a:r>
              <a:rPr lang="en-US" sz="7200" dirty="0">
                <a:solidFill>
                  <a:srgbClr val="000000"/>
                </a:solidFill>
                <a:latin typeface="League Spartan"/>
              </a:rPr>
              <a:t>LOCAL COMMUNITY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42320" y="6574762"/>
            <a:ext cx="7563948" cy="668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383"/>
              </a:lnSpc>
            </a:pPr>
            <a:r>
              <a:rPr lang="en-US" sz="4486" dirty="0">
                <a:solidFill>
                  <a:srgbClr val="000000"/>
                </a:solidFill>
                <a:latin typeface="PT Serif Bold"/>
              </a:rPr>
              <a:t>Lesson 1: Getting started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262693" y="1978359"/>
            <a:ext cx="11762613" cy="571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5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Patrick Hand" panose="00000500000000000000" pitchFamily="2" charset="0"/>
              </a:rPr>
              <a:t>By the end of the lesson, students will be able to: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F5F6EB-23DA-8A18-EFA1-42AFC49B8957}"/>
              </a:ext>
            </a:extLst>
          </p:cNvPr>
          <p:cNvSpPr/>
          <p:nvPr/>
        </p:nvSpPr>
        <p:spPr>
          <a:xfrm>
            <a:off x="4533900" y="274315"/>
            <a:ext cx="9220200" cy="13716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174755" y="579492"/>
            <a:ext cx="993849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78"/>
              </a:lnSpc>
            </a:pPr>
            <a:r>
              <a:rPr lang="en-US" sz="6815" dirty="0">
                <a:solidFill>
                  <a:srgbClr val="000000"/>
                </a:solidFill>
                <a:latin typeface="League Spartan"/>
              </a:rPr>
              <a:t>OBJECTIVES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1D43F1-B949-E525-87D3-C791EE3BD90D}"/>
              </a:ext>
            </a:extLst>
          </p:cNvPr>
          <p:cNvSpPr/>
          <p:nvPr/>
        </p:nvSpPr>
        <p:spPr>
          <a:xfrm>
            <a:off x="4174755" y="3307686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rgbClr val="FDE4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an overview about the topic: </a:t>
            </a:r>
          </a:p>
          <a:p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Local community.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3F32AF-8A5B-0A15-BCEF-B01457C65A29}"/>
              </a:ext>
            </a:extLst>
          </p:cNvPr>
          <p:cNvSpPr/>
          <p:nvPr/>
        </p:nvSpPr>
        <p:spPr>
          <a:xfrm>
            <a:off x="4174755" y="5737689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rgbClr val="FDE4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vocabulary to talk about community. </a:t>
            </a:r>
          </a:p>
        </p:txBody>
      </p:sp>
      <p:pic>
        <p:nvPicPr>
          <p:cNvPr id="4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8ACC45B-9A3E-C2A0-D0D7-24A3F17B1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89" y="2863404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BDEA5AFE-6A66-02CD-A68A-B1FD2E80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89" y="5349656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36E079-3EB0-5571-0504-F05638AE96B3}"/>
              </a:ext>
            </a:extLst>
          </p:cNvPr>
          <p:cNvSpPr/>
          <p:nvPr/>
        </p:nvSpPr>
        <p:spPr>
          <a:xfrm>
            <a:off x="11823100" y="2628900"/>
            <a:ext cx="2286000" cy="1981201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8178"/>
              </a:lnSpc>
            </a:pPr>
            <a:r>
              <a:rPr lang="en-US" sz="8800" dirty="0">
                <a:solidFill>
                  <a:srgbClr val="000000"/>
                </a:solidFill>
                <a:latin typeface="League Spartan"/>
              </a:rPr>
              <a:t>01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25019-2C7B-7664-F94D-AA8191E89EE0}"/>
              </a:ext>
            </a:extLst>
          </p:cNvPr>
          <p:cNvSpPr txBox="1"/>
          <p:nvPr/>
        </p:nvSpPr>
        <p:spPr>
          <a:xfrm>
            <a:off x="8432200" y="519083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League Spartan"/>
              </a:rPr>
              <a:t>NEW WORDS 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5382281-9917-F012-DC5C-0E430A7B9F85}"/>
              </a:ext>
            </a:extLst>
          </p:cNvPr>
          <p:cNvSpPr/>
          <p:nvPr/>
        </p:nvSpPr>
        <p:spPr>
          <a:xfrm>
            <a:off x="1409700" y="2019300"/>
            <a:ext cx="6667500" cy="7140562"/>
          </a:xfrm>
          <a:custGeom>
            <a:avLst/>
            <a:gdLst/>
            <a:ahLst/>
            <a:cxnLst/>
            <a:rect l="l" t="t" r="r" b="b"/>
            <a:pathLst>
              <a:path w="7684389" h="8229600">
                <a:moveTo>
                  <a:pt x="0" y="0"/>
                </a:moveTo>
                <a:lnTo>
                  <a:pt x="7684389" y="0"/>
                </a:lnTo>
                <a:lnTo>
                  <a:pt x="7684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C8B122-99E1-8A3C-7950-BC0F2896F2A5}"/>
              </a:ext>
            </a:extLst>
          </p:cNvPr>
          <p:cNvSpPr/>
          <p:nvPr/>
        </p:nvSpPr>
        <p:spPr>
          <a:xfrm>
            <a:off x="0" y="12268"/>
            <a:ext cx="18288000" cy="16260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4" b="-660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EAFB71-E36D-E3B5-FDBD-04030CA91C1C}"/>
              </a:ext>
            </a:extLst>
          </p:cNvPr>
          <p:cNvSpPr/>
          <p:nvPr/>
        </p:nvSpPr>
        <p:spPr>
          <a:xfrm>
            <a:off x="1676400" y="2628900"/>
            <a:ext cx="4794008" cy="1626031"/>
          </a:xfrm>
          <a:prstGeom prst="roundRect">
            <a:avLst/>
          </a:prstGeom>
          <a:solidFill>
            <a:srgbClr val="FEEDB8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C00000"/>
                </a:solidFill>
                <a:latin typeface="Patrick Hand" panose="00000500000000000000" pitchFamily="2" charset="0"/>
              </a:rPr>
              <a:t>suburb (n)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F8EB3-67F9-EF50-2099-E337FD2C2B89}"/>
              </a:ext>
            </a:extLst>
          </p:cNvPr>
          <p:cNvSpPr txBox="1"/>
          <p:nvPr/>
        </p:nvSpPr>
        <p:spPr>
          <a:xfrm>
            <a:off x="2176891" y="4670551"/>
            <a:ext cx="3793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sʌb.ɜːb</a:t>
            </a:r>
            <a:r>
              <a:rPr lang="en-US" sz="7200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A412E-64E5-EE15-DE0D-ED35543155EF}"/>
              </a:ext>
            </a:extLst>
          </p:cNvPr>
          <p:cNvSpPr txBox="1"/>
          <p:nvPr/>
        </p:nvSpPr>
        <p:spPr>
          <a:xfrm>
            <a:off x="1104290" y="6286500"/>
            <a:ext cx="5938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vùng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ngoại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ô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E065BA5-44F9-7375-06A4-BC6E3A941AB8}"/>
              </a:ext>
            </a:extLst>
          </p:cNvPr>
          <p:cNvSpPr/>
          <p:nvPr/>
        </p:nvSpPr>
        <p:spPr>
          <a:xfrm>
            <a:off x="7467600" y="1943100"/>
            <a:ext cx="10407805" cy="69342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suburb">
            <a:hlinkClick r:id="" action="ppaction://media"/>
            <a:extLst>
              <a:ext uri="{FF2B5EF4-FFF2-40B4-BE49-F238E27FC236}">
                <a16:creationId xmlns:a16="http://schemas.microsoft.com/office/drawing/2014/main" id="{73D34F84-5A18-E172-5EEA-C6963A234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80497" y="3149815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C8B122-99E1-8A3C-7950-BC0F2896F2A5}"/>
              </a:ext>
            </a:extLst>
          </p:cNvPr>
          <p:cNvSpPr/>
          <p:nvPr/>
        </p:nvSpPr>
        <p:spPr>
          <a:xfrm>
            <a:off x="0" y="12268"/>
            <a:ext cx="18288000" cy="16260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4" b="-660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EAFB71-E36D-E3B5-FDBD-04030CA91C1C}"/>
              </a:ext>
            </a:extLst>
          </p:cNvPr>
          <p:cNvSpPr/>
          <p:nvPr/>
        </p:nvSpPr>
        <p:spPr>
          <a:xfrm>
            <a:off x="1407013" y="2200507"/>
            <a:ext cx="6477000" cy="2311831"/>
          </a:xfrm>
          <a:prstGeom prst="roundRect">
            <a:avLst/>
          </a:prstGeom>
          <a:solidFill>
            <a:srgbClr val="FEEDB8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C00000"/>
                </a:solidFill>
                <a:latin typeface="Patrick Hand" panose="00000500000000000000" pitchFamily="2" charset="0"/>
              </a:rPr>
              <a:t>facilities 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Patrick Hand" panose="00000500000000000000" pitchFamily="2" charset="0"/>
              </a:rPr>
              <a:t>(plural noun)</a:t>
            </a:r>
            <a:endParaRPr lang="en-US" sz="88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F8EB3-67F9-EF50-2099-E337FD2C2B89}"/>
              </a:ext>
            </a:extLst>
          </p:cNvPr>
          <p:cNvSpPr txBox="1"/>
          <p:nvPr/>
        </p:nvSpPr>
        <p:spPr>
          <a:xfrm>
            <a:off x="2594310" y="5064860"/>
            <a:ext cx="4102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</a:t>
            </a:r>
            <a:r>
              <a:rPr lang="en-US" sz="7200" dirty="0" err="1"/>
              <a:t>fəˈsɪlətiz</a:t>
            </a:r>
            <a:r>
              <a:rPr lang="en-US" sz="7200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A412E-64E5-EE15-DE0D-ED35543155EF}"/>
              </a:ext>
            </a:extLst>
          </p:cNvPr>
          <p:cNvSpPr txBox="1"/>
          <p:nvPr/>
        </p:nvSpPr>
        <p:spPr>
          <a:xfrm>
            <a:off x="1676400" y="6438900"/>
            <a:ext cx="5938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cơ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sở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vật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chất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</a:p>
        </p:txBody>
      </p:sp>
      <p:pic>
        <p:nvPicPr>
          <p:cNvPr id="2050" name="Picture 2" descr="Vector Construction Of Community Facilities 무료 벡터 다운로드 | FreeImages">
            <a:extLst>
              <a:ext uri="{FF2B5EF4-FFF2-40B4-BE49-F238E27FC236}">
                <a16:creationId xmlns:a16="http://schemas.microsoft.com/office/drawing/2014/main" id="{A31E2660-BE50-DBBA-30C7-B93F13AB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790700"/>
            <a:ext cx="9455951" cy="78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cility">
            <a:hlinkClick r:id="" action="ppaction://media"/>
            <a:extLst>
              <a:ext uri="{FF2B5EF4-FFF2-40B4-BE49-F238E27FC236}">
                <a16:creationId xmlns:a16="http://schemas.microsoft.com/office/drawing/2014/main" id="{DFE8E155-4111-17E4-82AD-16096C36D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4309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C8B122-99E1-8A3C-7950-BC0F2896F2A5}"/>
              </a:ext>
            </a:extLst>
          </p:cNvPr>
          <p:cNvSpPr/>
          <p:nvPr/>
        </p:nvSpPr>
        <p:spPr>
          <a:xfrm>
            <a:off x="0" y="12268"/>
            <a:ext cx="18288000" cy="16260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4" b="-660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EAFB71-E36D-E3B5-FDBD-04030CA91C1C}"/>
              </a:ext>
            </a:extLst>
          </p:cNvPr>
          <p:cNvSpPr/>
          <p:nvPr/>
        </p:nvSpPr>
        <p:spPr>
          <a:xfrm>
            <a:off x="1407013" y="2200507"/>
            <a:ext cx="6477000" cy="2311831"/>
          </a:xfrm>
          <a:prstGeom prst="roundRect">
            <a:avLst/>
          </a:prstGeom>
          <a:solidFill>
            <a:srgbClr val="FEEDB8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C00000"/>
                </a:solidFill>
                <a:latin typeface="Patrick Hand" panose="00000500000000000000" pitchFamily="2" charset="0"/>
              </a:rPr>
              <a:t>look for 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Patrick Hand" panose="00000500000000000000" pitchFamily="2" charset="0"/>
              </a:rPr>
              <a:t>(phrasal verb)</a:t>
            </a:r>
            <a:endParaRPr lang="en-US" sz="88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F8EB3-67F9-EF50-2099-E337FD2C2B89}"/>
              </a:ext>
            </a:extLst>
          </p:cNvPr>
          <p:cNvSpPr txBox="1"/>
          <p:nvPr/>
        </p:nvSpPr>
        <p:spPr>
          <a:xfrm>
            <a:off x="2594310" y="5064860"/>
            <a:ext cx="3502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</a:t>
            </a:r>
            <a:r>
              <a:rPr lang="en-US" sz="7200" dirty="0" err="1"/>
              <a:t>lʊk</a:t>
            </a:r>
            <a:r>
              <a:rPr lang="en-US" sz="7200" dirty="0"/>
              <a:t> </a:t>
            </a:r>
            <a:r>
              <a:rPr lang="en-US" sz="7200" dirty="0" err="1"/>
              <a:t>fɔːr</a:t>
            </a:r>
            <a:r>
              <a:rPr lang="en-US" sz="7200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A412E-64E5-EE15-DE0D-ED35543155EF}"/>
              </a:ext>
            </a:extLst>
          </p:cNvPr>
          <p:cNvSpPr txBox="1"/>
          <p:nvPr/>
        </p:nvSpPr>
        <p:spPr>
          <a:xfrm>
            <a:off x="1676400" y="6438900"/>
            <a:ext cx="5722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tìm</a:t>
            </a:r>
            <a:r>
              <a:rPr lang="en-US" sz="88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800" b="1" dirty="0" err="1">
                <a:solidFill>
                  <a:srgbClr val="164E70"/>
                </a:solidFill>
                <a:latin typeface="Patrick Hand "/>
              </a:rPr>
              <a:t>kiếm</a:t>
            </a:r>
            <a:endParaRPr lang="en-US" sz="88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3074" name="Picture 2" descr="Cliché of the Week: Clip Art | Duarte">
            <a:extLst>
              <a:ext uri="{FF2B5EF4-FFF2-40B4-BE49-F238E27FC236}">
                <a16:creationId xmlns:a16="http://schemas.microsoft.com/office/drawing/2014/main" id="{C4EA6407-5699-D2F8-DBE2-97C90C27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638299"/>
            <a:ext cx="7072625" cy="84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ok for">
            <a:hlinkClick r:id="" action="ppaction://media"/>
            <a:extLst>
              <a:ext uri="{FF2B5EF4-FFF2-40B4-BE49-F238E27FC236}">
                <a16:creationId xmlns:a16="http://schemas.microsoft.com/office/drawing/2014/main" id="{493AD34B-8EDB-EF44-B10D-F09373099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3026222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C8B122-99E1-8A3C-7950-BC0F2896F2A5}"/>
              </a:ext>
            </a:extLst>
          </p:cNvPr>
          <p:cNvSpPr/>
          <p:nvPr/>
        </p:nvSpPr>
        <p:spPr>
          <a:xfrm>
            <a:off x="0" y="12268"/>
            <a:ext cx="18288000" cy="16260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4" b="-660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EAFB71-E36D-E3B5-FDBD-04030CA91C1C}"/>
              </a:ext>
            </a:extLst>
          </p:cNvPr>
          <p:cNvSpPr/>
          <p:nvPr/>
        </p:nvSpPr>
        <p:spPr>
          <a:xfrm>
            <a:off x="1407012" y="2200507"/>
            <a:ext cx="8346587" cy="2311831"/>
          </a:xfrm>
          <a:prstGeom prst="roundRect">
            <a:avLst/>
          </a:prstGeom>
          <a:solidFill>
            <a:srgbClr val="FEEDB8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remind sb of sb/</a:t>
            </a:r>
            <a:r>
              <a:rPr lang="en-US" sz="8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sth</a:t>
            </a:r>
            <a:endParaRPr lang="en-US" sz="8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(phrasal verb)</a:t>
            </a:r>
            <a:endParaRPr lang="en-US" sz="8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F8EB3-67F9-EF50-2099-E337FD2C2B89}"/>
              </a:ext>
            </a:extLst>
          </p:cNvPr>
          <p:cNvSpPr txBox="1"/>
          <p:nvPr/>
        </p:nvSpPr>
        <p:spPr>
          <a:xfrm>
            <a:off x="3484218" y="4803554"/>
            <a:ext cx="4192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</a:t>
            </a:r>
            <a:r>
              <a:rPr lang="en-US" sz="7200" dirty="0" err="1"/>
              <a:t>rɪˈmaɪnd</a:t>
            </a:r>
            <a:r>
              <a:rPr lang="en-US" sz="7200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A412E-64E5-EE15-DE0D-ED35543155EF}"/>
              </a:ext>
            </a:extLst>
          </p:cNvPr>
          <p:cNvSpPr txBox="1"/>
          <p:nvPr/>
        </p:nvSpPr>
        <p:spPr>
          <a:xfrm>
            <a:off x="768456" y="6295099"/>
            <a:ext cx="9113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Gợi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nhớ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ai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đó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về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điều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gì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/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về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ai</a:t>
            </a:r>
          </a:p>
        </p:txBody>
      </p:sp>
      <p:pic>
        <p:nvPicPr>
          <p:cNvPr id="4098" name="Picture 2" descr="11,800+ Why Me Stock Illustrations, Royalty-Free Vector Graphics &amp; Clip Art  - iStock | Why us, Question, Reason">
            <a:extLst>
              <a:ext uri="{FF2B5EF4-FFF2-40B4-BE49-F238E27FC236}">
                <a16:creationId xmlns:a16="http://schemas.microsoft.com/office/drawing/2014/main" id="{973D4249-BF00-1E9B-4693-92CB5484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989" y="1866900"/>
            <a:ext cx="5876980" cy="587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CF456-3474-55CF-1081-93B0353587AD}"/>
              </a:ext>
            </a:extLst>
          </p:cNvPr>
          <p:cNvSpPr txBox="1"/>
          <p:nvPr/>
        </p:nvSpPr>
        <p:spPr>
          <a:xfrm>
            <a:off x="9496316" y="7972481"/>
            <a:ext cx="769232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Patrick Hand" panose="00000500000000000000" pitchFamily="2" charset="0"/>
              </a:rPr>
              <a:t>to make someone think of something or someone else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9F7B0-B3D1-01A1-A600-290E0A3751BF}"/>
              </a:ext>
            </a:extLst>
          </p:cNvPr>
          <p:cNvSpPr txBox="1"/>
          <p:nvPr/>
        </p:nvSpPr>
        <p:spPr>
          <a:xfrm>
            <a:off x="9213336" y="8420100"/>
            <a:ext cx="82582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Patrick Hand" panose="00000500000000000000" pitchFamily="2" charset="0"/>
              </a:rPr>
              <a:t>Harry 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reminds me of </a:t>
            </a:r>
            <a:r>
              <a:rPr lang="en-US" sz="5400" dirty="0">
                <a:latin typeface="Patrick Hand" panose="00000500000000000000" pitchFamily="2" charset="0"/>
              </a:rPr>
              <a:t>my father.</a:t>
            </a:r>
          </a:p>
        </p:txBody>
      </p:sp>
      <p:pic>
        <p:nvPicPr>
          <p:cNvPr id="7" name="remind">
            <a:hlinkClick r:id="" action="ppaction://media"/>
            <a:extLst>
              <a:ext uri="{FF2B5EF4-FFF2-40B4-BE49-F238E27FC236}">
                <a16:creationId xmlns:a16="http://schemas.microsoft.com/office/drawing/2014/main" id="{38E49100-3536-92CD-C155-74535162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78367" y="2678586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P spid="14" grpId="0"/>
      <p:bldP spid="2" grpId="0" animBg="1"/>
      <p:bldP spid="2" grpId="1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C8B122-99E1-8A3C-7950-BC0F2896F2A5}"/>
              </a:ext>
            </a:extLst>
          </p:cNvPr>
          <p:cNvSpPr/>
          <p:nvPr/>
        </p:nvSpPr>
        <p:spPr>
          <a:xfrm>
            <a:off x="0" y="12268"/>
            <a:ext cx="18288000" cy="16260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4" b="-660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EAFB71-E36D-E3B5-FDBD-04030CA91C1C}"/>
              </a:ext>
            </a:extLst>
          </p:cNvPr>
          <p:cNvSpPr/>
          <p:nvPr/>
        </p:nvSpPr>
        <p:spPr>
          <a:xfrm>
            <a:off x="1407012" y="2200507"/>
            <a:ext cx="8346587" cy="2311831"/>
          </a:xfrm>
          <a:prstGeom prst="roundRect">
            <a:avLst/>
          </a:prstGeom>
          <a:solidFill>
            <a:srgbClr val="FEEDB8"/>
          </a:solidFill>
          <a:ln w="38100">
            <a:solidFill>
              <a:srgbClr val="986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Patrick Hand" panose="00000500000000000000" pitchFamily="2" charset="0"/>
              </a:rPr>
              <a:t>get on with sb</a:t>
            </a: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(phrasal verb)</a:t>
            </a:r>
            <a:endParaRPr lang="en-US" sz="8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F8EB3-67F9-EF50-2099-E337FD2C2B89}"/>
              </a:ext>
            </a:extLst>
          </p:cNvPr>
          <p:cNvSpPr txBox="1"/>
          <p:nvPr/>
        </p:nvSpPr>
        <p:spPr>
          <a:xfrm>
            <a:off x="3101165" y="4914900"/>
            <a:ext cx="4958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</a:t>
            </a:r>
            <a:r>
              <a:rPr lang="en-US" sz="7200" dirty="0" err="1"/>
              <a:t>ɡet</a:t>
            </a:r>
            <a:r>
              <a:rPr lang="en-US" sz="7200" dirty="0"/>
              <a:t> </a:t>
            </a:r>
            <a:r>
              <a:rPr lang="en-US" sz="7200" dirty="0" err="1"/>
              <a:t>ɒn</a:t>
            </a:r>
            <a:r>
              <a:rPr lang="en-US" sz="7200" dirty="0"/>
              <a:t> </a:t>
            </a:r>
            <a:r>
              <a:rPr lang="en-US" sz="7200" dirty="0" err="1"/>
              <a:t>wɪð</a:t>
            </a:r>
            <a:r>
              <a:rPr lang="en-US" sz="7200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A412E-64E5-EE15-DE0D-ED35543155EF}"/>
              </a:ext>
            </a:extLst>
          </p:cNvPr>
          <p:cNvSpPr txBox="1"/>
          <p:nvPr/>
        </p:nvSpPr>
        <p:spPr>
          <a:xfrm>
            <a:off x="768456" y="6295099"/>
            <a:ext cx="9113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thân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thiết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8000" b="1" dirty="0" err="1">
                <a:solidFill>
                  <a:srgbClr val="164E70"/>
                </a:solidFill>
                <a:latin typeface="Patrick Hand "/>
              </a:rPr>
              <a:t>với</a:t>
            </a:r>
            <a:r>
              <a:rPr lang="en-US" sz="8000" b="1" dirty="0">
                <a:solidFill>
                  <a:srgbClr val="164E70"/>
                </a:solidFill>
                <a:latin typeface="Patrick Hand "/>
              </a:rPr>
              <a:t>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CF456-3474-55CF-1081-93B0353587AD}"/>
              </a:ext>
            </a:extLst>
          </p:cNvPr>
          <p:cNvSpPr txBox="1"/>
          <p:nvPr/>
        </p:nvSpPr>
        <p:spPr>
          <a:xfrm>
            <a:off x="10301619" y="7957446"/>
            <a:ext cx="71302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Patrick Hand" panose="00000500000000000000" pitchFamily="2" charset="0"/>
              </a:rPr>
              <a:t>to have a good relationship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9F7B0-B3D1-01A1-A600-290E0A3751BF}"/>
              </a:ext>
            </a:extLst>
          </p:cNvPr>
          <p:cNvSpPr txBox="1"/>
          <p:nvPr/>
        </p:nvSpPr>
        <p:spPr>
          <a:xfrm>
            <a:off x="9853386" y="7953970"/>
            <a:ext cx="82582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Patrick Hand" panose="00000500000000000000" pitchFamily="2" charset="0"/>
              </a:rPr>
              <a:t>Do you 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get on with </a:t>
            </a:r>
            <a:r>
              <a:rPr lang="en-US" sz="5400" dirty="0">
                <a:latin typeface="Patrick Hand" panose="00000500000000000000" pitchFamily="2" charset="0"/>
              </a:rPr>
              <a:t>your brother?</a:t>
            </a:r>
          </a:p>
        </p:txBody>
      </p:sp>
      <p:pic>
        <p:nvPicPr>
          <p:cNvPr id="5122" name="Picture 2" descr="Brother And Sister Playing Toys Illustration Royalty Free SVG - Clip Art  Library">
            <a:extLst>
              <a:ext uri="{FF2B5EF4-FFF2-40B4-BE49-F238E27FC236}">
                <a16:creationId xmlns:a16="http://schemas.microsoft.com/office/drawing/2014/main" id="{193DAA93-7830-8356-0769-F64469C4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267" y="1723535"/>
            <a:ext cx="6118596" cy="611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6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4" grpId="0"/>
      <p:bldP spid="2" grpId="0" animBg="1"/>
      <p:bldP spid="2" grpId="1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F5F6EB-23DA-8A18-EFA1-42AFC49B8957}"/>
              </a:ext>
            </a:extLst>
          </p:cNvPr>
          <p:cNvSpPr/>
          <p:nvPr/>
        </p:nvSpPr>
        <p:spPr>
          <a:xfrm>
            <a:off x="5783077" y="295868"/>
            <a:ext cx="6721845" cy="105157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783076" y="419100"/>
            <a:ext cx="672184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NEW WORDS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BD702A-8D00-36A3-8210-F18F5DAAB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97048"/>
              </p:ext>
            </p:extLst>
          </p:nvPr>
        </p:nvGraphicFramePr>
        <p:xfrm>
          <a:off x="1514472" y="1866900"/>
          <a:ext cx="15259052" cy="7620001"/>
        </p:xfrm>
        <a:graphic>
          <a:graphicData uri="http://schemas.openxmlformats.org/drawingml/2006/table">
            <a:tbl>
              <a:tblPr firstRow="1" bandRow="1"/>
              <a:tblGrid>
                <a:gridCol w="5150898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3950313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157841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1195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205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suburb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800" dirty="0"/>
                        <a:t>/ˈ</a:t>
                      </a:r>
                      <a:r>
                        <a:rPr lang="en-US" sz="4800" dirty="0" err="1"/>
                        <a:t>sʌb.ɜːb</a:t>
                      </a:r>
                      <a:r>
                        <a:rPr lang="en-US" sz="48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vùng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ngoại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ô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1205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facilities (plural 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fəˈsɪlətiz</a:t>
                      </a:r>
                      <a:r>
                        <a:rPr lang="en-US" sz="48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cơ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sở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vật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chất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205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look for (</a:t>
                      </a:r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phr.v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lʊk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fɔːr</a:t>
                      </a:r>
                      <a:r>
                        <a:rPr lang="en-US" sz="48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tìm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kiếm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600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remind sb of </a:t>
                      </a:r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sth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/sb (</a:t>
                      </a:r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phr.v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rɪˈmaɪnd</a:t>
                      </a:r>
                      <a:r>
                        <a:rPr lang="en-US" sz="48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gợi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nhớ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ai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đó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về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điều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gì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/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về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ai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205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get on with sb (</a:t>
                      </a:r>
                      <a:r>
                        <a:rPr lang="en-US" sz="4800" b="1" dirty="0" err="1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phr.v</a:t>
                      </a:r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ɡet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ɒn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wɪð</a:t>
                      </a:r>
                      <a:r>
                        <a:rPr lang="en-US" sz="48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thân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thiết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với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ai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849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5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C211560F-4B28-4622-7D03-7C173C6DEF20}"/>
              </a:ext>
            </a:extLst>
          </p:cNvPr>
          <p:cNvSpPr/>
          <p:nvPr/>
        </p:nvSpPr>
        <p:spPr>
          <a:xfrm>
            <a:off x="9437147" y="2329490"/>
            <a:ext cx="8557705" cy="6428976"/>
          </a:xfrm>
          <a:custGeom>
            <a:avLst/>
            <a:gdLst/>
            <a:ahLst/>
            <a:cxnLst/>
            <a:rect l="l" t="t" r="r" b="b"/>
            <a:pathLst>
              <a:path w="7492680" h="5628876">
                <a:moveTo>
                  <a:pt x="0" y="0"/>
                </a:moveTo>
                <a:lnTo>
                  <a:pt x="7492680" y="0"/>
                </a:lnTo>
                <a:lnTo>
                  <a:pt x="7492680" y="5628876"/>
                </a:lnTo>
                <a:lnTo>
                  <a:pt x="0" y="562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0D7121-F578-DA20-6C76-0DDFBD2084AA}"/>
              </a:ext>
            </a:extLst>
          </p:cNvPr>
          <p:cNvSpPr/>
          <p:nvPr/>
        </p:nvSpPr>
        <p:spPr>
          <a:xfrm>
            <a:off x="3597530" y="2933700"/>
            <a:ext cx="2286000" cy="1981201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8178"/>
              </a:lnSpc>
            </a:pPr>
            <a:r>
              <a:rPr lang="en-US" sz="8800" dirty="0">
                <a:solidFill>
                  <a:srgbClr val="000000"/>
                </a:solidFill>
                <a:latin typeface="League Spartan"/>
              </a:rPr>
              <a:t>02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5AA50-83D6-8C7A-6531-816955A45E66}"/>
              </a:ext>
            </a:extLst>
          </p:cNvPr>
          <p:cNvSpPr txBox="1"/>
          <p:nvPr/>
        </p:nvSpPr>
        <p:spPr>
          <a:xfrm>
            <a:off x="206630" y="549563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League Spartan"/>
              </a:rPr>
              <a:t>PRACTICE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C125019-2C7B-7664-F94D-AA8191E89EE0}"/>
              </a:ext>
            </a:extLst>
          </p:cNvPr>
          <p:cNvSpPr txBox="1"/>
          <p:nvPr/>
        </p:nvSpPr>
        <p:spPr>
          <a:xfrm>
            <a:off x="8137189" y="164883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League Spartan"/>
              </a:rPr>
              <a:t>PASS THE BALL</a:t>
            </a:r>
          </a:p>
        </p:txBody>
      </p:sp>
      <p:pic>
        <p:nvPicPr>
          <p:cNvPr id="1026" name="Picture 2" descr="Children Passing Ball: Over 1,272 Royalty-Free Licensable Stock Vectors &amp;  Vector Art | Shutterstock">
            <a:extLst>
              <a:ext uri="{FF2B5EF4-FFF2-40B4-BE49-F238E27FC236}">
                <a16:creationId xmlns:a16="http://schemas.microsoft.com/office/drawing/2014/main" id="{27DE8ED9-4E12-CEF1-7CF3-C4F92756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5210"/>
            <a:ext cx="7406765" cy="6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tbull - Timber (Lyrics) ft. Ke$ha">
            <a:hlinkClick r:id="" action="ppaction://media"/>
            <a:extLst>
              <a:ext uri="{FF2B5EF4-FFF2-40B4-BE49-F238E27FC236}">
                <a16:creationId xmlns:a16="http://schemas.microsoft.com/office/drawing/2014/main" id="{C12158D4-AD44-AD60-51EE-F6D96134C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2966457"/>
            <a:ext cx="961813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8B7832-9DC2-0CA7-65E8-C80A1995C3EE}"/>
              </a:ext>
            </a:extLst>
          </p:cNvPr>
          <p:cNvGrpSpPr/>
          <p:nvPr/>
        </p:nvGrpSpPr>
        <p:grpSpPr>
          <a:xfrm>
            <a:off x="5934465" y="131557"/>
            <a:ext cx="6419070" cy="973343"/>
            <a:chOff x="4948938" y="138170"/>
            <a:chExt cx="6419070" cy="97334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EF5F6EB-23DA-8A18-EFA1-42AFC49B8957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63146" y="138170"/>
              <a:ext cx="6404862" cy="973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LISTEN AND READ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8D94A-58B8-42C3-E782-84CA74B27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1187715"/>
            <a:ext cx="7239000" cy="43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E8053-549C-3B82-5180-31F27F198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00" y="5634595"/>
            <a:ext cx="7245458" cy="4360580"/>
          </a:xfrm>
          <a:prstGeom prst="rect">
            <a:avLst/>
          </a:prstGeom>
        </p:spPr>
      </p:pic>
      <p:pic>
        <p:nvPicPr>
          <p:cNvPr id="7170" name="Picture 2" descr="Two Girls Talking Vector Art, Icons, and Graphics for Free Download">
            <a:extLst>
              <a:ext uri="{FF2B5EF4-FFF2-40B4-BE49-F238E27FC236}">
                <a16:creationId xmlns:a16="http://schemas.microsoft.com/office/drawing/2014/main" id="{3076A4F8-B66D-13C6-0F29-548774AF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6" b="98980" l="3649" r="93671">
                        <a14:foregroundMark x1="7297" y1="20204" x2="4021" y2="31531"/>
                        <a14:foregroundMark x1="24051" y1="5816" x2="24051" y2="5816"/>
                        <a14:foregroundMark x1="9233" y1="13776" x2="9233" y2="13776"/>
                        <a14:foregroundMark x1="26657" y1="28367" x2="26657" y2="28367"/>
                        <a14:foregroundMark x1="52122" y1="36020" x2="52122" y2="36020"/>
                        <a14:foregroundMark x1="24646" y1="95000" x2="24646" y2="95000"/>
                        <a14:foregroundMark x1="33954" y1="97143" x2="33954" y2="97143"/>
                        <a14:foregroundMark x1="23380" y1="98163" x2="23380" y2="98163"/>
                        <a14:foregroundMark x1="72152" y1="6020" x2="80938" y2="6939"/>
                        <a14:foregroundMark x1="80938" y1="6939" x2="86672" y2="11735"/>
                        <a14:foregroundMark x1="86672" y1="11735" x2="87565" y2="18265"/>
                        <a14:foregroundMark x1="87565" y1="18265" x2="89427" y2="19592"/>
                        <a14:foregroundMark x1="93671" y1="19388" x2="93671" y2="19388"/>
                        <a14:foregroundMark x1="79747" y1="36735" x2="77811" y2="77551"/>
                        <a14:foregroundMark x1="72599" y1="65408" x2="72524" y2="89286"/>
                        <a14:foregroundMark x1="72524" y1="89286" x2="72450" y2="89490"/>
                        <a14:foregroundMark x1="82055" y1="32041" x2="80864" y2="36224"/>
                        <a14:foregroundMark x1="78407" y1="31735" x2="78407" y2="31735"/>
                        <a14:foregroundMark x1="73716" y1="16633" x2="73716" y2="16633"/>
                        <a14:foregroundMark x1="71184" y1="8163" x2="71184" y2="8163"/>
                        <a14:foregroundMark x1="79523" y1="17449" x2="79523" y2="17449"/>
                        <a14:foregroundMark x1="77960" y1="15408" x2="79523" y2="19388"/>
                        <a14:foregroundMark x1="92480" y1="19388" x2="91363" y2="30408"/>
                        <a14:foregroundMark x1="72226" y1="24286" x2="72226" y2="24286"/>
                        <a14:foregroundMark x1="73194" y1="25102" x2="72599" y2="23265"/>
                        <a14:foregroundMark x1="73939" y1="26429" x2="76247" y2="29592"/>
                        <a14:foregroundMark x1="76471" y1="33163" x2="75354" y2="33367"/>
                        <a14:foregroundMark x1="79002" y1="29184" x2="77364" y2="30000"/>
                        <a14:foregroundMark x1="25093" y1="4796" x2="25093" y2="4796"/>
                        <a14:foregroundMark x1="5361" y1="18265" x2="3946" y2="29082"/>
                        <a14:foregroundMark x1="3946" y1="29082" x2="3649" y2="29388"/>
                        <a14:foregroundMark x1="78555" y1="30714" x2="76620" y2="43163"/>
                        <a14:foregroundMark x1="71780" y1="98980" x2="71780" y2="98980"/>
                        <a14:backgroundMark x1="38421" y1="6122" x2="39538" y2="2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62100"/>
            <a:ext cx="7425379" cy="54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156D71-282C-17E5-495F-C0FBE2AEF725}"/>
              </a:ext>
            </a:extLst>
          </p:cNvPr>
          <p:cNvSpPr/>
          <p:nvPr/>
        </p:nvSpPr>
        <p:spPr>
          <a:xfrm>
            <a:off x="12954000" y="4918287"/>
            <a:ext cx="2209800" cy="609600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street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1A4F5B-4AF7-E76D-848E-95866AA3B764}"/>
              </a:ext>
            </a:extLst>
          </p:cNvPr>
          <p:cNvSpPr/>
          <p:nvPr/>
        </p:nvSpPr>
        <p:spPr>
          <a:xfrm>
            <a:off x="12219122" y="9369431"/>
            <a:ext cx="3679556" cy="609600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craft village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F70290-4876-5B04-07F6-88BA59FD4F40}"/>
              </a:ext>
            </a:extLst>
          </p:cNvPr>
          <p:cNvSpPr/>
          <p:nvPr/>
        </p:nvSpPr>
        <p:spPr>
          <a:xfrm>
            <a:off x="2743200" y="7043922"/>
            <a:ext cx="1452873" cy="681415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Ann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7254F1-D8BD-9F6A-4E41-3EB5EEFF6992}"/>
              </a:ext>
            </a:extLst>
          </p:cNvPr>
          <p:cNvSpPr/>
          <p:nvPr/>
        </p:nvSpPr>
        <p:spPr>
          <a:xfrm>
            <a:off x="6395728" y="7079439"/>
            <a:ext cx="1452873" cy="681415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Mi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C34E0-6BA0-D833-D7C0-C2947130677A}"/>
              </a:ext>
            </a:extLst>
          </p:cNvPr>
          <p:cNvSpPr txBox="1"/>
          <p:nvPr/>
        </p:nvSpPr>
        <p:spPr>
          <a:xfrm>
            <a:off x="1371600" y="8217068"/>
            <a:ext cx="8321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 are they talking about? </a:t>
            </a:r>
          </a:p>
        </p:txBody>
      </p:sp>
      <p:pic>
        <p:nvPicPr>
          <p:cNvPr id="2" name="U1 L1 Track 1">
            <a:hlinkClick r:id="" action="ppaction://media"/>
            <a:extLst>
              <a:ext uri="{FF2B5EF4-FFF2-40B4-BE49-F238E27FC236}">
                <a16:creationId xmlns:a16="http://schemas.microsoft.com/office/drawing/2014/main" id="{05067ECB-59E7-FEAF-FCE3-389A46B16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198" y="585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6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943100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A23DCA-62BE-BA28-2DF5-C31FCD9C8360}"/>
              </a:ext>
            </a:extLst>
          </p:cNvPr>
          <p:cNvSpPr txBox="1"/>
          <p:nvPr/>
        </p:nvSpPr>
        <p:spPr>
          <a:xfrm>
            <a:off x="5941569" y="585074"/>
            <a:ext cx="6404862" cy="973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LISTEN AND READ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65C87-9394-F742-3C62-6BD2DE964B7A}"/>
              </a:ext>
            </a:extLst>
          </p:cNvPr>
          <p:cNvSpPr txBox="1"/>
          <p:nvPr/>
        </p:nvSpPr>
        <p:spPr>
          <a:xfrm>
            <a:off x="381000" y="1943100"/>
            <a:ext cx="91440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Hi, Mi. Long time no see. How’re you doing?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I’m fine, thanks. By the way, we moved to a new house in a suburb last month.</a:t>
            </a:r>
          </a:p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Oh, that’s why I haven’t seen you in the Reading Club very often.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Yes. We’re still busy moving in, you know.</a:t>
            </a:r>
          </a:p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How’s your new </a:t>
            </a:r>
            <a:r>
              <a:rPr lang="en-US" sz="36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?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It’s much bigger than our old one. The streets are wider, and there are fewer people.</a:t>
            </a:r>
          </a:p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What about the facilities?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It has all the things we need: shopping malls, parks, and hospitals. And there’s a craft village near our house.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3AABC-3A78-27F9-921A-70483FECE1FA}"/>
              </a:ext>
            </a:extLst>
          </p:cNvPr>
          <p:cNvSpPr txBox="1"/>
          <p:nvPr/>
        </p:nvSpPr>
        <p:spPr>
          <a:xfrm>
            <a:off x="9906000" y="1943100"/>
            <a:ext cx="838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Great! How’re your new </a:t>
            </a:r>
            <a:r>
              <a:rPr lang="en-US" sz="36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neighbours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?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They’re nice. Last Sunday when I was looking for the way to the bus station, a lady came and showed me the way. I think we will get on with them.</a:t>
            </a:r>
          </a:p>
          <a:p>
            <a:r>
              <a:rPr lang="en-US" sz="36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That reminds me of the time our family moved to Viet Nam. We didn’t know where to buy stuff for our house, and the new </a:t>
            </a:r>
            <a:r>
              <a:rPr lang="en-US" sz="36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neighbours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 in the community gave us useful advice. I guess you like your new place.</a:t>
            </a:r>
          </a:p>
          <a:p>
            <a:r>
              <a:rPr lang="en-US" sz="36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3600" dirty="0">
                <a:solidFill>
                  <a:srgbClr val="242021"/>
                </a:solidFill>
                <a:latin typeface="Patrick Hand" panose="00000500000000000000" pitchFamily="2" charset="0"/>
              </a:rPr>
              <a:t>Sure. I really love where I live now.</a:t>
            </a:r>
          </a:p>
        </p:txBody>
      </p:sp>
      <p:pic>
        <p:nvPicPr>
          <p:cNvPr id="14" name="U1 L1 Track 1">
            <a:hlinkClick r:id="" action="ppaction://media"/>
            <a:extLst>
              <a:ext uri="{FF2B5EF4-FFF2-40B4-BE49-F238E27FC236}">
                <a16:creationId xmlns:a16="http://schemas.microsoft.com/office/drawing/2014/main" id="{0C22C77F-A7DC-C9F0-3121-7CAD13E79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0" y="8274649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wo Girls Talking Vector Art, Icons, and Graphics for Free Download">
            <a:extLst>
              <a:ext uri="{FF2B5EF4-FFF2-40B4-BE49-F238E27FC236}">
                <a16:creationId xmlns:a16="http://schemas.microsoft.com/office/drawing/2014/main" id="{3076A4F8-B66D-13C6-0F29-548774AF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6" b="98980" l="3649" r="93671">
                        <a14:foregroundMark x1="7297" y1="20204" x2="4021" y2="31531"/>
                        <a14:foregroundMark x1="24051" y1="5816" x2="24051" y2="5816"/>
                        <a14:foregroundMark x1="9233" y1="13776" x2="9233" y2="13776"/>
                        <a14:foregroundMark x1="26657" y1="28367" x2="26657" y2="28367"/>
                        <a14:foregroundMark x1="52122" y1="36020" x2="52122" y2="36020"/>
                        <a14:foregroundMark x1="24646" y1="95000" x2="24646" y2="95000"/>
                        <a14:foregroundMark x1="33954" y1="97143" x2="33954" y2="97143"/>
                        <a14:foregroundMark x1="23380" y1="98163" x2="23380" y2="98163"/>
                        <a14:foregroundMark x1="72152" y1="6020" x2="80938" y2="6939"/>
                        <a14:foregroundMark x1="80938" y1="6939" x2="86672" y2="11735"/>
                        <a14:foregroundMark x1="86672" y1="11735" x2="87565" y2="18265"/>
                        <a14:foregroundMark x1="87565" y1="18265" x2="89427" y2="19592"/>
                        <a14:foregroundMark x1="93671" y1="19388" x2="93671" y2="19388"/>
                        <a14:foregroundMark x1="79747" y1="36735" x2="77811" y2="77551"/>
                        <a14:foregroundMark x1="72599" y1="65408" x2="72524" y2="89286"/>
                        <a14:foregroundMark x1="72524" y1="89286" x2="72450" y2="89490"/>
                        <a14:foregroundMark x1="82055" y1="32041" x2="80864" y2="36224"/>
                        <a14:foregroundMark x1="78407" y1="31735" x2="78407" y2="31735"/>
                        <a14:foregroundMark x1="73716" y1="16633" x2="73716" y2="16633"/>
                        <a14:foregroundMark x1="71184" y1="8163" x2="71184" y2="8163"/>
                        <a14:foregroundMark x1="79523" y1="17449" x2="79523" y2="17449"/>
                        <a14:foregroundMark x1="77960" y1="15408" x2="79523" y2="19388"/>
                        <a14:foregroundMark x1="92480" y1="19388" x2="91363" y2="30408"/>
                        <a14:foregroundMark x1="72226" y1="24286" x2="72226" y2="24286"/>
                        <a14:foregroundMark x1="73194" y1="25102" x2="72599" y2="23265"/>
                        <a14:foregroundMark x1="73939" y1="26429" x2="76247" y2="29592"/>
                        <a14:foregroundMark x1="76471" y1="33163" x2="75354" y2="33367"/>
                        <a14:foregroundMark x1="79002" y1="29184" x2="77364" y2="30000"/>
                        <a14:foregroundMark x1="25093" y1="4796" x2="25093" y2="4796"/>
                        <a14:foregroundMark x1="5361" y1="18265" x2="3946" y2="29082"/>
                        <a14:foregroundMark x1="3946" y1="29082" x2="3649" y2="29388"/>
                        <a14:foregroundMark x1="78555" y1="30714" x2="76620" y2="43163"/>
                        <a14:foregroundMark x1="71780" y1="98980" x2="71780" y2="98980"/>
                        <a14:backgroundMark x1="38421" y1="6122" x2="39538" y2="2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7425379" cy="54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F70290-4876-5B04-07F6-88BA59FD4F40}"/>
              </a:ext>
            </a:extLst>
          </p:cNvPr>
          <p:cNvSpPr/>
          <p:nvPr/>
        </p:nvSpPr>
        <p:spPr>
          <a:xfrm>
            <a:off x="2209800" y="8110722"/>
            <a:ext cx="1452873" cy="681415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Ann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7254F1-D8BD-9F6A-4E41-3EB5EEFF6992}"/>
              </a:ext>
            </a:extLst>
          </p:cNvPr>
          <p:cNvSpPr/>
          <p:nvPr/>
        </p:nvSpPr>
        <p:spPr>
          <a:xfrm>
            <a:off x="5862328" y="8146239"/>
            <a:ext cx="1452873" cy="681415"/>
          </a:xfrm>
          <a:prstGeom prst="roundRect">
            <a:avLst/>
          </a:prstGeom>
          <a:solidFill>
            <a:srgbClr val="FEEDB8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Mi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C34E0-6BA0-D833-D7C0-C2947130677A}"/>
              </a:ext>
            </a:extLst>
          </p:cNvPr>
          <p:cNvSpPr txBox="1"/>
          <p:nvPr/>
        </p:nvSpPr>
        <p:spPr>
          <a:xfrm>
            <a:off x="4577686" y="571500"/>
            <a:ext cx="9132628" cy="1107996"/>
          </a:xfrm>
          <a:prstGeom prst="rect">
            <a:avLst/>
          </a:prstGeom>
          <a:solidFill>
            <a:srgbClr val="FEEDB8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What are they talking about? 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DCF5575-14FE-54FA-7771-FA5360B45F5C}"/>
              </a:ext>
            </a:extLst>
          </p:cNvPr>
          <p:cNvSpPr/>
          <p:nvPr/>
        </p:nvSpPr>
        <p:spPr>
          <a:xfrm>
            <a:off x="8610600" y="3390900"/>
            <a:ext cx="8686800" cy="3886200"/>
          </a:xfrm>
          <a:prstGeom prst="wedgeRoundRectCallout">
            <a:avLst>
              <a:gd name="adj1" fmla="val 49061"/>
              <a:gd name="adj2" fmla="val 7198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It’s about </a:t>
            </a:r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Mi’s new </a:t>
            </a:r>
            <a:r>
              <a:rPr lang="en-US" sz="6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6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6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since her family moved to a new house in a suburb.  </a:t>
            </a:r>
          </a:p>
        </p:txBody>
      </p:sp>
    </p:spTree>
    <p:extLst>
      <p:ext uri="{BB962C8B-B14F-4D97-AF65-F5344CB8AC3E}">
        <p14:creationId xmlns:p14="http://schemas.microsoft.com/office/powerpoint/2010/main" val="6562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609600" y="1104900"/>
            <a:ext cx="16383000" cy="875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1. </a:t>
            </a:r>
            <a:r>
              <a:rPr lang="en-US" sz="4800" dirty="0">
                <a:latin typeface="Patrick Hand" panose="00000500000000000000" pitchFamily="2" charset="0"/>
              </a:rPr>
              <a:t>Mi’s family moved to a new house in a suburb ______.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2. </a:t>
            </a:r>
            <a:r>
              <a:rPr lang="en-US" sz="4800" dirty="0">
                <a:latin typeface="Patrick Hand" panose="00000500000000000000" pitchFamily="2" charset="0"/>
              </a:rPr>
              <a:t>Her new </a:t>
            </a:r>
            <a:r>
              <a:rPr lang="en-US" sz="4800" dirty="0" err="1"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latin typeface="Patrick Hand" panose="00000500000000000000" pitchFamily="2" charset="0"/>
              </a:rPr>
              <a:t> is bigger with wider streets and ______.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3. </a:t>
            </a:r>
            <a:r>
              <a:rPr lang="en-US" sz="4800" dirty="0">
                <a:latin typeface="Patrick Hand" panose="00000500000000000000" pitchFamily="2" charset="0"/>
              </a:rPr>
              <a:t>There is a ____________ near Mi’s house.</a:t>
            </a:r>
            <a:endParaRPr lang="en-US" sz="48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4. </a:t>
            </a:r>
            <a:r>
              <a:rPr lang="en-US" sz="4800" dirty="0">
                <a:latin typeface="Patrick Hand" panose="00000500000000000000" pitchFamily="2" charset="0"/>
              </a:rPr>
              <a:t>Mi thinks she will get on with her new ______.</a:t>
            </a:r>
            <a:endParaRPr lang="en-US" sz="48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5.</a:t>
            </a:r>
            <a:r>
              <a:rPr lang="en-US" sz="4800" b="1" dirty="0">
                <a:solidFill>
                  <a:srgbClr val="F16649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latin typeface="Patrick Hand" panose="00000500000000000000" pitchFamily="2" charset="0"/>
              </a:rPr>
              <a:t>People in Ann’s community gave her family ______ on where to buy stuff.</a:t>
            </a:r>
          </a:p>
        </p:txBody>
      </p:sp>
    </p:spTree>
    <p:extLst>
      <p:ext uri="{BB962C8B-B14F-4D97-AF65-F5344CB8AC3E}">
        <p14:creationId xmlns:p14="http://schemas.microsoft.com/office/powerpoint/2010/main" val="183599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762000" y="1485900"/>
            <a:ext cx="16383000" cy="1530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>
                <a:solidFill>
                  <a:srgbClr val="0070C0"/>
                </a:solidFill>
                <a:latin typeface="Patrick Hand" panose="00000500000000000000" pitchFamily="2" charset="0"/>
              </a:rPr>
              <a:t>1. </a:t>
            </a:r>
            <a:r>
              <a:rPr lang="en-US" sz="5400" dirty="0">
                <a:latin typeface="Patrick Hand" panose="00000500000000000000" pitchFamily="2" charset="0"/>
              </a:rPr>
              <a:t>Mi’s family moved to a new house in a suburb _________.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4C1610-E063-5FC1-0584-91F1655857C7}"/>
              </a:ext>
            </a:extLst>
          </p:cNvPr>
          <p:cNvCxnSpPr>
            <a:cxnSpLocks/>
          </p:cNvCxnSpPr>
          <p:nvPr/>
        </p:nvCxnSpPr>
        <p:spPr>
          <a:xfrm>
            <a:off x="1371600" y="2933700"/>
            <a:ext cx="2590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DE4DE1-8E39-E2A5-CF24-E4FE8F3756F5}"/>
              </a:ext>
            </a:extLst>
          </p:cNvPr>
          <p:cNvCxnSpPr>
            <a:cxnSpLocks/>
          </p:cNvCxnSpPr>
          <p:nvPr/>
        </p:nvCxnSpPr>
        <p:spPr>
          <a:xfrm>
            <a:off x="4419600" y="2933700"/>
            <a:ext cx="1447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3E325-D761-1ACD-DA05-A2ED24EB42AF}"/>
              </a:ext>
            </a:extLst>
          </p:cNvPr>
          <p:cNvCxnSpPr>
            <a:cxnSpLocks/>
          </p:cNvCxnSpPr>
          <p:nvPr/>
        </p:nvCxnSpPr>
        <p:spPr>
          <a:xfrm>
            <a:off x="6705600" y="2933700"/>
            <a:ext cx="2819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F7C58-4628-C20A-44EE-B43F31863ABD}"/>
              </a:ext>
            </a:extLst>
          </p:cNvPr>
          <p:cNvSpPr/>
          <p:nvPr/>
        </p:nvSpPr>
        <p:spPr>
          <a:xfrm>
            <a:off x="1600200" y="3848100"/>
            <a:ext cx="14782800" cy="43129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Hi, Mi. Long time no see. How’re you doing?</a:t>
            </a:r>
          </a:p>
          <a:p>
            <a:r>
              <a:rPr lang="en-US" sz="4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I’m fine, thanks. By the way, we moved to a new house in a suburb last month.</a:t>
            </a:r>
          </a:p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Oh, that’s why I haven’t seen you in the Reading Club very often.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1C23E5-111F-2526-EDEB-1A8DAA4A3591}"/>
              </a:ext>
            </a:extLst>
          </p:cNvPr>
          <p:cNvCxnSpPr>
            <a:cxnSpLocks/>
          </p:cNvCxnSpPr>
          <p:nvPr/>
        </p:nvCxnSpPr>
        <p:spPr>
          <a:xfrm>
            <a:off x="1828800" y="560070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335A7-2B1A-56ED-E7DA-1C215FBAFBA9}"/>
              </a:ext>
            </a:extLst>
          </p:cNvPr>
          <p:cNvCxnSpPr>
            <a:cxnSpLocks/>
          </p:cNvCxnSpPr>
          <p:nvPr/>
        </p:nvCxnSpPr>
        <p:spPr>
          <a:xfrm>
            <a:off x="9677400" y="5572932"/>
            <a:ext cx="1371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F59E36-9C64-45FE-4BF3-5D911FEB6F3E}"/>
              </a:ext>
            </a:extLst>
          </p:cNvPr>
          <p:cNvCxnSpPr>
            <a:cxnSpLocks/>
          </p:cNvCxnSpPr>
          <p:nvPr/>
        </p:nvCxnSpPr>
        <p:spPr>
          <a:xfrm>
            <a:off x="12192000" y="5548393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91F9B8-0E43-9E44-0450-4215E0CBBE8E}"/>
              </a:ext>
            </a:extLst>
          </p:cNvPr>
          <p:cNvCxnSpPr>
            <a:cxnSpLocks/>
          </p:cNvCxnSpPr>
          <p:nvPr/>
        </p:nvCxnSpPr>
        <p:spPr>
          <a:xfrm>
            <a:off x="3505200" y="6286500"/>
            <a:ext cx="236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8193B97-A32B-92C9-F063-E03E69B69DA8}"/>
              </a:ext>
            </a:extLst>
          </p:cNvPr>
          <p:cNvSpPr txBox="1"/>
          <p:nvPr/>
        </p:nvSpPr>
        <p:spPr>
          <a:xfrm>
            <a:off x="12877928" y="2019300"/>
            <a:ext cx="2895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last month</a:t>
            </a:r>
          </a:p>
        </p:txBody>
      </p:sp>
    </p:spTree>
    <p:extLst>
      <p:ext uri="{BB962C8B-B14F-4D97-AF65-F5344CB8AC3E}">
        <p14:creationId xmlns:p14="http://schemas.microsoft.com/office/powerpoint/2010/main" val="20612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838200" y="1485900"/>
            <a:ext cx="16306800" cy="246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70C0"/>
                </a:solidFill>
                <a:latin typeface="Patrick Hand" panose="00000500000000000000" pitchFamily="2" charset="0"/>
              </a:rPr>
              <a:t>2. </a:t>
            </a:r>
            <a:r>
              <a:rPr lang="en-US" sz="5400" dirty="0">
                <a:latin typeface="Patrick Hand" panose="00000500000000000000" pitchFamily="2" charset="0"/>
              </a:rPr>
              <a:t>Her new </a:t>
            </a:r>
            <a:r>
              <a:rPr lang="en-US" sz="5400" dirty="0" err="1">
                <a:latin typeface="Patrick Hand" panose="00000500000000000000" pitchFamily="2" charset="0"/>
              </a:rPr>
              <a:t>neighbourhood</a:t>
            </a:r>
            <a:r>
              <a:rPr lang="en-US" sz="5400" dirty="0">
                <a:latin typeface="Patrick Hand" panose="00000500000000000000" pitchFamily="2" charset="0"/>
              </a:rPr>
              <a:t> is bigger with wider streets and __________.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4C1610-E063-5FC1-0584-91F1655857C7}"/>
              </a:ext>
            </a:extLst>
          </p:cNvPr>
          <p:cNvCxnSpPr>
            <a:cxnSpLocks/>
          </p:cNvCxnSpPr>
          <p:nvPr/>
        </p:nvCxnSpPr>
        <p:spPr>
          <a:xfrm>
            <a:off x="2667000" y="2552700"/>
            <a:ext cx="449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DE4DE1-8E39-E2A5-CF24-E4FE8F3756F5}"/>
              </a:ext>
            </a:extLst>
          </p:cNvPr>
          <p:cNvCxnSpPr>
            <a:cxnSpLocks/>
          </p:cNvCxnSpPr>
          <p:nvPr/>
        </p:nvCxnSpPr>
        <p:spPr>
          <a:xfrm>
            <a:off x="10744200" y="2559839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3E325-D761-1ACD-DA05-A2ED24EB42AF}"/>
              </a:ext>
            </a:extLst>
          </p:cNvPr>
          <p:cNvCxnSpPr>
            <a:cxnSpLocks/>
          </p:cNvCxnSpPr>
          <p:nvPr/>
        </p:nvCxnSpPr>
        <p:spPr>
          <a:xfrm>
            <a:off x="7848600" y="2552700"/>
            <a:ext cx="152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F7C58-4628-C20A-44EE-B43F31863ABD}"/>
              </a:ext>
            </a:extLst>
          </p:cNvPr>
          <p:cNvSpPr/>
          <p:nvPr/>
        </p:nvSpPr>
        <p:spPr>
          <a:xfrm>
            <a:off x="1600200" y="4533900"/>
            <a:ext cx="14706600" cy="48214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How’s your new </a:t>
            </a:r>
            <a:r>
              <a:rPr lang="en-US" sz="48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?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It’s much bigger than our old one. The streets are wider, and there are fewer people.</a:t>
            </a:r>
          </a:p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What about the facilities?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It has all the things we need: shopping malls, parks, and hospitals. And there’s a craft village near our house.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761AEF-0DDD-EDF6-AA1A-0C7BFDC0B1C9}"/>
              </a:ext>
            </a:extLst>
          </p:cNvPr>
          <p:cNvCxnSpPr>
            <a:cxnSpLocks/>
          </p:cNvCxnSpPr>
          <p:nvPr/>
        </p:nvCxnSpPr>
        <p:spPr>
          <a:xfrm>
            <a:off x="5486400" y="5372100"/>
            <a:ext cx="411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72B2A8-488F-A823-42DC-390D695A174A}"/>
              </a:ext>
            </a:extLst>
          </p:cNvPr>
          <p:cNvCxnSpPr>
            <a:cxnSpLocks/>
          </p:cNvCxnSpPr>
          <p:nvPr/>
        </p:nvCxnSpPr>
        <p:spPr>
          <a:xfrm>
            <a:off x="4800600" y="6134100"/>
            <a:ext cx="1371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EBA94C-A505-E13C-B760-5C4D686680C9}"/>
              </a:ext>
            </a:extLst>
          </p:cNvPr>
          <p:cNvCxnSpPr>
            <a:cxnSpLocks/>
          </p:cNvCxnSpPr>
          <p:nvPr/>
        </p:nvCxnSpPr>
        <p:spPr>
          <a:xfrm>
            <a:off x="11125200" y="6134100"/>
            <a:ext cx="16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DD7866-1F2B-C282-986B-EDB8E076E656}"/>
              </a:ext>
            </a:extLst>
          </p:cNvPr>
          <p:cNvCxnSpPr>
            <a:cxnSpLocks/>
          </p:cNvCxnSpPr>
          <p:nvPr/>
        </p:nvCxnSpPr>
        <p:spPr>
          <a:xfrm>
            <a:off x="13792200" y="61341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637CB1-159D-3FC1-B8CA-810A1CB9A6A8}"/>
              </a:ext>
            </a:extLst>
          </p:cNvPr>
          <p:cNvCxnSpPr>
            <a:cxnSpLocks/>
          </p:cNvCxnSpPr>
          <p:nvPr/>
        </p:nvCxnSpPr>
        <p:spPr>
          <a:xfrm>
            <a:off x="4176793" y="6819900"/>
            <a:ext cx="268120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B231C0-052B-C284-03F9-66D60B96FD06}"/>
              </a:ext>
            </a:extLst>
          </p:cNvPr>
          <p:cNvSpPr txBox="1"/>
          <p:nvPr/>
        </p:nvSpPr>
        <p:spPr>
          <a:xfrm>
            <a:off x="1143000" y="2878949"/>
            <a:ext cx="3344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fewer people</a:t>
            </a:r>
          </a:p>
        </p:txBody>
      </p:sp>
    </p:spTree>
    <p:extLst>
      <p:ext uri="{BB962C8B-B14F-4D97-AF65-F5344CB8AC3E}">
        <p14:creationId xmlns:p14="http://schemas.microsoft.com/office/powerpoint/2010/main" val="2957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1600200" y="1555746"/>
            <a:ext cx="16306800" cy="1530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>
                <a:solidFill>
                  <a:srgbClr val="0070C0"/>
                </a:solidFill>
                <a:latin typeface="Patrick Hand" panose="00000500000000000000" pitchFamily="2" charset="0"/>
              </a:rPr>
              <a:t>3. </a:t>
            </a:r>
            <a:r>
              <a:rPr lang="en-US" sz="5400" dirty="0">
                <a:latin typeface="Patrick Hand" panose="00000500000000000000" pitchFamily="2" charset="0"/>
              </a:rPr>
              <a:t>There is a __________ near Mi’s house.</a:t>
            </a:r>
            <a:endParaRPr lang="en-US" sz="54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F7C58-4628-C20A-44EE-B43F31863ABD}"/>
              </a:ext>
            </a:extLst>
          </p:cNvPr>
          <p:cNvSpPr/>
          <p:nvPr/>
        </p:nvSpPr>
        <p:spPr>
          <a:xfrm>
            <a:off x="1600200" y="4533900"/>
            <a:ext cx="14706600" cy="48214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How’s your new </a:t>
            </a:r>
            <a:r>
              <a:rPr lang="en-US" sz="48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?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It’s much bigger than our old one. The streets are wider, and there are fewer people.</a:t>
            </a:r>
          </a:p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What about the facilities?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It has all the things we need: shopping malls, parks, and hospitals. And there’s a craft village near our house.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761AEF-0DDD-EDF6-AA1A-0C7BFDC0B1C9}"/>
              </a:ext>
            </a:extLst>
          </p:cNvPr>
          <p:cNvCxnSpPr>
            <a:cxnSpLocks/>
          </p:cNvCxnSpPr>
          <p:nvPr/>
        </p:nvCxnSpPr>
        <p:spPr>
          <a:xfrm>
            <a:off x="10172700" y="9029700"/>
            <a:ext cx="3009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637CB1-159D-3FC1-B8CA-810A1CB9A6A8}"/>
              </a:ext>
            </a:extLst>
          </p:cNvPr>
          <p:cNvCxnSpPr>
            <a:cxnSpLocks/>
          </p:cNvCxnSpPr>
          <p:nvPr/>
        </p:nvCxnSpPr>
        <p:spPr>
          <a:xfrm>
            <a:off x="7248799" y="9029700"/>
            <a:ext cx="268120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B231C0-052B-C284-03F9-66D60B96FD06}"/>
              </a:ext>
            </a:extLst>
          </p:cNvPr>
          <p:cNvSpPr txBox="1"/>
          <p:nvPr/>
        </p:nvSpPr>
        <p:spPr>
          <a:xfrm>
            <a:off x="5126596" y="1991579"/>
            <a:ext cx="3462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craft village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B3647C-9308-CCE6-4A6C-B0286E4731F8}"/>
              </a:ext>
            </a:extLst>
          </p:cNvPr>
          <p:cNvCxnSpPr>
            <a:cxnSpLocks/>
          </p:cNvCxnSpPr>
          <p:nvPr/>
        </p:nvCxnSpPr>
        <p:spPr>
          <a:xfrm>
            <a:off x="8953500" y="2914909"/>
            <a:ext cx="3771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4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1600200" y="1555746"/>
            <a:ext cx="16306800" cy="1530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>
                <a:solidFill>
                  <a:srgbClr val="0070C0"/>
                </a:solidFill>
                <a:latin typeface="Patrick Hand" panose="00000500000000000000" pitchFamily="2" charset="0"/>
              </a:rPr>
              <a:t>4. </a:t>
            </a:r>
            <a:r>
              <a:rPr lang="en-US" sz="5400" dirty="0">
                <a:latin typeface="Patrick Hand" panose="00000500000000000000" pitchFamily="2" charset="0"/>
              </a:rPr>
              <a:t>Mi thinks she will get on with her new _________.</a:t>
            </a:r>
            <a:endParaRPr lang="en-US" sz="54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F7C58-4628-C20A-44EE-B43F31863ABD}"/>
              </a:ext>
            </a:extLst>
          </p:cNvPr>
          <p:cNvSpPr/>
          <p:nvPr/>
        </p:nvSpPr>
        <p:spPr>
          <a:xfrm>
            <a:off x="1600200" y="3931136"/>
            <a:ext cx="14706600" cy="4031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Great! How’re your new </a:t>
            </a:r>
            <a:r>
              <a:rPr lang="en-US" sz="48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neighbours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?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They’re nice. Last Sunday when I was looking for the way to the bus station, a lady came and showed me the way. I think we will get on with them.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231C0-052B-C284-03F9-66D60B96FD06}"/>
              </a:ext>
            </a:extLst>
          </p:cNvPr>
          <p:cNvSpPr txBox="1"/>
          <p:nvPr/>
        </p:nvSpPr>
        <p:spPr>
          <a:xfrm>
            <a:off x="11734800" y="1998248"/>
            <a:ext cx="2909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neighbours</a:t>
            </a:r>
            <a:endParaRPr lang="en-US" sz="5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B3647C-9308-CCE6-4A6C-B0286E4731F8}"/>
              </a:ext>
            </a:extLst>
          </p:cNvPr>
          <p:cNvCxnSpPr>
            <a:cxnSpLocks/>
          </p:cNvCxnSpPr>
          <p:nvPr/>
        </p:nvCxnSpPr>
        <p:spPr>
          <a:xfrm>
            <a:off x="2209800" y="2933700"/>
            <a:ext cx="2286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6FE4D6-6C8A-942E-1DBF-A929C4AA6590}"/>
              </a:ext>
            </a:extLst>
          </p:cNvPr>
          <p:cNvCxnSpPr>
            <a:cxnSpLocks/>
          </p:cNvCxnSpPr>
          <p:nvPr/>
        </p:nvCxnSpPr>
        <p:spPr>
          <a:xfrm>
            <a:off x="6667500" y="2921578"/>
            <a:ext cx="2705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4527BE-1403-3BF4-C438-2E707348B2A9}"/>
              </a:ext>
            </a:extLst>
          </p:cNvPr>
          <p:cNvCxnSpPr>
            <a:cxnSpLocks/>
          </p:cNvCxnSpPr>
          <p:nvPr/>
        </p:nvCxnSpPr>
        <p:spPr>
          <a:xfrm>
            <a:off x="10515600" y="2921578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19F9-C819-E0D5-CC14-68EA2BE5A899}"/>
              </a:ext>
            </a:extLst>
          </p:cNvPr>
          <p:cNvCxnSpPr>
            <a:cxnSpLocks/>
          </p:cNvCxnSpPr>
          <p:nvPr/>
        </p:nvCxnSpPr>
        <p:spPr>
          <a:xfrm>
            <a:off x="13639800" y="6591300"/>
            <a:ext cx="1143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F79F2F-7A72-6196-A8D5-9216F320C18F}"/>
              </a:ext>
            </a:extLst>
          </p:cNvPr>
          <p:cNvCxnSpPr>
            <a:cxnSpLocks/>
          </p:cNvCxnSpPr>
          <p:nvPr/>
        </p:nvCxnSpPr>
        <p:spPr>
          <a:xfrm>
            <a:off x="7239000" y="5143500"/>
            <a:ext cx="762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4C2F78-796B-3A5A-60B3-DF27562C77C8}"/>
              </a:ext>
            </a:extLst>
          </p:cNvPr>
          <p:cNvCxnSpPr>
            <a:cxnSpLocks/>
          </p:cNvCxnSpPr>
          <p:nvPr/>
        </p:nvCxnSpPr>
        <p:spPr>
          <a:xfrm>
            <a:off x="2743200" y="7353300"/>
            <a:ext cx="2514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6BAD4F-E185-D85F-9420-758D007B58BC}"/>
              </a:ext>
            </a:extLst>
          </p:cNvPr>
          <p:cNvCxnSpPr>
            <a:cxnSpLocks/>
          </p:cNvCxnSpPr>
          <p:nvPr/>
        </p:nvCxnSpPr>
        <p:spPr>
          <a:xfrm>
            <a:off x="5410200" y="7353300"/>
            <a:ext cx="990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DDB25F-B443-E5F0-87D1-2D38DA16FA73}"/>
              </a:ext>
            </a:extLst>
          </p:cNvPr>
          <p:cNvCxnSpPr>
            <a:cxnSpLocks/>
          </p:cNvCxnSpPr>
          <p:nvPr/>
        </p:nvCxnSpPr>
        <p:spPr>
          <a:xfrm>
            <a:off x="8153400" y="5132522"/>
            <a:ext cx="236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4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381000" y="266700"/>
            <a:ext cx="17602200" cy="927177"/>
            <a:chOff x="4948938" y="138170"/>
            <a:chExt cx="6419070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4963146" y="138170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2. Read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agai</a:t>
              </a:r>
              <a:r>
                <a:rPr lang="en-US" sz="3600" dirty="0">
                  <a:solidFill>
                    <a:srgbClr val="000000"/>
                  </a:solidFill>
                  <a:latin typeface="League Spartan"/>
                </a:rPr>
                <a:t>n. Fill in the blank with NO MORE THAN TWO WORDS.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8EDF98-15A0-2D65-FB4C-3B72AA5E8C19}"/>
              </a:ext>
            </a:extLst>
          </p:cNvPr>
          <p:cNvSpPr txBox="1"/>
          <p:nvPr/>
        </p:nvSpPr>
        <p:spPr>
          <a:xfrm>
            <a:off x="1600200" y="1157230"/>
            <a:ext cx="15849600" cy="3192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b="1" dirty="0">
                <a:solidFill>
                  <a:srgbClr val="0070C0"/>
                </a:solidFill>
                <a:latin typeface="Patrick Hand" panose="00000500000000000000" pitchFamily="2" charset="0"/>
              </a:rPr>
              <a:t>5.</a:t>
            </a:r>
            <a:r>
              <a:rPr lang="en-US" sz="5400" b="1" dirty="0">
                <a:solidFill>
                  <a:srgbClr val="F16649"/>
                </a:solidFill>
                <a:latin typeface="Patrick Hand" panose="00000500000000000000" pitchFamily="2" charset="0"/>
              </a:rPr>
              <a:t> </a:t>
            </a:r>
            <a:r>
              <a:rPr lang="en-US" sz="5400" dirty="0">
                <a:latin typeface="Patrick Hand" panose="00000500000000000000" pitchFamily="2" charset="0"/>
              </a:rPr>
              <a:t>People in Ann’s community gave her family __________ on where to buy stuff.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F7C58-4628-C20A-44EE-B43F31863ABD}"/>
              </a:ext>
            </a:extLst>
          </p:cNvPr>
          <p:cNvSpPr/>
          <p:nvPr/>
        </p:nvSpPr>
        <p:spPr>
          <a:xfrm>
            <a:off x="1566620" y="4748095"/>
            <a:ext cx="14706600" cy="45651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164E70"/>
                </a:solidFill>
                <a:latin typeface="Patrick Hand" panose="00000500000000000000" pitchFamily="2" charset="0"/>
              </a:rPr>
              <a:t>Ann: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That reminds me of the time our family moved to Viet Nam. We didn’t know where to buy stuff for our house, and the new </a:t>
            </a:r>
            <a:r>
              <a:rPr lang="en-US" sz="4800" dirty="0" err="1">
                <a:solidFill>
                  <a:srgbClr val="242021"/>
                </a:solidFill>
                <a:latin typeface="Patrick Hand" panose="00000500000000000000" pitchFamily="2" charset="0"/>
              </a:rPr>
              <a:t>neighbours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 in the community gave us useful advice. I guess you like your new place.</a:t>
            </a:r>
          </a:p>
          <a:p>
            <a:r>
              <a:rPr lang="en-US" sz="4800" b="1" dirty="0">
                <a:solidFill>
                  <a:srgbClr val="F98633"/>
                </a:solidFill>
                <a:latin typeface="Patrick Hand" panose="00000500000000000000" pitchFamily="2" charset="0"/>
              </a:rPr>
              <a:t>Mi: </a:t>
            </a:r>
            <a:r>
              <a:rPr lang="en-US" sz="4800" dirty="0">
                <a:solidFill>
                  <a:srgbClr val="242021"/>
                </a:solidFill>
                <a:latin typeface="Patrick Hand" panose="00000500000000000000" pitchFamily="2" charset="0"/>
              </a:rPr>
              <a:t>Sure. I really love where I live now.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231C0-052B-C284-03F9-66D60B96FD06}"/>
              </a:ext>
            </a:extLst>
          </p:cNvPr>
          <p:cNvSpPr txBox="1"/>
          <p:nvPr/>
        </p:nvSpPr>
        <p:spPr>
          <a:xfrm>
            <a:off x="13258800" y="1629370"/>
            <a:ext cx="3666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useful advices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B3647C-9308-CCE6-4A6C-B0286E4731F8}"/>
              </a:ext>
            </a:extLst>
          </p:cNvPr>
          <p:cNvCxnSpPr>
            <a:cxnSpLocks/>
          </p:cNvCxnSpPr>
          <p:nvPr/>
        </p:nvCxnSpPr>
        <p:spPr>
          <a:xfrm>
            <a:off x="2286000" y="2523062"/>
            <a:ext cx="16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6FE4D6-6C8A-942E-1DBF-A929C4AA6590}"/>
              </a:ext>
            </a:extLst>
          </p:cNvPr>
          <p:cNvCxnSpPr>
            <a:cxnSpLocks/>
          </p:cNvCxnSpPr>
          <p:nvPr/>
        </p:nvCxnSpPr>
        <p:spPr>
          <a:xfrm>
            <a:off x="4724400" y="2523062"/>
            <a:ext cx="41955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4527BE-1403-3BF4-C438-2E707348B2A9}"/>
              </a:ext>
            </a:extLst>
          </p:cNvPr>
          <p:cNvCxnSpPr>
            <a:cxnSpLocks/>
          </p:cNvCxnSpPr>
          <p:nvPr/>
        </p:nvCxnSpPr>
        <p:spPr>
          <a:xfrm>
            <a:off x="10439400" y="2534040"/>
            <a:ext cx="2438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AC98A9-3B01-58DC-4BFE-A083F5B327CF}"/>
              </a:ext>
            </a:extLst>
          </p:cNvPr>
          <p:cNvCxnSpPr>
            <a:cxnSpLocks/>
          </p:cNvCxnSpPr>
          <p:nvPr/>
        </p:nvCxnSpPr>
        <p:spPr>
          <a:xfrm>
            <a:off x="2389322" y="4152900"/>
            <a:ext cx="30208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703D4E-806C-FB20-8988-4D0B87D95D0D}"/>
              </a:ext>
            </a:extLst>
          </p:cNvPr>
          <p:cNvCxnSpPr>
            <a:cxnSpLocks/>
          </p:cNvCxnSpPr>
          <p:nvPr/>
        </p:nvCxnSpPr>
        <p:spPr>
          <a:xfrm>
            <a:off x="9525000" y="5829300"/>
            <a:ext cx="2133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D45338-C617-16B4-65D5-60FFFDF5C721}"/>
              </a:ext>
            </a:extLst>
          </p:cNvPr>
          <p:cNvCxnSpPr>
            <a:cxnSpLocks/>
          </p:cNvCxnSpPr>
          <p:nvPr/>
        </p:nvCxnSpPr>
        <p:spPr>
          <a:xfrm>
            <a:off x="2819400" y="7353300"/>
            <a:ext cx="6324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23BEFC-4F6C-46CF-FF68-40136BADB538}"/>
              </a:ext>
            </a:extLst>
          </p:cNvPr>
          <p:cNvCxnSpPr>
            <a:cxnSpLocks/>
          </p:cNvCxnSpPr>
          <p:nvPr/>
        </p:nvCxnSpPr>
        <p:spPr>
          <a:xfrm>
            <a:off x="9372600" y="7353300"/>
            <a:ext cx="16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CB4F93-A2FC-157E-F264-9B7C8B21FECC}"/>
              </a:ext>
            </a:extLst>
          </p:cNvPr>
          <p:cNvCxnSpPr>
            <a:cxnSpLocks/>
          </p:cNvCxnSpPr>
          <p:nvPr/>
        </p:nvCxnSpPr>
        <p:spPr>
          <a:xfrm>
            <a:off x="11125200" y="7357820"/>
            <a:ext cx="2743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533400" y="230053"/>
            <a:ext cx="17754599" cy="927177"/>
            <a:chOff x="4948938" y="101523"/>
            <a:chExt cx="6531193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5075269" y="101523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3. Match each word or phrase with its definition.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F192E2-A8A0-2F72-4C69-BEB778A18F61}"/>
              </a:ext>
            </a:extLst>
          </p:cNvPr>
          <p:cNvSpPr/>
          <p:nvPr/>
        </p:nvSpPr>
        <p:spPr>
          <a:xfrm>
            <a:off x="550190" y="2137614"/>
            <a:ext cx="3962400" cy="927177"/>
          </a:xfrm>
          <a:prstGeom prst="roundRect">
            <a:avLst/>
          </a:prstGeom>
          <a:solidFill>
            <a:srgbClr val="92C9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1. suburb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C308CF-77DC-C329-F37B-68A8019F73E2}"/>
              </a:ext>
            </a:extLst>
          </p:cNvPr>
          <p:cNvSpPr/>
          <p:nvPr/>
        </p:nvSpPr>
        <p:spPr>
          <a:xfrm>
            <a:off x="526296" y="3339692"/>
            <a:ext cx="3962400" cy="927177"/>
          </a:xfrm>
          <a:prstGeom prst="roundRect">
            <a:avLst/>
          </a:prstGeom>
          <a:solidFill>
            <a:srgbClr val="92C9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2. facilities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954CE5-1528-E791-7B8E-8A406AAF920D}"/>
              </a:ext>
            </a:extLst>
          </p:cNvPr>
          <p:cNvSpPr/>
          <p:nvPr/>
        </p:nvSpPr>
        <p:spPr>
          <a:xfrm>
            <a:off x="521776" y="4571644"/>
            <a:ext cx="3962400" cy="927177"/>
          </a:xfrm>
          <a:prstGeom prst="roundRect">
            <a:avLst/>
          </a:prstGeom>
          <a:solidFill>
            <a:srgbClr val="92C9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3. community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25690D-28A0-A4C2-3E35-DEA8680F3A5D}"/>
              </a:ext>
            </a:extLst>
          </p:cNvPr>
          <p:cNvSpPr/>
          <p:nvPr/>
        </p:nvSpPr>
        <p:spPr>
          <a:xfrm>
            <a:off x="526297" y="5803596"/>
            <a:ext cx="3962400" cy="927177"/>
          </a:xfrm>
          <a:prstGeom prst="roundRect">
            <a:avLst/>
          </a:prstGeom>
          <a:solidFill>
            <a:srgbClr val="92C9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4. get on with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AA13CE-0735-2B7A-72E5-B23498B30B1D}"/>
              </a:ext>
            </a:extLst>
          </p:cNvPr>
          <p:cNvSpPr/>
          <p:nvPr/>
        </p:nvSpPr>
        <p:spPr>
          <a:xfrm>
            <a:off x="524360" y="7038492"/>
            <a:ext cx="3962399" cy="1619365"/>
          </a:xfrm>
          <a:prstGeom prst="roundRect">
            <a:avLst/>
          </a:prstGeom>
          <a:solidFill>
            <a:srgbClr val="92C9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5. remind somebody of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7C80A9-D73D-8630-F056-E24592EB0E06}"/>
              </a:ext>
            </a:extLst>
          </p:cNvPr>
          <p:cNvSpPr/>
          <p:nvPr/>
        </p:nvSpPr>
        <p:spPr>
          <a:xfrm>
            <a:off x="8681634" y="1500263"/>
            <a:ext cx="9098672" cy="1274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a. the people living in a particular area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AF72F3-641A-DC1E-42C6-A925A4760CAF}"/>
              </a:ext>
            </a:extLst>
          </p:cNvPr>
          <p:cNvSpPr/>
          <p:nvPr/>
        </p:nvSpPr>
        <p:spPr>
          <a:xfrm>
            <a:off x="8688092" y="2878802"/>
            <a:ext cx="9098672" cy="1636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b. to make somebody remember or think about somebody or something.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DEFDA7-D448-99AB-B160-5CBDB4309C6B}"/>
              </a:ext>
            </a:extLst>
          </p:cNvPr>
          <p:cNvSpPr/>
          <p:nvPr/>
        </p:nvSpPr>
        <p:spPr>
          <a:xfrm>
            <a:off x="8681634" y="4618949"/>
            <a:ext cx="9098672" cy="1274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c. to have a good relationship with somebody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9A46CC-4511-0007-5774-606B0C7E2265}"/>
              </a:ext>
            </a:extLst>
          </p:cNvPr>
          <p:cNvSpPr/>
          <p:nvPr/>
        </p:nvSpPr>
        <p:spPr>
          <a:xfrm>
            <a:off x="8686800" y="5997488"/>
            <a:ext cx="9098672" cy="1274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d. an area outside the </a:t>
            </a:r>
            <a:r>
              <a:rPr lang="en-US" sz="4400" dirty="0" err="1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centre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of a city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876890-AE24-E0B1-3BA9-4A32B02029C3}"/>
              </a:ext>
            </a:extLst>
          </p:cNvPr>
          <p:cNvSpPr/>
          <p:nvPr/>
        </p:nvSpPr>
        <p:spPr>
          <a:xfrm>
            <a:off x="8681634" y="7389180"/>
            <a:ext cx="9098672" cy="1636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e. the buildings, equipment, and services provided for a particular purpose</a:t>
            </a:r>
          </a:p>
        </p:txBody>
      </p:sp>
    </p:spTree>
    <p:extLst>
      <p:ext uri="{BB962C8B-B14F-4D97-AF65-F5344CB8AC3E}">
        <p14:creationId xmlns:p14="http://schemas.microsoft.com/office/powerpoint/2010/main" val="18704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L 0.22405 0.387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22535 0.4339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21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3.82716E-6 L 0.22561 -0.2816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-140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22535 -0.099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-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22552 -0.403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pic>
        <p:nvPicPr>
          <p:cNvPr id="1026" name="Picture 2" descr="Police Station Vector Vector Art &amp; Graphics | freevector.com">
            <a:extLst>
              <a:ext uri="{FF2B5EF4-FFF2-40B4-BE49-F238E27FC236}">
                <a16:creationId xmlns:a16="http://schemas.microsoft.com/office/drawing/2014/main" id="{D34F9790-557D-132A-DA5C-292DAA2A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95500"/>
            <a:ext cx="841586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0320866" y="3907603"/>
            <a:ext cx="6900334" cy="3124200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League Spartan"/>
              </a:rPr>
              <a:t>police station </a:t>
            </a:r>
          </a:p>
        </p:txBody>
      </p:sp>
    </p:spTree>
    <p:extLst>
      <p:ext uri="{BB962C8B-B14F-4D97-AF65-F5344CB8AC3E}">
        <p14:creationId xmlns:p14="http://schemas.microsoft.com/office/powerpoint/2010/main" val="34201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533400" y="230053"/>
            <a:ext cx="17754599" cy="927177"/>
            <a:chOff x="4948938" y="101523"/>
            <a:chExt cx="6531193" cy="92717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5075269" y="101523"/>
              <a:ext cx="6404862" cy="927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4. Complete each sentence with a word or phrase from 3. 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79B6B1-D5A1-75F0-C1E5-2428AA86AB04}"/>
              </a:ext>
            </a:extLst>
          </p:cNvPr>
          <p:cNvSpPr txBox="1">
            <a:spLocks/>
          </p:cNvSpPr>
          <p:nvPr/>
        </p:nvSpPr>
        <p:spPr>
          <a:xfrm>
            <a:off x="557939" y="2476500"/>
            <a:ext cx="17386641" cy="78105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48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latin typeface="Patrick Hand" panose="00000500000000000000" pitchFamily="2" charset="0"/>
              </a:rPr>
              <a:t>They don’t live in the city </a:t>
            </a:r>
            <a:r>
              <a:rPr lang="en-US" sz="4800" dirty="0" err="1">
                <a:latin typeface="Patrick Hand" panose="00000500000000000000" pitchFamily="2" charset="0"/>
              </a:rPr>
              <a:t>centre</a:t>
            </a:r>
            <a:r>
              <a:rPr lang="en-US" sz="4800" dirty="0">
                <a:latin typeface="Patrick Hand" panose="00000500000000000000" pitchFamily="2" charset="0"/>
              </a:rPr>
              <a:t> but in a ________ of Ha Noi.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4800" dirty="0">
                <a:latin typeface="Patrick Hand" panose="00000500000000000000" pitchFamily="2" charset="0"/>
              </a:rPr>
              <a:t>I love our new </a:t>
            </a:r>
            <a:r>
              <a:rPr lang="en-US" sz="4800" dirty="0" err="1"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latin typeface="Patrick Hand" panose="00000500000000000000" pitchFamily="2" charset="0"/>
              </a:rPr>
              <a:t> because we ___________ the people here.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4800" dirty="0">
                <a:latin typeface="Patrick Hand" panose="00000500000000000000" pitchFamily="2" charset="0"/>
              </a:rPr>
              <a:t>There are enough sports ____________ for people of all ages in our local park.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4800" dirty="0">
                <a:latin typeface="Patrick Hand" panose="00000500000000000000" pitchFamily="2" charset="0"/>
              </a:rPr>
              <a:t>Souvenirs _________ people ______ a place, an occasion, or a holiday.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8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4800" dirty="0">
                <a:latin typeface="Patrick Hand" panose="00000500000000000000" pitchFamily="2" charset="0"/>
              </a:rPr>
              <a:t>The local ____________ encourages us to protect the environment and keep our </a:t>
            </a:r>
            <a:r>
              <a:rPr lang="en-US" sz="4800" dirty="0" err="1"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latin typeface="Patrick Hand" panose="00000500000000000000" pitchFamily="2" charset="0"/>
              </a:rPr>
              <a:t> clean.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1EA9C-F5E5-8ABC-2249-7DB53D65A605}"/>
              </a:ext>
            </a:extLst>
          </p:cNvPr>
          <p:cNvSpPr txBox="1"/>
          <p:nvPr/>
        </p:nvSpPr>
        <p:spPr>
          <a:xfrm>
            <a:off x="1036941" y="1334336"/>
            <a:ext cx="1800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suburb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484AED-1373-617D-4508-FB7ED84FD13C}"/>
              </a:ext>
            </a:extLst>
          </p:cNvPr>
          <p:cNvSpPr txBox="1"/>
          <p:nvPr/>
        </p:nvSpPr>
        <p:spPr>
          <a:xfrm>
            <a:off x="3499250" y="1334336"/>
            <a:ext cx="2440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facilities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92E9B-7EB6-18B9-9DD9-EC82FC7795EC}"/>
              </a:ext>
            </a:extLst>
          </p:cNvPr>
          <p:cNvSpPr txBox="1"/>
          <p:nvPr/>
        </p:nvSpPr>
        <p:spPr>
          <a:xfrm>
            <a:off x="6234049" y="1334336"/>
            <a:ext cx="2925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community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4D950-E468-34E8-467B-41D0CFB51A5F}"/>
              </a:ext>
            </a:extLst>
          </p:cNvPr>
          <p:cNvSpPr txBox="1"/>
          <p:nvPr/>
        </p:nvSpPr>
        <p:spPr>
          <a:xfrm>
            <a:off x="9582410" y="1334336"/>
            <a:ext cx="2900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get on with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6C639-6BFB-0A2A-50A6-2BBB15D900FB}"/>
              </a:ext>
            </a:extLst>
          </p:cNvPr>
          <p:cNvSpPr txBox="1"/>
          <p:nvPr/>
        </p:nvSpPr>
        <p:spPr>
          <a:xfrm>
            <a:off x="12732571" y="1306462"/>
            <a:ext cx="478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remind somebody of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BFE0C-CE0A-9823-07F4-EA6E02A0DDFE}"/>
              </a:ext>
            </a:extLst>
          </p:cNvPr>
          <p:cNvSpPr txBox="1"/>
          <p:nvPr/>
        </p:nvSpPr>
        <p:spPr>
          <a:xfrm>
            <a:off x="2209800" y="2679376"/>
            <a:ext cx="223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don’t live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1E8A5E-A6DB-9178-A0B8-C4EB0944F5C6}"/>
              </a:ext>
            </a:extLst>
          </p:cNvPr>
          <p:cNvSpPr txBox="1"/>
          <p:nvPr/>
        </p:nvSpPr>
        <p:spPr>
          <a:xfrm>
            <a:off x="4953000" y="2712303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the city </a:t>
            </a:r>
            <a:r>
              <a:rPr lang="en-US" sz="4800" b="1" dirty="0" err="1">
                <a:highlight>
                  <a:srgbClr val="FDE497"/>
                </a:highlight>
                <a:latin typeface="Patrick Hand" panose="00000500000000000000" pitchFamily="2" charset="0"/>
              </a:rPr>
              <a:t>centre</a:t>
            </a:r>
            <a:endParaRPr lang="en-US" sz="4800" b="1" dirty="0">
              <a:highlight>
                <a:srgbClr val="FDE497"/>
              </a:highlight>
              <a:latin typeface="Patrick H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6C850-F283-BF0A-F5B9-AB835808CB45}"/>
              </a:ext>
            </a:extLst>
          </p:cNvPr>
          <p:cNvSpPr txBox="1"/>
          <p:nvPr/>
        </p:nvSpPr>
        <p:spPr>
          <a:xfrm>
            <a:off x="8353256" y="2712303"/>
            <a:ext cx="898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but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D6D1FB-BCF2-BBEC-7C33-F36FF0965D14}"/>
              </a:ext>
            </a:extLst>
          </p:cNvPr>
          <p:cNvSpPr txBox="1"/>
          <p:nvPr/>
        </p:nvSpPr>
        <p:spPr>
          <a:xfrm>
            <a:off x="10689819" y="2552700"/>
            <a:ext cx="1800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suburb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8B39DD-FD69-23D4-F739-23270BC97555}"/>
              </a:ext>
            </a:extLst>
          </p:cNvPr>
          <p:cNvSpPr txBox="1"/>
          <p:nvPr/>
        </p:nvSpPr>
        <p:spPr>
          <a:xfrm>
            <a:off x="10610492" y="3626703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get on with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DB4BB-ABD7-2B94-ED6F-EED4E05AABF8}"/>
              </a:ext>
            </a:extLst>
          </p:cNvPr>
          <p:cNvSpPr txBox="1"/>
          <p:nvPr/>
        </p:nvSpPr>
        <p:spPr>
          <a:xfrm>
            <a:off x="1392005" y="3775228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love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B453F8-E358-2B6E-E8F7-54C8A4AE764E}"/>
              </a:ext>
            </a:extLst>
          </p:cNvPr>
          <p:cNvSpPr txBox="1"/>
          <p:nvPr/>
        </p:nvSpPr>
        <p:spPr>
          <a:xfrm>
            <a:off x="3280975" y="3779103"/>
            <a:ext cx="4317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new </a:t>
            </a:r>
            <a:r>
              <a:rPr lang="en-US" sz="4800" b="1" dirty="0" err="1">
                <a:highlight>
                  <a:srgbClr val="FDE497"/>
                </a:highlight>
                <a:latin typeface="Patrick Hand" panose="00000500000000000000" pitchFamily="2" charset="0"/>
              </a:rPr>
              <a:t>neighbourhood</a:t>
            </a:r>
            <a:endParaRPr lang="en-US" sz="4800" b="1" dirty="0">
              <a:highlight>
                <a:srgbClr val="FDE497"/>
              </a:highlight>
              <a:latin typeface="Patrick H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7EB323-A5D9-3130-4D92-1A06F9D2A875}"/>
              </a:ext>
            </a:extLst>
          </p:cNvPr>
          <p:cNvSpPr txBox="1"/>
          <p:nvPr/>
        </p:nvSpPr>
        <p:spPr>
          <a:xfrm>
            <a:off x="13991895" y="3761372"/>
            <a:ext cx="247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the people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E41392-DE33-495D-1E21-0FEF582E880B}"/>
              </a:ext>
            </a:extLst>
          </p:cNvPr>
          <p:cNvSpPr txBox="1"/>
          <p:nvPr/>
        </p:nvSpPr>
        <p:spPr>
          <a:xfrm>
            <a:off x="5029200" y="4769703"/>
            <a:ext cx="162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sports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A6EACA-0BB0-CBDF-1CF0-40B64082821B}"/>
              </a:ext>
            </a:extLst>
          </p:cNvPr>
          <p:cNvSpPr txBox="1"/>
          <p:nvPr/>
        </p:nvSpPr>
        <p:spPr>
          <a:xfrm>
            <a:off x="1036941" y="6827103"/>
            <a:ext cx="2347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Souvenirs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5981BF-44E4-13DE-D75E-BF786B1A5896}"/>
              </a:ext>
            </a:extLst>
          </p:cNvPr>
          <p:cNvSpPr txBox="1"/>
          <p:nvPr/>
        </p:nvSpPr>
        <p:spPr>
          <a:xfrm>
            <a:off x="6611849" y="6827103"/>
            <a:ext cx="1617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people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63CBD5-15C9-E088-2EF9-ACA572FE179B}"/>
              </a:ext>
            </a:extLst>
          </p:cNvPr>
          <p:cNvSpPr txBox="1"/>
          <p:nvPr/>
        </p:nvSpPr>
        <p:spPr>
          <a:xfrm>
            <a:off x="2032349" y="7817703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highlight>
                  <a:srgbClr val="FDE497"/>
                </a:highlight>
                <a:latin typeface="Patrick Hand" panose="00000500000000000000" pitchFamily="2" charset="0"/>
              </a:rPr>
              <a:t>local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5BFDBC-8236-9E61-5E2D-3887F997784E}"/>
              </a:ext>
            </a:extLst>
          </p:cNvPr>
          <p:cNvSpPr txBox="1"/>
          <p:nvPr/>
        </p:nvSpPr>
        <p:spPr>
          <a:xfrm>
            <a:off x="7397477" y="4610100"/>
            <a:ext cx="230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facilities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D31929-1A71-0C5B-403C-970EB3F5E1A4}"/>
              </a:ext>
            </a:extLst>
          </p:cNvPr>
          <p:cNvSpPr txBox="1"/>
          <p:nvPr/>
        </p:nvSpPr>
        <p:spPr>
          <a:xfrm>
            <a:off x="3904145" y="6697354"/>
            <a:ext cx="1887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remind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14D5D4-BEB6-DAF3-D9F7-B98676559593}"/>
              </a:ext>
            </a:extLst>
          </p:cNvPr>
          <p:cNvSpPr txBox="1"/>
          <p:nvPr/>
        </p:nvSpPr>
        <p:spPr>
          <a:xfrm>
            <a:off x="9032787" y="6697353"/>
            <a:ext cx="797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of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9C3EC4-8B57-B3CF-68DD-61C1DC3EEC0F}"/>
              </a:ext>
            </a:extLst>
          </p:cNvPr>
          <p:cNvSpPr txBox="1"/>
          <p:nvPr/>
        </p:nvSpPr>
        <p:spPr>
          <a:xfrm>
            <a:off x="3893813" y="7726054"/>
            <a:ext cx="2933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</a:rPr>
              <a:t>community  </a:t>
            </a:r>
          </a:p>
        </p:txBody>
      </p:sp>
    </p:spTree>
    <p:extLst>
      <p:ext uri="{BB962C8B-B14F-4D97-AF65-F5344CB8AC3E}">
        <p14:creationId xmlns:p14="http://schemas.microsoft.com/office/powerpoint/2010/main" val="6991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7" grpId="0"/>
      <p:bldP spid="20" grpId="0"/>
      <p:bldP spid="21" grpId="0"/>
      <p:bldP spid="23" grpId="0"/>
      <p:bldP spid="29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3F6EAC-68E7-9857-0C8C-219162E0F4A4}"/>
              </a:ext>
            </a:extLst>
          </p:cNvPr>
          <p:cNvGrpSpPr/>
          <p:nvPr/>
        </p:nvGrpSpPr>
        <p:grpSpPr>
          <a:xfrm>
            <a:off x="533400" y="230053"/>
            <a:ext cx="17411180" cy="942566"/>
            <a:chOff x="4948938" y="101523"/>
            <a:chExt cx="6404863" cy="9425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14E391-C6CE-8842-A292-6CF64B5E4D6E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FDE4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6ED55BA-80AA-4A6C-5DAB-BE39AA56F866}"/>
                </a:ext>
              </a:extLst>
            </p:cNvPr>
            <p:cNvSpPr txBox="1"/>
            <p:nvPr/>
          </p:nvSpPr>
          <p:spPr>
            <a:xfrm>
              <a:off x="5075269" y="101523"/>
              <a:ext cx="6068492" cy="942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Ex 5. GAME. What is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eague Spartan"/>
                  <a:ea typeface="+mn-ea"/>
                  <a:cs typeface="+mn-cs"/>
                </a:rPr>
                <a:t>th</a:t>
              </a:r>
              <a:r>
                <a:rPr lang="en-US" sz="4000" dirty="0">
                  <a:solidFill>
                    <a:srgbClr val="000000"/>
                  </a:solidFill>
                  <a:latin typeface="League Spartan"/>
                </a:rPr>
                <a:t>e place?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B735DAA8-DC31-B8DD-AFD6-B3189C120DEE}"/>
              </a:ext>
            </a:extLst>
          </p:cNvPr>
          <p:cNvSpPr txBox="1"/>
          <p:nvPr/>
        </p:nvSpPr>
        <p:spPr>
          <a:xfrm>
            <a:off x="533400" y="1790700"/>
            <a:ext cx="14401800" cy="663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164E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0000500000000000000" pitchFamily="2" charset="0"/>
              </a:rPr>
              <a:t>Example: DO THE FOLLOWING QUIZ.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</a:rPr>
              <a:t>1. People watch sports such as football there.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</a:rPr>
              <a:t>2. People go there for health check-ups.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</a:rPr>
              <a:t>3. Parents take their children there so that they can have fun.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</a:rPr>
              <a:t>4. Children learn to read and write there.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Patrick Hand" panose="00000500000000000000" pitchFamily="2" charset="0"/>
              </a:rPr>
              <a:t>5. Visitors see objects from the past there.</a:t>
            </a:r>
            <a:endParaRPr lang="vi-VN" sz="4800" dirty="0"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4EBE9B-75C3-182E-24FA-DDD9C4C6AD51}"/>
              </a:ext>
            </a:extLst>
          </p:cNvPr>
          <p:cNvSpPr/>
          <p:nvPr/>
        </p:nvSpPr>
        <p:spPr>
          <a:xfrm>
            <a:off x="11277600" y="3162300"/>
            <a:ext cx="2895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stadium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47916E-68B1-9F20-054F-E9151B5A0EC5}"/>
              </a:ext>
            </a:extLst>
          </p:cNvPr>
          <p:cNvSpPr/>
          <p:nvPr/>
        </p:nvSpPr>
        <p:spPr>
          <a:xfrm>
            <a:off x="10210800" y="4229100"/>
            <a:ext cx="2895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hospital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93EE83-32A4-AE3A-6FDE-428F43FAFE1A}"/>
              </a:ext>
            </a:extLst>
          </p:cNvPr>
          <p:cNvSpPr/>
          <p:nvPr/>
        </p:nvSpPr>
        <p:spPr>
          <a:xfrm>
            <a:off x="14826712" y="5295900"/>
            <a:ext cx="2895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park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DCCAE-CE5C-DA35-DD5F-F4B517D36434}"/>
              </a:ext>
            </a:extLst>
          </p:cNvPr>
          <p:cNvSpPr/>
          <p:nvPr/>
        </p:nvSpPr>
        <p:spPr>
          <a:xfrm>
            <a:off x="9829800" y="6408653"/>
            <a:ext cx="2895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library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5C3CAE-3E0D-48FD-A05E-496416CD2570}"/>
              </a:ext>
            </a:extLst>
          </p:cNvPr>
          <p:cNvSpPr/>
          <p:nvPr/>
        </p:nvSpPr>
        <p:spPr>
          <a:xfrm>
            <a:off x="10591800" y="7505700"/>
            <a:ext cx="2895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museum  </a:t>
            </a:r>
          </a:p>
        </p:txBody>
      </p:sp>
    </p:spTree>
    <p:extLst>
      <p:ext uri="{BB962C8B-B14F-4D97-AF65-F5344CB8AC3E}">
        <p14:creationId xmlns:p14="http://schemas.microsoft.com/office/powerpoint/2010/main" val="1005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05AA50-83D6-8C7A-6531-816955A45E66}"/>
              </a:ext>
            </a:extLst>
          </p:cNvPr>
          <p:cNvSpPr txBox="1"/>
          <p:nvPr/>
        </p:nvSpPr>
        <p:spPr>
          <a:xfrm>
            <a:off x="8191822" y="3771900"/>
            <a:ext cx="9860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League Spartan"/>
              </a:rPr>
              <a:t>Game: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League Spartan"/>
              </a:rPr>
              <a:t>What is the place?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70F97A6-E56A-23FA-F115-CEAD0E1AC2BF}"/>
              </a:ext>
            </a:extLst>
          </p:cNvPr>
          <p:cNvSpPr/>
          <p:nvPr/>
        </p:nvSpPr>
        <p:spPr>
          <a:xfrm>
            <a:off x="533400" y="2219474"/>
            <a:ext cx="7391400" cy="6237870"/>
          </a:xfrm>
          <a:custGeom>
            <a:avLst/>
            <a:gdLst/>
            <a:ahLst/>
            <a:cxnLst/>
            <a:rect l="l" t="t" r="r" b="b"/>
            <a:pathLst>
              <a:path w="6296822" h="5257846">
                <a:moveTo>
                  <a:pt x="0" y="0"/>
                </a:moveTo>
                <a:lnTo>
                  <a:pt x="6296822" y="0"/>
                </a:lnTo>
                <a:lnTo>
                  <a:pt x="6296822" y="5257846"/>
                </a:lnTo>
                <a:lnTo>
                  <a:pt x="0" y="5257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1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B6985C-5C6F-C41F-3C66-8DCBA248D667}"/>
              </a:ext>
            </a:extLst>
          </p:cNvPr>
          <p:cNvGrpSpPr/>
          <p:nvPr/>
        </p:nvGrpSpPr>
        <p:grpSpPr>
          <a:xfrm>
            <a:off x="6967732" y="266700"/>
            <a:ext cx="4352536" cy="1391511"/>
            <a:chOff x="4948938" y="220985"/>
            <a:chExt cx="6404863" cy="10393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7529197-6827-EF1D-3A6F-A0EC20B4F6C0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solidFill>
              <a:srgbClr val="92C9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D70E3B3-B678-414B-E63C-554D5E28049E}"/>
                </a:ext>
              </a:extLst>
            </p:cNvPr>
            <p:cNvSpPr txBox="1"/>
            <p:nvPr/>
          </p:nvSpPr>
          <p:spPr>
            <a:xfrm>
              <a:off x="4948939" y="286965"/>
              <a:ext cx="6404862" cy="973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latin typeface="League Spartan"/>
                </a:rPr>
                <a:t>WRAP-UP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CF223CA-8E73-FA7C-1F37-1A29EF9B6087}"/>
              </a:ext>
            </a:extLst>
          </p:cNvPr>
          <p:cNvSpPr/>
          <p:nvPr/>
        </p:nvSpPr>
        <p:spPr>
          <a:xfrm>
            <a:off x="1447800" y="2909531"/>
            <a:ext cx="1219200" cy="1219200"/>
          </a:xfrm>
          <a:prstGeom prst="ellipse">
            <a:avLst/>
          </a:prstGeom>
          <a:solidFill>
            <a:srgbClr val="164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07C2190-B235-F76A-B64B-84348367BBF4}"/>
              </a:ext>
            </a:extLst>
          </p:cNvPr>
          <p:cNvSpPr/>
          <p:nvPr/>
        </p:nvSpPr>
        <p:spPr>
          <a:xfrm>
            <a:off x="7848600" y="2476500"/>
            <a:ext cx="7469541" cy="5111416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435FB3-D10D-4691-6490-131327D8CBF6}"/>
              </a:ext>
            </a:extLst>
          </p:cNvPr>
          <p:cNvSpPr txBox="1"/>
          <p:nvPr/>
        </p:nvSpPr>
        <p:spPr>
          <a:xfrm>
            <a:off x="2971800" y="3057466"/>
            <a:ext cx="2799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What is it?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4D65C6-3B4A-9D00-031B-52E67F705F31}"/>
              </a:ext>
            </a:extLst>
          </p:cNvPr>
          <p:cNvSpPr txBox="1"/>
          <p:nvPr/>
        </p:nvSpPr>
        <p:spPr>
          <a:xfrm>
            <a:off x="2971800" y="3647594"/>
            <a:ext cx="4572000" cy="371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A. urban  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B. suburb  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Patrick Hand" panose="00000500000000000000" pitchFamily="2" charset="0"/>
              </a:rPr>
              <a:t>C. city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AFAFB9-88DB-16E1-7B85-8C8861A99579}"/>
              </a:ext>
            </a:extLst>
          </p:cNvPr>
          <p:cNvSpPr/>
          <p:nvPr/>
        </p:nvSpPr>
        <p:spPr>
          <a:xfrm>
            <a:off x="1445859" y="7642654"/>
            <a:ext cx="1219200" cy="1219200"/>
          </a:xfrm>
          <a:prstGeom prst="ellipse">
            <a:avLst/>
          </a:prstGeom>
          <a:solidFill>
            <a:srgbClr val="164E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9F1FE7-7CA4-62E7-AD49-A61B489B90A9}"/>
              </a:ext>
            </a:extLst>
          </p:cNvPr>
          <p:cNvSpPr txBox="1"/>
          <p:nvPr/>
        </p:nvSpPr>
        <p:spPr>
          <a:xfrm>
            <a:off x="2969859" y="7790589"/>
            <a:ext cx="11434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What is the closest meaning of “</a:t>
            </a:r>
            <a:r>
              <a:rPr lang="en-US" sz="5400" b="1" i="1" dirty="0">
                <a:latin typeface="Patrick Hand" panose="00000500000000000000" pitchFamily="2" charset="0"/>
              </a:rPr>
              <a:t>search for</a:t>
            </a:r>
            <a:r>
              <a:rPr lang="en-US" sz="5400" dirty="0">
                <a:latin typeface="Patrick Hand" panose="00000500000000000000" pitchFamily="2" charset="0"/>
              </a:rPr>
              <a:t>”?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761C7-F20B-913A-37FE-BFDBBFA99E24}"/>
              </a:ext>
            </a:extLst>
          </p:cNvPr>
          <p:cNvSpPr txBox="1"/>
          <p:nvPr/>
        </p:nvSpPr>
        <p:spPr>
          <a:xfrm>
            <a:off x="2977880" y="8803701"/>
            <a:ext cx="141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Patrick Hand" panose="00000500000000000000" pitchFamily="2" charset="0"/>
              </a:rPr>
              <a:t>A. get on with   		B. remind of			C. look for 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5D31AB-951E-8BE6-5FAC-06D28A9C9346}"/>
              </a:ext>
            </a:extLst>
          </p:cNvPr>
          <p:cNvSpPr/>
          <p:nvPr/>
        </p:nvSpPr>
        <p:spPr>
          <a:xfrm>
            <a:off x="2815518" y="5225716"/>
            <a:ext cx="842082" cy="84208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9B19D5F-0756-2660-E963-E1F84DF4F68B}"/>
              </a:ext>
            </a:extLst>
          </p:cNvPr>
          <p:cNvSpPr/>
          <p:nvPr/>
        </p:nvSpPr>
        <p:spPr>
          <a:xfrm>
            <a:off x="13828359" y="8807116"/>
            <a:ext cx="842082" cy="84208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2E9D8-560D-8B2D-C386-9AE544CF4A5E}"/>
              </a:ext>
            </a:extLst>
          </p:cNvPr>
          <p:cNvSpPr txBox="1"/>
          <p:nvPr/>
        </p:nvSpPr>
        <p:spPr>
          <a:xfrm>
            <a:off x="4554442" y="1550793"/>
            <a:ext cx="9179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64E70"/>
                </a:solidFill>
                <a:latin typeface="Patrick Hand" panose="00000500000000000000" pitchFamily="2" charset="0"/>
              </a:rPr>
              <a:t>What do you have learnt in the lesson today?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64E70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  <p:bldP spid="24" grpId="0" animBg="1"/>
      <p:bldP spid="25" grpId="0"/>
      <p:bldP spid="26" grpId="0"/>
      <p:bldP spid="27" grpId="0" animBg="1"/>
      <p:bldP spid="27" grpId="1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F39E77-7037-4D68-B865-2995C6DFC41A}"/>
              </a:ext>
            </a:extLst>
          </p:cNvPr>
          <p:cNvGrpSpPr/>
          <p:nvPr/>
        </p:nvGrpSpPr>
        <p:grpSpPr>
          <a:xfrm>
            <a:off x="6428233" y="567410"/>
            <a:ext cx="5431533" cy="1313945"/>
            <a:chOff x="4615598" y="220985"/>
            <a:chExt cx="7071542" cy="9813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367178-E1D5-2118-A37E-A0497A9033E4}"/>
                </a:ext>
              </a:extLst>
            </p:cNvPr>
            <p:cNvSpPr/>
            <p:nvPr/>
          </p:nvSpPr>
          <p:spPr>
            <a:xfrm>
              <a:off x="4948938" y="220985"/>
              <a:ext cx="6404863" cy="8077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ABDB4B-385D-07CB-FD30-D5CA03137EB1}"/>
                </a:ext>
              </a:extLst>
            </p:cNvPr>
            <p:cNvSpPr txBox="1"/>
            <p:nvPr/>
          </p:nvSpPr>
          <p:spPr>
            <a:xfrm>
              <a:off x="4615598" y="440899"/>
              <a:ext cx="7071542" cy="761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0000"/>
                  </a:solidFill>
                  <a:latin typeface="League Spartan"/>
                </a:rPr>
                <a:t>HOMEWORK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2DC0BC7-BB31-E759-885C-B9AF67665A33}"/>
              </a:ext>
            </a:extLst>
          </p:cNvPr>
          <p:cNvSpPr txBox="1"/>
          <p:nvPr/>
        </p:nvSpPr>
        <p:spPr>
          <a:xfrm>
            <a:off x="2590801" y="2400300"/>
            <a:ext cx="12496800" cy="272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latin typeface="Patrick Hand" panose="00000500000000000000" pitchFamily="2" charset="0"/>
              </a:rPr>
              <a:t>Learn by heart the new words. </a:t>
            </a:r>
          </a:p>
          <a:p>
            <a:pPr marL="85725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latin typeface="Patrick Hand" panose="00000500000000000000" pitchFamily="2" charset="0"/>
              </a:rPr>
              <a:t>Do exercises in the workbook.   </a:t>
            </a:r>
          </a:p>
        </p:txBody>
      </p:sp>
    </p:spTree>
    <p:extLst>
      <p:ext uri="{BB962C8B-B14F-4D97-AF65-F5344CB8AC3E}">
        <p14:creationId xmlns:p14="http://schemas.microsoft.com/office/powerpoint/2010/main" val="4953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0119769" y="4127854"/>
            <a:ext cx="6900334" cy="2683697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League Spartan"/>
              </a:rPr>
              <a:t>school</a:t>
            </a:r>
          </a:p>
        </p:txBody>
      </p:sp>
      <p:pic>
        <p:nvPicPr>
          <p:cNvPr id="2050" name="Picture 2" descr="School Building, Bus And Front Yard With Students Children. Flat Style  Vector Illustration Isolated On White Background. Royalty Free SVG,  Cliparts, Vectors, and Stock Illustration. Image 53122104.">
            <a:extLst>
              <a:ext uri="{FF2B5EF4-FFF2-40B4-BE49-F238E27FC236}">
                <a16:creationId xmlns:a16="http://schemas.microsoft.com/office/drawing/2014/main" id="{92DE1B7B-C631-DD28-D309-E6E8D423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94" y="1845794"/>
            <a:ext cx="7382879" cy="73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0119769" y="4127854"/>
            <a:ext cx="6900334" cy="2683697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League Spartan"/>
              </a:rPr>
              <a:t>hospital</a:t>
            </a:r>
          </a:p>
        </p:txBody>
      </p:sp>
      <p:pic>
        <p:nvPicPr>
          <p:cNvPr id="3074" name="Picture 2" descr="Hospital Vectors &amp; Illustrations for Free Download | Freepik">
            <a:extLst>
              <a:ext uri="{FF2B5EF4-FFF2-40B4-BE49-F238E27FC236}">
                <a16:creationId xmlns:a16="http://schemas.microsoft.com/office/drawing/2014/main" id="{275CFB75-7FAE-8BFF-A508-DA4119434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19" y="1978716"/>
            <a:ext cx="71628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0515600" y="4218267"/>
            <a:ext cx="6900334" cy="2683697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League Spartan"/>
              </a:rPr>
              <a:t>library</a:t>
            </a:r>
          </a:p>
        </p:txBody>
      </p:sp>
      <p:pic>
        <p:nvPicPr>
          <p:cNvPr id="4098" name="Picture 2" descr="Pin by el khayat on école in 2024 | Library artwork, Cartoon clip art,  Library icon">
            <a:extLst>
              <a:ext uri="{FF2B5EF4-FFF2-40B4-BE49-F238E27FC236}">
                <a16:creationId xmlns:a16="http://schemas.microsoft.com/office/drawing/2014/main" id="{65977ABF-CA67-9F2E-971B-C33358E3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1" y="2237854"/>
            <a:ext cx="9319323" cy="65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1353800" y="4218267"/>
            <a:ext cx="5032123" cy="2683697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0000"/>
                </a:solidFill>
                <a:latin typeface="League Spartan"/>
              </a:rPr>
              <a:t>park</a:t>
            </a:r>
          </a:p>
        </p:txBody>
      </p:sp>
      <p:pic>
        <p:nvPicPr>
          <p:cNvPr id="5124" name="Picture 4" descr="Page 51 | Nature people Vectors &amp; Illustrations for Free Download | Freepik">
            <a:extLst>
              <a:ext uri="{FF2B5EF4-FFF2-40B4-BE49-F238E27FC236}">
                <a16:creationId xmlns:a16="http://schemas.microsoft.com/office/drawing/2014/main" id="{7D012546-784E-C107-3F1E-EEA1F71B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9" y="2400300"/>
            <a:ext cx="10016279" cy="63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45794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45264" y="599554"/>
            <a:ext cx="9938490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8"/>
              </a:lnSpc>
            </a:pPr>
            <a:r>
              <a:rPr lang="en-US" sz="6600" dirty="0">
                <a:solidFill>
                  <a:srgbClr val="000000"/>
                </a:solidFill>
                <a:latin typeface="League Spartan"/>
              </a:rPr>
              <a:t>Suggested answer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7F4F52-24F6-734D-A191-07E8FA1F11E3}"/>
              </a:ext>
            </a:extLst>
          </p:cNvPr>
          <p:cNvSpPr/>
          <p:nvPr/>
        </p:nvSpPr>
        <p:spPr>
          <a:xfrm>
            <a:off x="10878554" y="3344152"/>
            <a:ext cx="7010400" cy="3598696"/>
          </a:xfrm>
          <a:prstGeom prst="roundRect">
            <a:avLst/>
          </a:prstGeom>
          <a:solidFill>
            <a:srgbClr val="92C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0000"/>
                </a:solidFill>
                <a:latin typeface="League Spartan"/>
              </a:rPr>
              <a:t>shopping mall</a:t>
            </a:r>
          </a:p>
        </p:txBody>
      </p:sp>
      <p:pic>
        <p:nvPicPr>
          <p:cNvPr id="6146" name="Picture 2" descr="Clipart Mall Vector Images (over 830)">
            <a:extLst>
              <a:ext uri="{FF2B5EF4-FFF2-40B4-BE49-F238E27FC236}">
                <a16:creationId xmlns:a16="http://schemas.microsoft.com/office/drawing/2014/main" id="{5D5393B6-B718-7E04-9C8E-362947BD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19127"/>
            <a:ext cx="9909445" cy="65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E1628F5F-9D71-DC02-3225-CDFACEDCF902}"/>
              </a:ext>
            </a:extLst>
          </p:cNvPr>
          <p:cNvSpPr/>
          <p:nvPr/>
        </p:nvSpPr>
        <p:spPr>
          <a:xfrm>
            <a:off x="1181100" y="1981200"/>
            <a:ext cx="15925800" cy="63246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chemeClr val="tx1"/>
                </a:solidFill>
                <a:latin typeface="Patrick Hand" panose="00000500000000000000" pitchFamily="2" charset="0"/>
              </a:rPr>
              <a:t>Can you add more things in local community?</a:t>
            </a:r>
          </a:p>
        </p:txBody>
      </p:sp>
    </p:spTree>
    <p:extLst>
      <p:ext uri="{BB962C8B-B14F-4D97-AF65-F5344CB8AC3E}">
        <p14:creationId xmlns:p14="http://schemas.microsoft.com/office/powerpoint/2010/main" val="136907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1473</Words>
  <Application>Microsoft Office PowerPoint</Application>
  <PresentationFormat>Custom</PresentationFormat>
  <Paragraphs>195</Paragraphs>
  <Slides>34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Patrick Hand</vt:lpstr>
      <vt:lpstr>Patrick Hand </vt:lpstr>
      <vt:lpstr>Arial</vt:lpstr>
      <vt:lpstr>PT Serif Bold</vt:lpstr>
      <vt:lpstr>Calibri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21</cp:revision>
  <dcterms:created xsi:type="dcterms:W3CDTF">2006-08-16T00:00:00Z</dcterms:created>
  <dcterms:modified xsi:type="dcterms:W3CDTF">2024-09-02T00:04:00Z</dcterms:modified>
  <dc:identifier>DAGDV1MWEpU</dc:identifier>
</cp:coreProperties>
</file>