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5" r:id="rId16"/>
    <p:sldId id="265" r:id="rId17"/>
    <p:sldId id="278" r:id="rId18"/>
    <p:sldId id="268" r:id="rId19"/>
    <p:sldId id="279" r:id="rId20"/>
    <p:sldId id="280" r:id="rId21"/>
    <p:sldId id="281" r:id="rId22"/>
    <p:sldId id="282" r:id="rId23"/>
    <p:sldId id="264" r:id="rId24"/>
  </p:sldIdLst>
  <p:sldSz cx="18288000" cy="10287000"/>
  <p:notesSz cx="6858000" cy="9144000"/>
  <p:embeddedFontLst>
    <p:embeddedFont>
      <p:font typeface="Barlow Bold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7EC1D1"/>
    <a:srgbClr val="F4B157"/>
    <a:srgbClr val="3878D3"/>
    <a:srgbClr val="FC79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118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6999-BCDB-405A-A729-479C30444EF0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844B1-A455-46D8-9DDC-979D9B0A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9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6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4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0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0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5176" y="1028700"/>
            <a:ext cx="13454124" cy="6800814"/>
            <a:chOff x="0" y="0"/>
            <a:chExt cx="4551148" cy="2300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1149" cy="2300522"/>
            </a:xfrm>
            <a:custGeom>
              <a:avLst/>
              <a:gdLst/>
              <a:ahLst/>
              <a:cxnLst/>
              <a:rect l="l" t="t" r="r" b="b"/>
              <a:pathLst>
                <a:path w="4551149" h="2300522">
                  <a:moveTo>
                    <a:pt x="4426688" y="2300522"/>
                  </a:moveTo>
                  <a:lnTo>
                    <a:pt x="124460" y="2300522"/>
                  </a:lnTo>
                  <a:cubicBezTo>
                    <a:pt x="55880" y="2300522"/>
                    <a:pt x="0" y="2244642"/>
                    <a:pt x="0" y="21760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26688" y="0"/>
                  </a:lnTo>
                  <a:cubicBezTo>
                    <a:pt x="4495268" y="0"/>
                    <a:pt x="4551149" y="55880"/>
                    <a:pt x="4551149" y="124460"/>
                  </a:cubicBezTo>
                  <a:lnTo>
                    <a:pt x="4551149" y="2176062"/>
                  </a:lnTo>
                  <a:cubicBezTo>
                    <a:pt x="4551149" y="2244642"/>
                    <a:pt x="4495268" y="2300522"/>
                    <a:pt x="4426688" y="230052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617" y="3199466"/>
            <a:ext cx="5567431" cy="64329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45041" y="2036457"/>
            <a:ext cx="10774394" cy="5130551"/>
            <a:chOff x="0" y="304800"/>
            <a:chExt cx="14365859" cy="6840734"/>
          </a:xfrm>
        </p:grpSpPr>
        <p:sp>
          <p:nvSpPr>
            <p:cNvPr id="6" name="TextBox 6"/>
            <p:cNvSpPr txBox="1"/>
            <p:nvPr/>
          </p:nvSpPr>
          <p:spPr>
            <a:xfrm>
              <a:off x="0" y="304800"/>
              <a:ext cx="14365859" cy="5574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19"/>
                </a:lnSpc>
              </a:pPr>
              <a:r>
                <a:rPr lang="en-US" sz="16319" dirty="0">
                  <a:solidFill>
                    <a:srgbClr val="0033CC"/>
                  </a:solidFill>
                  <a:latin typeface="Barlow Bold"/>
                </a:rPr>
                <a:t>Unit 1: Hobbies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0332" y="6422259"/>
              <a:ext cx="12249212" cy="7232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0000"/>
                  </a:solidFill>
                  <a:latin typeface="Barlow Bold"/>
                </a:rPr>
                <a:t>LESSON 2: A CLOSER LOOK 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159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 EX 3. Look at the pictures and make sentences.</a:t>
            </a:r>
          </a:p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Use suitable words of liking and disliking. (P.10)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1040354" y="5151120"/>
            <a:ext cx="82894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tx2"/>
                </a:solidFill>
                <a:latin typeface="Now" panose="020B0604020202020204" charset="0"/>
              </a:rPr>
              <a:t>Example: </a:t>
            </a:r>
          </a:p>
          <a:p>
            <a:endParaRPr lang="en-US" sz="4800" b="1" dirty="0">
              <a:solidFill>
                <a:schemeClr val="tx2"/>
              </a:solidFill>
              <a:latin typeface="Now" panose="020B0604020202020204" charset="0"/>
            </a:endParaRPr>
          </a:p>
          <a:p>
            <a:r>
              <a:rPr lang="en-US" sz="4800" b="1" dirty="0">
                <a:latin typeface="Now" panose="020B0604020202020204" charset="0"/>
              </a:rPr>
              <a:t>They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like</a:t>
            </a:r>
            <a:r>
              <a:rPr lang="en-US" sz="4800" b="1" dirty="0">
                <a:latin typeface="Now" panose="020B0604020202020204" charset="0"/>
              </a:rPr>
              <a:t> </a:t>
            </a:r>
            <a:r>
              <a:rPr lang="en-US" sz="4800" b="1" u="sng" dirty="0">
                <a:latin typeface="Now" panose="020B0604020202020204" charset="0"/>
              </a:rPr>
              <a:t>making</a:t>
            </a:r>
            <a:r>
              <a:rPr lang="en-US" sz="4800" b="1" dirty="0">
                <a:latin typeface="Now" panose="020B0604020202020204" charset="0"/>
              </a:rPr>
              <a:t> models.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8449E9-4C99-48E7-AF81-F3AFC6E12631}"/>
              </a:ext>
            </a:extLst>
          </p:cNvPr>
          <p:cNvGrpSpPr/>
          <p:nvPr/>
        </p:nvGrpSpPr>
        <p:grpSpPr>
          <a:xfrm>
            <a:off x="9537174" y="2209800"/>
            <a:ext cx="8305800" cy="5867400"/>
            <a:chOff x="9296400" y="2095500"/>
            <a:chExt cx="8305800" cy="5867400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D701AC10-FC29-4148-A4CD-DB3A5757C5DE}"/>
                </a:ext>
              </a:extLst>
            </p:cNvPr>
            <p:cNvSpPr/>
            <p:nvPr/>
          </p:nvSpPr>
          <p:spPr>
            <a:xfrm>
              <a:off x="9296400" y="2095500"/>
              <a:ext cx="8305800" cy="5867400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26" name="Picture 2" descr="Group Of Students Making Architectural Project by Bisual Studio">
              <a:extLst>
                <a:ext uri="{FF2B5EF4-FFF2-40B4-BE49-F238E27FC236}">
                  <a16:creationId xmlns:a16="http://schemas.microsoft.com/office/drawing/2014/main" id="{663AB222-F036-40AC-ABA1-A11597C6B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944" y="2400300"/>
              <a:ext cx="7801656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C88833-97F4-4077-A9BE-128CAA044521}"/>
              </a:ext>
            </a:extLst>
          </p:cNvPr>
          <p:cNvSpPr txBox="1"/>
          <p:nvPr/>
        </p:nvSpPr>
        <p:spPr>
          <a:xfrm>
            <a:off x="493788" y="2405671"/>
            <a:ext cx="85250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0000"/>
                </a:solidFill>
                <a:latin typeface="Now" panose="020B0604020202020204" charset="0"/>
              </a:rPr>
              <a:t>Look and make sentences.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0000"/>
                </a:solidFill>
                <a:latin typeface="Now" panose="020B0604020202020204" charset="0"/>
              </a:rPr>
              <a:t>Raise hands to answer.</a:t>
            </a:r>
          </a:p>
        </p:txBody>
      </p:sp>
      <p:pic>
        <p:nvPicPr>
          <p:cNvPr id="31" name="Picture 2" descr="Icon Happy Face clipart transparent - Clipart World">
            <a:extLst>
              <a:ext uri="{FF2B5EF4-FFF2-40B4-BE49-F238E27FC236}">
                <a16:creationId xmlns:a16="http://schemas.microsoft.com/office/drawing/2014/main" id="{6622F1F0-F283-49E4-B712-FE980CDB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1292206"/>
            <a:ext cx="2048345" cy="20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673626" y="3771900"/>
            <a:ext cx="9953366" cy="2478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He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doesn’t like</a:t>
            </a:r>
            <a:r>
              <a:rPr lang="en-US" sz="5400" b="1" dirty="0">
                <a:latin typeface="Now" panose="020B0604020202020204" charset="0"/>
              </a:rPr>
              <a:t> doing judo. 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He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5400" b="1" dirty="0">
                <a:latin typeface="Now" panose="020B0604020202020204" charset="0"/>
              </a:rPr>
              <a:t> doing judo. 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10661913" y="1856362"/>
            <a:ext cx="6096000" cy="7554338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F8F225-4B6C-42C4-B398-02A786D0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095500"/>
            <a:ext cx="568073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d Face Icon Unhappy Face Symbol Stock Illustration - Download Image Now -  iStock">
            <a:extLst>
              <a:ext uri="{FF2B5EF4-FFF2-40B4-BE49-F238E27FC236}">
                <a16:creationId xmlns:a16="http://schemas.microsoft.com/office/drawing/2014/main" id="{8CEEABAC-991D-4FB7-903B-5E484EF8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147" y="787816"/>
            <a:ext cx="2699693" cy="26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1001310" y="3778001"/>
            <a:ext cx="9384774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like/love/ enjoy</a:t>
            </a:r>
            <a:r>
              <a:rPr lang="en-US" sz="5400" b="1" dirty="0">
                <a:latin typeface="Now" panose="020B0604020202020204" charset="0"/>
              </a:rPr>
              <a:t> playing football. 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372600" y="1905781"/>
            <a:ext cx="7914090" cy="605711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Campaign to get more young girls playing football | The Argus">
            <a:extLst>
              <a:ext uri="{FF2B5EF4-FFF2-40B4-BE49-F238E27FC236}">
                <a16:creationId xmlns:a16="http://schemas.microsoft.com/office/drawing/2014/main" id="{89989469-C05B-4E22-88DE-3F697186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531" y="2110881"/>
            <a:ext cx="7454269" cy="55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 Happy Face clipart transparent - Clipart World">
            <a:extLst>
              <a:ext uri="{FF2B5EF4-FFF2-40B4-BE49-F238E27FC236}">
                <a16:creationId xmlns:a16="http://schemas.microsoft.com/office/drawing/2014/main" id="{92A52590-B012-4D37-A79E-F5C1CC60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715" y="1031814"/>
            <a:ext cx="2025497" cy="20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950988" y="3778000"/>
            <a:ext cx="8421612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like/enjoy/love </a:t>
            </a:r>
            <a:r>
              <a:rPr lang="en-US" sz="5400" b="1" dirty="0">
                <a:latin typeface="Now" panose="020B0604020202020204" charset="0"/>
              </a:rPr>
              <a:t> gardening.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372600" y="1905781"/>
            <a:ext cx="8421612" cy="603425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Man And Woman Working Together In Garden Stock Photo - Download Image Now -  iStock">
            <a:extLst>
              <a:ext uri="{FF2B5EF4-FFF2-40B4-BE49-F238E27FC236}">
                <a16:creationId xmlns:a16="http://schemas.microsoft.com/office/drawing/2014/main" id="{1FF7ECC3-9BCA-4984-8E9E-DB57D301A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89" y="2272513"/>
            <a:ext cx="7843634" cy="52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 Happy Face clipart transparent - Clipart World">
            <a:extLst>
              <a:ext uri="{FF2B5EF4-FFF2-40B4-BE49-F238E27FC236}">
                <a16:creationId xmlns:a16="http://schemas.microsoft.com/office/drawing/2014/main" id="{B3DA4FB8-8C0A-47F2-81AC-293C5D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611" y="1062764"/>
            <a:ext cx="2018389" cy="20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950988" y="3778000"/>
            <a:ext cx="9648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like/enjoy/love </a:t>
            </a:r>
            <a:r>
              <a:rPr lang="en-US" sz="5400" b="1" dirty="0">
                <a:latin typeface="Now" panose="020B0604020202020204" charset="0"/>
              </a:rPr>
              <a:t> </a:t>
            </a:r>
            <a:r>
              <a:rPr lang="en-US" sz="5400" b="1">
                <a:latin typeface="Now" panose="020B0604020202020204" charset="0"/>
              </a:rPr>
              <a:t>collecting stamps.</a:t>
            </a:r>
            <a:endParaRPr lang="en-US" sz="5400" b="1" dirty="0">
              <a:latin typeface="Now" panose="020B0604020202020204" charset="0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11125200" y="1905781"/>
            <a:ext cx="6019800" cy="603425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9969BD-AA28-264A-99BA-030CC1951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6870" r="29952" b="2695"/>
          <a:stretch/>
        </p:blipFill>
        <p:spPr bwMode="auto">
          <a:xfrm>
            <a:off x="12096750" y="2119463"/>
            <a:ext cx="4076700" cy="55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 Happy Face clipart transparent - Clipart World">
            <a:extLst>
              <a:ext uri="{FF2B5EF4-FFF2-40B4-BE49-F238E27FC236}">
                <a16:creationId xmlns:a16="http://schemas.microsoft.com/office/drawing/2014/main" id="{B3DA4FB8-8C0A-47F2-81AC-293C5D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874" y="1093181"/>
            <a:ext cx="1955966" cy="19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381000" y="3789751"/>
            <a:ext cx="9525000" cy="221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Now" panose="020B0604020202020204" charset="0"/>
              </a:rPr>
              <a:t>She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doesn’t like </a:t>
            </a:r>
            <a:r>
              <a:rPr lang="en-US" sz="4800" b="1" dirty="0">
                <a:latin typeface="Now" panose="020B0604020202020204" charset="0"/>
              </a:rPr>
              <a:t>horse riding.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Now" panose="020B0604020202020204" charset="0"/>
              </a:rPr>
              <a:t>She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4800" b="1" dirty="0">
                <a:latin typeface="Now" panose="020B0604020202020204" charset="0"/>
              </a:rPr>
              <a:t> horse riding.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525000" y="1905781"/>
            <a:ext cx="8305800" cy="598091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1FBE59-8693-400B-9A71-B60D4AB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2171700"/>
            <a:ext cx="7848600" cy="5486400"/>
          </a:xfrm>
          <a:prstGeom prst="rect">
            <a:avLst/>
          </a:prstGeom>
        </p:spPr>
      </p:pic>
      <p:pic>
        <p:nvPicPr>
          <p:cNvPr id="8" name="Picture 4" descr="Sad Face Icon Unhappy Face Symbol Stock Illustration - Download Image Now -  iStock">
            <a:extLst>
              <a:ext uri="{FF2B5EF4-FFF2-40B4-BE49-F238E27FC236}">
                <a16:creationId xmlns:a16="http://schemas.microsoft.com/office/drawing/2014/main" id="{852907ED-EC66-4D0A-BB05-83CC2983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588" y="875935"/>
            <a:ext cx="2249412" cy="22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68915" y="1028700"/>
            <a:ext cx="13590385" cy="8229600"/>
            <a:chOff x="0" y="0"/>
            <a:chExt cx="5238460" cy="3172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1373" y="4045079"/>
            <a:ext cx="4944077" cy="5493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30200" y="5136502"/>
            <a:ext cx="5413239" cy="492112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835236" y="3543300"/>
            <a:ext cx="11257741" cy="2489598"/>
            <a:chOff x="0" y="-9525"/>
            <a:chExt cx="15010322" cy="331946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5010322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9600" dirty="0">
                  <a:solidFill>
                    <a:srgbClr val="0033CC"/>
                  </a:solidFill>
                  <a:latin typeface="Barlow Bold"/>
                </a:rPr>
                <a:t>Share about you!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63980"/>
              <a:ext cx="15010322" cy="845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r>
                <a:rPr lang="en-US" sz="6600" b="1" dirty="0">
                  <a:solidFill>
                    <a:srgbClr val="FF0000"/>
                  </a:solidFill>
                  <a:latin typeface="Now"/>
                </a:rPr>
                <a:t>What do you like doing?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62E424C8-9853-46A5-82B2-3E4DA87C5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57500" y="2171700"/>
            <a:ext cx="5105400" cy="4558393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9E6A537B-FC2B-42BC-81F2-5DE5117A5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7600" y="1667383"/>
            <a:ext cx="3962400" cy="6768076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08E0142D-800E-48FF-9F3B-0ACC1F99BE83}"/>
              </a:ext>
            </a:extLst>
          </p:cNvPr>
          <p:cNvGrpSpPr/>
          <p:nvPr/>
        </p:nvGrpSpPr>
        <p:grpSpPr>
          <a:xfrm>
            <a:off x="3307597" y="377024"/>
            <a:ext cx="11672806" cy="990600"/>
            <a:chOff x="0" y="0"/>
            <a:chExt cx="3948579" cy="2247258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18A52E8-5498-4552-A625-4AA5027242C1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9CCF9B-0012-4511-9B4F-316C4FDBB7F9}"/>
              </a:ext>
            </a:extLst>
          </p:cNvPr>
          <p:cNvSpPr txBox="1"/>
          <p:nvPr/>
        </p:nvSpPr>
        <p:spPr>
          <a:xfrm>
            <a:off x="5410200" y="444294"/>
            <a:ext cx="8262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Now" panose="020B0604020202020204" charset="0"/>
              </a:rPr>
              <a:t>What are they doing?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5F9EA-0B55-4C72-AAEE-D9B65615787B}"/>
              </a:ext>
            </a:extLst>
          </p:cNvPr>
          <p:cNvGrpSpPr/>
          <p:nvPr/>
        </p:nvGrpSpPr>
        <p:grpSpPr>
          <a:xfrm>
            <a:off x="2362200" y="7936348"/>
            <a:ext cx="6096000" cy="998222"/>
            <a:chOff x="2362200" y="7936348"/>
            <a:chExt cx="6096000" cy="998222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E83D9E88-459A-4E3A-8A52-3663931AB835}"/>
                </a:ext>
              </a:extLst>
            </p:cNvPr>
            <p:cNvGrpSpPr/>
            <p:nvPr/>
          </p:nvGrpSpPr>
          <p:grpSpPr>
            <a:xfrm>
              <a:off x="2362200" y="7936348"/>
              <a:ext cx="6096000" cy="998222"/>
              <a:chOff x="0" y="0"/>
              <a:chExt cx="3948579" cy="2247258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2D919BA5-4FCC-45CA-A0D0-849001B1E5A0}"/>
                  </a:ext>
                </a:extLst>
              </p:cNvPr>
              <p:cNvSpPr/>
              <p:nvPr/>
            </p:nvSpPr>
            <p:spPr>
              <a:xfrm>
                <a:off x="0" y="0"/>
                <a:ext cx="3948579" cy="2247258"/>
              </a:xfrm>
              <a:custGeom>
                <a:avLst/>
                <a:gdLst/>
                <a:ahLst/>
                <a:cxnLst/>
                <a:rect l="l" t="t" r="r" b="b"/>
                <a:pathLst>
                  <a:path w="3948579" h="2247258">
                    <a:moveTo>
                      <a:pt x="3824119" y="2247258"/>
                    </a:moveTo>
                    <a:lnTo>
                      <a:pt x="124460" y="2247258"/>
                    </a:lnTo>
                    <a:cubicBezTo>
                      <a:pt x="55880" y="2247258"/>
                      <a:pt x="0" y="2191378"/>
                      <a:pt x="0" y="2122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24119" y="0"/>
                    </a:lnTo>
                    <a:cubicBezTo>
                      <a:pt x="3892699" y="0"/>
                      <a:pt x="3948579" y="55880"/>
                      <a:pt x="3948579" y="124460"/>
                    </a:cubicBezTo>
                    <a:lnTo>
                      <a:pt x="3948579" y="2122798"/>
                    </a:lnTo>
                    <a:cubicBezTo>
                      <a:pt x="3948579" y="2191378"/>
                      <a:pt x="3892699" y="2247258"/>
                      <a:pt x="3824119" y="22472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DE7DDC-9D1F-47A5-BB07-A615A75D3F55}"/>
                </a:ext>
              </a:extLst>
            </p:cNvPr>
            <p:cNvSpPr txBox="1"/>
            <p:nvPr/>
          </p:nvSpPr>
          <p:spPr>
            <a:xfrm>
              <a:off x="3735916" y="8019960"/>
              <a:ext cx="2845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Now" panose="020B0604020202020204" charset="0"/>
                </a:rPr>
                <a:t>do yoga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217AA-0AE7-45C7-9F9A-E42F129783A0}"/>
              </a:ext>
            </a:extLst>
          </p:cNvPr>
          <p:cNvGrpSpPr/>
          <p:nvPr/>
        </p:nvGrpSpPr>
        <p:grpSpPr>
          <a:xfrm>
            <a:off x="10624398" y="7936348"/>
            <a:ext cx="6096000" cy="998222"/>
            <a:chOff x="10624398" y="7936348"/>
            <a:chExt cx="6096000" cy="998222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B7208774-1D36-4E28-9314-71089ECFF9FC}"/>
                </a:ext>
              </a:extLst>
            </p:cNvPr>
            <p:cNvGrpSpPr/>
            <p:nvPr/>
          </p:nvGrpSpPr>
          <p:grpSpPr>
            <a:xfrm>
              <a:off x="10624398" y="7936348"/>
              <a:ext cx="6096000" cy="998222"/>
              <a:chOff x="0" y="0"/>
              <a:chExt cx="3948579" cy="2247258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942A53A3-C23D-4D98-80CA-F7435E7B608C}"/>
                  </a:ext>
                </a:extLst>
              </p:cNvPr>
              <p:cNvSpPr/>
              <p:nvPr/>
            </p:nvSpPr>
            <p:spPr>
              <a:xfrm>
                <a:off x="0" y="0"/>
                <a:ext cx="3948579" cy="2247258"/>
              </a:xfrm>
              <a:custGeom>
                <a:avLst/>
                <a:gdLst/>
                <a:ahLst/>
                <a:cxnLst/>
                <a:rect l="l" t="t" r="r" b="b"/>
                <a:pathLst>
                  <a:path w="3948579" h="2247258">
                    <a:moveTo>
                      <a:pt x="3824119" y="2247258"/>
                    </a:moveTo>
                    <a:lnTo>
                      <a:pt x="124460" y="2247258"/>
                    </a:lnTo>
                    <a:cubicBezTo>
                      <a:pt x="55880" y="2247258"/>
                      <a:pt x="0" y="2191378"/>
                      <a:pt x="0" y="2122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24119" y="0"/>
                    </a:lnTo>
                    <a:cubicBezTo>
                      <a:pt x="3892699" y="0"/>
                      <a:pt x="3948579" y="55880"/>
                      <a:pt x="3948579" y="124460"/>
                    </a:cubicBezTo>
                    <a:lnTo>
                      <a:pt x="3948579" y="2122798"/>
                    </a:lnTo>
                    <a:cubicBezTo>
                      <a:pt x="3948579" y="2191378"/>
                      <a:pt x="3892699" y="2247258"/>
                      <a:pt x="3824119" y="22472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EAB49-296F-460D-B549-1E96A56A9A2D}"/>
                </a:ext>
              </a:extLst>
            </p:cNvPr>
            <p:cNvSpPr txBox="1"/>
            <p:nvPr/>
          </p:nvSpPr>
          <p:spPr>
            <a:xfrm>
              <a:off x="11075372" y="8042776"/>
              <a:ext cx="51940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Now" panose="020B0604020202020204" charset="0"/>
                </a:rPr>
                <a:t>surf the Internet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28583E4-2C2E-46C4-8F3A-4B83D47BBE77}"/>
              </a:ext>
            </a:extLst>
          </p:cNvPr>
          <p:cNvSpPr txBox="1"/>
          <p:nvPr/>
        </p:nvSpPr>
        <p:spPr>
          <a:xfrm>
            <a:off x="3735915" y="8001447"/>
            <a:ext cx="284565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do yog</a:t>
            </a:r>
            <a:r>
              <a:rPr lang="en-US" sz="4800" b="1" u="sng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A6AAD-D1D9-4D94-B2DF-6B9D3EC33E39}"/>
              </a:ext>
            </a:extLst>
          </p:cNvPr>
          <p:cNvSpPr txBox="1"/>
          <p:nvPr/>
        </p:nvSpPr>
        <p:spPr>
          <a:xfrm>
            <a:off x="11075372" y="8039100"/>
            <a:ext cx="519405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s</a:t>
            </a:r>
            <a:r>
              <a:rPr lang="en-US" sz="4800" b="1" u="sng" dirty="0">
                <a:solidFill>
                  <a:srgbClr val="C00000"/>
                </a:solidFill>
                <a:latin typeface="Now" panose="020B0604020202020204" charset="0"/>
              </a:rPr>
              <a:t>ur</a:t>
            </a:r>
            <a:r>
              <a:rPr lang="en-US" sz="4800" b="1" dirty="0">
                <a:latin typeface="Now" panose="020B0604020202020204" charset="0"/>
              </a:rPr>
              <a:t>f the Internet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391CF6-B49E-4769-AE7E-BB789C90B6B2}"/>
              </a:ext>
            </a:extLst>
          </p:cNvPr>
          <p:cNvSpPr txBox="1"/>
          <p:nvPr/>
        </p:nvSpPr>
        <p:spPr>
          <a:xfrm>
            <a:off x="4435018" y="417012"/>
            <a:ext cx="941796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Now" panose="020B0604020202020204" charset="0"/>
              </a:rPr>
              <a:t>Can you guess the sound?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8963DA-C262-4990-9256-394E3C6CD51C}"/>
              </a:ext>
            </a:extLst>
          </p:cNvPr>
          <p:cNvSpPr txBox="1"/>
          <p:nvPr/>
        </p:nvSpPr>
        <p:spPr>
          <a:xfrm>
            <a:off x="5562600" y="9029700"/>
            <a:ext cx="1567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Now"/>
              </a:rPr>
              <a:t>/ə/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339325-6060-4423-B519-DF33464CA2A9}"/>
              </a:ext>
            </a:extLst>
          </p:cNvPr>
          <p:cNvSpPr txBox="1"/>
          <p:nvPr/>
        </p:nvSpPr>
        <p:spPr>
          <a:xfrm>
            <a:off x="10896600" y="9040998"/>
            <a:ext cx="1567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Now"/>
              </a:rPr>
              <a:t>/ɜː/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2" grpId="0" animBg="1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94" y="1028700"/>
            <a:ext cx="11672806" cy="6643354"/>
            <a:chOff x="0" y="0"/>
            <a:chExt cx="3948579" cy="2247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9322" y="3143646"/>
            <a:ext cx="8787150" cy="2458775"/>
            <a:chOff x="0" y="778403"/>
            <a:chExt cx="11716200" cy="3278371"/>
          </a:xfrm>
        </p:grpSpPr>
        <p:sp>
          <p:nvSpPr>
            <p:cNvPr id="6" name="TextBox 6"/>
            <p:cNvSpPr txBox="1"/>
            <p:nvPr/>
          </p:nvSpPr>
          <p:spPr>
            <a:xfrm>
              <a:off x="1348756" y="3300069"/>
              <a:ext cx="9018687" cy="75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r>
                <a:rPr lang="en-US" sz="5400" b="1" dirty="0">
                  <a:solidFill>
                    <a:srgbClr val="C00000"/>
                  </a:solidFill>
                </a:rPr>
                <a:t>/ɜː/ </a:t>
              </a:r>
              <a:r>
                <a:rPr lang="en-US" sz="5400" b="1" dirty="0">
                  <a:solidFill>
                    <a:srgbClr val="191919"/>
                  </a:solidFill>
                </a:rPr>
                <a:t>and </a:t>
              </a:r>
              <a:r>
                <a:rPr lang="en-US" sz="5400" b="1" dirty="0">
                  <a:solidFill>
                    <a:srgbClr val="C00000"/>
                  </a:solidFill>
                </a:rPr>
                <a:t>/ə/</a:t>
              </a:r>
              <a:r>
                <a:rPr lang="en-US" sz="5400" b="1" dirty="0">
                  <a:solidFill>
                    <a:srgbClr val="191919"/>
                  </a:solidFill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8403"/>
              <a:ext cx="11716200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8800" dirty="0">
                  <a:solidFill>
                    <a:srgbClr val="191919"/>
                  </a:solidFill>
                  <a:latin typeface="Barlow Bold"/>
                </a:rPr>
                <a:t> PRONUNCIATION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" name="Picture 9">
            <a:extLst>
              <a:ext uri="{FF2B5EF4-FFF2-40B4-BE49-F238E27FC236}">
                <a16:creationId xmlns:a16="http://schemas.microsoft.com/office/drawing/2014/main" id="{2DDCE7FC-581A-4F85-A073-87D03EBDE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674" y="4319828"/>
            <a:ext cx="7045493" cy="44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0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1104899" y="225927"/>
            <a:ext cx="16270327" cy="10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600" b="1" dirty="0">
                <a:solidFill>
                  <a:srgbClr val="C00000"/>
                </a:solidFill>
              </a:rPr>
              <a:t>/ɜː/ </a:t>
            </a:r>
            <a:r>
              <a:rPr lang="en-US" sz="6600" b="1" dirty="0">
                <a:solidFill>
                  <a:srgbClr val="191919"/>
                </a:solidFill>
              </a:rPr>
              <a:t>and </a:t>
            </a:r>
            <a:r>
              <a:rPr lang="en-US" sz="6600" b="1" dirty="0">
                <a:solidFill>
                  <a:srgbClr val="C00000"/>
                </a:solidFill>
              </a:rPr>
              <a:t>/ə/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A68AEAEE-87FE-4868-B89F-B01DE21A1421}"/>
              </a:ext>
            </a:extLst>
          </p:cNvPr>
          <p:cNvGrpSpPr/>
          <p:nvPr/>
        </p:nvGrpSpPr>
        <p:grpSpPr>
          <a:xfrm>
            <a:off x="1676400" y="1333500"/>
            <a:ext cx="15240000" cy="8651373"/>
            <a:chOff x="50964" y="138540"/>
            <a:chExt cx="5096409" cy="2415707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C63EB968-BEBF-46E8-8006-FFA68AA627D6}"/>
                </a:ext>
              </a:extLst>
            </p:cNvPr>
            <p:cNvSpPr/>
            <p:nvPr/>
          </p:nvSpPr>
          <p:spPr>
            <a:xfrm>
              <a:off x="50964" y="138540"/>
              <a:ext cx="5096409" cy="2415707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Unit 1- Hobbies -ə- - -ɜ--_Trim">
            <a:hlinkClick r:id="" action="ppaction://media"/>
            <a:extLst>
              <a:ext uri="{FF2B5EF4-FFF2-40B4-BE49-F238E27FC236}">
                <a16:creationId xmlns:a16="http://schemas.microsoft.com/office/drawing/2014/main" id="{D024C56C-9175-5D36-234C-98D0A93D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2749" y="1519237"/>
            <a:ext cx="14706600" cy="8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2549106" cy="6976729"/>
            <a:chOff x="0" y="0"/>
            <a:chExt cx="4245006" cy="236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5006" cy="2360029"/>
            </a:xfrm>
            <a:custGeom>
              <a:avLst/>
              <a:gdLst/>
              <a:ahLst/>
              <a:cxnLst/>
              <a:rect l="l" t="t" r="r" b="b"/>
              <a:pathLst>
                <a:path w="4245006" h="2360029">
                  <a:moveTo>
                    <a:pt x="4120546" y="2360029"/>
                  </a:moveTo>
                  <a:lnTo>
                    <a:pt x="124460" y="2360029"/>
                  </a:lnTo>
                  <a:cubicBezTo>
                    <a:pt x="55880" y="2360029"/>
                    <a:pt x="0" y="2304149"/>
                    <a:pt x="0" y="22355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20547" y="0"/>
                  </a:lnTo>
                  <a:cubicBezTo>
                    <a:pt x="4189126" y="0"/>
                    <a:pt x="4245006" y="55880"/>
                    <a:pt x="4245006" y="124460"/>
                  </a:cubicBezTo>
                  <a:lnTo>
                    <a:pt x="4245006" y="2235570"/>
                  </a:lnTo>
                  <a:cubicBezTo>
                    <a:pt x="4245006" y="2304149"/>
                    <a:pt x="4189126" y="2360029"/>
                    <a:pt x="4120547" y="23600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4947" y="5240970"/>
            <a:ext cx="8862416" cy="43674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80612" y="1418050"/>
            <a:ext cx="12363988" cy="1897776"/>
            <a:chOff x="0" y="-9525"/>
            <a:chExt cx="11549013" cy="253036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1050772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6999" b="1" dirty="0">
                  <a:solidFill>
                    <a:srgbClr val="0033CC"/>
                  </a:solidFill>
                  <a:latin typeface="Barlow Bold"/>
                </a:rPr>
                <a:t>Objectives: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26208"/>
              <a:ext cx="11549013" cy="694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30"/>
                </a:lnSpc>
              </a:pPr>
              <a:r>
                <a:rPr lang="en-US" sz="3600" b="1" dirty="0">
                  <a:solidFill>
                    <a:srgbClr val="0033CC"/>
                  </a:solidFill>
                  <a:latin typeface="Now"/>
                </a:rPr>
                <a:t>By the end of the lesson, students will be able to: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269AA556-FAB4-4E6C-88C6-AB918CD26F5F}"/>
              </a:ext>
            </a:extLst>
          </p:cNvPr>
          <p:cNvSpPr txBox="1"/>
          <p:nvPr/>
        </p:nvSpPr>
        <p:spPr>
          <a:xfrm>
            <a:off x="1580612" y="3467100"/>
            <a:ext cx="11449588" cy="759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Now"/>
              </a:rPr>
              <a:t>use lexical items related to the topic Hobbies 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C13FD7B-E0AB-462E-8955-9E74F6B65DB6}"/>
              </a:ext>
            </a:extLst>
          </p:cNvPr>
          <p:cNvSpPr txBox="1"/>
          <p:nvPr/>
        </p:nvSpPr>
        <p:spPr>
          <a:xfrm>
            <a:off x="1580612" y="4517064"/>
            <a:ext cx="11449588" cy="2421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Now"/>
              </a:rPr>
              <a:t>pronounce the sounds /ɜː/ and /ə/ correctly in isolation and in context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0000"/>
              </a:solidFill>
              <a:latin typeface="N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AD5C0D-BE3F-48CE-8BC7-65000A17A7F0}"/>
              </a:ext>
            </a:extLst>
          </p:cNvPr>
          <p:cNvGrpSpPr/>
          <p:nvPr/>
        </p:nvGrpSpPr>
        <p:grpSpPr>
          <a:xfrm>
            <a:off x="609600" y="342900"/>
            <a:ext cx="17068800" cy="948135"/>
            <a:chOff x="0" y="0"/>
            <a:chExt cx="3948579" cy="22472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945ABA-2A69-4F91-BAE9-124B3B732DA4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838200" y="201375"/>
            <a:ext cx="17068800" cy="936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4000" b="1" dirty="0">
                <a:solidFill>
                  <a:srgbClr val="191919"/>
                </a:solidFill>
                <a:latin typeface="Barlow Bold" panose="020B0604020202020204" charset="0"/>
              </a:rPr>
              <a:t>Ex 4. Listen and repeat. Pay attention to the sounds </a:t>
            </a:r>
            <a:r>
              <a:rPr lang="en-US" sz="4000" b="1" dirty="0">
                <a:solidFill>
                  <a:srgbClr val="C00000"/>
                </a:solidFill>
              </a:rPr>
              <a:t>/ɜː/ </a:t>
            </a:r>
            <a:r>
              <a:rPr lang="en-US" sz="4000" b="1" dirty="0">
                <a:solidFill>
                  <a:srgbClr val="191919"/>
                </a:solidFill>
                <a:latin typeface="Barlow Bold" panose="020B0604020202020204" charset="0"/>
              </a:rPr>
              <a:t>and </a:t>
            </a:r>
            <a:r>
              <a:rPr lang="en-US" sz="4000" b="1" dirty="0">
                <a:solidFill>
                  <a:srgbClr val="C00000"/>
                </a:solidFill>
              </a:rPr>
              <a:t>/ə/</a:t>
            </a:r>
            <a:r>
              <a:rPr lang="en-US" sz="4000" b="1" dirty="0"/>
              <a:t>. </a:t>
            </a:r>
            <a:r>
              <a:rPr lang="en-US" sz="4000" b="1" dirty="0">
                <a:latin typeface="Barlow Bold" panose="020B0604020202020204" charset="0"/>
              </a:rPr>
              <a:t>(P.11) 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BACB27EF-C5AA-474B-B7B6-B37E4E138948}"/>
              </a:ext>
            </a:extLst>
          </p:cNvPr>
          <p:cNvGrpSpPr/>
          <p:nvPr/>
        </p:nvGrpSpPr>
        <p:grpSpPr>
          <a:xfrm>
            <a:off x="2667000" y="3467100"/>
            <a:ext cx="6096000" cy="5888766"/>
            <a:chOff x="0" y="138540"/>
            <a:chExt cx="5147373" cy="244607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A520C73-9F54-41C3-8A33-86DD4B3B543F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854EA8BD-74B4-40A6-AF37-B32910F744B3}"/>
              </a:ext>
            </a:extLst>
          </p:cNvPr>
          <p:cNvGrpSpPr/>
          <p:nvPr/>
        </p:nvGrpSpPr>
        <p:grpSpPr>
          <a:xfrm>
            <a:off x="9296400" y="3467100"/>
            <a:ext cx="6096000" cy="5888766"/>
            <a:chOff x="0" y="138540"/>
            <a:chExt cx="5147373" cy="244607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3D294D1-7B4A-48A1-968C-162CE69CCB12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8C9E3887-A7B6-4AEF-9F62-9883E902B390}"/>
              </a:ext>
            </a:extLst>
          </p:cNvPr>
          <p:cNvGrpSpPr/>
          <p:nvPr/>
        </p:nvGrpSpPr>
        <p:grpSpPr>
          <a:xfrm>
            <a:off x="2667000" y="2171700"/>
            <a:ext cx="6096000" cy="948136"/>
            <a:chOff x="0" y="138540"/>
            <a:chExt cx="5147373" cy="2446074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6849A-7E69-4EC3-87E5-6EC8D341FDD1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B77E8CEE-D680-4BA6-ADA1-5E9CE58255CF}"/>
              </a:ext>
            </a:extLst>
          </p:cNvPr>
          <p:cNvSpPr/>
          <p:nvPr/>
        </p:nvSpPr>
        <p:spPr>
          <a:xfrm>
            <a:off x="9296400" y="2171700"/>
            <a:ext cx="6096000" cy="948136"/>
          </a:xfrm>
          <a:custGeom>
            <a:avLst/>
            <a:gdLst/>
            <a:ahLst/>
            <a:cxnLst/>
            <a:rect l="l" t="t" r="r" b="b"/>
            <a:pathLst>
              <a:path w="5147373" h="2446074">
                <a:moveTo>
                  <a:pt x="5022914" y="2446074"/>
                </a:moveTo>
                <a:lnTo>
                  <a:pt x="124460" y="2446074"/>
                </a:lnTo>
                <a:cubicBezTo>
                  <a:pt x="55880" y="2446074"/>
                  <a:pt x="0" y="2390194"/>
                  <a:pt x="0" y="23216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22914" y="0"/>
                </a:lnTo>
                <a:cubicBezTo>
                  <a:pt x="5091493" y="0"/>
                  <a:pt x="5147373" y="55880"/>
                  <a:pt x="5147373" y="124460"/>
                </a:cubicBezTo>
                <a:lnTo>
                  <a:pt x="5147373" y="2321614"/>
                </a:lnTo>
                <a:cubicBezTo>
                  <a:pt x="5147373" y="2390194"/>
                  <a:pt x="5091493" y="2446074"/>
                  <a:pt x="5022914" y="244607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E31309A6-CFEE-4957-8EE7-2088B793B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10" y="7499712"/>
            <a:ext cx="2237990" cy="2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A626A6-35B6-4B0D-9A53-7F4CD013529B}"/>
              </a:ext>
            </a:extLst>
          </p:cNvPr>
          <p:cNvSpPr txBox="1"/>
          <p:nvPr/>
        </p:nvSpPr>
        <p:spPr>
          <a:xfrm>
            <a:off x="5105400" y="2171700"/>
            <a:ext cx="156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/ə/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773B3-4665-4CF4-AC0F-2B0A1B3C1524}"/>
              </a:ext>
            </a:extLst>
          </p:cNvPr>
          <p:cNvSpPr txBox="1"/>
          <p:nvPr/>
        </p:nvSpPr>
        <p:spPr>
          <a:xfrm>
            <a:off x="11734800" y="2184103"/>
            <a:ext cx="156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/ɜː/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A44794-464C-45DB-8771-03E9EE0E21B1}"/>
              </a:ext>
            </a:extLst>
          </p:cNvPr>
          <p:cNvSpPr txBox="1"/>
          <p:nvPr/>
        </p:nvSpPr>
        <p:spPr>
          <a:xfrm>
            <a:off x="4169250" y="3900295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  <a:r>
              <a:rPr lang="en-US" sz="5400" dirty="0">
                <a:latin typeface="Now" panose="020B0604020202020204" charset="0"/>
              </a:rPr>
              <a:t>mazing</a:t>
            </a:r>
            <a:r>
              <a:rPr lang="en-US" sz="5400" b="1" dirty="0">
                <a:latin typeface="Now" panose="020B0604020202020204" charset="0"/>
              </a:rPr>
              <a:t>  </a:t>
            </a:r>
            <a:endParaRPr lang="en-US" sz="5400" dirty="0">
              <a:latin typeface="Now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2AB1E-6D91-47C8-8E62-A5D537B23FD8}"/>
              </a:ext>
            </a:extLst>
          </p:cNvPr>
          <p:cNvSpPr txBox="1"/>
          <p:nvPr/>
        </p:nvSpPr>
        <p:spPr>
          <a:xfrm>
            <a:off x="4648200" y="5001711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yog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  <a:r>
              <a:rPr lang="en-US" sz="5400" dirty="0">
                <a:latin typeface="Now" panose="020B0604020202020204" charset="0"/>
              </a:rPr>
              <a:t>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4F27AC-E434-4FA3-8139-A7FE710CE040}"/>
              </a:ext>
            </a:extLst>
          </p:cNvPr>
          <p:cNvSpPr txBox="1"/>
          <p:nvPr/>
        </p:nvSpPr>
        <p:spPr>
          <a:xfrm>
            <a:off x="4419600" y="6376466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c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o</a:t>
            </a:r>
            <a:r>
              <a:rPr lang="en-US" sz="5400" dirty="0">
                <a:latin typeface="Now" panose="020B0604020202020204" charset="0"/>
              </a:rPr>
              <a:t>llect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2E5A4-B2CA-4B5A-A10B-40578135C75A}"/>
              </a:ext>
            </a:extLst>
          </p:cNvPr>
          <p:cNvSpPr txBox="1"/>
          <p:nvPr/>
        </p:nvSpPr>
        <p:spPr>
          <a:xfrm>
            <a:off x="4419600" y="764706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col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u</a:t>
            </a:r>
            <a:r>
              <a:rPr lang="en-US" sz="5400" dirty="0">
                <a:latin typeface="Now" panose="020B0604020202020204" charset="0"/>
              </a:rPr>
              <a:t>mn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496D74-260E-4609-8670-2A746E746A90}"/>
              </a:ext>
            </a:extLst>
          </p:cNvPr>
          <p:cNvSpPr txBox="1"/>
          <p:nvPr/>
        </p:nvSpPr>
        <p:spPr>
          <a:xfrm>
            <a:off x="11375550" y="3900295"/>
            <a:ext cx="228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l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ear</a:t>
            </a:r>
            <a:r>
              <a:rPr lang="en-US" sz="5400" dirty="0">
                <a:latin typeface="Now" panose="020B0604020202020204" charset="0"/>
              </a:rPr>
              <a:t>n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F440D9-2A7C-42B7-80E7-EEA485D3A82F}"/>
              </a:ext>
            </a:extLst>
          </p:cNvPr>
          <p:cNvSpPr txBox="1"/>
          <p:nvPr/>
        </p:nvSpPr>
        <p:spPr>
          <a:xfrm>
            <a:off x="11636748" y="5001711"/>
            <a:ext cx="1926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s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ur</a:t>
            </a:r>
            <a:r>
              <a:rPr lang="en-US" sz="5400" dirty="0">
                <a:latin typeface="Now" panose="020B0604020202020204" charset="0"/>
              </a:rPr>
              <a:t>f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73C4BF-553B-4214-8CA2-84EFD253BF26}"/>
              </a:ext>
            </a:extLst>
          </p:cNvPr>
          <p:cNvSpPr txBox="1"/>
          <p:nvPr/>
        </p:nvSpPr>
        <p:spPr>
          <a:xfrm>
            <a:off x="11375550" y="6272305"/>
            <a:ext cx="2416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w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or</a:t>
            </a:r>
            <a:r>
              <a:rPr lang="en-US" sz="5400" dirty="0">
                <a:latin typeface="Now" panose="020B0604020202020204" charset="0"/>
              </a:rPr>
              <a:t>k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0C0F6-7E33-442F-A705-3BB0CF82AB5C}"/>
              </a:ext>
            </a:extLst>
          </p:cNvPr>
          <p:cNvSpPr txBox="1"/>
          <p:nvPr/>
        </p:nvSpPr>
        <p:spPr>
          <a:xfrm>
            <a:off x="11049000" y="764706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th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ir</a:t>
            </a:r>
            <a:r>
              <a:rPr lang="en-US" sz="5400" dirty="0">
                <a:latin typeface="Now" panose="020B0604020202020204" charset="0"/>
              </a:rPr>
              <a:t>teen   </a:t>
            </a:r>
          </a:p>
        </p:txBody>
      </p:sp>
      <p:pic>
        <p:nvPicPr>
          <p:cNvPr id="2" name="004">
            <a:hlinkClick r:id="" action="ppaction://media"/>
            <a:extLst>
              <a:ext uri="{FF2B5EF4-FFF2-40B4-BE49-F238E27FC236}">
                <a16:creationId xmlns:a16="http://schemas.microsoft.com/office/drawing/2014/main" id="{C861E7CA-8DDC-9064-41CA-25C78A367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28576" y="52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4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AD5C0D-BE3F-48CE-8BC7-65000A17A7F0}"/>
              </a:ext>
            </a:extLst>
          </p:cNvPr>
          <p:cNvGrpSpPr/>
          <p:nvPr/>
        </p:nvGrpSpPr>
        <p:grpSpPr>
          <a:xfrm>
            <a:off x="609600" y="342900"/>
            <a:ext cx="17068800" cy="948135"/>
            <a:chOff x="0" y="0"/>
            <a:chExt cx="3948579" cy="22472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945ABA-2A69-4F91-BAE9-124B3B732DA4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762000" y="201375"/>
            <a:ext cx="17068800" cy="915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</a:rPr>
              <a:t>Ex 5. Listen to sentences and pay attention to the underlined parts. Tick (</a:t>
            </a: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  <a:sym typeface="Wingdings 2" panose="05020102010507070707" pitchFamily="18" charset="2"/>
              </a:rPr>
              <a:t>). (P.11)</a:t>
            </a: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</a:rPr>
              <a:t> 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A59288E-C182-4387-8424-FBDA39672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276347"/>
              </p:ext>
            </p:extLst>
          </p:nvPr>
        </p:nvGraphicFramePr>
        <p:xfrm>
          <a:off x="1219200" y="2247900"/>
          <a:ext cx="15621000" cy="713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1012">
                  <a:extLst>
                    <a:ext uri="{9D8B030D-6E8A-4147-A177-3AD203B41FA5}">
                      <a16:colId xmlns:a16="http://schemas.microsoft.com/office/drawing/2014/main" val="2578774001"/>
                    </a:ext>
                  </a:extLst>
                </a:gridCol>
                <a:gridCol w="1854994">
                  <a:extLst>
                    <a:ext uri="{9D8B030D-6E8A-4147-A177-3AD203B41FA5}">
                      <a16:colId xmlns:a16="http://schemas.microsoft.com/office/drawing/2014/main" val="198695432"/>
                    </a:ext>
                  </a:extLst>
                </a:gridCol>
                <a:gridCol w="1854994">
                  <a:extLst>
                    <a:ext uri="{9D8B030D-6E8A-4147-A177-3AD203B41FA5}">
                      <a16:colId xmlns:a16="http://schemas.microsoft.com/office/drawing/2014/main" val="3061281672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574877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1. My hobby is c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o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llecting dolls.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9129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2. I go jogging every Th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ur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sday.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2577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3. My cousin likes getting up 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ear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932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4. My best friend has th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ir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ty pens.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86983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5. Nam enjoys playing the vi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o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lin.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177576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84F2D4D-7EBF-4483-A7C9-41830E5DC8BE}"/>
              </a:ext>
            </a:extLst>
          </p:cNvPr>
          <p:cNvSpPr txBox="1"/>
          <p:nvPr/>
        </p:nvSpPr>
        <p:spPr>
          <a:xfrm>
            <a:off x="13258800" y="2407503"/>
            <a:ext cx="1796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/ə/ </a:t>
            </a:r>
            <a:endParaRPr lang="en-US" sz="4800" dirty="0">
              <a:latin typeface="Now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9D9BD9-04DD-4DD2-8F4D-0B3D782124F6}"/>
              </a:ext>
            </a:extLst>
          </p:cNvPr>
          <p:cNvSpPr txBox="1"/>
          <p:nvPr/>
        </p:nvSpPr>
        <p:spPr>
          <a:xfrm>
            <a:off x="15055002" y="2400300"/>
            <a:ext cx="1815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Now" panose="020B0604020202020204" charset="0"/>
              </a:rPr>
              <a:t>/ɜː/ </a:t>
            </a:r>
            <a:endParaRPr lang="en-US" sz="4400" dirty="0">
              <a:latin typeface="Now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C190-523F-49E2-A427-62576CAF3A53}"/>
              </a:ext>
            </a:extLst>
          </p:cNvPr>
          <p:cNvSpPr txBox="1"/>
          <p:nvPr/>
        </p:nvSpPr>
        <p:spPr>
          <a:xfrm>
            <a:off x="13623501" y="3412926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0C8A4E-24D1-46BB-BA21-2F3C31C29DC4}"/>
              </a:ext>
            </a:extLst>
          </p:cNvPr>
          <p:cNvSpPr txBox="1"/>
          <p:nvPr/>
        </p:nvSpPr>
        <p:spPr>
          <a:xfrm>
            <a:off x="15429441" y="461010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E7646C-7162-488E-8BF4-35DE7E2D3986}"/>
              </a:ext>
            </a:extLst>
          </p:cNvPr>
          <p:cNvSpPr txBox="1"/>
          <p:nvPr/>
        </p:nvSpPr>
        <p:spPr>
          <a:xfrm>
            <a:off x="15398961" y="581406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BDA87-6F5D-42D8-89ED-A4DB48665C4D}"/>
              </a:ext>
            </a:extLst>
          </p:cNvPr>
          <p:cNvSpPr txBox="1"/>
          <p:nvPr/>
        </p:nvSpPr>
        <p:spPr>
          <a:xfrm>
            <a:off x="15368481" y="699516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D838E9-31F4-4804-88D5-63BB67403E35}"/>
              </a:ext>
            </a:extLst>
          </p:cNvPr>
          <p:cNvSpPr txBox="1"/>
          <p:nvPr/>
        </p:nvSpPr>
        <p:spPr>
          <a:xfrm>
            <a:off x="13623501" y="819275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pic>
        <p:nvPicPr>
          <p:cNvPr id="6" name="005">
            <a:hlinkClick r:id="" action="ppaction://media"/>
            <a:extLst>
              <a:ext uri="{FF2B5EF4-FFF2-40B4-BE49-F238E27FC236}">
                <a16:creationId xmlns:a16="http://schemas.microsoft.com/office/drawing/2014/main" id="{6C3C57ED-DA7F-C598-D9C9-BA5E562C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43256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838200"/>
            <a:ext cx="14478000" cy="8191500"/>
            <a:chOff x="0" y="0"/>
            <a:chExt cx="2619230" cy="3172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9230" cy="3172127"/>
            </a:xfrm>
            <a:custGeom>
              <a:avLst/>
              <a:gdLst/>
              <a:ahLst/>
              <a:cxnLst/>
              <a:rect l="l" t="t" r="r" b="b"/>
              <a:pathLst>
                <a:path w="2619230" h="3172127">
                  <a:moveTo>
                    <a:pt x="249477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4770" y="0"/>
                  </a:lnTo>
                  <a:cubicBezTo>
                    <a:pt x="2563350" y="0"/>
                    <a:pt x="2619230" y="55880"/>
                    <a:pt x="2619230" y="124460"/>
                  </a:cubicBezTo>
                  <a:lnTo>
                    <a:pt x="2619230" y="3047667"/>
                  </a:lnTo>
                  <a:cubicBezTo>
                    <a:pt x="2619230" y="3116247"/>
                    <a:pt x="2563350" y="3172127"/>
                    <a:pt x="249477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0DC80-461D-40F6-A175-7AC4521F4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7544" y="5442779"/>
            <a:ext cx="4677799" cy="4252545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2634EE2-82EF-4E5D-AD21-F1DDBD34DF05}"/>
              </a:ext>
            </a:extLst>
          </p:cNvPr>
          <p:cNvSpPr txBox="1"/>
          <p:nvPr/>
        </p:nvSpPr>
        <p:spPr>
          <a:xfrm>
            <a:off x="6370863" y="1030001"/>
            <a:ext cx="4010294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dirty="0">
                <a:solidFill>
                  <a:srgbClr val="191919"/>
                </a:solidFill>
                <a:latin typeface="Barlow Bold"/>
              </a:rPr>
              <a:t>RECAP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74C6DA0-DCBB-4034-AC0D-FA137F4DE44A}"/>
              </a:ext>
            </a:extLst>
          </p:cNvPr>
          <p:cNvSpPr txBox="1"/>
          <p:nvPr/>
        </p:nvSpPr>
        <p:spPr>
          <a:xfrm>
            <a:off x="2683328" y="2171700"/>
            <a:ext cx="12328072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My hobbies is _____ jogging.</a:t>
            </a:r>
          </a:p>
          <a:p>
            <a:pPr>
              <a:lnSpc>
                <a:spcPct val="114000"/>
              </a:lnSpc>
            </a:pPr>
            <a:r>
              <a:rPr lang="en-US" sz="4800" b="1" dirty="0"/>
              <a:t>A. </a:t>
            </a:r>
            <a:r>
              <a:rPr lang="en-US" sz="4800" dirty="0">
                <a:solidFill>
                  <a:srgbClr val="191919"/>
                </a:solidFill>
              </a:rPr>
              <a:t>doing 			</a:t>
            </a:r>
            <a:r>
              <a:rPr lang="en-US" sz="4800" b="1" dirty="0">
                <a:solidFill>
                  <a:srgbClr val="191919"/>
                </a:solidFill>
              </a:rPr>
              <a:t>B. </a:t>
            </a:r>
            <a:r>
              <a:rPr lang="en-US" sz="4800" dirty="0">
                <a:solidFill>
                  <a:srgbClr val="191919"/>
                </a:solidFill>
              </a:rPr>
              <a:t>going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collecting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55A4D8-7800-4AFF-950C-15B148F3EF5B}"/>
              </a:ext>
            </a:extLst>
          </p:cNvPr>
          <p:cNvSpPr/>
          <p:nvPr/>
        </p:nvSpPr>
        <p:spPr>
          <a:xfrm>
            <a:off x="1274720" y="2245986"/>
            <a:ext cx="990600" cy="1017660"/>
          </a:xfrm>
          <a:prstGeom prst="ellipse">
            <a:avLst/>
          </a:prstGeom>
          <a:solidFill>
            <a:srgbClr val="F4B157"/>
          </a:solidFill>
          <a:ln w="38100"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7973507-0D4B-4409-9CE6-76FF872D1C27}"/>
              </a:ext>
            </a:extLst>
          </p:cNvPr>
          <p:cNvSpPr txBox="1"/>
          <p:nvPr/>
        </p:nvSpPr>
        <p:spPr>
          <a:xfrm>
            <a:off x="2683328" y="4305300"/>
            <a:ext cx="11385365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We like _____ football.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91919"/>
                </a:solidFill>
              </a:rPr>
              <a:t>A. </a:t>
            </a:r>
            <a:r>
              <a:rPr lang="en-US" sz="4800" dirty="0">
                <a:solidFill>
                  <a:srgbClr val="191919"/>
                </a:solidFill>
              </a:rPr>
              <a:t>playing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play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to playing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DFAEDA-9F69-43F7-A00A-54F71B76C30A}"/>
              </a:ext>
            </a:extLst>
          </p:cNvPr>
          <p:cNvSpPr/>
          <p:nvPr/>
        </p:nvSpPr>
        <p:spPr>
          <a:xfrm>
            <a:off x="1247506" y="4425119"/>
            <a:ext cx="990600" cy="1017660"/>
          </a:xfrm>
          <a:prstGeom prst="ellipse">
            <a:avLst/>
          </a:prstGeom>
          <a:solidFill>
            <a:srgbClr val="F4B157"/>
          </a:solidFill>
          <a:ln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BE9DAD-618E-406D-90D5-CDCB73D18CAF}"/>
              </a:ext>
            </a:extLst>
          </p:cNvPr>
          <p:cNvSpPr/>
          <p:nvPr/>
        </p:nvSpPr>
        <p:spPr>
          <a:xfrm>
            <a:off x="1247506" y="6485950"/>
            <a:ext cx="990600" cy="1017660"/>
          </a:xfrm>
          <a:prstGeom prst="ellipse">
            <a:avLst/>
          </a:prstGeom>
          <a:solidFill>
            <a:srgbClr val="F4B157"/>
          </a:solidFill>
          <a:ln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112936A-DEDC-43CF-B0A4-924F7DA0EFBA}"/>
              </a:ext>
            </a:extLst>
          </p:cNvPr>
          <p:cNvSpPr txBox="1"/>
          <p:nvPr/>
        </p:nvSpPr>
        <p:spPr>
          <a:xfrm>
            <a:off x="2683328" y="6479146"/>
            <a:ext cx="11385365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Find the different sound. 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91919"/>
                </a:solidFill>
              </a:rPr>
              <a:t>A. </a:t>
            </a:r>
            <a:r>
              <a:rPr lang="en-US" sz="4800" dirty="0">
                <a:solidFill>
                  <a:srgbClr val="191919"/>
                </a:solidFill>
              </a:rPr>
              <a:t>h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t				</a:t>
            </a:r>
            <a:r>
              <a:rPr lang="en-US" sz="4800" b="1" dirty="0">
                <a:solidFill>
                  <a:srgbClr val="191919"/>
                </a:solidFill>
              </a:rPr>
              <a:t>B. </a:t>
            </a:r>
            <a:r>
              <a:rPr lang="en-US" sz="4800" dirty="0">
                <a:solidFill>
                  <a:srgbClr val="191919"/>
                </a:solidFill>
              </a:rPr>
              <a:t>s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f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s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prise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679F07-AC4A-4470-9F9C-D410B7981E53}"/>
              </a:ext>
            </a:extLst>
          </p:cNvPr>
          <p:cNvSpPr/>
          <p:nvPr/>
        </p:nvSpPr>
        <p:spPr>
          <a:xfrm>
            <a:off x="7086600" y="3081808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35667B-9672-49A8-AC33-1207ADF8A13C}"/>
              </a:ext>
            </a:extLst>
          </p:cNvPr>
          <p:cNvSpPr/>
          <p:nvPr/>
        </p:nvSpPr>
        <p:spPr>
          <a:xfrm>
            <a:off x="2530684" y="5187052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E925BD-7095-4789-B14E-D7694DD8BE8E}"/>
              </a:ext>
            </a:extLst>
          </p:cNvPr>
          <p:cNvSpPr/>
          <p:nvPr/>
        </p:nvSpPr>
        <p:spPr>
          <a:xfrm>
            <a:off x="10712217" y="7385769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71A51B5F-EAE6-4336-A950-68DB6FB4BDB0}"/>
              </a:ext>
            </a:extLst>
          </p:cNvPr>
          <p:cNvSpPr txBox="1"/>
          <p:nvPr/>
        </p:nvSpPr>
        <p:spPr>
          <a:xfrm>
            <a:off x="3048000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/ɜː/</a:t>
            </a:r>
            <a:endParaRPr lang="en-US" sz="4000" b="1" dirty="0">
              <a:solidFill>
                <a:srgbClr val="191919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D0BA6548-E172-4EB9-920E-2B5B44961532}"/>
              </a:ext>
            </a:extLst>
          </p:cNvPr>
          <p:cNvSpPr txBox="1"/>
          <p:nvPr/>
        </p:nvSpPr>
        <p:spPr>
          <a:xfrm>
            <a:off x="7567868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/ɜː/</a:t>
            </a:r>
            <a:endParaRPr lang="en-US" sz="4000" b="1" dirty="0">
              <a:solidFill>
                <a:srgbClr val="191919"/>
              </a:solidFill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975E30A-9764-41E7-992A-1F003203D6F5}"/>
              </a:ext>
            </a:extLst>
          </p:cNvPr>
          <p:cNvSpPr txBox="1"/>
          <p:nvPr/>
        </p:nvSpPr>
        <p:spPr>
          <a:xfrm>
            <a:off x="11279594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/ə/</a:t>
            </a:r>
            <a:endParaRPr lang="en-US" sz="4000" b="1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3354075" cy="6345966"/>
            <a:chOff x="0" y="0"/>
            <a:chExt cx="5147373" cy="2446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505667" y="4586398"/>
            <a:ext cx="8971430" cy="55765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76400" y="3909829"/>
            <a:ext cx="12468238" cy="123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16600" dirty="0">
                <a:solidFill>
                  <a:srgbClr val="191919"/>
                </a:solidFill>
                <a:latin typeface="Barlow Bold"/>
              </a:rPr>
              <a:t>THANK YOU!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Motion origin="layout" path="M -2.08333E-6 8.64198E-7 L -2.08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192500" y="222557"/>
            <a:ext cx="1600200" cy="739140"/>
            <a:chOff x="0" y="0"/>
            <a:chExt cx="2440306" cy="114410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912772" y="51509"/>
            <a:ext cx="16462455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dirty="0">
                <a:solidFill>
                  <a:srgbClr val="FF0000"/>
                </a:solidFill>
                <a:latin typeface="Barlow Bold"/>
              </a:rPr>
              <a:t>LOOK AND GUESS THE WORDS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9692BA-21D9-4970-8ECF-08117927C224}"/>
              </a:ext>
            </a:extLst>
          </p:cNvPr>
          <p:cNvGrpSpPr/>
          <p:nvPr/>
        </p:nvGrpSpPr>
        <p:grpSpPr>
          <a:xfrm>
            <a:off x="7086600" y="1104900"/>
            <a:ext cx="3810000" cy="3505200"/>
            <a:chOff x="7086600" y="1333500"/>
            <a:chExt cx="3810000" cy="3505200"/>
          </a:xfrm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C507378D-8E6E-4504-A0D3-FD561E7CBAC4}"/>
                </a:ext>
              </a:extLst>
            </p:cNvPr>
            <p:cNvGrpSpPr/>
            <p:nvPr/>
          </p:nvGrpSpPr>
          <p:grpSpPr>
            <a:xfrm>
              <a:off x="7086600" y="1333500"/>
              <a:ext cx="3810000" cy="3505200"/>
              <a:chOff x="0" y="0"/>
              <a:chExt cx="2200668" cy="2194745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37465AAC-1414-4140-B56A-FC4BFC87151D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28" name="Picture 4" descr="Jogging clipart 4 » Clipart Station">
              <a:extLst>
                <a:ext uri="{FF2B5EF4-FFF2-40B4-BE49-F238E27FC236}">
                  <a16:creationId xmlns:a16="http://schemas.microsoft.com/office/drawing/2014/main" id="{C4B1F4C8-0C84-4399-8500-5AF26EB4D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446265"/>
              <a:ext cx="3126581" cy="331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A1A555-9CEA-45F6-B326-79E1174243A2}"/>
              </a:ext>
            </a:extLst>
          </p:cNvPr>
          <p:cNvGrpSpPr/>
          <p:nvPr/>
        </p:nvGrpSpPr>
        <p:grpSpPr>
          <a:xfrm>
            <a:off x="13106400" y="1104900"/>
            <a:ext cx="3810000" cy="3505200"/>
            <a:chOff x="13106400" y="1333500"/>
            <a:chExt cx="3810000" cy="3505200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E0D757CC-6BF0-460D-964A-86B775393850}"/>
                </a:ext>
              </a:extLst>
            </p:cNvPr>
            <p:cNvGrpSpPr/>
            <p:nvPr/>
          </p:nvGrpSpPr>
          <p:grpSpPr>
            <a:xfrm>
              <a:off x="13106400" y="1333500"/>
              <a:ext cx="3810000" cy="3505200"/>
              <a:chOff x="0" y="0"/>
              <a:chExt cx="2200668" cy="2194745"/>
            </a:xfrm>
          </p:grpSpPr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61542FB3-3F00-414F-968C-8640A7012FF1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30" name="Picture 6" descr="Large Pile Of Gold Coins - Coins Clipart, HD Png Download , Transparent Png  Image - PNGitem">
              <a:extLst>
                <a:ext uri="{FF2B5EF4-FFF2-40B4-BE49-F238E27FC236}">
                  <a16:creationId xmlns:a16="http://schemas.microsoft.com/office/drawing/2014/main" id="{35D7ACE8-63CE-4B9F-B485-F369522FB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1163" y1="23397" x2="71163" y2="23397"/>
                          <a14:foregroundMark x1="58256" y1="71577" x2="58256" y2="71577"/>
                          <a14:foregroundMark x1="59767" y1="74697" x2="59767" y2="74697"/>
                          <a14:foregroundMark x1="61395" y1="74523" x2="61395" y2="74523"/>
                          <a14:foregroundMark x1="66977" y1="73830" x2="66977" y2="73830"/>
                          <a14:foregroundMark x1="71163" y1="72964" x2="71163" y2="72964"/>
                          <a14:foregroundMark x1="73256" y1="73137" x2="73256" y2="73137"/>
                          <a14:foregroundMark x1="70698" y1="74697" x2="70698" y2="74697"/>
                          <a14:foregroundMark x1="66047" y1="74523" x2="66047" y2="74523"/>
                          <a14:foregroundMark x1="65698" y1="74523" x2="65698" y2="74523"/>
                          <a14:foregroundMark x1="64651" y1="74523" x2="64651" y2="74523"/>
                          <a14:foregroundMark x1="56163" y1="70364" x2="56163" y2="70364"/>
                          <a14:foregroundMark x1="49419" y1="70711" x2="49419" y2="70711"/>
                          <a14:foregroundMark x1="48140" y1="71057" x2="48140" y2="71057"/>
                          <a14:foregroundMark x1="47093" y1="71231" x2="47093" y2="71231"/>
                          <a14:foregroundMark x1="46279" y1="71577" x2="46279" y2="71577"/>
                          <a14:foregroundMark x1="37326" y1="75043" x2="37326" y2="75043"/>
                          <a14:foregroundMark x1="30349" y1="75043" x2="30349" y2="75043"/>
                          <a14:foregroundMark x1="28488" y1="74523" x2="28488" y2="74523"/>
                          <a14:foregroundMark x1="27209" y1="73137" x2="27209" y2="73137"/>
                          <a14:foregroundMark x1="26744" y1="71924" x2="26744" y2="71924"/>
                          <a14:foregroundMark x1="33372" y1="74697" x2="33372" y2="74697"/>
                          <a14:foregroundMark x1="41744" y1="74177" x2="41744" y2="74177"/>
                          <a14:foregroundMark x1="42674" y1="72964" x2="42674" y2="72964"/>
                          <a14:foregroundMark x1="42442" y1="72964" x2="42442" y2="72964"/>
                          <a14:foregroundMark x1="41977" y1="74177" x2="41977" y2="74177"/>
                          <a14:foregroundMark x1="42907" y1="73137" x2="42907" y2="73137"/>
                          <a14:foregroundMark x1="25581" y1="70017" x2="25581" y2="70017"/>
                          <a14:foregroundMark x1="24651" y1="66551" x2="24651" y2="66551"/>
                          <a14:foregroundMark x1="25116" y1="66205" x2="25116" y2="66205"/>
                          <a14:foregroundMark x1="19767" y1="67591" x2="19767" y2="67591"/>
                          <a14:foregroundMark x1="11744" y1="71057" x2="11744" y2="71057"/>
                          <a14:foregroundMark x1="10581" y1="69151" x2="10581" y2="69151"/>
                          <a14:foregroundMark x1="11628" y1="70711" x2="11628" y2="70711"/>
                          <a14:foregroundMark x1="11744" y1="72270" x2="11744" y2="72270"/>
                          <a14:foregroundMark x1="15581" y1="72964" x2="15581" y2="72964"/>
                          <a14:foregroundMark x1="15814" y1="71057" x2="15814" y2="71057"/>
                          <a14:foregroundMark x1="13023" y1="71057" x2="13023" y2="71057"/>
                          <a14:foregroundMark x1="11977" y1="72617" x2="11977" y2="72617"/>
                          <a14:foregroundMark x1="17674" y1="70364" x2="17674" y2="70364"/>
                          <a14:foregroundMark x1="19767" y1="68111" x2="19767" y2="68111"/>
                          <a14:foregroundMark x1="20698" y1="67591" x2="20698" y2="67591"/>
                          <a14:foregroundMark x1="21977" y1="66205" x2="21977" y2="66205"/>
                          <a14:foregroundMark x1="77907" y1="71231" x2="77907" y2="71231"/>
                          <a14:foregroundMark x1="77674" y1="74177" x2="77674" y2="74177"/>
                          <a14:foregroundMark x1="76395" y1="70017" x2="76395" y2="70017"/>
                          <a14:foregroundMark x1="80930" y1="74523" x2="80930" y2="74523"/>
                          <a14:foregroundMark x1="82558" y1="76430" x2="82558" y2="76430"/>
                          <a14:foregroundMark x1="85116" y1="76603" x2="85116" y2="76603"/>
                          <a14:foregroundMark x1="19651" y1="42981" x2="19651" y2="42981"/>
                          <a14:foregroundMark x1="37558" y1="29809" x2="37558" y2="29809"/>
                          <a14:foregroundMark x1="52791" y1="71577" x2="52791" y2="71577"/>
                          <a14:foregroundMark x1="83605" y1="50260" x2="83605" y2="50260"/>
                          <a14:foregroundMark x1="64186" y1="13692" x2="64186" y2="13692"/>
                          <a14:foregroundMark x1="39070" y1="19064" x2="39070" y2="19064"/>
                          <a14:foregroundMark x1="34419" y1="32236" x2="34419" y2="32236"/>
                          <a14:foregroundMark x1="15349" y1="49047" x2="15349" y2="49047"/>
                          <a14:foregroundMark x1="86395" y1="55633" x2="86395" y2="55633"/>
                          <a14:foregroundMark x1="77907" y1="31716" x2="77907" y2="317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" t="6297" r="5182" b="13414"/>
            <a:stretch/>
          </p:blipFill>
          <p:spPr bwMode="auto">
            <a:xfrm>
              <a:off x="13106400" y="1968273"/>
              <a:ext cx="3810000" cy="231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680303-F668-4925-9D01-BBF9FC72BEA0}"/>
              </a:ext>
            </a:extLst>
          </p:cNvPr>
          <p:cNvGrpSpPr/>
          <p:nvPr/>
        </p:nvGrpSpPr>
        <p:grpSpPr>
          <a:xfrm>
            <a:off x="1112520" y="5620152"/>
            <a:ext cx="3962400" cy="3657600"/>
            <a:chOff x="1112520" y="5848752"/>
            <a:chExt cx="3962400" cy="3657600"/>
          </a:xfrm>
        </p:grpSpPr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8E146B62-4669-4901-A175-70DE65D1A72C}"/>
                </a:ext>
              </a:extLst>
            </p:cNvPr>
            <p:cNvGrpSpPr/>
            <p:nvPr/>
          </p:nvGrpSpPr>
          <p:grpSpPr>
            <a:xfrm>
              <a:off x="1112520" y="5848752"/>
              <a:ext cx="3962400" cy="3657600"/>
              <a:chOff x="0" y="0"/>
              <a:chExt cx="2200668" cy="2194745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FD8637E6-9BF5-4B26-BC97-AFABBB3ABC3B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32" name="Picture 8" descr="Kibisu Gaeshi - Single Leg Takedown Judo Clipart (#5586528) - PikPng">
              <a:extLst>
                <a:ext uri="{FF2B5EF4-FFF2-40B4-BE49-F238E27FC236}">
                  <a16:creationId xmlns:a16="http://schemas.microsoft.com/office/drawing/2014/main" id="{71C36BC3-4504-4369-BEE1-99F11B26D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53" b="94676" l="2738" r="96071">
                          <a14:foregroundMark x1="6905" y1="10935" x2="6905" y2="10935"/>
                          <a14:foregroundMark x1="3095" y1="12086" x2="3095" y2="12086"/>
                          <a14:foregroundMark x1="38571" y1="30791" x2="38571" y2="30791"/>
                          <a14:foregroundMark x1="29286" y1="30504" x2="29286" y2="30504"/>
                          <a14:foregroundMark x1="31548" y1="28633" x2="31548" y2="28633"/>
                          <a14:foregroundMark x1="60119" y1="28489" x2="60119" y2="28489"/>
                          <a14:foregroundMark x1="66190" y1="32806" x2="66190" y2="32806"/>
                          <a14:foregroundMark x1="71310" y1="34676" x2="71310" y2="34676"/>
                          <a14:foregroundMark x1="76310" y1="38417" x2="76310" y2="38417"/>
                          <a14:foregroundMark x1="76310" y1="48201" x2="76310" y2="48201"/>
                          <a14:foregroundMark x1="52143" y1="34245" x2="52143" y2="34245"/>
                          <a14:foregroundMark x1="88095" y1="66043" x2="88095" y2="66043"/>
                          <a14:foregroundMark x1="91310" y1="74964" x2="91310" y2="74964"/>
                          <a14:foregroundMark x1="86786" y1="73525" x2="86786" y2="73525"/>
                          <a14:foregroundMark x1="77381" y1="39568" x2="77381" y2="39568"/>
                          <a14:foregroundMark x1="78929" y1="57986" x2="78929" y2="57986"/>
                          <a14:foregroundMark x1="55952" y1="70072" x2="55952" y2="70072"/>
                          <a14:foregroundMark x1="56429" y1="77266" x2="56429" y2="77266"/>
                          <a14:foregroundMark x1="55119" y1="94820" x2="55119" y2="94820"/>
                          <a14:foregroundMark x1="96071" y1="80719" x2="96071" y2="80719"/>
                          <a14:foregroundMark x1="57857" y1="70360" x2="57857" y2="703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612" y="6244944"/>
              <a:ext cx="3632108" cy="300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242CF5-C04D-42D5-92CF-DF1D5B2B1E33}"/>
              </a:ext>
            </a:extLst>
          </p:cNvPr>
          <p:cNvGrpSpPr/>
          <p:nvPr/>
        </p:nvGrpSpPr>
        <p:grpSpPr>
          <a:xfrm>
            <a:off x="7010400" y="5620152"/>
            <a:ext cx="3962400" cy="3657600"/>
            <a:chOff x="7010400" y="5848752"/>
            <a:chExt cx="3962400" cy="3657600"/>
          </a:xfrm>
        </p:grpSpPr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7212DB5C-58B2-48AE-AA89-9CF479E8DDF8}"/>
                </a:ext>
              </a:extLst>
            </p:cNvPr>
            <p:cNvGrpSpPr/>
            <p:nvPr/>
          </p:nvGrpSpPr>
          <p:grpSpPr>
            <a:xfrm>
              <a:off x="7010400" y="5848752"/>
              <a:ext cx="3962400" cy="3657600"/>
              <a:chOff x="0" y="0"/>
              <a:chExt cx="2200668" cy="2194745"/>
            </a:xfrm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3AD7C0DA-CE54-46EA-93E0-222678689C5F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34" name="Picture 10" descr="Transparent Kids Swimming Clipart - Swimming Transparent Background, HD Png  Download , Transparent Png Image - PNGitem">
              <a:extLst>
                <a:ext uri="{FF2B5EF4-FFF2-40B4-BE49-F238E27FC236}">
                  <a16:creationId xmlns:a16="http://schemas.microsoft.com/office/drawing/2014/main" id="{53B33185-7A0F-4F13-B9D2-DC6FF83CF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25" y="6065789"/>
              <a:ext cx="3333750" cy="334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981B4D-B6E5-443B-B1A8-3E7E2702FCDF}"/>
              </a:ext>
            </a:extLst>
          </p:cNvPr>
          <p:cNvGrpSpPr/>
          <p:nvPr/>
        </p:nvGrpSpPr>
        <p:grpSpPr>
          <a:xfrm>
            <a:off x="13030200" y="5620152"/>
            <a:ext cx="3962400" cy="3657600"/>
            <a:chOff x="13030200" y="5848752"/>
            <a:chExt cx="3962400" cy="3657600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1109E27F-300F-43CB-A7C9-F01BC0F8FE9A}"/>
                </a:ext>
              </a:extLst>
            </p:cNvPr>
            <p:cNvGrpSpPr/>
            <p:nvPr/>
          </p:nvGrpSpPr>
          <p:grpSpPr>
            <a:xfrm>
              <a:off x="13030200" y="5848752"/>
              <a:ext cx="3962400" cy="3657600"/>
              <a:chOff x="0" y="0"/>
              <a:chExt cx="2200668" cy="2194745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EC7713FB-9C9E-4A73-8698-EDA261744D1D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203E00B6-DF03-481F-B95D-8395E3063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877" y="6065789"/>
              <a:ext cx="3147045" cy="324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4FE6AF-2698-42CA-AD63-2B64C89E8C22}"/>
              </a:ext>
            </a:extLst>
          </p:cNvPr>
          <p:cNvSpPr/>
          <p:nvPr/>
        </p:nvSpPr>
        <p:spPr>
          <a:xfrm>
            <a:off x="1219200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dolls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36A25B-EE9C-4303-A2D3-D44A6126CFF5}"/>
              </a:ext>
            </a:extLst>
          </p:cNvPr>
          <p:cNvGrpSpPr/>
          <p:nvPr/>
        </p:nvGrpSpPr>
        <p:grpSpPr>
          <a:xfrm>
            <a:off x="1188720" y="1104900"/>
            <a:ext cx="3810000" cy="3505200"/>
            <a:chOff x="1188720" y="1333500"/>
            <a:chExt cx="3810000" cy="3505200"/>
          </a:xfrm>
        </p:grpSpPr>
        <p:sp>
          <p:nvSpPr>
            <p:cNvPr id="10" name="Freeform 10"/>
            <p:cNvSpPr/>
            <p:nvPr/>
          </p:nvSpPr>
          <p:spPr>
            <a:xfrm>
              <a:off x="1188720" y="1333500"/>
              <a:ext cx="3810000" cy="3505200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38" name="Picture 14" descr="Doll clip art- Digital Clipart ETSY 18png300dpi for commercial and personal  use. | Art dolls, Digital clip art, Clip art">
              <a:extLst>
                <a:ext uri="{FF2B5EF4-FFF2-40B4-BE49-F238E27FC236}">
                  <a16:creationId xmlns:a16="http://schemas.microsoft.com/office/drawing/2014/main" id="{18229713-8DFF-4B9C-87B8-FFC0E9A4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46" y="1485108"/>
              <a:ext cx="3238548" cy="323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80CA0C4-7136-4490-B3C5-CAD4375613AB}"/>
              </a:ext>
            </a:extLst>
          </p:cNvPr>
          <p:cNvSpPr/>
          <p:nvPr/>
        </p:nvSpPr>
        <p:spPr>
          <a:xfrm>
            <a:off x="7117080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E990373-BE24-416C-82F5-2E1E5F25B9D0}"/>
              </a:ext>
            </a:extLst>
          </p:cNvPr>
          <p:cNvSpPr/>
          <p:nvPr/>
        </p:nvSpPr>
        <p:spPr>
          <a:xfrm>
            <a:off x="13139261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A1734F2-4E3A-4C1A-AB68-D00892886BC9}"/>
              </a:ext>
            </a:extLst>
          </p:cNvPr>
          <p:cNvSpPr/>
          <p:nvPr/>
        </p:nvSpPr>
        <p:spPr>
          <a:xfrm>
            <a:off x="1173480" y="9277752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BD2E10-0A3D-4A96-B8B2-8F3450C13C22}"/>
              </a:ext>
            </a:extLst>
          </p:cNvPr>
          <p:cNvSpPr/>
          <p:nvPr/>
        </p:nvSpPr>
        <p:spPr>
          <a:xfrm>
            <a:off x="7117080" y="9316073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5B18118-D6AD-4385-926E-2628677AAE16}"/>
              </a:ext>
            </a:extLst>
          </p:cNvPr>
          <p:cNvSpPr/>
          <p:nvPr/>
        </p:nvSpPr>
        <p:spPr>
          <a:xfrm>
            <a:off x="13169741" y="9333465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yoga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453" y="1360560"/>
            <a:ext cx="16249094" cy="4191000"/>
            <a:chOff x="-181801" y="1737333"/>
            <a:chExt cx="2926977" cy="2074992"/>
          </a:xfrm>
        </p:grpSpPr>
        <p:sp>
          <p:nvSpPr>
            <p:cNvPr id="3" name="Freeform 3"/>
            <p:cNvSpPr/>
            <p:nvPr/>
          </p:nvSpPr>
          <p:spPr>
            <a:xfrm>
              <a:off x="-181801" y="1737333"/>
              <a:ext cx="2926977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1944" y="5019991"/>
            <a:ext cx="9115077" cy="573404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8400219"/>
            <a:ext cx="1830230" cy="858081"/>
            <a:chOff x="0" y="0"/>
            <a:chExt cx="2440306" cy="11441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912772" y="127709"/>
            <a:ext cx="16462455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CHOOSE THE CORRECT 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903E7-288E-411B-9130-47F53EBD3487}"/>
              </a:ext>
            </a:extLst>
          </p:cNvPr>
          <p:cNvSpPr txBox="1"/>
          <p:nvPr/>
        </p:nvSpPr>
        <p:spPr>
          <a:xfrm>
            <a:off x="6096000" y="1862116"/>
            <a:ext cx="58288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3CC"/>
                </a:solidFill>
              </a:rPr>
              <a:t>__________ dolls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D7310-CFD7-4207-9A6D-2BD0D73A0501}"/>
              </a:ext>
            </a:extLst>
          </p:cNvPr>
          <p:cNvGrpSpPr/>
          <p:nvPr/>
        </p:nvGrpSpPr>
        <p:grpSpPr>
          <a:xfrm>
            <a:off x="2733317" y="3752139"/>
            <a:ext cx="2046954" cy="1018956"/>
            <a:chOff x="2255034" y="6792870"/>
            <a:chExt cx="2046954" cy="10189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FC6D7F-F2EE-4ED0-A159-800A7A8799F5}"/>
                </a:ext>
              </a:extLst>
            </p:cNvPr>
            <p:cNvSpPr/>
            <p:nvPr/>
          </p:nvSpPr>
          <p:spPr>
            <a:xfrm>
              <a:off x="2255034" y="6794166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E7333B-7C00-4649-8917-6D1785CFB503}"/>
                </a:ext>
              </a:extLst>
            </p:cNvPr>
            <p:cNvSpPr txBox="1"/>
            <p:nvPr/>
          </p:nvSpPr>
          <p:spPr>
            <a:xfrm>
              <a:off x="3354741" y="6792870"/>
              <a:ext cx="9472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33CC"/>
                  </a:solidFill>
                </a:rPr>
                <a:t>go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F22795-1AA0-468C-BAC7-6876D5C6DC7B}"/>
              </a:ext>
            </a:extLst>
          </p:cNvPr>
          <p:cNvGrpSpPr/>
          <p:nvPr/>
        </p:nvGrpSpPr>
        <p:grpSpPr>
          <a:xfrm>
            <a:off x="7963475" y="3752139"/>
            <a:ext cx="2111522" cy="1018956"/>
            <a:chOff x="4396552" y="8424884"/>
            <a:chExt cx="2111522" cy="10189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5E310E-C355-495F-BC44-C2E4487D3B85}"/>
                </a:ext>
              </a:extLst>
            </p:cNvPr>
            <p:cNvSpPr/>
            <p:nvPr/>
          </p:nvSpPr>
          <p:spPr>
            <a:xfrm>
              <a:off x="4396552" y="8426180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3238F8-5464-43E8-B522-13B93064965F}"/>
                </a:ext>
              </a:extLst>
            </p:cNvPr>
            <p:cNvSpPr txBox="1"/>
            <p:nvPr/>
          </p:nvSpPr>
          <p:spPr>
            <a:xfrm>
              <a:off x="5496259" y="8424884"/>
              <a:ext cx="10118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33CC"/>
                  </a:solidFill>
                </a:rPr>
                <a:t>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ECDBD9-3C4D-4266-8C9F-5678A47E1111}"/>
              </a:ext>
            </a:extLst>
          </p:cNvPr>
          <p:cNvGrpSpPr/>
          <p:nvPr/>
        </p:nvGrpSpPr>
        <p:grpSpPr>
          <a:xfrm>
            <a:off x="12725400" y="3752139"/>
            <a:ext cx="3370906" cy="1018956"/>
            <a:chOff x="4396552" y="8424884"/>
            <a:chExt cx="3370906" cy="10189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026A04-260A-40CB-84A5-F8A1E3C48287}"/>
                </a:ext>
              </a:extLst>
            </p:cNvPr>
            <p:cNvSpPr/>
            <p:nvPr/>
          </p:nvSpPr>
          <p:spPr>
            <a:xfrm>
              <a:off x="4396552" y="8426180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717C3A-C008-4AC4-8D84-BC165CB55056}"/>
                </a:ext>
              </a:extLst>
            </p:cNvPr>
            <p:cNvSpPr txBox="1"/>
            <p:nvPr/>
          </p:nvSpPr>
          <p:spPr>
            <a:xfrm>
              <a:off x="5496259" y="8424884"/>
              <a:ext cx="227119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33CC"/>
                  </a:solidFill>
                </a:rPr>
                <a:t>collect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DE9371-51A6-4005-8012-E72FE72AAB62}"/>
              </a:ext>
            </a:extLst>
          </p:cNvPr>
          <p:cNvSpPr txBox="1"/>
          <p:nvPr/>
        </p:nvSpPr>
        <p:spPr>
          <a:xfrm>
            <a:off x="6723039" y="1749504"/>
            <a:ext cx="2480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collect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A0DA86BE-481A-42B9-AA69-8DC832020C28}"/>
              </a:ext>
            </a:extLst>
          </p:cNvPr>
          <p:cNvSpPr txBox="1"/>
          <p:nvPr/>
        </p:nvSpPr>
        <p:spPr>
          <a:xfrm>
            <a:off x="912773" y="6385835"/>
            <a:ext cx="10745828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000" dirty="0">
                <a:solidFill>
                  <a:srgbClr val="191919"/>
                </a:solidFill>
                <a:latin typeface="Barlow Bold"/>
              </a:rPr>
              <a:t>What’s about the others?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0030" y="315138"/>
            <a:ext cx="13939770" cy="989330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8840" y="446387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224632">
              <a:off x="1103048" y="52419"/>
              <a:ext cx="260763" cy="1039269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4000501" y="614726"/>
            <a:ext cx="14055192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4800" b="1" dirty="0">
                <a:solidFill>
                  <a:srgbClr val="191919"/>
                </a:solidFill>
                <a:latin typeface="Barlow Bold" panose="020B0604020202020204" charset="0"/>
              </a:rPr>
              <a:t>EX 1. Complete the word webs below. (P.10)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481267-6748-4884-8D78-39916282F4DE}"/>
              </a:ext>
            </a:extLst>
          </p:cNvPr>
          <p:cNvSpPr/>
          <p:nvPr/>
        </p:nvSpPr>
        <p:spPr>
          <a:xfrm>
            <a:off x="914400" y="2066238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Now" panose="020B0604020202020204" charset="0"/>
              </a:rPr>
              <a:t>go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36C10A-7F9C-4345-8868-4C730CC40CF3}"/>
              </a:ext>
            </a:extLst>
          </p:cNvPr>
          <p:cNvSpPr/>
          <p:nvPr/>
        </p:nvSpPr>
        <p:spPr>
          <a:xfrm>
            <a:off x="914400" y="4667400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Now" panose="020B0604020202020204" charset="0"/>
              </a:rPr>
              <a:t>do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0AE029-31A9-4735-B14A-C5C4B811994C}"/>
              </a:ext>
            </a:extLst>
          </p:cNvPr>
          <p:cNvSpPr/>
          <p:nvPr/>
        </p:nvSpPr>
        <p:spPr>
          <a:xfrm>
            <a:off x="914400" y="7274357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Now" panose="020B0604020202020204" charset="0"/>
              </a:rPr>
              <a:t>collect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10716A-2D3C-458C-9CFE-3250581466DE}"/>
              </a:ext>
            </a:extLst>
          </p:cNvPr>
          <p:cNvSpPr/>
          <p:nvPr/>
        </p:nvSpPr>
        <p:spPr>
          <a:xfrm>
            <a:off x="6505414" y="8547793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E6510-D3D6-4FBF-B650-11819E1D8623}"/>
              </a:ext>
            </a:extLst>
          </p:cNvPr>
          <p:cNvSpPr/>
          <p:nvPr/>
        </p:nvSpPr>
        <p:spPr>
          <a:xfrm>
            <a:off x="6520654" y="1820009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61A3CAB-7E62-47E8-BA48-01F7EC649031}"/>
              </a:ext>
            </a:extLst>
          </p:cNvPr>
          <p:cNvSpPr/>
          <p:nvPr/>
        </p:nvSpPr>
        <p:spPr>
          <a:xfrm>
            <a:off x="6505414" y="7344207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dolls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8B31DA-4533-46EC-A305-C065C7E5C0DE}"/>
              </a:ext>
            </a:extLst>
          </p:cNvPr>
          <p:cNvSpPr/>
          <p:nvPr/>
        </p:nvSpPr>
        <p:spPr>
          <a:xfrm>
            <a:off x="6520654" y="5785694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yoga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8F3DC68-AF1C-43BE-88BE-9876B5F5E396}"/>
              </a:ext>
            </a:extLst>
          </p:cNvPr>
          <p:cNvSpPr/>
          <p:nvPr/>
        </p:nvSpPr>
        <p:spPr>
          <a:xfrm>
            <a:off x="6505414" y="302359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B60BBF-7E13-411A-892D-2E0B648143E7}"/>
              </a:ext>
            </a:extLst>
          </p:cNvPr>
          <p:cNvSpPr/>
          <p:nvPr/>
        </p:nvSpPr>
        <p:spPr>
          <a:xfrm>
            <a:off x="6520654" y="4582108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4B5461-346B-44D7-9CC5-5B66BB0B8384}"/>
              </a:ext>
            </a:extLst>
          </p:cNvPr>
          <p:cNvSpPr/>
          <p:nvPr/>
        </p:nvSpPr>
        <p:spPr>
          <a:xfrm>
            <a:off x="13411200" y="2066238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dolls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055D5FB-4097-40A2-AE50-76675950370E}"/>
              </a:ext>
            </a:extLst>
          </p:cNvPr>
          <p:cNvSpPr/>
          <p:nvPr/>
        </p:nvSpPr>
        <p:spPr>
          <a:xfrm>
            <a:off x="13411200" y="328297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820FF94-9D45-4906-91B8-AB3C5508ED97}"/>
              </a:ext>
            </a:extLst>
          </p:cNvPr>
          <p:cNvSpPr/>
          <p:nvPr/>
        </p:nvSpPr>
        <p:spPr>
          <a:xfrm>
            <a:off x="13411200" y="4526822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3A641F1-AA71-47A4-BE77-66565D6BCC80}"/>
              </a:ext>
            </a:extLst>
          </p:cNvPr>
          <p:cNvSpPr/>
          <p:nvPr/>
        </p:nvSpPr>
        <p:spPr>
          <a:xfrm>
            <a:off x="13411200" y="5764751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4B50FE-1C43-41D1-88EF-7FA4F8F09055}"/>
              </a:ext>
            </a:extLst>
          </p:cNvPr>
          <p:cNvSpPr/>
          <p:nvPr/>
        </p:nvSpPr>
        <p:spPr>
          <a:xfrm>
            <a:off x="13411200" y="698490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721E7A3-49F4-4C26-925F-3BAA461BFA27}"/>
              </a:ext>
            </a:extLst>
          </p:cNvPr>
          <p:cNvSpPr/>
          <p:nvPr/>
        </p:nvSpPr>
        <p:spPr>
          <a:xfrm>
            <a:off x="13411200" y="8199553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yoga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2EDD4B-AF90-4726-BD35-0B61000DC7B1}"/>
              </a:ext>
            </a:extLst>
          </p:cNvPr>
          <p:cNvCxnSpPr>
            <a:stCxn id="21" idx="6"/>
            <a:endCxn id="25" idx="1"/>
          </p:cNvCxnSpPr>
          <p:nvPr/>
        </p:nvCxnSpPr>
        <p:spPr>
          <a:xfrm flipV="1">
            <a:off x="4358640" y="2324100"/>
            <a:ext cx="2146774" cy="732738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F8E6394-E31F-4251-A7F4-0B5BDAC94840}"/>
              </a:ext>
            </a:extLst>
          </p:cNvPr>
          <p:cNvCxnSpPr>
            <a:stCxn id="21" idx="6"/>
            <a:endCxn id="28" idx="1"/>
          </p:cNvCxnSpPr>
          <p:nvPr/>
        </p:nvCxnSpPr>
        <p:spPr>
          <a:xfrm>
            <a:off x="4358640" y="3056838"/>
            <a:ext cx="2146774" cy="398210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C6D7CE-890B-43EF-BCD4-3D41C802101C}"/>
              </a:ext>
            </a:extLst>
          </p:cNvPr>
          <p:cNvCxnSpPr>
            <a:stCxn id="22" idx="6"/>
            <a:endCxn id="29" idx="1"/>
          </p:cNvCxnSpPr>
          <p:nvPr/>
        </p:nvCxnSpPr>
        <p:spPr>
          <a:xfrm flipV="1">
            <a:off x="4358640" y="5013561"/>
            <a:ext cx="2162014" cy="644439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BC6DC5-8DD6-4532-821F-660EC413BC76}"/>
              </a:ext>
            </a:extLst>
          </p:cNvPr>
          <p:cNvCxnSpPr>
            <a:stCxn id="22" idx="6"/>
            <a:endCxn id="27" idx="1"/>
          </p:cNvCxnSpPr>
          <p:nvPr/>
        </p:nvCxnSpPr>
        <p:spPr>
          <a:xfrm>
            <a:off x="4358640" y="5658000"/>
            <a:ext cx="2162014" cy="559147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92C7F5-B0AF-470D-A628-AE19D669589A}"/>
              </a:ext>
            </a:extLst>
          </p:cNvPr>
          <p:cNvCxnSpPr>
            <a:stCxn id="23" idx="6"/>
            <a:endCxn id="26" idx="1"/>
          </p:cNvCxnSpPr>
          <p:nvPr/>
        </p:nvCxnSpPr>
        <p:spPr>
          <a:xfrm flipV="1">
            <a:off x="4358640" y="7775661"/>
            <a:ext cx="2146774" cy="489296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AED79E-4B01-41C0-9A2E-65BA8E5A234C}"/>
              </a:ext>
            </a:extLst>
          </p:cNvPr>
          <p:cNvCxnSpPr>
            <a:stCxn id="23" idx="6"/>
            <a:endCxn id="24" idx="1"/>
          </p:cNvCxnSpPr>
          <p:nvPr/>
        </p:nvCxnSpPr>
        <p:spPr>
          <a:xfrm>
            <a:off x="4358640" y="8264957"/>
            <a:ext cx="2146774" cy="714290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8129CF2-131B-4FCE-9159-A92CE51F538B}"/>
              </a:ext>
            </a:extLst>
          </p:cNvPr>
          <p:cNvSpPr/>
          <p:nvPr/>
        </p:nvSpPr>
        <p:spPr>
          <a:xfrm>
            <a:off x="10760709" y="4667400"/>
            <a:ext cx="7315200" cy="1479896"/>
          </a:xfrm>
          <a:prstGeom prst="roundRect">
            <a:avLst/>
          </a:prstGeom>
          <a:solidFill>
            <a:schemeClr val="bg1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Now" panose="020B0604020202020204" charset="0"/>
              </a:rPr>
              <a:t>Can you add more words?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34913 -0.134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7" y="-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34568E-6 L -0.31076 -0.3861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36189 -0.1149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-5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0988E-6 L -0.37413 -0.2347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7" y="-1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36996 0.5131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8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36354 0.390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35665"/>
            <a:ext cx="16230600" cy="4615669"/>
            <a:chOff x="0" y="0"/>
            <a:chExt cx="5490351" cy="2040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40095"/>
            </a:xfrm>
            <a:custGeom>
              <a:avLst/>
              <a:gdLst/>
              <a:ahLst/>
              <a:cxnLst/>
              <a:rect l="l" t="t" r="r" b="b"/>
              <a:pathLst>
                <a:path w="5490351" h="2040095">
                  <a:moveTo>
                    <a:pt x="5365891" y="2040095"/>
                  </a:moveTo>
                  <a:lnTo>
                    <a:pt x="124460" y="2040095"/>
                  </a:lnTo>
                  <a:cubicBezTo>
                    <a:pt x="55880" y="2040095"/>
                    <a:pt x="0" y="1984215"/>
                    <a:pt x="0" y="19156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15636"/>
                  </a:lnTo>
                  <a:cubicBezTo>
                    <a:pt x="5490351" y="1984216"/>
                    <a:pt x="5434471" y="2040095"/>
                    <a:pt x="5365891" y="20400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33500" y="3750464"/>
            <a:ext cx="15620999" cy="3087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8800" dirty="0">
                <a:solidFill>
                  <a:srgbClr val="0033CC"/>
                </a:solidFill>
                <a:latin typeface="Barlow Bold"/>
              </a:rPr>
              <a:t>HOW TO TALK ABOUT </a:t>
            </a:r>
          </a:p>
          <a:p>
            <a:pPr algn="ctr">
              <a:lnSpc>
                <a:spcPct val="114000"/>
              </a:lnSpc>
            </a:pPr>
            <a:r>
              <a:rPr lang="en-US" sz="8800" dirty="0">
                <a:solidFill>
                  <a:srgbClr val="0033CC"/>
                </a:solidFill>
                <a:latin typeface="Barlow Bold"/>
              </a:rPr>
              <a:t>HOBBY?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599659"/>
            <a:ext cx="1830230" cy="858081"/>
            <a:chOff x="0" y="0"/>
            <a:chExt cx="2440306" cy="11441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5429070" y="8829259"/>
            <a:ext cx="1830230" cy="858081"/>
            <a:chOff x="0" y="0"/>
            <a:chExt cx="2440306" cy="11441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93788" y="8358409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199E29-0964-4599-A76E-6E43812F0A50}"/>
              </a:ext>
            </a:extLst>
          </p:cNvPr>
          <p:cNvGrpSpPr/>
          <p:nvPr/>
        </p:nvGrpSpPr>
        <p:grpSpPr>
          <a:xfrm>
            <a:off x="594360" y="1499550"/>
            <a:ext cx="15508212" cy="5929949"/>
            <a:chOff x="0" y="0"/>
            <a:chExt cx="5238460" cy="317212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61BC5E76-507F-4ECD-95D7-E8DDDF7E542C}"/>
                </a:ext>
              </a:extLst>
            </p:cNvPr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2F1AECD5-4478-4C7A-B1BB-0FA9033DF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398429" y="4951570"/>
            <a:ext cx="4702125" cy="29227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B30A25-4ACD-49DA-B494-B97D0D7C13BC}"/>
              </a:ext>
            </a:extLst>
          </p:cNvPr>
          <p:cNvSpPr txBox="1"/>
          <p:nvPr/>
        </p:nvSpPr>
        <p:spPr>
          <a:xfrm>
            <a:off x="2743200" y="2095499"/>
            <a:ext cx="7026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I </a:t>
            </a:r>
            <a:r>
              <a:rPr lang="en-US" sz="8000" b="1" dirty="0">
                <a:solidFill>
                  <a:srgbClr val="C00000"/>
                </a:solidFill>
              </a:rPr>
              <a:t>like</a:t>
            </a:r>
            <a:r>
              <a:rPr lang="en-US" sz="8000" dirty="0"/>
              <a:t> gardening.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0CAA5-16FB-4BBD-89E8-9252CCB7A1AA}"/>
              </a:ext>
            </a:extLst>
          </p:cNvPr>
          <p:cNvSpPr txBox="1"/>
          <p:nvPr/>
        </p:nvSpPr>
        <p:spPr>
          <a:xfrm>
            <a:off x="2743200" y="4762499"/>
            <a:ext cx="99538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She </a:t>
            </a:r>
            <a:r>
              <a:rPr lang="en-US" sz="8000" b="1" dirty="0">
                <a:solidFill>
                  <a:srgbClr val="C00000"/>
                </a:solidFill>
              </a:rPr>
              <a:t>hates</a:t>
            </a:r>
            <a:r>
              <a:rPr lang="en-US" sz="8000" dirty="0"/>
              <a:t> watching TV.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000" dirty="0">
                <a:solidFill>
                  <a:srgbClr val="191919"/>
                </a:solidFill>
                <a:latin typeface="Barlow Bold"/>
              </a:rPr>
              <a:t> Underline the words after “</a:t>
            </a:r>
            <a:r>
              <a:rPr lang="en-US" sz="6000" dirty="0">
                <a:solidFill>
                  <a:srgbClr val="C00000"/>
                </a:solidFill>
                <a:latin typeface="Barlow Bold"/>
              </a:rPr>
              <a:t>like</a:t>
            </a:r>
            <a:r>
              <a:rPr lang="en-US" sz="6000" dirty="0">
                <a:solidFill>
                  <a:srgbClr val="191919"/>
                </a:solidFill>
                <a:latin typeface="Barlow Bold"/>
              </a:rPr>
              <a:t>” and “</a:t>
            </a:r>
            <a:r>
              <a:rPr lang="en-US" sz="6000" dirty="0">
                <a:solidFill>
                  <a:srgbClr val="C00000"/>
                </a:solidFill>
                <a:latin typeface="Barlow Bold"/>
              </a:rPr>
              <a:t>hates</a:t>
            </a:r>
            <a:r>
              <a:rPr lang="en-US" sz="6000" dirty="0">
                <a:solidFill>
                  <a:srgbClr val="191919"/>
                </a:solidFill>
                <a:latin typeface="Barlow Bold"/>
              </a:rPr>
              <a:t>”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5E066E-E24A-4A46-9C63-C887CE105D64}"/>
              </a:ext>
            </a:extLst>
          </p:cNvPr>
          <p:cNvCxnSpPr>
            <a:cxnSpLocks/>
          </p:cNvCxnSpPr>
          <p:nvPr/>
        </p:nvCxnSpPr>
        <p:spPr>
          <a:xfrm>
            <a:off x="5105400" y="3238500"/>
            <a:ext cx="3962400" cy="0"/>
          </a:xfrm>
          <a:prstGeom prst="line">
            <a:avLst/>
          </a:prstGeom>
          <a:ln w="76200">
            <a:solidFill>
              <a:srgbClr val="F4B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4F5783-FB3F-4D7F-97A5-FF3EBB8BF1B9}"/>
              </a:ext>
            </a:extLst>
          </p:cNvPr>
          <p:cNvCxnSpPr>
            <a:cxnSpLocks/>
          </p:cNvCxnSpPr>
          <p:nvPr/>
        </p:nvCxnSpPr>
        <p:spPr>
          <a:xfrm>
            <a:off x="7162800" y="5905500"/>
            <a:ext cx="3657600" cy="0"/>
          </a:xfrm>
          <a:prstGeom prst="line">
            <a:avLst/>
          </a:prstGeom>
          <a:ln w="76200">
            <a:solidFill>
              <a:srgbClr val="F4B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6A9AED-726E-4518-94BD-186B2D0964A7}"/>
              </a:ext>
            </a:extLst>
          </p:cNvPr>
          <p:cNvSpPr/>
          <p:nvPr/>
        </p:nvSpPr>
        <p:spPr>
          <a:xfrm>
            <a:off x="5105400" y="3494160"/>
            <a:ext cx="3962400" cy="1012680"/>
          </a:xfrm>
          <a:prstGeom prst="roundRect">
            <a:avLst/>
          </a:prstGeom>
          <a:solidFill>
            <a:srgbClr val="FC795D"/>
          </a:solidFill>
          <a:ln>
            <a:solidFill>
              <a:srgbClr val="F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w" panose="020B0604020202020204" charset="0"/>
              </a:rPr>
              <a:t>V-ING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704CD9-9F64-4550-A7C6-E6A63F7EBABA}"/>
              </a:ext>
            </a:extLst>
          </p:cNvPr>
          <p:cNvSpPr/>
          <p:nvPr/>
        </p:nvSpPr>
        <p:spPr>
          <a:xfrm>
            <a:off x="7162800" y="6161160"/>
            <a:ext cx="3962400" cy="1012680"/>
          </a:xfrm>
          <a:prstGeom prst="roundRect">
            <a:avLst/>
          </a:prstGeom>
          <a:solidFill>
            <a:srgbClr val="FC795D"/>
          </a:solidFill>
          <a:ln>
            <a:solidFill>
              <a:srgbClr val="F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w" panose="020B0604020202020204" charset="0"/>
              </a:rPr>
              <a:t>V-ING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2CE0A8-4A7D-4040-B1E6-0C3927FAAFA8}"/>
              </a:ext>
            </a:extLst>
          </p:cNvPr>
          <p:cNvSpPr/>
          <p:nvPr/>
        </p:nvSpPr>
        <p:spPr>
          <a:xfrm>
            <a:off x="2538508" y="7928674"/>
            <a:ext cx="12930092" cy="1752600"/>
          </a:xfrm>
          <a:prstGeom prst="roundRect">
            <a:avLst/>
          </a:prstGeom>
          <a:solidFill>
            <a:srgbClr val="3878D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S + like/ love/ enjoy/ hate + V-ING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13393" y="84963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199E29-0964-4599-A76E-6E43812F0A50}"/>
              </a:ext>
            </a:extLst>
          </p:cNvPr>
          <p:cNvGrpSpPr/>
          <p:nvPr/>
        </p:nvGrpSpPr>
        <p:grpSpPr>
          <a:xfrm>
            <a:off x="594360" y="1499550"/>
            <a:ext cx="15508212" cy="6387150"/>
            <a:chOff x="0" y="0"/>
            <a:chExt cx="5238460" cy="317212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61BC5E76-507F-4ECD-95D7-E8DDDF7E542C}"/>
                </a:ext>
              </a:extLst>
            </p:cNvPr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B30A25-4ACD-49DA-B494-B97D0D7C13BC}"/>
              </a:ext>
            </a:extLst>
          </p:cNvPr>
          <p:cNvSpPr txBox="1"/>
          <p:nvPr/>
        </p:nvSpPr>
        <p:spPr>
          <a:xfrm>
            <a:off x="914400" y="2354177"/>
            <a:ext cx="15188172" cy="474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Now" panose="020B0604020202020204" charset="0"/>
              </a:rPr>
              <a:t>Common verbs of liking and disliking are </a:t>
            </a:r>
            <a:r>
              <a:rPr lang="en-US" sz="4400" b="1" i="1" dirty="0">
                <a:solidFill>
                  <a:srgbClr val="C00000"/>
                </a:solidFill>
                <a:latin typeface="Now" panose="020B0604020202020204" charset="0"/>
              </a:rPr>
              <a:t>like, love, enjoy</a:t>
            </a:r>
            <a:r>
              <a:rPr lang="en-US" sz="4400" dirty="0">
                <a:latin typeface="Now" panose="020B0604020202020204" charset="0"/>
              </a:rPr>
              <a:t> and </a:t>
            </a:r>
            <a:r>
              <a:rPr lang="en-US" sz="4400" b="1" i="1" dirty="0">
                <a:solidFill>
                  <a:srgbClr val="C00000"/>
                </a:solidFill>
                <a:latin typeface="Now" panose="020B0604020202020204" charset="0"/>
              </a:rPr>
              <a:t>hate</a:t>
            </a:r>
            <a:r>
              <a:rPr lang="en-US" sz="4400" dirty="0">
                <a:latin typeface="Now" panose="020B0604020202020204" charset="0"/>
              </a:rPr>
              <a:t> (not like). We often use </a:t>
            </a:r>
            <a:r>
              <a:rPr lang="en-US" sz="4400" b="1" i="1" dirty="0">
                <a:latin typeface="Now" panose="020B0604020202020204" charset="0"/>
              </a:rPr>
              <a:t>–</a:t>
            </a:r>
            <a:r>
              <a:rPr lang="en-US" sz="4400" b="1" i="1" dirty="0" err="1">
                <a:latin typeface="Now" panose="020B0604020202020204" charset="0"/>
              </a:rPr>
              <a:t>ing</a:t>
            </a:r>
            <a:r>
              <a:rPr lang="en-US" sz="4400" dirty="0">
                <a:latin typeface="Now" panose="020B0604020202020204" charset="0"/>
              </a:rPr>
              <a:t> form after these verbs. </a:t>
            </a:r>
          </a:p>
          <a:p>
            <a:endParaRPr lang="en-US" sz="4400" dirty="0"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4400" dirty="0">
                <a:latin typeface="Now" panose="020B0604020202020204" charset="0"/>
              </a:rPr>
              <a:t>Example: I </a:t>
            </a:r>
            <a:r>
              <a:rPr lang="en-US" sz="4400" b="1" dirty="0">
                <a:solidFill>
                  <a:srgbClr val="C00000"/>
                </a:solidFill>
                <a:latin typeface="Now" panose="020B0604020202020204" charset="0"/>
              </a:rPr>
              <a:t>like</a:t>
            </a:r>
            <a:r>
              <a:rPr lang="en-US" sz="4400" dirty="0">
                <a:latin typeface="Now" panose="020B0604020202020204" charset="0"/>
              </a:rPr>
              <a:t> </a:t>
            </a:r>
            <a:r>
              <a:rPr lang="en-US" sz="4400" b="1" dirty="0">
                <a:latin typeface="Now" panose="020B0604020202020204" charset="0"/>
              </a:rPr>
              <a:t>gardening</a:t>
            </a:r>
            <a:r>
              <a:rPr lang="en-US" sz="4400" dirty="0">
                <a:latin typeface="Now" panose="020B060402020202020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Now" panose="020B0604020202020204" charset="0"/>
              </a:rPr>
              <a:t>		     She </a:t>
            </a:r>
            <a:r>
              <a:rPr lang="en-US" sz="44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4400" dirty="0">
                <a:latin typeface="Now" panose="020B0604020202020204" charset="0"/>
              </a:rPr>
              <a:t> </a:t>
            </a:r>
            <a:r>
              <a:rPr lang="en-US" sz="4400" b="1" dirty="0">
                <a:latin typeface="Now" panose="020B0604020202020204" charset="0"/>
              </a:rPr>
              <a:t>watching</a:t>
            </a:r>
            <a:r>
              <a:rPr lang="en-US" sz="4400" dirty="0">
                <a:latin typeface="Now" panose="020B0604020202020204" charset="0"/>
              </a:rPr>
              <a:t> TV. 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961053" y="398228"/>
            <a:ext cx="1550821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REMEMBER!</a:t>
            </a:r>
          </a:p>
        </p:txBody>
      </p:sp>
    </p:spTree>
    <p:extLst>
      <p:ext uri="{BB962C8B-B14F-4D97-AF65-F5344CB8AC3E}">
        <p14:creationId xmlns:p14="http://schemas.microsoft.com/office/powerpoint/2010/main" val="371859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552700"/>
            <a:ext cx="13487401" cy="7231381"/>
            <a:chOff x="-181801" y="1737333"/>
            <a:chExt cx="2926977" cy="2074992"/>
          </a:xfrm>
        </p:grpSpPr>
        <p:sp>
          <p:nvSpPr>
            <p:cNvPr id="3" name="Freeform 3"/>
            <p:cNvSpPr/>
            <p:nvPr/>
          </p:nvSpPr>
          <p:spPr>
            <a:xfrm>
              <a:off x="-181801" y="1737333"/>
              <a:ext cx="2926977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912772" y="127709"/>
            <a:ext cx="16462455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EX 2. Complete the sentences, using the </a:t>
            </a:r>
            <a:r>
              <a:rPr lang="en-US" sz="4800" i="1" dirty="0">
                <a:solidFill>
                  <a:srgbClr val="191919"/>
                </a:solidFill>
                <a:latin typeface="Barlow Bold"/>
              </a:rPr>
              <a:t>–</a:t>
            </a:r>
            <a:r>
              <a:rPr lang="en-US" sz="4800" i="1" dirty="0" err="1">
                <a:solidFill>
                  <a:srgbClr val="191919"/>
                </a:solidFill>
                <a:latin typeface="Barlow Bold"/>
              </a:rPr>
              <a:t>ing</a:t>
            </a:r>
            <a:r>
              <a:rPr lang="en-US" sz="4800" i="1" dirty="0">
                <a:solidFill>
                  <a:srgbClr val="191919"/>
                </a:solidFill>
                <a:latin typeface="Barlow Bold"/>
              </a:rPr>
              <a:t> </a:t>
            </a:r>
            <a:r>
              <a:rPr lang="en-US" sz="4800" dirty="0">
                <a:solidFill>
                  <a:srgbClr val="191919"/>
                </a:solidFill>
                <a:latin typeface="Barlow Bold"/>
              </a:rPr>
              <a:t>form. (P.10)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1EF2F0-A390-4E37-B941-8DE0C644ED61}"/>
              </a:ext>
            </a:extLst>
          </p:cNvPr>
          <p:cNvSpPr/>
          <p:nvPr/>
        </p:nvSpPr>
        <p:spPr>
          <a:xfrm>
            <a:off x="2571748" y="1181100"/>
            <a:ext cx="13144502" cy="1066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Now" panose="020B0604020202020204" charset="0"/>
              </a:rPr>
              <a:t>go 		play 		collect 		do 			make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D5F13-8DFF-4DF7-B211-786D8ABD5A2F}"/>
              </a:ext>
            </a:extLst>
          </p:cNvPr>
          <p:cNvSpPr txBox="1"/>
          <p:nvPr/>
        </p:nvSpPr>
        <p:spPr>
          <a:xfrm>
            <a:off x="533400" y="3157092"/>
            <a:ext cx="13030200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1. My dad has a big bookshelf because he loves ___________ old books.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2. My sister likes ___________ camping at the weekend.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3. My best friend hates ___________ computer games.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4. Does your brother like ___________ model?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5. My mum enjoys ___________ yoga every day to keep fit.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EB1A16-B20B-40F6-891F-FAF7EEC3E920}"/>
              </a:ext>
            </a:extLst>
          </p:cNvPr>
          <p:cNvCxnSpPr>
            <a:cxnSpLocks/>
          </p:cNvCxnSpPr>
          <p:nvPr/>
        </p:nvCxnSpPr>
        <p:spPr>
          <a:xfrm>
            <a:off x="609600" y="4914900"/>
            <a:ext cx="19621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991654-9C48-4411-B294-846F217C061D}"/>
              </a:ext>
            </a:extLst>
          </p:cNvPr>
          <p:cNvSpPr txBox="1"/>
          <p:nvPr/>
        </p:nvSpPr>
        <p:spPr>
          <a:xfrm>
            <a:off x="14020801" y="3164712"/>
            <a:ext cx="396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collect old books: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cũ</a:t>
            </a:r>
            <a:r>
              <a:rPr lang="en-US" sz="3600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FDBDB-4045-4128-96F8-A7565AED4DFD}"/>
              </a:ext>
            </a:extLst>
          </p:cNvPr>
          <p:cNvSpPr txBox="1"/>
          <p:nvPr/>
        </p:nvSpPr>
        <p:spPr>
          <a:xfrm>
            <a:off x="10591800" y="33147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collecting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8EB200-B147-4464-A4DE-79AB81B22890}"/>
              </a:ext>
            </a:extLst>
          </p:cNvPr>
          <p:cNvSpPr txBox="1"/>
          <p:nvPr/>
        </p:nvSpPr>
        <p:spPr>
          <a:xfrm>
            <a:off x="4800600" y="51054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going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0F2725-BACA-4E5A-A39C-3BCDAB2FA59B}"/>
              </a:ext>
            </a:extLst>
          </p:cNvPr>
          <p:cNvSpPr txBox="1"/>
          <p:nvPr/>
        </p:nvSpPr>
        <p:spPr>
          <a:xfrm>
            <a:off x="5867400" y="603516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playing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5E9152-B7BF-4191-A49D-93744AB0BDF2}"/>
              </a:ext>
            </a:extLst>
          </p:cNvPr>
          <p:cNvSpPr txBox="1"/>
          <p:nvPr/>
        </p:nvSpPr>
        <p:spPr>
          <a:xfrm>
            <a:off x="6324600" y="696108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making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910534-72FA-471E-AB90-D01ABC9F9EEE}"/>
              </a:ext>
            </a:extLst>
          </p:cNvPr>
          <p:cNvSpPr txBox="1"/>
          <p:nvPr/>
        </p:nvSpPr>
        <p:spPr>
          <a:xfrm>
            <a:off x="5143500" y="7823149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doing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332116-DDE8-4C6B-8A11-8E2165B88833}"/>
              </a:ext>
            </a:extLst>
          </p:cNvPr>
          <p:cNvSpPr txBox="1"/>
          <p:nvPr/>
        </p:nvSpPr>
        <p:spPr>
          <a:xfrm>
            <a:off x="14020801" y="4674512"/>
            <a:ext cx="396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</a:rPr>
              <a:t>go camping: </a:t>
            </a:r>
            <a:r>
              <a:rPr lang="en-US" sz="3600" dirty="0" err="1">
                <a:solidFill>
                  <a:srgbClr val="0033CC"/>
                </a:solidFill>
              </a:rPr>
              <a:t>đi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cắm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trại</a:t>
            </a:r>
            <a:r>
              <a:rPr lang="en-US" sz="3600" dirty="0">
                <a:solidFill>
                  <a:srgbClr val="0033CC"/>
                </a:solidFill>
              </a:rPr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FC765A-9194-4715-B1FB-076F39F3CC5B}"/>
              </a:ext>
            </a:extLst>
          </p:cNvPr>
          <p:cNvSpPr txBox="1"/>
          <p:nvPr/>
        </p:nvSpPr>
        <p:spPr>
          <a:xfrm>
            <a:off x="14030327" y="5760756"/>
            <a:ext cx="410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play computer games: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tử</a:t>
            </a:r>
            <a:r>
              <a:rPr lang="en-US" sz="3600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EBF742-B64B-4769-9184-1F7DE93FDFAE}"/>
              </a:ext>
            </a:extLst>
          </p:cNvPr>
          <p:cNvSpPr txBox="1"/>
          <p:nvPr/>
        </p:nvSpPr>
        <p:spPr>
          <a:xfrm>
            <a:off x="14020801" y="6847036"/>
            <a:ext cx="410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</a:rPr>
              <a:t>make model: </a:t>
            </a:r>
            <a:r>
              <a:rPr lang="en-US" sz="3600" dirty="0" err="1">
                <a:solidFill>
                  <a:srgbClr val="0033CC"/>
                </a:solidFill>
              </a:rPr>
              <a:t>tạo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mô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hình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210290-4814-4AE8-A3FE-57C3CFFEFF64}"/>
              </a:ext>
            </a:extLst>
          </p:cNvPr>
          <p:cNvSpPr txBox="1"/>
          <p:nvPr/>
        </p:nvSpPr>
        <p:spPr>
          <a:xfrm>
            <a:off x="14009094" y="7992425"/>
            <a:ext cx="41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 yoga</a:t>
            </a:r>
            <a:r>
              <a:rPr lang="en-US" sz="3600" dirty="0"/>
              <a:t>: </a:t>
            </a:r>
            <a:r>
              <a:rPr lang="en-US" sz="3600" dirty="0" err="1"/>
              <a:t>tập</a:t>
            </a:r>
            <a:r>
              <a:rPr lang="en-US" sz="3600" dirty="0"/>
              <a:t> yoga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750BD3-B73A-4911-BFDB-7526A22DEAE6}"/>
              </a:ext>
            </a:extLst>
          </p:cNvPr>
          <p:cNvCxnSpPr>
            <a:cxnSpLocks/>
          </p:cNvCxnSpPr>
          <p:nvPr/>
        </p:nvCxnSpPr>
        <p:spPr>
          <a:xfrm>
            <a:off x="7019926" y="5867221"/>
            <a:ext cx="17430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87737C-B72C-4B3C-81B3-C1B6A24F742B}"/>
              </a:ext>
            </a:extLst>
          </p:cNvPr>
          <p:cNvCxnSpPr>
            <a:cxnSpLocks/>
          </p:cNvCxnSpPr>
          <p:nvPr/>
        </p:nvCxnSpPr>
        <p:spPr>
          <a:xfrm>
            <a:off x="8382000" y="6743700"/>
            <a:ext cx="3505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BDD879-1D7C-4E21-8944-D5B6FB4AF50B}"/>
              </a:ext>
            </a:extLst>
          </p:cNvPr>
          <p:cNvCxnSpPr>
            <a:cxnSpLocks/>
          </p:cNvCxnSpPr>
          <p:nvPr/>
        </p:nvCxnSpPr>
        <p:spPr>
          <a:xfrm>
            <a:off x="8763000" y="7658100"/>
            <a:ext cx="1295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7B427C-1D33-4807-B0A0-8A200F02FEA5}"/>
              </a:ext>
            </a:extLst>
          </p:cNvPr>
          <p:cNvCxnSpPr>
            <a:cxnSpLocks/>
          </p:cNvCxnSpPr>
          <p:nvPr/>
        </p:nvCxnSpPr>
        <p:spPr>
          <a:xfrm>
            <a:off x="7467600" y="8569730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684</Words>
  <Application>Microsoft Office PowerPoint</Application>
  <PresentationFormat>Custom</PresentationFormat>
  <Paragraphs>148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Arial</vt:lpstr>
      <vt:lpstr>Barlow Bold</vt:lpstr>
      <vt:lpstr>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26</cp:revision>
  <dcterms:created xsi:type="dcterms:W3CDTF">2006-08-16T00:00:00Z</dcterms:created>
  <dcterms:modified xsi:type="dcterms:W3CDTF">2025-09-12T00:37:13Z</dcterms:modified>
  <dc:identifier>DAEyJrMn9xY</dc:identifier>
</cp:coreProperties>
</file>