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56" r:id="rId5"/>
    <p:sldId id="259" r:id="rId6"/>
    <p:sldId id="273" r:id="rId7"/>
    <p:sldId id="260" r:id="rId8"/>
    <p:sldId id="271" r:id="rId9"/>
    <p:sldId id="281" r:id="rId10"/>
    <p:sldId id="282" r:id="rId11"/>
    <p:sldId id="292" r:id="rId12"/>
    <p:sldId id="283" r:id="rId13"/>
    <p:sldId id="284" r:id="rId14"/>
    <p:sldId id="285" r:id="rId15"/>
    <p:sldId id="286" r:id="rId16"/>
    <p:sldId id="278" r:id="rId17"/>
    <p:sldId id="287" r:id="rId18"/>
    <p:sldId id="288" r:id="rId19"/>
    <p:sldId id="257" r:id="rId20"/>
    <p:sldId id="274" r:id="rId21"/>
    <p:sldId id="289" r:id="rId22"/>
    <p:sldId id="290" r:id="rId23"/>
    <p:sldId id="291" r:id="rId24"/>
    <p:sldId id="263" r:id="rId25"/>
    <p:sldId id="277" r:id="rId26"/>
    <p:sldId id="27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59"/>
    <p:restoredTop sz="94643"/>
  </p:normalViewPr>
  <p:slideViewPr>
    <p:cSldViewPr snapToGrid="0">
      <p:cViewPr varScale="1">
        <p:scale>
          <a:sx n="50" d="100"/>
          <a:sy n="50" d="100"/>
        </p:scale>
        <p:origin x="54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15316-84B6-1743-94AA-C89E63E588A1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37A3D-7CAC-8E49-B114-4981E699BB3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297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“Play” để bắt đầu trò chơi</a:t>
            </a:r>
          </a:p>
        </p:txBody>
      </p:sp>
    </p:spTree>
    <p:extLst>
      <p:ext uri="{BB962C8B-B14F-4D97-AF65-F5344CB8AC3E}">
        <p14:creationId xmlns:p14="http://schemas.microsoft.com/office/powerpoint/2010/main" val="98952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cà rốt 1-2-3-4-5-6-7 để hiện ra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Trả lời hết các câu hỏi bấm “next” tiếp tục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5534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</p:txBody>
      </p:sp>
    </p:spTree>
    <p:extLst>
      <p:ext uri="{BB962C8B-B14F-4D97-AF65-F5344CB8AC3E}">
        <p14:creationId xmlns:p14="http://schemas.microsoft.com/office/powerpoint/2010/main" val="3315851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</p:txBody>
      </p:sp>
    </p:spTree>
    <p:extLst>
      <p:ext uri="{BB962C8B-B14F-4D97-AF65-F5344CB8AC3E}">
        <p14:creationId xmlns:p14="http://schemas.microsoft.com/office/powerpoint/2010/main" val="223054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3591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80257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màn hình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con thỏ để quay về chọn cà rốt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6521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66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20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25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5" indent="0">
              <a:buNone/>
              <a:defRPr sz="2667" b="1"/>
            </a:lvl2pPr>
            <a:lvl3pPr marL="1219230" indent="0">
              <a:buNone/>
              <a:defRPr sz="2400" b="1"/>
            </a:lvl3pPr>
            <a:lvl4pPr marL="1828846" indent="0">
              <a:buNone/>
              <a:defRPr sz="2134" b="1"/>
            </a:lvl4pPr>
            <a:lvl5pPr marL="2438461" indent="0">
              <a:buNone/>
              <a:defRPr sz="2134" b="1"/>
            </a:lvl5pPr>
            <a:lvl6pPr marL="3048076" indent="0">
              <a:buNone/>
              <a:defRPr sz="2134" b="1"/>
            </a:lvl6pPr>
            <a:lvl7pPr marL="3657691" indent="0">
              <a:buNone/>
              <a:defRPr sz="2134" b="1"/>
            </a:lvl7pPr>
            <a:lvl8pPr marL="4267306" indent="0">
              <a:buNone/>
              <a:defRPr sz="2134" b="1"/>
            </a:lvl8pPr>
            <a:lvl9pPr marL="4876922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5" indent="0">
              <a:buNone/>
              <a:defRPr sz="2667" b="1"/>
            </a:lvl2pPr>
            <a:lvl3pPr marL="1219230" indent="0">
              <a:buNone/>
              <a:defRPr sz="2400" b="1"/>
            </a:lvl3pPr>
            <a:lvl4pPr marL="1828846" indent="0">
              <a:buNone/>
              <a:defRPr sz="2134" b="1"/>
            </a:lvl4pPr>
            <a:lvl5pPr marL="2438461" indent="0">
              <a:buNone/>
              <a:defRPr sz="2134" b="1"/>
            </a:lvl5pPr>
            <a:lvl6pPr marL="3048076" indent="0">
              <a:buNone/>
              <a:defRPr sz="2134" b="1"/>
            </a:lvl6pPr>
            <a:lvl7pPr marL="3657691" indent="0">
              <a:buNone/>
              <a:defRPr sz="2134" b="1"/>
            </a:lvl7pPr>
            <a:lvl8pPr marL="4267306" indent="0">
              <a:buNone/>
              <a:defRPr sz="2134" b="1"/>
            </a:lvl8pPr>
            <a:lvl9pPr marL="4876922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6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37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15" indent="0">
              <a:buNone/>
              <a:defRPr sz="1600"/>
            </a:lvl2pPr>
            <a:lvl3pPr marL="1219230" indent="0">
              <a:buNone/>
              <a:defRPr sz="1334"/>
            </a:lvl3pPr>
            <a:lvl4pPr marL="1828846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1" indent="0">
              <a:buNone/>
              <a:defRPr sz="1200"/>
            </a:lvl7pPr>
            <a:lvl8pPr marL="4267306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5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15" indent="0">
              <a:buNone/>
              <a:defRPr sz="3734"/>
            </a:lvl2pPr>
            <a:lvl3pPr marL="1219230" indent="0">
              <a:buNone/>
              <a:defRPr sz="3200"/>
            </a:lvl3pPr>
            <a:lvl4pPr marL="1828846" indent="0">
              <a:buNone/>
              <a:defRPr sz="2667"/>
            </a:lvl4pPr>
            <a:lvl5pPr marL="2438461" indent="0">
              <a:buNone/>
              <a:defRPr sz="2667"/>
            </a:lvl5pPr>
            <a:lvl6pPr marL="3048076" indent="0">
              <a:buNone/>
              <a:defRPr sz="2667"/>
            </a:lvl6pPr>
            <a:lvl7pPr marL="3657691" indent="0">
              <a:buNone/>
              <a:defRPr sz="2667"/>
            </a:lvl7pPr>
            <a:lvl8pPr marL="4267306" indent="0">
              <a:buNone/>
              <a:defRPr sz="2667"/>
            </a:lvl8pPr>
            <a:lvl9pPr marL="4876922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615" indent="0">
              <a:buNone/>
              <a:defRPr sz="1600"/>
            </a:lvl2pPr>
            <a:lvl3pPr marL="1219230" indent="0">
              <a:buNone/>
              <a:defRPr sz="1334"/>
            </a:lvl3pPr>
            <a:lvl4pPr marL="1828846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1" indent="0">
              <a:buNone/>
              <a:defRPr sz="1200"/>
            </a:lvl7pPr>
            <a:lvl8pPr marL="4267306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84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1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230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11" indent="-457211" algn="l" defTabSz="121923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25" indent="-381010" algn="l" defTabSz="1219230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9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4" indent="-304808" algn="l" defTabSz="121923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9" indent="-304808" algn="l" defTabSz="121923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30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5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0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6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1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6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4.png"/><Relationship Id="rId18" Type="http://schemas.openxmlformats.org/officeDocument/2006/relationships/image" Target="../media/image38.png"/><Relationship Id="rId3" Type="http://schemas.openxmlformats.org/officeDocument/2006/relationships/slide" Target="slide11.xml"/><Relationship Id="rId7" Type="http://schemas.openxmlformats.org/officeDocument/2006/relationships/slide" Target="slide14.xml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13.xml"/><Relationship Id="rId11" Type="http://schemas.openxmlformats.org/officeDocument/2006/relationships/image" Target="../media/image42.png"/><Relationship Id="rId5" Type="http://schemas.openxmlformats.org/officeDocument/2006/relationships/slide" Target="slide12.xml"/><Relationship Id="rId15" Type="http://schemas.openxmlformats.org/officeDocument/2006/relationships/slide" Target="slide16.xml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51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5.png"/><Relationship Id="rId4" Type="http://schemas.openxmlformats.org/officeDocument/2006/relationships/image" Target="../media/image53.sv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49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png"/><Relationship Id="rId7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7.sv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49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49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hyperlink" Target="https://hoc10.vn/doc-sach/tieng-viet-3-tap-1/1/134/49/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11.svg"/><Relationship Id="rId4" Type="http://schemas.openxmlformats.org/officeDocument/2006/relationships/image" Target="../media/image22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35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4459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6605"/>
            <a:ext cx="9144000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Cha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ở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6718" y="4937872"/>
            <a:ext cx="1727200" cy="17272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8079" y="4998447"/>
            <a:ext cx="1727200" cy="17272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0303" y="5033528"/>
            <a:ext cx="1727200" cy="17272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0991" y="4960071"/>
            <a:ext cx="1727200" cy="1727200"/>
          </a:xfrm>
          <a:prstGeom prst="rect">
            <a:avLst/>
          </a:prstGeom>
        </p:spPr>
      </p:pic>
      <p:pic>
        <p:nvPicPr>
          <p:cNvPr id="11" name="Picture 10" descr="bd81bbb18139c6b7a3c3be45a0b5ea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6303" y="5028122"/>
            <a:ext cx="1727200" cy="17272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257" y="6091951"/>
            <a:ext cx="12192000" cy="7112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-1143000"/>
            <a:ext cx="2032000" cy="2032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508000" y="-736599"/>
            <a:ext cx="3657600" cy="14224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92801" y="-838200"/>
            <a:ext cx="3759200" cy="1524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2785" y="2116862"/>
            <a:ext cx="2983070" cy="4741138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4257" y="5990350"/>
            <a:ext cx="12192000" cy="8128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129651" y="1418351"/>
            <a:ext cx="3657600" cy="6604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-1574275" y="787401"/>
            <a:ext cx="1574276" cy="1048796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4F1762FE-D21A-F61B-564A-C78C6403F28F}"/>
              </a:ext>
            </a:extLst>
          </p:cNvPr>
          <p:cNvSpPr txBox="1"/>
          <p:nvPr/>
        </p:nvSpPr>
        <p:spPr>
          <a:xfrm>
            <a:off x="4407438" y="546904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FA57E24C-72A3-ADC8-0DBA-E2A9B3A02AB4}"/>
              </a:ext>
            </a:extLst>
          </p:cNvPr>
          <p:cNvSpPr txBox="1"/>
          <p:nvPr/>
        </p:nvSpPr>
        <p:spPr>
          <a:xfrm>
            <a:off x="5402994" y="5470732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A82F34D0-45AF-FBCD-A170-C6F876B52D77}"/>
              </a:ext>
            </a:extLst>
          </p:cNvPr>
          <p:cNvSpPr txBox="1"/>
          <p:nvPr/>
        </p:nvSpPr>
        <p:spPr>
          <a:xfrm>
            <a:off x="6431023" y="5505812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4" name="TextBox 13">
            <a:hlinkClick r:id="rId7" action="ppaction://hlinksldjump"/>
            <a:extLst>
              <a:ext uri="{FF2B5EF4-FFF2-40B4-BE49-F238E27FC236}">
                <a16:creationId xmlns:a16="http://schemas.microsoft.com/office/drawing/2014/main" id="{4DE0A5D6-FA67-DB8E-42AE-915C0079A052}"/>
              </a:ext>
            </a:extLst>
          </p:cNvPr>
          <p:cNvSpPr txBox="1"/>
          <p:nvPr/>
        </p:nvSpPr>
        <p:spPr>
          <a:xfrm>
            <a:off x="7346183" y="5467871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8" name="TextBox 17">
            <a:hlinkClick r:id="rId8" action="ppaction://hlinksldjump"/>
            <a:extLst>
              <a:ext uri="{FF2B5EF4-FFF2-40B4-BE49-F238E27FC236}">
                <a16:creationId xmlns:a16="http://schemas.microsoft.com/office/drawing/2014/main" id="{D488E5BE-C41D-2533-3C79-98823875CF90}"/>
              </a:ext>
            </a:extLst>
          </p:cNvPr>
          <p:cNvSpPr txBox="1"/>
          <p:nvPr/>
        </p:nvSpPr>
        <p:spPr>
          <a:xfrm>
            <a:off x="8207023" y="5546499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11CF0D-3571-C219-E840-989D54FD4A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  <p:sp>
        <p:nvSpPr>
          <p:cNvPr id="25" name="TextBox 24">
            <a:hlinkClick r:id="rId15" action="ppaction://hlinksldjump"/>
            <a:extLst>
              <a:ext uri="{FF2B5EF4-FFF2-40B4-BE49-F238E27FC236}">
                <a16:creationId xmlns:a16="http://schemas.microsoft.com/office/drawing/2014/main" id="{EA455927-1276-E804-D668-F71DB66D92A0}"/>
              </a:ext>
            </a:extLst>
          </p:cNvPr>
          <p:cNvSpPr txBox="1"/>
          <p:nvPr/>
        </p:nvSpPr>
        <p:spPr>
          <a:xfrm>
            <a:off x="10422225" y="5624124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25833 -1.4814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1.48148E-6 L 0.375 -0.0011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0400" y="1295400"/>
            <a:ext cx="8331200" cy="8940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8079" y="147791"/>
            <a:ext cx="10314432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1451" y="257240"/>
            <a:ext cx="918768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1: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Ch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uyện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 gì xảy ra với ngôi trường của cậu con trai khi động đất?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5671" y="2073897"/>
            <a:ext cx="5096733" cy="22881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3060" y="2266935"/>
            <a:ext cx="4681953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 đất khiến ngôi trường sụp đổ hoàn toàn và chỉ còn là một đống đổ nát.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09814" y="2881198"/>
            <a:ext cx="3454400" cy="5490384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680200"/>
            <a:ext cx="12192000" cy="15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A4BE2-97D7-1E2B-B627-6850F0C77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0399" y="1295400"/>
            <a:ext cx="8331200" cy="89408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80200"/>
            <a:ext cx="12192000" cy="15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DBCC37-C5FB-085D-5B4D-46D463BDA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3E59CC-EF68-2846-C5DD-FD6CE2E7D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CB1AE8-31FD-9846-ECAA-BFAF8662EDEB}"/>
              </a:ext>
            </a:extLst>
          </p:cNvPr>
          <p:cNvSpPr/>
          <p:nvPr/>
        </p:nvSpPr>
        <p:spPr>
          <a:xfrm>
            <a:off x="1078991" y="127497"/>
            <a:ext cx="10314432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6D46F-DD1D-D9AA-5456-3252318CEB0B}"/>
              </a:ext>
            </a:extLst>
          </p:cNvPr>
          <p:cNvSpPr txBox="1"/>
          <p:nvPr/>
        </p:nvSpPr>
        <p:spPr>
          <a:xfrm>
            <a:off x="1329266" y="236946"/>
            <a:ext cx="981388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lnSpc>
                <a:spcPct val="150000"/>
              </a:lnSpc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2: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Vì sao người cha vẫn quyết tâm đào bới đống đổ nát khi mọi người cho rằng không còn hi vọng?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C4042E-2BCD-BA7A-A078-8BA73B6E4305}"/>
              </a:ext>
            </a:extLst>
          </p:cNvPr>
          <p:cNvSpPr/>
          <p:nvPr/>
        </p:nvSpPr>
        <p:spPr>
          <a:xfrm>
            <a:off x="3301999" y="2489050"/>
            <a:ext cx="4927601" cy="27105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EE999-9AD2-FC15-8023-0FC726F5EB04}"/>
              </a:ext>
            </a:extLst>
          </p:cNvPr>
          <p:cNvSpPr txBox="1"/>
          <p:nvPr/>
        </p:nvSpPr>
        <p:spPr>
          <a:xfrm>
            <a:off x="3416298" y="2600501"/>
            <a:ext cx="469900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hứa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240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con: 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ra,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cha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con”.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10194" y="2811252"/>
            <a:ext cx="3454400" cy="549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0399" y="1295400"/>
            <a:ext cx="8331200" cy="89408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80200"/>
            <a:ext cx="12192000" cy="15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9D1662-0614-7316-A809-7C1FECB6C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571295-34BC-D0A9-6ACA-E0E2562B07C1}"/>
              </a:ext>
            </a:extLst>
          </p:cNvPr>
          <p:cNvSpPr/>
          <p:nvPr/>
        </p:nvSpPr>
        <p:spPr>
          <a:xfrm>
            <a:off x="1078992" y="125624"/>
            <a:ext cx="10314432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EC540-4EC8-9D02-8DE7-01CA197A6B30}"/>
              </a:ext>
            </a:extLst>
          </p:cNvPr>
          <p:cNvSpPr txBox="1"/>
          <p:nvPr/>
        </p:nvSpPr>
        <p:spPr>
          <a:xfrm>
            <a:off x="1329267" y="488613"/>
            <a:ext cx="9813881" cy="65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lnSpc>
                <a:spcPct val="150000"/>
              </a:lnSpc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3: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Quyết tâm của người cha đem lại kết quả gì?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02F0B9-0CFE-7BEB-5C08-29F482C123B5}"/>
              </a:ext>
            </a:extLst>
          </p:cNvPr>
          <p:cNvSpPr/>
          <p:nvPr/>
        </p:nvSpPr>
        <p:spPr>
          <a:xfrm>
            <a:off x="3148552" y="2155148"/>
            <a:ext cx="5175316" cy="2764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716D16-DFF2-E05F-C60A-BE9B1B727829}"/>
              </a:ext>
            </a:extLst>
          </p:cNvPr>
          <p:cNvSpPr txBox="1"/>
          <p:nvPr/>
        </p:nvSpPr>
        <p:spPr>
          <a:xfrm>
            <a:off x="3556858" y="2418359"/>
            <a:ext cx="4586328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nhiều lần đào bới, ông và mọi người đã tìm được con trai và các bạn của cậu, tất cả đều còn sống.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43186" y="2335855"/>
            <a:ext cx="3454400" cy="549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0399" y="1295400"/>
            <a:ext cx="8331200" cy="89408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80200"/>
            <a:ext cx="12192000" cy="15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DD562-4336-7C80-AFD0-8E35A0C18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17DFE4-AB06-F2B5-48AE-5739585FFFB3}"/>
              </a:ext>
            </a:extLst>
          </p:cNvPr>
          <p:cNvSpPr/>
          <p:nvPr/>
        </p:nvSpPr>
        <p:spPr>
          <a:xfrm>
            <a:off x="1078992" y="107695"/>
            <a:ext cx="10314432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910C1-C53F-6C56-6002-276C794DC1BA}"/>
              </a:ext>
            </a:extLst>
          </p:cNvPr>
          <p:cNvSpPr txBox="1"/>
          <p:nvPr/>
        </p:nvSpPr>
        <p:spPr>
          <a:xfrm>
            <a:off x="1329267" y="222947"/>
            <a:ext cx="9813881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lnSpc>
                <a:spcPct val="150000"/>
              </a:lnSpc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4: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Chi tiết nào cho thấy cậu con trai rất tin tưởng vào cha mình?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98C05-A404-81FB-DB62-992F82514924}"/>
              </a:ext>
            </a:extLst>
          </p:cNvPr>
          <p:cNvSpPr/>
          <p:nvPr/>
        </p:nvSpPr>
        <p:spPr>
          <a:xfrm>
            <a:off x="3563331" y="2375556"/>
            <a:ext cx="5090475" cy="29157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FEE54-D834-A6CB-BE09-8C5A4A47B041}"/>
              </a:ext>
            </a:extLst>
          </p:cNvPr>
          <p:cNvSpPr txBox="1"/>
          <p:nvPr/>
        </p:nvSpPr>
        <p:spPr>
          <a:xfrm>
            <a:off x="3818217" y="2535243"/>
            <a:ext cx="4555563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 tiết cậu bé nói với cha </a:t>
            </a:r>
            <a:r>
              <a:rPr lang="vi-VN" sz="24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“Cha ơi</a:t>
            </a:r>
            <a:r>
              <a:rPr lang="vi-VN" sz="240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40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on </a:t>
            </a:r>
            <a:r>
              <a:rPr lang="vi-VN" sz="24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 bảo các bạn là nhất định cha sẽ cứu con và các bạn mà”. </a:t>
            </a:r>
            <a:endParaRPr lang="en-US" sz="240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7198" y="3020608"/>
            <a:ext cx="3454400" cy="549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30399" y="1295400"/>
            <a:ext cx="8331200" cy="894080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680200"/>
            <a:ext cx="12192000" cy="15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ABD76-4184-EA50-D58D-62848E491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D74AEC-0A29-B38C-6607-464348EB5FD7}"/>
              </a:ext>
            </a:extLst>
          </p:cNvPr>
          <p:cNvSpPr/>
          <p:nvPr/>
        </p:nvSpPr>
        <p:spPr>
          <a:xfrm>
            <a:off x="1078992" y="143553"/>
            <a:ext cx="10314432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C0503-FB07-2FB6-15F3-21E333067F5E}"/>
              </a:ext>
            </a:extLst>
          </p:cNvPr>
          <p:cNvSpPr txBox="1"/>
          <p:nvPr/>
        </p:nvSpPr>
        <p:spPr>
          <a:xfrm>
            <a:off x="1329267" y="253002"/>
            <a:ext cx="981388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lnSpc>
                <a:spcPct val="150000"/>
              </a:lnSpc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5: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Qua bài đọc, em hiểu nội dung câu chuyện nói về điều gì?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729616-C0AF-5231-D5F0-004D91B8738D}"/>
              </a:ext>
            </a:extLst>
          </p:cNvPr>
          <p:cNvSpPr/>
          <p:nvPr/>
        </p:nvSpPr>
        <p:spPr>
          <a:xfrm>
            <a:off x="3148553" y="2450970"/>
            <a:ext cx="5476973" cy="27647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AF0F8-ED41-639C-2D67-1E7B537CFAE1}"/>
              </a:ext>
            </a:extLst>
          </p:cNvPr>
          <p:cNvSpPr txBox="1"/>
          <p:nvPr/>
        </p:nvSpPr>
        <p:spPr>
          <a:xfrm>
            <a:off x="3445437" y="2611321"/>
            <a:ext cx="5029260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 dung câu chuyện là tình yêu của người </a:t>
            </a:r>
            <a:r>
              <a:rPr lang="vi-VN" sz="240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cha d</a:t>
            </a: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240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 con và sự tin tưởng của cậu bé đối với cha mình. </a:t>
            </a:r>
            <a:endParaRPr lang="en-US" sz="240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4697" y="2890625"/>
            <a:ext cx="3454400" cy="549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982F6E9C-3E7D-5699-5379-616BE77945F2}"/>
              </a:ext>
            </a:extLst>
          </p:cNvPr>
          <p:cNvSpPr/>
          <p:nvPr/>
        </p:nvSpPr>
        <p:spPr>
          <a:xfrm>
            <a:off x="685609" y="1883458"/>
            <a:ext cx="9282655" cy="2679130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2BC4542-FD48-EDAD-5800-ACF596337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96707">
            <a:off x="10692110" y="3069516"/>
            <a:ext cx="1145309" cy="114530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070F271-4A3A-9D4B-57A0-0B69756F06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5742">
            <a:off x="9246479" y="1947191"/>
            <a:ext cx="1041613" cy="80464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638E64F-65AE-46DC-722D-02550270A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93049" y="5359400"/>
            <a:ext cx="2743432" cy="1498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34C3A8-B049-D16E-63F1-06B74A3F8736}"/>
              </a:ext>
            </a:extLst>
          </p:cNvPr>
          <p:cNvSpPr txBox="1"/>
          <p:nvPr/>
        </p:nvSpPr>
        <p:spPr>
          <a:xfrm>
            <a:off x="990071" y="2203326"/>
            <a:ext cx="814667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30" indent="-609630" defTabSz="609630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Tìm các câu hỏi trong bài và cho biết: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CF9604A5-8573-38F7-2A82-76831E166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66336" y="5359400"/>
            <a:ext cx="2743432" cy="1498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89350F-D8A7-FC1F-7E4E-60085EA9701C}"/>
              </a:ext>
            </a:extLst>
          </p:cNvPr>
          <p:cNvSpPr txBox="1"/>
          <p:nvPr/>
        </p:nvSpPr>
        <p:spPr>
          <a:xfrm>
            <a:off x="990070" y="2965972"/>
            <a:ext cx="8935947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30" indent="-609630" defTabSz="60963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  <a:p>
            <a:pPr marL="609630" indent="-609630" defTabSz="609630">
              <a:lnSpc>
                <a:spcPct val="150000"/>
              </a:lnSpc>
              <a:buFontTx/>
              <a:buAutoNum type="alphaLcPeriod"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A0332465-34CD-2A96-DE6D-E4DD2BAC4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76792" y="4318369"/>
            <a:ext cx="6595955" cy="2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01C7E35F-6448-D876-250E-DAD09A00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1699" y="1742849"/>
            <a:ext cx="6259455" cy="32215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1E49654-95B2-774D-7DAA-E95B63150C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96707">
            <a:off x="10357533" y="3457160"/>
            <a:ext cx="1145309" cy="1145309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F0DE8703-2054-4FAF-79D4-E746F138D9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742">
            <a:off x="8430097" y="2087874"/>
            <a:ext cx="1041613" cy="804646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65F3C262-94E0-9A4C-F40C-817170AFF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25286" y="5933494"/>
            <a:ext cx="2743432" cy="1498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023884-081D-D84E-0319-DF4BEBA6C1D4}"/>
              </a:ext>
            </a:extLst>
          </p:cNvPr>
          <p:cNvSpPr txBox="1"/>
          <p:nvPr/>
        </p:nvSpPr>
        <p:spPr>
          <a:xfrm>
            <a:off x="1063666" y="2650411"/>
            <a:ext cx="655551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  <a:p>
            <a:pPr algn="ctr" defTabSz="60963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?”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59135A-E486-AB7E-23A7-FD10591FE8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40074" r="21807" b="37194"/>
          <a:stretch/>
        </p:blipFill>
        <p:spPr>
          <a:xfrm rot="6439609">
            <a:off x="4160267" y="4823248"/>
            <a:ext cx="1469415" cy="10050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CBE682-EE7F-543F-5DEA-7068B5D26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40074" r="21807" b="37194"/>
          <a:stretch/>
        </p:blipFill>
        <p:spPr>
          <a:xfrm rot="1418689">
            <a:off x="5573759" y="4417210"/>
            <a:ext cx="1469415" cy="10050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F82DD60-5F50-4F25-3963-8862F89C68B7}"/>
              </a:ext>
            </a:extLst>
          </p:cNvPr>
          <p:cNvSpPr txBox="1"/>
          <p:nvPr/>
        </p:nvSpPr>
        <p:spPr>
          <a:xfrm>
            <a:off x="6308466" y="5274810"/>
            <a:ext cx="4579937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vấn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endParaRPr lang="en-US" sz="2800" b="1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B58C54-5D68-B908-B959-4B35B52DF5D1}"/>
              </a:ext>
            </a:extLst>
          </p:cNvPr>
          <p:cNvSpPr txBox="1"/>
          <p:nvPr/>
        </p:nvSpPr>
        <p:spPr>
          <a:xfrm>
            <a:off x="2944876" y="5929541"/>
            <a:ext cx="3254991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651701E4-AC07-543F-4115-D0078B03AA9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96717" y="4873236"/>
            <a:ext cx="1155742" cy="17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7962BA94-9785-39EC-9AE3-DC257D119552}"/>
              </a:ext>
            </a:extLst>
          </p:cNvPr>
          <p:cNvSpPr/>
          <p:nvPr/>
        </p:nvSpPr>
        <p:spPr>
          <a:xfrm>
            <a:off x="1002280" y="1845298"/>
            <a:ext cx="10566400" cy="1352397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833DAFF-1820-8D54-FFF2-61DD2D76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3049" y="5359400"/>
            <a:ext cx="2743432" cy="1498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71BB7D-1AC4-33E3-F180-CFF1D0DB2849}"/>
              </a:ext>
            </a:extLst>
          </p:cNvPr>
          <p:cNvSpPr txBox="1"/>
          <p:nvPr/>
        </p:nvSpPr>
        <p:spPr>
          <a:xfrm>
            <a:off x="1256280" y="1960573"/>
            <a:ext cx="1005840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Bài tập 2: Đặt một câu hỏi để hỏi về việc làm của người cha (hoặc những người đã can ngăn hay đã giúp đỡ ông).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43ACD07-91F3-A2DD-2306-88E1345DDF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96707">
            <a:off x="10902967" y="2169262"/>
            <a:ext cx="1145309" cy="11453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5866EDE-FCC7-72AE-B77E-287D327B33DA}"/>
              </a:ext>
            </a:extLst>
          </p:cNvPr>
          <p:cNvSpPr/>
          <p:nvPr/>
        </p:nvSpPr>
        <p:spPr>
          <a:xfrm>
            <a:off x="1256280" y="3571795"/>
            <a:ext cx="994229" cy="890283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4DE70-8A77-782A-67CA-B11DECE0AD25}"/>
              </a:ext>
            </a:extLst>
          </p:cNvPr>
          <p:cNvSpPr txBox="1"/>
          <p:nvPr/>
        </p:nvSpPr>
        <p:spPr>
          <a:xfrm>
            <a:off x="2670790" y="3755327"/>
            <a:ext cx="767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cha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trận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nl-NL" sz="28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80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0473D474-5D60-7BEC-C495-47E707889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97200" y="4596108"/>
            <a:ext cx="6197600" cy="25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A9FB672-0F8F-E157-1E96-E67B3C8D3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3758" y="1698707"/>
            <a:ext cx="8665566" cy="373618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0190341-1A30-5120-B9B8-EC3CDED45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0769" y="5373330"/>
            <a:ext cx="2743432" cy="1498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1E6250-8149-F857-797A-1BE66AA0EE54}"/>
              </a:ext>
            </a:extLst>
          </p:cNvPr>
          <p:cNvSpPr txBox="1"/>
          <p:nvPr/>
        </p:nvSpPr>
        <p:spPr>
          <a:xfrm>
            <a:off x="1120947" y="2591078"/>
            <a:ext cx="6951187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marR="0" lvl="0" indent="-457223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Câu hỏi dùng để làm gì?</a:t>
            </a:r>
          </a:p>
          <a:p>
            <a:pPr marL="457223" marR="0" lvl="0" indent="-457223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Trong câu hỏi thường có các từ ngữ nào?</a:t>
            </a:r>
          </a:p>
          <a:p>
            <a:pPr marL="457223" marR="0" lvl="0" indent="-457223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rPr>
              <a:t>Cuối câu hỏi có dấu câu gì? 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B5F1EB9E-A785-10DF-89CD-60DAD78C74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742">
            <a:off x="8866542" y="1759549"/>
            <a:ext cx="1041613" cy="80464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EF1994D-86FA-3E32-5D43-0626506E18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6707">
            <a:off x="10498398" y="3532543"/>
            <a:ext cx="1145309" cy="1145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6036A1-80A8-B62A-7FE1-2E8BD08385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13835"/>
          <a:stretch/>
        </p:blipFill>
        <p:spPr>
          <a:xfrm>
            <a:off x="2221559" y="5263352"/>
            <a:ext cx="2358269" cy="15470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A07534-F77A-1F9B-9CB0-F3125D1B60A0}"/>
              </a:ext>
            </a:extLst>
          </p:cNvPr>
          <p:cNvSpPr txBox="1"/>
          <p:nvPr/>
        </p:nvSpPr>
        <p:spPr>
          <a:xfrm>
            <a:off x="4084917" y="4962667"/>
            <a:ext cx="8665566" cy="172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ü"/>
            </a:pP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ü"/>
            </a:pP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có,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ü"/>
            </a:pP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1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DE90CAD9-D7B3-CCC8-767C-BEA2AB48D1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77744" y="1826532"/>
            <a:ext cx="6858000" cy="5031468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672DFAD6-8E60-0074-2CA8-0E7620A52D8A}"/>
              </a:ext>
            </a:extLst>
          </p:cNvPr>
          <p:cNvGrpSpPr/>
          <p:nvPr/>
        </p:nvGrpSpPr>
        <p:grpSpPr>
          <a:xfrm>
            <a:off x="1056627" y="1826532"/>
            <a:ext cx="10526567" cy="4578907"/>
            <a:chOff x="46194" y="289583"/>
            <a:chExt cx="2596610" cy="145743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40454A44-A26C-C7BC-15F9-42B05930107F}"/>
                </a:ext>
              </a:extLst>
            </p:cNvPr>
            <p:cNvSpPr/>
            <p:nvPr/>
          </p:nvSpPr>
          <p:spPr>
            <a:xfrm>
              <a:off x="46194" y="289583"/>
              <a:ext cx="2596610" cy="1457430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6506AA58-A429-EC5B-669F-AA705EFDB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77737">
            <a:off x="10193932" y="1856069"/>
            <a:ext cx="2057889" cy="6585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B3BD47-5EF1-F7FD-BA9D-568D331019EC}"/>
              </a:ext>
            </a:extLst>
          </p:cNvPr>
          <p:cNvSpPr txBox="1"/>
          <p:nvPr/>
        </p:nvSpPr>
        <p:spPr>
          <a:xfrm>
            <a:off x="1708375" y="3111353"/>
            <a:ext cx="4216401" cy="1293496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dung </a:t>
            </a:r>
          </a:p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bài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82FA6-BDFF-59E7-3F04-CB2CC30460FE}"/>
              </a:ext>
            </a:extLst>
          </p:cNvPr>
          <p:cNvSpPr txBox="1"/>
          <p:nvPr/>
        </p:nvSpPr>
        <p:spPr>
          <a:xfrm>
            <a:off x="6526200" y="2788188"/>
            <a:ext cx="4216401" cy="1939826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2 –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B52E6163-2695-B860-5DE3-E6312C5D5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90488" y="4173779"/>
            <a:ext cx="2760453" cy="274320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F6C8767-7A93-F838-F39F-1034D72907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1420" y="4834089"/>
            <a:ext cx="2576959" cy="220974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9DF50261-BEE9-74E1-693F-7FB863693B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530515">
            <a:off x="897921" y="2403994"/>
            <a:ext cx="1163956" cy="1070839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E84B5F9-00F8-4613-C460-28E724401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872625">
            <a:off x="10442718" y="2284613"/>
            <a:ext cx="1163956" cy="10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8DE51C29-6F0A-327F-9C7B-7AA25D768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27717" y="897489"/>
            <a:ext cx="6525330" cy="468930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FD90CE4-78AE-7EB4-0D6E-BA7A0D30E5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0627075" y="5387858"/>
            <a:ext cx="1145309" cy="114530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F8BAC5C-F4F4-A1C1-ADE9-1A8C610600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0534164" y="3606369"/>
            <a:ext cx="1041613" cy="804646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082F223-ACDB-0F01-A26D-A3154C85C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69329" y="4835237"/>
            <a:ext cx="3673409" cy="20066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E132A8CC-DFCE-9816-9C4D-D67C19C84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25433" y="628903"/>
            <a:ext cx="2986189" cy="2019410"/>
          </a:xfrm>
          <a:prstGeom prst="rect">
            <a:avLst/>
          </a:prstGeom>
        </p:spPr>
      </p:pic>
      <p:pic>
        <p:nvPicPr>
          <p:cNvPr id="19" name="BoLaTatCa-ThaoMy_tnt5">
            <a:hlinkClick r:id="" action="ppaction://media"/>
            <a:extLst>
              <a:ext uri="{FF2B5EF4-FFF2-40B4-BE49-F238E27FC236}">
                <a16:creationId xmlns:a16="http://schemas.microsoft.com/office/drawing/2014/main" id="{6D507434-7598-6A76-E2E0-7DEA6EA8E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9801" y="1530232"/>
            <a:ext cx="1352397" cy="1352397"/>
          </a:xfrm>
          <a:prstGeom prst="rect">
            <a:avLst/>
          </a:prstGeom>
        </p:spPr>
      </p:pic>
      <p:pic>
        <p:nvPicPr>
          <p:cNvPr id="20" name="Picture 2" descr="Music ">
            <a:extLst>
              <a:ext uri="{FF2B5EF4-FFF2-40B4-BE49-F238E27FC236}">
                <a16:creationId xmlns:a16="http://schemas.microsoft.com/office/drawing/2014/main" id="{37789BE5-956F-638A-425A-EFA65CAF6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028">
            <a:off x="857258" y="1929275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9CAA0D-1F6A-851D-81A6-CFAC8CEC6F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548530">
            <a:off x="2344135" y="1656799"/>
            <a:ext cx="1016088" cy="1016088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66F8C05-8263-5B50-8E69-E5137271DD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735087" y="3968597"/>
            <a:ext cx="2305670" cy="29539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2E631-46E9-3BE1-AC08-F99330DEA384}"/>
              </a:ext>
            </a:extLst>
          </p:cNvPr>
          <p:cNvSpPr txBox="1"/>
          <p:nvPr/>
        </p:nvSpPr>
        <p:spPr>
          <a:xfrm>
            <a:off x="3997668" y="2909901"/>
            <a:ext cx="419666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điệu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hát</a:t>
            </a:r>
            <a:r>
              <a:rPr lang="en-US" sz="28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Bố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tất</a:t>
            </a:r>
            <a:r>
              <a:rPr lang="en-US" sz="2800" i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cả</a:t>
            </a:r>
            <a:endParaRPr lang="en-US" sz="2800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7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33FB387B-773B-F482-DA22-661DFE912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8675" y="2422248"/>
            <a:ext cx="8449528" cy="398513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002F8DE-E2BF-E86F-04A4-DBC4B6C3F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19181" y="4435752"/>
            <a:ext cx="2667681" cy="237090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B3FFBEC-B3FC-C4B7-9622-BBD38D42DA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0903322" y="3073400"/>
            <a:ext cx="1145309" cy="114530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C2477B47-B12C-E235-2237-14AC82704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9385988" y="1801003"/>
            <a:ext cx="1041613" cy="80464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BB88D6D-7904-5490-C748-C677C0214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02540" y="5106954"/>
            <a:ext cx="3673409" cy="2006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6028CE-2F2A-3E93-8D7C-D9D499585DBD}"/>
              </a:ext>
            </a:extLst>
          </p:cNvPr>
          <p:cNvSpPr txBox="1"/>
          <p:nvPr/>
        </p:nvSpPr>
        <p:spPr>
          <a:xfrm>
            <a:off x="3327400" y="1741661"/>
            <a:ext cx="553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0CB9F-D75B-51F7-8DE3-A63288A28109}"/>
              </a:ext>
            </a:extLst>
          </p:cNvPr>
          <p:cNvSpPr txBox="1"/>
          <p:nvPr/>
        </p:nvSpPr>
        <p:spPr>
          <a:xfrm>
            <a:off x="2693510" y="2828638"/>
            <a:ext cx="5819857" cy="2278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457223" indent="-457223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11"/>
            <a:extLst>
              <a:ext uri="{FF2B5EF4-FFF2-40B4-BE49-F238E27FC236}">
                <a16:creationId xmlns:a16="http://schemas.microsoft.com/office/drawing/2014/main" id="{B8CCB615-25FD-16E7-E498-D6CFCF4BE8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058" y="2481631"/>
            <a:ext cx="1431973" cy="15752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>
            <a:extLst>
              <a:ext uri="{FF2B5EF4-FFF2-40B4-BE49-F238E27FC236}">
                <a16:creationId xmlns:a16="http://schemas.microsoft.com/office/drawing/2014/main" id="{68C7A49D-71E1-68C0-E10A-F873AD256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90853" y="3343054"/>
            <a:ext cx="3098800" cy="2080568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A996E703-59BF-875A-F90C-4506564A3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69710" y="2716087"/>
            <a:ext cx="3098800" cy="2080568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79154DD-EEE4-EEA7-424F-DA1394E21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0497" y="2299048"/>
            <a:ext cx="3098800" cy="2080568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55DED906-A1B6-8489-B1EC-C06C3B01B4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0749200" y="2030297"/>
            <a:ext cx="1041613" cy="804646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D0FEB58C-0AEA-8587-36E6-6DAB7BE15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88" y="5658567"/>
            <a:ext cx="3673409" cy="2006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325FBF6-F16D-58C3-9C84-46CD2A816D01}"/>
              </a:ext>
            </a:extLst>
          </p:cNvPr>
          <p:cNvSpPr txBox="1"/>
          <p:nvPr/>
        </p:nvSpPr>
        <p:spPr>
          <a:xfrm>
            <a:off x="3327400" y="1722630"/>
            <a:ext cx="553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E51EAF-F222-9FC5-411F-F23B63E1177C}"/>
              </a:ext>
            </a:extLst>
          </p:cNvPr>
          <p:cNvSpPr txBox="1"/>
          <p:nvPr/>
        </p:nvSpPr>
        <p:spPr>
          <a:xfrm>
            <a:off x="937129" y="2971369"/>
            <a:ext cx="244553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288291-2790-56AF-CD14-203C9966138C}"/>
              </a:ext>
            </a:extLst>
          </p:cNvPr>
          <p:cNvSpPr txBox="1"/>
          <p:nvPr/>
        </p:nvSpPr>
        <p:spPr>
          <a:xfrm>
            <a:off x="4692053" y="3343054"/>
            <a:ext cx="244553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Hỗn loạn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96C7AB-F9AA-DE32-5DC4-E5927DD0912A}"/>
              </a:ext>
            </a:extLst>
          </p:cNvPr>
          <p:cNvSpPr txBox="1"/>
          <p:nvPr/>
        </p:nvSpPr>
        <p:spPr>
          <a:xfrm>
            <a:off x="8207736" y="4015375"/>
            <a:ext cx="244553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Bàng hoàng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3E9E8F-AE8E-012E-970C-3C820495E375}"/>
              </a:ext>
            </a:extLst>
          </p:cNvPr>
          <p:cNvSpPr txBox="1"/>
          <p:nvPr/>
        </p:nvSpPr>
        <p:spPr>
          <a:xfrm>
            <a:off x="360178" y="4517045"/>
            <a:ext cx="309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 hiện tượng thiên tai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60B1D9-A053-983F-35B6-69DE24D4D1A4}"/>
              </a:ext>
            </a:extLst>
          </p:cNvPr>
          <p:cNvSpPr txBox="1"/>
          <p:nvPr/>
        </p:nvSpPr>
        <p:spPr>
          <a:xfrm>
            <a:off x="3841619" y="4995285"/>
            <a:ext cx="38574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Tình trạng lộn xộn, không kiểm soát được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E75F33-6DCA-D2E5-8EDB-F3FE937A0856}"/>
              </a:ext>
            </a:extLst>
          </p:cNvPr>
          <p:cNvSpPr txBox="1"/>
          <p:nvPr/>
        </p:nvSpPr>
        <p:spPr>
          <a:xfrm>
            <a:off x="7974323" y="5423622"/>
            <a:ext cx="3857499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Choáng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váng, sững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sờ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0161868-8944-5E08-E4D3-250FFCDD9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193" y="2711274"/>
            <a:ext cx="511331" cy="5113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4BC5FA-D8E8-BD71-8341-1F64303CE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145" y="3005403"/>
            <a:ext cx="511331" cy="5113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C25A75-56DB-29E4-D748-BDCA80942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136" y="3656700"/>
            <a:ext cx="511331" cy="5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762BA4-28A1-CE74-9BA6-F6502F593025}"/>
              </a:ext>
            </a:extLst>
          </p:cNvPr>
          <p:cNvSpPr txBox="1"/>
          <p:nvPr/>
        </p:nvSpPr>
        <p:spPr>
          <a:xfrm>
            <a:off x="679319" y="2290620"/>
            <a:ext cx="8977865" cy="185412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Hướng dẫn:</a:t>
            </a:r>
          </a:p>
          <a:p>
            <a:pPr marL="457223" marR="0" lvl="0" indent="-457223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Chú ý đọc đúng thanh điệu của tiếng.</a:t>
            </a:r>
          </a:p>
          <a:p>
            <a:pPr marL="457223" marR="0" lvl="0" indent="-457223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Ngắt nghỉ chính xác, giọng đọc nhẹ nhàng tình cảm. 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C703ACA-721B-5A73-A411-D3D68463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0627704" y="2842366"/>
            <a:ext cx="1041613" cy="804646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F6C7704-B680-0FF5-C409-66DDE4D24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918070"/>
            <a:ext cx="3673409" cy="200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8023CA-7E74-0DC9-DC97-5EBCA7BFE7A2}"/>
              </a:ext>
            </a:extLst>
          </p:cNvPr>
          <p:cNvSpPr txBox="1"/>
          <p:nvPr/>
        </p:nvSpPr>
        <p:spPr>
          <a:xfrm>
            <a:off x="3327400" y="1607008"/>
            <a:ext cx="553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A407F6C0-5911-0EF6-137B-783C0D597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81505" y="4198759"/>
            <a:ext cx="2858098" cy="27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7917F88F-7ABF-B10D-814D-4DE18422D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16245">
            <a:off x="4700467" y="5920068"/>
            <a:ext cx="695837" cy="654957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BFD8B4BE-D630-CA0D-5051-5C8E4C09E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04703">
            <a:off x="5748166" y="5920068"/>
            <a:ext cx="695837" cy="654957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757AD83B-D4EA-08CC-BF28-477972E1B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9385">
            <a:off x="6796574" y="5920068"/>
            <a:ext cx="695837" cy="654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9C076-81BA-36CD-50A0-CB071608624F}"/>
              </a:ext>
            </a:extLst>
          </p:cNvPr>
          <p:cNvSpPr txBox="1"/>
          <p:nvPr/>
        </p:nvSpPr>
        <p:spPr>
          <a:xfrm>
            <a:off x="3918275" y="1705480"/>
            <a:ext cx="406668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hiểu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339E-0D5C-3A3F-DAA0-4DEBB118B09A}"/>
              </a:ext>
            </a:extLst>
          </p:cNvPr>
          <p:cNvSpPr txBox="1"/>
          <p:nvPr/>
        </p:nvSpPr>
        <p:spPr>
          <a:xfrm>
            <a:off x="874975" y="2552874"/>
            <a:ext cx="10723467" cy="344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uyện</a:t>
            </a: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gì xảy ra với ngôi trường của cậu con trai khi động đất?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Vì sao người cha vẫn quyết tâm đào bới đống đổ nát khi mọi người cho rằng không còn hi vọng? 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Quyết tâm của người cha đem lại kết quả gì?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Chi tiết nào cho thấy cậu con trai rất tin tưởng vào cha mình?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Qua bài đọc, em hiểu nội dung câu chuyện nói về điều gì?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198611" y="3165766"/>
            <a:ext cx="3589003" cy="5080001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5785272" y="-397565"/>
            <a:ext cx="5139253" cy="338972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Chào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sym typeface="Arial"/>
              </a:rPr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ác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con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,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sym typeface="Arial"/>
              </a:rPr>
              <a:t>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ôm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rốt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ngon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nhé</a:t>
            </a:r>
            <a:r>
              <a:rPr lang="en-US" sz="2400">
                <a:solidFill>
                  <a:prstClr val="black"/>
                </a:solidFill>
                <a:latin typeface="UTM Avo" panose="02040603050506020204" pitchFamily="18"/>
                <a:sym typeface="Arial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87201" y="5168387"/>
            <a:ext cx="3048007" cy="2832613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496800" y="5664201"/>
            <a:ext cx="1828800" cy="831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781801"/>
            <a:ext cx="12192000" cy="14224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812800" y="180340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76A8F-8390-E014-C29B-E84B80F42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57" y="-4495"/>
            <a:ext cx="1126598" cy="1258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72357 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7375 -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967</Words>
  <Application>Microsoft Office PowerPoint</Application>
  <PresentationFormat>Widescreen</PresentationFormat>
  <Paragraphs>87</Paragraphs>
  <Slides>24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UTM Avo</vt:lpstr>
      <vt:lpstr>Calibri Light</vt:lpstr>
      <vt:lpstr>Arial</vt:lpstr>
      <vt:lpstr>Calibri</vt:lpstr>
      <vt:lpstr>Wingdings</vt:lpstr>
      <vt:lpstr>Office Theme</vt:lpstr>
      <vt:lpstr>2_Office Theme</vt:lpstr>
      <vt:lpstr>1_Office Theme</vt:lpstr>
      <vt:lpstr>3_Office Theme</vt:lpstr>
      <vt:lpstr>Tuần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23</cp:revision>
  <dcterms:created xsi:type="dcterms:W3CDTF">2023-10-19T01:39:18Z</dcterms:created>
  <dcterms:modified xsi:type="dcterms:W3CDTF">2024-01-08T04:52:58Z</dcterms:modified>
</cp:coreProperties>
</file>