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0.svg" ContentType="image/svg+xml"/>
  <Override PartName="/ppt/media/image22.svg" ContentType="image/svg+xml"/>
  <Override PartName="/ppt/media/image24.svg" ContentType="image/svg+xml"/>
  <Override PartName="/ppt/media/image44.svg" ContentType="image/svg+xml"/>
  <Override PartName="/ppt/media/image52.svg" ContentType="image/svg+xml"/>
  <Override PartName="/ppt/media/image5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0"/>
  </p:notesMasterIdLst>
  <p:sldIdLst>
    <p:sldId id="256" r:id="rId4"/>
    <p:sldId id="269" r:id="rId5"/>
    <p:sldId id="421" r:id="rId6"/>
    <p:sldId id="272" r:id="rId7"/>
    <p:sldId id="275" r:id="rId8"/>
    <p:sldId id="277" r:id="rId9"/>
    <p:sldId id="470" r:id="rId11"/>
    <p:sldId id="282" r:id="rId12"/>
    <p:sldId id="276" r:id="rId13"/>
    <p:sldId id="284" r:id="rId14"/>
    <p:sldId id="285" r:id="rId15"/>
    <p:sldId id="351" r:id="rId16"/>
    <p:sldId id="348" r:id="rId17"/>
    <p:sldId id="349" r:id="rId18"/>
    <p:sldId id="383" r:id="rId19"/>
    <p:sldId id="384" r:id="rId20"/>
    <p:sldId id="385" r:id="rId21"/>
    <p:sldId id="386" r:id="rId22"/>
    <p:sldId id="420" r:id="rId23"/>
    <p:sldId id="419" r:id="rId24"/>
    <p:sldId id="418" r:id="rId25"/>
    <p:sldId id="388" r:id="rId26"/>
    <p:sldId id="389" r:id="rId27"/>
    <p:sldId id="350" r:id="rId28"/>
    <p:sldId id="286" r:id="rId29"/>
    <p:sldId id="287" r:id="rId30"/>
    <p:sldId id="288" r:id="rId31"/>
    <p:sldId id="289" r:id="rId32"/>
    <p:sldId id="290" r:id="rId33"/>
    <p:sldId id="291" r:id="rId34"/>
    <p:sldId id="292" r:id="rId35"/>
    <p:sldId id="293" r:id="rId36"/>
    <p:sldId id="294" r:id="rId37"/>
    <p:sldId id="295" r:id="rId38"/>
    <p:sldId id="271" r:id="rId39"/>
    <p:sldId id="274" r:id="rId40"/>
    <p:sldId id="296" r:id="rId41"/>
    <p:sldId id="273" r:id="rId42"/>
    <p:sldId id="297" r:id="rId43"/>
    <p:sldId id="298" r:id="rId44"/>
    <p:sldId id="257" r:id="rId45"/>
    <p:sldId id="302" r:id="rId46"/>
    <p:sldId id="258" r:id="rId47"/>
    <p:sldId id="299" r:id="rId48"/>
    <p:sldId id="303" r:id="rId49"/>
    <p:sldId id="266" r:id="rId50"/>
    <p:sldId id="278" r:id="rId51"/>
    <p:sldId id="280" r:id="rId52"/>
    <p:sldId id="279" r:id="rId53"/>
    <p:sldId id="265" r:id="rId54"/>
    <p:sldId id="268" r:id="rId55"/>
  </p:sldIdLst>
  <p:sldSz cx="12192000" cy="6858000"/>
  <p:notesSz cx="6858000" cy="9144000"/>
  <p:embeddedFontLst>
    <p:embeddedFont>
      <p:font typeface="Calibri" panose="020F0502020204030204"/>
      <p:regular r:id="rId59"/>
      <p:bold r:id="rId60"/>
      <p:italic r:id="rId61"/>
      <p:boldItalic r:id="rId62"/>
    </p:embeddedFont>
    <p:embeddedFont>
      <p:font typeface="Calibri Light" panose="020F0302020204030204" charset="0"/>
      <p:regular r:id="rId63"/>
      <p:italic r:id="rId64"/>
    </p:embeddedFont>
    <p:embeddedFont>
      <p:font typeface="Calibri" panose="020F050202020403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77" autoAdjust="0"/>
    <p:restoredTop sz="94643"/>
  </p:normalViewPr>
  <p:slideViewPr>
    <p:cSldViewPr snapToGrid="0">
      <p:cViewPr varScale="1">
        <p:scale>
          <a:sx n="104" d="100"/>
          <a:sy n="104" d="100"/>
        </p:scale>
        <p:origin x="3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font" Target="fonts/font10.fntdata"/><Relationship Id="rId67" Type="http://schemas.openxmlformats.org/officeDocument/2006/relationships/font" Target="fonts/font9.fntdata"/><Relationship Id="rId66" Type="http://schemas.openxmlformats.org/officeDocument/2006/relationships/font" Target="fonts/font8.fntdata"/><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3.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9C3AA-D6BB-334C-A847-9A506C210E4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5316F-4563-F74A-BE01-E8163CA3B8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5316F-4563-F74A-BE01-E8163CA3B8FB}"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nút play để chơi game</a:t>
            </a:r>
            <a:endParaRPr lang="en-US" dirty="0"/>
          </a:p>
        </p:txBody>
      </p:sp>
      <p:sp>
        <p:nvSpPr>
          <p:cNvPr id="4" name="Slide Number Placeholder 3"/>
          <p:cNvSpPr>
            <a:spLocks noGrp="1"/>
          </p:cNvSpPr>
          <p:nvPr>
            <p:ph type="sldNum" sz="quarter" idx="5"/>
          </p:nvPr>
        </p:nvSpPr>
        <p:spPr/>
        <p:txBody>
          <a:bodyPr/>
          <a:lstStyle/>
          <a:p>
            <a:fld id="{4795316F-4563-F74A-BE01-E8163CA3B8F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04949BE-1264-40E4-BDA5-77919F8C288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04949BE-1264-40E4-BDA5-77919F8C288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svg"/><Relationship Id="rId7"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18.jpeg"/><Relationship Id="rId13" Type="http://schemas.openxmlformats.org/officeDocument/2006/relationships/slideLayout" Target="../slideLayouts/slideLayout2.xml"/><Relationship Id="rId12" Type="http://schemas.openxmlformats.org/officeDocument/2006/relationships/image" Target="../media/image26.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2.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microsoft.com/office/2007/relationships/media" Target="../media/media4.mp4"/><Relationship Id="rId1" Type="http://schemas.openxmlformats.org/officeDocument/2006/relationships/video" Target="../media/media4.mp4"/></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hoc10.vn/doc-sach/lich-su-va-dia-li-4/1/332/76/" TargetMode="Externa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sv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hoc10.vn/doc-sach/lich-su-va-dia-li-4/1/332/80/" TargetMode="External"/><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3.xml"/><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png"/></Relationships>
</file>

<file path=ppt/slides/_rels/slide41.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1.png"/><Relationship Id="rId2" Type="http://schemas.openxmlformats.org/officeDocument/2006/relationships/image" Target="../media/image63.png"/><Relationship Id="rId15" Type="http://schemas.openxmlformats.org/officeDocument/2006/relationships/notesSlide" Target="../notesSlides/notesSlide6.xml"/><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image" Target="../media/image62.jpeg"/><Relationship Id="rId10" Type="http://schemas.openxmlformats.org/officeDocument/2006/relationships/image" Target="../media/image70.png"/><Relationship Id="rId1" Type="http://schemas.openxmlformats.org/officeDocument/2006/relationships/image" Target="../media/image60.png"/></Relationships>
</file>

<file path=ppt/slides/_rels/slide42.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1.png"/><Relationship Id="rId2" Type="http://schemas.openxmlformats.org/officeDocument/2006/relationships/image" Target="../media/image63.png"/><Relationship Id="rId15" Type="http://schemas.openxmlformats.org/officeDocument/2006/relationships/notesSlide" Target="../notesSlides/notesSlide7.xml"/><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image" Target="../media/image62.jpeg"/><Relationship Id="rId10" Type="http://schemas.openxmlformats.org/officeDocument/2006/relationships/image" Target="../media/image70.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6.png"/><Relationship Id="rId5" Type="http://schemas.openxmlformats.org/officeDocument/2006/relationships/image" Target="../media/image61.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5" Type="http://schemas.openxmlformats.org/officeDocument/2006/relationships/notesSlide" Target="../notesSlides/notesSlide8.xml"/><Relationship Id="rId14" Type="http://schemas.openxmlformats.org/officeDocument/2006/relationships/slideLayout" Target="../slideLayouts/slideLayout12.xml"/><Relationship Id="rId13" Type="http://schemas.openxmlformats.org/officeDocument/2006/relationships/audio" Target="../media/audio2.wav"/><Relationship Id="rId12" Type="http://schemas.openxmlformats.org/officeDocument/2006/relationships/audio" Target="../media/audio3.wav"/><Relationship Id="rId11" Type="http://schemas.openxmlformats.org/officeDocument/2006/relationships/image" Target="../media/image62.jpeg"/><Relationship Id="rId10" Type="http://schemas.openxmlformats.org/officeDocument/2006/relationships/image" Target="../media/image67.png"/><Relationship Id="rId1" Type="http://schemas.openxmlformats.org/officeDocument/2006/relationships/image" Target="../media/image60.png"/></Relationships>
</file>

<file path=ppt/slides/_rels/slide44.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1.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5" Type="http://schemas.openxmlformats.org/officeDocument/2006/relationships/notesSlide" Target="../notesSlides/notesSlide9.xml"/><Relationship Id="rId14" Type="http://schemas.openxmlformats.org/officeDocument/2006/relationships/slideLayout" Target="../slideLayouts/slideLayout12.xml"/><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image" Target="../media/image62.jpeg"/><Relationship Id="rId10" Type="http://schemas.openxmlformats.org/officeDocument/2006/relationships/image" Target="../media/image68.png"/><Relationship Id="rId1" Type="http://schemas.openxmlformats.org/officeDocument/2006/relationships/image" Target="../media/image60.png"/></Relationships>
</file>

<file path=ppt/slides/_rels/slide45.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4" Type="http://schemas.openxmlformats.org/officeDocument/2006/relationships/notesSlide" Target="../notesSlides/notesSlide10.xml"/><Relationship Id="rId13" Type="http://schemas.openxmlformats.org/officeDocument/2006/relationships/slideLayout" Target="../slideLayouts/slideLayout12.xml"/><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62.jpeg"/><Relationship Id="rId1"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2.jpeg"/><Relationship Id="rId1" Type="http://schemas.openxmlformats.org/officeDocument/2006/relationships/image" Target="../media/image60.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hoc10.vn/doc-sach/lich-su-va-dia-li-4/1/332/80/" TargetMode="External"/><Relationship Id="rId1"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75.png"/><Relationship Id="rId1" Type="http://schemas.openxmlformats.org/officeDocument/2006/relationships/image" Target="../media/image7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hoc10.vn/doc-sach/lich-su-va-dia-li-4/1/332/76/" TargetMode="Externa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1.png"/><Relationship Id="rId4" Type="http://schemas.microsoft.com/office/2007/relationships/hdphoto" Target="../media/image80.wdp"/><Relationship Id="rId3" Type="http://schemas.openxmlformats.org/officeDocument/2006/relationships/image" Target="../media/image79.png"/><Relationship Id="rId2" Type="http://schemas.openxmlformats.org/officeDocument/2006/relationships/hyperlink" Target="https://www.facebook.com/hoc10fb/" TargetMode="External"/><Relationship Id="rId1" Type="http://schemas.openxmlformats.org/officeDocument/2006/relationships/image" Target="../media/image74.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Subtitle 2"/>
          <p:cNvSpPr txBox="1"/>
          <p:nvPr/>
        </p:nvSpPr>
        <p:spPr>
          <a:xfrm>
            <a:off x="0" y="2721966"/>
            <a:ext cx="1219200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vi-VN" sz="5400" b="1" dirty="0">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vi-VN" sz="5400" b="1" dirty="0">
                <a:solidFill>
                  <a:srgbClr val="FF0000"/>
                </a:solidFill>
                <a:latin typeface="UTM Avo" panose="02040603050506020204" pitchFamily="18" charset="0"/>
              </a:rPr>
              <a:t>14. Phố cổ Hội An</a:t>
            </a:r>
            <a:endParaRPr lang="en-US" sz="5400" b="1" dirty="0">
              <a:solidFill>
                <a:srgbClr val="FF0000"/>
              </a:solidFill>
              <a:latin typeface="UTM Avo" panose="02040603050506020204" pitchFamily="18" charset="0"/>
            </a:endParaRPr>
          </a:p>
        </p:txBody>
      </p:sp>
      <p:sp>
        <p:nvSpPr>
          <p:cNvPr id="4" name="TextBox 3"/>
          <p:cNvSpPr txBox="1"/>
          <p:nvPr/>
        </p:nvSpPr>
        <p:spPr>
          <a:xfrm>
            <a:off x="1307277" y="1700789"/>
            <a:ext cx="10257705" cy="1021177"/>
          </a:xfrm>
          <a:prstGeom prst="rect">
            <a:avLst/>
          </a:prstGeom>
          <a:noFill/>
        </p:spPr>
        <p:txBody>
          <a:bodyPr wrap="square">
            <a:spAutoFit/>
          </a:bodyPr>
          <a:lstStyle/>
          <a:p>
            <a:pPr>
              <a:lnSpc>
                <a:spcPct val="125000"/>
              </a:lnSpc>
              <a:spcBef>
                <a:spcPts val="0"/>
              </a:spcBef>
            </a:pPr>
            <a:r>
              <a:rPr lang="en-US" sz="5400" b="1" dirty="0" err="1">
                <a:solidFill>
                  <a:srgbClr val="002060"/>
                </a:solidFill>
                <a:latin typeface="UTM Avo" panose="02040603050506020204" pitchFamily="18" charset="0"/>
              </a:rPr>
              <a:t>Vùng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Duyên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hải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miền</a:t>
            </a:r>
            <a:r>
              <a:rPr lang="en-US" sz="5400" b="1" dirty="0">
                <a:solidFill>
                  <a:srgbClr val="002060"/>
                </a:solidFill>
                <a:latin typeface="UTM Avo" panose="02040603050506020204" pitchFamily="18" charset="0"/>
              </a:rPr>
              <a:t> Trung</a:t>
            </a:r>
            <a:endParaRPr lang="en-US" sz="5400" b="1" dirty="0">
              <a:solidFill>
                <a:srgbClr val="FF0000"/>
              </a:solidFill>
              <a:latin typeface="UTM Avo" panose="02040603050506020204" pitchFamily="18" charset="0"/>
            </a:endParaRPr>
          </a:p>
        </p:txBody>
      </p:sp>
      <p:sp>
        <p:nvSpPr>
          <p:cNvPr id="5" name="Title 1"/>
          <p:cNvSpPr txBox="1"/>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06935" y="1798805"/>
            <a:ext cx="4984788" cy="4680857"/>
            <a:chOff x="83589" y="176423"/>
            <a:chExt cx="9898611" cy="9295076"/>
          </a:xfrm>
        </p:grpSpPr>
        <p:pic>
          <p:nvPicPr>
            <p:cNvPr id="3" name="Picture 2"/>
            <p:cNvPicPr>
              <a:picLocks noChangeAspect="1"/>
            </p:cNvPicPr>
            <p:nvPr/>
          </p:nvPicPr>
          <p:blipFill rotWithShape="1">
            <a:blip r:embed="rId2"/>
            <a:srcRect b="4014"/>
            <a:stretch>
              <a:fillRect/>
            </a:stretch>
          </p:blipFill>
          <p:spPr>
            <a:xfrm>
              <a:off x="83589" y="176423"/>
              <a:ext cx="9898611" cy="8548477"/>
            </a:xfrm>
            <a:prstGeom prst="rect">
              <a:avLst/>
            </a:prstGeom>
          </p:spPr>
        </p:pic>
        <p:sp>
          <p:nvSpPr>
            <p:cNvPr id="4" name="TextBox 3"/>
            <p:cNvSpPr txBox="1"/>
            <p:nvPr/>
          </p:nvSpPr>
          <p:spPr>
            <a:xfrm>
              <a:off x="1337195" y="8871334"/>
              <a:ext cx="7391400" cy="600165"/>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3. </a:t>
              </a:r>
              <a:r>
                <a:rPr lang="en-US" sz="2000">
                  <a:latin typeface="UTM Avo" panose="02040603050506020204" pitchFamily="18"/>
                  <a:cs typeface="Arial" panose="020B0604020202020204" pitchFamily="34" charset="0"/>
                </a:rPr>
                <a:t>Mặt tiền Nhà cổ Phùng Hưng </a:t>
              </a:r>
              <a:endParaRPr lang="en-US" sz="2000">
                <a:latin typeface="UTM Avo" panose="02040603050506020204" pitchFamily="18"/>
                <a:cs typeface="Arial" panose="020B0604020202020204" pitchFamily="34" charset="0"/>
              </a:endParaRPr>
            </a:p>
          </p:txBody>
        </p:sp>
      </p:grpSp>
      <p:grpSp>
        <p:nvGrpSpPr>
          <p:cNvPr id="5" name="Group 4"/>
          <p:cNvGrpSpPr/>
          <p:nvPr/>
        </p:nvGrpSpPr>
        <p:grpSpPr>
          <a:xfrm>
            <a:off x="6742430" y="0"/>
            <a:ext cx="4489450" cy="3592204"/>
            <a:chOff x="10210800" y="176423"/>
            <a:chExt cx="7704485" cy="4683931"/>
          </a:xfrm>
        </p:grpSpPr>
        <p:pic>
          <p:nvPicPr>
            <p:cNvPr id="6" name="Picture 5"/>
            <p:cNvPicPr>
              <a:picLocks noChangeAspect="1"/>
            </p:cNvPicPr>
            <p:nvPr/>
          </p:nvPicPr>
          <p:blipFill>
            <a:blip r:embed="rId3"/>
            <a:stretch>
              <a:fillRect/>
            </a:stretch>
          </p:blipFill>
          <p:spPr>
            <a:xfrm>
              <a:off x="10210800" y="176423"/>
              <a:ext cx="7704485" cy="4189200"/>
            </a:xfrm>
            <a:prstGeom prst="rect">
              <a:avLst/>
            </a:prstGeom>
          </p:spPr>
        </p:pic>
        <p:sp>
          <p:nvSpPr>
            <p:cNvPr id="7" name="TextBox 6"/>
            <p:cNvSpPr txBox="1"/>
            <p:nvPr/>
          </p:nvSpPr>
          <p:spPr>
            <a:xfrm>
              <a:off x="10210800" y="4340379"/>
              <a:ext cx="7391400" cy="519975"/>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4. </a:t>
              </a:r>
              <a:r>
                <a:rPr lang="en-US" sz="2000">
                  <a:latin typeface="UTM Avo" panose="02040603050506020204" pitchFamily="18"/>
                  <a:cs typeface="Arial" panose="020B0604020202020204" pitchFamily="34" charset="0"/>
                </a:rPr>
                <a:t>Hội quán Phúc Kiến</a:t>
              </a:r>
              <a:endParaRPr lang="en-US" sz="2000">
                <a:latin typeface="UTM Avo" panose="02040603050506020204" pitchFamily="18"/>
                <a:cs typeface="Arial" panose="020B0604020202020204" pitchFamily="34" charset="0"/>
              </a:endParaRPr>
            </a:p>
          </p:txBody>
        </p:sp>
      </p:grpSp>
      <p:grpSp>
        <p:nvGrpSpPr>
          <p:cNvPr id="8" name="Group 7"/>
          <p:cNvGrpSpPr/>
          <p:nvPr/>
        </p:nvGrpSpPr>
        <p:grpSpPr>
          <a:xfrm>
            <a:off x="6742430" y="3670935"/>
            <a:ext cx="4488815" cy="3248182"/>
            <a:chOff x="10109547" y="5026213"/>
            <a:chExt cx="7704484" cy="3833467"/>
          </a:xfrm>
        </p:grpSpPr>
        <p:pic>
          <p:nvPicPr>
            <p:cNvPr id="9" name="Picture 8"/>
            <p:cNvPicPr>
              <a:picLocks noChangeAspect="1"/>
            </p:cNvPicPr>
            <p:nvPr/>
          </p:nvPicPr>
          <p:blipFill rotWithShape="1">
            <a:blip r:embed="rId4"/>
            <a:srcRect t="10002"/>
            <a:stretch>
              <a:fillRect/>
            </a:stretch>
          </p:blipFill>
          <p:spPr>
            <a:xfrm>
              <a:off x="10109547" y="5026213"/>
              <a:ext cx="7704484" cy="3219299"/>
            </a:xfrm>
            <a:prstGeom prst="rect">
              <a:avLst/>
            </a:prstGeom>
          </p:spPr>
        </p:pic>
        <p:sp>
          <p:nvSpPr>
            <p:cNvPr id="10" name="TextBox 9"/>
            <p:cNvSpPr txBox="1"/>
            <p:nvPr/>
          </p:nvSpPr>
          <p:spPr>
            <a:xfrm>
              <a:off x="10109547" y="8389044"/>
              <a:ext cx="7391400" cy="470636"/>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5. </a:t>
              </a:r>
              <a:r>
                <a:rPr lang="en-US" sz="2000">
                  <a:latin typeface="UTM Avo" panose="02040603050506020204" pitchFamily="18"/>
                  <a:cs typeface="Arial" panose="020B0604020202020204" pitchFamily="34" charset="0"/>
                </a:rPr>
                <a:t>Chùa Cầu</a:t>
              </a:r>
              <a:endParaRPr lang="en-US" sz="200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grpSp>
        <p:nvGrpSpPr>
          <p:cNvPr id="11" name="Group 10"/>
          <p:cNvGrpSpPr/>
          <p:nvPr/>
        </p:nvGrpSpPr>
        <p:grpSpPr>
          <a:xfrm>
            <a:off x="3081020" y="772795"/>
            <a:ext cx="4875530" cy="6044565"/>
            <a:chOff x="799623" y="269407"/>
            <a:chExt cx="9109502" cy="11816418"/>
          </a:xfrm>
        </p:grpSpPr>
        <p:sp>
          <p:nvSpPr>
            <p:cNvPr id="12" name="Rectangle 11"/>
            <p:cNvSpPr/>
            <p:nvPr/>
          </p:nvSpPr>
          <p:spPr>
            <a:xfrm>
              <a:off x="1143000" y="342900"/>
              <a:ext cx="8610600" cy="10058400"/>
            </a:xfrm>
            <a:prstGeom prst="rect">
              <a:avLst/>
            </a:prstGeom>
            <a:solidFill>
              <a:srgbClr val="1E7CA6"/>
            </a:solidFill>
            <a:ln>
              <a:solidFill>
                <a:srgbClr val="1E7C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nvGrpSpPr>
            <p:cNvPr id="13" name="Group 12"/>
            <p:cNvGrpSpPr/>
            <p:nvPr/>
          </p:nvGrpSpPr>
          <p:grpSpPr>
            <a:xfrm>
              <a:off x="1068945" y="1951225"/>
              <a:ext cx="8713230" cy="10134600"/>
              <a:chOff x="732481" y="1562100"/>
              <a:chExt cx="8411519" cy="9601534"/>
            </a:xfrm>
          </p:grpSpPr>
          <p:grpSp>
            <p:nvGrpSpPr>
              <p:cNvPr id="32" name="Group 2"/>
              <p:cNvGrpSpPr/>
              <p:nvPr/>
            </p:nvGrpSpPr>
            <p:grpSpPr>
              <a:xfrm>
                <a:off x="732481" y="1562100"/>
                <a:ext cx="8411519" cy="9449134"/>
                <a:chOff x="0" y="0"/>
                <a:chExt cx="4166870" cy="4680880"/>
              </a:xfrm>
            </p:grpSpPr>
            <p:sp>
              <p:nvSpPr>
                <p:cNvPr id="35" name="Freeform 3"/>
                <p:cNvSpPr/>
                <p:nvPr/>
              </p:nvSpPr>
              <p:spPr>
                <a:xfrm>
                  <a:off x="0" y="0"/>
                  <a:ext cx="4168140" cy="4680880"/>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close/>
                    </a:path>
                  </a:pathLst>
                </a:custGeom>
                <a:solidFill>
                  <a:srgbClr val="FFFFFF"/>
                </a:solidFill>
              </p:spPr>
              <p:txBody>
                <a:bodyPr/>
                <a:lstStyle/>
                <a:p>
                  <a:endParaRPr lang="en-US" sz="800">
                    <a:latin typeface="UTM Avo" panose="02040603050506020204" pitchFamily="18"/>
                  </a:endParaRPr>
                </a:p>
              </p:txBody>
            </p:sp>
          </p:grpSp>
          <p:grpSp>
            <p:nvGrpSpPr>
              <p:cNvPr id="33" name="Group 4"/>
              <p:cNvGrpSpPr/>
              <p:nvPr/>
            </p:nvGrpSpPr>
            <p:grpSpPr>
              <a:xfrm>
                <a:off x="732481" y="1714500"/>
                <a:ext cx="8411519" cy="9449134"/>
                <a:chOff x="0" y="0"/>
                <a:chExt cx="4166870" cy="4680880"/>
              </a:xfrm>
            </p:grpSpPr>
            <p:sp>
              <p:nvSpPr>
                <p:cNvPr id="34" name="Freeform 5"/>
                <p:cNvSpPr/>
                <p:nvPr/>
              </p:nvSpPr>
              <p:spPr>
                <a:xfrm>
                  <a:off x="0" y="0"/>
                  <a:ext cx="4168140" cy="4680880"/>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close/>
                    </a:path>
                  </a:pathLst>
                </a:custGeom>
                <a:solidFill>
                  <a:srgbClr val="FFDEA7"/>
                </a:solidFill>
              </p:spPr>
              <p:txBody>
                <a:bodyPr/>
                <a:lstStyle/>
                <a:p>
                  <a:endParaRPr lang="en-US" sz="800">
                    <a:latin typeface="UTM Avo" panose="02040603050506020204" pitchFamily="18"/>
                  </a:endParaRPr>
                </a:p>
              </p:txBody>
            </p:sp>
          </p:grpSp>
        </p:grpSp>
        <p:grpSp>
          <p:nvGrpSpPr>
            <p:cNvPr id="14" name="Group 13"/>
            <p:cNvGrpSpPr/>
            <p:nvPr/>
          </p:nvGrpSpPr>
          <p:grpSpPr>
            <a:xfrm>
              <a:off x="5448300" y="2694357"/>
              <a:ext cx="3810000" cy="3531296"/>
              <a:chOff x="1371600" y="2453551"/>
              <a:chExt cx="3810000" cy="3531296"/>
            </a:xfrm>
          </p:grpSpPr>
          <p:sp>
            <p:nvSpPr>
              <p:cNvPr id="29" name="Freeform 8"/>
              <p:cNvSpPr/>
              <p:nvPr/>
            </p:nvSpPr>
            <p:spPr>
              <a:xfrm>
                <a:off x="1752600" y="2857500"/>
                <a:ext cx="3429000" cy="3127347"/>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800">
                  <a:latin typeface="UTM Avo" panose="02040603050506020204" pitchFamily="18"/>
                </a:endParaRPr>
              </a:p>
            </p:txBody>
          </p:sp>
          <p:pic>
            <p:nvPicPr>
              <p:cNvPr id="30" name="Picture 2" descr="Kinh thành Huế - Khám phá công trình kiến trúc đồ sộ thời Nguyễ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52"/>
              <a:stretch>
                <a:fillRect/>
              </a:stretch>
            </p:blipFill>
            <p:spPr bwMode="auto">
              <a:xfrm>
                <a:off x="1906945" y="3011151"/>
                <a:ext cx="3134838" cy="282004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28"/>
              <p:cNvSpPr/>
              <p:nvPr/>
            </p:nvSpPr>
            <p:spPr>
              <a:xfrm>
                <a:off x="1371600" y="2453551"/>
                <a:ext cx="1032590" cy="1089805"/>
              </a:xfrm>
              <a:custGeom>
                <a:avLst/>
                <a:gdLst/>
                <a:ahLst/>
                <a:cxnLst/>
                <a:rect l="l" t="t" r="r" b="b"/>
                <a:pathLst>
                  <a:path w="1032590" h="1089805">
                    <a:moveTo>
                      <a:pt x="0" y="0"/>
                    </a:moveTo>
                    <a:lnTo>
                      <a:pt x="1032590" y="0"/>
                    </a:lnTo>
                    <a:lnTo>
                      <a:pt x="1032590" y="1089805"/>
                    </a:lnTo>
                    <a:lnTo>
                      <a:pt x="0" y="1089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grpSp>
          <p:nvGrpSpPr>
            <p:cNvPr id="15" name="Group 14"/>
            <p:cNvGrpSpPr/>
            <p:nvPr/>
          </p:nvGrpSpPr>
          <p:grpSpPr>
            <a:xfrm>
              <a:off x="1259251" y="3646273"/>
              <a:ext cx="4305300" cy="1918480"/>
              <a:chOff x="1111769" y="2958833"/>
              <a:chExt cx="4305300" cy="1918480"/>
            </a:xfrm>
          </p:grpSpPr>
          <p:grpSp>
            <p:nvGrpSpPr>
              <p:cNvPr id="24" name="Group 13"/>
              <p:cNvGrpSpPr/>
              <p:nvPr/>
            </p:nvGrpSpPr>
            <p:grpSpPr>
              <a:xfrm>
                <a:off x="1214384" y="3367400"/>
                <a:ext cx="4202685" cy="1509913"/>
                <a:chOff x="0" y="0"/>
                <a:chExt cx="1113319" cy="265343"/>
              </a:xfrm>
            </p:grpSpPr>
            <p:sp>
              <p:nvSpPr>
                <p:cNvPr id="27" name="Freeform 14"/>
                <p:cNvSpPr/>
                <p:nvPr/>
              </p:nvSpPr>
              <p:spPr>
                <a:xfrm>
                  <a:off x="0" y="0"/>
                  <a:ext cx="1113319" cy="265343"/>
                </a:xfrm>
                <a:custGeom>
                  <a:avLst/>
                  <a:gdLst/>
                  <a:ahLst/>
                  <a:cxnLst/>
                  <a:rect l="l" t="t" r="r" b="b"/>
                  <a:pathLst>
                    <a:path w="1113319" h="265343">
                      <a:moveTo>
                        <a:pt x="92209" y="0"/>
                      </a:moveTo>
                      <a:lnTo>
                        <a:pt x="1021110" y="0"/>
                      </a:lnTo>
                      <a:cubicBezTo>
                        <a:pt x="1072036" y="0"/>
                        <a:pt x="1113319" y="41283"/>
                        <a:pt x="1113319" y="92209"/>
                      </a:cubicBezTo>
                      <a:lnTo>
                        <a:pt x="1113319" y="173134"/>
                      </a:lnTo>
                      <a:cubicBezTo>
                        <a:pt x="1113319" y="197589"/>
                        <a:pt x="1103604" y="221043"/>
                        <a:pt x="1086312" y="238335"/>
                      </a:cubicBezTo>
                      <a:cubicBezTo>
                        <a:pt x="1069019" y="255628"/>
                        <a:pt x="1045565" y="265343"/>
                        <a:pt x="1021110" y="265343"/>
                      </a:cubicBezTo>
                      <a:lnTo>
                        <a:pt x="92209" y="265343"/>
                      </a:lnTo>
                      <a:cubicBezTo>
                        <a:pt x="41283" y="265343"/>
                        <a:pt x="0" y="224059"/>
                        <a:pt x="0" y="173134"/>
                      </a:cubicBezTo>
                      <a:lnTo>
                        <a:pt x="0" y="92209"/>
                      </a:lnTo>
                      <a:cubicBezTo>
                        <a:pt x="0" y="67753"/>
                        <a:pt x="9715" y="44300"/>
                        <a:pt x="27007" y="27007"/>
                      </a:cubicBezTo>
                      <a:cubicBezTo>
                        <a:pt x="44300" y="9715"/>
                        <a:pt x="67753" y="0"/>
                        <a:pt x="92209" y="0"/>
                      </a:cubicBezTo>
                      <a:close/>
                    </a:path>
                  </a:pathLst>
                </a:custGeom>
                <a:solidFill>
                  <a:srgbClr val="FFFFFF"/>
                </a:solidFill>
              </p:spPr>
              <p:txBody>
                <a:bodyPr/>
                <a:lstStyle/>
                <a:p>
                  <a:endParaRPr lang="en-US" sz="800">
                    <a:latin typeface="UTM Avo" panose="02040603050506020204" pitchFamily="18"/>
                  </a:endParaRPr>
                </a:p>
              </p:txBody>
            </p:sp>
            <p:sp>
              <p:nvSpPr>
                <p:cNvPr id="28" name="TextBox 15"/>
                <p:cNvSpPr txBox="1"/>
                <p:nvPr/>
              </p:nvSpPr>
              <p:spPr>
                <a:xfrm>
                  <a:off x="0" y="-28575"/>
                  <a:ext cx="1113319" cy="293918"/>
                </a:xfrm>
                <a:prstGeom prst="rect">
                  <a:avLst/>
                </a:prstGeom>
              </p:spPr>
              <p:txBody>
                <a:bodyPr lIns="33867" tIns="33867" rIns="33867" bIns="33867" rtlCol="0" anchor="ctr"/>
                <a:lstStyle/>
                <a:p>
                  <a:pPr algn="ctr">
                    <a:lnSpc>
                      <a:spcPts val="1305"/>
                    </a:lnSpc>
                  </a:pPr>
                  <a:endParaRPr sz="800">
                    <a:latin typeface="UTM Avo" panose="02040603050506020204" pitchFamily="18"/>
                  </a:endParaRPr>
                </a:p>
              </p:txBody>
            </p:sp>
          </p:grpSp>
          <p:sp>
            <p:nvSpPr>
              <p:cNvPr id="25" name="TextBox 24"/>
              <p:cNvSpPr txBox="1"/>
              <p:nvPr/>
            </p:nvSpPr>
            <p:spPr>
              <a:xfrm>
                <a:off x="1578351" y="3299926"/>
                <a:ext cx="3696429" cy="1441208"/>
              </a:xfrm>
              <a:prstGeom prst="rect">
                <a:avLst/>
              </a:prstGeom>
              <a:noFill/>
            </p:spPr>
            <p:txBody>
              <a:bodyPr wrap="square" rtlCol="0">
                <a:spAutoFit/>
              </a:bodyPr>
              <a:lstStyle/>
              <a:p>
                <a:pPr algn="ctr">
                  <a:lnSpc>
                    <a:spcPct val="150000"/>
                  </a:lnSpc>
                </a:pPr>
                <a:r>
                  <a:rPr lang="en-US" sz="1400" b="1" dirty="0" err="1">
                    <a:latin typeface="UTM Avo" panose="02040603050506020204" pitchFamily="18"/>
                    <a:cs typeface="Arial" panose="020B0604020202020204" pitchFamily="34" charset="0"/>
                  </a:rPr>
                  <a:t>Tên</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công</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trình</a:t>
                </a:r>
                <a:endParaRPr lang="en-US" sz="1400" b="1" dirty="0">
                  <a:latin typeface="UTM Avo" panose="02040603050506020204" pitchFamily="18"/>
                  <a:cs typeface="Arial" panose="020B0604020202020204" pitchFamily="34" charset="0"/>
                </a:endParaRPr>
              </a:p>
              <a:p>
                <a:pPr algn="ctr">
                  <a:lnSpc>
                    <a:spcPct val="150000"/>
                  </a:lnSpc>
                </a:pPr>
                <a:endParaRPr lang="en-US" sz="1400" dirty="0">
                  <a:latin typeface="UTM Avo" panose="02040603050506020204" pitchFamily="18"/>
                  <a:cs typeface="Arial" panose="020B0604020202020204" pitchFamily="34" charset="0"/>
                </a:endParaRPr>
              </a:p>
            </p:txBody>
          </p:sp>
          <p:sp>
            <p:nvSpPr>
              <p:cNvPr id="26" name="Freeform 29"/>
              <p:cNvSpPr/>
              <p:nvPr/>
            </p:nvSpPr>
            <p:spPr>
              <a:xfrm>
                <a:off x="1111769" y="2958833"/>
                <a:ext cx="775461" cy="876227"/>
              </a:xfrm>
              <a:custGeom>
                <a:avLst/>
                <a:gdLst/>
                <a:ahLst/>
                <a:cxnLst/>
                <a:rect l="l" t="t" r="r" b="b"/>
                <a:pathLst>
                  <a:path w="775461" h="876227">
                    <a:moveTo>
                      <a:pt x="0" y="0"/>
                    </a:moveTo>
                    <a:lnTo>
                      <a:pt x="775461" y="0"/>
                    </a:lnTo>
                    <a:lnTo>
                      <a:pt x="775461" y="876227"/>
                    </a:lnTo>
                    <a:lnTo>
                      <a:pt x="0" y="876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grpSp>
        <p:grpSp>
          <p:nvGrpSpPr>
            <p:cNvPr id="16" name="Group 15"/>
            <p:cNvGrpSpPr/>
            <p:nvPr/>
          </p:nvGrpSpPr>
          <p:grpSpPr>
            <a:xfrm>
              <a:off x="1514728" y="5990982"/>
              <a:ext cx="8088436" cy="4281150"/>
              <a:chOff x="1514728" y="5738175"/>
              <a:chExt cx="8088436" cy="4281150"/>
            </a:xfrm>
          </p:grpSpPr>
          <p:grpSp>
            <p:nvGrpSpPr>
              <p:cNvPr id="18" name="Group 16"/>
              <p:cNvGrpSpPr/>
              <p:nvPr/>
            </p:nvGrpSpPr>
            <p:grpSpPr>
              <a:xfrm>
                <a:off x="1514728" y="5738175"/>
                <a:ext cx="7867144" cy="4005047"/>
                <a:chOff x="0" y="-168309"/>
                <a:chExt cx="1112488" cy="1602995"/>
              </a:xfrm>
            </p:grpSpPr>
            <p:sp>
              <p:nvSpPr>
                <p:cNvPr id="22" name="Freeform 17"/>
                <p:cNvSpPr/>
                <p:nvPr/>
              </p:nvSpPr>
              <p:spPr>
                <a:xfrm>
                  <a:off x="0" y="0"/>
                  <a:ext cx="1112488" cy="1434686"/>
                </a:xfrm>
                <a:custGeom>
                  <a:avLst/>
                  <a:gdLst/>
                  <a:ahLst/>
                  <a:cxnLst/>
                  <a:rect l="l" t="t" r="r" b="b"/>
                  <a:pathLst>
                    <a:path w="1112488" h="1434686">
                      <a:moveTo>
                        <a:pt x="92278" y="0"/>
                      </a:moveTo>
                      <a:lnTo>
                        <a:pt x="1020210" y="0"/>
                      </a:lnTo>
                      <a:cubicBezTo>
                        <a:pt x="1071173" y="0"/>
                        <a:pt x="1112488" y="41314"/>
                        <a:pt x="1112488" y="92278"/>
                      </a:cubicBezTo>
                      <a:lnTo>
                        <a:pt x="1112488" y="1342408"/>
                      </a:lnTo>
                      <a:cubicBezTo>
                        <a:pt x="1112488" y="1393372"/>
                        <a:pt x="1071173" y="1434686"/>
                        <a:pt x="1020210" y="1434686"/>
                      </a:cubicBezTo>
                      <a:lnTo>
                        <a:pt x="92278" y="1434686"/>
                      </a:lnTo>
                      <a:cubicBezTo>
                        <a:pt x="41314" y="1434686"/>
                        <a:pt x="0" y="1393372"/>
                        <a:pt x="0" y="1342408"/>
                      </a:cubicBezTo>
                      <a:lnTo>
                        <a:pt x="0" y="92278"/>
                      </a:lnTo>
                      <a:cubicBezTo>
                        <a:pt x="0" y="41314"/>
                        <a:pt x="41314" y="0"/>
                        <a:pt x="92278" y="0"/>
                      </a:cubicBezTo>
                      <a:close/>
                    </a:path>
                  </a:pathLst>
                </a:custGeom>
                <a:solidFill>
                  <a:srgbClr val="FFFFFF"/>
                </a:solidFill>
              </p:spPr>
              <p:txBody>
                <a:bodyPr/>
                <a:lstStyle/>
                <a:p>
                  <a:endParaRPr lang="en-US" sz="800">
                    <a:latin typeface="UTM Avo" panose="02040603050506020204" pitchFamily="18"/>
                  </a:endParaRPr>
                </a:p>
              </p:txBody>
            </p:sp>
            <p:sp>
              <p:nvSpPr>
                <p:cNvPr id="23" name="TextBox 18"/>
                <p:cNvSpPr txBox="1"/>
                <p:nvPr/>
              </p:nvSpPr>
              <p:spPr>
                <a:xfrm>
                  <a:off x="0" y="-168309"/>
                  <a:ext cx="1112488" cy="1463261"/>
                </a:xfrm>
                <a:prstGeom prst="rect">
                  <a:avLst/>
                </a:prstGeom>
              </p:spPr>
              <p:txBody>
                <a:bodyPr lIns="33867" tIns="33867" rIns="33867" bIns="33867" rtlCol="0" anchor="ctr"/>
                <a:lstStyle/>
                <a:p>
                  <a:pPr algn="ctr">
                    <a:lnSpc>
                      <a:spcPts val="1305"/>
                    </a:lnSpc>
                  </a:pPr>
                  <a:endParaRPr sz="800">
                    <a:latin typeface="UTM Avo" panose="02040603050506020204" pitchFamily="18"/>
                  </a:endParaRPr>
                </a:p>
              </p:txBody>
            </p:sp>
          </p:grpSp>
          <p:sp>
            <p:nvSpPr>
              <p:cNvPr id="19" name="TextBox 18"/>
              <p:cNvSpPr txBox="1"/>
              <p:nvPr/>
            </p:nvSpPr>
            <p:spPr>
              <a:xfrm>
                <a:off x="1975683" y="6447469"/>
                <a:ext cx="6893156" cy="809361"/>
              </a:xfrm>
              <a:prstGeom prst="rect">
                <a:avLst/>
              </a:prstGeom>
              <a:noFill/>
            </p:spPr>
            <p:txBody>
              <a:bodyPr wrap="square" rtlCol="0">
                <a:spAutoFit/>
              </a:bodyPr>
              <a:lstStyle/>
              <a:p>
                <a:pPr algn="ctr">
                  <a:lnSpc>
                    <a:spcPct val="150000"/>
                  </a:lnSpc>
                </a:pPr>
                <a:r>
                  <a:rPr lang="en-US" sz="1400" b="1" dirty="0" err="1">
                    <a:latin typeface="UTM Avo" panose="02040603050506020204" pitchFamily="18"/>
                    <a:cs typeface="Arial" panose="020B0604020202020204" pitchFamily="34" charset="0"/>
                  </a:rPr>
                  <a:t>Đặc</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điểm</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nổi</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bật</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về</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kiến</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trúc</a:t>
                </a:r>
                <a:r>
                  <a:rPr lang="en-US" sz="1400" b="1" dirty="0">
                    <a:latin typeface="UTM Avo" panose="02040603050506020204" pitchFamily="18"/>
                    <a:cs typeface="Arial" panose="020B0604020202020204" pitchFamily="34" charset="0"/>
                  </a:rPr>
                  <a:t> </a:t>
                </a:r>
                <a:endParaRPr lang="en-US" sz="1400" b="1" dirty="0">
                  <a:latin typeface="UTM Avo" panose="02040603050506020204" pitchFamily="18"/>
                  <a:cs typeface="Arial" panose="020B0604020202020204" pitchFamily="34" charset="0"/>
                </a:endParaRPr>
              </a:p>
            </p:txBody>
          </p:sp>
          <p:sp>
            <p:nvSpPr>
              <p:cNvPr id="20" name="TextBox 19"/>
              <p:cNvSpPr txBox="1"/>
              <p:nvPr/>
            </p:nvSpPr>
            <p:spPr>
              <a:xfrm>
                <a:off x="1728929" y="7309150"/>
                <a:ext cx="7315201" cy="1802441"/>
              </a:xfrm>
              <a:prstGeom prst="rect">
                <a:avLst/>
              </a:prstGeom>
              <a:noFill/>
            </p:spPr>
            <p:txBody>
              <a:bodyPr wrap="square" rtlCol="0">
                <a:spAutoFit/>
              </a:bodyPr>
              <a:lstStyle/>
              <a:p>
                <a:pPr algn="ctr">
                  <a:lnSpc>
                    <a:spcPct val="150000"/>
                  </a:lnSpc>
                </a:pPr>
                <a:r>
                  <a:rPr lang="en-US" sz="1200" b="1" dirty="0">
                    <a:latin typeface="UTM Avo" panose="02040603050506020204" pitchFamily="18"/>
                    <a:cs typeface="Arial" panose="020B0604020202020204" pitchFamily="34" charset="0"/>
                  </a:rPr>
                  <a:t>………………………………………………………………………………………………………………………………………………………………</a:t>
                </a:r>
                <a:endParaRPr lang="en-US" sz="1200" b="1" dirty="0">
                  <a:latin typeface="UTM Avo" panose="02040603050506020204" pitchFamily="18"/>
                  <a:cs typeface="Arial" panose="020B0604020202020204" pitchFamily="34" charset="0"/>
                </a:endParaRPr>
              </a:p>
            </p:txBody>
          </p:sp>
          <p:sp>
            <p:nvSpPr>
              <p:cNvPr id="21" name="Freeform 30"/>
              <p:cNvSpPr/>
              <p:nvPr/>
            </p:nvSpPr>
            <p:spPr>
              <a:xfrm>
                <a:off x="8485094" y="8597296"/>
                <a:ext cx="1118070" cy="1422029"/>
              </a:xfrm>
              <a:custGeom>
                <a:avLst/>
                <a:gdLst/>
                <a:ahLst/>
                <a:cxnLst/>
                <a:rect l="l" t="t" r="r" b="b"/>
                <a:pathLst>
                  <a:path w="1118070" h="1422029">
                    <a:moveTo>
                      <a:pt x="0" y="0"/>
                    </a:moveTo>
                    <a:lnTo>
                      <a:pt x="1118070" y="0"/>
                    </a:lnTo>
                    <a:lnTo>
                      <a:pt x="1118070" y="1422029"/>
                    </a:lnTo>
                    <a:lnTo>
                      <a:pt x="0" y="1422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grpSp>
        <p:sp>
          <p:nvSpPr>
            <p:cNvPr id="17" name="TextBox 16"/>
            <p:cNvSpPr txBox="1"/>
            <p:nvPr/>
          </p:nvSpPr>
          <p:spPr>
            <a:xfrm>
              <a:off x="799623" y="269407"/>
              <a:ext cx="9109502" cy="1622445"/>
            </a:xfrm>
            <a:prstGeom prst="rect">
              <a:avLst/>
            </a:prstGeom>
            <a:noFill/>
          </p:spPr>
          <p:txBody>
            <a:bodyPr wrap="square" rtlCol="0">
              <a:spAutoFit/>
            </a:bodyPr>
            <a:lstStyle/>
            <a:p>
              <a:pPr algn="ctr">
                <a:lnSpc>
                  <a:spcPct val="150000"/>
                </a:lnSpc>
              </a:pPr>
              <a:r>
                <a:rPr lang="en-US" sz="1600" b="1" dirty="0">
                  <a:solidFill>
                    <a:schemeClr val="bg1"/>
                  </a:solidFill>
                  <a:latin typeface="UTM Avo" panose="02040603050506020204" pitchFamily="18"/>
                  <a:cs typeface="Arial" panose="020B0604020202020204" pitchFamily="34" charset="0"/>
                </a:rPr>
                <a:t>MÔ TẢ CÔNG TRÌNH </a:t>
              </a:r>
              <a:endParaRPr lang="en-US" sz="1600" b="1" dirty="0">
                <a:solidFill>
                  <a:schemeClr val="bg1"/>
                </a:solidFill>
                <a:latin typeface="UTM Avo" panose="02040603050506020204" pitchFamily="18"/>
                <a:cs typeface="Arial" panose="020B0604020202020204" pitchFamily="34" charset="0"/>
              </a:endParaRPr>
            </a:p>
            <a:p>
              <a:pPr algn="ctr">
                <a:lnSpc>
                  <a:spcPct val="150000"/>
                </a:lnSpc>
              </a:pPr>
              <a:r>
                <a:rPr lang="en-US" sz="1600" b="1" dirty="0">
                  <a:solidFill>
                    <a:schemeClr val="bg1"/>
                  </a:solidFill>
                  <a:latin typeface="UTM Avo" panose="02040603050506020204" pitchFamily="18"/>
                  <a:cs typeface="Arial" panose="020B0604020202020204" pitchFamily="34" charset="0"/>
                </a:rPr>
                <a:t>KIẾN TRÚC TIÊU BIỂU </a:t>
              </a:r>
              <a:endParaRPr lang="en-US" sz="1600" b="1" dirty="0">
                <a:solidFill>
                  <a:schemeClr val="bg1"/>
                </a:solidFill>
                <a:latin typeface="UTM Avo" panose="02040603050506020204" pitchFamily="18"/>
                <a:cs typeface="Arial" panose="020B0604020202020204" pitchFamily="34" charset="0"/>
              </a:endParaRPr>
            </a:p>
          </p:txBody>
        </p:sp>
      </p:grpSp>
      <p:sp>
        <p:nvSpPr>
          <p:cNvPr id="36" name="Freeform 2"/>
          <p:cNvSpPr/>
          <p:nvPr/>
        </p:nvSpPr>
        <p:spPr>
          <a:xfrm flipH="1">
            <a:off x="528661" y="1760560"/>
            <a:ext cx="2552421" cy="5056634"/>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txBody>
          <a:bodyPr/>
          <a:lstStyle/>
          <a:p>
            <a:endParaRPr lang="en-US" sz="800">
              <a:latin typeface="UTM Avo" panose="02040603050506020204" pitchFamily="18"/>
            </a:endParaRPr>
          </a:p>
        </p:txBody>
      </p:sp>
      <p:grpSp>
        <p:nvGrpSpPr>
          <p:cNvPr id="37" name="Group 36"/>
          <p:cNvGrpSpPr/>
          <p:nvPr/>
        </p:nvGrpSpPr>
        <p:grpSpPr>
          <a:xfrm>
            <a:off x="8788759" y="2196423"/>
            <a:ext cx="3162627" cy="3057019"/>
            <a:chOff x="13181947" y="3294633"/>
            <a:chExt cx="4743940" cy="4585529"/>
          </a:xfrm>
        </p:grpSpPr>
        <p:sp>
          <p:nvSpPr>
            <p:cNvPr id="38" name="Speech Bubble: Rectangle 54"/>
            <p:cNvSpPr/>
            <p:nvPr/>
          </p:nvSpPr>
          <p:spPr>
            <a:xfrm>
              <a:off x="13181947" y="3294633"/>
              <a:ext cx="4743940" cy="4585529"/>
            </a:xfrm>
            <a:prstGeom prst="wedgeRectCallout">
              <a:avLst>
                <a:gd name="adj1" fmla="val -69321"/>
                <a:gd name="adj2" fmla="val 37512"/>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9" name="TextBox 38"/>
            <p:cNvSpPr txBox="1"/>
            <p:nvPr/>
          </p:nvSpPr>
          <p:spPr>
            <a:xfrm>
              <a:off x="13372772" y="3844925"/>
              <a:ext cx="4362288" cy="2629853"/>
            </a:xfrm>
            <a:prstGeom prst="rect">
              <a:avLst/>
            </a:prstGeom>
            <a:noFill/>
          </p:spPr>
          <p:txBody>
            <a:bodyPr wrap="square" rtlCol="0">
              <a:spAutoFit/>
            </a:bodyPr>
            <a:lstStyle/>
            <a:p>
              <a:pPr algn="ctr">
                <a:lnSpc>
                  <a:spcPct val="150000"/>
                </a:lnSpc>
              </a:pPr>
              <a:r>
                <a:rPr lang="en-US" sz="2400" dirty="0">
                  <a:latin typeface="UTM Avo" panose="02040603050506020204" pitchFamily="18"/>
                  <a:cs typeface="Arial" panose="020B0604020202020204" pitchFamily="34" charset="0"/>
                </a:rPr>
                <a:t> </a:t>
              </a:r>
              <a:r>
                <a:rPr lang="en-US" sz="2400" dirty="0">
                  <a:latin typeface="Times New Roman" panose="02020603050405020304" pitchFamily="18" charset="0"/>
                  <a:cs typeface="Times New Roman" panose="02020603050405020304" pitchFamily="18" charset="0"/>
                </a:rPr>
                <a:t>C</a:t>
              </a:r>
              <a:r>
                <a:rPr lang="en-US" sz="2400" dirty="0" err="1">
                  <a:latin typeface="Times New Roman" panose="02020603050405020304" pitchFamily="18" charset="0"/>
                  <a:cs typeface="Times New Roman" panose="02020603050405020304" pitchFamily="18" charset="0"/>
                </a:rPr>
                <a: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 theo nhóm 2</a:t>
              </a:r>
              <a:endParaRPr lang="en-US" sz="2400" dirty="0">
                <a:latin typeface="Times New Roman" panose="02020603050405020304" pitchFamily="18" charset="0"/>
                <a:cs typeface="Times New Roman" panose="02020603050405020304" pitchFamily="18" charset="0"/>
              </a:endParaRPr>
            </a:p>
          </p:txBody>
        </p:sp>
      </p:grpSp>
      <p:pic>
        <p:nvPicPr>
          <p:cNvPr id="2" name="nhạc nền">
            <a:hlinkClick r:id="" action="ppaction://media"/>
          </p:cNvPr>
          <p:cNvPicPr>
            <a:picLocks noChangeAspect="1"/>
          </p:cNvPicPr>
          <p:nvPr>
            <p:ph idx="1"/>
            <a:audioFile r:link="rId10"/>
            <p:extLst>
              <p:ext uri="{DAA4B4D4-6D71-4841-9C94-3DE7FCFB9230}">
                <p14:media xmlns:p14="http://schemas.microsoft.com/office/powerpoint/2010/main" r:embed="rId11"/>
              </p:ext>
            </p:extLst>
          </p:nvPr>
        </p:nvPicPr>
        <p:blipFill>
          <a:blip r:embed="rId12"/>
          <a:stretch>
            <a:fillRect/>
          </a:stretch>
        </p:blipFill>
        <p:spPr>
          <a:xfrm>
            <a:off x="5786120" y="369125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2"/>
                </p:tgtEl>
              </p:cMediaNode>
            </p:audio>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838200" y="365125"/>
            <a:ext cx="10515600" cy="554990"/>
          </a:xfrm>
        </p:spPr>
        <p:txBody>
          <a:bodyPr>
            <a:normAutofit/>
          </a:bodyPr>
          <a:p>
            <a:pPr algn="ctr"/>
            <a:r>
              <a:rPr lang="en-US" sz="3200" b="1">
                <a:latin typeface="Times New Roman" panose="02020603050405020304" pitchFamily="18" charset="0"/>
                <a:cs typeface="Times New Roman" panose="02020603050405020304" pitchFamily="18" charset="0"/>
              </a:rPr>
              <a:t>NHÀ CỔ PHÙNG HƯNG</a:t>
            </a:r>
            <a:endParaRPr lang="en-US" sz="3200" b="1">
              <a:latin typeface="Times New Roman" panose="02020603050405020304" pitchFamily="18" charset="0"/>
              <a:cs typeface="Times New Roman" panose="02020603050405020304" pitchFamily="18" charset="0"/>
            </a:endParaRPr>
          </a:p>
        </p:txBody>
      </p:sp>
      <p:pic>
        <p:nvPicPr>
          <p:cNvPr id="4" name="Content Placeholder 3" descr="nha-co-phung-hung-hoi-an-11"/>
          <p:cNvPicPr>
            <a:picLocks noChangeAspect="1"/>
          </p:cNvPicPr>
          <p:nvPr>
            <p:ph idx="1"/>
          </p:nvPr>
        </p:nvPicPr>
        <p:blipFill>
          <a:blip r:embed="rId1"/>
          <a:stretch>
            <a:fillRect/>
          </a:stretch>
        </p:blipFill>
        <p:spPr>
          <a:xfrm>
            <a:off x="855345" y="1208405"/>
            <a:ext cx="10460355" cy="55772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nha-co-phung-hung-hoi-an-3"/>
          <p:cNvPicPr>
            <a:picLocks noChangeAspect="1"/>
          </p:cNvPicPr>
          <p:nvPr>
            <p:ph sz="half" idx="1"/>
          </p:nvPr>
        </p:nvPicPr>
        <p:blipFill>
          <a:blip r:embed="rId1"/>
          <a:stretch>
            <a:fillRect/>
          </a:stretch>
        </p:blipFill>
        <p:spPr>
          <a:xfrm>
            <a:off x="6612255" y="3589655"/>
            <a:ext cx="4445000" cy="3533775"/>
          </a:xfrm>
          <a:prstGeom prst="rect">
            <a:avLst/>
          </a:prstGeom>
        </p:spPr>
      </p:pic>
      <p:pic>
        <p:nvPicPr>
          <p:cNvPr id="6" name="Content Placeholder 5" descr="nha-co-phung-hung-hoi-an-4"/>
          <p:cNvPicPr>
            <a:picLocks noChangeAspect="1"/>
          </p:cNvPicPr>
          <p:nvPr>
            <p:ph sz="half" idx="2"/>
          </p:nvPr>
        </p:nvPicPr>
        <p:blipFill>
          <a:blip r:embed="rId2"/>
          <a:stretch>
            <a:fillRect/>
          </a:stretch>
        </p:blipFill>
        <p:spPr>
          <a:xfrm>
            <a:off x="1197610" y="3499485"/>
            <a:ext cx="4445000" cy="3534410"/>
          </a:xfrm>
          <a:prstGeom prst="rect">
            <a:avLst/>
          </a:prstGeom>
        </p:spPr>
      </p:pic>
      <p:pic>
        <p:nvPicPr>
          <p:cNvPr id="8" name="Picture 7" descr="nha-co-phung-hung-hoi-an-8"/>
          <p:cNvPicPr>
            <a:picLocks noChangeAspect="1"/>
          </p:cNvPicPr>
          <p:nvPr/>
        </p:nvPicPr>
        <p:blipFill>
          <a:blip r:embed="rId3"/>
          <a:stretch>
            <a:fillRect/>
          </a:stretch>
        </p:blipFill>
        <p:spPr>
          <a:xfrm>
            <a:off x="6530340" y="192405"/>
            <a:ext cx="4526915" cy="2952750"/>
          </a:xfrm>
          <a:prstGeom prst="rect">
            <a:avLst/>
          </a:prstGeom>
        </p:spPr>
      </p:pic>
      <p:pic>
        <p:nvPicPr>
          <p:cNvPr id="9" name="Picture 8" descr="nha-co-phung-hung-hoi-an-9(5)"/>
          <p:cNvPicPr>
            <a:picLocks noChangeAspect="1"/>
          </p:cNvPicPr>
          <p:nvPr/>
        </p:nvPicPr>
        <p:blipFill>
          <a:blip r:embed="rId4"/>
          <a:stretch>
            <a:fillRect/>
          </a:stretch>
        </p:blipFill>
        <p:spPr>
          <a:xfrm>
            <a:off x="1197610" y="192405"/>
            <a:ext cx="4445000" cy="295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838200" y="365125"/>
            <a:ext cx="10515600" cy="499745"/>
          </a:xfrm>
        </p:spPr>
        <p:txBody>
          <a:bodyPr>
            <a:noAutofit/>
          </a:bodyPr>
          <a:p>
            <a:pPr algn="ctr"/>
            <a:r>
              <a:rPr lang="en-US" sz="3200" b="1">
                <a:latin typeface="Times New Roman" panose="02020603050405020304" pitchFamily="18" charset="0"/>
                <a:cs typeface="Times New Roman" panose="02020603050405020304" pitchFamily="18" charset="0"/>
              </a:rPr>
              <a:t>HỘI QUÁN PHÚC KIẾN</a:t>
            </a:r>
            <a:endParaRPr lang="en-US" sz="3200" b="1">
              <a:latin typeface="Times New Roman" panose="02020603050405020304" pitchFamily="18" charset="0"/>
              <a:cs typeface="Times New Roman" panose="02020603050405020304" pitchFamily="18" charset="0"/>
            </a:endParaRPr>
          </a:p>
        </p:txBody>
      </p:sp>
      <p:pic>
        <p:nvPicPr>
          <p:cNvPr id="4" name="Content Placeholder 3" descr="hội quán"/>
          <p:cNvPicPr>
            <a:picLocks noChangeAspect="1"/>
          </p:cNvPicPr>
          <p:nvPr>
            <p:ph idx="1"/>
          </p:nvPr>
        </p:nvPicPr>
        <p:blipFill>
          <a:blip r:embed="rId1"/>
          <a:stretch>
            <a:fillRect/>
          </a:stretch>
        </p:blipFill>
        <p:spPr>
          <a:xfrm>
            <a:off x="837565" y="1070610"/>
            <a:ext cx="10451465" cy="56089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endParaRPr lang="en-US"/>
          </a:p>
        </p:txBody>
      </p:sp>
      <p:pic>
        <p:nvPicPr>
          <p:cNvPr id="4" name="Content Placeholder 3" descr="hoi-quan-phuc-kien 2"/>
          <p:cNvPicPr>
            <a:picLocks noChangeAspect="1"/>
          </p:cNvPicPr>
          <p:nvPr>
            <p:ph sz="half" idx="1"/>
          </p:nvPr>
        </p:nvPicPr>
        <p:blipFill>
          <a:blip r:embed="rId1"/>
          <a:stretch>
            <a:fillRect/>
          </a:stretch>
        </p:blipFill>
        <p:spPr>
          <a:xfrm>
            <a:off x="1205865" y="364490"/>
            <a:ext cx="10147935" cy="6044565"/>
          </a:xfrm>
          <a:prstGeom prst="rect">
            <a:avLst/>
          </a:prstGeom>
        </p:spPr>
      </p:pic>
      <p:pic>
        <p:nvPicPr>
          <p:cNvPr id="6" name="Content Placeholder 5" descr="hoi-quan-phuc-k 3"/>
          <p:cNvPicPr>
            <a:picLocks noChangeAspect="1"/>
          </p:cNvPicPr>
          <p:nvPr>
            <p:ph sz="half" idx="2"/>
          </p:nvPr>
        </p:nvPicPr>
        <p:blipFill>
          <a:blip r:embed="rId2"/>
          <a:stretch>
            <a:fillRect/>
          </a:stretch>
        </p:blipFill>
        <p:spPr>
          <a:xfrm>
            <a:off x="1205865" y="364490"/>
            <a:ext cx="10147935" cy="5982970"/>
          </a:xfrm>
          <a:prstGeom prst="rect">
            <a:avLst/>
          </a:prstGeom>
        </p:spPr>
      </p:pic>
      <p:pic>
        <p:nvPicPr>
          <p:cNvPr id="8" name="Picture 7" descr="hoi-quan-phuc-kien 4"/>
          <p:cNvPicPr>
            <a:picLocks noChangeAspect="1"/>
          </p:cNvPicPr>
          <p:nvPr/>
        </p:nvPicPr>
        <p:blipFill>
          <a:blip r:embed="rId3"/>
          <a:stretch>
            <a:fillRect/>
          </a:stretch>
        </p:blipFill>
        <p:spPr>
          <a:xfrm>
            <a:off x="1205865" y="365760"/>
            <a:ext cx="10232390" cy="6131560"/>
          </a:xfrm>
          <a:prstGeom prst="rect">
            <a:avLst/>
          </a:prstGeom>
        </p:spPr>
      </p:pic>
      <p:pic>
        <p:nvPicPr>
          <p:cNvPr id="9" name="Content Placeholder 3" descr="hội quán"/>
          <p:cNvPicPr>
            <a:picLocks noChangeAspect="1"/>
          </p:cNvPicPr>
          <p:nvPr/>
        </p:nvPicPr>
        <p:blipFill>
          <a:blip r:embed="rId4"/>
          <a:stretch>
            <a:fillRect/>
          </a:stretch>
        </p:blipFill>
        <p:spPr>
          <a:xfrm>
            <a:off x="837565" y="433705"/>
            <a:ext cx="10601325" cy="6245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838200" y="365125"/>
            <a:ext cx="10515600" cy="642620"/>
          </a:xfrm>
        </p:spPr>
        <p:txBody>
          <a:bodyPr>
            <a:normAutofit fontScale="90000"/>
          </a:bodyPr>
          <a:p>
            <a:pPr algn="ctr"/>
            <a:r>
              <a:rPr lang="en-US" b="1">
                <a:latin typeface="Times New Roman" panose="02020603050405020304" pitchFamily="18" charset="0"/>
                <a:cs typeface="Times New Roman" panose="02020603050405020304" pitchFamily="18" charset="0"/>
              </a:rPr>
              <a:t>CHÙA CẦU</a:t>
            </a:r>
            <a:endParaRPr lang="en-US" b="1">
              <a:latin typeface="Times New Roman" panose="02020603050405020304" pitchFamily="18" charset="0"/>
              <a:cs typeface="Times New Roman" panose="02020603050405020304" pitchFamily="18" charset="0"/>
            </a:endParaRPr>
          </a:p>
        </p:txBody>
      </p:sp>
      <p:pic>
        <p:nvPicPr>
          <p:cNvPr id="4" name="Content Placeholder 3" descr="Cau chua1"/>
          <p:cNvPicPr>
            <a:picLocks noChangeAspect="1"/>
          </p:cNvPicPr>
          <p:nvPr>
            <p:ph idx="1"/>
          </p:nvPr>
        </p:nvPicPr>
        <p:blipFill>
          <a:blip r:embed="rId1"/>
          <a:stretch>
            <a:fillRect/>
          </a:stretch>
        </p:blipFill>
        <p:spPr>
          <a:xfrm>
            <a:off x="1054100" y="1061720"/>
            <a:ext cx="10299700" cy="56457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itle 8"/>
          <p:cNvSpPr>
            <a:spLocks noGrp="1"/>
          </p:cNvSpPr>
          <p:nvPr>
            <p:ph type="title"/>
          </p:nvPr>
        </p:nvSpPr>
        <p:spPr/>
        <p:txBody>
          <a:bodyPr/>
          <a:p>
            <a:endParaRPr lang="en-US"/>
          </a:p>
        </p:txBody>
      </p:sp>
      <p:pic>
        <p:nvPicPr>
          <p:cNvPr id="6" name="Content Placeholder 5" descr="chua-cau-hoi-an-3"/>
          <p:cNvPicPr>
            <a:picLocks noChangeAspect="1"/>
          </p:cNvPicPr>
          <p:nvPr>
            <p:ph sz="half" idx="1"/>
          </p:nvPr>
        </p:nvPicPr>
        <p:blipFill>
          <a:blip r:embed="rId1"/>
          <a:stretch>
            <a:fillRect/>
          </a:stretch>
        </p:blipFill>
        <p:spPr>
          <a:xfrm>
            <a:off x="699770" y="301625"/>
            <a:ext cx="5080000" cy="2946400"/>
          </a:xfrm>
          <a:prstGeom prst="rect">
            <a:avLst/>
          </a:prstGeom>
        </p:spPr>
      </p:pic>
      <p:pic>
        <p:nvPicPr>
          <p:cNvPr id="8" name="Content Placeholder 7" descr="chua-cau-4"/>
          <p:cNvPicPr>
            <a:picLocks noChangeAspect="1"/>
          </p:cNvPicPr>
          <p:nvPr>
            <p:ph sz="half" idx="2"/>
          </p:nvPr>
        </p:nvPicPr>
        <p:blipFill>
          <a:blip r:embed="rId2"/>
          <a:stretch>
            <a:fillRect/>
          </a:stretch>
        </p:blipFill>
        <p:spPr>
          <a:xfrm>
            <a:off x="6190615" y="301625"/>
            <a:ext cx="5297170" cy="2945765"/>
          </a:xfrm>
          <a:prstGeom prst="rect">
            <a:avLst/>
          </a:prstGeom>
        </p:spPr>
      </p:pic>
      <p:pic>
        <p:nvPicPr>
          <p:cNvPr id="10" name="Picture 9" descr="chua-cau-5"/>
          <p:cNvPicPr>
            <a:picLocks noChangeAspect="1"/>
          </p:cNvPicPr>
          <p:nvPr/>
        </p:nvPicPr>
        <p:blipFill>
          <a:blip r:embed="rId3"/>
          <a:stretch>
            <a:fillRect/>
          </a:stretch>
        </p:blipFill>
        <p:spPr>
          <a:xfrm>
            <a:off x="699770" y="3473450"/>
            <a:ext cx="5080000" cy="3384550"/>
          </a:xfrm>
          <a:prstGeom prst="rect">
            <a:avLst/>
          </a:prstGeom>
        </p:spPr>
      </p:pic>
      <p:pic>
        <p:nvPicPr>
          <p:cNvPr id="12" name="Picture 11" descr="chua-cau-hoi-an-5"/>
          <p:cNvPicPr>
            <a:picLocks noChangeAspect="1"/>
          </p:cNvPicPr>
          <p:nvPr/>
        </p:nvPicPr>
        <p:blipFill>
          <a:blip r:embed="rId4"/>
          <a:stretch>
            <a:fillRect/>
          </a:stretch>
        </p:blipFill>
        <p:spPr>
          <a:xfrm>
            <a:off x="6190615" y="3473450"/>
            <a:ext cx="5297170" cy="3399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ruyen thuyet chua cau - Trim">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240915" y="291465"/>
            <a:ext cx="6945630" cy="588581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sp>
        <p:nvSpPr>
          <p:cNvPr id="4" name="Rectangle 3"/>
          <p:cNvSpPr/>
          <p:nvPr/>
        </p:nvSpPr>
        <p:spPr>
          <a:xfrm>
            <a:off x="1806133" y="848602"/>
            <a:ext cx="7968615" cy="706755"/>
          </a:xfrm>
          <a:prstGeom prst="rect">
            <a:avLst/>
          </a:prstGeom>
          <a:noFill/>
        </p:spPr>
        <p:txBody>
          <a:bodyPr wrap="none" lIns="91440" tIns="45720" rIns="91440" bIns="45720">
            <a:spAutoFit/>
          </a:bodyPr>
          <a:lstStyle/>
          <a:p>
            <a:pPr lvl="0" algn="ctr"/>
            <a:r>
              <a:rPr lang="vi-VN" altLang="zh-CN" sz="4000" b="1" dirty="0" smtClean="0">
                <a:solidFill>
                  <a:srgbClr val="0070C0"/>
                </a:solidFill>
                <a:effectLst>
                  <a:outerShdw blurRad="38100" dist="38100" dir="2700000" algn="tl">
                    <a:srgbClr val="000000">
                      <a:alpha val="43137"/>
                    </a:srgbClr>
                  </a:outerShdw>
                </a:effectLst>
                <a:latin typeface="+mj-lt"/>
                <a:ea typeface="inpin heiti" charset="-122"/>
              </a:rPr>
              <a:t>Câu 1: </a:t>
            </a: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Phổ cổ Hội An thuộc tỉnh nào?</a:t>
            </a:r>
            <a:endParaRPr lang="en-US" altLang="vi-VN" sz="4400" b="1" dirty="0">
              <a:solidFill>
                <a:srgbClr val="FF0000"/>
              </a:solidFill>
              <a:effectLst>
                <a:outerShdw blurRad="38100" dist="38100" dir="2700000" algn="tl">
                  <a:srgbClr val="000000">
                    <a:alpha val="43137"/>
                  </a:srgbClr>
                </a:outerShdw>
              </a:effectLst>
              <a:latin typeface="+mj-lt"/>
              <a:ea typeface="inpin heiti" charset="-122"/>
            </a:endParaRPr>
          </a:p>
        </p:txBody>
      </p:sp>
      <p:sp>
        <p:nvSpPr>
          <p:cNvPr id="8" name="Rectangle 7"/>
          <p:cNvSpPr/>
          <p:nvPr/>
        </p:nvSpPr>
        <p:spPr>
          <a:xfrm>
            <a:off x="2859905" y="2094183"/>
            <a:ext cx="5401945" cy="922020"/>
          </a:xfrm>
          <a:prstGeom prst="rect">
            <a:avLst/>
          </a:prstGeom>
          <a:noFill/>
        </p:spPr>
        <p:txBody>
          <a:bodyPr wrap="none" lIns="91440" tIns="45720" rIns="91440" bIns="45720">
            <a:spAutoFit/>
          </a:bodyPr>
          <a:lstStyle/>
          <a:p>
            <a:pPr lvl="0" algn="ctr"/>
            <a:r>
              <a:rPr lang="vi-VN" altLang="zh-CN" sz="4400" b="1" dirty="0" smtClean="0">
                <a:solidFill>
                  <a:srgbClr val="0070C0"/>
                </a:solidFill>
                <a:effectLst>
                  <a:outerShdw blurRad="38100" dist="38100" dir="2700000" algn="tl">
                    <a:srgbClr val="000000">
                      <a:alpha val="43137"/>
                    </a:srgbClr>
                  </a:outerShdw>
                </a:effectLst>
                <a:latin typeface="+mj-lt"/>
                <a:ea typeface="inpin heiti" charset="-122"/>
              </a:rPr>
              <a:t>Trả lời: </a:t>
            </a:r>
            <a:r>
              <a:rPr lang="en-US" altLang="vi-VN" sz="5400" b="1" dirty="0" smtClean="0">
                <a:solidFill>
                  <a:srgbClr val="FF0000"/>
                </a:solidFill>
                <a:effectLst>
                  <a:outerShdw blurRad="38100" dist="38100" dir="2700000" algn="tl">
                    <a:srgbClr val="000000">
                      <a:alpha val="43137"/>
                    </a:srgbClr>
                  </a:outerShdw>
                </a:effectLst>
                <a:latin typeface="+mj-lt"/>
                <a:ea typeface="inpin heiti" charset="-122"/>
              </a:rPr>
              <a:t>Quảng Nam</a:t>
            </a:r>
            <a:endParaRPr lang="en-US" altLang="vi-VN" sz="5400" b="1" dirty="0" smtClean="0">
              <a:solidFill>
                <a:srgbClr val="FF0000"/>
              </a:solidFill>
              <a:effectLst>
                <a:outerShdw blurRad="38100" dist="38100" dir="2700000" algn="tl">
                  <a:srgbClr val="000000">
                    <a:alpha val="43137"/>
                  </a:srgbClr>
                </a:outerShdw>
              </a:effectLst>
              <a:latin typeface="+mj-lt"/>
              <a:ea typeface="inpin heiti"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4623911" y="3025736"/>
            <a:ext cx="3559592" cy="19693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sp>
        <p:nvSpPr>
          <p:cNvPr id="4" name="Rectangle 3"/>
          <p:cNvSpPr/>
          <p:nvPr/>
        </p:nvSpPr>
        <p:spPr>
          <a:xfrm>
            <a:off x="1334010" y="848602"/>
            <a:ext cx="8912860" cy="706755"/>
          </a:xfrm>
          <a:prstGeom prst="rect">
            <a:avLst/>
          </a:prstGeom>
          <a:noFill/>
        </p:spPr>
        <p:txBody>
          <a:bodyPr wrap="none" lIns="91440" tIns="45720" rIns="91440" bIns="45720">
            <a:spAutoFit/>
          </a:bodyPr>
          <a:lstStyle/>
          <a:p>
            <a:pPr lvl="0" algn="ctr"/>
            <a:r>
              <a:rPr lang="vi-VN" altLang="zh-CN" sz="4000" b="1" dirty="0" smtClean="0">
                <a:solidFill>
                  <a:srgbClr val="0070C0"/>
                </a:solidFill>
                <a:effectLst>
                  <a:outerShdw blurRad="38100" dist="38100" dir="2700000" algn="tl">
                    <a:srgbClr val="000000">
                      <a:alpha val="43137"/>
                    </a:srgbClr>
                  </a:outerShdw>
                </a:effectLst>
                <a:latin typeface="+mj-lt"/>
                <a:ea typeface="inpin heiti" charset="-122"/>
              </a:rPr>
              <a:t>Câu </a:t>
            </a: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2</a:t>
            </a:r>
            <a:r>
              <a:rPr lang="vi-VN" altLang="zh-CN" sz="4000" b="1" dirty="0" smtClean="0">
                <a:solidFill>
                  <a:srgbClr val="0070C0"/>
                </a:solidFill>
                <a:effectLst>
                  <a:outerShdw blurRad="38100" dist="38100" dir="2700000" algn="tl">
                    <a:srgbClr val="000000">
                      <a:alpha val="43137"/>
                    </a:srgbClr>
                  </a:outerShdw>
                </a:effectLst>
                <a:latin typeface="+mj-lt"/>
                <a:ea typeface="inpin heiti" charset="-122"/>
              </a:rPr>
              <a:t>: </a:t>
            </a: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Cầu Chùa còn có tên gọi khác là gì?</a:t>
            </a:r>
            <a:endParaRPr lang="en-US" altLang="vi-VN" sz="4400" b="1" dirty="0">
              <a:solidFill>
                <a:srgbClr val="FF0000"/>
              </a:solidFill>
              <a:effectLst>
                <a:outerShdw blurRad="38100" dist="38100" dir="2700000" algn="tl">
                  <a:srgbClr val="000000">
                    <a:alpha val="43137"/>
                  </a:srgbClr>
                </a:outerShdw>
              </a:effectLst>
              <a:latin typeface="+mj-lt"/>
              <a:ea typeface="inpin heiti" charset="-122"/>
            </a:endParaRPr>
          </a:p>
        </p:txBody>
      </p:sp>
      <p:sp>
        <p:nvSpPr>
          <p:cNvPr id="8" name="Rectangle 7"/>
          <p:cNvSpPr/>
          <p:nvPr/>
        </p:nvSpPr>
        <p:spPr>
          <a:xfrm>
            <a:off x="2906578" y="1791923"/>
            <a:ext cx="5308600" cy="768350"/>
          </a:xfrm>
          <a:prstGeom prst="rect">
            <a:avLst/>
          </a:prstGeom>
          <a:noFill/>
        </p:spPr>
        <p:txBody>
          <a:bodyPr wrap="none" lIns="91440" tIns="45720" rIns="91440" bIns="45720">
            <a:spAutoFit/>
          </a:bodyPr>
          <a:lstStyle/>
          <a:p>
            <a:pPr lvl="0" algn="ctr"/>
            <a:r>
              <a:rPr lang="vi-VN" altLang="zh-CN" sz="4400" b="1" dirty="0" smtClean="0">
                <a:solidFill>
                  <a:srgbClr val="0070C0"/>
                </a:solidFill>
                <a:effectLst>
                  <a:outerShdw blurRad="38100" dist="38100" dir="2700000" algn="tl">
                    <a:srgbClr val="000000">
                      <a:alpha val="43137"/>
                    </a:srgbClr>
                  </a:outerShdw>
                </a:effectLst>
                <a:latin typeface="+mj-lt"/>
                <a:ea typeface="inpin heiti" charset="-122"/>
              </a:rPr>
              <a:t>Trả lời:</a:t>
            </a:r>
            <a:r>
              <a:rPr lang="en-US" altLang="vi-VN" sz="4400" b="1" dirty="0" smtClean="0">
                <a:solidFill>
                  <a:srgbClr val="0070C0"/>
                </a:solidFill>
                <a:effectLst>
                  <a:outerShdw blurRad="38100" dist="38100" dir="2700000" algn="tl">
                    <a:srgbClr val="000000">
                      <a:alpha val="43137"/>
                    </a:srgbClr>
                  </a:outerShdw>
                </a:effectLst>
                <a:latin typeface="+mj-lt"/>
                <a:ea typeface="inpin heiti" charset="-122"/>
              </a:rPr>
              <a:t> </a:t>
            </a:r>
            <a:r>
              <a:rPr lang="en-US" altLang="vi-VN" sz="4400" b="1" dirty="0" smtClean="0">
                <a:solidFill>
                  <a:srgbClr val="FF0000"/>
                </a:solidFill>
                <a:effectLst>
                  <a:outerShdw blurRad="38100" dist="38100" dir="2700000" algn="tl">
                    <a:srgbClr val="000000">
                      <a:alpha val="43137"/>
                    </a:srgbClr>
                  </a:outerShdw>
                </a:effectLst>
                <a:latin typeface="+mj-lt"/>
                <a:ea typeface="inpin heiti" charset="-122"/>
              </a:rPr>
              <a:t>Cầu Nhật Bản.</a:t>
            </a:r>
            <a:endParaRPr lang="en-US" altLang="vi-VN" sz="4400" b="1" dirty="0" smtClean="0">
              <a:solidFill>
                <a:srgbClr val="FF0000"/>
              </a:solidFill>
              <a:effectLst>
                <a:outerShdw blurRad="38100" dist="38100" dir="2700000" algn="tl">
                  <a:srgbClr val="000000">
                    <a:alpha val="43137"/>
                  </a:srgbClr>
                </a:outerShdw>
              </a:effectLst>
              <a:latin typeface="+mj-lt"/>
              <a:ea typeface="inpin heiti"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sp>
        <p:nvSpPr>
          <p:cNvPr id="4" name="Rectangle 3"/>
          <p:cNvSpPr/>
          <p:nvPr/>
        </p:nvSpPr>
        <p:spPr>
          <a:xfrm>
            <a:off x="723140" y="848602"/>
            <a:ext cx="10134600" cy="1322070"/>
          </a:xfrm>
          <a:prstGeom prst="rect">
            <a:avLst/>
          </a:prstGeom>
          <a:noFill/>
        </p:spPr>
        <p:txBody>
          <a:bodyPr wrap="none" lIns="91440" tIns="45720" rIns="91440" bIns="45720">
            <a:spAutoFit/>
          </a:bodyPr>
          <a:lstStyle/>
          <a:p>
            <a:pPr lvl="0" algn="ctr"/>
            <a:r>
              <a:rPr lang="vi-VN" altLang="zh-CN" sz="4000" b="1" dirty="0" smtClean="0">
                <a:solidFill>
                  <a:srgbClr val="0070C0"/>
                </a:solidFill>
                <a:effectLst>
                  <a:outerShdw blurRad="38100" dist="38100" dir="2700000" algn="tl">
                    <a:srgbClr val="000000">
                      <a:alpha val="43137"/>
                    </a:srgbClr>
                  </a:outerShdw>
                </a:effectLst>
                <a:latin typeface="+mj-lt"/>
                <a:ea typeface="inpin heiti" charset="-122"/>
              </a:rPr>
              <a:t>Câu </a:t>
            </a: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3</a:t>
            </a:r>
            <a:r>
              <a:rPr lang="vi-VN" altLang="zh-CN" sz="4000" b="1" dirty="0" smtClean="0">
                <a:solidFill>
                  <a:srgbClr val="0070C0"/>
                </a:solidFill>
                <a:effectLst>
                  <a:outerShdw blurRad="38100" dist="38100" dir="2700000" algn="tl">
                    <a:srgbClr val="000000">
                      <a:alpha val="43137"/>
                    </a:srgbClr>
                  </a:outerShdw>
                </a:effectLst>
                <a:latin typeface="+mj-lt"/>
                <a:ea typeface="inpin heiti" charset="-122"/>
              </a:rPr>
              <a:t>: </a:t>
            </a: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Vì sao Chùa Cầu được xem là biểu tượng </a:t>
            </a:r>
            <a:endParaRPr lang="en-US" altLang="vi-VN" sz="4000" b="1" dirty="0" smtClean="0">
              <a:solidFill>
                <a:srgbClr val="0070C0"/>
              </a:solidFill>
              <a:effectLst>
                <a:outerShdw blurRad="38100" dist="38100" dir="2700000" algn="tl">
                  <a:srgbClr val="000000">
                    <a:alpha val="43137"/>
                  </a:srgbClr>
                </a:outerShdw>
              </a:effectLst>
              <a:latin typeface="+mj-lt"/>
              <a:ea typeface="inpin heiti" charset="-122"/>
            </a:endParaRPr>
          </a:p>
          <a:p>
            <a:pPr lvl="0" algn="ctr"/>
            <a:r>
              <a:rPr lang="en-US" altLang="vi-VN" sz="4000" b="1" dirty="0" smtClean="0">
                <a:solidFill>
                  <a:srgbClr val="0070C0"/>
                </a:solidFill>
                <a:effectLst>
                  <a:outerShdw blurRad="38100" dist="38100" dir="2700000" algn="tl">
                    <a:srgbClr val="000000">
                      <a:alpha val="43137"/>
                    </a:srgbClr>
                  </a:outerShdw>
                </a:effectLst>
                <a:latin typeface="+mj-lt"/>
                <a:ea typeface="inpin heiti" charset="-122"/>
              </a:rPr>
              <a:t>của thành phố Hội An?</a:t>
            </a:r>
            <a:endParaRPr lang="en-US" altLang="vi-VN" sz="4400" b="1" dirty="0">
              <a:solidFill>
                <a:srgbClr val="FF0000"/>
              </a:solidFill>
              <a:effectLst>
                <a:outerShdw blurRad="38100" dist="38100" dir="2700000" algn="tl">
                  <a:srgbClr val="000000">
                    <a:alpha val="43137"/>
                  </a:srgbClr>
                </a:outerShdw>
              </a:effectLst>
              <a:latin typeface="+mj-lt"/>
              <a:ea typeface="inpin heiti" charset="-122"/>
            </a:endParaRPr>
          </a:p>
        </p:txBody>
      </p:sp>
      <p:sp>
        <p:nvSpPr>
          <p:cNvPr id="8" name="Rectangle 7"/>
          <p:cNvSpPr/>
          <p:nvPr/>
        </p:nvSpPr>
        <p:spPr>
          <a:xfrm>
            <a:off x="813435" y="2645410"/>
            <a:ext cx="10426700" cy="1630045"/>
          </a:xfrm>
          <a:prstGeom prst="rect">
            <a:avLst/>
          </a:prstGeom>
          <a:noFill/>
        </p:spPr>
        <p:txBody>
          <a:bodyPr wrap="square" lIns="91440" tIns="45720" rIns="91440" bIns="45720">
            <a:spAutoFit/>
          </a:bodyPr>
          <a:lstStyle/>
          <a:p>
            <a:pPr lvl="0" algn="l"/>
            <a:r>
              <a:rPr lang="vi-VN" altLang="zh-CN" sz="3200" b="1" dirty="0" smtClean="0">
                <a:solidFill>
                  <a:srgbClr val="0070C0"/>
                </a:solidFill>
                <a:effectLst>
                  <a:outerShdw blurRad="38100" dist="38100" dir="2700000" algn="tl">
                    <a:srgbClr val="000000">
                      <a:alpha val="43137"/>
                    </a:srgbClr>
                  </a:outerShdw>
                </a:effectLst>
                <a:latin typeface="+mj-lt"/>
                <a:ea typeface="inpin heiti" charset="-122"/>
              </a:rPr>
              <a:t>Trả lời:</a:t>
            </a:r>
            <a:r>
              <a:rPr lang="vi-VN" altLang="zh-CN" sz="4400" b="1" dirty="0" smtClean="0">
                <a:solidFill>
                  <a:srgbClr val="0070C0"/>
                </a:solidFill>
                <a:effectLst>
                  <a:outerShdw blurRad="38100" dist="38100" dir="2700000" algn="tl">
                    <a:srgbClr val="000000">
                      <a:alpha val="43137"/>
                    </a:srgbClr>
                  </a:outerShdw>
                </a:effectLst>
                <a:latin typeface="+mj-lt"/>
                <a:ea typeface="inpin heiti" charset="-122"/>
              </a:rPr>
              <a:t> </a:t>
            </a:r>
            <a:r>
              <a:rPr lang="en-US" altLang="vi-VN" sz="2800" b="1" dirty="0" smtClean="0">
                <a:solidFill>
                  <a:srgbClr val="FF0000"/>
                </a:solidFill>
                <a:effectLst>
                  <a:outerShdw blurRad="38100" dist="38100" dir="2700000" algn="tl">
                    <a:srgbClr val="000000">
                      <a:alpha val="43137"/>
                    </a:srgbClr>
                  </a:outerShdw>
                </a:effectLst>
                <a:latin typeface="+mj-lt"/>
                <a:ea typeface="inpin heiti" charset="-122"/>
              </a:rPr>
              <a:t>Vì Chùa Cầu là một kiến trúc độc đáo chùa và cầu gắn với nhau thành một thể thống nhất, chùa có giá trị lịch sử lâu đời,  được xây dựng với mong muốn yên bình cho người dân.</a:t>
            </a:r>
            <a:endParaRPr lang="en-US" altLang="vi-VN" sz="2800" b="1" dirty="0" smtClean="0">
              <a:solidFill>
                <a:srgbClr val="FF0000"/>
              </a:solidFill>
              <a:effectLst>
                <a:outerShdw blurRad="38100" dist="38100" dir="2700000" algn="tl">
                  <a:srgbClr val="000000">
                    <a:alpha val="43137"/>
                  </a:srgbClr>
                </a:outerShdw>
              </a:effectLst>
              <a:latin typeface="+mj-lt"/>
              <a:ea typeface="inpin heiti"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54400" y="1623734"/>
            <a:ext cx="5283200" cy="523220"/>
          </a:xfrm>
          <a:prstGeom prst="rect">
            <a:avLst/>
          </a:prstGeom>
          <a:noFill/>
        </p:spPr>
        <p:txBody>
          <a:bodyPr wrap="square" rtlCol="0">
            <a:spAutoFit/>
          </a:bodyPr>
          <a:lstStyle/>
          <a:p>
            <a:pPr algn="ctr"/>
            <a:r>
              <a:rPr lang="en-US" sz="2800" b="1" dirty="0" err="1">
                <a:latin typeface="UTM Avo" panose="02040603050506020204" pitchFamily="18"/>
                <a:cs typeface="Arial" panose="020B0604020202020204" pitchFamily="34" charset="0"/>
              </a:rPr>
              <a:t>Gợi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ý</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làm</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bài</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p:txBody>
      </p:sp>
      <p:graphicFrame>
        <p:nvGraphicFramePr>
          <p:cNvPr id="3" name="Table 2"/>
          <p:cNvGraphicFramePr>
            <a:graphicFrameLocks noGrp="1"/>
          </p:cNvGraphicFramePr>
          <p:nvPr/>
        </p:nvGraphicFramePr>
        <p:xfrm>
          <a:off x="812800" y="2243492"/>
          <a:ext cx="10566400" cy="4375969"/>
        </p:xfrm>
        <a:graphic>
          <a:graphicData uri="http://schemas.openxmlformats.org/drawingml/2006/table">
            <a:tbl>
              <a:tblPr firstRow="1" firstCol="1" bandRow="1"/>
              <a:tblGrid>
                <a:gridCol w="1215258"/>
                <a:gridCol w="3229300"/>
                <a:gridCol w="6121842"/>
              </a:tblGrid>
              <a:tr h="541865">
                <a:tc>
                  <a:txBody>
                    <a:bodyPr/>
                    <a:lstStyle/>
                    <a:p>
                      <a:pPr marL="0" marR="0" algn="ctr">
                        <a:lnSpc>
                          <a:spcPct val="150000"/>
                        </a:lnSpc>
                        <a:spcBef>
                          <a:spcPts val="240"/>
                        </a:spcBef>
                        <a:spcAft>
                          <a:spcPts val="240"/>
                        </a:spcAft>
                      </a:pP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STT</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240"/>
                        </a:spcBef>
                        <a:spcAft>
                          <a:spcPts val="240"/>
                        </a:spcAft>
                      </a:pP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Tên</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trình</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240"/>
                        </a:spcBef>
                        <a:spcAft>
                          <a:spcPts val="240"/>
                        </a:spcAft>
                      </a:pP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Điểm</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nổi</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bật</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về</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kiến</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trúc</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1087048">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1</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cổ</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Phùng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Hưng</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Hai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mắt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cửa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trần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gỗ</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uốn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cong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tầng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2;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mái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gian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giữa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có</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bốn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hướng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r h="1160129">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2</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Hội quán Phúc Kiến</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trúc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bề</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thế</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trang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trọng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chạm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khắc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tinh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xảo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sống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động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màu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sặc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sỡ</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r h="1586927">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3</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Chùa Cầu</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qua con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lạch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nhỏ</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chùa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cầu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gắn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nhau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thành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một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thể</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thống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nhất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hệ</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mái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tương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ứng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phần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cầu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Freeform 29"/>
          <p:cNvSpPr/>
          <p:nvPr/>
        </p:nvSpPr>
        <p:spPr>
          <a:xfrm flipH="1">
            <a:off x="-440557" y="3963505"/>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sp>
        <p:nvSpPr>
          <p:cNvPr id="5" name="Freeform 29"/>
          <p:cNvSpPr/>
          <p:nvPr/>
        </p:nvSpPr>
        <p:spPr>
          <a:xfrm rot="19868597" flipH="1">
            <a:off x="11658276" y="1617641"/>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grpSp>
        <p:nvGrpSpPr>
          <p:cNvPr id="6" name="Group 5"/>
          <p:cNvGrpSpPr/>
          <p:nvPr/>
        </p:nvGrpSpPr>
        <p:grpSpPr>
          <a:xfrm>
            <a:off x="164237" y="1889540"/>
            <a:ext cx="5729760" cy="4773568"/>
            <a:chOff x="9235384" y="1776776"/>
            <a:chExt cx="8594640" cy="7160352"/>
          </a:xfrm>
        </p:grpSpPr>
        <p:pic>
          <p:nvPicPr>
            <p:cNvPr id="7" name="Picture 4" descr="Nhà cổ Phùng Hưng - Nét chấm phá đặc sắc tô điểm cho Hội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384" y="1776776"/>
              <a:ext cx="8594640" cy="64337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425216" y="8336963"/>
              <a:ext cx="6214977" cy="600165"/>
            </a:xfrm>
            <a:prstGeom prst="rect">
              <a:avLst/>
            </a:prstGeom>
            <a:noFill/>
          </p:spPr>
          <p:txBody>
            <a:bodyPr wrap="square" rtlCol="0">
              <a:spAutoFit/>
            </a:bodyPr>
            <a:lstStyle/>
            <a:p>
              <a:pPr algn="ct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6. </a:t>
              </a:r>
              <a:r>
                <a:rPr lang="en-US" sz="2000" dirty="0" err="1">
                  <a:latin typeface="UTM Avo" panose="02040603050506020204" pitchFamily="18"/>
                  <a:cs typeface="Arial" panose="020B0604020202020204" pitchFamily="34" charset="0"/>
                </a:rPr>
                <a:t>Nhà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cổ</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Phùng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Hưng</a:t>
              </a:r>
              <a:endParaRPr lang="en-US" sz="2000" dirty="0">
                <a:latin typeface="UTM Avo" panose="02040603050506020204" pitchFamily="18"/>
                <a:cs typeface="Arial" panose="020B0604020202020204" pitchFamily="34" charset="0"/>
              </a:endParaRPr>
            </a:p>
          </p:txBody>
        </p:sp>
      </p:grpSp>
      <p:sp>
        <p:nvSpPr>
          <p:cNvPr id="9" name="TextBox 8"/>
          <p:cNvSpPr txBox="1"/>
          <p:nvPr/>
        </p:nvSpPr>
        <p:spPr>
          <a:xfrm>
            <a:off x="6161813" y="3996160"/>
            <a:ext cx="5422901" cy="2783839"/>
          </a:xfrm>
          <a:prstGeom prst="rect">
            <a:avLst/>
          </a:prstGeom>
          <a:noFill/>
        </p:spPr>
        <p:txBody>
          <a:bodyPr wrap="square" rtlCol="0">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hơn</a:t>
            </a:r>
            <a:r>
              <a:rPr lang="en-US" sz="2400" dirty="0">
                <a:latin typeface="UTM Avo" panose="02040603050506020204" pitchFamily="18"/>
                <a:cs typeface="Arial" panose="020B0604020202020204" pitchFamily="34" charset="0"/>
              </a:rPr>
              <a:t> 200 </a:t>
            </a:r>
            <a:r>
              <a:rPr lang="en-US" sz="2400" dirty="0" err="1">
                <a:latin typeface="UTM Avo" panose="02040603050506020204" pitchFamily="18"/>
                <a:cs typeface="Arial" panose="020B0604020202020204" pitchFamily="34" charset="0"/>
              </a:rPr>
              <a:t>năm</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Vật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chủ</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đạo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ngói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âm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dương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Ảnh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hưởng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hai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nềm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hóa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sp>
        <p:nvSpPr>
          <p:cNvPr id="10" name="TextBox 9"/>
          <p:cNvSpPr txBox="1"/>
          <p:nvPr/>
        </p:nvSpPr>
        <p:spPr>
          <a:xfrm>
            <a:off x="6161813" y="1623927"/>
            <a:ext cx="6705600" cy="631968"/>
          </a:xfrm>
          <a:prstGeom prst="rect">
            <a:avLst/>
          </a:prstGeom>
          <a:noFill/>
        </p:spPr>
        <p:txBody>
          <a:bodyPr wrap="square">
            <a:spAutoFit/>
          </a:bodyPr>
          <a:lstStyle/>
          <a:p>
            <a:pPr algn="just">
              <a:lnSpc>
                <a:spcPct val="150000"/>
              </a:lnSpc>
              <a:defRPr/>
            </a:pPr>
            <a:r>
              <a:rPr lang="en-US" sz="2665" b="1" dirty="0">
                <a:latin typeface="UTM Avo" panose="02040603050506020204" pitchFamily="18"/>
                <a:cs typeface="Arial" panose="020B0604020202020204" pitchFamily="34" charset="0"/>
              </a:rPr>
              <a:t>a. </a:t>
            </a:r>
            <a:r>
              <a:rPr lang="en-US" sz="2665" b="1" dirty="0" err="1">
                <a:latin typeface="UTM Avo" panose="02040603050506020204" pitchFamily="18"/>
                <a:cs typeface="Arial" panose="020B0604020202020204" pitchFamily="34" charset="0"/>
              </a:rPr>
              <a:t>Nhà</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cổ</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Phùng</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Hưng</a:t>
            </a:r>
            <a:r>
              <a:rPr lang="en-US" sz="2665" b="1" dirty="0">
                <a:latin typeface="UTM Avo" panose="02040603050506020204" pitchFamily="18"/>
                <a:cs typeface="Arial" panose="020B0604020202020204" pitchFamily="34" charset="0"/>
              </a:rPr>
              <a:t>:</a:t>
            </a:r>
            <a:endParaRPr lang="en-US" sz="2665" b="1" dirty="0">
              <a:latin typeface="UTM Avo" panose="02040603050506020204" pitchFamily="18"/>
              <a:cs typeface="Arial" panose="020B0604020202020204" pitchFamily="34" charset="0"/>
            </a:endParaRPr>
          </a:p>
        </p:txBody>
      </p:sp>
      <p:sp>
        <p:nvSpPr>
          <p:cNvPr id="11" name="Rectangle: Rounded Corners 10"/>
          <p:cNvSpPr/>
          <p:nvPr/>
        </p:nvSpPr>
        <p:spPr>
          <a:xfrm>
            <a:off x="6469596" y="3480299"/>
            <a:ext cx="2235200" cy="515861"/>
          </a:xfrm>
          <a:prstGeom prst="round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5" dirty="0" err="1">
                <a:solidFill>
                  <a:schemeClr val="tx1"/>
                </a:solidFill>
                <a:latin typeface="UTM Avo" panose="02040603050506020204" pitchFamily="18"/>
                <a:cs typeface="Arial" panose="020B0604020202020204" pitchFamily="34" charset="0"/>
              </a:rPr>
              <a:t>Hẹp</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ngang</a:t>
            </a:r>
            <a:r>
              <a:rPr lang="en-US" sz="2335" dirty="0">
                <a:solidFill>
                  <a:schemeClr val="tx1"/>
                </a:solidFill>
                <a:latin typeface="UTM Avo" panose="02040603050506020204" pitchFamily="18"/>
                <a:cs typeface="Arial" panose="020B0604020202020204" pitchFamily="34" charset="0"/>
              </a:rPr>
              <a:t> </a:t>
            </a:r>
            <a:endParaRPr lang="en-US" sz="2335" dirty="0">
              <a:solidFill>
                <a:schemeClr val="tx1"/>
              </a:solidFill>
              <a:latin typeface="UTM Avo" panose="02040603050506020204" pitchFamily="18"/>
              <a:cs typeface="Arial" panose="020B0604020202020204" pitchFamily="34" charset="0"/>
            </a:endParaRPr>
          </a:p>
        </p:txBody>
      </p:sp>
      <p:sp>
        <p:nvSpPr>
          <p:cNvPr id="12" name="Rectangle: Rounded Corners 11"/>
          <p:cNvSpPr/>
          <p:nvPr/>
        </p:nvSpPr>
        <p:spPr>
          <a:xfrm>
            <a:off x="9259993" y="3480299"/>
            <a:ext cx="2324721" cy="515861"/>
          </a:xfrm>
          <a:prstGeom prst="round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5" dirty="0" err="1">
                <a:solidFill>
                  <a:schemeClr val="tx1"/>
                </a:solidFill>
                <a:latin typeface="UTM Avo" panose="02040603050506020204" pitchFamily="18"/>
                <a:cs typeface="Arial" panose="020B0604020202020204" pitchFamily="34" charset="0"/>
              </a:rPr>
              <a:t>Đẩy</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chiều</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sâu</a:t>
            </a:r>
            <a:endParaRPr lang="en-US" sz="2335" dirty="0">
              <a:solidFill>
                <a:schemeClr val="tx1"/>
              </a:solidFill>
              <a:latin typeface="UTM Avo" panose="02040603050506020204" pitchFamily="18"/>
              <a:cs typeface="Arial" panose="020B0604020202020204" pitchFamily="34" charset="0"/>
            </a:endParaRPr>
          </a:p>
        </p:txBody>
      </p:sp>
      <p:sp>
        <p:nvSpPr>
          <p:cNvPr id="13" name="Rectangle: Rounded Corners 13"/>
          <p:cNvSpPr/>
          <p:nvPr/>
        </p:nvSpPr>
        <p:spPr>
          <a:xfrm>
            <a:off x="7828988" y="2417660"/>
            <a:ext cx="2235200" cy="711200"/>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5" b="1">
                <a:solidFill>
                  <a:schemeClr val="tx1"/>
                </a:solidFill>
                <a:latin typeface="UTM Avo" panose="02040603050506020204" pitchFamily="18"/>
                <a:cs typeface="Arial" panose="020B0604020202020204" pitchFamily="34" charset="0"/>
              </a:rPr>
              <a:t>Kết cấu</a:t>
            </a:r>
            <a:endParaRPr lang="en-US" sz="2665" b="1">
              <a:solidFill>
                <a:schemeClr val="tx1"/>
              </a:solidFill>
              <a:latin typeface="UTM Avo" panose="02040603050506020204" pitchFamily="18"/>
              <a:cs typeface="Arial" panose="020B0604020202020204" pitchFamily="34" charset="0"/>
            </a:endParaRPr>
          </a:p>
        </p:txBody>
      </p:sp>
      <p:cxnSp>
        <p:nvCxnSpPr>
          <p:cNvPr id="14" name="Straight Connector 15"/>
          <p:cNvCxnSpPr>
            <a:stCxn id="13" idx="2"/>
            <a:endCxn id="11" idx="0"/>
          </p:cNvCxnSpPr>
          <p:nvPr/>
        </p:nvCxnSpPr>
        <p:spPr>
          <a:xfrm rot="5400000">
            <a:off x="8091173" y="2624883"/>
            <a:ext cx="351439" cy="135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6"/>
          <p:cNvCxnSpPr>
            <a:stCxn id="13" idx="2"/>
            <a:endCxn id="12" idx="0"/>
          </p:cNvCxnSpPr>
          <p:nvPr/>
        </p:nvCxnSpPr>
        <p:spPr>
          <a:xfrm rot="16200000" flipH="1">
            <a:off x="9508752" y="2566696"/>
            <a:ext cx="351439" cy="1475766"/>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Freeform 29"/>
          <p:cNvSpPr/>
          <p:nvPr/>
        </p:nvSpPr>
        <p:spPr>
          <a:xfrm flipH="1">
            <a:off x="-400801" y="3327400"/>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pic>
        <p:nvPicPr>
          <p:cNvPr id="3" name="Picture 2" descr="Nhà cổ Phùng Hưng Hội An - nét đẹp Á Đông nao lòng du kh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4" y="1744678"/>
            <a:ext cx="4916656" cy="51133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43765" y="2631662"/>
            <a:ext cx="6493429" cy="3337837"/>
          </a:xfrm>
          <a:prstGeom prst="rect">
            <a:avLst/>
          </a:prstGeom>
          <a:noFill/>
        </p:spPr>
        <p:txBody>
          <a:bodyPr wrap="square">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Toàn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bộ</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cấu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đáo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hành</a:t>
            </a:r>
            <a:r>
              <a:rPr lang="en-US" sz="2400" dirty="0">
                <a:latin typeface="UTM Avo" panose="02040603050506020204" pitchFamily="18"/>
                <a:cs typeface="Arial" panose="020B0604020202020204" pitchFamily="34" charset="0"/>
              </a:rPr>
              <a:t> lang </a:t>
            </a:r>
            <a:r>
              <a:rPr lang="en-US" sz="2400" dirty="0" err="1">
                <a:latin typeface="UTM Avo" panose="02040603050506020204" pitchFamily="18"/>
                <a:cs typeface="Arial" panose="020B0604020202020204" pitchFamily="34" charset="0"/>
              </a:rPr>
              <a:t>rộng</a:t>
            </a:r>
            <a:r>
              <a:rPr lang="en-US" sz="2400" dirty="0">
                <a:latin typeface="UTM Avo" panose="02040603050506020204" pitchFamily="18"/>
                <a:cs typeface="Arial" panose="020B0604020202020204" pitchFamily="34" charset="0"/>
              </a:rPr>
              <a:t> bao </a:t>
            </a:r>
            <a:r>
              <a:rPr lang="en-US" sz="2400" dirty="0" err="1">
                <a:latin typeface="UTM Avo" panose="02040603050506020204" pitchFamily="18"/>
                <a:cs typeface="Arial" panose="020B0604020202020204" pitchFamily="34" charset="0"/>
              </a:rPr>
              <a:t>quanh</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algn="just">
              <a:lnSpc>
                <a:spcPct val="150000"/>
              </a:lnSpc>
            </a:pPr>
            <a:r>
              <a:rPr lang="en-US" sz="2400" dirty="0">
                <a:latin typeface="UTM Avo" panose="02040603050506020204" pitchFamily="18"/>
                <a:cs typeface="Arial" panose="020B0604020202020204" pitchFamily="34" charset="0"/>
                <a:sym typeface="Wingdings" panose="05000000000000000000" pitchFamily="2" charset="2"/>
              </a:rPr>
              <a:t> </a:t>
            </a:r>
            <a:r>
              <a:rPr lang="vi-VN" sz="2400" dirty="0">
                <a:latin typeface="UTM Avo" panose="02040603050506020204" pitchFamily="18"/>
                <a:cs typeface="Arial" panose="020B0604020202020204" pitchFamily="34" charset="0"/>
                <a:sym typeface="Wingdings" panose="05000000000000000000" pitchFamily="2" charset="2"/>
              </a:rPr>
              <a:t>Thể hiện rõ nét sự phát triển về kiến trúc cũng như sự giao lưu giữa các phong cách kiến trúc Á Đông tại Hội An</a:t>
            </a:r>
            <a:r>
              <a:rPr lang="en-US" sz="2400" dirty="0">
                <a:latin typeface="UTM Avo" panose="02040603050506020204" pitchFamily="18"/>
                <a:cs typeface="Arial" panose="020B0604020202020204" pitchFamily="34" charset="0"/>
                <a:sym typeface="Wingdings" panose="05000000000000000000" pitchFamily="2" charset="2"/>
              </a:rPr>
              <a:t>.</a:t>
            </a:r>
            <a:endParaRPr lang="en-US" sz="2400"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7124" y="6201493"/>
            <a:ext cx="5130800" cy="461665"/>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Được xây dựng vào năm 1697</a:t>
            </a:r>
            <a:endParaRPr lang="en-US" sz="2400">
              <a:latin typeface="UTM Avo" panose="02040603050506020204" pitchFamily="18"/>
              <a:cs typeface="Arial" panose="020B0604020202020204" pitchFamily="34" charset="0"/>
            </a:endParaRPr>
          </a:p>
        </p:txBody>
      </p:sp>
      <p:sp>
        <p:nvSpPr>
          <p:cNvPr id="5" name="TextBox 4"/>
          <p:cNvSpPr txBox="1"/>
          <p:nvPr/>
        </p:nvSpPr>
        <p:spPr>
          <a:xfrm>
            <a:off x="221976" y="2540490"/>
            <a:ext cx="5874024" cy="3891835"/>
          </a:xfrm>
          <a:prstGeom prst="rect">
            <a:avLst/>
          </a:prstGeom>
          <a:noFill/>
        </p:spPr>
        <p:txBody>
          <a:bodyPr wrap="square" rtlCol="0">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thờ</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che</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cuộc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phương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theo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lợp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ngói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ống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pic>
        <p:nvPicPr>
          <p:cNvPr id="6" name="Picture 4" descr="Hội Quán Phúc Kiến Hội An - Hội Quán đáng tham quan nhất Hội 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024" y="2163417"/>
            <a:ext cx="5715000" cy="3642360"/>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7391" y="1836051"/>
            <a:ext cx="6705600" cy="654731"/>
          </a:xfrm>
          <a:prstGeom prst="rect">
            <a:avLst/>
          </a:prstGeom>
          <a:noFill/>
        </p:spPr>
        <p:txBody>
          <a:bodyPr wrap="square">
            <a:spAutoFit/>
          </a:bodyPr>
          <a:lstStyle/>
          <a:p>
            <a:pPr algn="just">
              <a:lnSpc>
                <a:spcPct val="150000"/>
              </a:lnSpc>
              <a:defRPr/>
            </a:pPr>
            <a:r>
              <a:rPr lang="en-US" sz="2800" b="1" dirty="0">
                <a:latin typeface="UTM Avo" panose="02040603050506020204" pitchFamily="18"/>
                <a:cs typeface="Arial" panose="020B0604020202020204" pitchFamily="34" charset="0"/>
              </a:rPr>
              <a:t>b. </a:t>
            </a:r>
            <a:r>
              <a:rPr lang="en-US" sz="2800" b="1" dirty="0" err="1">
                <a:latin typeface="UTM Avo" panose="02040603050506020204" pitchFamily="18"/>
                <a:cs typeface="Arial" panose="020B0604020202020204" pitchFamily="34" charset="0"/>
              </a:rPr>
              <a:t>Hội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quán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Phúc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Kiến</a:t>
            </a:r>
            <a:r>
              <a:rPr lang="en-US" sz="2800" b="1" dirty="0">
                <a:latin typeface="UTM Avo" panose="02040603050506020204" pitchFamily="18"/>
                <a:cs typeface="Arial" panose="020B0604020202020204" pitchFamily="34" charset="0"/>
              </a:rPr>
              <a:t>:</a:t>
            </a:r>
            <a:endParaRPr lang="en-US" sz="28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4851" y="1912173"/>
            <a:ext cx="6524245" cy="4538165"/>
          </a:xfrm>
          <a:prstGeom prst="rect">
            <a:avLst/>
          </a:prstGeom>
          <a:noFill/>
        </p:spPr>
        <p:txBody>
          <a:bodyPr wrap="square" rtlCol="0">
            <a:spAutoFit/>
          </a:bodyPr>
          <a:lstStyle/>
          <a:p>
            <a:pPr algn="just">
              <a:lnSpc>
                <a:spcPct val="150000"/>
              </a:lnSpc>
            </a:pPr>
            <a:r>
              <a:rPr lang="en-US" sz="2800" b="1" dirty="0">
                <a:latin typeface="UTM Avo" panose="02040603050506020204" pitchFamily="18"/>
                <a:cs typeface="Arial" panose="020B0604020202020204" pitchFamily="34" charset="0"/>
              </a:rPr>
              <a:t>c. </a:t>
            </a:r>
            <a:r>
              <a:rPr lang="en-US" sz="2800" b="1" dirty="0" err="1">
                <a:latin typeface="UTM Avo" panose="02040603050506020204" pitchFamily="18"/>
                <a:cs typeface="Arial" panose="020B0604020202020204" pitchFamily="34" charset="0"/>
              </a:rPr>
              <a:t>Chùa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Cầu</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do </a:t>
            </a:r>
            <a:r>
              <a:rPr lang="en-US" sz="2400" dirty="0" err="1">
                <a:latin typeface="UTM Avo" panose="02040603050506020204" pitchFamily="18"/>
                <a:cs typeface="Arial" panose="020B0604020202020204" pitchFamily="34" charset="0"/>
              </a:rPr>
              <a:t>thương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khoảng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cuối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kỉ</a:t>
            </a:r>
            <a:r>
              <a:rPr lang="en-US" sz="2400" dirty="0">
                <a:latin typeface="UTM Avo" panose="02040603050506020204" pitchFamily="18"/>
                <a:cs typeface="Arial" panose="020B0604020202020204" pitchFamily="34" charset="0"/>
              </a:rPr>
              <a:t> XVI – </a:t>
            </a:r>
            <a:r>
              <a:rPr lang="en-US" sz="2400" dirty="0" err="1">
                <a:latin typeface="UTM Avo" panose="02040603050506020204" pitchFamily="18"/>
                <a:cs typeface="Arial" panose="020B0604020202020204" pitchFamily="34" charset="0"/>
              </a:rPr>
              <a:t>đầu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kỉ</a:t>
            </a:r>
            <a:r>
              <a:rPr lang="en-US" sz="2400" dirty="0">
                <a:latin typeface="UTM Avo" panose="02040603050506020204" pitchFamily="18"/>
                <a:cs typeface="Arial" panose="020B0604020202020204" pitchFamily="34" charset="0"/>
              </a:rPr>
              <a:t> XVII.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Còn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1653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sườn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phía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thêm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a:t>
            </a:r>
            <a:endParaRPr lang="en-US" sz="2400" dirty="0">
              <a:latin typeface="UTM Avo" panose="02040603050506020204" pitchFamily="18"/>
              <a:cs typeface="Arial" panose="020B0604020202020204" pitchFamily="34" charset="0"/>
            </a:endParaRPr>
          </a:p>
        </p:txBody>
      </p:sp>
      <p:pic>
        <p:nvPicPr>
          <p:cNvPr id="3" name="Picture 2" descr="Chùa Cầu Hội An - Linh hồn của phố Hội mang dấu ấn thời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486" y="1504513"/>
            <a:ext cx="7151605" cy="5353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Khởi động tiết học - Bài 31 (online-video-cutter.com)">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07315" y="0"/>
            <a:ext cx="12191999"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2" descr="Chùa Cầu Hội An: Kiến trúc giao thoa Việt - Nhật - Trung"/>
          <p:cNvPicPr>
            <a:picLocks noChangeAspect="1" noChangeArrowheads="1"/>
          </p:cNvPicPr>
          <p:nvPr/>
        </p:nvPicPr>
        <p:blipFill rotWithShape="1">
          <a:blip r:embed="rId2">
            <a:extLst>
              <a:ext uri="{28A0092B-C50C-407E-A947-70E740481C1C}">
                <a14:useLocalDpi xmlns:a14="http://schemas.microsoft.com/office/drawing/2010/main" val="0"/>
              </a:ext>
            </a:extLst>
          </a:blip>
          <a:srcRect t="16957"/>
          <a:stretch>
            <a:fillRect/>
          </a:stretch>
        </p:blipFill>
        <p:spPr bwMode="auto">
          <a:xfrm>
            <a:off x="1739877" y="1595954"/>
            <a:ext cx="8712237" cy="2309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p:cNvSpPr txBox="1"/>
          <p:nvPr/>
        </p:nvSpPr>
        <p:spPr>
          <a:xfrm>
            <a:off x="1560694" y="3677176"/>
            <a:ext cx="9070601" cy="837730"/>
          </a:xfrm>
          <a:prstGeom prst="rect">
            <a:avLst/>
          </a:prstGeom>
        </p:spPr>
        <p:txBody>
          <a:bodyPr lIns="0" tIns="0" rIns="0" bIns="0" rtlCol="0" anchor="t">
            <a:spAutoFit/>
          </a:bodyPr>
          <a:lstStyle/>
          <a:p>
            <a:pPr algn="ctr">
              <a:lnSpc>
                <a:spcPts val="7800"/>
              </a:lnSpc>
              <a:defRPr/>
            </a:pPr>
            <a:r>
              <a:rPr lang="en-US" sz="2800" b="1" dirty="0" err="1">
                <a:latin typeface="UTM Avo" panose="02040603050506020204" pitchFamily="18"/>
                <a:cs typeface="Arial" panose="020B0604020202020204" pitchFamily="34" charset="0"/>
              </a:rPr>
              <a:t>Truyền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thuyết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về</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chùa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cầu</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p:txBody>
      </p:sp>
      <p:sp>
        <p:nvSpPr>
          <p:cNvPr id="6" name="TextBox 13"/>
          <p:cNvSpPr txBox="1"/>
          <p:nvPr/>
        </p:nvSpPr>
        <p:spPr>
          <a:xfrm>
            <a:off x="271663" y="4554663"/>
            <a:ext cx="11648661" cy="2242922"/>
          </a:xfrm>
          <a:prstGeom prst="rect">
            <a:avLst/>
          </a:prstGeom>
        </p:spPr>
        <p:txBody>
          <a:bodyPr wrap="square" lIns="0" tIns="0" rIns="0" bIns="0" rtlCol="0" anchor="t">
            <a:spAutoFit/>
          </a:bodyPr>
          <a:lstStyle/>
          <a:p>
            <a:pPr algn="just">
              <a:lnSpc>
                <a:spcPct val="150000"/>
              </a:lnSpc>
              <a:defRPr/>
            </a:pPr>
            <a:r>
              <a:rPr lang="vi-VN" sz="2000" dirty="0">
                <a:solidFill>
                  <a:prstClr val="black"/>
                </a:solidFill>
                <a:latin typeface="UTM Avo" panose="02040603050506020204" pitchFamily="18"/>
              </a:rPr>
              <a:t>Chùa Cầu gắn liền với con thuỷ quái</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trong truyền thuyết của Nhật Bản, có đầu</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nằm ở Ấn Độ, lưng vắt qua khe nước ở</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Hội An và đuôi ở tận Nhật Bản. Mỗi khi nó</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cựa mình thì động đất, lũ lụt, ... lại xảy ra.</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Để hạn chế sức mạnh của thuỷ quái,</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người Nhật Bản ở Hội An đã xây dựng</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ngôi chùa trên cầu như một thanh kiếm</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chắn ngang lưng thuỷ quái, ngăn không</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cho nó cựa mình. Từ đó, cuộc sống của</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người dân ba quốc gia được yên bình.</a:t>
            </a:r>
            <a:endParaRPr lang="en-US" sz="2000" dirty="0">
              <a:solidFill>
                <a:prstClr val="black"/>
              </a:solidFill>
              <a:latin typeface="UTM Avo" panose="02040603050506020204" pitchFamily="1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66889" y="3369218"/>
            <a:ext cx="5333206" cy="3352519"/>
            <a:chOff x="1330419" y="4301643"/>
            <a:chExt cx="7999809" cy="5028779"/>
          </a:xfrm>
        </p:grpSpPr>
        <p:pic>
          <p:nvPicPr>
            <p:cNvPr id="3" name="Picture 2"/>
            <p:cNvPicPr>
              <a:picLocks noChangeAspect="1"/>
            </p:cNvPicPr>
            <p:nvPr/>
          </p:nvPicPr>
          <p:blipFill rotWithShape="1">
            <a:blip r:embed="rId2"/>
            <a:srcRect r="56381"/>
            <a:stretch>
              <a:fillRect/>
            </a:stretch>
          </p:blipFill>
          <p:spPr>
            <a:xfrm>
              <a:off x="2996880" y="4301643"/>
              <a:ext cx="4666887" cy="4446980"/>
            </a:xfrm>
            <a:prstGeom prst="rect">
              <a:avLst/>
            </a:prstGeom>
          </p:spPr>
        </p:pic>
        <p:sp>
          <p:nvSpPr>
            <p:cNvPr id="7" name="TextBox 6"/>
            <p:cNvSpPr txBox="1"/>
            <p:nvPr/>
          </p:nvSpPr>
          <p:spPr>
            <a:xfrm>
              <a:off x="1330419" y="8650908"/>
              <a:ext cx="7999809" cy="679514"/>
            </a:xfrm>
            <a:prstGeom prst="rect">
              <a:avLst/>
            </a:prstGeom>
            <a:noFill/>
          </p:spPr>
          <p:txBody>
            <a:bodyPr wrap="square" rtlCol="0">
              <a:spAutoFit/>
            </a:bodyPr>
            <a:lstStyle/>
            <a:p>
              <a:pPr algn="ctr">
                <a:lnSpc>
                  <a:spcPct val="150000"/>
                </a:lnSpc>
              </a:pPr>
              <a:r>
                <a:rPr lang="en-US" b="1" dirty="0" err="1">
                  <a:latin typeface="UTM Avo" panose="02040603050506020204" pitchFamily="18"/>
                  <a:cs typeface="Arial" panose="020B0604020202020204" pitchFamily="34" charset="0"/>
                </a:rPr>
                <a:t>Hình</a:t>
              </a:r>
              <a:r>
                <a:rPr lang="en-US" b="1" dirty="0">
                  <a:latin typeface="UTM Avo" panose="02040603050506020204" pitchFamily="18"/>
                  <a:cs typeface="Arial" panose="020B0604020202020204" pitchFamily="34" charset="0"/>
                </a:rPr>
                <a:t> 6. </a:t>
              </a:r>
              <a:r>
                <a:rPr lang="en-US" dirty="0" err="1">
                  <a:latin typeface="UTM Avo" panose="02040603050506020204" pitchFamily="18"/>
                  <a:cs typeface="Arial" panose="020B0604020202020204" pitchFamily="34" charset="0"/>
                </a:rPr>
                <a:t>Chèn</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chống</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cột</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bảo</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vệ</a:t>
              </a:r>
              <a:r>
                <a:rPr lang="en-US" dirty="0">
                  <a:latin typeface="UTM Avo" panose="02040603050506020204" pitchFamily="18"/>
                  <a:cs typeface="Arial" panose="020B0604020202020204" pitchFamily="34" charset="0"/>
                </a:rPr>
                <a:t> di </a:t>
              </a:r>
              <a:r>
                <a:rPr lang="en-US" dirty="0" err="1">
                  <a:latin typeface="UTM Avo" panose="02040603050506020204" pitchFamily="18"/>
                  <a:cs typeface="Arial" panose="020B0604020202020204" pitchFamily="34" charset="0"/>
                </a:rPr>
                <a:t>tích</a:t>
              </a:r>
              <a:r>
                <a:rPr lang="en-US" dirty="0">
                  <a:latin typeface="UTM Avo" panose="02040603050506020204" pitchFamily="18"/>
                  <a:cs typeface="Arial" panose="020B0604020202020204" pitchFamily="34" charset="0"/>
                </a:rPr>
                <a:t> </a:t>
              </a:r>
              <a:endParaRPr lang="en-US" dirty="0">
                <a:latin typeface="UTM Avo" panose="02040603050506020204" pitchFamily="18"/>
                <a:cs typeface="Arial" panose="020B0604020202020204" pitchFamily="34" charset="0"/>
              </a:endParaRPr>
            </a:p>
          </p:txBody>
        </p:sp>
      </p:grpSp>
      <p:grpSp>
        <p:nvGrpSpPr>
          <p:cNvPr id="8" name="Group 7"/>
          <p:cNvGrpSpPr/>
          <p:nvPr/>
        </p:nvGrpSpPr>
        <p:grpSpPr>
          <a:xfrm>
            <a:off x="5800095" y="3369218"/>
            <a:ext cx="6136161" cy="3352520"/>
            <a:chOff x="8034828" y="4301642"/>
            <a:chExt cx="9204242" cy="5028779"/>
          </a:xfrm>
        </p:grpSpPr>
        <p:pic>
          <p:nvPicPr>
            <p:cNvPr id="9" name="Picture 8"/>
            <p:cNvPicPr>
              <a:picLocks noChangeAspect="1"/>
            </p:cNvPicPr>
            <p:nvPr/>
          </p:nvPicPr>
          <p:blipFill rotWithShape="1">
            <a:blip r:embed="rId2"/>
            <a:srcRect l="43619" t="1438" r="-383" b="-1438"/>
            <a:stretch>
              <a:fillRect/>
            </a:stretch>
          </p:blipFill>
          <p:spPr>
            <a:xfrm>
              <a:off x="9572211" y="4301642"/>
              <a:ext cx="6129474" cy="4488080"/>
            </a:xfrm>
            <a:prstGeom prst="rect">
              <a:avLst/>
            </a:prstGeom>
          </p:spPr>
        </p:pic>
        <p:sp>
          <p:nvSpPr>
            <p:cNvPr id="10" name="TextBox 9"/>
            <p:cNvSpPr txBox="1"/>
            <p:nvPr/>
          </p:nvSpPr>
          <p:spPr>
            <a:xfrm>
              <a:off x="8034828" y="8590795"/>
              <a:ext cx="9204242"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7. </a:t>
              </a:r>
              <a:r>
                <a:rPr lang="en-US" sz="2000" dirty="0" err="1">
                  <a:latin typeface="UTM Avo" panose="02040603050506020204" pitchFamily="18"/>
                  <a:cs typeface="Arial" panose="020B0604020202020204" pitchFamily="34" charset="0"/>
                </a:rPr>
                <a:t>Khách</a:t>
              </a:r>
              <a:r>
                <a:rPr lang="en-US" sz="2000" dirty="0">
                  <a:latin typeface="UTM Avo" panose="02040603050506020204" pitchFamily="18"/>
                  <a:cs typeface="Arial" panose="020B0604020202020204" pitchFamily="34" charset="0"/>
                </a:rPr>
                <a:t> du </a:t>
              </a:r>
              <a:r>
                <a:rPr lang="en-US" sz="2000" dirty="0" err="1">
                  <a:latin typeface="UTM Avo" panose="02040603050506020204" pitchFamily="18"/>
                  <a:cs typeface="Arial" panose="020B0604020202020204" pitchFamily="34" charset="0"/>
                </a:rPr>
                <a:t>lịch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với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rác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trên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sông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ở</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a:t>
              </a:r>
              <a:endParaRPr lang="en-US" sz="2000" dirty="0">
                <a:latin typeface="UTM Avo" panose="02040603050506020204" pitchFamily="18"/>
                <a:cs typeface="Arial" panose="020B0604020202020204" pitchFamily="34" charset="0"/>
              </a:endParaRPr>
            </a:p>
          </p:txBody>
        </p:sp>
      </p:grpSp>
      <p:grpSp>
        <p:nvGrpSpPr>
          <p:cNvPr id="11" name="Group 10"/>
          <p:cNvGrpSpPr/>
          <p:nvPr/>
        </p:nvGrpSpPr>
        <p:grpSpPr>
          <a:xfrm>
            <a:off x="425324" y="2299550"/>
            <a:ext cx="11341352" cy="982959"/>
            <a:chOff x="434094" y="3735446"/>
            <a:chExt cx="17012027" cy="1474439"/>
          </a:xfrm>
        </p:grpSpPr>
        <p:sp>
          <p:nvSpPr>
            <p:cNvPr id="12" name="TextBox 11"/>
            <p:cNvSpPr txBox="1"/>
            <p:nvPr/>
          </p:nvSpPr>
          <p:spPr>
            <a:xfrm>
              <a:off x="2416853" y="3759971"/>
              <a:ext cx="15029268" cy="1425390"/>
            </a:xfrm>
            <a:prstGeom prst="rect">
              <a:avLst/>
            </a:prstGeom>
            <a:noFill/>
          </p:spPr>
          <p:txBody>
            <a:bodyPr wrap="square" rtlCol="0">
              <a:spAutoFit/>
            </a:bodyPr>
            <a:lstStyle/>
            <a:p>
              <a:pPr algn="just">
                <a:lnSpc>
                  <a:spcPct val="150000"/>
                </a:lnSpc>
              </a:pPr>
              <a:r>
                <a:rPr lang="en-US" sz="2000" dirty="0" err="1">
                  <a:latin typeface="UTM Avo" panose="02040603050506020204" pitchFamily="18"/>
                  <a:cs typeface="Arial" panose="020B0604020202020204" pitchFamily="34" charset="0"/>
                </a:rPr>
                <a:t>Đọc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thông</a:t>
              </a:r>
              <a:r>
                <a:rPr lang="en-US" sz="2000" dirty="0">
                  <a:latin typeface="UTM Avo" panose="02040603050506020204" pitchFamily="18"/>
                  <a:cs typeface="Arial" panose="020B0604020202020204" pitchFamily="34" charset="0"/>
                </a:rPr>
                <a:t> tin, </a:t>
              </a:r>
              <a:r>
                <a:rPr lang="en-US" sz="2000" dirty="0" err="1">
                  <a:latin typeface="UTM Avo" panose="02040603050506020204" pitchFamily="18"/>
                  <a:cs typeface="Arial" panose="020B0604020202020204" pitchFamily="34" charset="0"/>
                </a:rPr>
                <a:t>quan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sát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hình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ảnh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đề</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xuất</a:t>
              </a:r>
              <a:r>
                <a:rPr lang="en-US" sz="2000" dirty="0">
                  <a:latin typeface="UTM Avo" panose="02040603050506020204" pitchFamily="18"/>
                  <a:cs typeface="Arial" panose="020B0604020202020204" pitchFamily="34" charset="0"/>
                </a:rPr>
                <a:t> </a:t>
              </a:r>
              <a:r>
                <a:rPr lang="vi-VN" sz="2000" dirty="0">
                  <a:latin typeface="UTM Avo" panose="02040603050506020204" pitchFamily="18"/>
                  <a:ea typeface="Calibri" panose="020F0502020204030204" charset="0"/>
                  <a:cs typeface="Arial" panose="020B0604020202020204" pitchFamily="34" charset="0"/>
                </a:rPr>
                <a:t>biện pháp bảo tồn, phát huy giá trị phố cổ Hội An theo các nội dung trong phiếu theo gợi ý (Phiếu học tập số 2)</a:t>
              </a:r>
              <a:endParaRPr lang="en-US" sz="2000" dirty="0">
                <a:latin typeface="UTM Avo" panose="02040603050506020204" pitchFamily="18"/>
                <a:cs typeface="Arial" panose="020B0604020202020204" pitchFamily="34" charset="0"/>
              </a:endParaRPr>
            </a:p>
          </p:txBody>
        </p:sp>
        <p:sp>
          <p:nvSpPr>
            <p:cNvPr id="13" name="Freeform 10"/>
            <p:cNvSpPr/>
            <p:nvPr/>
          </p:nvSpPr>
          <p:spPr>
            <a:xfrm>
              <a:off x="434094" y="3735446"/>
              <a:ext cx="1474438" cy="1474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sp>
        <p:nvSpPr>
          <p:cNvPr id="15" name="TextBox 24"/>
          <p:cNvSpPr txBox="1"/>
          <p:nvPr/>
        </p:nvSpPr>
        <p:spPr>
          <a:xfrm>
            <a:off x="205805" y="1590810"/>
            <a:ext cx="11780389" cy="562398"/>
          </a:xfrm>
          <a:prstGeom prst="rect">
            <a:avLst/>
          </a:prstGeom>
        </p:spPr>
        <p:txBody>
          <a:bodyPr wrap="square" lIns="0" tIns="0" rIns="0" bIns="0" rtlCol="0" anchor="t">
            <a:spAutoFit/>
          </a:bodyPr>
          <a:lstStyle/>
          <a:p>
            <a:pPr algn="ctr">
              <a:lnSpc>
                <a:spcPct val="150000"/>
              </a:lnSpc>
            </a:pPr>
            <a:r>
              <a:rPr lang="en-US" sz="2800" b="1" dirty="0">
                <a:latin typeface="UTM Avo" panose="02040603050506020204" pitchFamily="18"/>
                <a:cs typeface="Arial" panose="020B0604020202020204" pitchFamily="34" charset="0"/>
              </a:rPr>
              <a:t>3. </a:t>
            </a:r>
            <a:r>
              <a:rPr lang="en-US" sz="2800" b="1" dirty="0" err="1">
                <a:latin typeface="UTM Avo" panose="02040603050506020204" pitchFamily="18"/>
                <a:cs typeface="Arial" panose="020B0604020202020204" pitchFamily="34" charset="0"/>
              </a:rPr>
              <a:t>Một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số</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biện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pháp</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bảo</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tồn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và</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phát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huy</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giá</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trị</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phố</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cổ</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Hội</a:t>
            </a:r>
            <a:r>
              <a:rPr lang="en-US" sz="2800" b="1" dirty="0">
                <a:latin typeface="UTM Avo" panose="02040603050506020204" pitchFamily="18"/>
                <a:cs typeface="Arial" panose="020B0604020202020204" pitchFamily="34" charset="0"/>
              </a:rPr>
              <a:t> An </a:t>
            </a:r>
            <a:endParaRPr lang="en-US" sz="28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82963" y="1724577"/>
          <a:ext cx="10026074" cy="4982274"/>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10026074"/>
              </a:tblGrid>
              <a:tr h="4936046">
                <a:tc>
                  <a:txBody>
                    <a:bodyPr/>
                    <a:lstStyle/>
                    <a:p>
                      <a:pPr marL="0" marR="0" algn="just">
                        <a:lnSpc>
                          <a:spcPct val="150000"/>
                        </a:lnSpc>
                        <a:spcBef>
                          <a:spcPts val="100"/>
                        </a:spcBef>
                        <a:spcAft>
                          <a:spcPts val="100"/>
                        </a:spcAft>
                      </a:pP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Phiếu</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học</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tập</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số</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2</a:t>
                      </a:r>
                      <a:endParaRPr lang="en-US" sz="28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100"/>
                        </a:spcBef>
                        <a:spcAft>
                          <a:spcPts val="100"/>
                        </a:spcAft>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Đọc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tin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trang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79 – 80 SGK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kết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hợp</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việc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tìm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tư</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liệu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trên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sách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internet,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hãy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nêu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100"/>
                        </a:spcBef>
                        <a:spcAft>
                          <a:spcPts val="10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1.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Những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pháp</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đã</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được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thực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tốt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trong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tác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tồn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huy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di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sản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ở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Hội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An........................................................................................................</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2.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Những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vấn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đề</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ảnh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hưởng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đến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tác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tồn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huy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di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sản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Hội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An</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8778181" y="1352584"/>
            <a:ext cx="2793999" cy="5505416"/>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2"/>
            <a:stretch>
              <a:fillRect/>
            </a:stretch>
          </a:blipFill>
        </p:spPr>
        <p:txBody>
          <a:bodyPr/>
          <a:lstStyle/>
          <a:p>
            <a:endParaRPr lang="en-US" sz="800">
              <a:latin typeface="UTM Avo" panose="02040603050506020204" pitchFamily="18"/>
            </a:endParaRPr>
          </a:p>
        </p:txBody>
      </p:sp>
      <p:sp>
        <p:nvSpPr>
          <p:cNvPr id="3" name="Rectangle: Rounded Corners 2"/>
          <p:cNvSpPr/>
          <p:nvPr/>
        </p:nvSpPr>
        <p:spPr>
          <a:xfrm>
            <a:off x="3085533" y="1796996"/>
            <a:ext cx="2794000" cy="762000"/>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Gợi ý </a:t>
            </a:r>
            <a:endParaRPr lang="en-US" sz="3000" b="1">
              <a:solidFill>
                <a:schemeClr val="tx1"/>
              </a:solidFill>
              <a:latin typeface="UTM Avo" panose="02040603050506020204" pitchFamily="18"/>
              <a:cs typeface="Arial" panose="020B0604020202020204" pitchFamily="34" charset="0"/>
            </a:endParaRPr>
          </a:p>
        </p:txBody>
      </p:sp>
      <p:grpSp>
        <p:nvGrpSpPr>
          <p:cNvPr id="5" name="Group 4"/>
          <p:cNvGrpSpPr/>
          <p:nvPr/>
        </p:nvGrpSpPr>
        <p:grpSpPr>
          <a:xfrm>
            <a:off x="619820" y="2790136"/>
            <a:ext cx="7646725" cy="3708400"/>
            <a:chOff x="851511" y="3033712"/>
            <a:chExt cx="11588139" cy="5562600"/>
          </a:xfrm>
        </p:grpSpPr>
        <p:sp>
          <p:nvSpPr>
            <p:cNvPr id="6" name="Rectangle: Rounded Corners 12"/>
            <p:cNvSpPr/>
            <p:nvPr/>
          </p:nvSpPr>
          <p:spPr>
            <a:xfrm>
              <a:off x="851511" y="3033712"/>
              <a:ext cx="11588139" cy="5562600"/>
            </a:xfrm>
            <a:prstGeom prst="roundRect">
              <a:avLst>
                <a:gd name="adj" fmla="val 1153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7" name="TextBox 6"/>
            <p:cNvSpPr txBox="1"/>
            <p:nvPr/>
          </p:nvSpPr>
          <p:spPr>
            <a:xfrm>
              <a:off x="1292529" y="3727132"/>
              <a:ext cx="11147120" cy="4175759"/>
            </a:xfrm>
            <a:prstGeom prst="rect">
              <a:avLst/>
            </a:prstGeom>
            <a:noFill/>
          </p:spPr>
          <p:txBody>
            <a:bodyPr wrap="square">
              <a:spAutoFit/>
            </a:bodyPr>
            <a:lstStyle/>
            <a:p>
              <a:pPr marL="381000" indent="-381000" algn="just">
                <a:lnSpc>
                  <a:spcPct val="150000"/>
                </a:lnSpc>
                <a:buFont typeface="Wingdings" panose="05000000000000000000" pitchFamily="2" charset="2"/>
                <a:buChar char="§"/>
              </a:pPr>
              <a:r>
                <a:rPr lang="en-US" sz="2400" dirty="0">
                  <a:latin typeface="UTM Avo" panose="02040603050506020204" pitchFamily="18"/>
                  <a:cs typeface="Arial" panose="020B0604020202020204" pitchFamily="34" charset="0"/>
                </a:rPr>
                <a:t>Theo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giữ</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cần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sao</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4" name="TextBox 23"/>
          <p:cNvSpPr txBox="1"/>
          <p:nvPr/>
        </p:nvSpPr>
        <p:spPr>
          <a:xfrm>
            <a:off x="787400" y="2027098"/>
            <a:ext cx="10617200" cy="567848"/>
          </a:xfrm>
          <a:prstGeom prst="rect">
            <a:avLst/>
          </a:prstGeom>
          <a:noFill/>
        </p:spPr>
        <p:txBody>
          <a:bodyPr wrap="square">
            <a:spAutoFit/>
          </a:bodyPr>
          <a:lstStyle/>
          <a:p>
            <a:pPr marL="381000" indent="-381000" algn="just" defTabSz="609600">
              <a:lnSpc>
                <a:spcPct val="150000"/>
              </a:lnSpc>
              <a:buFont typeface="Wingdings" panose="05000000000000000000" pitchFamily="2" charset="2"/>
              <a:buChar char="§"/>
            </a:pPr>
            <a:r>
              <a:rPr lang="en-US" sz="2400" dirty="0" err="1">
                <a:solidFill>
                  <a:prstClr val="black"/>
                </a:solidFill>
                <a:latin typeface="UTM Avo" panose="02040603050506020204" pitchFamily="18"/>
                <a:cs typeface="Arial" panose="020B0604020202020204" pitchFamily="34" charset="0"/>
              </a:rPr>
              <a:t>Một</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số</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biện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pháp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bảo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tồn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và</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phát</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huy</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giá</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trị</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của</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phố</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cổ</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Hội</a:t>
            </a:r>
            <a:r>
              <a:rPr lang="en-US" sz="2400" dirty="0">
                <a:solidFill>
                  <a:prstClr val="black"/>
                </a:solidFill>
                <a:latin typeface="UTM Avo" panose="02040603050506020204" pitchFamily="18"/>
                <a:cs typeface="Arial" panose="020B0604020202020204" pitchFamily="34" charset="0"/>
              </a:rPr>
              <a:t> An: </a:t>
            </a:r>
            <a:endParaRPr lang="en-US" sz="2400" dirty="0">
              <a:solidFill>
                <a:prstClr val="black"/>
              </a:solidFill>
              <a:latin typeface="UTM Avo" panose="02040603050506020204" pitchFamily="18"/>
              <a:cs typeface="Arial" panose="020B0604020202020204" pitchFamily="34" charset="0"/>
            </a:endParaRPr>
          </a:p>
        </p:txBody>
      </p:sp>
      <p:sp>
        <p:nvSpPr>
          <p:cNvPr id="25" name="TextBox 24"/>
          <p:cNvSpPr txBox="1"/>
          <p:nvPr/>
        </p:nvSpPr>
        <p:spPr>
          <a:xfrm>
            <a:off x="2921000" y="1582252"/>
            <a:ext cx="6350000" cy="605422"/>
          </a:xfrm>
          <a:prstGeom prst="rect">
            <a:avLst/>
          </a:prstGeom>
          <a:noFill/>
        </p:spPr>
        <p:txBody>
          <a:bodyPr wrap="square" rtlCol="0">
            <a:spAutoFit/>
          </a:bodyPr>
          <a:lstStyle/>
          <a:p>
            <a:pPr algn="ctr" defTabSz="609600"/>
            <a:r>
              <a:rPr lang="en-US" sz="3200" b="1">
                <a:latin typeface="UTM Avo" panose="02040603050506020204" pitchFamily="18"/>
                <a:cs typeface="Arial" panose="020B0604020202020204" pitchFamily="34" charset="0"/>
              </a:rPr>
              <a:t>KẾT LUẬN </a:t>
            </a:r>
            <a:endParaRPr lang="en-US" sz="3200" b="1">
              <a:latin typeface="UTM Avo" panose="02040603050506020204" pitchFamily="18"/>
              <a:cs typeface="Arial" panose="020B0604020202020204" pitchFamily="34" charset="0"/>
            </a:endParaRPr>
          </a:p>
        </p:txBody>
      </p:sp>
      <p:grpSp>
        <p:nvGrpSpPr>
          <p:cNvPr id="26" name="Group 25"/>
          <p:cNvGrpSpPr/>
          <p:nvPr/>
        </p:nvGrpSpPr>
        <p:grpSpPr>
          <a:xfrm>
            <a:off x="365757" y="2915899"/>
            <a:ext cx="3598103" cy="3835850"/>
            <a:chOff x="546446" y="3800028"/>
            <a:chExt cx="5397155" cy="5753775"/>
          </a:xfrm>
        </p:grpSpPr>
        <p:grpSp>
          <p:nvGrpSpPr>
            <p:cNvPr id="27" name="Group 26"/>
            <p:cNvGrpSpPr/>
            <p:nvPr/>
          </p:nvGrpSpPr>
          <p:grpSpPr>
            <a:xfrm>
              <a:off x="546446" y="4325527"/>
              <a:ext cx="5397155" cy="5228276"/>
              <a:chOff x="1592291" y="4337727"/>
              <a:chExt cx="6019801" cy="5228276"/>
            </a:xfrm>
          </p:grpSpPr>
          <p:sp>
            <p:nvSpPr>
              <p:cNvPr id="29" name="Rectangle: Rounded Corners 3"/>
              <p:cNvSpPr/>
              <p:nvPr/>
            </p:nvSpPr>
            <p:spPr>
              <a:xfrm>
                <a:off x="1592291" y="4337727"/>
                <a:ext cx="6019801"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just"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0" name="TextBox 29"/>
              <p:cNvSpPr txBox="1"/>
              <p:nvPr/>
            </p:nvSpPr>
            <p:spPr>
              <a:xfrm>
                <a:off x="1660841" y="5553963"/>
                <a:ext cx="5823530" cy="3344762"/>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Nâng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cao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thức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vệ</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môi</a:t>
                </a:r>
                <a:r>
                  <a:rPr lang="en-US" sz="2400" kern="0" dirty="0">
                    <a:solidFill>
                      <a:prstClr val="black"/>
                    </a:solidFill>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trường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00" marR="0" lvl="0" indent="-381000"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Xây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dựng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không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xanh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28" name="Oval 27"/>
            <p:cNvSpPr/>
            <p:nvPr/>
          </p:nvSpPr>
          <p:spPr>
            <a:xfrm>
              <a:off x="2687312" y="3800028"/>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1</a:t>
              </a:r>
              <a:endPar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grpSp>
        <p:nvGrpSpPr>
          <p:cNvPr id="31" name="Group 30"/>
          <p:cNvGrpSpPr/>
          <p:nvPr/>
        </p:nvGrpSpPr>
        <p:grpSpPr>
          <a:xfrm>
            <a:off x="4277357" y="2915900"/>
            <a:ext cx="3637286" cy="3808539"/>
            <a:chOff x="6416035" y="3788506"/>
            <a:chExt cx="5455929" cy="5712809"/>
          </a:xfrm>
        </p:grpSpPr>
        <p:grpSp>
          <p:nvGrpSpPr>
            <p:cNvPr id="32" name="Group 31"/>
            <p:cNvGrpSpPr/>
            <p:nvPr/>
          </p:nvGrpSpPr>
          <p:grpSpPr>
            <a:xfrm>
              <a:off x="6416035" y="4273039"/>
              <a:ext cx="5455929" cy="5228276"/>
              <a:chOff x="1592291" y="4337727"/>
              <a:chExt cx="6019800" cy="5228276"/>
            </a:xfrm>
          </p:grpSpPr>
          <p:sp>
            <p:nvSpPr>
              <p:cNvPr id="34" name="Rectangle: Rounded Corners 16"/>
              <p:cNvSpPr/>
              <p:nvPr/>
            </p:nvSpPr>
            <p:spPr>
              <a:xfrm>
                <a:off x="1592291" y="4337727"/>
                <a:ext cx="6019800"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5" name="TextBox 34"/>
              <p:cNvSpPr txBox="1"/>
              <p:nvPr/>
            </p:nvSpPr>
            <p:spPr>
              <a:xfrm>
                <a:off x="1829686" y="5594928"/>
                <a:ext cx="5632138" cy="3344762"/>
              </a:xfrm>
              <a:prstGeom prst="rect">
                <a:avLst/>
              </a:prstGeom>
              <a:noFill/>
            </p:spPr>
            <p:txBody>
              <a:bodyPr wrap="square">
                <a:spAutoFit/>
              </a:bodyPr>
              <a:lstStyle/>
              <a:p>
                <a:pPr marL="0" marR="0" lvl="0" indent="0" algn="just"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Tiến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trùng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công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trình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đã</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xuống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cấp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trong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3" name="Oval 32"/>
            <p:cNvSpPr/>
            <p:nvPr/>
          </p:nvSpPr>
          <p:spPr>
            <a:xfrm>
              <a:off x="8625773" y="3788506"/>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2</a:t>
              </a:r>
              <a:endPar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grpSp>
        <p:nvGrpSpPr>
          <p:cNvPr id="36" name="Group 35"/>
          <p:cNvGrpSpPr/>
          <p:nvPr/>
        </p:nvGrpSpPr>
        <p:grpSpPr>
          <a:xfrm>
            <a:off x="8237286" y="2915899"/>
            <a:ext cx="3637286" cy="3763667"/>
            <a:chOff x="12490494" y="3790817"/>
            <a:chExt cx="5455929" cy="5645500"/>
          </a:xfrm>
        </p:grpSpPr>
        <p:grpSp>
          <p:nvGrpSpPr>
            <p:cNvPr id="37" name="Group 36"/>
            <p:cNvGrpSpPr/>
            <p:nvPr/>
          </p:nvGrpSpPr>
          <p:grpSpPr>
            <a:xfrm>
              <a:off x="12490494" y="4208041"/>
              <a:ext cx="5455929" cy="5228276"/>
              <a:chOff x="1592291" y="4337727"/>
              <a:chExt cx="6019800" cy="5228276"/>
            </a:xfrm>
          </p:grpSpPr>
          <p:sp>
            <p:nvSpPr>
              <p:cNvPr id="39" name="Rectangle: Rounded Corners 19"/>
              <p:cNvSpPr/>
              <p:nvPr/>
            </p:nvSpPr>
            <p:spPr>
              <a:xfrm>
                <a:off x="1592291" y="4337727"/>
                <a:ext cx="6019800"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40" name="TextBox 39"/>
              <p:cNvSpPr txBox="1"/>
              <p:nvPr/>
            </p:nvSpPr>
            <p:spPr>
              <a:xfrm>
                <a:off x="1786121" y="5595285"/>
                <a:ext cx="5632138" cy="2513764"/>
              </a:xfrm>
              <a:prstGeom prst="rect">
                <a:avLst/>
              </a:prstGeom>
              <a:noFill/>
            </p:spPr>
            <p:txBody>
              <a:bodyPr wrap="square">
                <a:spAutoFit/>
              </a:bodyPr>
              <a:lstStyle/>
              <a:p>
                <a:pPr marL="0" marR="0" lvl="0" indent="0" algn="just"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Tích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cực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tuyên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truyền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quảng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bá</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vẻ</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đẹp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An.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8" name="Oval 37"/>
            <p:cNvSpPr/>
            <p:nvPr/>
          </p:nvSpPr>
          <p:spPr>
            <a:xfrm>
              <a:off x="14660747" y="3790817"/>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3</a:t>
              </a:r>
              <a:endPar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23911" y="3025736"/>
            <a:ext cx="3559592" cy="19693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0526" y="1611586"/>
            <a:ext cx="10750947" cy="1121846"/>
          </a:xfrm>
          <a:prstGeom prst="rect">
            <a:avLst/>
          </a:prstGeom>
          <a:noFill/>
        </p:spPr>
        <p:txBody>
          <a:bodyPr wrap="square">
            <a:spAutoFit/>
          </a:bodyPr>
          <a:lstStyle/>
          <a:p>
            <a:pPr algn="just" defTabSz="609600">
              <a:lnSpc>
                <a:spcPct val="150000"/>
              </a:lnSpc>
            </a:pPr>
            <a:r>
              <a:rPr lang="en-US" sz="2400" b="1" dirty="0">
                <a:solidFill>
                  <a:prstClr val="black"/>
                </a:solidFill>
                <a:latin typeface="UTM Avo" panose="02040603050506020204" pitchFamily="18"/>
                <a:cs typeface="Arial" panose="020B0604020202020204" pitchFamily="34" charset="0"/>
              </a:rPr>
              <a:t>1. </a:t>
            </a:r>
            <a:r>
              <a:rPr lang="en-US" sz="2400" dirty="0" err="1">
                <a:solidFill>
                  <a:prstClr val="black"/>
                </a:solidFill>
                <a:latin typeface="UTM Avo" panose="02040603050506020204" pitchFamily="18"/>
                <a:cs typeface="Arial" panose="020B0604020202020204" pitchFamily="34" charset="0"/>
              </a:rPr>
              <a:t>Dựa</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vào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thông</a:t>
            </a:r>
            <a:r>
              <a:rPr lang="en-US" sz="2400" dirty="0">
                <a:solidFill>
                  <a:prstClr val="black"/>
                </a:solidFill>
                <a:latin typeface="UTM Avo" panose="02040603050506020204" pitchFamily="18"/>
                <a:cs typeface="Arial" panose="020B0604020202020204" pitchFamily="34" charset="0"/>
              </a:rPr>
              <a:t> tin </a:t>
            </a:r>
            <a:r>
              <a:rPr lang="en-US" sz="2400" dirty="0" err="1">
                <a:solidFill>
                  <a:prstClr val="black"/>
                </a:solidFill>
                <a:latin typeface="UTM Avo" panose="02040603050506020204" pitchFamily="18"/>
                <a:cs typeface="Arial" panose="020B0604020202020204" pitchFamily="34" charset="0"/>
              </a:rPr>
              <a:t>trong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mục</a:t>
            </a:r>
            <a:r>
              <a:rPr lang="en-US" sz="2400" dirty="0">
                <a:solidFill>
                  <a:prstClr val="black"/>
                </a:solidFill>
                <a:latin typeface="UTM Avo" panose="02040603050506020204" pitchFamily="18"/>
                <a:cs typeface="Arial" panose="020B0604020202020204" pitchFamily="34" charset="0"/>
              </a:rPr>
              <a:t> 2, </a:t>
            </a:r>
            <a:r>
              <a:rPr lang="en-US" sz="2400" dirty="0" err="1">
                <a:solidFill>
                  <a:prstClr val="black"/>
                </a:solidFill>
                <a:latin typeface="UTM Avo" panose="02040603050506020204" pitchFamily="18"/>
                <a:cs typeface="Arial" panose="020B0604020202020204" pitchFamily="34" charset="0"/>
              </a:rPr>
              <a:t>em</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hãy</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hoàn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thành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bảng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thống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kê</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công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trình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kiến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trúc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tiêu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biểu</a:t>
            </a:r>
            <a:r>
              <a:rPr lang="en-US" sz="2400" dirty="0">
                <a:solidFill>
                  <a:prstClr val="black"/>
                </a:solidFill>
                <a:latin typeface="UTM Avo" panose="02040603050506020204" pitchFamily="18"/>
                <a:cs typeface="Arial" panose="020B0604020202020204" pitchFamily="34" charset="0"/>
              </a:rPr>
              <a:t> ở </a:t>
            </a:r>
            <a:r>
              <a:rPr lang="en-US" sz="2400" dirty="0" err="1">
                <a:solidFill>
                  <a:prstClr val="black"/>
                </a:solidFill>
                <a:latin typeface="UTM Avo" panose="02040603050506020204" pitchFamily="18"/>
                <a:cs typeface="Arial" panose="020B0604020202020204" pitchFamily="34" charset="0"/>
              </a:rPr>
              <a:t>Hội</a:t>
            </a:r>
            <a:r>
              <a:rPr lang="en-US" sz="2400" dirty="0">
                <a:solidFill>
                  <a:prstClr val="black"/>
                </a:solidFill>
                <a:latin typeface="UTM Avo" panose="02040603050506020204" pitchFamily="18"/>
                <a:cs typeface="Arial" panose="020B0604020202020204" pitchFamily="34" charset="0"/>
              </a:rPr>
              <a:t> An </a:t>
            </a:r>
            <a:r>
              <a:rPr lang="en-US" sz="2400" dirty="0" err="1">
                <a:solidFill>
                  <a:prstClr val="black"/>
                </a:solidFill>
                <a:latin typeface="UTM Avo" panose="02040603050506020204" pitchFamily="18"/>
                <a:cs typeface="Arial" panose="020B0604020202020204" pitchFamily="34" charset="0"/>
              </a:rPr>
              <a:t>theo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gợi</a:t>
            </a:r>
            <a:r>
              <a:rPr lang="en-US" sz="2400" dirty="0">
                <a:solidFill>
                  <a:prstClr val="black"/>
                </a:solidFill>
                <a:latin typeface="UTM Avo" panose="02040603050506020204" pitchFamily="18"/>
                <a:cs typeface="Arial" panose="020B0604020202020204" pitchFamily="34" charset="0"/>
              </a:rPr>
              <a:t> ý </a:t>
            </a:r>
            <a:r>
              <a:rPr lang="en-US" sz="2400" dirty="0" err="1">
                <a:solidFill>
                  <a:prstClr val="black"/>
                </a:solidFill>
                <a:latin typeface="UTM Avo" panose="02040603050506020204" pitchFamily="18"/>
                <a:cs typeface="Arial" panose="020B0604020202020204" pitchFamily="34" charset="0"/>
              </a:rPr>
              <a:t>sau</a:t>
            </a:r>
            <a:r>
              <a:rPr lang="en-US" sz="2400" dirty="0">
                <a:solidFill>
                  <a:prstClr val="black"/>
                </a:solidFill>
                <a:latin typeface="UTM Avo" panose="02040603050506020204" pitchFamily="18"/>
                <a:cs typeface="Arial" panose="020B0604020202020204" pitchFamily="34" charset="0"/>
              </a:rPr>
              <a:t>:</a:t>
            </a:r>
            <a:endParaRPr lang="en-US" sz="2400" dirty="0">
              <a:solidFill>
                <a:prstClr val="black"/>
              </a:solidFill>
              <a:latin typeface="UTM Avo" panose="02040603050506020204" pitchFamily="18"/>
              <a:cs typeface="Arial" panose="020B0604020202020204" pitchFamily="34" charset="0"/>
            </a:endParaRPr>
          </a:p>
        </p:txBody>
      </p:sp>
      <p:graphicFrame>
        <p:nvGraphicFramePr>
          <p:cNvPr id="5" name="Table 4"/>
          <p:cNvGraphicFramePr>
            <a:graphicFrameLocks noGrp="1"/>
          </p:cNvGraphicFramePr>
          <p:nvPr/>
        </p:nvGraphicFramePr>
        <p:xfrm>
          <a:off x="1548083" y="3051313"/>
          <a:ext cx="9095832" cy="3585056"/>
        </p:xfrm>
        <a:graphic>
          <a:graphicData uri="http://schemas.openxmlformats.org/drawingml/2006/table">
            <a:tbl>
              <a:tblPr firstRow="1" firstCol="1" bandRow="1"/>
              <a:tblGrid>
                <a:gridCol w="2634220"/>
                <a:gridCol w="2978727"/>
                <a:gridCol w="3482885"/>
              </a:tblGrid>
              <a:tr h="14930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Tên</a:t>
                      </a:r>
                      <a:r>
                        <a:rPr lang="en-US" sz="24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công</a:t>
                      </a:r>
                      <a:r>
                        <a:rPr lang="en-US" sz="24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trình</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Nét độc đáo </a:t>
                      </a:r>
                      <a:endPar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endParaRPr>
                    </a:p>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về kiến trúc</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Biện phá</a:t>
                      </a:r>
                      <a:r>
                        <a:rPr lang="vi-VN"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p</a:t>
                      </a: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 bảo tồn, </a:t>
                      </a:r>
                      <a:endPar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endParaRPr>
                    </a:p>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phát huy giá trị</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2887" y="1750553"/>
          <a:ext cx="12046226" cy="4948484"/>
        </p:xfrm>
        <a:graphic>
          <a:graphicData uri="http://schemas.openxmlformats.org/drawingml/2006/table">
            <a:tbl>
              <a:tblPr firstRow="1" firstCol="1" bandRow="1"/>
              <a:tblGrid>
                <a:gridCol w="3081129"/>
                <a:gridCol w="4174435"/>
                <a:gridCol w="4790662"/>
              </a:tblGrid>
              <a:tr h="8913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Tên công trình</a:t>
                      </a:r>
                      <a:endParaRPr lang="en-US" sz="20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Nét</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độc</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đáo</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về</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kiến</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trúc</a:t>
                      </a:r>
                      <a:endParaRPr lang="en-US" sz="20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Biện phá</a:t>
                      </a:r>
                      <a:r>
                        <a:rPr lang="vi-VN"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p</a:t>
                      </a: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 bảo tồn, phát huy giá trị</a:t>
                      </a:r>
                      <a:endParaRPr lang="en-US" sz="20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r>
              <a:tr h="11548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Nhà cổ Phùng Hưng</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Hai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mắt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cửa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trần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gỗ</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uốn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cong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ở</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hiện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tầng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2;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mái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nhà</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ở</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gian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giữa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có</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bốn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hướng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Trùng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di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sản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thường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xuyên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Xây</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dựng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không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gian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xanh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Nâng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cao</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ý</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thức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bảo</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vệ</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môi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trường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spcBef>
                          <a:spcPts val="240"/>
                        </a:spcBef>
                        <a:spcAft>
                          <a:spcPts val="240"/>
                        </a:spcAft>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Tích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cực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tuyên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truyền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quảng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bá</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vẻ</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đẹp</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của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phố</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cổ</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Hội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An...</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2310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Hội quán Phúc Kiến</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Kiến trúc bề thế, trang trọng, chạm khắc tinh xảo, sống động, màu sắc sặc sỡ...</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r h="16498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Chùa Cầu</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Bắc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qua con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lạch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nhỏ</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chùa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và</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cầu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gắn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với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nhau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thành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một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thể</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thống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nhất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hệ</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mái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tương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ứng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với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phần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cầu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537" y="3328516"/>
            <a:ext cx="3538330" cy="3529484"/>
          </a:xfrm>
          <a:prstGeom prst="rect">
            <a:avLst/>
          </a:prstGeom>
        </p:spPr>
      </p:pic>
      <p:grpSp>
        <p:nvGrpSpPr>
          <p:cNvPr id="7" name="Group 6"/>
          <p:cNvGrpSpPr/>
          <p:nvPr/>
        </p:nvGrpSpPr>
        <p:grpSpPr>
          <a:xfrm>
            <a:off x="5184956" y="2620417"/>
            <a:ext cx="4994342" cy="3976745"/>
            <a:chOff x="8193261" y="2441947"/>
            <a:chExt cx="8867694" cy="7060902"/>
          </a:xfrm>
        </p:grpSpPr>
        <p:sp>
          <p:nvSpPr>
            <p:cNvPr id="8" name="Freeform 2"/>
            <p:cNvSpPr/>
            <p:nvPr/>
          </p:nvSpPr>
          <p:spPr>
            <a:xfrm>
              <a:off x="8193261" y="2441947"/>
              <a:ext cx="8867694" cy="7060902"/>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4"/>
              <a:stretch>
                <a:fillRect/>
              </a:stretch>
            </a:blipFill>
          </p:spPr>
          <p:txBody>
            <a:bodyPr/>
            <a:lstStyle/>
            <a:p>
              <a:endParaRPr lang="en-US" sz="800">
                <a:latin typeface="UTM Avo" panose="02040603050506020204" pitchFamily="18"/>
              </a:endParaRPr>
            </a:p>
          </p:txBody>
        </p:sp>
        <p:pic>
          <p:nvPicPr>
            <p:cNvPr id="9" name="Picture 2" descr="Bảng giá vé tham quan phố cổ Hội An 2023 - Web Du Lịch Hội 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600" y="344649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832097" y="1650572"/>
            <a:ext cx="9635337" cy="1121846"/>
            <a:chOff x="881805" y="677685"/>
            <a:chExt cx="14453005" cy="1682770"/>
          </a:xfrm>
        </p:grpSpPr>
        <p:sp>
          <p:nvSpPr>
            <p:cNvPr id="11" name="TextBox 10"/>
            <p:cNvSpPr txBox="1"/>
            <p:nvPr/>
          </p:nvSpPr>
          <p:spPr>
            <a:xfrm>
              <a:off x="2767500" y="677685"/>
              <a:ext cx="12567310" cy="1682770"/>
            </a:xfrm>
            <a:prstGeom prst="rect">
              <a:avLst/>
            </a:prstGeom>
            <a:noFill/>
          </p:spPr>
          <p:txBody>
            <a:bodyPr wrap="square">
              <a:spAutoFit/>
            </a:bodyPr>
            <a:lstStyle/>
            <a:p>
              <a:pPr algn="just">
                <a:lnSpc>
                  <a:spcPct val="150000"/>
                </a:lnSpc>
              </a:pPr>
              <a:r>
                <a:rPr lang="en-US" sz="2400" b="1" dirty="0">
                  <a:latin typeface="UTM Avo" panose="02040603050506020204" pitchFamily="18"/>
                </a:rPr>
                <a:t>2. </a:t>
              </a:r>
              <a:r>
                <a:rPr lang="vi-VN" sz="2400" dirty="0">
                  <a:latin typeface="UTM Avo" panose="02040603050506020204" pitchFamily="18"/>
                </a:rPr>
                <a:t>Vì sao Chùa Cầu được sử dụng làm biểu tượng của phố cổ Hội An?</a:t>
              </a:r>
              <a:endParaRPr lang="en-US" sz="2400" dirty="0">
                <a:latin typeface="UTM Avo" panose="02040603050506020204" pitchFamily="18"/>
              </a:endParaRPr>
            </a:p>
          </p:txBody>
        </p:sp>
        <p:sp>
          <p:nvSpPr>
            <p:cNvPr id="12" name="Freeform 10"/>
            <p:cNvSpPr/>
            <p:nvPr/>
          </p:nvSpPr>
          <p:spPr>
            <a:xfrm>
              <a:off x="881805" y="990339"/>
              <a:ext cx="1370116" cy="137011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descr="Chùa Cầu Hội An: Kiến trúc giao thoa Việt - Nhật - Trung"/>
          <p:cNvPicPr>
            <a:picLocks noChangeAspect="1" noChangeArrowheads="1"/>
          </p:cNvPicPr>
          <p:nvPr/>
        </p:nvPicPr>
        <p:blipFill rotWithShape="1">
          <a:blip r:embed="rId2">
            <a:extLst>
              <a:ext uri="{28A0092B-C50C-407E-A947-70E740481C1C}">
                <a14:useLocalDpi xmlns:a14="http://schemas.microsoft.com/office/drawing/2010/main" val="0"/>
              </a:ext>
            </a:extLst>
          </a:blip>
          <a:srcRect t="16957"/>
          <a:stretch>
            <a:fillRect/>
          </a:stretch>
        </p:blipFill>
        <p:spPr bwMode="auto">
          <a:xfrm>
            <a:off x="-99011" y="3607589"/>
            <a:ext cx="12391610" cy="3284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441710"/>
            <a:ext cx="12192000" cy="1078950"/>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300" b="0" i="0" u="none" strike="noStrike" kern="0" cap="none" spc="0" normalizeH="0" baseline="0" noProof="0" dirty="0">
                <a:ln>
                  <a:noFill/>
                </a:ln>
                <a:effectLst/>
                <a:uLnTx/>
                <a:uFillTx/>
                <a:latin typeface="UTM Avo" panose="02040603050506020204" pitchFamily="18"/>
              </a:rPr>
              <a:t>Kiến trúc độc đáo của cầu kết hợp với chùa thành một thể thống nhất là một trong những lí do cơ bản khiến Chùa Cầu được chọn làm biểu tượng của Hội An.</a:t>
            </a:r>
            <a:endParaRPr kumimoji="0" lang="en-US" sz="2300" b="0" i="0" u="none" strike="noStrike" kern="0" cap="none" spc="0" normalizeH="0" baseline="0" noProof="0" dirty="0">
              <a:ln>
                <a:noFill/>
              </a:ln>
              <a:effectLst/>
              <a:uLnTx/>
              <a:uFillTx/>
              <a:latin typeface="UTM Avo" panose="02040603050506020204" pitchFamily="18"/>
            </a:endParaRPr>
          </a:p>
        </p:txBody>
      </p:sp>
      <p:sp>
        <p:nvSpPr>
          <p:cNvPr id="13" name="Rectangle: Rounded Corners 13"/>
          <p:cNvSpPr/>
          <p:nvPr/>
        </p:nvSpPr>
        <p:spPr>
          <a:xfrm>
            <a:off x="4699000" y="1657400"/>
            <a:ext cx="2794000" cy="697381"/>
          </a:xfrm>
          <a:prstGeom prst="roundRect">
            <a:avLst/>
          </a:prstGeom>
          <a:solidFill>
            <a:schemeClr val="accent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effectLst/>
                <a:uLnTx/>
                <a:uFillTx/>
                <a:latin typeface="UTM Avo" panose="02040603050506020204" pitchFamily="18"/>
                <a:cs typeface="Arial" panose="020B0604020202020204" pitchFamily="34" charset="0"/>
              </a:rPr>
              <a:t>Trả lời </a:t>
            </a:r>
            <a:endParaRPr kumimoji="0" lang="en-US" sz="2800" b="1"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2" name="Picture 2" descr="Hình ảnh các địa danh được in trên đồng tiề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 y="1608455"/>
            <a:ext cx="11033125" cy="5250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2" cstate="print"/>
          <a:stretch>
            <a:fillRect/>
          </a:stretch>
        </p:blipFill>
        <p:spPr>
          <a:xfrm>
            <a:off x="3505200" y="3581400"/>
            <a:ext cx="5638800" cy="4191000"/>
          </a:xfrm>
          <a:prstGeom prst="rect">
            <a:avLst/>
          </a:prstGeom>
        </p:spPr>
      </p:pic>
      <p:sp>
        <p:nvSpPr>
          <p:cNvPr id="5" name="Cloud 4"/>
          <p:cNvSpPr/>
          <p:nvPr/>
        </p:nvSpPr>
        <p:spPr>
          <a:xfrm>
            <a:off x="6096000" y="1485900"/>
            <a:ext cx="3200400" cy="25146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Đến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giờ</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cá</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rồi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cháu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giúp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ông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nhé</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endParaRPr>
          </a:p>
        </p:txBody>
      </p:sp>
      <p:sp>
        <p:nvSpPr>
          <p:cNvPr id="6" name="Oval 5"/>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hlinkClick r:id="" action="ppaction://hlinkshowjump?jump=nextslide"/>
          </p:cNvPr>
          <p:cNvSpPr/>
          <p:nvPr/>
        </p:nvSpPr>
        <p:spPr>
          <a:xfrm>
            <a:off x="9297960" y="5676900"/>
            <a:ext cx="187096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UTM Avo" panose="02040603050506020204" pitchFamily="18"/>
              </a:rPr>
              <a:t>PLAY</a:t>
            </a:r>
            <a:endPar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UTM Avo" panose="02040603050506020204" pitchFamily="18"/>
            </a:endParaRPr>
          </a:p>
        </p:txBody>
      </p:sp>
      <p:pic>
        <p:nvPicPr>
          <p:cNvPr id="2" name="Picture 1" descr="Logo, company nam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4" name="Picture 3" descr="4f942a9486ec68153575dc78a42d480b.png"/>
          <p:cNvPicPr>
            <a:picLocks noChangeAspect="1"/>
          </p:cNvPicPr>
          <p:nvPr/>
        </p:nvPicPr>
        <p:blipFill>
          <a:blip r:embed="rId3" cstate="print"/>
          <a:stretch>
            <a:fillRect/>
          </a:stretch>
        </p:blipFill>
        <p:spPr>
          <a:xfrm>
            <a:off x="-990600" y="2514600"/>
            <a:ext cx="4114800" cy="3733800"/>
          </a:xfrm>
          <a:prstGeom prst="rect">
            <a:avLst/>
          </a:prstGeom>
        </p:spPr>
      </p:pic>
      <p:pic>
        <p:nvPicPr>
          <p:cNvPr id="8" name="Picture 7" descr="e324d9d037662d64fc16b51b9bfbdbac.png"/>
          <p:cNvPicPr>
            <a:picLocks noChangeAspect="1"/>
          </p:cNvPicPr>
          <p:nvPr/>
        </p:nvPicPr>
        <p:blipFill>
          <a:blip r:embed="rId4"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5"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4"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1: </a:t>
            </a:r>
            <a:r>
              <a:rPr lang="en-US" sz="2800" dirty="0" err="1">
                <a:solidFill>
                  <a:schemeClr val="tx1"/>
                </a:solidFill>
                <a:latin typeface="UTM Avo" panose="02040603050506020204" pitchFamily="18"/>
                <a:cs typeface="Arial" panose="020B0604020202020204" pitchFamily="34" charset="0"/>
              </a:rPr>
              <a:t>Mặt</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sau</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đồng</a:t>
            </a:r>
            <a:r>
              <a:rPr lang="en-US" sz="2800" dirty="0">
                <a:solidFill>
                  <a:schemeClr val="tx1"/>
                </a:solidFill>
                <a:latin typeface="UTM Avo" panose="02040603050506020204" pitchFamily="18"/>
                <a:cs typeface="Arial" panose="020B0604020202020204" pitchFamily="34" charset="0"/>
              </a:rPr>
              <a:t> 20.000 </a:t>
            </a:r>
            <a:r>
              <a:rPr lang="en-US" sz="2800" dirty="0" err="1">
                <a:solidFill>
                  <a:schemeClr val="tx1"/>
                </a:solidFill>
                <a:latin typeface="UTM Avo" panose="02040603050506020204" pitchFamily="18"/>
                <a:cs typeface="Arial" panose="020B0604020202020204" pitchFamily="34" charset="0"/>
              </a:rPr>
              <a:t>đồng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có</a:t>
            </a:r>
            <a:r>
              <a:rPr lang="en-US" sz="2800" dirty="0">
                <a:solidFill>
                  <a:schemeClr val="tx1"/>
                </a:solidFill>
                <a:latin typeface="UTM Avo" panose="02040603050506020204" pitchFamily="18"/>
                <a:cs typeface="Arial" panose="020B0604020202020204" pitchFamily="34" charset="0"/>
              </a:rPr>
              <a:t> in </a:t>
            </a:r>
            <a:br>
              <a:rPr lang="en-US" sz="2800" dirty="0">
                <a:solidFill>
                  <a:schemeClr val="tx1"/>
                </a:solidFill>
                <a:latin typeface="UTM Avo" panose="02040603050506020204" pitchFamily="18"/>
                <a:cs typeface="Arial" panose="020B0604020202020204" pitchFamily="34" charset="0"/>
              </a:rPr>
            </a:br>
            <a:r>
              <a:rPr lang="en-US" sz="2800" dirty="0" err="1">
                <a:solidFill>
                  <a:schemeClr val="tx1"/>
                </a:solidFill>
                <a:latin typeface="UTM Avo" panose="02040603050506020204" pitchFamily="18"/>
                <a:cs typeface="Arial" panose="020B0604020202020204" pitchFamily="34" charset="0"/>
              </a:rPr>
              <a:t>hình</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ảnh</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nào</a:t>
            </a:r>
            <a:r>
              <a:rPr lang="en-US" sz="2800" dirty="0">
                <a:solidFill>
                  <a:schemeClr val="tx1"/>
                </a:solidFill>
                <a:latin typeface="UTM Avo" panose="02040603050506020204" pitchFamily="18"/>
                <a:cs typeface="Arial" panose="020B0604020202020204" pitchFamily="34" charset="0"/>
              </a:rPr>
              <a:t>?</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2954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Cảng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Hải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Phòng</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0574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Nhà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máy</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dệt</a:t>
            </a:r>
            <a:r>
              <a:rPr lang="en-US" sz="2400" dirty="0">
                <a:solidFill>
                  <a:schemeClr val="tx1"/>
                </a:solidFill>
                <a:latin typeface="UTM Avo" panose="02040603050506020204" pitchFamily="18"/>
                <a:cs typeface="Arial" panose="020B0604020202020204" pitchFamily="34" charset="0"/>
              </a:rPr>
              <a:t> Nam </a:t>
            </a:r>
            <a:r>
              <a:rPr lang="en-US" sz="2400" dirty="0" err="1">
                <a:solidFill>
                  <a:schemeClr val="tx1"/>
                </a:solidFill>
                <a:latin typeface="UTM Avo" panose="02040603050506020204" pitchFamily="18"/>
                <a:cs typeface="Arial" panose="020B0604020202020204" pitchFamily="34" charset="0"/>
              </a:rPr>
              <a:t>Định</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2954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Chùa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Cầu</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0574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Văn </a:t>
            </a:r>
            <a:r>
              <a:rPr lang="en-US" sz="2400" dirty="0" err="1">
                <a:solidFill>
                  <a:schemeClr val="tx1"/>
                </a:solidFill>
                <a:latin typeface="UTM Avo" panose="02040603050506020204" pitchFamily="18"/>
                <a:cs typeface="Arial" panose="020B0604020202020204" pitchFamily="34" charset="0"/>
              </a:rPr>
              <a:t>Miếu</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8"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9"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10"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3"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42" presetClass="path" presetSubtype="0" accel="50000" decel="50000" fill="hold" nodeType="afterEffect">
                                  <p:stCondLst>
                                    <p:cond delay="0"/>
                                  </p:stCondLst>
                                  <p:childTnLst>
                                    <p:animMotion origin="layout" path="M 2.77556E-17 1.11111E-6 L 0.24245 0.02778 " pathEditMode="relative" rAng="0" ptsTypes="AA">
                                      <p:cBhvr>
                                        <p:cTn id="52" dur="2000" fill="hold"/>
                                        <p:tgtEl>
                                          <p:spTgt spid="4"/>
                                        </p:tgtEl>
                                        <p:attrNameLst>
                                          <p:attrName>ppt_x</p:attrName>
                                          <p:attrName>ppt_y</p:attrName>
                                        </p:attrNameLst>
                                      </p:cBhvr>
                                      <p:rCtr x="12122" y="1389"/>
                                    </p:animMotion>
                                  </p:childTnLst>
                                </p:cTn>
                              </p:par>
                              <p:par>
                                <p:cTn id="53"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4" dur="2000" fill="hold"/>
                                        <p:tgtEl>
                                          <p:spTgt spid="31"/>
                                        </p:tgtEl>
                                        <p:attrNameLst>
                                          <p:attrName>ppt_x</p:attrName>
                                          <p:attrName>ppt_y</p:attrName>
                                        </p:attrNameLst>
                                      </p:cBhvr>
                                      <p:rCtr x="-400" y="-14500"/>
                                    </p:animMotion>
                                  </p:childTnLst>
                                </p:cTn>
                              </p:par>
                            </p:childTnLst>
                          </p:cTn>
                        </p:par>
                        <p:par>
                          <p:cTn id="55" fill="hold">
                            <p:stCondLst>
                              <p:cond delay="3000"/>
                            </p:stCondLst>
                            <p:childTnLst>
                              <p:par>
                                <p:cTn id="56" presetID="47" presetClass="exit" presetSubtype="0" fill="hold" nodeType="afterEffect">
                                  <p:stCondLst>
                                    <p:cond delay="0"/>
                                  </p:stCondLst>
                                  <p:childTnLst>
                                    <p:animEffect transition="out" filter="fade">
                                      <p:cBhvr>
                                        <p:cTn id="57" dur="2000"/>
                                        <p:tgtEl>
                                          <p:spTgt spid="31"/>
                                        </p:tgtEl>
                                      </p:cBhvr>
                                    </p:animEffect>
                                    <p:anim calcmode="lin" valueType="num">
                                      <p:cBhvr>
                                        <p:cTn id="58" dur="2000"/>
                                        <p:tgtEl>
                                          <p:spTgt spid="31"/>
                                        </p:tgtEl>
                                        <p:attrNameLst>
                                          <p:attrName>ppt_x</p:attrName>
                                        </p:attrNameLst>
                                      </p:cBhvr>
                                      <p:tavLst>
                                        <p:tav tm="0">
                                          <p:val>
                                            <p:strVal val="ppt_x"/>
                                          </p:val>
                                        </p:tav>
                                        <p:tav tm="100000">
                                          <p:val>
                                            <p:strVal val="ppt_x"/>
                                          </p:val>
                                        </p:tav>
                                      </p:tavLst>
                                    </p:anim>
                                    <p:anim calcmode="lin" valueType="num">
                                      <p:cBhvr>
                                        <p:cTn id="59" dur="2000"/>
                                        <p:tgtEl>
                                          <p:spTgt spid="31"/>
                                        </p:tgtEl>
                                        <p:attrNameLst>
                                          <p:attrName>ppt_y</p:attrName>
                                        </p:attrNameLst>
                                      </p:cBhvr>
                                      <p:tavLst>
                                        <p:tav tm="0">
                                          <p:val>
                                            <p:strVal val="ppt_y"/>
                                          </p:val>
                                        </p:tav>
                                        <p:tav tm="100000">
                                          <p:val>
                                            <p:strVal val="ppt_y-.1"/>
                                          </p:val>
                                        </p:tav>
                                      </p:tavLst>
                                    </p:anim>
                                    <p:set>
                                      <p:cBhvr>
                                        <p:cTn id="60"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4" name="Picture 3" descr="4f942a9486ec68153575dc78a42d480b.png"/>
          <p:cNvPicPr>
            <a:picLocks noChangeAspect="1"/>
          </p:cNvPicPr>
          <p:nvPr/>
        </p:nvPicPr>
        <p:blipFill>
          <a:blip r:embed="rId3" cstate="print"/>
          <a:stretch>
            <a:fillRect/>
          </a:stretch>
        </p:blipFill>
        <p:spPr>
          <a:xfrm>
            <a:off x="-990600" y="2514600"/>
            <a:ext cx="4114800" cy="3733800"/>
          </a:xfrm>
          <a:prstGeom prst="rect">
            <a:avLst/>
          </a:prstGeom>
        </p:spPr>
      </p:pic>
      <p:pic>
        <p:nvPicPr>
          <p:cNvPr id="8" name="Picture 7" descr="e324d9d037662d64fc16b51b9bfbdbac.png"/>
          <p:cNvPicPr>
            <a:picLocks noChangeAspect="1"/>
          </p:cNvPicPr>
          <p:nvPr/>
        </p:nvPicPr>
        <p:blipFill>
          <a:blip r:embed="rId4"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5"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4"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5854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2: </a:t>
            </a:r>
            <a:r>
              <a:rPr lang="en-US" sz="2800" dirty="0" err="1">
                <a:solidFill>
                  <a:schemeClr val="tx1"/>
                </a:solidFill>
                <a:latin typeface="UTM Avo" panose="02040603050506020204" pitchFamily="18"/>
                <a:cs typeface="Arial" panose="020B0604020202020204" pitchFamily="34" charset="0"/>
              </a:rPr>
              <a:t>Dòng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sông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chảy</a:t>
            </a:r>
            <a:r>
              <a:rPr lang="en-US" sz="2800" dirty="0">
                <a:solidFill>
                  <a:schemeClr val="tx1"/>
                </a:solidFill>
                <a:latin typeface="UTM Avo" panose="02040603050506020204" pitchFamily="18"/>
                <a:cs typeface="Arial" panose="020B0604020202020204" pitchFamily="34" charset="0"/>
              </a:rPr>
              <a:t> qua </a:t>
            </a:r>
            <a:r>
              <a:rPr lang="en-US" sz="2800" dirty="0" err="1">
                <a:solidFill>
                  <a:schemeClr val="tx1"/>
                </a:solidFill>
                <a:latin typeface="UTM Avo" panose="02040603050506020204" pitchFamily="18"/>
                <a:cs typeface="Arial" panose="020B0604020202020204" pitchFamily="34" charset="0"/>
              </a:rPr>
              <a:t>phố</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cổ</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Hội</a:t>
            </a:r>
            <a:r>
              <a:rPr lang="en-US" sz="2800" dirty="0">
                <a:solidFill>
                  <a:schemeClr val="tx1"/>
                </a:solidFill>
                <a:latin typeface="UTM Avo" panose="02040603050506020204" pitchFamily="18"/>
                <a:cs typeface="Arial" panose="020B0604020202020204" pitchFamily="34" charset="0"/>
              </a:rPr>
              <a:t> An </a:t>
            </a:r>
            <a:br>
              <a:rPr lang="en-US" sz="2800" dirty="0">
                <a:solidFill>
                  <a:schemeClr val="tx1"/>
                </a:solidFill>
                <a:latin typeface="UTM Avo" panose="02040603050506020204" pitchFamily="18"/>
                <a:cs typeface="Arial" panose="020B0604020202020204" pitchFamily="34" charset="0"/>
              </a:rPr>
            </a:br>
            <a:r>
              <a:rPr lang="en-US" sz="2800" dirty="0" err="1">
                <a:solidFill>
                  <a:schemeClr val="tx1"/>
                </a:solidFill>
                <a:latin typeface="UTM Avo" panose="02040603050506020204" pitchFamily="18"/>
                <a:cs typeface="Arial" panose="020B0604020202020204" pitchFamily="34" charset="0"/>
              </a:rPr>
              <a:t>là</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dòng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sông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nào</a:t>
            </a:r>
            <a:r>
              <a:rPr lang="en-US" sz="2800" dirty="0">
                <a:solidFill>
                  <a:schemeClr val="tx1"/>
                </a:solidFill>
                <a:latin typeface="UTM Avo" panose="02040603050506020204" pitchFamily="18"/>
                <a:cs typeface="Arial" panose="020B0604020202020204" pitchFamily="34" charset="0"/>
              </a:rPr>
              <a:t>?</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707127"/>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Chảy</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469127"/>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Cửa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Đại</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707127"/>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Thu </a:t>
            </a:r>
            <a:r>
              <a:rPr lang="en-US" sz="2400" dirty="0" err="1">
                <a:solidFill>
                  <a:schemeClr val="tx1"/>
                </a:solidFill>
                <a:latin typeface="UTM Avo" panose="02040603050506020204" pitchFamily="18"/>
                <a:cs typeface="Arial" panose="020B0604020202020204" pitchFamily="34" charset="0"/>
              </a:rPr>
              <a:t>Bồn</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469127"/>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Thị</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Vải</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8"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9"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10"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3"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42" presetClass="path" presetSubtype="0" accel="50000" decel="50000" fill="hold" nodeType="afterEffect">
                                  <p:stCondLst>
                                    <p:cond delay="0"/>
                                  </p:stCondLst>
                                  <p:childTnLst>
                                    <p:animMotion origin="layout" path="M 2.77556E-17 1.11111E-6 L 0.24245 0.02778 " pathEditMode="relative" rAng="0" ptsTypes="AA">
                                      <p:cBhvr>
                                        <p:cTn id="52" dur="2000" fill="hold"/>
                                        <p:tgtEl>
                                          <p:spTgt spid="4"/>
                                        </p:tgtEl>
                                        <p:attrNameLst>
                                          <p:attrName>ppt_x</p:attrName>
                                          <p:attrName>ppt_y</p:attrName>
                                        </p:attrNameLst>
                                      </p:cBhvr>
                                      <p:rCtr x="12122" y="1389"/>
                                    </p:animMotion>
                                  </p:childTnLst>
                                </p:cTn>
                              </p:par>
                              <p:par>
                                <p:cTn id="53"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4" dur="2000" fill="hold"/>
                                        <p:tgtEl>
                                          <p:spTgt spid="31"/>
                                        </p:tgtEl>
                                        <p:attrNameLst>
                                          <p:attrName>ppt_x</p:attrName>
                                          <p:attrName>ppt_y</p:attrName>
                                        </p:attrNameLst>
                                      </p:cBhvr>
                                      <p:rCtr x="-400" y="-14500"/>
                                    </p:animMotion>
                                  </p:childTnLst>
                                </p:cTn>
                              </p:par>
                            </p:childTnLst>
                          </p:cTn>
                        </p:par>
                        <p:par>
                          <p:cTn id="55" fill="hold">
                            <p:stCondLst>
                              <p:cond delay="3000"/>
                            </p:stCondLst>
                            <p:childTnLst>
                              <p:par>
                                <p:cTn id="56" presetID="47" presetClass="exit" presetSubtype="0" fill="hold" nodeType="afterEffect">
                                  <p:stCondLst>
                                    <p:cond delay="0"/>
                                  </p:stCondLst>
                                  <p:childTnLst>
                                    <p:animEffect transition="out" filter="fade">
                                      <p:cBhvr>
                                        <p:cTn id="57" dur="2000"/>
                                        <p:tgtEl>
                                          <p:spTgt spid="31"/>
                                        </p:tgtEl>
                                      </p:cBhvr>
                                    </p:animEffect>
                                    <p:anim calcmode="lin" valueType="num">
                                      <p:cBhvr>
                                        <p:cTn id="58" dur="2000"/>
                                        <p:tgtEl>
                                          <p:spTgt spid="31"/>
                                        </p:tgtEl>
                                        <p:attrNameLst>
                                          <p:attrName>ppt_x</p:attrName>
                                        </p:attrNameLst>
                                      </p:cBhvr>
                                      <p:tavLst>
                                        <p:tav tm="0">
                                          <p:val>
                                            <p:strVal val="ppt_x"/>
                                          </p:val>
                                        </p:tav>
                                        <p:tav tm="100000">
                                          <p:val>
                                            <p:strVal val="ppt_x"/>
                                          </p:val>
                                        </p:tav>
                                      </p:tavLst>
                                    </p:anim>
                                    <p:anim calcmode="lin" valueType="num">
                                      <p:cBhvr>
                                        <p:cTn id="59" dur="2000"/>
                                        <p:tgtEl>
                                          <p:spTgt spid="31"/>
                                        </p:tgtEl>
                                        <p:attrNameLst>
                                          <p:attrName>ppt_y</p:attrName>
                                        </p:attrNameLst>
                                      </p:cBhvr>
                                      <p:tavLst>
                                        <p:tav tm="0">
                                          <p:val>
                                            <p:strVal val="ppt_y"/>
                                          </p:val>
                                        </p:tav>
                                        <p:tav tm="100000">
                                          <p:val>
                                            <p:strVal val="ppt_y-.1"/>
                                          </p:val>
                                        </p:tav>
                                      </p:tavLst>
                                    </p:anim>
                                    <p:set>
                                      <p:cBhvr>
                                        <p:cTn id="60"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3"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4" cstate="print"/>
          <a:stretch>
            <a:fillRect/>
          </a:stretch>
        </p:blipFill>
        <p:spPr>
          <a:xfrm>
            <a:off x="8458203" y="5486403"/>
            <a:ext cx="1811217" cy="1828801"/>
          </a:xfrm>
          <a:prstGeom prst="rect">
            <a:avLst/>
          </a:prstGeom>
        </p:spPr>
      </p:pic>
      <p:pic>
        <p:nvPicPr>
          <p:cNvPr id="4" name="Picture 3" descr="4f942a9486ec68153575dc78a42d480b.png"/>
          <p:cNvPicPr>
            <a:picLocks noChangeAspect="1"/>
          </p:cNvPicPr>
          <p:nvPr/>
        </p:nvPicPr>
        <p:blipFill>
          <a:blip r:embed="rId5" cstate="print"/>
          <a:stretch>
            <a:fillRect/>
          </a:stretch>
        </p:blipFill>
        <p:spPr>
          <a:xfrm>
            <a:off x="-990600" y="2514600"/>
            <a:ext cx="4114800" cy="3733800"/>
          </a:xfrm>
          <a:prstGeom prst="rect">
            <a:avLst/>
          </a:prstGeom>
        </p:spPr>
      </p:pic>
      <p:pic>
        <p:nvPicPr>
          <p:cNvPr id="5" name="Picture 4" descr="e324d9d037662d64fc16b51b9bfbdbac.png"/>
          <p:cNvPicPr>
            <a:picLocks noChangeAspect="1"/>
          </p:cNvPicPr>
          <p:nvPr/>
        </p:nvPicPr>
        <p:blipFill>
          <a:blip r:embed="rId3"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3: </a:t>
            </a:r>
            <a:r>
              <a:rPr lang="vi-VN" sz="2800" dirty="0">
                <a:solidFill>
                  <a:schemeClr val="tx1"/>
                </a:solidFill>
                <a:latin typeface="UTM Avo" panose="02040603050506020204" pitchFamily="18"/>
                <a:cs typeface="Arial" panose="020B0604020202020204" pitchFamily="34" charset="0"/>
              </a:rPr>
              <a:t>Vật liệu chủ yếu được sử dụng để xây </a:t>
            </a:r>
            <a:br>
              <a:rPr lang="vi-VN" sz="2800" dirty="0">
                <a:solidFill>
                  <a:schemeClr val="tx1"/>
                </a:solidFill>
                <a:latin typeface="UTM Avo" panose="02040603050506020204" pitchFamily="18"/>
                <a:cs typeface="Arial" panose="020B0604020202020204" pitchFamily="34" charset="0"/>
              </a:rPr>
            </a:br>
            <a:r>
              <a:rPr lang="vi-VN" sz="2800" dirty="0">
                <a:solidFill>
                  <a:schemeClr val="tx1"/>
                </a:solidFill>
                <a:latin typeface="UTM Avo" panose="02040603050506020204" pitchFamily="18"/>
                <a:cs typeface="Arial" panose="020B0604020202020204" pitchFamily="34" charset="0"/>
              </a:rPr>
              <a:t>nhà cổ ở Hội An là gì?</a:t>
            </a:r>
            <a:endParaRPr lang="en-US" sz="2800" dirty="0">
              <a:solidFill>
                <a:schemeClr val="tx1"/>
              </a:solidFill>
              <a:latin typeface="UTM Avo" panose="02040603050506020204" pitchFamily="18"/>
              <a:cs typeface="Arial" panose="020B0604020202020204" pitchFamily="34" charset="0"/>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8288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Gạch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đỏ</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8" name="Rectangle 27"/>
          <p:cNvSpPr/>
          <p:nvPr/>
        </p:nvSpPr>
        <p:spPr>
          <a:xfrm>
            <a:off x="1524000" y="25908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Gỗ</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8288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Ván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gỗ</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5908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D. Trầm hương</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7"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8" cstate="print"/>
          <a:stretch>
            <a:fillRect/>
          </a:stretch>
        </p:blipFill>
        <p:spPr>
          <a:xfrm>
            <a:off x="4572000" y="5791203"/>
            <a:ext cx="533400" cy="47367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6324600" y="4953000"/>
            <a:ext cx="1676400" cy="1752600"/>
          </a:xfrm>
          <a:prstGeom prst="rect">
            <a:avLst/>
          </a:prstGeom>
        </p:spPr>
      </p:pic>
      <p:sp>
        <p:nvSpPr>
          <p:cNvPr id="20" name="TextBox 19"/>
          <p:cNvSpPr txBox="1"/>
          <p:nvPr/>
        </p:nvSpPr>
        <p:spPr>
          <a:xfrm>
            <a:off x="6733309" y="5491348"/>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11" name="Picture 10" descr="e86f050d219b5585368f7ef298c00175.png"/>
          <p:cNvPicPr>
            <a:picLocks noChangeAspect="1"/>
          </p:cNvPicPr>
          <p:nvPr/>
        </p:nvPicPr>
        <p:blipFill>
          <a:blip r:embed="rId10" cstate="print"/>
          <a:stretch>
            <a:fillRect/>
          </a:stretch>
        </p:blipFill>
        <p:spPr>
          <a:xfrm>
            <a:off x="3962400" y="4953000"/>
            <a:ext cx="1752600" cy="1676400"/>
          </a:xfrm>
          <a:prstGeom prst="rect">
            <a:avLst/>
          </a:prstGeom>
        </p:spPr>
      </p:pic>
      <p:sp>
        <p:nvSpPr>
          <p:cNvPr id="19" name="TextBox 18"/>
          <p:cNvSpPr txBox="1"/>
          <p:nvPr/>
        </p:nvSpPr>
        <p:spPr>
          <a:xfrm>
            <a:off x="43434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2" name="Rectangle 21"/>
          <p:cNvSpPr/>
          <p:nvPr/>
        </p:nvSpPr>
        <p:spPr>
          <a:xfrm>
            <a:off x="18288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3" name="Rectangle 22"/>
          <p:cNvSpPr/>
          <p:nvPr/>
        </p:nvSpPr>
        <p:spPr>
          <a:xfrm>
            <a:off x="88392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5" name="Rectangle 24"/>
          <p:cNvSpPr/>
          <p:nvPr/>
        </p:nvSpPr>
        <p:spPr>
          <a:xfrm>
            <a:off x="6468094" y="5484916"/>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12" name="dung .wav"/>
                                        </p:tgtEl>
                                      </p:cMediaNode>
                                    </p:audio>
                                  </p:sub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42" presetClass="path" presetSubtype="0" accel="50000" decel="50000" fill="hold" nodeType="afterEffect">
                                  <p:stCondLst>
                                    <p:cond delay="0"/>
                                  </p:stCondLst>
                                  <p:childTnLst>
                                    <p:animMotion origin="layout" path="M 2.77556E-17 1.11111E-6 L 0.26875 0.02778 " pathEditMode="relative" rAng="0" ptsTypes="AA">
                                      <p:cBhvr>
                                        <p:cTn id="36" dur="2000" fill="hold"/>
                                        <p:tgtEl>
                                          <p:spTgt spid="4"/>
                                        </p:tgtEl>
                                        <p:attrNameLst>
                                          <p:attrName>ppt_x</p:attrName>
                                          <p:attrName>ppt_y</p:attrName>
                                        </p:attrNameLst>
                                      </p:cBhvr>
                                      <p:rCtr x="13438" y="1389"/>
                                    </p:animMotion>
                                  </p:childTnLst>
                                </p:cTn>
                              </p:par>
                              <p:par>
                                <p:cTn id="37" presetID="0" presetClass="path" presetSubtype="0" accel="50000" decel="50000" fill="hold" nodeType="with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38" dur="2000" fill="hold"/>
                                        <p:tgtEl>
                                          <p:spTgt spid="31"/>
                                        </p:tgtEl>
                                        <p:attrNameLst>
                                          <p:attrName>ppt_x</p:attrName>
                                          <p:attrName>ppt_y</p:attrName>
                                        </p:attrNameLst>
                                      </p:cBhvr>
                                    </p:animMotion>
                                  </p:childTnLst>
                                </p:cTn>
                              </p:par>
                            </p:childTnLst>
                          </p:cTn>
                        </p:par>
                        <p:par>
                          <p:cTn id="39" fill="hold">
                            <p:stCondLst>
                              <p:cond delay="3000"/>
                            </p:stCondLst>
                            <p:childTnLst>
                              <p:par>
                                <p:cTn id="40" presetID="47" presetClass="exit" presetSubtype="0" fill="hold" nodeType="afterEffect">
                                  <p:stCondLst>
                                    <p:cond delay="0"/>
                                  </p:stCondLst>
                                  <p:childTnLst>
                                    <p:animEffect transition="out" filter="fade">
                                      <p:cBhvr>
                                        <p:cTn id="41" dur="2000"/>
                                        <p:tgtEl>
                                          <p:spTgt spid="31"/>
                                        </p:tgtEl>
                                      </p:cBhvr>
                                    </p:animEffect>
                                    <p:anim calcmode="lin" valueType="num">
                                      <p:cBhvr>
                                        <p:cTn id="42" dur="2000"/>
                                        <p:tgtEl>
                                          <p:spTgt spid="31"/>
                                        </p:tgtEl>
                                        <p:attrNameLst>
                                          <p:attrName>ppt_x</p:attrName>
                                        </p:attrNameLst>
                                      </p:cBhvr>
                                      <p:tavLst>
                                        <p:tav tm="0">
                                          <p:val>
                                            <p:strVal val="ppt_x"/>
                                          </p:val>
                                        </p:tav>
                                        <p:tav tm="100000">
                                          <p:val>
                                            <p:strVal val="ppt_x"/>
                                          </p:val>
                                        </p:tav>
                                      </p:tavLst>
                                    </p:anim>
                                    <p:anim calcmode="lin" valueType="num">
                                      <p:cBhvr>
                                        <p:cTn id="43" dur="2000"/>
                                        <p:tgtEl>
                                          <p:spTgt spid="31"/>
                                        </p:tgtEl>
                                        <p:attrNameLst>
                                          <p:attrName>ppt_y</p:attrName>
                                        </p:attrNameLst>
                                      </p:cBhvr>
                                      <p:tavLst>
                                        <p:tav tm="0">
                                          <p:val>
                                            <p:strVal val="ppt_y"/>
                                          </p:val>
                                        </p:tav>
                                        <p:tav tm="100000">
                                          <p:val>
                                            <p:strVal val="ppt_y-.1"/>
                                          </p:val>
                                        </p:tav>
                                      </p:tavLst>
                                    </p:anim>
                                    <p:set>
                                      <p:cBhvr>
                                        <p:cTn id="44"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grpId="0" nodeType="click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0"/>
                                        <p:tgtEl>
                                          <p:spTgt spid="20"/>
                                        </p:tgtEl>
                                        <p:attrNameLst>
                                          <p:attrName>ppt_y</p:attrName>
                                        </p:attrNameLst>
                                      </p:cBhvr>
                                      <p:tavLst>
                                        <p:tav tm="0">
                                          <p:val>
                                            <p:strVal val="ppt_y"/>
                                          </p:val>
                                        </p:tav>
                                        <p:tav tm="100000">
                                          <p:val>
                                            <p:strVal val="ppt_y-.1"/>
                                          </p:val>
                                        </p:tav>
                                      </p:tavLst>
                                    </p:anim>
                                    <p:set>
                                      <p:cBhvr>
                                        <p:cTn id="52" dur="1" fill="hold">
                                          <p:stCondLst>
                                            <p:cond delay="999"/>
                                          </p:stCondLst>
                                        </p:cTn>
                                        <p:tgtEl>
                                          <p:spTgt spid="20"/>
                                        </p:tgtEl>
                                        <p:attrNameLst>
                                          <p:attrName>style.visibility</p:attrName>
                                        </p:attrNameLst>
                                      </p:cBhvr>
                                      <p:to>
                                        <p:strVal val="hidden"/>
                                      </p:to>
                                    </p:set>
                                  </p:childTnLst>
                                </p:cTn>
                              </p:par>
                              <p:par>
                                <p:cTn id="53" presetID="47" presetClass="exit" presetSubtype="0" fill="hold" nodeType="with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21" grpId="0"/>
      <p:bldP spid="24" grpId="0" animBg="1"/>
      <p:bldP spid="28" grpId="0" animBg="1"/>
      <p:bldP spid="29" grpId="0" animBg="1"/>
      <p:bldP spid="30" grpId="0" animBg="1"/>
      <p:bldP spid="32" grpId="0"/>
      <p:bldP spid="20" grpId="0"/>
      <p:bldP spid="19" grpId="0"/>
      <p:bldP spid="22"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1"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3"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4"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3" cstate="print"/>
          <a:stretch>
            <a:fillRect/>
          </a:stretch>
        </p:blipFill>
        <p:spPr>
          <a:xfrm>
            <a:off x="1524000" y="5410200"/>
            <a:ext cx="1905000" cy="1923494"/>
          </a:xfrm>
          <a:prstGeom prst="rect">
            <a:avLst/>
          </a:prstGeom>
        </p:spPr>
      </p:pic>
      <p:pic>
        <p:nvPicPr>
          <p:cNvPr id="12" name="Picture 11" descr="e86f050d219b5585368f7ef298c00175.png"/>
          <p:cNvPicPr>
            <a:picLocks noChangeAspect="1"/>
          </p:cNvPicPr>
          <p:nvPr/>
        </p:nvPicPr>
        <p:blipFill>
          <a:blip r:embed="rId5" cstate="print"/>
          <a:stretch>
            <a:fillRect/>
          </a:stretch>
        </p:blipFill>
        <p:spPr>
          <a:xfrm>
            <a:off x="6324600" y="4953000"/>
            <a:ext cx="1676400" cy="1676400"/>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4: </a:t>
            </a:r>
            <a:r>
              <a:rPr lang="vi-VN" sz="2800" dirty="0">
                <a:solidFill>
                  <a:schemeClr val="tx1"/>
                </a:solidFill>
                <a:latin typeface="UTM Avo" panose="02040603050506020204" pitchFamily="18"/>
                <a:cs typeface="Arial" panose="020B0604020202020204" pitchFamily="34" charset="0"/>
              </a:rPr>
              <a:t>Chùa Cầu do ai xây dựng?</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0" name="TextBox 19"/>
          <p:cNvSpPr txBox="1"/>
          <p:nvPr/>
        </p:nvSpPr>
        <p:spPr>
          <a:xfrm>
            <a:off x="6705600" y="5419456"/>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295399"/>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A. Thương nhân Nhật Bản</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8" name="Rectangle 27"/>
          <p:cNvSpPr/>
          <p:nvPr/>
        </p:nvSpPr>
        <p:spPr>
          <a:xfrm>
            <a:off x="1524000" y="2421926"/>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B. Người Chăm</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295400"/>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b"/>
          <a:lstStyle/>
          <a:p>
            <a:pPr algn="ctr">
              <a:lnSpc>
                <a:spcPct val="150000"/>
              </a:lnSpc>
            </a:pPr>
            <a:r>
              <a:rPr lang="vi-VN" sz="2400" dirty="0">
                <a:solidFill>
                  <a:schemeClr val="tx1"/>
                </a:solidFill>
                <a:latin typeface="UTM Avo" panose="02040603050506020204" pitchFamily="18"/>
                <a:cs typeface="Arial" panose="020B0604020202020204" pitchFamily="34" charset="0"/>
              </a:rPr>
              <a:t>C. Nhà truyền giáo </a:t>
            </a:r>
            <a:br>
              <a:rPr lang="vi-VN" sz="2400" dirty="0">
                <a:solidFill>
                  <a:schemeClr val="tx1"/>
                </a:solidFill>
                <a:latin typeface="UTM Avo" panose="02040603050506020204" pitchFamily="18"/>
                <a:cs typeface="Arial" panose="020B0604020202020204" pitchFamily="34" charset="0"/>
              </a:rPr>
            </a:br>
            <a:r>
              <a:rPr lang="vi-VN" sz="2400" dirty="0">
                <a:solidFill>
                  <a:schemeClr val="tx1"/>
                </a:solidFill>
                <a:latin typeface="UTM Avo" panose="02040603050506020204" pitchFamily="18"/>
                <a:cs typeface="Arial" panose="020B0604020202020204" pitchFamily="34" charset="0"/>
              </a:rPr>
              <a:t>phương Tây</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421926"/>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D. Người Việt cổ</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pic>
        <p:nvPicPr>
          <p:cNvPr id="16" name="Picture 15" descr="4f942a9486ec68153575dc78a42d480b.png"/>
          <p:cNvPicPr>
            <a:picLocks noChangeAspect="1"/>
          </p:cNvPicPr>
          <p:nvPr/>
        </p:nvPicPr>
        <p:blipFill>
          <a:blip r:embed="rId8" cstate="print"/>
          <a:stretch>
            <a:fillRect/>
          </a:stretch>
        </p:blipFill>
        <p:spPr>
          <a:xfrm>
            <a:off x="-990600" y="2514600"/>
            <a:ext cx="4114800" cy="3733800"/>
          </a:xfrm>
          <a:prstGeom prst="rect">
            <a:avLst/>
          </a:prstGeom>
        </p:spPr>
      </p:pic>
      <p:pic>
        <p:nvPicPr>
          <p:cNvPr id="31" name="Picture 30" descr="ca.png"/>
          <p:cNvPicPr>
            <a:picLocks noChangeAspect="1"/>
          </p:cNvPicPr>
          <p:nvPr/>
        </p:nvPicPr>
        <p:blipFill>
          <a:blip r:embed="rId9" cstate="print"/>
          <a:stretch>
            <a:fillRect/>
          </a:stretch>
        </p:blipFill>
        <p:spPr>
          <a:xfrm>
            <a:off x="2209800" y="5867403"/>
            <a:ext cx="533400" cy="473671"/>
          </a:xfrm>
          <a:prstGeom prst="rect">
            <a:avLst/>
          </a:prstGeom>
        </p:spPr>
      </p:pic>
      <p:pic>
        <p:nvPicPr>
          <p:cNvPr id="10" name="Picture 9" descr="e86f050d219b5585368f7ef298c00175.png"/>
          <p:cNvPicPr>
            <a:picLocks noChangeAspect="1"/>
          </p:cNvPicPr>
          <p:nvPr/>
        </p:nvPicPr>
        <p:blipFill>
          <a:blip r:embed="rId10" cstate="print"/>
          <a:stretch>
            <a:fillRect/>
          </a:stretch>
        </p:blipFill>
        <p:spPr>
          <a:xfrm>
            <a:off x="1524000" y="4879734"/>
            <a:ext cx="1905000" cy="1978269"/>
          </a:xfrm>
          <a:prstGeom prst="rect">
            <a:avLst/>
          </a:prstGeom>
        </p:spPr>
      </p:pic>
      <p:sp>
        <p:nvSpPr>
          <p:cNvPr id="32" name="TextBox 31"/>
          <p:cNvSpPr txBox="1"/>
          <p:nvPr/>
        </p:nvSpPr>
        <p:spPr>
          <a:xfrm>
            <a:off x="1752600" y="5537708"/>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 name="Rectangle 1"/>
          <p:cNvSpPr/>
          <p:nvPr/>
        </p:nvSpPr>
        <p:spPr>
          <a:xfrm>
            <a:off x="6364886" y="5351289"/>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Rectangle 2"/>
          <p:cNvSpPr/>
          <p:nvPr/>
        </p:nvSpPr>
        <p:spPr>
          <a:xfrm>
            <a:off x="4038600" y="5345043"/>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Rectangle 5"/>
          <p:cNvSpPr/>
          <p:nvPr/>
        </p:nvSpPr>
        <p:spPr>
          <a:xfrm>
            <a:off x="8689922" y="5407394"/>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14" name="Picture 13"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grpId="0" nodeType="clickEffect">
                                  <p:stCondLst>
                                    <p:cond delay="0"/>
                                  </p:stCondLst>
                                  <p:childTnLst>
                                    <p:animEffect transition="out" filter="fade">
                                      <p:cBhvr>
                                        <p:cTn id="57" dur="1000"/>
                                        <p:tgtEl>
                                          <p:spTgt spid="21"/>
                                        </p:tgtEl>
                                      </p:cBhvr>
                                    </p:animEffect>
                                    <p:anim calcmode="lin" valueType="num">
                                      <p:cBhvr>
                                        <p:cTn id="58" dur="1000"/>
                                        <p:tgtEl>
                                          <p:spTgt spid="21"/>
                                        </p:tgtEl>
                                        <p:attrNameLst>
                                          <p:attrName>ppt_x</p:attrName>
                                        </p:attrNameLst>
                                      </p:cBhvr>
                                      <p:tavLst>
                                        <p:tav tm="0">
                                          <p:val>
                                            <p:strVal val="ppt_x"/>
                                          </p:val>
                                        </p:tav>
                                        <p:tav tm="100000">
                                          <p:val>
                                            <p:strVal val="ppt_x"/>
                                          </p:val>
                                        </p:tav>
                                      </p:tavLst>
                                    </p:anim>
                                    <p:anim calcmode="lin" valueType="num">
                                      <p:cBhvr>
                                        <p:cTn id="59" dur="1000"/>
                                        <p:tgtEl>
                                          <p:spTgt spid="21"/>
                                        </p:tgtEl>
                                        <p:attrNameLst>
                                          <p:attrName>ppt_y</p:attrName>
                                        </p:attrNameLst>
                                      </p:cBhvr>
                                      <p:tavLst>
                                        <p:tav tm="0">
                                          <p:val>
                                            <p:strVal val="ppt_y"/>
                                          </p:val>
                                        </p:tav>
                                        <p:tav tm="100000">
                                          <p:val>
                                            <p:strVal val="ppt_y-.1"/>
                                          </p:val>
                                        </p:tav>
                                      </p:tavLst>
                                    </p:anim>
                                    <p:set>
                                      <p:cBhvr>
                                        <p:cTn id="60" dur="1" fill="hold">
                                          <p:stCondLst>
                                            <p:cond delay="999"/>
                                          </p:stCondLst>
                                        </p:cTn>
                                        <p:tgtEl>
                                          <p:spTgt spid="21"/>
                                        </p:tgtEl>
                                        <p:attrNameLst>
                                          <p:attrName>style.visibility</p:attrName>
                                        </p:attrNameLst>
                                      </p:cBhvr>
                                      <p:to>
                                        <p:strVal val="hidden"/>
                                      </p:to>
                                    </p:set>
                                  </p:childTnLst>
                                </p:cTn>
                              </p:par>
                              <p:par>
                                <p:cTn id="61" presetID="47" presetClass="exit" presetSubtype="0" fill="hold" nodeType="with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par>
                          <p:cTn id="66" fill="hold">
                            <p:stCondLst>
                              <p:cond delay="1000"/>
                            </p:stCondLst>
                            <p:childTnLst>
                              <p:par>
                                <p:cTn id="67" presetID="1" presetClass="entr" presetSubtype="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grpId="0" nodeType="clickEffect">
                                  <p:stCondLst>
                                    <p:cond delay="0"/>
                                  </p:stCondLst>
                                  <p:childTnLst>
                                    <p:animEffect transition="out" filter="fade">
                                      <p:cBhvr>
                                        <p:cTn id="73" dur="1000"/>
                                        <p:tgtEl>
                                          <p:spTgt spid="32"/>
                                        </p:tgtEl>
                                      </p:cBhvr>
                                    </p:animEffect>
                                    <p:anim calcmode="lin" valueType="num">
                                      <p:cBhvr>
                                        <p:cTn id="74" dur="1000"/>
                                        <p:tgtEl>
                                          <p:spTgt spid="32"/>
                                        </p:tgtEl>
                                        <p:attrNameLst>
                                          <p:attrName>ppt_x</p:attrName>
                                        </p:attrNameLst>
                                      </p:cBhvr>
                                      <p:tavLst>
                                        <p:tav tm="0">
                                          <p:val>
                                            <p:strVal val="ppt_x"/>
                                          </p:val>
                                        </p:tav>
                                        <p:tav tm="100000">
                                          <p:val>
                                            <p:strVal val="ppt_x"/>
                                          </p:val>
                                        </p:tav>
                                      </p:tavLst>
                                    </p:anim>
                                    <p:anim calcmode="lin" valueType="num">
                                      <p:cBhvr>
                                        <p:cTn id="75" dur="1000"/>
                                        <p:tgtEl>
                                          <p:spTgt spid="32"/>
                                        </p:tgtEl>
                                        <p:attrNameLst>
                                          <p:attrName>ppt_y</p:attrName>
                                        </p:attrNameLst>
                                      </p:cBhvr>
                                      <p:tavLst>
                                        <p:tav tm="0">
                                          <p:val>
                                            <p:strVal val="ppt_y"/>
                                          </p:val>
                                        </p:tav>
                                        <p:tav tm="100000">
                                          <p:val>
                                            <p:strVal val="ppt_y-.1"/>
                                          </p:val>
                                        </p:tav>
                                      </p:tavLst>
                                    </p:anim>
                                    <p:set>
                                      <p:cBhvr>
                                        <p:cTn id="7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13" name="dung .wav"/>
                                        </p:tgtEl>
                                      </p:cMediaNode>
                                    </p:audio>
                                  </p:subTnLst>
                                </p:cTn>
                              </p:par>
                              <p:par>
                                <p:cTn id="77" presetID="47" presetClass="exit" presetSubtype="0" fill="hold" nodeType="withEffect">
                                  <p:stCondLst>
                                    <p:cond delay="0"/>
                                  </p:stCondLst>
                                  <p:childTnLst>
                                    <p:animEffect transition="out" filter="fade">
                                      <p:cBhvr>
                                        <p:cTn id="78" dur="1000"/>
                                        <p:tgtEl>
                                          <p:spTgt spid="10"/>
                                        </p:tgtEl>
                                      </p:cBhvr>
                                    </p:animEffect>
                                    <p:anim calcmode="lin" valueType="num">
                                      <p:cBhvr>
                                        <p:cTn id="79" dur="1000"/>
                                        <p:tgtEl>
                                          <p:spTgt spid="10"/>
                                        </p:tgtEl>
                                        <p:attrNameLst>
                                          <p:attrName>ppt_x</p:attrName>
                                        </p:attrNameLst>
                                      </p:cBhvr>
                                      <p:tavLst>
                                        <p:tav tm="0">
                                          <p:val>
                                            <p:strVal val="ppt_x"/>
                                          </p:val>
                                        </p:tav>
                                        <p:tav tm="100000">
                                          <p:val>
                                            <p:strVal val="ppt_x"/>
                                          </p:val>
                                        </p:tav>
                                      </p:tavLst>
                                    </p:anim>
                                    <p:anim calcmode="lin" valueType="num">
                                      <p:cBhvr>
                                        <p:cTn id="80" dur="1000"/>
                                        <p:tgtEl>
                                          <p:spTgt spid="10"/>
                                        </p:tgtEl>
                                        <p:attrNameLst>
                                          <p:attrName>ppt_y</p:attrName>
                                        </p:attrNameLst>
                                      </p:cBhvr>
                                      <p:tavLst>
                                        <p:tav tm="0">
                                          <p:val>
                                            <p:strVal val="ppt_y"/>
                                          </p:val>
                                        </p:tav>
                                        <p:tav tm="100000">
                                          <p:val>
                                            <p:strVal val="ppt_y-.1"/>
                                          </p:val>
                                        </p:tav>
                                      </p:tavLst>
                                    </p:anim>
                                    <p:set>
                                      <p:cBhvr>
                                        <p:cTn id="81" dur="1" fill="hold">
                                          <p:stCondLst>
                                            <p:cond delay="999"/>
                                          </p:stCondLst>
                                        </p:cTn>
                                        <p:tgtEl>
                                          <p:spTgt spid="10"/>
                                        </p:tgtEl>
                                        <p:attrNameLst>
                                          <p:attrName>style.visibility</p:attrName>
                                        </p:attrNameLst>
                                      </p:cBhvr>
                                      <p:to>
                                        <p:strVal val="hidden"/>
                                      </p:to>
                                    </p:set>
                                  </p:childTnLst>
                                </p:cTn>
                              </p:par>
                            </p:childTnLst>
                          </p:cTn>
                        </p:par>
                        <p:par>
                          <p:cTn id="82" fill="hold">
                            <p:stCondLst>
                              <p:cond delay="1000"/>
                            </p:stCondLst>
                            <p:childTnLst>
                              <p:par>
                                <p:cTn id="83" presetID="42" presetClass="path" presetSubtype="0" accel="50000" decel="50000" fill="hold" nodeType="afterEffect">
                                  <p:stCondLst>
                                    <p:cond delay="0"/>
                                  </p:stCondLst>
                                  <p:childTnLst>
                                    <p:animMotion origin="layout" path="M 2.77556E-17 1.11111E-6 L 0.3625 0.01829 " pathEditMode="relative" rAng="0" ptsTypes="AA">
                                      <p:cBhvr>
                                        <p:cTn id="84" dur="2000" fill="hold"/>
                                        <p:tgtEl>
                                          <p:spTgt spid="16"/>
                                        </p:tgtEl>
                                        <p:attrNameLst>
                                          <p:attrName>ppt_x</p:attrName>
                                          <p:attrName>ppt_y</p:attrName>
                                        </p:attrNameLst>
                                      </p:cBhvr>
                                      <p:rCtr x="18125" y="903"/>
                                    </p:animMotion>
                                  </p:childTnLst>
                                </p:cTn>
                              </p:par>
                              <p:par>
                                <p:cTn id="85" presetID="0" presetClass="path" presetSubtype="0" accel="50000" decel="50000" fill="hold" nodeType="with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86" dur="2000" fill="hold"/>
                                        <p:tgtEl>
                                          <p:spTgt spid="31"/>
                                        </p:tgtEl>
                                        <p:attrNameLst>
                                          <p:attrName>ppt_x</p:attrName>
                                          <p:attrName>ppt_y</p:attrName>
                                        </p:attrNameLst>
                                      </p:cBhvr>
                                      <p:rCtr x="23100" y="-14000"/>
                                    </p:animMotion>
                                  </p:childTnLst>
                                </p:cTn>
                              </p:par>
                            </p:childTnLst>
                          </p:cTn>
                        </p:par>
                        <p:par>
                          <p:cTn id="87" fill="hold">
                            <p:stCondLst>
                              <p:cond delay="3000"/>
                            </p:stCondLst>
                            <p:childTnLst>
                              <p:par>
                                <p:cTn id="88" presetID="47" presetClass="exit" presetSubtype="0" fill="hold" nodeType="afterEffect">
                                  <p:stCondLst>
                                    <p:cond delay="0"/>
                                  </p:stCondLst>
                                  <p:childTnLst>
                                    <p:animEffect transition="out" filter="fade">
                                      <p:cBhvr>
                                        <p:cTn id="89" dur="2000"/>
                                        <p:tgtEl>
                                          <p:spTgt spid="31"/>
                                        </p:tgtEl>
                                      </p:cBhvr>
                                    </p:animEffect>
                                    <p:anim calcmode="lin" valueType="num">
                                      <p:cBhvr>
                                        <p:cTn id="90" dur="2000"/>
                                        <p:tgtEl>
                                          <p:spTgt spid="31"/>
                                        </p:tgtEl>
                                        <p:attrNameLst>
                                          <p:attrName>ppt_x</p:attrName>
                                        </p:attrNameLst>
                                      </p:cBhvr>
                                      <p:tavLst>
                                        <p:tav tm="0">
                                          <p:val>
                                            <p:strVal val="ppt_x"/>
                                          </p:val>
                                        </p:tav>
                                        <p:tav tm="100000">
                                          <p:val>
                                            <p:strVal val="ppt_x"/>
                                          </p:val>
                                        </p:tav>
                                      </p:tavLst>
                                    </p:anim>
                                    <p:anim calcmode="lin" valueType="num">
                                      <p:cBhvr>
                                        <p:cTn id="91" dur="2000"/>
                                        <p:tgtEl>
                                          <p:spTgt spid="31"/>
                                        </p:tgtEl>
                                        <p:attrNameLst>
                                          <p:attrName>ppt_y</p:attrName>
                                        </p:attrNameLst>
                                      </p:cBhvr>
                                      <p:tavLst>
                                        <p:tav tm="0">
                                          <p:val>
                                            <p:strVal val="ppt_y"/>
                                          </p:val>
                                        </p:tav>
                                        <p:tav tm="100000">
                                          <p:val>
                                            <p:strVal val="ppt_y-.1"/>
                                          </p:val>
                                        </p:tav>
                                      </p:tavLst>
                                    </p:anim>
                                    <p:set>
                                      <p:cBhvr>
                                        <p:cTn id="9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9" grpId="0"/>
      <p:bldP spid="20" grpId="0"/>
      <p:bldP spid="21" grpId="0"/>
      <p:bldP spid="24" grpId="0" animBg="1"/>
      <p:bldP spid="28" grpId="0" animBg="1"/>
      <p:bldP spid="29" grpId="0" animBg="1"/>
      <p:bldP spid="30" grpId="0" animBg="1"/>
      <p:bldP spid="32" grpId="0"/>
      <p:bldP spid="2" grpId="0" animBg="1"/>
      <p:bldP spid="3"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3"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4"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3"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5"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6" cstate="print"/>
          <a:stretch>
            <a:fillRect/>
          </a:stretch>
        </p:blipFill>
        <p:spPr>
          <a:xfrm>
            <a:off x="3962400" y="4953000"/>
            <a:ext cx="1752600" cy="1676400"/>
          </a:xfrm>
          <a:prstGeom prst="rect">
            <a:avLst/>
          </a:prstGeom>
        </p:spPr>
      </p:pic>
      <p:sp>
        <p:nvSpPr>
          <p:cNvPr id="17" name="Rectangle 16"/>
          <p:cNvSpPr/>
          <p:nvPr/>
        </p:nvSpPr>
        <p:spPr>
          <a:xfrm>
            <a:off x="1524000" y="51803"/>
            <a:ext cx="9590202" cy="164186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5: </a:t>
            </a:r>
            <a:r>
              <a:rPr lang="vi-VN" sz="2800" dirty="0">
                <a:solidFill>
                  <a:schemeClr val="tx1"/>
                </a:solidFill>
                <a:latin typeface="UTM Avo" panose="02040603050506020204" pitchFamily="18"/>
                <a:cs typeface="Arial" panose="020B0604020202020204" pitchFamily="34" charset="0"/>
              </a:rPr>
              <a:t>Phố cổ Hội An được UNESCO công nhận là di sản văn hóa thế giới vào năm nào?</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847236"/>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2015</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609236"/>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2003</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847236"/>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1999</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609236"/>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1990</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7"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8"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1"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2"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par>
                                <p:cTn id="50"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1" dur="2000" fill="hold"/>
                                        <p:tgtEl>
                                          <p:spTgt spid="31"/>
                                        </p:tgtEl>
                                        <p:attrNameLst>
                                          <p:attrName>ppt_x</p:attrName>
                                          <p:attrName>ppt_y</p:attrName>
                                        </p:attrNameLst>
                                      </p:cBhvr>
                                      <p:rCtr x="-400" y="-14500"/>
                                    </p:animMotion>
                                  </p:childTnLst>
                                </p:cTn>
                              </p:par>
                            </p:childTnLst>
                          </p:cTn>
                        </p:par>
                        <p:par>
                          <p:cTn id="52" fill="hold">
                            <p:stCondLst>
                              <p:cond delay="1000"/>
                            </p:stCondLst>
                            <p:childTnLst>
                              <p:par>
                                <p:cTn id="53" presetID="47" presetClass="exit" presetSubtype="0" fill="hold" nodeType="afterEffect">
                                  <p:stCondLst>
                                    <p:cond delay="0"/>
                                  </p:stCondLst>
                                  <p:childTnLst>
                                    <p:animEffect transition="out" filter="fade">
                                      <p:cBhvr>
                                        <p:cTn id="54" dur="2000"/>
                                        <p:tgtEl>
                                          <p:spTgt spid="31"/>
                                        </p:tgtEl>
                                      </p:cBhvr>
                                    </p:animEffect>
                                    <p:anim calcmode="lin" valueType="num">
                                      <p:cBhvr>
                                        <p:cTn id="55" dur="2000"/>
                                        <p:tgtEl>
                                          <p:spTgt spid="31"/>
                                        </p:tgtEl>
                                        <p:attrNameLst>
                                          <p:attrName>ppt_x</p:attrName>
                                        </p:attrNameLst>
                                      </p:cBhvr>
                                      <p:tavLst>
                                        <p:tav tm="0">
                                          <p:val>
                                            <p:strVal val="ppt_x"/>
                                          </p:val>
                                        </p:tav>
                                        <p:tav tm="100000">
                                          <p:val>
                                            <p:strVal val="ppt_x"/>
                                          </p:val>
                                        </p:tav>
                                      </p:tavLst>
                                    </p:anim>
                                    <p:anim calcmode="lin" valueType="num">
                                      <p:cBhvr>
                                        <p:cTn id="56" dur="2000"/>
                                        <p:tgtEl>
                                          <p:spTgt spid="31"/>
                                        </p:tgtEl>
                                        <p:attrNameLst>
                                          <p:attrName>ppt_y</p:attrName>
                                        </p:attrNameLst>
                                      </p:cBhvr>
                                      <p:tavLst>
                                        <p:tav tm="0">
                                          <p:val>
                                            <p:strVal val="ppt_y"/>
                                          </p:val>
                                        </p:tav>
                                        <p:tav tm="100000">
                                          <p:val>
                                            <p:strVal val="ppt_y-.1"/>
                                          </p:val>
                                        </p:tav>
                                      </p:tavLst>
                                    </p:anim>
                                    <p:set>
                                      <p:cBhvr>
                                        <p:cTn id="57"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1" name="sai-1.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grpId="0"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par>
                                <p:cTn id="82" presetID="47" presetClass="exit" presetSubtype="0" fill="hold" nodeType="withEffect">
                                  <p:stCondLst>
                                    <p:cond delay="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1"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25000" b="-25000"/>
          </a:stretch>
        </a:blipFill>
        <a:effectLst/>
      </p:bgPr>
    </p:bg>
    <p:spTree>
      <p:nvGrpSpPr>
        <p:cNvPr id="1" name=""/>
        <p:cNvGrpSpPr/>
        <p:nvPr/>
      </p:nvGrpSpPr>
      <p:grpSpPr>
        <a:xfrm>
          <a:off x="0" y="0"/>
          <a:ext cx="0" cy="0"/>
          <a:chOff x="0" y="0"/>
          <a:chExt cx="0" cy="0"/>
        </a:xfrm>
      </p:grpSpPr>
      <p:sp>
        <p:nvSpPr>
          <p:cNvPr id="5" name="Cloud 4"/>
          <p:cNvSpPr/>
          <p:nvPr/>
        </p:nvSpPr>
        <p:spPr>
          <a:xfrm>
            <a:off x="6477000" y="1981200"/>
            <a:ext cx="2895600" cy="2209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Ông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cháu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giúp</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ông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Oval 5"/>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7" name="Oval 6"/>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8" name="Oval 7"/>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2" name="Picture 1" descr="Logo, company nam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23911" y="3025736"/>
            <a:ext cx="3559592" cy="19693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72286" y="1698557"/>
            <a:ext cx="11447428" cy="3460886"/>
            <a:chOff x="952500" y="2199807"/>
            <a:chExt cx="16383000" cy="5191329"/>
          </a:xfrm>
          <a:solidFill>
            <a:schemeClr val="accent2">
              <a:lumMod val="20000"/>
              <a:lumOff val="80000"/>
            </a:schemeClr>
          </a:solidFill>
        </p:grpSpPr>
        <p:sp>
          <p:nvSpPr>
            <p:cNvPr id="3" name="Rectangle 2"/>
            <p:cNvSpPr/>
            <p:nvPr/>
          </p:nvSpPr>
          <p:spPr>
            <a:xfrm>
              <a:off x="952500" y="2199807"/>
              <a:ext cx="16383000" cy="519132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4" name="TextBox 3"/>
            <p:cNvSpPr txBox="1"/>
            <p:nvPr/>
          </p:nvSpPr>
          <p:spPr>
            <a:xfrm>
              <a:off x="1009650" y="2384379"/>
              <a:ext cx="16268700" cy="5006755"/>
            </a:xfrm>
            <a:prstGeom prst="rect">
              <a:avLst/>
            </a:prstGeom>
            <a:grpFill/>
          </p:spPr>
          <p:txBody>
            <a:bodyPr wrap="square" rtlCol="0">
              <a:spAutoFit/>
            </a:bodyPr>
            <a:lstStyle/>
            <a:p>
              <a:pPr algn="just">
                <a:lnSpc>
                  <a:spcPct val="150000"/>
                </a:lnSpc>
              </a:pPr>
              <a:r>
                <a:rPr lang="en-US" sz="2400" i="1" dirty="0" err="1">
                  <a:latin typeface="UTM Avo" panose="02040603050506020204" pitchFamily="18"/>
                  <a:cs typeface="Arial" panose="020B0604020202020204" pitchFamily="34" charset="0"/>
                </a:rPr>
                <a:t>Lựa</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chọn</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một</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trong</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hai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nhiệm</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vụ</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dưới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đây</a:t>
              </a:r>
              <a:r>
                <a:rPr lang="en-US" sz="2400" i="1" dirty="0">
                  <a:latin typeface="UTM Avo" panose="02040603050506020204" pitchFamily="18"/>
                  <a:cs typeface="Arial" panose="020B0604020202020204" pitchFamily="34" charset="0"/>
                </a:rPr>
                <a:t>: </a:t>
              </a:r>
              <a:endParaRPr lang="en-US" sz="2400" i="1" dirty="0">
                <a:latin typeface="UTM Avo" panose="02040603050506020204" pitchFamily="18"/>
                <a:cs typeface="Arial" panose="020B0604020202020204" pitchFamily="34" charset="0"/>
              </a:endParaRPr>
            </a:p>
            <a:p>
              <a:pPr marL="495300" indent="-495300" algn="just">
                <a:lnSpc>
                  <a:spcPct val="150000"/>
                </a:lnSpc>
                <a:buFont typeface="+mj-lt"/>
                <a:buAutoNum type="arabicPeriod"/>
              </a:pPr>
              <a:r>
                <a:rPr lang="en-US" sz="2400" dirty="0" err="1">
                  <a:latin typeface="UTM Avo" panose="02040603050506020204" pitchFamily="18"/>
                  <a:cs typeface="Arial" panose="020B0604020202020204" pitchFamily="34" charset="0"/>
                </a:rPr>
                <a:t>Sưu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tầm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tư</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nổi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tiếng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mà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thích</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495300" indent="-495300" algn="just">
                <a:lnSpc>
                  <a:spcPct val="150000"/>
                </a:lnSpc>
                <a:buFont typeface="+mj-lt"/>
                <a:buAutoNum type="arabicPeriod"/>
              </a:pPr>
              <a:r>
                <a:rPr lang="en-US" sz="2400" dirty="0" err="1">
                  <a:latin typeface="UTM Avo" panose="02040603050506020204" pitchFamily="18"/>
                  <a:cs typeface="Arial" panose="020B0604020202020204" pitchFamily="34" charset="0"/>
                </a:rPr>
                <a:t>Thiết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tay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hướng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dẫn</a:t>
              </a:r>
              <a:r>
                <a:rPr lang="en-US" sz="2400" dirty="0">
                  <a:latin typeface="UTM Avo" panose="02040603050506020204" pitchFamily="18"/>
                  <a:cs typeface="Arial" panose="020B0604020202020204" pitchFamily="34" charset="0"/>
                </a:rPr>
                <a:t> du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dành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lưu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giữ</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môi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trường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vệ</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sản</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grpSp>
      <p:sp>
        <p:nvSpPr>
          <p:cNvPr id="5" name="Freeform 2"/>
          <p:cNvSpPr/>
          <p:nvPr/>
        </p:nvSpPr>
        <p:spPr>
          <a:xfrm>
            <a:off x="3963194" y="4827093"/>
            <a:ext cx="3835400" cy="2027968"/>
          </a:xfrm>
          <a:custGeom>
            <a:avLst/>
            <a:gdLst/>
            <a:ahLst/>
            <a:cxnLst/>
            <a:rect l="l" t="t" r="r" b="b"/>
            <a:pathLst>
              <a:path w="15564255" h="8229600">
                <a:moveTo>
                  <a:pt x="0" y="0"/>
                </a:moveTo>
                <a:lnTo>
                  <a:pt x="15564255" y="0"/>
                </a:lnTo>
                <a:lnTo>
                  <a:pt x="15564255" y="8229600"/>
                </a:lnTo>
                <a:lnTo>
                  <a:pt x="0" y="8229600"/>
                </a:lnTo>
                <a:lnTo>
                  <a:pt x="0" y="0"/>
                </a:lnTo>
                <a:close/>
              </a:path>
            </a:pathLst>
          </a:custGeom>
          <a:blipFill>
            <a:blip r:embed="rId2"/>
            <a:stretch>
              <a:fillRect/>
            </a:stretch>
          </a:blipFill>
        </p:spPr>
        <p:txBody>
          <a:bodyPr/>
          <a:lstStyle/>
          <a:p>
            <a:endParaRPr lang="en-US" sz="800">
              <a:latin typeface="UTM Avo" panose="02040603050506020204"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Freeform 4"/>
          <p:cNvSpPr/>
          <p:nvPr/>
        </p:nvSpPr>
        <p:spPr>
          <a:xfrm rot="-1154782">
            <a:off x="8573334" y="5882471"/>
            <a:ext cx="4546281" cy="1383368"/>
          </a:xfrm>
          <a:custGeom>
            <a:avLst/>
            <a:gdLst/>
            <a:ahLst/>
            <a:cxnLst/>
            <a:rect l="l" t="t" r="r" b="b"/>
            <a:pathLst>
              <a:path w="6819421" h="2075052">
                <a:moveTo>
                  <a:pt x="0" y="0"/>
                </a:moveTo>
                <a:lnTo>
                  <a:pt x="6819421" y="0"/>
                </a:lnTo>
                <a:lnTo>
                  <a:pt x="6819421" y="2075052"/>
                </a:lnTo>
                <a:lnTo>
                  <a:pt x="0" y="2075052"/>
                </a:lnTo>
                <a:lnTo>
                  <a:pt x="0" y="0"/>
                </a:lnTo>
                <a:close/>
              </a:path>
            </a:pathLst>
          </a:custGeom>
          <a:blipFill>
            <a:blip r:embed="rId2"/>
            <a:stretch>
              <a:fillRect/>
            </a:stretch>
          </a:blipFill>
        </p:spPr>
        <p:txBody>
          <a:bodyPr/>
          <a:lstStyle/>
          <a:p>
            <a:endParaRPr lang="en-US" sz="800"/>
          </a:p>
        </p:txBody>
      </p:sp>
      <p:sp>
        <p:nvSpPr>
          <p:cNvPr id="4" name="TextBox 3"/>
          <p:cNvSpPr txBox="1"/>
          <p:nvPr/>
        </p:nvSpPr>
        <p:spPr>
          <a:xfrm>
            <a:off x="2935915" y="1384158"/>
            <a:ext cx="6066071" cy="646331"/>
          </a:xfrm>
          <a:prstGeom prst="rect">
            <a:avLst/>
          </a:prstGeom>
          <a:noFill/>
        </p:spPr>
        <p:txBody>
          <a:bodyPr wrap="square" rtlCol="0">
            <a:spAutoFit/>
          </a:bodyPr>
          <a:lstStyle/>
          <a:p>
            <a:pPr algn="ctr" defTabSz="609600"/>
            <a:r>
              <a:rPr lang="en-US" sz="3600" b="1">
                <a:latin typeface="UTM Avo" panose="02040603050506020204" pitchFamily="18"/>
                <a:cs typeface="Arial" panose="020B0604020202020204" pitchFamily="34" charset="0"/>
              </a:rPr>
              <a:t>HƯỚNG DẪN VỀ NHÀ </a:t>
            </a:r>
            <a:endParaRPr lang="en-US" sz="3600" b="1">
              <a:latin typeface="UTM Avo" panose="02040603050506020204" pitchFamily="18"/>
              <a:cs typeface="Arial" panose="020B0604020202020204" pitchFamily="34" charset="0"/>
            </a:endParaRPr>
          </a:p>
        </p:txBody>
      </p:sp>
      <p:sp>
        <p:nvSpPr>
          <p:cNvPr id="5" name="TextBox 4"/>
          <p:cNvSpPr txBox="1"/>
          <p:nvPr/>
        </p:nvSpPr>
        <p:spPr>
          <a:xfrm>
            <a:off x="1145216" y="2541944"/>
            <a:ext cx="10063254" cy="2239652"/>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Đọc lại bài học Phố cổ Hội An.</a:t>
            </a:r>
            <a:endParaRPr kumimoji="0" lang="vi-VN" sz="2400" b="0" i="0" u="none" strike="noStrike" kern="0" cap="none" spc="0" normalizeH="0" baseline="0" noProof="0" dirty="0">
              <a:ln>
                <a:noFill/>
              </a:ln>
              <a:effectLst/>
              <a:uLnTx/>
              <a:uFillTx/>
              <a:latin typeface="UTM Avo" panose="02040603050506020204" pitchFamily="18"/>
            </a:endParaRPr>
          </a:p>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Có ý thức chăm chỉ, tìm tòi về vẻ đẹp của Phố cổ Hội An và có trách nhiệm tự hào, phát huy, giữ gìn các giá trị của nơi đây. </a:t>
            </a:r>
            <a:endParaRPr kumimoji="0" lang="vi-VN" sz="2400" b="0" i="0" u="none" strike="noStrike" kern="0" cap="none" spc="0" normalizeH="0" baseline="0" noProof="0" dirty="0">
              <a:ln>
                <a:noFill/>
              </a:ln>
              <a:effectLst/>
              <a:uLnTx/>
              <a:uFillTx/>
              <a:latin typeface="UTM Avo" panose="02040603050506020204" pitchFamily="18"/>
            </a:endParaRPr>
          </a:p>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Đọc trước </a:t>
            </a:r>
            <a:r>
              <a:rPr kumimoji="0" lang="vi-VN" sz="2400" b="1" i="1" u="none" strike="noStrike" kern="0" cap="none" spc="0" normalizeH="0" baseline="0" noProof="0" dirty="0">
                <a:ln>
                  <a:noFill/>
                </a:ln>
                <a:effectLst/>
                <a:uLnTx/>
                <a:uFillTx/>
                <a:latin typeface="UTM Avo" panose="02040603050506020204" pitchFamily="18"/>
              </a:rPr>
              <a:t>Bài 1</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5</a:t>
            </a:r>
            <a:r>
              <a:rPr kumimoji="0" lang="vi-VN" sz="2400" b="1" i="1" u="none" strike="noStrike" kern="0" cap="none" spc="0" normalizeH="0" baseline="0" noProof="0" dirty="0">
                <a:ln>
                  <a:noFill/>
                </a:ln>
                <a:effectLst/>
                <a:uLnTx/>
                <a:uFillTx/>
                <a:latin typeface="UTM Avo" panose="02040603050506020204" pitchFamily="18"/>
              </a:rPr>
              <a:t> – Thiên nhiên vùng Tây Nguyên (SHS tr.8</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1</a:t>
            </a:r>
            <a:r>
              <a:rPr kumimoji="0" lang="vi-VN" sz="2400" b="1" i="1" u="none" strike="noStrike" kern="0" cap="none" spc="0" normalizeH="0" baseline="0" noProof="0" dirty="0">
                <a:ln>
                  <a:noFill/>
                </a:ln>
                <a:effectLst/>
                <a:uLnTx/>
                <a:uFillTx/>
                <a:latin typeface="UTM Avo" panose="02040603050506020204" pitchFamily="18"/>
              </a:rPr>
              <a:t>).</a:t>
            </a:r>
            <a:endParaRPr kumimoji="0" lang="vi-VN" sz="2400" b="1" i="1" u="none" strike="noStrike" kern="0" cap="none" spc="0" normalizeH="0" baseline="0" noProof="0" dirty="0">
              <a:ln>
                <a:noFill/>
              </a:ln>
              <a:effectLst/>
              <a:uLnTx/>
              <a:uFillTx/>
              <a:latin typeface="UTM Avo" panose="02040603050506020204" pitchFamily="18"/>
            </a:endParaRPr>
          </a:p>
        </p:txBody>
      </p:sp>
      <p:sp>
        <p:nvSpPr>
          <p:cNvPr id="6" name="Freeform 29"/>
          <p:cNvSpPr/>
          <p:nvPr/>
        </p:nvSpPr>
        <p:spPr>
          <a:xfrm flipH="1">
            <a:off x="-304006" y="3708808"/>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7" name="Freeform 6"/>
          <p:cNvSpPr/>
          <p:nvPr/>
        </p:nvSpPr>
        <p:spPr>
          <a:xfrm rot="9326555" flipH="1" flipV="1">
            <a:off x="9479177" y="5836459"/>
            <a:ext cx="4795455" cy="5191291"/>
          </a:xfrm>
          <a:custGeom>
            <a:avLst/>
            <a:gdLst/>
            <a:ahLst/>
            <a:cxnLst/>
            <a:rect l="l" t="t" r="r" b="b"/>
            <a:pathLst>
              <a:path w="7193183" h="7786937">
                <a:moveTo>
                  <a:pt x="7193183" y="7786938"/>
                </a:moveTo>
                <a:lnTo>
                  <a:pt x="0" y="7786938"/>
                </a:lnTo>
                <a:lnTo>
                  <a:pt x="0" y="0"/>
                </a:lnTo>
                <a:lnTo>
                  <a:pt x="7193183" y="0"/>
                </a:lnTo>
                <a:lnTo>
                  <a:pt x="7193183" y="7786938"/>
                </a:lnTo>
                <a:close/>
              </a:path>
            </a:pathLst>
          </a:custGeom>
          <a:blipFill>
            <a:blip r:embed="rId5"/>
            <a:stretch>
              <a:fillRect/>
            </a:stretch>
          </a:blipFill>
        </p:spPr>
        <p:txBody>
          <a:bodyPr/>
          <a:lstStyle/>
          <a:p>
            <a:endParaRPr lang="en-US" sz="800"/>
          </a:p>
        </p:txBody>
      </p:sp>
      <p:sp>
        <p:nvSpPr>
          <p:cNvPr id="9" name="Freeform 7"/>
          <p:cNvSpPr/>
          <p:nvPr/>
        </p:nvSpPr>
        <p:spPr>
          <a:xfrm rot="1124514">
            <a:off x="11316775" y="4489493"/>
            <a:ext cx="1458200" cy="3314091"/>
          </a:xfrm>
          <a:custGeom>
            <a:avLst/>
            <a:gdLst/>
            <a:ahLst/>
            <a:cxnLst/>
            <a:rect l="l" t="t" r="r" b="b"/>
            <a:pathLst>
              <a:path w="2187300" h="4971136">
                <a:moveTo>
                  <a:pt x="0" y="0"/>
                </a:moveTo>
                <a:lnTo>
                  <a:pt x="2187300" y="0"/>
                </a:lnTo>
                <a:lnTo>
                  <a:pt x="2187300" y="4971136"/>
                </a:lnTo>
                <a:lnTo>
                  <a:pt x="0" y="4971136"/>
                </a:lnTo>
                <a:lnTo>
                  <a:pt x="0" y="0"/>
                </a:lnTo>
                <a:close/>
              </a:path>
            </a:pathLst>
          </a:custGeom>
          <a:blipFill>
            <a:blip r:embed="rId6"/>
            <a:stretch>
              <a:fillRect/>
            </a:stretch>
          </a:blipFill>
        </p:spPr>
        <p:txBody>
          <a:bodyPr/>
          <a:lstStyle/>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23911" y="3025736"/>
            <a:ext cx="3559592" cy="196934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endParaRPr lang="en-US" sz="2000" b="1">
              <a:solidFill>
                <a:schemeClr val="accent2">
                  <a:lumMod val="50000"/>
                </a:schemeClr>
              </a:solidFill>
              <a:latin typeface="UTM Avo" panose="02040603050506020204" pitchFamily="18" charset="0"/>
            </a:endParaRPr>
          </a:p>
          <a:p>
            <a:pPr algn="ctr">
              <a:lnSpc>
                <a:spcPct val="150000"/>
              </a:lnSpc>
            </a:pPr>
            <a:r>
              <a:rPr lang="en-US" sz="2000">
                <a:solidFill>
                  <a:schemeClr val="accent2">
                    <a:lumMod val="50000"/>
                  </a:schemeClr>
                </a:solidFill>
                <a:latin typeface="UTM Avo" panose="02040603050506020204" pitchFamily="18" charset="0"/>
              </a:rPr>
              <a:t>theo đường link:  </a:t>
            </a:r>
            <a:endParaRPr lang="en-US" sz="2000">
              <a:solidFill>
                <a:schemeClr val="accent2">
                  <a:lumMod val="50000"/>
                </a:schemeClr>
              </a:solidFill>
              <a:latin typeface="UTM Avo" panose="02040603050506020204" pitchFamily="18" charset="0"/>
            </a:endParaRPr>
          </a:p>
        </p:txBody>
      </p:sp>
      <p:sp>
        <p:nvSpPr>
          <p:cNvPr id="8" name="Rectangle: Rounded Corners 7"/>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843C0C"/>
                </a:solidFill>
                <a:latin typeface="UTM Avo" panose="02040603050506020204" pitchFamily="18" charset="0"/>
                <a:hlinkClick r:id="rId2"/>
              </a:rPr>
              <a:t>Hoc10 – </a:t>
            </a:r>
            <a:r>
              <a:rPr lang="en-US" sz="2400" b="1" u="sng" dirty="0" err="1">
                <a:solidFill>
                  <a:srgbClr val="843C0C"/>
                </a:solidFill>
                <a:latin typeface="UTM Avo" panose="02040603050506020204" pitchFamily="18" charset="0"/>
                <a:hlinkClick r:id="rId2"/>
              </a:rPr>
              <a:t>Học</a:t>
            </a:r>
            <a:r>
              <a:rPr lang="en-US" sz="2400" b="1" u="sng" dirty="0">
                <a:solidFill>
                  <a:srgbClr val="843C0C"/>
                </a:solidFill>
                <a:latin typeface="UTM Avo" panose="02040603050506020204" pitchFamily="18" charset="0"/>
                <a:hlinkClick r:id="rId2"/>
              </a:rPr>
              <a:t> 1 </a:t>
            </a:r>
            <a:r>
              <a:rPr lang="en-US" sz="2400" b="1" u="sng" dirty="0" err="1">
                <a:solidFill>
                  <a:srgbClr val="843C0C"/>
                </a:solidFill>
                <a:latin typeface="UTM Avo" panose="02040603050506020204" pitchFamily="18" charset="0"/>
                <a:hlinkClick r:id="rId2"/>
              </a:rPr>
              <a:t>biết</a:t>
            </a:r>
            <a:r>
              <a:rPr lang="en-US" sz="2400" b="1" u="sng" dirty="0">
                <a:solidFill>
                  <a:srgbClr val="843C0C"/>
                </a:solidFill>
                <a:latin typeface="UTM Avo" panose="02040603050506020204" pitchFamily="18" charset="0"/>
                <a:hlinkClick r:id="rId2"/>
              </a:rPr>
              <a:t> 10</a:t>
            </a:r>
            <a:endParaRPr lang="en-US" sz="2400" b="1" u="sng" dirty="0">
              <a:solidFill>
                <a:srgbClr val="843C0C"/>
              </a:solidFill>
              <a:latin typeface="UTM Avo" panose="02040603050506020204" pitchFamily="18" charset="0"/>
            </a:endParaRPr>
          </a:p>
        </p:txBody>
      </p:sp>
      <p:sp>
        <p:nvSpPr>
          <p:cNvPr id="10" name="TextBox 9"/>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endParaRPr lang="en-US" sz="2000">
              <a:solidFill>
                <a:schemeClr val="accent2">
                  <a:lumMod val="50000"/>
                </a:schemeClr>
              </a:solidFill>
              <a:latin typeface="UTM Avo" panose="02040603050506020204" pitchFamily="18" charset="0"/>
            </a:endParaRPr>
          </a:p>
        </p:txBody>
      </p:sp>
      <p:pic>
        <p:nvPicPr>
          <p:cNvPr id="11" name="Picture 2" descr="Ngón Trỏ, ngón tay, Máy tính Biểu tượng Tay - tay png tải về - Miễn phí  trong suốt Tay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5420" y="3722149"/>
            <a:ext cx="2684532" cy="2684532"/>
          </a:xfrm>
          <a:prstGeom prst="roundRect">
            <a:avLst>
              <a:gd name="adj" fmla="val 1295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1000" fill="hold"/>
                                        <p:tgtEl>
                                          <p:spTgt spid="8"/>
                                        </p:tgtEl>
                                        <p:attrNameLst>
                                          <p:attrName>fillcolor</p:attrName>
                                        </p:attrNameLst>
                                      </p:cBhvr>
                                      <p:to>
                                        <a:srgbClr val="C5E0B3"/>
                                      </p:to>
                                    </p:animClr>
                                    <p:set>
                                      <p:cBhvr>
                                        <p:cTn id="7" dur="1000" fill="hold"/>
                                        <p:tgtEl>
                                          <p:spTgt spid="8"/>
                                        </p:tgtEl>
                                        <p:attrNameLst>
                                          <p:attrName>fill.type</p:attrName>
                                        </p:attrNameLst>
                                      </p:cBhvr>
                                      <p:to>
                                        <p:strVal val="solid"/>
                                      </p:to>
                                    </p:set>
                                    <p:set>
                                      <p:cBhvr>
                                        <p:cTn id="8" dur="1000" fill="hold"/>
                                        <p:tgtEl>
                                          <p:spTgt spid="8"/>
                                        </p:tgtEl>
                                        <p:attrNameLst>
                                          <p:attrName>fill.on</p:attrName>
                                        </p:attrNameLst>
                                      </p:cBhvr>
                                      <p:to>
                                        <p:strVal val="true"/>
                                      </p:to>
                                    </p:set>
                                  </p:childTnLst>
                                </p:cTn>
                              </p:par>
                              <p:par>
                                <p:cTn id="9" presetID="21" presetClass="emph" presetSubtype="0" repeatCount="indefinite" fill="hold" grpId="0" nodeType="withEffect">
                                  <p:stCondLst>
                                    <p:cond delay="0"/>
                                  </p:stCondLst>
                                  <p:childTnLst>
                                    <p:animClr clrSpc="hsl" dir="cw">
                                      <p:cBhvr override="childStyle">
                                        <p:cTn id="10" dur="1000" fill="hold"/>
                                        <p:tgtEl>
                                          <p:spTgt spid="5"/>
                                        </p:tgtEl>
                                        <p:attrNameLst>
                                          <p:attrName>style.color</p:attrName>
                                        </p:attrNameLst>
                                      </p:cBhvr>
                                      <p:by>
                                        <p:hsl h="7200000" s="0" l="0"/>
                                      </p:by>
                                    </p:animClr>
                                    <p:animClr clrSpc="hsl" dir="cw">
                                      <p:cBhvr>
                                        <p:cTn id="11" dur="1000" fill="hold"/>
                                        <p:tgtEl>
                                          <p:spTgt spid="5"/>
                                        </p:tgtEl>
                                        <p:attrNameLst>
                                          <p:attrName>fillcolor</p:attrName>
                                        </p:attrNameLst>
                                      </p:cBhvr>
                                      <p:by>
                                        <p:hsl h="7200000" s="0" l="0"/>
                                      </p:by>
                                    </p:animClr>
                                    <p:animClr clrSpc="hsl" dir="cw">
                                      <p:cBhvr>
                                        <p:cTn id="12" dur="1000" fill="hold"/>
                                        <p:tgtEl>
                                          <p:spTgt spid="5"/>
                                        </p:tgtEl>
                                        <p:attrNameLst>
                                          <p:attrName>stroke.color</p:attrName>
                                        </p:attrNameLst>
                                      </p:cBhvr>
                                      <p:by>
                                        <p:hsl h="7200000" s="0" l="0"/>
                                      </p:by>
                                    </p:animClr>
                                    <p:set>
                                      <p:cBhvr>
                                        <p:cTn id="13" dur="1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23025" y="1311275"/>
            <a:ext cx="5384800" cy="468630"/>
          </a:xfrm>
          <a:prstGeom prst="rect">
            <a:avLst/>
          </a:prstGeom>
          <a:noFill/>
        </p:spPr>
        <p:txBody>
          <a:bodyPr wrap="square" rtlCol="0">
            <a:noAutofit/>
          </a:bodyPr>
          <a:lstStyle/>
          <a:p>
            <a:pPr algn="ctr"/>
            <a:r>
              <a:rPr lang="en-US" sz="2400" b="1" dirty="0">
                <a:latin typeface="UTM Avo" panose="02040603050506020204" pitchFamily="18"/>
                <a:cs typeface="Arial" panose="020B0604020202020204" pitchFamily="34" charset="0"/>
              </a:rPr>
              <a:t>LÀM VIỆC NHÓM 2 </a:t>
            </a:r>
            <a:endParaRPr lang="en-US" sz="2400" b="1" dirty="0">
              <a:latin typeface="UTM Avo" panose="02040603050506020204" pitchFamily="18"/>
              <a:cs typeface="Arial" panose="020B0604020202020204" pitchFamily="34" charset="0"/>
            </a:endParaRPr>
          </a:p>
        </p:txBody>
      </p:sp>
      <p:grpSp>
        <p:nvGrpSpPr>
          <p:cNvPr id="3" name="Group 2"/>
          <p:cNvGrpSpPr/>
          <p:nvPr/>
        </p:nvGrpSpPr>
        <p:grpSpPr>
          <a:xfrm>
            <a:off x="6423323" y="2019998"/>
            <a:ext cx="5384799" cy="3995570"/>
            <a:chOff x="9655108" y="2675612"/>
            <a:chExt cx="8077200" cy="5993355"/>
          </a:xfrm>
        </p:grpSpPr>
        <p:sp>
          <p:nvSpPr>
            <p:cNvPr id="4" name="Rectangle 3"/>
            <p:cNvSpPr/>
            <p:nvPr/>
          </p:nvSpPr>
          <p:spPr>
            <a:xfrm>
              <a:off x="9655108" y="3993262"/>
              <a:ext cx="8077200" cy="4675705"/>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5" name="TextBox 4"/>
            <p:cNvSpPr txBox="1"/>
            <p:nvPr/>
          </p:nvSpPr>
          <p:spPr>
            <a:xfrm>
              <a:off x="9845608" y="2675612"/>
              <a:ext cx="7696201" cy="5657849"/>
            </a:xfrm>
            <a:prstGeom prst="rect">
              <a:avLst/>
            </a:prstGeom>
            <a:noFill/>
          </p:spPr>
          <p:txBody>
            <a:bodyPr wrap="square" rtlCol="0">
              <a:noAutofit/>
            </a:bodyPr>
            <a:lstStyle/>
            <a:p>
              <a:pPr algn="just">
                <a:lnSpc>
                  <a:spcPct val="150000"/>
                </a:lnSpc>
              </a:pPr>
              <a:r>
                <a:rPr lang="en-US" sz="2000" dirty="0">
                  <a:latin typeface="Times New Roman" panose="02020603050405020304" pitchFamily="18" charset="0"/>
                  <a:cs typeface="Times New Roman" panose="02020603050405020304" pitchFamily="18" charset="0"/>
                </a:rPr>
                <a:t>Quan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vận dung kiến thức đã học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endParaRPr lang="en-US" sz="2000" dirty="0">
                <a:latin typeface="Times New Roman" panose="02020603050405020304" pitchFamily="18" charset="0"/>
                <a:cs typeface="Times New Roman" panose="02020603050405020304" pitchFamily="18" charset="0"/>
              </a:endParaRPr>
            </a:p>
            <a:p>
              <a:pPr indent="0" algn="just">
                <a:lnSpc>
                  <a:spcPct val="100000"/>
                </a:lnSpc>
                <a:buFont typeface="Arial" panose="020B0604020202020204" pitchFamily="34" charset="0"/>
                <a:buNone/>
              </a:pPr>
              <a:r>
                <a:rPr lang="en-US" altLang="vi-VN" sz="2000" dirty="0">
                  <a:latin typeface="Times New Roman" panose="02020603050405020304" pitchFamily="18" charset="0"/>
                  <a:cs typeface="Times New Roman" panose="02020603050405020304" pitchFamily="18" charset="0"/>
                </a:rPr>
                <a:t>1, </a:t>
              </a:r>
              <a:r>
                <a:rPr lang="vi-VN" sz="2000" dirty="0">
                  <a:latin typeface="Times New Roman" panose="02020603050405020304" pitchFamily="18" charset="0"/>
                  <a:cs typeface="Times New Roman" panose="02020603050405020304" pitchFamily="18" charset="0"/>
                </a:rPr>
                <a:t>Phố cổ Hội An nằm ở phường nào, thuộc thành phố</a:t>
              </a:r>
              <a:r>
                <a:rPr lang="en-US" altLang="vi-VN" sz="2000" dirty="0">
                  <a:latin typeface="Times New Roman" panose="02020603050405020304" pitchFamily="18" charset="0"/>
                  <a:cs typeface="Times New Roman" panose="02020603050405020304" pitchFamily="18" charset="0"/>
                </a:rPr>
                <a:t> nào? và n</a:t>
              </a:r>
              <a:r>
                <a:rPr lang="vi-VN" sz="2000" dirty="0">
                  <a:latin typeface="Times New Roman" panose="02020603050405020304" pitchFamily="18" charset="0"/>
                  <a:cs typeface="Times New Roman" panose="02020603050405020304" pitchFamily="18" charset="0"/>
                </a:rPr>
                <a:t>ằm cạnh dòng sông </a:t>
              </a:r>
              <a:r>
                <a:rPr lang="en-US" altLang="vi-VN" sz="2000" dirty="0">
                  <a:latin typeface="Times New Roman" panose="02020603050405020304" pitchFamily="18" charset="0"/>
                  <a:cs typeface="Times New Roman" panose="02020603050405020304" pitchFamily="18" charset="0"/>
                </a:rPr>
                <a:t>gì?</a:t>
              </a:r>
              <a:endParaRPr lang="vi-VN" sz="2000" dirty="0">
                <a:latin typeface="Times New Roman" panose="02020603050405020304" pitchFamily="18" charset="0"/>
                <a:cs typeface="Times New Roman" panose="02020603050405020304" pitchFamily="18" charset="0"/>
              </a:endParaRPr>
            </a:p>
            <a:p>
              <a:pPr indent="0" algn="just">
                <a:lnSpc>
                  <a:spcPct val="150000"/>
                </a:lnSpc>
                <a:buFont typeface="Arial" panose="020B0604020202020204" pitchFamily="34" charset="0"/>
                <a:buNone/>
              </a:pPr>
              <a:endParaRPr lang="vi-VN" sz="2000" dirty="0">
                <a:latin typeface="Times New Roman" panose="02020603050405020304" pitchFamily="18" charset="0"/>
                <a:cs typeface="Times New Roman" panose="02020603050405020304" pitchFamily="18" charset="0"/>
              </a:endParaRPr>
            </a:p>
            <a:p>
              <a:pPr>
                <a:lnSpc>
                  <a:spcPct val="100000"/>
                </a:lnSpc>
              </a:pPr>
              <a:r>
                <a:rPr lang="en-US" altLang="vi-VN" sz="2000" dirty="0">
                  <a:latin typeface="Times New Roman" panose="02020603050405020304" pitchFamily="18" charset="0"/>
                  <a:cs typeface="Times New Roman" panose="02020603050405020304" pitchFamily="18" charset="0"/>
                </a:rPr>
                <a:t>2, Phố cổ Hội An </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thuộc</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tỉnh</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nào</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Có</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đặc</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điểm gì</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về</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địa</a:t>
              </a:r>
              <a:r>
                <a:rPr lang="en-US" sz="2000" dirty="0">
                  <a:solidFill>
                    <a:srgbClr val="112838"/>
                  </a:solidFill>
                  <a:latin typeface="Times New Roman" panose="02020603050405020304" pitchFamily="18" charset="0"/>
                  <a:cs typeface="Times New Roman" panose="02020603050405020304" pitchFamily="18" charset="0"/>
                  <a:sym typeface="+mn-ea"/>
                </a:rPr>
                <a:t> </a:t>
              </a:r>
              <a:r>
                <a:rPr lang="en-US" sz="2000" dirty="0" err="1">
                  <a:solidFill>
                    <a:srgbClr val="112838"/>
                  </a:solidFill>
                  <a:latin typeface="Times New Roman" panose="02020603050405020304" pitchFamily="18" charset="0"/>
                  <a:cs typeface="Times New Roman" panose="02020603050405020304" pitchFamily="18" charset="0"/>
                  <a:sym typeface="+mn-ea"/>
                </a:rPr>
                <a:t>hình</a:t>
              </a:r>
              <a:r>
                <a:rPr lang="en-US" sz="2000" dirty="0" smtClean="0">
                  <a:solidFill>
                    <a:srgbClr val="112838"/>
                  </a:solidFill>
                  <a:latin typeface="Times New Roman" panose="02020603050405020304" pitchFamily="18" charset="0"/>
                  <a:cs typeface="Times New Roman" panose="02020603050405020304" pitchFamily="18" charset="0"/>
                  <a:sym typeface="+mn-ea"/>
                </a:rPr>
                <a:t>?</a:t>
              </a:r>
              <a:endParaRPr lang="en-US" sz="2000" dirty="0">
                <a:solidFill>
                  <a:srgbClr val="112838"/>
                </a:solidFill>
                <a:latin typeface="Times New Roman" panose="02020603050405020304" pitchFamily="18" charset="0"/>
                <a:cs typeface="Times New Roman" panose="02020603050405020304" pitchFamily="18" charset="0"/>
              </a:endParaRPr>
            </a:p>
            <a:p>
              <a:pPr indent="0" algn="just">
                <a:lnSpc>
                  <a:spcPct val="150000"/>
                </a:lnSpc>
                <a:buFont typeface="Arial" panose="020B0604020202020204" pitchFamily="34" charset="0"/>
                <a:buNone/>
              </a:pPr>
              <a:endParaRPr lang="vi-VN" sz="2000" dirty="0">
                <a:latin typeface="Times New Roman" panose="02020603050405020304" pitchFamily="18" charset="0"/>
                <a:cs typeface="Times New Roman" panose="02020603050405020304" pitchFamily="18" charset="0"/>
              </a:endParaRPr>
            </a:p>
            <a:p>
              <a:pPr marL="381000" indent="-381000" algn="just">
                <a:lnSpc>
                  <a:spcPct val="150000"/>
                </a:lnSpc>
                <a:buFont typeface="Arial" panose="020B0604020202020204" pitchFamily="34" charset="0"/>
                <a:buChar char="•"/>
              </a:pPr>
              <a:endParaRPr lang="vi-VN" sz="2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514350" y="193040"/>
            <a:ext cx="5908675" cy="6354260"/>
            <a:chOff x="774878" y="2171700"/>
            <a:chExt cx="8863013" cy="7112064"/>
          </a:xfrm>
        </p:grpSpPr>
        <p:sp>
          <p:nvSpPr>
            <p:cNvPr id="8" name="TextBox 7"/>
            <p:cNvSpPr txBox="1"/>
            <p:nvPr/>
          </p:nvSpPr>
          <p:spPr>
            <a:xfrm>
              <a:off x="774878" y="8664719"/>
              <a:ext cx="8863013" cy="619045"/>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a:t>
              </a:r>
              <a:r>
                <a:rPr lang="en-US" sz="2000" b="1" dirty="0">
                  <a:latin typeface="UTM Avo" panose="02040603050506020204" pitchFamily="18"/>
                  <a:cs typeface="Arial" panose="020B0604020202020204" pitchFamily="34" charset="0"/>
                </a:rPr>
                <a:t> 2. </a:t>
              </a:r>
              <a:r>
                <a:rPr lang="en-US" sz="2000" dirty="0" err="1">
                  <a:latin typeface="UTM Avo" panose="02040603050506020204" pitchFamily="18"/>
                  <a:cs typeface="Arial" panose="020B0604020202020204" pitchFamily="34" charset="0"/>
                </a:rPr>
                <a:t>Lược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đồ</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chính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phố</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a:t>
              </a:r>
              <a:endParaRPr lang="en-US" sz="2000" dirty="0">
                <a:latin typeface="UTM Avo" panose="02040603050506020204" pitchFamily="18"/>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88122" y="2171700"/>
              <a:ext cx="8636526" cy="651683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_Văn_Bản 4"/>
          <p:cNvSpPr txBox="1">
            <a:spLocks noChangeArrowheads="1"/>
          </p:cNvSpPr>
          <p:nvPr/>
        </p:nvSpPr>
        <p:spPr bwMode="auto">
          <a:xfrm>
            <a:off x="1468192" y="5589659"/>
            <a:ext cx="89894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cs typeface="Arial" panose="020B0604020202020204" pitchFamily="34" charset="0"/>
              </a:defRPr>
            </a:lvl1pPr>
            <a:lvl2pPr marL="742950" indent="-285750" eaLnBrk="0" hangingPunct="0">
              <a:defRPr>
                <a:solidFill>
                  <a:schemeClr val="tx1"/>
                </a:solidFill>
                <a:latin typeface="Calibri" panose="020F0502020204030204"/>
                <a:cs typeface="Arial" panose="020B0604020202020204" pitchFamily="34" charset="0"/>
              </a:defRPr>
            </a:lvl2pPr>
            <a:lvl3pPr marL="1143000" indent="-228600" eaLnBrk="0" hangingPunct="0">
              <a:defRPr>
                <a:solidFill>
                  <a:schemeClr val="tx1"/>
                </a:solidFill>
                <a:latin typeface="Calibri" panose="020F0502020204030204"/>
                <a:cs typeface="Arial" panose="020B0604020202020204" pitchFamily="34" charset="0"/>
              </a:defRPr>
            </a:lvl3pPr>
            <a:lvl4pPr marL="1600200" indent="-228600" eaLnBrk="0" hangingPunct="0">
              <a:defRPr>
                <a:solidFill>
                  <a:schemeClr val="tx1"/>
                </a:solidFill>
                <a:latin typeface="Calibri" panose="020F0502020204030204"/>
                <a:cs typeface="Arial" panose="020B0604020202020204" pitchFamily="34" charset="0"/>
              </a:defRPr>
            </a:lvl4pPr>
            <a:lvl5pPr marL="2057400" indent="-228600" eaLnBrk="0" hangingPunct="0">
              <a:defRPr>
                <a:solidFill>
                  <a:schemeClr val="tx1"/>
                </a:solidFill>
                <a:latin typeface="Calibri" panose="020F0502020204030204"/>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a:cs typeface="Arial" panose="020B0604020202020204" pitchFamily="34" charset="0"/>
              </a:defRPr>
            </a:lvl9pPr>
          </a:lstStyle>
          <a:p>
            <a:pPr eaLnBrk="1" fontAlgn="base" hangingPunct="1">
              <a:spcBef>
                <a:spcPct val="0"/>
              </a:spcBef>
              <a:spcAft>
                <a:spcPct val="0"/>
              </a:spcAft>
            </a:pPr>
            <a:r>
              <a:rPr lang="vi-VN" sz="2800" dirty="0" smtClean="0">
                <a:solidFill>
                  <a:prstClr val="black"/>
                </a:solidFill>
                <a:latin typeface="Times New Roman" panose="02020603050405020304" pitchFamily="18" charset="0"/>
                <a:cs typeface="Times New Roman" panose="02020603050405020304" pitchFamily="18" charset="0"/>
              </a:rPr>
              <a:t>Phố cổ Hội An nằm ở phường nào? Phường đó </a:t>
            </a:r>
            <a:r>
              <a:rPr lang="en-US" sz="2800" dirty="0" smtClean="0">
                <a:solidFill>
                  <a:prstClr val="black"/>
                </a:solidFill>
                <a:latin typeface="Times New Roman" panose="02020603050405020304" pitchFamily="18" charset="0"/>
                <a:cs typeface="Times New Roman" panose="02020603050405020304" pitchFamily="18" charset="0"/>
              </a:rPr>
              <a:t>tiếp </a:t>
            </a:r>
            <a:r>
              <a:rPr lang="vi-VN" sz="2800" dirty="0" smtClean="0">
                <a:solidFill>
                  <a:prstClr val="black"/>
                </a:solidFill>
                <a:latin typeface="Times New Roman" panose="02020603050405020304" pitchFamily="18" charset="0"/>
                <a:cs typeface="Times New Roman" panose="02020603050405020304" pitchFamily="18" charset="0"/>
              </a:rPr>
              <a:t>giáp với </a:t>
            </a:r>
            <a:r>
              <a:rPr lang="en-US" sz="2800" dirty="0" smtClean="0">
                <a:solidFill>
                  <a:prstClr val="black"/>
                </a:solidFill>
                <a:latin typeface="Times New Roman" panose="02020603050405020304" pitchFamily="18" charset="0"/>
                <a:cs typeface="Times New Roman" panose="02020603050405020304" pitchFamily="18" charset="0"/>
              </a:rPr>
              <a:t>các</a:t>
            </a:r>
            <a:r>
              <a:rPr lang="vi-VN" sz="2800" dirty="0" smtClean="0">
                <a:solidFill>
                  <a:prstClr val="black"/>
                </a:solidFill>
                <a:latin typeface="Times New Roman" panose="02020603050405020304" pitchFamily="18" charset="0"/>
                <a:cs typeface="Times New Roman" panose="02020603050405020304" pitchFamily="18" charset="0"/>
              </a:rPr>
              <a:t> phường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và dòng sông nào?</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4" name="Hộp_Văn_Bản 3"/>
          <p:cNvSpPr txBox="1"/>
          <p:nvPr/>
        </p:nvSpPr>
        <p:spPr>
          <a:xfrm>
            <a:off x="3107507" y="5070029"/>
            <a:ext cx="9218084" cy="461962"/>
          </a:xfrm>
          <a:prstGeom prst="rect">
            <a:avLst/>
          </a:prstGeom>
          <a:noFill/>
        </p:spPr>
        <p:txBody>
          <a:bodyPr>
            <a:spAutoFit/>
          </a:bodyPr>
          <a:lstStyle/>
          <a:p>
            <a:pPr fontAlgn="base">
              <a:spcBef>
                <a:spcPct val="0"/>
              </a:spcBef>
              <a:spcAft>
                <a:spcPct val="0"/>
              </a:spcAft>
              <a:defRPr/>
            </a:pPr>
            <a:r>
              <a:rPr lang="vi-VN" sz="2400" b="1" dirty="0">
                <a:solidFill>
                  <a:prstClr val="black"/>
                </a:solidFill>
                <a:latin typeface="Times New Roman" panose="02020603050405020304"/>
                <a:cs typeface="Arial" panose="020B0604020202020204" pitchFamily="34" charset="0"/>
              </a:rPr>
              <a:t>Hình 2</a:t>
            </a:r>
            <a:r>
              <a:rPr lang="vi-VN" sz="2400" dirty="0">
                <a:solidFill>
                  <a:prstClr val="black"/>
                </a:solidFill>
                <a:latin typeface="Times New Roman" panose="02020603050405020304"/>
                <a:cs typeface="Arial" panose="020B0604020202020204" pitchFamily="34" charset="0"/>
              </a:rPr>
              <a:t>: Lược đồ hành chính thành phố Hội An</a:t>
            </a:r>
            <a:endParaRPr lang="en-US" sz="2400" dirty="0">
              <a:solidFill>
                <a:prstClr val="black"/>
              </a:solidFill>
              <a:cs typeface="Arial" panose="020B0604020202020204" pitchFamily="34" charset="0"/>
            </a:endParaRPr>
          </a:p>
        </p:txBody>
      </p:sp>
      <p:sp>
        <p:nvSpPr>
          <p:cNvPr id="16" name="Hình tự do 15"/>
          <p:cNvSpPr/>
          <p:nvPr/>
        </p:nvSpPr>
        <p:spPr>
          <a:xfrm>
            <a:off x="4700834" y="2708275"/>
            <a:ext cx="616281" cy="527050"/>
          </a:xfrm>
          <a:custGeom>
            <a:avLst/>
            <a:gdLst>
              <a:gd name="connsiteX0" fmla="*/ 316818 w 535893"/>
              <a:gd name="connsiteY0" fmla="*/ 169069 h 526256"/>
              <a:gd name="connsiteX1" fmla="*/ 319199 w 535893"/>
              <a:gd name="connsiteY1" fmla="*/ 157162 h 526256"/>
              <a:gd name="connsiteX2" fmla="*/ 321581 w 535893"/>
              <a:gd name="connsiteY2" fmla="*/ 147637 h 526256"/>
              <a:gd name="connsiteX3" fmla="*/ 328724 w 535893"/>
              <a:gd name="connsiteY3" fmla="*/ 145256 h 526256"/>
              <a:gd name="connsiteX4" fmla="*/ 335868 w 535893"/>
              <a:gd name="connsiteY4" fmla="*/ 119062 h 526256"/>
              <a:gd name="connsiteX5" fmla="*/ 338249 w 535893"/>
              <a:gd name="connsiteY5" fmla="*/ 104775 h 526256"/>
              <a:gd name="connsiteX6" fmla="*/ 340631 w 535893"/>
              <a:gd name="connsiteY6" fmla="*/ 85725 h 526256"/>
              <a:gd name="connsiteX7" fmla="*/ 354918 w 535893"/>
              <a:gd name="connsiteY7" fmla="*/ 59531 h 526256"/>
              <a:gd name="connsiteX8" fmla="*/ 359681 w 535893"/>
              <a:gd name="connsiteY8" fmla="*/ 23812 h 526256"/>
              <a:gd name="connsiteX9" fmla="*/ 366824 w 535893"/>
              <a:gd name="connsiteY9" fmla="*/ 16669 h 526256"/>
              <a:gd name="connsiteX10" fmla="*/ 378731 w 535893"/>
              <a:gd name="connsiteY10" fmla="*/ 0 h 526256"/>
              <a:gd name="connsiteX11" fmla="*/ 400162 w 535893"/>
              <a:gd name="connsiteY11" fmla="*/ 11906 h 526256"/>
              <a:gd name="connsiteX12" fmla="*/ 412068 w 535893"/>
              <a:gd name="connsiteY12" fmla="*/ 14287 h 526256"/>
              <a:gd name="connsiteX13" fmla="*/ 421593 w 535893"/>
              <a:gd name="connsiteY13" fmla="*/ 16669 h 526256"/>
              <a:gd name="connsiteX14" fmla="*/ 435881 w 535893"/>
              <a:gd name="connsiteY14" fmla="*/ 19050 h 526256"/>
              <a:gd name="connsiteX15" fmla="*/ 452549 w 535893"/>
              <a:gd name="connsiteY15" fmla="*/ 23812 h 526256"/>
              <a:gd name="connsiteX16" fmla="*/ 469218 w 535893"/>
              <a:gd name="connsiteY16" fmla="*/ 26194 h 526256"/>
              <a:gd name="connsiteX17" fmla="*/ 485887 w 535893"/>
              <a:gd name="connsiteY17" fmla="*/ 28575 h 526256"/>
              <a:gd name="connsiteX18" fmla="*/ 500174 w 535893"/>
              <a:gd name="connsiteY18" fmla="*/ 40481 h 526256"/>
              <a:gd name="connsiteX19" fmla="*/ 509699 w 535893"/>
              <a:gd name="connsiteY19" fmla="*/ 45244 h 526256"/>
              <a:gd name="connsiteX20" fmla="*/ 516843 w 535893"/>
              <a:gd name="connsiteY20" fmla="*/ 52387 h 526256"/>
              <a:gd name="connsiteX21" fmla="*/ 523987 w 535893"/>
              <a:gd name="connsiteY21" fmla="*/ 57150 h 526256"/>
              <a:gd name="connsiteX22" fmla="*/ 528749 w 535893"/>
              <a:gd name="connsiteY22" fmla="*/ 78581 h 526256"/>
              <a:gd name="connsiteX23" fmla="*/ 521606 w 535893"/>
              <a:gd name="connsiteY23" fmla="*/ 83344 h 526256"/>
              <a:gd name="connsiteX24" fmla="*/ 514462 w 535893"/>
              <a:gd name="connsiteY24" fmla="*/ 80962 h 526256"/>
              <a:gd name="connsiteX25" fmla="*/ 512081 w 535893"/>
              <a:gd name="connsiteY25" fmla="*/ 88106 h 526256"/>
              <a:gd name="connsiteX26" fmla="*/ 509699 w 535893"/>
              <a:gd name="connsiteY26" fmla="*/ 102394 h 526256"/>
              <a:gd name="connsiteX27" fmla="*/ 512081 w 535893"/>
              <a:gd name="connsiteY27" fmla="*/ 130969 h 526256"/>
              <a:gd name="connsiteX28" fmla="*/ 531131 w 535893"/>
              <a:gd name="connsiteY28" fmla="*/ 145256 h 526256"/>
              <a:gd name="connsiteX29" fmla="*/ 535893 w 535893"/>
              <a:gd name="connsiteY29" fmla="*/ 154781 h 526256"/>
              <a:gd name="connsiteX30" fmla="*/ 531131 w 535893"/>
              <a:gd name="connsiteY30" fmla="*/ 169069 h 526256"/>
              <a:gd name="connsiteX31" fmla="*/ 528749 w 535893"/>
              <a:gd name="connsiteY31" fmla="*/ 180975 h 526256"/>
              <a:gd name="connsiteX32" fmla="*/ 523987 w 535893"/>
              <a:gd name="connsiteY32" fmla="*/ 188119 h 526256"/>
              <a:gd name="connsiteX33" fmla="*/ 512081 w 535893"/>
              <a:gd name="connsiteY33" fmla="*/ 211931 h 526256"/>
              <a:gd name="connsiteX34" fmla="*/ 509699 w 535893"/>
              <a:gd name="connsiteY34" fmla="*/ 219075 h 526256"/>
              <a:gd name="connsiteX35" fmla="*/ 514462 w 535893"/>
              <a:gd name="connsiteY35" fmla="*/ 226219 h 526256"/>
              <a:gd name="connsiteX36" fmla="*/ 519224 w 535893"/>
              <a:gd name="connsiteY36" fmla="*/ 242887 h 526256"/>
              <a:gd name="connsiteX37" fmla="*/ 521606 w 535893"/>
              <a:gd name="connsiteY37" fmla="*/ 250031 h 526256"/>
              <a:gd name="connsiteX38" fmla="*/ 519224 w 535893"/>
              <a:gd name="connsiteY38" fmla="*/ 259556 h 526256"/>
              <a:gd name="connsiteX39" fmla="*/ 521606 w 535893"/>
              <a:gd name="connsiteY39" fmla="*/ 273844 h 526256"/>
              <a:gd name="connsiteX40" fmla="*/ 526368 w 535893"/>
              <a:gd name="connsiteY40" fmla="*/ 292894 h 526256"/>
              <a:gd name="connsiteX41" fmla="*/ 531131 w 535893"/>
              <a:gd name="connsiteY41" fmla="*/ 309562 h 526256"/>
              <a:gd name="connsiteX42" fmla="*/ 528749 w 535893"/>
              <a:gd name="connsiteY42" fmla="*/ 330994 h 526256"/>
              <a:gd name="connsiteX43" fmla="*/ 521606 w 535893"/>
              <a:gd name="connsiteY43" fmla="*/ 333375 h 526256"/>
              <a:gd name="connsiteX44" fmla="*/ 502556 w 535893"/>
              <a:gd name="connsiteY44" fmla="*/ 330994 h 526256"/>
              <a:gd name="connsiteX45" fmla="*/ 495412 w 535893"/>
              <a:gd name="connsiteY45" fmla="*/ 328612 h 526256"/>
              <a:gd name="connsiteX46" fmla="*/ 488268 w 535893"/>
              <a:gd name="connsiteY46" fmla="*/ 321469 h 526256"/>
              <a:gd name="connsiteX47" fmla="*/ 454931 w 535893"/>
              <a:gd name="connsiteY47" fmla="*/ 323850 h 526256"/>
              <a:gd name="connsiteX48" fmla="*/ 431118 w 535893"/>
              <a:gd name="connsiteY48" fmla="*/ 333375 h 526256"/>
              <a:gd name="connsiteX49" fmla="*/ 416831 w 535893"/>
              <a:gd name="connsiteY49" fmla="*/ 345281 h 526256"/>
              <a:gd name="connsiteX50" fmla="*/ 409687 w 535893"/>
              <a:gd name="connsiteY50" fmla="*/ 350044 h 526256"/>
              <a:gd name="connsiteX51" fmla="*/ 402543 w 535893"/>
              <a:gd name="connsiteY51" fmla="*/ 357187 h 526256"/>
              <a:gd name="connsiteX52" fmla="*/ 395399 w 535893"/>
              <a:gd name="connsiteY52" fmla="*/ 359569 h 526256"/>
              <a:gd name="connsiteX53" fmla="*/ 381112 w 535893"/>
              <a:gd name="connsiteY53" fmla="*/ 369094 h 526256"/>
              <a:gd name="connsiteX54" fmla="*/ 376349 w 535893"/>
              <a:gd name="connsiteY54" fmla="*/ 376237 h 526256"/>
              <a:gd name="connsiteX55" fmla="*/ 362062 w 535893"/>
              <a:gd name="connsiteY55" fmla="*/ 381000 h 526256"/>
              <a:gd name="connsiteX56" fmla="*/ 352537 w 535893"/>
              <a:gd name="connsiteY56" fmla="*/ 385762 h 526256"/>
              <a:gd name="connsiteX57" fmla="*/ 340631 w 535893"/>
              <a:gd name="connsiteY57" fmla="*/ 397669 h 526256"/>
              <a:gd name="connsiteX58" fmla="*/ 335868 w 535893"/>
              <a:gd name="connsiteY58" fmla="*/ 404812 h 526256"/>
              <a:gd name="connsiteX59" fmla="*/ 328724 w 535893"/>
              <a:gd name="connsiteY59" fmla="*/ 411956 h 526256"/>
              <a:gd name="connsiteX60" fmla="*/ 323962 w 535893"/>
              <a:gd name="connsiteY60" fmla="*/ 419100 h 526256"/>
              <a:gd name="connsiteX61" fmla="*/ 316818 w 535893"/>
              <a:gd name="connsiteY61" fmla="*/ 423862 h 526256"/>
              <a:gd name="connsiteX62" fmla="*/ 300149 w 535893"/>
              <a:gd name="connsiteY62" fmla="*/ 435769 h 526256"/>
              <a:gd name="connsiteX63" fmla="*/ 288243 w 535893"/>
              <a:gd name="connsiteY63" fmla="*/ 440531 h 526256"/>
              <a:gd name="connsiteX64" fmla="*/ 281099 w 535893"/>
              <a:gd name="connsiteY64" fmla="*/ 445294 h 526256"/>
              <a:gd name="connsiteX65" fmla="*/ 257287 w 535893"/>
              <a:gd name="connsiteY65" fmla="*/ 452437 h 526256"/>
              <a:gd name="connsiteX66" fmla="*/ 242999 w 535893"/>
              <a:gd name="connsiteY66" fmla="*/ 461962 h 526256"/>
              <a:gd name="connsiteX67" fmla="*/ 233474 w 535893"/>
              <a:gd name="connsiteY67" fmla="*/ 476250 h 526256"/>
              <a:gd name="connsiteX68" fmla="*/ 228712 w 535893"/>
              <a:gd name="connsiteY68" fmla="*/ 490537 h 526256"/>
              <a:gd name="connsiteX69" fmla="*/ 200137 w 535893"/>
              <a:gd name="connsiteY69" fmla="*/ 502444 h 526256"/>
              <a:gd name="connsiteX70" fmla="*/ 173943 w 535893"/>
              <a:gd name="connsiteY70" fmla="*/ 511969 h 526256"/>
              <a:gd name="connsiteX71" fmla="*/ 154893 w 535893"/>
              <a:gd name="connsiteY71" fmla="*/ 516731 h 526256"/>
              <a:gd name="connsiteX72" fmla="*/ 81074 w 535893"/>
              <a:gd name="connsiteY72" fmla="*/ 519112 h 526256"/>
              <a:gd name="connsiteX73" fmla="*/ 42974 w 535893"/>
              <a:gd name="connsiteY73" fmla="*/ 526256 h 526256"/>
              <a:gd name="connsiteX74" fmla="*/ 16781 w 535893"/>
              <a:gd name="connsiteY74" fmla="*/ 504825 h 526256"/>
              <a:gd name="connsiteX75" fmla="*/ 7256 w 535893"/>
              <a:gd name="connsiteY75" fmla="*/ 500062 h 526256"/>
              <a:gd name="connsiteX76" fmla="*/ 4874 w 535893"/>
              <a:gd name="connsiteY76" fmla="*/ 492919 h 526256"/>
              <a:gd name="connsiteX77" fmla="*/ 2493 w 535893"/>
              <a:gd name="connsiteY77" fmla="*/ 478631 h 526256"/>
              <a:gd name="connsiteX78" fmla="*/ 112 w 535893"/>
              <a:gd name="connsiteY78" fmla="*/ 471487 h 526256"/>
              <a:gd name="connsiteX79" fmla="*/ 2493 w 535893"/>
              <a:gd name="connsiteY79" fmla="*/ 400050 h 526256"/>
              <a:gd name="connsiteX80" fmla="*/ 12018 w 535893"/>
              <a:gd name="connsiteY80" fmla="*/ 385762 h 526256"/>
              <a:gd name="connsiteX81" fmla="*/ 19162 w 535893"/>
              <a:gd name="connsiteY81" fmla="*/ 378619 h 526256"/>
              <a:gd name="connsiteX82" fmla="*/ 31068 w 535893"/>
              <a:gd name="connsiteY82" fmla="*/ 366712 h 526256"/>
              <a:gd name="connsiteX83" fmla="*/ 62024 w 535893"/>
              <a:gd name="connsiteY83" fmla="*/ 361950 h 526256"/>
              <a:gd name="connsiteX84" fmla="*/ 81074 w 535893"/>
              <a:gd name="connsiteY84" fmla="*/ 357187 h 526256"/>
              <a:gd name="connsiteX85" fmla="*/ 88218 w 535893"/>
              <a:gd name="connsiteY85" fmla="*/ 352425 h 526256"/>
              <a:gd name="connsiteX86" fmla="*/ 133462 w 535893"/>
              <a:gd name="connsiteY86" fmla="*/ 345281 h 526256"/>
              <a:gd name="connsiteX87" fmla="*/ 150131 w 535893"/>
              <a:gd name="connsiteY87" fmla="*/ 354806 h 526256"/>
              <a:gd name="connsiteX88" fmla="*/ 157274 w 535893"/>
              <a:gd name="connsiteY88" fmla="*/ 361950 h 526256"/>
              <a:gd name="connsiteX89" fmla="*/ 171562 w 535893"/>
              <a:gd name="connsiteY89" fmla="*/ 371475 h 526256"/>
              <a:gd name="connsiteX90" fmla="*/ 185849 w 535893"/>
              <a:gd name="connsiteY90" fmla="*/ 369094 h 526256"/>
              <a:gd name="connsiteX91" fmla="*/ 200137 w 535893"/>
              <a:gd name="connsiteY91" fmla="*/ 369094 h 526256"/>
              <a:gd name="connsiteX92" fmla="*/ 214424 w 535893"/>
              <a:gd name="connsiteY92" fmla="*/ 359569 h 526256"/>
              <a:gd name="connsiteX93" fmla="*/ 216806 w 535893"/>
              <a:gd name="connsiteY93" fmla="*/ 352425 h 526256"/>
              <a:gd name="connsiteX94" fmla="*/ 219187 w 535893"/>
              <a:gd name="connsiteY94" fmla="*/ 342900 h 526256"/>
              <a:gd name="connsiteX95" fmla="*/ 223949 w 535893"/>
              <a:gd name="connsiteY95" fmla="*/ 304800 h 526256"/>
              <a:gd name="connsiteX96" fmla="*/ 228712 w 535893"/>
              <a:gd name="connsiteY96" fmla="*/ 297656 h 526256"/>
              <a:gd name="connsiteX97" fmla="*/ 228712 w 535893"/>
              <a:gd name="connsiteY97" fmla="*/ 250031 h 526256"/>
              <a:gd name="connsiteX98" fmla="*/ 223949 w 535893"/>
              <a:gd name="connsiteY98" fmla="*/ 240506 h 526256"/>
              <a:gd name="connsiteX99" fmla="*/ 221568 w 535893"/>
              <a:gd name="connsiteY99" fmla="*/ 233362 h 526256"/>
              <a:gd name="connsiteX100" fmla="*/ 219187 w 535893"/>
              <a:gd name="connsiteY100" fmla="*/ 207169 h 526256"/>
              <a:gd name="connsiteX101" fmla="*/ 216806 w 535893"/>
              <a:gd name="connsiteY101" fmla="*/ 200025 h 526256"/>
              <a:gd name="connsiteX102" fmla="*/ 219187 w 535893"/>
              <a:gd name="connsiteY102" fmla="*/ 183356 h 526256"/>
              <a:gd name="connsiteX103" fmla="*/ 214424 w 535893"/>
              <a:gd name="connsiteY103" fmla="*/ 176212 h 526256"/>
              <a:gd name="connsiteX104" fmla="*/ 228712 w 535893"/>
              <a:gd name="connsiteY104" fmla="*/ 166687 h 526256"/>
              <a:gd name="connsiteX105" fmla="*/ 259668 w 535893"/>
              <a:gd name="connsiteY105" fmla="*/ 169069 h 526256"/>
              <a:gd name="connsiteX106" fmla="*/ 281099 w 535893"/>
              <a:gd name="connsiteY106" fmla="*/ 173831 h 526256"/>
              <a:gd name="connsiteX107" fmla="*/ 302531 w 535893"/>
              <a:gd name="connsiteY107" fmla="*/ 176212 h 526256"/>
              <a:gd name="connsiteX108" fmla="*/ 321581 w 535893"/>
              <a:gd name="connsiteY108" fmla="*/ 164306 h 526256"/>
              <a:gd name="connsiteX109" fmla="*/ 316818 w 535893"/>
              <a:gd name="connsiteY109" fmla="*/ 169069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5893" h="526256">
                <a:moveTo>
                  <a:pt x="316818" y="169069"/>
                </a:moveTo>
                <a:cubicBezTo>
                  <a:pt x="316421" y="167878"/>
                  <a:pt x="318321" y="161113"/>
                  <a:pt x="319199" y="157162"/>
                </a:cubicBezTo>
                <a:cubicBezTo>
                  <a:pt x="319909" y="153967"/>
                  <a:pt x="319536" y="150193"/>
                  <a:pt x="321581" y="147637"/>
                </a:cubicBezTo>
                <a:cubicBezTo>
                  <a:pt x="323149" y="145677"/>
                  <a:pt x="326343" y="146050"/>
                  <a:pt x="328724" y="145256"/>
                </a:cubicBezTo>
                <a:cubicBezTo>
                  <a:pt x="336972" y="104030"/>
                  <a:pt x="323772" y="167452"/>
                  <a:pt x="335868" y="119062"/>
                </a:cubicBezTo>
                <a:cubicBezTo>
                  <a:pt x="337039" y="114378"/>
                  <a:pt x="337566" y="109554"/>
                  <a:pt x="338249" y="104775"/>
                </a:cubicBezTo>
                <a:cubicBezTo>
                  <a:pt x="339154" y="98440"/>
                  <a:pt x="338722" y="91833"/>
                  <a:pt x="340631" y="85725"/>
                </a:cubicBezTo>
                <a:cubicBezTo>
                  <a:pt x="343808" y="75558"/>
                  <a:pt x="349293" y="67970"/>
                  <a:pt x="354918" y="59531"/>
                </a:cubicBezTo>
                <a:cubicBezTo>
                  <a:pt x="356506" y="47625"/>
                  <a:pt x="356466" y="35386"/>
                  <a:pt x="359681" y="23812"/>
                </a:cubicBezTo>
                <a:cubicBezTo>
                  <a:pt x="360582" y="20568"/>
                  <a:pt x="365189" y="19613"/>
                  <a:pt x="366824" y="16669"/>
                </a:cubicBezTo>
                <a:cubicBezTo>
                  <a:pt x="376926" y="-1515"/>
                  <a:pt x="364552" y="4726"/>
                  <a:pt x="378731" y="0"/>
                </a:cubicBezTo>
                <a:cubicBezTo>
                  <a:pt x="408996" y="6052"/>
                  <a:pt x="372292" y="-3577"/>
                  <a:pt x="400162" y="11906"/>
                </a:cubicBezTo>
                <a:cubicBezTo>
                  <a:pt x="403700" y="13872"/>
                  <a:pt x="408117" y="13409"/>
                  <a:pt x="412068" y="14287"/>
                </a:cubicBezTo>
                <a:cubicBezTo>
                  <a:pt x="415263" y="14997"/>
                  <a:pt x="418384" y="16027"/>
                  <a:pt x="421593" y="16669"/>
                </a:cubicBezTo>
                <a:cubicBezTo>
                  <a:pt x="426328" y="17616"/>
                  <a:pt x="431146" y="18103"/>
                  <a:pt x="435881" y="19050"/>
                </a:cubicBezTo>
                <a:cubicBezTo>
                  <a:pt x="443357" y="20545"/>
                  <a:pt x="445740" y="21542"/>
                  <a:pt x="452549" y="23812"/>
                </a:cubicBezTo>
                <a:cubicBezTo>
                  <a:pt x="466450" y="33080"/>
                  <a:pt x="452304" y="26194"/>
                  <a:pt x="469218" y="26194"/>
                </a:cubicBezTo>
                <a:cubicBezTo>
                  <a:pt x="474831" y="26194"/>
                  <a:pt x="480331" y="27781"/>
                  <a:pt x="485887" y="28575"/>
                </a:cubicBezTo>
                <a:cubicBezTo>
                  <a:pt x="514665" y="42963"/>
                  <a:pt x="479984" y="23655"/>
                  <a:pt x="500174" y="40481"/>
                </a:cubicBezTo>
                <a:cubicBezTo>
                  <a:pt x="502901" y="42754"/>
                  <a:pt x="506810" y="43181"/>
                  <a:pt x="509699" y="45244"/>
                </a:cubicBezTo>
                <a:cubicBezTo>
                  <a:pt x="512439" y="47201"/>
                  <a:pt x="514256" y="50231"/>
                  <a:pt x="516843" y="52387"/>
                </a:cubicBezTo>
                <a:cubicBezTo>
                  <a:pt x="519042" y="54219"/>
                  <a:pt x="521606" y="55562"/>
                  <a:pt x="523987" y="57150"/>
                </a:cubicBezTo>
                <a:cubicBezTo>
                  <a:pt x="528023" y="63205"/>
                  <a:pt x="534757" y="71071"/>
                  <a:pt x="528749" y="78581"/>
                </a:cubicBezTo>
                <a:cubicBezTo>
                  <a:pt x="526961" y="80816"/>
                  <a:pt x="523987" y="81756"/>
                  <a:pt x="521606" y="83344"/>
                </a:cubicBezTo>
                <a:cubicBezTo>
                  <a:pt x="519225" y="82550"/>
                  <a:pt x="516707" y="79839"/>
                  <a:pt x="514462" y="80962"/>
                </a:cubicBezTo>
                <a:cubicBezTo>
                  <a:pt x="512217" y="82084"/>
                  <a:pt x="512626" y="85656"/>
                  <a:pt x="512081" y="88106"/>
                </a:cubicBezTo>
                <a:cubicBezTo>
                  <a:pt x="511034" y="92819"/>
                  <a:pt x="510493" y="97631"/>
                  <a:pt x="509699" y="102394"/>
                </a:cubicBezTo>
                <a:cubicBezTo>
                  <a:pt x="510493" y="111919"/>
                  <a:pt x="507806" y="122420"/>
                  <a:pt x="512081" y="130969"/>
                </a:cubicBezTo>
                <a:cubicBezTo>
                  <a:pt x="515631" y="138068"/>
                  <a:pt x="525518" y="139643"/>
                  <a:pt x="531131" y="145256"/>
                </a:cubicBezTo>
                <a:cubicBezTo>
                  <a:pt x="533641" y="147766"/>
                  <a:pt x="534306" y="151606"/>
                  <a:pt x="535893" y="154781"/>
                </a:cubicBezTo>
                <a:cubicBezTo>
                  <a:pt x="534306" y="159544"/>
                  <a:pt x="532452" y="164226"/>
                  <a:pt x="531131" y="169069"/>
                </a:cubicBezTo>
                <a:cubicBezTo>
                  <a:pt x="530066" y="172974"/>
                  <a:pt x="530170" y="177185"/>
                  <a:pt x="528749" y="180975"/>
                </a:cubicBezTo>
                <a:cubicBezTo>
                  <a:pt x="527744" y="183655"/>
                  <a:pt x="525149" y="185504"/>
                  <a:pt x="523987" y="188119"/>
                </a:cubicBezTo>
                <a:cubicBezTo>
                  <a:pt x="513047" y="212735"/>
                  <a:pt x="526127" y="193201"/>
                  <a:pt x="512081" y="211931"/>
                </a:cubicBezTo>
                <a:cubicBezTo>
                  <a:pt x="511287" y="214312"/>
                  <a:pt x="509286" y="216599"/>
                  <a:pt x="509699" y="219075"/>
                </a:cubicBezTo>
                <a:cubicBezTo>
                  <a:pt x="510169" y="221898"/>
                  <a:pt x="513182" y="223659"/>
                  <a:pt x="514462" y="226219"/>
                </a:cubicBezTo>
                <a:cubicBezTo>
                  <a:pt x="516366" y="230026"/>
                  <a:pt x="518206" y="239326"/>
                  <a:pt x="519224" y="242887"/>
                </a:cubicBezTo>
                <a:cubicBezTo>
                  <a:pt x="519914" y="245301"/>
                  <a:pt x="520812" y="247650"/>
                  <a:pt x="521606" y="250031"/>
                </a:cubicBezTo>
                <a:cubicBezTo>
                  <a:pt x="520812" y="253206"/>
                  <a:pt x="519224" y="256283"/>
                  <a:pt x="519224" y="259556"/>
                </a:cubicBezTo>
                <a:cubicBezTo>
                  <a:pt x="519224" y="264384"/>
                  <a:pt x="520742" y="269093"/>
                  <a:pt x="521606" y="273844"/>
                </a:cubicBezTo>
                <a:cubicBezTo>
                  <a:pt x="525238" y="293819"/>
                  <a:pt x="522237" y="278432"/>
                  <a:pt x="526368" y="292894"/>
                </a:cubicBezTo>
                <a:cubicBezTo>
                  <a:pt x="532337" y="313789"/>
                  <a:pt x="525429" y="292462"/>
                  <a:pt x="531131" y="309562"/>
                </a:cubicBezTo>
                <a:cubicBezTo>
                  <a:pt x="530337" y="316706"/>
                  <a:pt x="531419" y="324320"/>
                  <a:pt x="528749" y="330994"/>
                </a:cubicBezTo>
                <a:cubicBezTo>
                  <a:pt x="527817" y="333324"/>
                  <a:pt x="524116" y="333375"/>
                  <a:pt x="521606" y="333375"/>
                </a:cubicBezTo>
                <a:cubicBezTo>
                  <a:pt x="515207" y="333375"/>
                  <a:pt x="508906" y="331788"/>
                  <a:pt x="502556" y="330994"/>
                </a:cubicBezTo>
                <a:cubicBezTo>
                  <a:pt x="500175" y="330200"/>
                  <a:pt x="497501" y="330004"/>
                  <a:pt x="495412" y="328612"/>
                </a:cubicBezTo>
                <a:cubicBezTo>
                  <a:pt x="492610" y="326744"/>
                  <a:pt x="491612" y="321862"/>
                  <a:pt x="488268" y="321469"/>
                </a:cubicBezTo>
                <a:cubicBezTo>
                  <a:pt x="477204" y="320167"/>
                  <a:pt x="466043" y="323056"/>
                  <a:pt x="454931" y="323850"/>
                </a:cubicBezTo>
                <a:cubicBezTo>
                  <a:pt x="450786" y="325231"/>
                  <a:pt x="435579" y="329551"/>
                  <a:pt x="431118" y="333375"/>
                </a:cubicBezTo>
                <a:cubicBezTo>
                  <a:pt x="414606" y="347529"/>
                  <a:pt x="432711" y="339988"/>
                  <a:pt x="416831" y="345281"/>
                </a:cubicBezTo>
                <a:cubicBezTo>
                  <a:pt x="414450" y="346869"/>
                  <a:pt x="411886" y="348212"/>
                  <a:pt x="409687" y="350044"/>
                </a:cubicBezTo>
                <a:cubicBezTo>
                  <a:pt x="407100" y="352200"/>
                  <a:pt x="405345" y="355319"/>
                  <a:pt x="402543" y="357187"/>
                </a:cubicBezTo>
                <a:cubicBezTo>
                  <a:pt x="400454" y="358579"/>
                  <a:pt x="397593" y="358350"/>
                  <a:pt x="395399" y="359569"/>
                </a:cubicBezTo>
                <a:cubicBezTo>
                  <a:pt x="390396" y="362349"/>
                  <a:pt x="381112" y="369094"/>
                  <a:pt x="381112" y="369094"/>
                </a:cubicBezTo>
                <a:cubicBezTo>
                  <a:pt x="379524" y="371475"/>
                  <a:pt x="378776" y="374720"/>
                  <a:pt x="376349" y="376237"/>
                </a:cubicBezTo>
                <a:cubicBezTo>
                  <a:pt x="372092" y="378898"/>
                  <a:pt x="366552" y="378755"/>
                  <a:pt x="362062" y="381000"/>
                </a:cubicBezTo>
                <a:lnTo>
                  <a:pt x="352537" y="385762"/>
                </a:lnTo>
                <a:cubicBezTo>
                  <a:pt x="339838" y="404810"/>
                  <a:pt x="356503" y="381797"/>
                  <a:pt x="340631" y="397669"/>
                </a:cubicBezTo>
                <a:cubicBezTo>
                  <a:pt x="338607" y="399693"/>
                  <a:pt x="337700" y="402614"/>
                  <a:pt x="335868" y="404812"/>
                </a:cubicBezTo>
                <a:cubicBezTo>
                  <a:pt x="333712" y="407399"/>
                  <a:pt x="330880" y="409369"/>
                  <a:pt x="328724" y="411956"/>
                </a:cubicBezTo>
                <a:cubicBezTo>
                  <a:pt x="326892" y="414155"/>
                  <a:pt x="325986" y="417076"/>
                  <a:pt x="323962" y="419100"/>
                </a:cubicBezTo>
                <a:cubicBezTo>
                  <a:pt x="321938" y="421124"/>
                  <a:pt x="319147" y="422199"/>
                  <a:pt x="316818" y="423862"/>
                </a:cubicBezTo>
                <a:cubicBezTo>
                  <a:pt x="314302" y="425659"/>
                  <a:pt x="303889" y="433899"/>
                  <a:pt x="300149" y="435769"/>
                </a:cubicBezTo>
                <a:cubicBezTo>
                  <a:pt x="296326" y="437681"/>
                  <a:pt x="292066" y="438619"/>
                  <a:pt x="288243" y="440531"/>
                </a:cubicBezTo>
                <a:cubicBezTo>
                  <a:pt x="285683" y="441811"/>
                  <a:pt x="283714" y="444132"/>
                  <a:pt x="281099" y="445294"/>
                </a:cubicBezTo>
                <a:cubicBezTo>
                  <a:pt x="273646" y="448606"/>
                  <a:pt x="265202" y="450458"/>
                  <a:pt x="257287" y="452437"/>
                </a:cubicBezTo>
                <a:cubicBezTo>
                  <a:pt x="252524" y="455612"/>
                  <a:pt x="246174" y="457199"/>
                  <a:pt x="242999" y="461962"/>
                </a:cubicBezTo>
                <a:lnTo>
                  <a:pt x="233474" y="476250"/>
                </a:lnTo>
                <a:cubicBezTo>
                  <a:pt x="231887" y="481012"/>
                  <a:pt x="231848" y="486617"/>
                  <a:pt x="228712" y="490537"/>
                </a:cubicBezTo>
                <a:cubicBezTo>
                  <a:pt x="220264" y="501097"/>
                  <a:pt x="211755" y="500507"/>
                  <a:pt x="200137" y="502444"/>
                </a:cubicBezTo>
                <a:cubicBezTo>
                  <a:pt x="190082" y="506466"/>
                  <a:pt x="184637" y="508914"/>
                  <a:pt x="173943" y="511969"/>
                </a:cubicBezTo>
                <a:cubicBezTo>
                  <a:pt x="167649" y="513767"/>
                  <a:pt x="161419" y="516229"/>
                  <a:pt x="154893" y="516731"/>
                </a:cubicBezTo>
                <a:cubicBezTo>
                  <a:pt x="130346" y="518619"/>
                  <a:pt x="105680" y="518318"/>
                  <a:pt x="81074" y="519112"/>
                </a:cubicBezTo>
                <a:cubicBezTo>
                  <a:pt x="59219" y="526398"/>
                  <a:pt x="71782" y="523376"/>
                  <a:pt x="42974" y="526256"/>
                </a:cubicBezTo>
                <a:cubicBezTo>
                  <a:pt x="34243" y="519112"/>
                  <a:pt x="25878" y="511496"/>
                  <a:pt x="16781" y="504825"/>
                </a:cubicBezTo>
                <a:cubicBezTo>
                  <a:pt x="13918" y="502726"/>
                  <a:pt x="9766" y="502572"/>
                  <a:pt x="7256" y="500062"/>
                </a:cubicBezTo>
                <a:cubicBezTo>
                  <a:pt x="5481" y="498287"/>
                  <a:pt x="5668" y="495300"/>
                  <a:pt x="4874" y="492919"/>
                </a:cubicBezTo>
                <a:cubicBezTo>
                  <a:pt x="4080" y="488156"/>
                  <a:pt x="3540" y="483344"/>
                  <a:pt x="2493" y="478631"/>
                </a:cubicBezTo>
                <a:cubicBezTo>
                  <a:pt x="1949" y="476181"/>
                  <a:pt x="112" y="473997"/>
                  <a:pt x="112" y="471487"/>
                </a:cubicBezTo>
                <a:cubicBezTo>
                  <a:pt x="112" y="447661"/>
                  <a:pt x="-785" y="423649"/>
                  <a:pt x="2493" y="400050"/>
                </a:cubicBezTo>
                <a:cubicBezTo>
                  <a:pt x="3280" y="394380"/>
                  <a:pt x="7970" y="389809"/>
                  <a:pt x="12018" y="385762"/>
                </a:cubicBezTo>
                <a:cubicBezTo>
                  <a:pt x="14399" y="383381"/>
                  <a:pt x="17006" y="381206"/>
                  <a:pt x="19162" y="378619"/>
                </a:cubicBezTo>
                <a:cubicBezTo>
                  <a:pt x="23340" y="373605"/>
                  <a:pt x="23714" y="368550"/>
                  <a:pt x="31068" y="366712"/>
                </a:cubicBezTo>
                <a:cubicBezTo>
                  <a:pt x="41196" y="364180"/>
                  <a:pt x="51768" y="363903"/>
                  <a:pt x="62024" y="361950"/>
                </a:cubicBezTo>
                <a:cubicBezTo>
                  <a:pt x="68454" y="360725"/>
                  <a:pt x="74724" y="358775"/>
                  <a:pt x="81074" y="357187"/>
                </a:cubicBezTo>
                <a:cubicBezTo>
                  <a:pt x="83455" y="355600"/>
                  <a:pt x="85561" y="353488"/>
                  <a:pt x="88218" y="352425"/>
                </a:cubicBezTo>
                <a:cubicBezTo>
                  <a:pt x="104747" y="345813"/>
                  <a:pt x="114560" y="346856"/>
                  <a:pt x="133462" y="345281"/>
                </a:cubicBezTo>
                <a:cubicBezTo>
                  <a:pt x="139279" y="348190"/>
                  <a:pt x="145086" y="350602"/>
                  <a:pt x="150131" y="354806"/>
                </a:cubicBezTo>
                <a:cubicBezTo>
                  <a:pt x="152718" y="356962"/>
                  <a:pt x="154616" y="359883"/>
                  <a:pt x="157274" y="361950"/>
                </a:cubicBezTo>
                <a:cubicBezTo>
                  <a:pt x="161792" y="365464"/>
                  <a:pt x="171562" y="371475"/>
                  <a:pt x="171562" y="371475"/>
                </a:cubicBezTo>
                <a:cubicBezTo>
                  <a:pt x="176324" y="370681"/>
                  <a:pt x="181021" y="369094"/>
                  <a:pt x="185849" y="369094"/>
                </a:cubicBezTo>
                <a:cubicBezTo>
                  <a:pt x="204900" y="369094"/>
                  <a:pt x="181086" y="375443"/>
                  <a:pt x="200137" y="369094"/>
                </a:cubicBezTo>
                <a:cubicBezTo>
                  <a:pt x="215163" y="346552"/>
                  <a:pt x="192461" y="377138"/>
                  <a:pt x="214424" y="359569"/>
                </a:cubicBezTo>
                <a:cubicBezTo>
                  <a:pt x="216384" y="358001"/>
                  <a:pt x="216116" y="354839"/>
                  <a:pt x="216806" y="352425"/>
                </a:cubicBezTo>
                <a:cubicBezTo>
                  <a:pt x="217705" y="349278"/>
                  <a:pt x="218393" y="346075"/>
                  <a:pt x="219187" y="342900"/>
                </a:cubicBezTo>
                <a:cubicBezTo>
                  <a:pt x="219641" y="336999"/>
                  <a:pt x="218810" y="315078"/>
                  <a:pt x="223949" y="304800"/>
                </a:cubicBezTo>
                <a:cubicBezTo>
                  <a:pt x="225229" y="302240"/>
                  <a:pt x="227124" y="300037"/>
                  <a:pt x="228712" y="297656"/>
                </a:cubicBezTo>
                <a:cubicBezTo>
                  <a:pt x="234897" y="279098"/>
                  <a:pt x="233769" y="285430"/>
                  <a:pt x="228712" y="250031"/>
                </a:cubicBezTo>
                <a:cubicBezTo>
                  <a:pt x="228210" y="246517"/>
                  <a:pt x="225347" y="243769"/>
                  <a:pt x="223949" y="240506"/>
                </a:cubicBezTo>
                <a:cubicBezTo>
                  <a:pt x="222960" y="238199"/>
                  <a:pt x="222362" y="235743"/>
                  <a:pt x="221568" y="233362"/>
                </a:cubicBezTo>
                <a:cubicBezTo>
                  <a:pt x="220774" y="224631"/>
                  <a:pt x="220427" y="215848"/>
                  <a:pt x="219187" y="207169"/>
                </a:cubicBezTo>
                <a:cubicBezTo>
                  <a:pt x="218832" y="204684"/>
                  <a:pt x="216806" y="202535"/>
                  <a:pt x="216806" y="200025"/>
                </a:cubicBezTo>
                <a:cubicBezTo>
                  <a:pt x="216806" y="194412"/>
                  <a:pt x="218393" y="188912"/>
                  <a:pt x="219187" y="183356"/>
                </a:cubicBezTo>
                <a:cubicBezTo>
                  <a:pt x="217599" y="180975"/>
                  <a:pt x="214424" y="179074"/>
                  <a:pt x="214424" y="176212"/>
                </a:cubicBezTo>
                <a:cubicBezTo>
                  <a:pt x="214424" y="167991"/>
                  <a:pt x="223934" y="167882"/>
                  <a:pt x="228712" y="166687"/>
                </a:cubicBezTo>
                <a:cubicBezTo>
                  <a:pt x="239031" y="167481"/>
                  <a:pt x="249382" y="167926"/>
                  <a:pt x="259668" y="169069"/>
                </a:cubicBezTo>
                <a:cubicBezTo>
                  <a:pt x="280785" y="171416"/>
                  <a:pt x="262794" y="171015"/>
                  <a:pt x="281099" y="173831"/>
                </a:cubicBezTo>
                <a:cubicBezTo>
                  <a:pt x="288203" y="174924"/>
                  <a:pt x="295387" y="175418"/>
                  <a:pt x="302531" y="176212"/>
                </a:cubicBezTo>
                <a:cubicBezTo>
                  <a:pt x="328987" y="173273"/>
                  <a:pt x="324898" y="180894"/>
                  <a:pt x="321581" y="164306"/>
                </a:cubicBezTo>
                <a:cubicBezTo>
                  <a:pt x="321425" y="163528"/>
                  <a:pt x="317215" y="170260"/>
                  <a:pt x="316818" y="16906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26" name="Picture 2" descr="C:\Users\admin-pc\Downloads\IMG_217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313" y="219009"/>
            <a:ext cx="8874377" cy="6324757"/>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13"/>
          <p:cNvSpPr>
            <a:spLocks noChangeArrowheads="1"/>
          </p:cNvSpPr>
          <p:nvPr/>
        </p:nvSpPr>
        <p:spPr bwMode="auto">
          <a:xfrm>
            <a:off x="4321459" y="2115984"/>
            <a:ext cx="758660" cy="1013138"/>
          </a:xfrm>
          <a:prstGeom prst="wedgeRoundRectCallout">
            <a:avLst>
              <a:gd name="adj1" fmla="val 64676"/>
              <a:gd name="adj2" fmla="val 82440"/>
              <a:gd name="adj3" fmla="val 16667"/>
            </a:avLst>
          </a:prstGeom>
          <a:solidFill>
            <a:srgbClr val="00FF00"/>
          </a:solidFill>
          <a:ln w="9525">
            <a:solidFill>
              <a:srgbClr val="006699"/>
            </a:solid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1800" b="1" i="0" u="none" strike="noStrike" kern="0" cap="none" spc="0" normalizeH="0" baseline="0" noProof="0" dirty="0" smtClean="0">
                <a:ln>
                  <a:noFill/>
                </a:ln>
                <a:solidFill>
                  <a:sysClr val="windowText" lastClr="000000"/>
                </a:solidFill>
                <a:effectLst/>
                <a:uLnTx/>
                <a:uFillTx/>
                <a:cs typeface="Times New Roman" panose="02020603050405020304" pitchFamily="18" charset="0"/>
              </a:rPr>
              <a:t>P. Minh An</a:t>
            </a:r>
            <a:endParaRPr kumimoji="0" lang="vi-VN" altLang="en-US" sz="1800" b="1" i="0" u="none" strike="noStrike" kern="0" cap="none" spc="0" normalizeH="0" baseline="0" noProof="0" dirty="0" smtClean="0">
              <a:ln>
                <a:noFill/>
              </a:ln>
              <a:solidFill>
                <a:sysClr val="windowText" lastClr="000000"/>
              </a:solidFill>
              <a:effectLst/>
              <a:uLnTx/>
              <a:uFillTx/>
              <a:cs typeface="Times New Roman" panose="02020603050405020304" pitchFamily="18" charset="0"/>
            </a:endParaRPr>
          </a:p>
        </p:txBody>
      </p:sp>
      <p:sp>
        <p:nvSpPr>
          <p:cNvPr id="29" name="AutoShape 14"/>
          <p:cNvSpPr>
            <a:spLocks noChangeArrowheads="1"/>
          </p:cNvSpPr>
          <p:nvPr/>
        </p:nvSpPr>
        <p:spPr bwMode="auto">
          <a:xfrm rot="10800000">
            <a:off x="5437033" y="4190579"/>
            <a:ext cx="1491803" cy="495300"/>
          </a:xfrm>
          <a:prstGeom prst="wedgeRectCallout">
            <a:avLst>
              <a:gd name="adj1" fmla="val 83630"/>
              <a:gd name="adj2" fmla="val 87495"/>
            </a:avLst>
          </a:prstGeom>
          <a:solidFill>
            <a:srgbClr val="FF66CC"/>
          </a:solidFill>
          <a:ln w="9525">
            <a:solidFill>
              <a:srgbClr val="006699"/>
            </a:solidFill>
            <a:miter lim="800000"/>
          </a:ln>
        </p:spPr>
        <p:txBody>
          <a:bodyPr rot="10800000"/>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1800" b="1" i="0" u="none" strike="noStrike" kern="0" cap="none" spc="0" normalizeH="0" baseline="0" noProof="0" dirty="0" smtClean="0">
                <a:ln>
                  <a:noFill/>
                </a:ln>
                <a:solidFill>
                  <a:sysClr val="windowText" lastClr="000000"/>
                </a:solidFill>
                <a:effectLst/>
                <a:uLnTx/>
                <a:uFillTx/>
                <a:cs typeface="Times New Roman" panose="02020603050405020304" pitchFamily="18" charset="0"/>
              </a:rPr>
              <a:t>Sông Thu Bồn</a:t>
            </a:r>
            <a:endParaRPr kumimoji="0" lang="vi-VN" altLang="en-US" sz="1800" b="1" i="0" u="none" strike="noStrike" kern="0" cap="none" spc="0" normalizeH="0" baseline="0" noProof="0" dirty="0" smtClean="0">
              <a:ln>
                <a:noFill/>
              </a:ln>
              <a:solidFill>
                <a:sysClr val="windowText" lastClr="000000"/>
              </a:solidFill>
              <a:effectLst/>
              <a:uLnTx/>
              <a:uFillTx/>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7" grpId="0" bldLvl="0" animBg="1"/>
      <p:bldP spid="2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7" name="Content Placeholder 16" descr="2-ban-do-viet-nam1"/>
          <p:cNvPicPr>
            <a:picLocks noChangeAspect="1"/>
          </p:cNvPicPr>
          <p:nvPr>
            <p:ph sz="half" idx="1"/>
          </p:nvPr>
        </p:nvPicPr>
        <p:blipFill>
          <a:blip r:embed="rId2"/>
          <a:stretch>
            <a:fillRect/>
          </a:stretch>
        </p:blipFill>
        <p:spPr>
          <a:xfrm>
            <a:off x="1875790" y="182245"/>
            <a:ext cx="9022715" cy="6675755"/>
          </a:xfrm>
          <a:prstGeom prst="rect">
            <a:avLst/>
          </a:prstGeom>
        </p:spPr>
      </p:pic>
      <p:pic>
        <p:nvPicPr>
          <p:cNvPr id="5" name="Content Placeholder 4"/>
          <p:cNvPicPr>
            <a:picLocks noChangeAspect="1"/>
          </p:cNvPicPr>
          <p:nvPr>
            <p:ph sz="half" idx="2"/>
          </p:nvPr>
        </p:nvPicPr>
        <p:blipFill>
          <a:blip r:embed="rId3"/>
          <a:stretch>
            <a:fillRect/>
          </a:stretch>
        </p:blipFill>
        <p:spPr>
          <a:xfrm>
            <a:off x="1527810" y="-156845"/>
            <a:ext cx="9611360" cy="701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19200" y="425450"/>
            <a:ext cx="9753600" cy="718820"/>
          </a:xfrm>
          <a:prstGeom prst="rect">
            <a:avLst/>
          </a:prstGeom>
          <a:noFill/>
        </p:spPr>
        <p:txBody>
          <a:bodyPr wrap="square" rtlCol="0">
            <a:noAutofit/>
          </a:bodyPr>
          <a:lstStyle/>
          <a:p>
            <a:pPr algn="ctr">
              <a:lnSpc>
                <a:spcPct val="150000"/>
              </a:lnSpc>
            </a:pPr>
            <a:r>
              <a:rPr lang="en-US" sz="2400" b="1" dirty="0" err="1">
                <a:latin typeface="UTM Avo" panose="02040603050506020204" pitchFamily="18"/>
                <a:cs typeface="Arial" panose="020B0604020202020204" pitchFamily="34" charset="0"/>
              </a:rPr>
              <a:t>Mời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em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đón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xem</a:t>
            </a:r>
            <a:r>
              <a:rPr lang="en-US" sz="2400" b="1" dirty="0">
                <a:latin typeface="UTM Avo" panose="02040603050506020204" pitchFamily="18"/>
                <a:cs typeface="Arial" panose="020B0604020202020204" pitchFamily="34" charset="0"/>
              </a:rPr>
              <a:t> video </a:t>
            </a:r>
            <a:r>
              <a:rPr lang="en-US" sz="2400" b="1" dirty="0" err="1">
                <a:latin typeface="UTM Avo" panose="02040603050506020204" pitchFamily="18"/>
                <a:cs typeface="Arial" panose="020B0604020202020204" pitchFamily="34" charset="0"/>
              </a:rPr>
              <a:t>giới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thiệu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phố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Hội</a:t>
            </a:r>
            <a:r>
              <a:rPr lang="en-US" sz="2400" b="1" dirty="0">
                <a:latin typeface="UTM Avo" panose="02040603050506020204" pitchFamily="18"/>
                <a:cs typeface="Arial" panose="020B0604020202020204" pitchFamily="34" charset="0"/>
              </a:rPr>
              <a:t> An  </a:t>
            </a:r>
            <a:endParaRPr lang="en-US" sz="2400" b="1" dirty="0">
              <a:latin typeface="UTM Avo" panose="02040603050506020204" pitchFamily="18"/>
              <a:cs typeface="Arial" panose="020B0604020202020204" pitchFamily="34" charset="0"/>
            </a:endParaRPr>
          </a:p>
        </p:txBody>
      </p:sp>
      <p:pic>
        <p:nvPicPr>
          <p:cNvPr id="4" name="GIỚI THIỆU VỀ PHỐ CỔ HỘI AN(video) - Trim aa - Trim22">
            <a:hlinkClick r:id="" action="ppaction://media"/>
          </p:cNvPr>
          <p:cNvPicPr>
            <a:picLocks noChangeAspect="1"/>
          </p:cNvPicPr>
          <p:nvPr>
            <p:ph sz="half" idx="1"/>
            <a:videoFile r:link="rId2"/>
            <p:extLst>
              <p:ext uri="{DAA4B4D4-6D71-4841-9C94-3DE7FCFB9230}">
                <p14:media xmlns:p14="http://schemas.microsoft.com/office/powerpoint/2010/main" r:embed="rId3"/>
              </p:ext>
            </p:extLst>
          </p:nvPr>
        </p:nvPicPr>
        <p:blipFill>
          <a:blip r:embed="rId4"/>
          <a:stretch>
            <a:fillRect/>
          </a:stretch>
        </p:blipFill>
        <p:spPr>
          <a:xfrm>
            <a:off x="838200" y="1075690"/>
            <a:ext cx="10558145" cy="539242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0</TotalTime>
  <Words>7402</Words>
  <Application>WPS Presentation</Application>
  <PresentationFormat>Widescreen</PresentationFormat>
  <Paragraphs>376</Paragraphs>
  <Slides>51</Slides>
  <Notes>7</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51</vt:i4>
      </vt:variant>
    </vt:vector>
  </HeadingPairs>
  <TitlesOfParts>
    <vt:vector size="70" baseType="lpstr">
      <vt:lpstr>Arial</vt:lpstr>
      <vt:lpstr>SimSun</vt:lpstr>
      <vt:lpstr>Wingdings</vt:lpstr>
      <vt:lpstr>UTM Avo</vt:lpstr>
      <vt:lpstr>Segoe Print</vt:lpstr>
      <vt:lpstr>UTM Avo</vt:lpstr>
      <vt:lpstr>Times New Roman</vt:lpstr>
      <vt:lpstr>Calibri</vt:lpstr>
      <vt:lpstr>Times New Roman</vt:lpstr>
      <vt:lpstr>Microsoft YaHei</vt:lpstr>
      <vt:lpstr>Arial Unicode MS</vt:lpstr>
      <vt:lpstr>Calibri Light</vt:lpstr>
      <vt:lpstr>inpin heiti</vt:lpstr>
      <vt:lpstr>Calibri</vt:lpstr>
      <vt:lpstr>UD Digi Kyokasho N-B</vt:lpstr>
      <vt:lpstr>等线</vt:lpstr>
      <vt:lpstr>Yu Gothic UI Semilight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NHÀ CỔ PHÙNG HƯNG</vt:lpstr>
      <vt:lpstr>PowerPoint 演示文稿</vt:lpstr>
      <vt:lpstr>HỘI QUÁN PHÚC KIẾN</vt:lpstr>
      <vt:lpstr>PowerPoint 演示文稿</vt:lpstr>
      <vt:lpstr>CHÙA CẦU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Luong Phan thi kim luong</cp:lastModifiedBy>
  <cp:revision>30</cp:revision>
  <dcterms:created xsi:type="dcterms:W3CDTF">2023-10-17T08:44:00Z</dcterms:created>
  <dcterms:modified xsi:type="dcterms:W3CDTF">2024-11-07T13:25:57Z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206707A1095F4B37B58D8F817454F585_12</vt:lpwstr>
  </property>
  <property fmtid="{D5CDD505-2E9C-101B-9397-08002B2CF9AE}" pid="3" name="KSOProductBuildVer">
    <vt:lpwstr>1033-12.2.0.18607</vt:lpwstr>
  </property>
</Properties>
</file>