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  <p:sldMasterId id="2147483684" r:id="rId4"/>
  </p:sldMasterIdLst>
  <p:notesMasterIdLst>
    <p:notesMasterId r:id="rId22"/>
  </p:notesMasterIdLst>
  <p:sldIdLst>
    <p:sldId id="256" r:id="rId5"/>
    <p:sldId id="257" r:id="rId6"/>
    <p:sldId id="265" r:id="rId7"/>
    <p:sldId id="274" r:id="rId8"/>
    <p:sldId id="273" r:id="rId9"/>
    <p:sldId id="261" r:id="rId10"/>
    <p:sldId id="266" r:id="rId11"/>
    <p:sldId id="275" r:id="rId12"/>
    <p:sldId id="268" r:id="rId13"/>
    <p:sldId id="263" r:id="rId14"/>
    <p:sldId id="276" r:id="rId15"/>
    <p:sldId id="271" r:id="rId16"/>
    <p:sldId id="277" r:id="rId17"/>
    <p:sldId id="262" r:id="rId18"/>
    <p:sldId id="278" r:id="rId19"/>
    <p:sldId id="267" r:id="rId20"/>
    <p:sldId id="279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21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4379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6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35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7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9002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3507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2078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993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2440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505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502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668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451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8383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92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2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86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30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0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87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4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94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81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85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81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6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05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95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19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65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7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13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08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28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2200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6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6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8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s://hoc10.vn/doc-sach/toan-3-tap-1/1/132/82/" TargetMode="External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3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82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g"/><Relationship Id="rId10" Type="http://schemas.openxmlformats.org/officeDocument/2006/relationships/image" Target="../media/image9.jpeg"/><Relationship Id="rId4" Type="http://schemas.openxmlformats.org/officeDocument/2006/relationships/image" Target="../media/image4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8.gif"/><Relationship Id="rId4" Type="http://schemas.openxmlformats.org/officeDocument/2006/relationships/image" Target="../media/image11.jp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jpg"/><Relationship Id="rId7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jpeg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8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1/1/132/82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oc10.vn/doc-sach/toan-3-tap-1/1/132/82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xmlns="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317871" y="2584725"/>
            <a:ext cx="9556257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Calibri"/>
                <a:sym typeface="Calibri"/>
              </a:rPr>
              <a:t> 12</a:t>
            </a:r>
          </a:p>
          <a:p>
            <a:pPr lvl="0" algn="ctr" defTabSz="914377">
              <a:lnSpc>
                <a:spcPct val="150000"/>
              </a:lnSpc>
              <a:buClr>
                <a:srgbClr val="000000"/>
              </a:buClr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 39: So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sánh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lớn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gấp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mấy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lần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 bé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kumimoji="0" lang="en-US" sz="5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libri"/>
                <a:cs typeface="Arial" panose="020B0604020202020204" pitchFamily="34" charset="0"/>
                <a:sym typeface="Calibri"/>
              </a:rPr>
              <a:t>Tiết 2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85C062A-AA57-EB20-E707-A843F2A9DC9A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xmlns="" id="{807E3789-412F-92A2-23E1-8875B75EE8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1D35216-5E68-59A9-1965-F1591011781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685800"/>
            <a:ext cx="10820400" cy="5943600"/>
            <a:chOff x="0" y="0"/>
            <a:chExt cx="5490351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084106" y="5693000"/>
            <a:ext cx="1076233" cy="1116845"/>
          </a:xfrm>
          <a:prstGeom prst="rect">
            <a:avLst/>
          </a:prstGeom>
        </p:spPr>
      </p:pic>
      <p:sp>
        <p:nvSpPr>
          <p:cNvPr id="20" name="Hộp Văn bản 19">
            <a:hlinkClick r:id="rId5"/>
            <a:extLst>
              <a:ext uri="{FF2B5EF4-FFF2-40B4-BE49-F238E27FC236}">
                <a16:creationId xmlns:a16="http://schemas.microsoft.com/office/drawing/2014/main" xmlns="" id="{EF3CCDCD-8D49-64B1-BB25-6060A16369BB}"/>
              </a:ext>
            </a:extLst>
          </p:cNvPr>
          <p:cNvSpPr txBox="1"/>
          <p:nvPr/>
        </p:nvSpPr>
        <p:spPr>
          <a:xfrm>
            <a:off x="2613361" y="859010"/>
            <a:ext cx="7467600" cy="573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5: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Quan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3ED8FDEB-9F0B-EDDE-208F-76B208011B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t="16427" r="5803" b="36506"/>
          <a:stretch/>
        </p:blipFill>
        <p:spPr>
          <a:xfrm>
            <a:off x="2031430" y="1432244"/>
            <a:ext cx="8026400" cy="2303488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C4AA02B0-DC38-D6A3-1C9A-7954CA7A275F}"/>
              </a:ext>
            </a:extLst>
          </p:cNvPr>
          <p:cNvSpPr txBox="1"/>
          <p:nvPr/>
        </p:nvSpPr>
        <p:spPr>
          <a:xfrm>
            <a:off x="832141" y="3725458"/>
            <a:ext cx="10424977" cy="2281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dirty="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ki-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lô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dirty="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90072">
            <a:off x="80449" y="5138960"/>
            <a:ext cx="2044574" cy="162822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03F2DF2F-B2E6-7DCB-9424-C792C2F323E6}"/>
              </a:ext>
            </a:extLst>
          </p:cNvPr>
          <p:cNvSpPr txBox="1"/>
          <p:nvPr/>
        </p:nvSpPr>
        <p:spPr>
          <a:xfrm>
            <a:off x="1231930" y="1272685"/>
            <a:ext cx="9426999" cy="4148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Bài giải</a:t>
            </a:r>
            <a:endParaRPr lang="en-US" sz="2400" b="1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Quãng đường từ nhà Dung đến nhà ông bà ngoại dài: </a:t>
            </a:r>
            <a:r>
              <a:rPr lang="en-US" sz="2400"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27</a:t>
            </a:r>
            <a:r>
              <a:rPr lang="en-US" sz="240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km.</a:t>
            </a:r>
            <a:endParaRPr lang="en-US" sz="240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Quãng đường từ nhà Dung đến nhà ông bà nội dài: </a:t>
            </a:r>
            <a:r>
              <a:rPr lang="en-US" sz="2400"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9</a:t>
            </a:r>
            <a:r>
              <a:rPr lang="en-US" sz="240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km.</a:t>
            </a:r>
            <a:endParaRPr lang="en-US" sz="240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a) Quãng đường từ nhà Dung đến nhà ông bà ngoại dài gấp quãng đường từ nhà Dung đến nhà ông bà nội một số lần là:</a:t>
            </a:r>
            <a:endParaRPr lang="en-US" sz="240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en-US" sz="2400"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27 : 9 = 3 </a:t>
            </a:r>
            <a:r>
              <a:rPr lang="en-US" sz="240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(lần)</a:t>
            </a:r>
            <a:endParaRPr lang="en-US" sz="240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			Đáp số: </a:t>
            </a:r>
            <a:r>
              <a:rPr lang="en-US" sz="2400"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240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lần.</a:t>
            </a:r>
            <a:endParaRPr lang="en-US" sz="2400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9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90072">
            <a:off x="80449" y="5138960"/>
            <a:ext cx="2044574" cy="162822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03F2DF2F-B2E6-7DCB-9424-C792C2F323E6}"/>
              </a:ext>
            </a:extLst>
          </p:cNvPr>
          <p:cNvSpPr txBox="1"/>
          <p:nvPr/>
        </p:nvSpPr>
        <p:spPr>
          <a:xfrm>
            <a:off x="2210627" y="1708144"/>
            <a:ext cx="6821424" cy="344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200" b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Bài giải</a:t>
            </a:r>
            <a:endParaRPr lang="en-US" sz="3200" b="1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933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ông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bà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933" dirty="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en-US" sz="2933" dirty="0"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27 + 9 = 36 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(km)</a:t>
            </a:r>
            <a:endParaRPr lang="en-US" sz="2933" dirty="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/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			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933" dirty="0"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36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km.</a:t>
            </a:r>
            <a:endParaRPr lang="en-US" sz="2933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FDA70E55-D539-06E8-7814-1484B7434F99}"/>
              </a:ext>
            </a:extLst>
          </p:cNvPr>
          <p:cNvSpPr/>
          <p:nvPr/>
        </p:nvSpPr>
        <p:spPr>
          <a:xfrm>
            <a:off x="3041151" y="1592494"/>
            <a:ext cx="4839128" cy="3082247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Qua bài này, các em biết thêm được điều gì?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81DCF0DA-80E6-5670-D044-DF0A44C8C105}"/>
              </a:ext>
            </a:extLst>
          </p:cNvPr>
          <p:cNvSpPr txBox="1"/>
          <p:nvPr/>
        </p:nvSpPr>
        <p:spPr>
          <a:xfrm>
            <a:off x="3276599" y="1183847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n-lt"/>
                <a:cs typeface="Arial" panose="020B0604020202020204" pitchFamily="34" charset="0"/>
              </a:rPr>
              <a:t>DẶN DÒ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DB93A2CA-A7C6-407E-FA38-143B1C4E9599}"/>
              </a:ext>
            </a:extLst>
          </p:cNvPr>
          <p:cNvSpPr txBox="1"/>
          <p:nvPr/>
        </p:nvSpPr>
        <p:spPr>
          <a:xfrm>
            <a:off x="1869636" y="2301255"/>
            <a:ext cx="8452725" cy="2255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400" dirty="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Hôm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7F0D54-B65E-6BA3-06C1-B63951AD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17" y="3753145"/>
            <a:ext cx="2622541" cy="262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xmlns="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xmlns="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816DBDE-8BBE-312D-D6F3-10B03CE2A1B5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xmlns="" id="{AD7DEA96-68E6-2E3F-06A8-4DDEFC263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D73AC31-ED2C-3640-AD92-9F01751BFEB6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645" y="473641"/>
            <a:ext cx="3158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Ong nhỏ và mật 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21" y="141546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71" y="1662559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9" action="ppaction://hlinksldjump"/>
          </p:cNvPr>
          <p:cNvSpPr/>
          <p:nvPr/>
        </p:nvSpPr>
        <p:spPr>
          <a:xfrm>
            <a:off x="9839325" y="5505450"/>
            <a:ext cx="1524000" cy="119761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9929379" y="5919589"/>
            <a:ext cx="134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BẮT ĐẦU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5B7FD0-7072-4414-A1E1-6E34837369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976" cy="533400"/>
          </a:xfrm>
          <a:prstGeom prst="rect">
            <a:avLst/>
          </a:prstGeom>
        </p:spPr>
      </p:pic>
      <p:pic>
        <p:nvPicPr>
          <p:cNvPr id="13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xmlns="" id="{A5C47070-56C7-4167-A931-F4520BCB39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1619128" y="0"/>
            <a:ext cx="8423087" cy="22136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833645" y="416187"/>
            <a:ext cx="6269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1: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Muốn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tìm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lớn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gấp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mấy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lần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bé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ta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thế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nào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?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3" name="mattro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92BB406-50E7-4B55-A57B-D423676260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976" cy="533400"/>
          </a:xfrm>
          <a:prstGeom prst="rect">
            <a:avLst/>
          </a:prstGeom>
        </p:spPr>
      </p:pic>
      <p:pic>
        <p:nvPicPr>
          <p:cNvPr id="23" name="Picture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4673A2C7-E99C-DE32-3F5C-FF6E7B8A62C9}"/>
              </a:ext>
            </a:extLst>
          </p:cNvPr>
          <p:cNvSpPr/>
          <p:nvPr/>
        </p:nvSpPr>
        <p:spPr>
          <a:xfrm>
            <a:off x="4808306" y="2393879"/>
            <a:ext cx="5876818" cy="3328827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Muốn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lớn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gấp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mấy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bé</a:t>
            </a:r>
            <a:r>
              <a:rPr lang="en-US" sz="2800" dirty="0">
                <a:solidFill>
                  <a:schemeClr val="tx1"/>
                </a:solidFill>
              </a:rPr>
              <a:t>, ta </a:t>
            </a:r>
            <a:r>
              <a:rPr lang="en-US" sz="2800" dirty="0" err="1">
                <a:solidFill>
                  <a:schemeClr val="tx1"/>
                </a:solidFill>
              </a:rPr>
              <a:t>lấy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lớn</a:t>
            </a:r>
            <a:r>
              <a:rPr lang="en-US" sz="2800" dirty="0">
                <a:solidFill>
                  <a:schemeClr val="tx1"/>
                </a:solidFill>
              </a:rPr>
              <a:t> chia </a:t>
            </a:r>
            <a:r>
              <a:rPr lang="en-US" sz="2800" dirty="0" err="1">
                <a:solidFill>
                  <a:schemeClr val="tx1"/>
                </a:solidFill>
              </a:rPr>
              <a:t>cho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bé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2772E-17 2.22222E-6 L 0.00456 1.066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5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sp>
        <p:nvSpPr>
          <p:cNvPr id="22" name="cauhoi"/>
          <p:cNvSpPr/>
          <p:nvPr/>
        </p:nvSpPr>
        <p:spPr>
          <a:xfrm>
            <a:off x="760632" y="734669"/>
            <a:ext cx="9720238" cy="25545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2036782" y="1120212"/>
            <a:ext cx="7167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2: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Nêu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1 tình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huống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thực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tế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liên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quan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đến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dạng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toán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"so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sánh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lớn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gấp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mấy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lần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bé</a:t>
            </a:r>
            <a:r>
              <a:rPr lang="en-US" sz="32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Times New Roman" pitchFamily="18" charset="0"/>
              </a:rPr>
              <a:t>".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3" name="mattro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92BB406-50E7-4B55-A57B-D423676260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976" cy="533400"/>
          </a:xfrm>
          <a:prstGeom prst="rect">
            <a:avLst/>
          </a:prstGeom>
        </p:spPr>
      </p:pic>
      <p:pic>
        <p:nvPicPr>
          <p:cNvPr id="23" name="Picture 22">
            <a:hlinkClick r:id="rId7" action="ppaction://hlinksldjump"/>
            <a:extLst>
              <a:ext uri="{FF2B5EF4-FFF2-40B4-BE49-F238E27FC236}">
                <a16:creationId xmlns:a16="http://schemas.microsoft.com/office/drawing/2014/main" xmlns="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2772E-17 2.22222E-6 L 0.00456 1.066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5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2B310D9-6573-B621-993F-8174010EE98A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xmlns="" id="{436C83D4-3345-33C8-EC90-268CA362BE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444F888-014E-FB4C-1374-DF4F72B77766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hlinkClick r:id="rId3"/>
            <a:extLst>
              <a:ext uri="{FF2B5EF4-FFF2-40B4-BE49-F238E27FC236}">
                <a16:creationId xmlns:a16="http://schemas.microsoft.com/office/drawing/2014/main" xmlns="" id="{00184ED9-51D6-1411-19EE-EF8A4A8CCD86}"/>
              </a:ext>
            </a:extLst>
          </p:cNvPr>
          <p:cNvSpPr txBox="1"/>
          <p:nvPr/>
        </p:nvSpPr>
        <p:spPr>
          <a:xfrm>
            <a:off x="98242" y="1009895"/>
            <a:ext cx="11480200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3: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21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bánh.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bánh.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bánh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bánh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400" dirty="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Hình ảnh 21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C9F9505-DD52-7EA6-6F95-254113D3E0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7" t="7508" r="2428" b="4690"/>
          <a:stretch/>
        </p:blipFill>
        <p:spPr>
          <a:xfrm>
            <a:off x="539953" y="2582486"/>
            <a:ext cx="5696724" cy="4130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43579" y="901557"/>
            <a:ext cx="10820400" cy="5486400"/>
            <a:chOff x="0" y="0"/>
            <a:chExt cx="5490351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663062">
            <a:off x="161909" y="4960785"/>
            <a:ext cx="1464831" cy="1831039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CDCBF382-BFF8-9B73-BD5A-F2B4294E0823}"/>
              </a:ext>
            </a:extLst>
          </p:cNvPr>
          <p:cNvSpPr txBox="1"/>
          <p:nvPr/>
        </p:nvSpPr>
        <p:spPr>
          <a:xfrm>
            <a:off x="4270248" y="2479431"/>
            <a:ext cx="6599955" cy="3162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600" b="1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sz="2600" b="1" dirty="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bánh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bánh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600" dirty="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2600" dirty="0"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21 : 7 = 3 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600" dirty="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74" name="Picture 2" descr="6 loại bánh làm giới trẻ Hà Thành mê mẩn">
            <a:extLst>
              <a:ext uri="{FF2B5EF4-FFF2-40B4-BE49-F238E27FC236}">
                <a16:creationId xmlns:a16="http://schemas.microsoft.com/office/drawing/2014/main" xmlns="" id="{57C3DB82-762E-F6CB-C61F-60E249FA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9" y="2479431"/>
            <a:ext cx="3460647" cy="231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19">
            <a:hlinkClick r:id="rId6"/>
            <a:extLst>
              <a:ext uri="{FF2B5EF4-FFF2-40B4-BE49-F238E27FC236}">
                <a16:creationId xmlns:a16="http://schemas.microsoft.com/office/drawing/2014/main" xmlns="" id="{3CB71378-1BF1-4830-848A-507EFD374DBD}"/>
              </a:ext>
            </a:extLst>
          </p:cNvPr>
          <p:cNvSpPr txBox="1"/>
          <p:nvPr/>
        </p:nvSpPr>
        <p:spPr>
          <a:xfrm>
            <a:off x="2304143" y="541614"/>
            <a:ext cx="8387225" cy="180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600" b="1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3: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21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bánh.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bánh.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bánh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bánh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buổi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2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600" dirty="0">
              <a:latin typeface="+mn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4114D3EA-22B9-029E-5339-B4A4ED2BB1EF}"/>
              </a:ext>
            </a:extLst>
          </p:cNvPr>
          <p:cNvSpPr txBox="1"/>
          <p:nvPr/>
        </p:nvSpPr>
        <p:spPr>
          <a:xfrm>
            <a:off x="3227282" y="1196444"/>
            <a:ext cx="573743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dirty="0">
                <a:latin typeface="+mn-lt"/>
                <a:cs typeface="Arial" panose="020B0604020202020204" pitchFamily="34" charset="0"/>
              </a:rPr>
              <a:t>TRÒ CHƠI “VỀ ĐÍCH”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9D6A2726-29B4-23D7-F857-8B287AEA9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96" y="1903822"/>
            <a:ext cx="11164679" cy="3528925"/>
          </a:xfrm>
          <a:prstGeom prst="rect">
            <a:avLst/>
          </a:prstGeom>
        </p:spPr>
      </p:pic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D5447730-9143-DD27-07C6-98A35D6EF61E}"/>
              </a:ext>
            </a:extLst>
          </p:cNvPr>
          <p:cNvSpPr/>
          <p:nvPr/>
        </p:nvSpPr>
        <p:spPr>
          <a:xfrm>
            <a:off x="7772400" y="3784600"/>
            <a:ext cx="609600" cy="4891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Cambria Math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81EE7369-9652-C8F4-D2FD-EF651A0E5B3D}"/>
              </a:ext>
            </a:extLst>
          </p:cNvPr>
          <p:cNvSpPr/>
          <p:nvPr/>
        </p:nvSpPr>
        <p:spPr>
          <a:xfrm>
            <a:off x="7772400" y="4497298"/>
            <a:ext cx="609600" cy="4891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Cambria Math" panose="02040503050406030204" pitchFamily="18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xmlns="" id="{EADFCF7A-A170-3F70-D860-8EEC93CD4427}"/>
              </a:ext>
            </a:extLst>
          </p:cNvPr>
          <p:cNvSpPr/>
          <p:nvPr/>
        </p:nvSpPr>
        <p:spPr>
          <a:xfrm>
            <a:off x="8659917" y="3784600"/>
            <a:ext cx="609600" cy="4891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xmlns="" id="{A08B2274-7448-AA4E-5D24-CDABC4BBBF7F}"/>
              </a:ext>
            </a:extLst>
          </p:cNvPr>
          <p:cNvSpPr/>
          <p:nvPr/>
        </p:nvSpPr>
        <p:spPr>
          <a:xfrm>
            <a:off x="8659917" y="4497298"/>
            <a:ext cx="609600" cy="4891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Cambria Math" panose="02040503050406030204" pitchFamily="18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xmlns="" id="{D2733217-58D9-11A4-C684-DD6896249836}"/>
              </a:ext>
            </a:extLst>
          </p:cNvPr>
          <p:cNvSpPr/>
          <p:nvPr/>
        </p:nvSpPr>
        <p:spPr>
          <a:xfrm>
            <a:off x="9565721" y="3784600"/>
            <a:ext cx="609600" cy="4891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xmlns="" id="{C64944FB-5E57-7A8B-AABB-8F761EF2A14C}"/>
              </a:ext>
            </a:extLst>
          </p:cNvPr>
          <p:cNvSpPr/>
          <p:nvPr/>
        </p:nvSpPr>
        <p:spPr>
          <a:xfrm>
            <a:off x="9558971" y="4493134"/>
            <a:ext cx="609600" cy="4891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Cambria Math" panose="02040503050406030204" pitchFamily="18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xmlns="" id="{6A571350-D4CA-72A6-82DD-1515BEAC49FF}"/>
              </a:ext>
            </a:extLst>
          </p:cNvPr>
          <p:cNvSpPr/>
          <p:nvPr/>
        </p:nvSpPr>
        <p:spPr>
          <a:xfrm>
            <a:off x="10470281" y="3784599"/>
            <a:ext cx="609600" cy="4891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xmlns="" id="{6F45BD6C-6C8B-7271-4429-B5C6B8CE8758}"/>
              </a:ext>
            </a:extLst>
          </p:cNvPr>
          <p:cNvSpPr/>
          <p:nvPr/>
        </p:nvSpPr>
        <p:spPr>
          <a:xfrm>
            <a:off x="10481647" y="4493134"/>
            <a:ext cx="609600" cy="4891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ea typeface="Cambria Math" panose="02040503050406030204" pitchFamily="18" charset="0"/>
                <a:cs typeface="Arial" panose="020B0604020202020204" pitchFamily="34" charset="0"/>
              </a:rPr>
              <a:t>36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473</Words>
  <Application>Microsoft Office PowerPoint</Application>
  <PresentationFormat>Custom</PresentationFormat>
  <Paragraphs>52</Paragraphs>
  <Slides>17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11</cp:revision>
  <dcterms:modified xsi:type="dcterms:W3CDTF">2024-11-26T07:24:35Z</dcterms:modified>
</cp:coreProperties>
</file>