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9"/>
  </p:notesMasterIdLst>
  <p:sldIdLst>
    <p:sldId id="463" r:id="rId3"/>
    <p:sldId id="366" r:id="rId4"/>
    <p:sldId id="345" r:id="rId5"/>
    <p:sldId id="279" r:id="rId6"/>
    <p:sldId id="310" r:id="rId7"/>
    <p:sldId id="337" r:id="rId8"/>
    <p:sldId id="311" r:id="rId9"/>
    <p:sldId id="335" r:id="rId10"/>
    <p:sldId id="436" r:id="rId11"/>
    <p:sldId id="312" r:id="rId12"/>
    <p:sldId id="430" r:id="rId13"/>
    <p:sldId id="461" r:id="rId14"/>
    <p:sldId id="411" r:id="rId15"/>
    <p:sldId id="464" r:id="rId16"/>
    <p:sldId id="355" r:id="rId17"/>
    <p:sldId id="462" r:id="rId18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0" autoAdjust="0"/>
    <p:restoredTop sz="88755" autoAdjust="0"/>
  </p:normalViewPr>
  <p:slideViewPr>
    <p:cSldViewPr>
      <p:cViewPr varScale="1">
        <p:scale>
          <a:sx n="100" d="100"/>
          <a:sy n="100" d="100"/>
        </p:scale>
        <p:origin x="72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C16F0-A783-4BEB-B019-A2066DDF9EC7}" type="datetimeFigureOut">
              <a:rPr lang="vi-VN" smtClean="0"/>
              <a:t>15/04/2025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6B0D5-5E84-4C5E-AD91-D168AC5B6A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426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B0D5-5E84-4C5E-AD91-D168AC5B6AC7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9439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B0D5-5E84-4C5E-AD91-D168AC5B6AC7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8751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TK: VŨ</a:t>
            </a:r>
            <a:r>
              <a:rPr lang="en-GB" baseline="0" dirty="0"/>
              <a:t> HỒNG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38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F82C7F86-5D0D-4824-9E1A-50A68941FD05}" type="slidenum">
              <a:rPr lang="en-US" altLang="zh-CN" sz="1200" smtClean="0"/>
              <a:pPr/>
              <a:t>13</a:t>
            </a:fld>
            <a:endParaRPr lang="en-US" altLang="zh-CN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3611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2048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979180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7770C-03F7-48A3-A3E4-0A7959F6EA3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846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FA0C-146C-40BB-BB99-BC488255C216}" type="datetimeFigureOut">
              <a:rPr lang="vi-VN" smtClean="0"/>
              <a:t>15/04/2025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0F87-2465-473B-83B1-A4DFEE9B54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4511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FA0C-146C-40BB-BB99-BC488255C216}" type="datetimeFigureOut">
              <a:rPr lang="vi-VN" smtClean="0"/>
              <a:t>15/04/2025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0F87-2465-473B-83B1-A4DFEE9B54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914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FA0C-146C-40BB-BB99-BC488255C216}" type="datetimeFigureOut">
              <a:rPr lang="vi-VN" smtClean="0"/>
              <a:t>15/04/2025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0F87-2465-473B-83B1-A4DFEE9B54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6448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017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D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267653" y="181611"/>
            <a:ext cx="8608695" cy="6383655"/>
          </a:xfrm>
          <a:prstGeom prst="rect">
            <a:avLst/>
          </a:prstGeom>
          <a:noFill/>
          <a:ln w="28575">
            <a:solidFill>
              <a:srgbClr val="FC5E7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8" name="图片 7" descr="96"/>
          <p:cNvPicPr>
            <a:picLocks noChangeAspect="1"/>
          </p:cNvPicPr>
          <p:nvPr userDrawn="1"/>
        </p:nvPicPr>
        <p:blipFill>
          <a:blip r:embed="rId2"/>
          <a:srcRect r="76162" b="65888"/>
          <a:stretch>
            <a:fillRect/>
          </a:stretch>
        </p:blipFill>
        <p:spPr>
          <a:xfrm>
            <a:off x="-329565" y="0"/>
            <a:ext cx="1798320" cy="1715770"/>
          </a:xfrm>
          <a:prstGeom prst="rect">
            <a:avLst/>
          </a:prstGeom>
        </p:spPr>
      </p:pic>
      <p:pic>
        <p:nvPicPr>
          <p:cNvPr id="10" name="图片 9" descr="96"/>
          <p:cNvPicPr>
            <a:picLocks noChangeAspect="1"/>
          </p:cNvPicPr>
          <p:nvPr userDrawn="1"/>
        </p:nvPicPr>
        <p:blipFill>
          <a:blip r:embed="rId2"/>
          <a:srcRect l="91850" b="65888"/>
          <a:stretch>
            <a:fillRect/>
          </a:stretch>
        </p:blipFill>
        <p:spPr>
          <a:xfrm>
            <a:off x="8529162" y="0"/>
            <a:ext cx="614839" cy="1715770"/>
          </a:xfrm>
          <a:prstGeom prst="rect">
            <a:avLst/>
          </a:prstGeom>
        </p:spPr>
      </p:pic>
      <p:sp>
        <p:nvSpPr>
          <p:cNvPr id="16" name="矩形 15"/>
          <p:cNvSpPr/>
          <p:nvPr userDrawn="1"/>
        </p:nvSpPr>
        <p:spPr>
          <a:xfrm>
            <a:off x="0" y="6388736"/>
            <a:ext cx="9144000" cy="469265"/>
          </a:xfrm>
          <a:prstGeom prst="rect">
            <a:avLst/>
          </a:prstGeom>
          <a:solidFill>
            <a:srgbClr val="FC5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983246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592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6083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988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087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599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781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FA0C-146C-40BB-BB99-BC488255C216}" type="datetimeFigureOut">
              <a:rPr lang="vi-VN" smtClean="0"/>
              <a:t>15/04/2025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0F87-2465-473B-83B1-A4DFEE9B54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123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731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610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977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924475" y="591433"/>
            <a:ext cx="5305500" cy="707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5190567"/>
            <a:ext cx="2085300" cy="6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1130563"/>
            <a:ext cx="3035700" cy="24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2474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t="2825"/>
          <a:stretch/>
        </p:blipFill>
        <p:spPr>
          <a:xfrm>
            <a:off x="196" y="-11815"/>
            <a:ext cx="9131369" cy="69454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组合 2"/>
          <p:cNvGrpSpPr/>
          <p:nvPr userDrawn="1"/>
        </p:nvGrpSpPr>
        <p:grpSpPr>
          <a:xfrm rot="20983264">
            <a:off x="6748478" y="591854"/>
            <a:ext cx="210219" cy="200835"/>
            <a:chOff x="3425492" y="836712"/>
            <a:chExt cx="850149" cy="812194"/>
          </a:xfrm>
          <a:solidFill>
            <a:srgbClr val="DAC2EC">
              <a:alpha val="63922"/>
            </a:srgbClr>
          </a:solidFill>
        </p:grpSpPr>
        <p:sp>
          <p:nvSpPr>
            <p:cNvPr id="4" name="心形 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  <p:sp>
          <p:nvSpPr>
            <p:cNvPr id="5" name="心形 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  <p:sp>
          <p:nvSpPr>
            <p:cNvPr id="6" name="心形 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  <p:sp>
          <p:nvSpPr>
            <p:cNvPr id="8" name="心形 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  <p:sp>
          <p:nvSpPr>
            <p:cNvPr id="9" name="心形 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 rot="1008724">
            <a:off x="-359423" y="1179848"/>
            <a:ext cx="598736" cy="572007"/>
            <a:chOff x="3425492" y="836712"/>
            <a:chExt cx="850149" cy="812194"/>
          </a:xfrm>
          <a:solidFill>
            <a:srgbClr val="FFC2E0">
              <a:alpha val="58824"/>
            </a:srgbClr>
          </a:solidFill>
        </p:grpSpPr>
        <p:sp>
          <p:nvSpPr>
            <p:cNvPr id="11" name="心形 1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  <p:sp>
          <p:nvSpPr>
            <p:cNvPr id="12" name="心形 1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  <p:sp>
          <p:nvSpPr>
            <p:cNvPr id="13" name="心形 1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  <p:sp>
          <p:nvSpPr>
            <p:cNvPr id="14" name="心形 1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  <p:sp>
          <p:nvSpPr>
            <p:cNvPr id="15" name="心形 1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组合 27"/>
          <p:cNvGrpSpPr/>
          <p:nvPr userDrawn="1"/>
        </p:nvGrpSpPr>
        <p:grpSpPr>
          <a:xfrm rot="20983264">
            <a:off x="421832" y="-144645"/>
            <a:ext cx="303151" cy="289617"/>
            <a:chOff x="3425492" y="836712"/>
            <a:chExt cx="850149" cy="812194"/>
          </a:xfrm>
          <a:solidFill>
            <a:srgbClr val="FF3399">
              <a:alpha val="65098"/>
            </a:srgbClr>
          </a:solidFill>
        </p:grpSpPr>
        <p:sp>
          <p:nvSpPr>
            <p:cNvPr id="29" name="心形 2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  <p:sp>
          <p:nvSpPr>
            <p:cNvPr id="30" name="心形 2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  <p:sp>
          <p:nvSpPr>
            <p:cNvPr id="31" name="心形 3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  <p:sp>
          <p:nvSpPr>
            <p:cNvPr id="32" name="心形 3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 rot="20983264">
            <a:off x="-191402" y="386491"/>
            <a:ext cx="673057" cy="643008"/>
            <a:chOff x="3425492" y="836712"/>
            <a:chExt cx="850149" cy="812194"/>
          </a:xfrm>
          <a:solidFill>
            <a:srgbClr val="FFF5CC">
              <a:alpha val="69804"/>
            </a:srgbClr>
          </a:solidFill>
        </p:grpSpPr>
        <p:sp>
          <p:nvSpPr>
            <p:cNvPr id="35" name="心形 34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  <p:sp>
          <p:nvSpPr>
            <p:cNvPr id="36" name="心形 35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  <p:sp>
          <p:nvSpPr>
            <p:cNvPr id="37" name="心形 36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  <p:sp>
          <p:nvSpPr>
            <p:cNvPr id="38" name="心形 3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  <p:sp>
          <p:nvSpPr>
            <p:cNvPr id="39" name="心形 3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组合 52"/>
          <p:cNvGrpSpPr/>
          <p:nvPr userDrawn="1"/>
        </p:nvGrpSpPr>
        <p:grpSpPr>
          <a:xfrm rot="297948">
            <a:off x="8535880" y="1031989"/>
            <a:ext cx="304026" cy="290452"/>
            <a:chOff x="3425492" y="836712"/>
            <a:chExt cx="850149" cy="812194"/>
          </a:xfrm>
          <a:solidFill>
            <a:srgbClr val="D4EBF5">
              <a:alpha val="69804"/>
            </a:srgbClr>
          </a:solidFill>
        </p:grpSpPr>
        <p:sp>
          <p:nvSpPr>
            <p:cNvPr id="54" name="心形 5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  <p:sp>
          <p:nvSpPr>
            <p:cNvPr id="55" name="心形 5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  <p:sp>
          <p:nvSpPr>
            <p:cNvPr id="56" name="心形 5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  <p:sp>
          <p:nvSpPr>
            <p:cNvPr id="57" name="心形 5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  <p:sp>
          <p:nvSpPr>
            <p:cNvPr id="58" name="心形 5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</p:grpSp>
      <p:grpSp>
        <p:nvGrpSpPr>
          <p:cNvPr id="72" name="组合 71"/>
          <p:cNvGrpSpPr/>
          <p:nvPr userDrawn="1"/>
        </p:nvGrpSpPr>
        <p:grpSpPr>
          <a:xfrm rot="616736" flipH="1">
            <a:off x="-108522" y="-102196"/>
            <a:ext cx="393185" cy="375631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73" name="心形 7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  <p:sp>
          <p:nvSpPr>
            <p:cNvPr id="74" name="心形 7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  <p:sp>
          <p:nvSpPr>
            <p:cNvPr id="76" name="心形 7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  <p:sp>
          <p:nvSpPr>
            <p:cNvPr id="77" name="心形 7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  <p:sp>
          <p:nvSpPr>
            <p:cNvPr id="78" name="心形 7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</p:grpSp>
      <p:grpSp>
        <p:nvGrpSpPr>
          <p:cNvPr id="79" name="组合 78"/>
          <p:cNvGrpSpPr/>
          <p:nvPr userDrawn="1"/>
        </p:nvGrpSpPr>
        <p:grpSpPr>
          <a:xfrm rot="616736" flipH="1">
            <a:off x="578295" y="143532"/>
            <a:ext cx="500592" cy="478243"/>
            <a:chOff x="3425492" y="836712"/>
            <a:chExt cx="850149" cy="812194"/>
          </a:xfrm>
          <a:solidFill>
            <a:schemeClr val="accent2"/>
          </a:solidFill>
        </p:grpSpPr>
        <p:sp>
          <p:nvSpPr>
            <p:cNvPr id="80" name="心形 79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  <p:sp>
          <p:nvSpPr>
            <p:cNvPr id="81" name="心形 80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  <p:sp>
          <p:nvSpPr>
            <p:cNvPr id="82" name="心形 81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  <p:sp>
          <p:nvSpPr>
            <p:cNvPr id="83" name="心形 82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  <p:sp>
          <p:nvSpPr>
            <p:cNvPr id="84" name="心形 83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</p:grpSp>
      <p:grpSp>
        <p:nvGrpSpPr>
          <p:cNvPr id="91" name="组合 90"/>
          <p:cNvGrpSpPr/>
          <p:nvPr userDrawn="1"/>
        </p:nvGrpSpPr>
        <p:grpSpPr>
          <a:xfrm rot="20636176" flipH="1">
            <a:off x="1295554" y="11092"/>
            <a:ext cx="318176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2" name="心形 9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  <p:sp>
          <p:nvSpPr>
            <p:cNvPr id="93" name="心形 9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  <p:sp>
          <p:nvSpPr>
            <p:cNvPr id="94" name="心形 9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  <p:sp>
          <p:nvSpPr>
            <p:cNvPr id="95" name="心形 9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  <p:sp>
          <p:nvSpPr>
            <p:cNvPr id="96" name="心形 9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</p:grpSp>
      <p:grpSp>
        <p:nvGrpSpPr>
          <p:cNvPr id="97" name="组合 96"/>
          <p:cNvGrpSpPr/>
          <p:nvPr userDrawn="1"/>
        </p:nvGrpSpPr>
        <p:grpSpPr>
          <a:xfrm rot="20636176" flipH="1">
            <a:off x="8397658" y="144342"/>
            <a:ext cx="318176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8" name="心形 97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  <p:sp>
          <p:nvSpPr>
            <p:cNvPr id="99" name="心形 98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  <p:sp>
          <p:nvSpPr>
            <p:cNvPr id="100" name="心形 99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  <p:sp>
          <p:nvSpPr>
            <p:cNvPr id="101" name="心形 100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  <p:sp>
          <p:nvSpPr>
            <p:cNvPr id="102" name="心形 101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</p:grpSp>
      <p:grpSp>
        <p:nvGrpSpPr>
          <p:cNvPr id="103" name="组合 102"/>
          <p:cNvGrpSpPr/>
          <p:nvPr userDrawn="1"/>
        </p:nvGrpSpPr>
        <p:grpSpPr>
          <a:xfrm rot="20636176" flipH="1">
            <a:off x="5976076" y="192076"/>
            <a:ext cx="318176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104" name="心形 10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  <p:sp>
          <p:nvSpPr>
            <p:cNvPr id="105" name="心形 10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  <p:sp>
          <p:nvSpPr>
            <p:cNvPr id="106" name="心形 10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  <p:sp>
          <p:nvSpPr>
            <p:cNvPr id="107" name="心形 10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  <p:sp>
          <p:nvSpPr>
            <p:cNvPr id="108" name="心形 10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</p:grpSp>
      <p:pic>
        <p:nvPicPr>
          <p:cNvPr id="109" name="图片 108" descr="5-6.png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12" b="100000" l="0" r="99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390" b="2888"/>
          <a:stretch/>
        </p:blipFill>
        <p:spPr bwMode="auto">
          <a:xfrm>
            <a:off x="-129180" y="5180162"/>
            <a:ext cx="9590946" cy="1753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图片 109" descr="5-7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03" y="5606523"/>
            <a:ext cx="9273192" cy="135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" name="组合 110"/>
          <p:cNvGrpSpPr/>
          <p:nvPr userDrawn="1"/>
        </p:nvGrpSpPr>
        <p:grpSpPr>
          <a:xfrm rot="616736" flipH="1">
            <a:off x="7473744" y="454260"/>
            <a:ext cx="393185" cy="375631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112" name="心形 11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  <p:sp>
          <p:nvSpPr>
            <p:cNvPr id="113" name="心形 11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  <p:sp>
          <p:nvSpPr>
            <p:cNvPr id="114" name="心形 11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  <p:sp>
          <p:nvSpPr>
            <p:cNvPr id="115" name="心形 11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  <p:sp>
          <p:nvSpPr>
            <p:cNvPr id="116" name="心形 11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3582">
                <a:defRPr/>
              </a:pPr>
              <a:endParaRPr lang="zh-CN" altLang="en-US" sz="1079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594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FA0C-146C-40BB-BB99-BC488255C216}" type="datetimeFigureOut">
              <a:rPr lang="vi-VN" smtClean="0"/>
              <a:t>15/04/2025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0F87-2465-473B-83B1-A4DFEE9B54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375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FA0C-146C-40BB-BB99-BC488255C216}" type="datetimeFigureOut">
              <a:rPr lang="vi-VN" smtClean="0"/>
              <a:t>15/04/2025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0F87-2465-473B-83B1-A4DFEE9B54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172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FA0C-146C-40BB-BB99-BC488255C216}" type="datetimeFigureOut">
              <a:rPr lang="vi-VN" smtClean="0"/>
              <a:t>15/04/2025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0F87-2465-473B-83B1-A4DFEE9B54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446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FA0C-146C-40BB-BB99-BC488255C216}" type="datetimeFigureOut">
              <a:rPr lang="vi-VN" smtClean="0"/>
              <a:t>15/04/2025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0F87-2465-473B-83B1-A4DFEE9B54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8010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FA0C-146C-40BB-BB99-BC488255C216}" type="datetimeFigureOut">
              <a:rPr lang="vi-VN" smtClean="0"/>
              <a:t>15/04/2025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0F87-2465-473B-83B1-A4DFEE9B54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369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FA0C-146C-40BB-BB99-BC488255C216}" type="datetimeFigureOut">
              <a:rPr lang="vi-VN" smtClean="0"/>
              <a:t>15/04/2025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0F87-2465-473B-83B1-A4DFEE9B54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5244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FA0C-146C-40BB-BB99-BC488255C216}" type="datetimeFigureOut">
              <a:rPr lang="vi-VN" smtClean="0"/>
              <a:t>15/04/2025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0F87-2465-473B-83B1-A4DFEE9B54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5553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FA0C-146C-40BB-BB99-BC488255C216}" type="datetimeFigureOut">
              <a:rPr lang="vi-VN" smtClean="0"/>
              <a:t>15/04/2025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0F87-2465-473B-83B1-A4DFEE9B54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6639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FFA0C-146C-40BB-BB99-BC488255C216}" type="datetimeFigureOut">
              <a:rPr lang="vi-VN" smtClean="0"/>
              <a:t>15/04/2025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20F87-2465-473B-83B1-A4DFEE9B54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413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34491-828B-4127-8CE2-C6A7DED8B2FE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58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5" Type="http://schemas.openxmlformats.org/officeDocument/2006/relationships/audio" Target="../media/audio1.wav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Pictures\hinh-nen-powerpoint-cuc-de-thuong-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8161" y="965547"/>
            <a:ext cx="12151350" cy="622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LL\Pictures\anh-dong-dep-103_11443575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614" y="4143614"/>
            <a:ext cx="6858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ELL\Pictures\anh-dong-dep-18_11443495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77072"/>
            <a:ext cx="571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ELL\Pictures\anh-dong-dep-105_11443577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62384"/>
            <a:ext cx="642938" cy="19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39882" y="2151421"/>
            <a:ext cx="4819910" cy="4246793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  <a:scene3d>
              <a:camera prst="perspectiveRelaxedModerately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10350" b="1" spc="38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 LIỆT CHÀO MỪNG</a:t>
            </a:r>
          </a:p>
          <a:p>
            <a:pPr algn="ctr"/>
            <a:r>
              <a:rPr lang="vi-VN" sz="10350" b="1" spc="38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QUÝ THẦY CÔ VỀ DỰ GIỜ</a:t>
            </a:r>
          </a:p>
          <a:p>
            <a:pPr algn="ctr"/>
            <a:r>
              <a:rPr lang="vi-VN" sz="10350" b="1" spc="38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10350" b="1" spc="38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4107" y="5246122"/>
            <a:ext cx="5802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 học: 202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- 202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1814049" y="2848347"/>
            <a:ext cx="6161138" cy="2215991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algn="ctr" eaLnBrk="0" hangingPunct="0"/>
            <a:endParaRPr lang="en-US" altLang="vi-VN" sz="3600" b="1" i="1" noProof="1">
              <a:solidFill>
                <a:srgbClr val="FF0000"/>
              </a:solidFill>
            </a:endParaRPr>
          </a:p>
          <a:p>
            <a:pPr eaLnBrk="0" hangingPunct="0"/>
            <a:r>
              <a:rPr lang="en-US" altLang="vi-VN" sz="36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</a:t>
            </a:r>
            <a:r>
              <a:rPr lang="en-US" altLang="vi-VN" sz="36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Võ Thị Trang</a:t>
            </a:r>
            <a:endParaRPr lang="en-US" altLang="vi-VN" sz="3600" b="1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vi-VN" sz="36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trưởng . Tô Thị Hà My</a:t>
            </a:r>
          </a:p>
          <a:p>
            <a:pPr algn="ctr" eaLnBrk="0" hangingPunct="0"/>
            <a:endParaRPr lang="en-US" altLang="vi-VN" sz="3600" b="1" noProof="1">
              <a:solidFill>
                <a:srgbClr val="FF0000"/>
              </a:solidFill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2583489" y="2355836"/>
            <a:ext cx="4097531" cy="46166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en-US" altLang="vi-VN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2A</a:t>
            </a:r>
            <a:endParaRPr lang="en-US" altLang="vi-VN" sz="30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891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DELL\Pictures\hinh-nen-powerpoint-cut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737574" y="2721113"/>
            <a:ext cx="7668852" cy="1631216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u="sng" dirty="0" err="1">
                <a:solidFill>
                  <a:srgbClr val="FF0066"/>
                </a:solidFill>
                <a:latin typeface="Times New Roman" pitchFamily="18" charset="0"/>
                <a:cs typeface="Arial" charset="0"/>
              </a:rPr>
              <a:t>Hoạt</a:t>
            </a:r>
            <a:r>
              <a:rPr lang="en-US" sz="4000" b="1" u="sng" dirty="0">
                <a:solidFill>
                  <a:srgbClr val="FF0066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4000" b="1" u="sng" err="1">
                <a:solidFill>
                  <a:srgbClr val="FF0066"/>
                </a:solidFill>
                <a:latin typeface="Times New Roman" pitchFamily="18" charset="0"/>
                <a:cs typeface="Arial" charset="0"/>
              </a:rPr>
              <a:t>động</a:t>
            </a:r>
            <a:r>
              <a:rPr lang="en-US" sz="4000" b="1" u="sng">
                <a:solidFill>
                  <a:srgbClr val="FF0066"/>
                </a:solidFill>
                <a:latin typeface="Times New Roman" pitchFamily="18" charset="0"/>
                <a:cs typeface="Arial" charset="0"/>
              </a:rPr>
              <a:t> 3:</a:t>
            </a:r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Arial" charset="0"/>
              </a:rPr>
              <a:t> </a:t>
            </a:r>
            <a:endParaRPr lang="en-US" sz="4000" b="1" dirty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Arial" charset="0"/>
              </a:rPr>
              <a:t>HOẠT ĐỘNG TRẢI NGHIỆM</a:t>
            </a:r>
          </a:p>
        </p:txBody>
      </p:sp>
      <p:pic>
        <p:nvPicPr>
          <p:cNvPr id="10250" name="Picture 8" descr="49512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905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95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87" y="3913740"/>
            <a:ext cx="1579855" cy="281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385" y="3661405"/>
            <a:ext cx="2450535" cy="306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1394" y="86341"/>
            <a:ext cx="9121379" cy="6664009"/>
            <a:chOff x="0" y="0"/>
            <a:chExt cx="9144000" cy="513286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590335" y="417056"/>
            <a:ext cx="7963562" cy="18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683" tIns="45333" rIns="90683" bIns="4533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sz="2800" dirty="0">
                <a:solidFill>
                  <a:srgbClr val="C00000"/>
                </a:solidFill>
              </a:rPr>
              <a:t>Tuần </a:t>
            </a:r>
            <a:r>
              <a:rPr lang="en-US" sz="2800" dirty="0">
                <a:solidFill>
                  <a:srgbClr val="C00000"/>
                </a:solidFill>
              </a:rPr>
              <a:t>23</a:t>
            </a:r>
            <a:br>
              <a:rPr lang="vi-VN" sz="2800" dirty="0">
                <a:solidFill>
                  <a:srgbClr val="C00000"/>
                </a:solidFill>
              </a:rPr>
            </a:br>
            <a:r>
              <a:rPr lang="vi-VN" sz="2800" dirty="0">
                <a:solidFill>
                  <a:srgbClr val="C00000"/>
                </a:solidFill>
              </a:rPr>
              <a:t>Thứ </a:t>
            </a:r>
            <a:r>
              <a:rPr lang="en-US" sz="2800" dirty="0" err="1">
                <a:solidFill>
                  <a:srgbClr val="C00000"/>
                </a:solidFill>
              </a:rPr>
              <a:t>năm</a:t>
            </a:r>
            <a:r>
              <a:rPr lang="vi-VN" sz="2800" dirty="0">
                <a:solidFill>
                  <a:srgbClr val="C00000"/>
                </a:solidFill>
              </a:rPr>
              <a:t>, ngày </a:t>
            </a:r>
            <a:r>
              <a:rPr lang="en-US" sz="2800" dirty="0">
                <a:solidFill>
                  <a:srgbClr val="C00000"/>
                </a:solidFill>
              </a:rPr>
              <a:t>27</a:t>
            </a:r>
            <a:r>
              <a:rPr lang="vi-VN" sz="2800" dirty="0">
                <a:solidFill>
                  <a:srgbClr val="C00000"/>
                </a:solidFill>
              </a:rPr>
              <a:t> tháng </a:t>
            </a:r>
            <a:r>
              <a:rPr lang="en-US" sz="2800" dirty="0">
                <a:solidFill>
                  <a:srgbClr val="C00000"/>
                </a:solidFill>
              </a:rPr>
              <a:t>2</a:t>
            </a:r>
            <a:r>
              <a:rPr lang="vi-VN" sz="2800" dirty="0">
                <a:solidFill>
                  <a:srgbClr val="C00000"/>
                </a:solidFill>
              </a:rPr>
              <a:t> năm 202</a:t>
            </a:r>
            <a:r>
              <a:rPr lang="en-US" sz="2800" dirty="0">
                <a:solidFill>
                  <a:srgbClr val="C00000"/>
                </a:solidFill>
              </a:rPr>
              <a:t>5</a:t>
            </a:r>
            <a:endParaRPr lang="vi-VN" sz="2800" dirty="0">
              <a:solidFill>
                <a:srgbClr val="C00000"/>
              </a:solidFill>
            </a:endParaRPr>
          </a:p>
          <a:p>
            <a:pPr algn="ctr"/>
            <a:r>
              <a:rPr lang="vi-VN" sz="2800" dirty="0">
                <a:solidFill>
                  <a:srgbClr val="C00000"/>
                </a:solidFill>
              </a:rPr>
              <a:t>Hoạt động trải nghiệm</a:t>
            </a:r>
            <a:r>
              <a:rPr lang="en-US" sz="2800" dirty="0">
                <a:solidFill>
                  <a:srgbClr val="C00000"/>
                </a:solidFill>
              </a:rPr>
              <a:t>:</a:t>
            </a:r>
            <a:endParaRPr lang="vi-VN" sz="2800" dirty="0">
              <a:solidFill>
                <a:srgbClr val="C00000"/>
              </a:solidFill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Xây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dựn</a:t>
            </a:r>
            <a:r>
              <a:rPr lang="en-US" sz="2800" b="1" dirty="0" err="1"/>
              <a:t>g</a:t>
            </a:r>
            <a:r>
              <a:rPr lang="en-US" sz="2800" b="1" dirty="0"/>
              <a:t> </a:t>
            </a:r>
            <a:r>
              <a:rPr lang="en-US" sz="2800" b="1" dirty="0" err="1"/>
              <a:t>kế</a:t>
            </a:r>
            <a:r>
              <a:rPr lang="en-US" sz="2800" b="1" dirty="0"/>
              <a:t> </a:t>
            </a:r>
            <a:r>
              <a:rPr lang="en-US" sz="2800" b="1" dirty="0" err="1"/>
              <a:t>hoạch</a:t>
            </a:r>
            <a:r>
              <a:rPr lang="en-US" sz="2800" b="1" dirty="0"/>
              <a:t> </a:t>
            </a:r>
            <a:r>
              <a:rPr lang="en-US" sz="2800" b="1" dirty="0" err="1"/>
              <a:t>Trường</a:t>
            </a:r>
            <a:r>
              <a:rPr lang="en-US" sz="2800" b="1" dirty="0"/>
              <a:t> </a:t>
            </a:r>
            <a:r>
              <a:rPr lang="en-US" sz="2800" b="1" dirty="0" err="1"/>
              <a:t>xanh</a:t>
            </a:r>
            <a:r>
              <a:rPr lang="en-US" sz="2800" b="1" dirty="0"/>
              <a:t> - </a:t>
            </a:r>
            <a:r>
              <a:rPr lang="en-US" sz="2800" b="1" dirty="0" err="1"/>
              <a:t>lớp</a:t>
            </a:r>
            <a:r>
              <a:rPr lang="en-US" sz="2800" b="1" dirty="0"/>
              <a:t> </a:t>
            </a:r>
            <a:r>
              <a:rPr lang="en-US" sz="2800" b="1" dirty="0" err="1"/>
              <a:t>sạch</a:t>
            </a:r>
            <a:r>
              <a:rPr lang="en-US" sz="2800" i="1" dirty="0">
                <a:solidFill>
                  <a:schemeClr val="tx1"/>
                </a:solidFill>
              </a:rPr>
              <a:t>.</a:t>
            </a:r>
            <a:endParaRPr lang="en-US" sz="2800" i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31908"/>
            <a:ext cx="850106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5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852441"/>
            <a:ext cx="8784977" cy="1054098"/>
          </a:xfrm>
          <a:prstGeom prst="rect">
            <a:avLst/>
          </a:prstGeom>
          <a:noFill/>
        </p:spPr>
        <p:txBody>
          <a:bodyPr wrap="square" lIns="68544" tIns="34272" rIns="68544" bIns="34272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  </a:t>
            </a:r>
            <a:r>
              <a:rPr lang="vi-VN" sz="3200" b="1" dirty="0">
                <a:solidFill>
                  <a:srgbClr val="FF0000"/>
                </a:solidFill>
              </a:rPr>
              <a:t>Xây dựng kế hoạch </a:t>
            </a:r>
            <a:r>
              <a:rPr lang="en-US" sz="3200" b="1" dirty="0" err="1">
                <a:solidFill>
                  <a:srgbClr val="FF0000"/>
                </a:solidFill>
              </a:rPr>
              <a:t>gi</a:t>
            </a:r>
            <a:r>
              <a:rPr lang="vi-VN" sz="3200" b="1" dirty="0">
                <a:solidFill>
                  <a:srgbClr val="FF0000"/>
                </a:solidFill>
              </a:rPr>
              <a:t>ữ gìn vệ sinh môi trường ở nhà trường theo gợi ý: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176" y="1844984"/>
            <a:ext cx="4578824" cy="417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" y="1993426"/>
            <a:ext cx="456517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700" dirty="0"/>
              <a:t>- Khu vực cần làm vệ sinh.</a:t>
            </a:r>
          </a:p>
          <a:p>
            <a:r>
              <a:rPr lang="vi-VN" sz="2700" dirty="0"/>
              <a:t>- Công việc sẽ làm.</a:t>
            </a:r>
          </a:p>
          <a:p>
            <a:r>
              <a:rPr lang="vi-VN" sz="2700" dirty="0"/>
              <a:t>- Phân công công việc cho mỗi tổ nhóm.</a:t>
            </a:r>
          </a:p>
          <a:p>
            <a:r>
              <a:rPr lang="vi-VN" sz="2700" dirty="0"/>
              <a:t>- Dụng cụ cần chuẩn bị.</a:t>
            </a:r>
          </a:p>
          <a:p>
            <a:r>
              <a:rPr lang="vi-VN" sz="2700" dirty="0"/>
              <a:t>- Mong muốn kết quả đạt được.</a:t>
            </a:r>
          </a:p>
        </p:txBody>
      </p:sp>
    </p:spTree>
    <p:extLst>
      <p:ext uri="{BB962C8B-B14F-4D97-AF65-F5344CB8AC3E}">
        <p14:creationId xmlns:p14="http://schemas.microsoft.com/office/powerpoint/2010/main" val="2346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applause.wav"/>
          </p:stSnd>
        </p:sndAc>
      </p:transition>
    </mc:Choice>
    <mc:Fallback xmlns="">
      <p:transition spd="med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1-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32" y="3909399"/>
            <a:ext cx="9202832" cy="209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1-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62" y="857253"/>
            <a:ext cx="6882584" cy="404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1-3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304" y="1727294"/>
            <a:ext cx="2757648" cy="443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 descr="1-3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46917"/>
            <a:ext cx="1977524" cy="255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51632" y="2081194"/>
            <a:ext cx="5156843" cy="1592707"/>
          </a:xfrm>
          <a:prstGeom prst="rect">
            <a:avLst/>
          </a:prstGeom>
          <a:noFill/>
        </p:spPr>
        <p:txBody>
          <a:bodyPr wrap="square" lIns="68544" tIns="34272" rIns="68544" bIns="34272" rtlCol="0">
            <a:spAutoFit/>
          </a:bodyPr>
          <a:lstStyle/>
          <a:p>
            <a:pPr marL="257040" indent="-257040" algn="ctr">
              <a:buFont typeface="Arial" pitchFamily="34" charset="0"/>
              <a:buChar char="•"/>
            </a:pPr>
            <a:r>
              <a:rPr lang="en-US" sz="49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4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4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578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applause.wav"/>
          </p:stSnd>
        </p:sndAc>
      </p:transition>
    </mc:Choice>
    <mc:Fallback xmlns="">
      <p:transition spd="med">
        <p:fade/>
        <p:sndAc>
          <p:stSnd>
            <p:snd r:embed="rId8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图片 5125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289713" y="1573760"/>
            <a:ext cx="3323851" cy="577045"/>
          </a:xfrm>
          <a:prstGeom prst="rect">
            <a:avLst/>
          </a:prstGeom>
          <a:noFill/>
        </p:spPr>
        <p:txBody>
          <a:bodyPr wrap="square" lIns="68544" tIns="34272" rIns="68544" bIns="34272" rtlCol="0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</a:rPr>
              <a:t>	</a:t>
            </a:r>
            <a:r>
              <a:rPr lang="en-US" sz="3300" b="1" dirty="0" err="1">
                <a:solidFill>
                  <a:srgbClr val="FF0000"/>
                </a:solidFill>
              </a:rPr>
              <a:t>Ghi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nhớ</a:t>
            </a:r>
            <a:r>
              <a:rPr lang="en-US" sz="33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9155" y="2150841"/>
            <a:ext cx="7679504" cy="2977702"/>
          </a:xfrm>
          <a:prstGeom prst="rect">
            <a:avLst/>
          </a:prstGeom>
          <a:noFill/>
        </p:spPr>
        <p:txBody>
          <a:bodyPr wrap="square" lIns="68544" tIns="34272" rIns="68544" bIns="34272" rtlCol="0">
            <a:spAutoFit/>
          </a:bodyPr>
          <a:lstStyle/>
          <a:p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lang.</a:t>
            </a:r>
          </a:p>
        </p:txBody>
      </p:sp>
    </p:spTree>
    <p:extLst>
      <p:ext uri="{BB962C8B-B14F-4D97-AF65-F5344CB8AC3E}">
        <p14:creationId xmlns:p14="http://schemas.microsoft.com/office/powerpoint/2010/main" val="364226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applause.wav"/>
          </p:stSnd>
        </p:sndAc>
      </p:transition>
    </mc:Choice>
    <mc:Fallback xmlns="">
      <p:transition spd="med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DELL\Pictures\hinh-nen-powerpoint-cut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8" descr="49512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905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259631" y="1078069"/>
            <a:ext cx="5976664" cy="19292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83" tIns="45333" rIns="90683" bIns="45333" rtlCol="0" anchor="ctr"/>
          <a:lstStyle/>
          <a:p>
            <a:pPr algn="ctr"/>
            <a:r>
              <a:rPr lang="en-US" sz="40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– DẶN DÒ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1560" y="3196006"/>
            <a:ext cx="7920880" cy="343959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83" tIns="45333" rIns="90683" bIns="45333"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bài“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b="1" i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75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210680" y="1072958"/>
            <a:ext cx="8736868" cy="4777773"/>
          </a:xfrm>
          <a:custGeom>
            <a:avLst/>
            <a:gdLst>
              <a:gd name="connsiteX0" fmla="*/ 390607 w 10690791"/>
              <a:gd name="connsiteY0" fmla="*/ 753889 h 6370364"/>
              <a:gd name="connsiteX1" fmla="*/ 147719 w 10690791"/>
              <a:gd name="connsiteY1" fmla="*/ 3511376 h 6370364"/>
              <a:gd name="connsiteX2" fmla="*/ 1990807 w 10690791"/>
              <a:gd name="connsiteY2" fmla="*/ 5997401 h 6370364"/>
              <a:gd name="connsiteX3" fmla="*/ 9491744 w 10690791"/>
              <a:gd name="connsiteY3" fmla="*/ 5911676 h 6370364"/>
              <a:gd name="connsiteX4" fmla="*/ 10649032 w 10690791"/>
              <a:gd name="connsiteY4" fmla="*/ 1768301 h 6370364"/>
              <a:gd name="connsiteX5" fmla="*/ 9234569 w 10690791"/>
              <a:gd name="connsiteY5" fmla="*/ 139526 h 6370364"/>
              <a:gd name="connsiteX6" fmla="*/ 2590882 w 10690791"/>
              <a:gd name="connsiteY6" fmla="*/ 153814 h 6370364"/>
              <a:gd name="connsiteX7" fmla="*/ 390607 w 10690791"/>
              <a:gd name="connsiteY7" fmla="*/ 753889 h 637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90791" h="6370364">
                <a:moveTo>
                  <a:pt x="390607" y="753889"/>
                </a:moveTo>
                <a:cubicBezTo>
                  <a:pt x="-16587" y="1313483"/>
                  <a:pt x="-118981" y="2637457"/>
                  <a:pt x="147719" y="3511376"/>
                </a:cubicBezTo>
                <a:cubicBezTo>
                  <a:pt x="414419" y="4385295"/>
                  <a:pt x="433470" y="5597351"/>
                  <a:pt x="1990807" y="5997401"/>
                </a:cubicBezTo>
                <a:cubicBezTo>
                  <a:pt x="3548144" y="6397451"/>
                  <a:pt x="8048707" y="6616526"/>
                  <a:pt x="9491744" y="5911676"/>
                </a:cubicBezTo>
                <a:cubicBezTo>
                  <a:pt x="10934781" y="5206826"/>
                  <a:pt x="10691894" y="2730326"/>
                  <a:pt x="10649032" y="1768301"/>
                </a:cubicBezTo>
                <a:cubicBezTo>
                  <a:pt x="10606170" y="806276"/>
                  <a:pt x="10577594" y="408607"/>
                  <a:pt x="9234569" y="139526"/>
                </a:cubicBezTo>
                <a:cubicBezTo>
                  <a:pt x="7891544" y="-129555"/>
                  <a:pt x="4064876" y="56183"/>
                  <a:pt x="2590882" y="153814"/>
                </a:cubicBezTo>
                <a:cubicBezTo>
                  <a:pt x="1116888" y="251445"/>
                  <a:pt x="797801" y="194295"/>
                  <a:pt x="390607" y="7538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0" y="4545756"/>
            <a:ext cx="9144000" cy="1454994"/>
          </a:xfrm>
          <a:custGeom>
            <a:avLst/>
            <a:gdLst>
              <a:gd name="connsiteX0" fmla="*/ 12007172 w 13813071"/>
              <a:gd name="connsiteY0" fmla="*/ 0 h 1939992"/>
              <a:gd name="connsiteX1" fmla="*/ 13813071 w 13813071"/>
              <a:gd name="connsiteY1" fmla="*/ 1687855 h 1939992"/>
              <a:gd name="connsiteX2" fmla="*/ 13785876 w 13813071"/>
              <a:gd name="connsiteY2" fmla="*/ 1939992 h 1939992"/>
              <a:gd name="connsiteX3" fmla="*/ 22309 w 13813071"/>
              <a:gd name="connsiteY3" fmla="*/ 1939992 h 1939992"/>
              <a:gd name="connsiteX4" fmla="*/ 0 w 13813071"/>
              <a:gd name="connsiteY4" fmla="*/ 1848125 h 1939992"/>
              <a:gd name="connsiteX5" fmla="*/ 2464594 w 13813071"/>
              <a:gd name="connsiteY5" fmla="*/ 825015 h 1939992"/>
              <a:gd name="connsiteX6" fmla="*/ 3639366 w 13813071"/>
              <a:gd name="connsiteY6" fmla="*/ 948499 h 1939992"/>
              <a:gd name="connsiteX7" fmla="*/ 3718132 w 13813071"/>
              <a:gd name="connsiteY7" fmla="*/ 968363 h 1939992"/>
              <a:gd name="connsiteX8" fmla="*/ 3722470 w 13813071"/>
              <a:gd name="connsiteY8" fmla="*/ 964407 h 1939992"/>
              <a:gd name="connsiteX9" fmla="*/ 4683919 w 13813071"/>
              <a:gd name="connsiteY9" fmla="*/ 664745 h 1939992"/>
              <a:gd name="connsiteX10" fmla="*/ 5444137 w 13813071"/>
              <a:gd name="connsiteY10" fmla="*/ 839476 h 1939992"/>
              <a:gd name="connsiteX11" fmla="*/ 5534786 w 13813071"/>
              <a:gd name="connsiteY11" fmla="*/ 890482 h 1939992"/>
              <a:gd name="connsiteX12" fmla="*/ 5651050 w 13813071"/>
              <a:gd name="connsiteY12" fmla="*/ 817005 h 1939992"/>
              <a:gd name="connsiteX13" fmla="*/ 7393781 w 13813071"/>
              <a:gd name="connsiteY13" fmla="*/ 402381 h 1939992"/>
              <a:gd name="connsiteX14" fmla="*/ 9295581 w 13813071"/>
              <a:gd name="connsiteY14" fmla="*/ 917534 h 1939992"/>
              <a:gd name="connsiteX15" fmla="*/ 9305557 w 13813071"/>
              <a:gd name="connsiteY15" fmla="*/ 925196 h 1939992"/>
              <a:gd name="connsiteX16" fmla="*/ 9314594 w 13813071"/>
              <a:gd name="connsiteY16" fmla="*/ 918370 h 1939992"/>
              <a:gd name="connsiteX17" fmla="*/ 9706886 w 13813071"/>
              <a:gd name="connsiteY17" fmla="*/ 794886 h 1939992"/>
              <a:gd name="connsiteX18" fmla="*/ 10288836 w 13813071"/>
              <a:gd name="connsiteY18" fmla="*/ 1094548 h 1939992"/>
              <a:gd name="connsiteX19" fmla="*/ 10307336 w 13813071"/>
              <a:gd name="connsiteY19" fmla="*/ 1122422 h 1939992"/>
              <a:gd name="connsiteX20" fmla="*/ 10343190 w 13813071"/>
              <a:gd name="connsiteY20" fmla="*/ 1030866 h 1939992"/>
              <a:gd name="connsiteX21" fmla="*/ 12007172 w 13813071"/>
              <a:gd name="connsiteY21" fmla="*/ 0 h 193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813071" h="1939992">
                <a:moveTo>
                  <a:pt x="12007172" y="0"/>
                </a:moveTo>
                <a:cubicBezTo>
                  <a:pt x="13004542" y="0"/>
                  <a:pt x="13813071" y="755678"/>
                  <a:pt x="13813071" y="1687855"/>
                </a:cubicBezTo>
                <a:lnTo>
                  <a:pt x="13785876" y="1939992"/>
                </a:lnTo>
                <a:lnTo>
                  <a:pt x="22309" y="1939992"/>
                </a:lnTo>
                <a:lnTo>
                  <a:pt x="0" y="1848125"/>
                </a:lnTo>
                <a:cubicBezTo>
                  <a:pt x="0" y="1283077"/>
                  <a:pt x="1103436" y="825015"/>
                  <a:pt x="2464594" y="825015"/>
                </a:cubicBezTo>
                <a:cubicBezTo>
                  <a:pt x="2889956" y="825015"/>
                  <a:pt x="3290150" y="869748"/>
                  <a:pt x="3639366" y="948499"/>
                </a:cubicBezTo>
                <a:lnTo>
                  <a:pt x="3718132" y="968363"/>
                </a:lnTo>
                <a:lnTo>
                  <a:pt x="3722470" y="964407"/>
                </a:lnTo>
                <a:cubicBezTo>
                  <a:pt x="3968527" y="779261"/>
                  <a:pt x="4308450" y="664745"/>
                  <a:pt x="4683919" y="664745"/>
                </a:cubicBezTo>
                <a:cubicBezTo>
                  <a:pt x="4965521" y="664745"/>
                  <a:pt x="5227128" y="729160"/>
                  <a:pt x="5444137" y="839476"/>
                </a:cubicBezTo>
                <a:lnTo>
                  <a:pt x="5534786" y="890482"/>
                </a:lnTo>
                <a:lnTo>
                  <a:pt x="5651050" y="817005"/>
                </a:lnTo>
                <a:cubicBezTo>
                  <a:pt x="6097054" y="560829"/>
                  <a:pt x="6713202" y="402381"/>
                  <a:pt x="7393781" y="402381"/>
                </a:cubicBezTo>
                <a:cubicBezTo>
                  <a:pt x="8159432" y="402381"/>
                  <a:pt x="8843539" y="602917"/>
                  <a:pt x="9295581" y="917534"/>
                </a:cubicBezTo>
                <a:lnTo>
                  <a:pt x="9305557" y="925196"/>
                </a:lnTo>
                <a:lnTo>
                  <a:pt x="9314594" y="918370"/>
                </a:lnTo>
                <a:cubicBezTo>
                  <a:pt x="9431208" y="839619"/>
                  <a:pt x="9564845" y="794886"/>
                  <a:pt x="9706886" y="794886"/>
                </a:cubicBezTo>
                <a:cubicBezTo>
                  <a:pt x="9934152" y="794886"/>
                  <a:pt x="10139902" y="909402"/>
                  <a:pt x="10288836" y="1094548"/>
                </a:cubicBezTo>
                <a:lnTo>
                  <a:pt x="10307336" y="1122422"/>
                </a:lnTo>
                <a:lnTo>
                  <a:pt x="10343190" y="1030866"/>
                </a:lnTo>
                <a:cubicBezTo>
                  <a:pt x="10617340" y="425069"/>
                  <a:pt x="11259145" y="0"/>
                  <a:pt x="12007172" y="0"/>
                </a:cubicBezTo>
                <a:close/>
              </a:path>
            </a:pathLst>
          </a:cu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613141" y="1930152"/>
            <a:ext cx="4935212" cy="2365243"/>
            <a:chOff x="6746082" y="1664339"/>
            <a:chExt cx="3669506" cy="2686050"/>
          </a:xfrm>
        </p:grpSpPr>
        <p:sp>
          <p:nvSpPr>
            <p:cNvPr id="2" name="椭圆形标注 1"/>
            <p:cNvSpPr/>
            <p:nvPr/>
          </p:nvSpPr>
          <p:spPr>
            <a:xfrm>
              <a:off x="6746082" y="1664339"/>
              <a:ext cx="3669506" cy="2686050"/>
            </a:xfrm>
            <a:prstGeom prst="wedgeEllipseCallout">
              <a:avLst/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9" name="椭圆形标注 8"/>
            <p:cNvSpPr/>
            <p:nvPr/>
          </p:nvSpPr>
          <p:spPr>
            <a:xfrm>
              <a:off x="6929439" y="1858334"/>
              <a:ext cx="3302793" cy="2298061"/>
            </a:xfrm>
            <a:prstGeom prst="wedgeEllipseCallout">
              <a:avLst/>
            </a:prstGeom>
            <a:noFill/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52" y="2146725"/>
            <a:ext cx="3532889" cy="28872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12442" y="2638283"/>
            <a:ext cx="41045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179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DELL\Pictures\hinh-nen-powerpoint-cut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583668" y="2132856"/>
            <a:ext cx="5976664" cy="1631216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u="sng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Hoạt</a:t>
            </a:r>
            <a:r>
              <a:rPr lang="en-US" sz="4000" b="1" u="sng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4000" b="1" u="sng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động</a:t>
            </a:r>
            <a:r>
              <a:rPr lang="en-US" sz="4000" b="1" u="sng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1: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KHỞI ĐỘNG</a:t>
            </a:r>
          </a:p>
        </p:txBody>
      </p:sp>
      <p:pic>
        <p:nvPicPr>
          <p:cNvPr id="10250" name="Picture 8" descr="49512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905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109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DELL\Pictures\hinh-nen-powerpoint-cut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952500" y="2747406"/>
            <a:ext cx="7308812" cy="1631216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u="sng" dirty="0" err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Hoạt</a:t>
            </a:r>
            <a:r>
              <a:rPr lang="en-US" sz="4000" b="1" u="sng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4000" b="1" u="sng" err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động</a:t>
            </a:r>
            <a:r>
              <a:rPr lang="en-US" sz="4000" b="1" u="sng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2:</a:t>
            </a:r>
            <a:endParaRPr lang="en-US" sz="4000" b="1" u="sng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SINH HOẠT TẬP THỂ</a:t>
            </a:r>
          </a:p>
        </p:txBody>
      </p:sp>
      <p:pic>
        <p:nvPicPr>
          <p:cNvPr id="10250" name="Picture 8" descr="49512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905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65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DELL\Pictures\hinh-nen-powerpoint-de-thuong_0923514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20688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8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dung</a:t>
            </a:r>
          </a:p>
        </p:txBody>
      </p:sp>
      <p:grpSp>
        <p:nvGrpSpPr>
          <p:cNvPr id="89176" name="Group 88"/>
          <p:cNvGrpSpPr>
            <a:grpSpLocks/>
          </p:cNvGrpSpPr>
          <p:nvPr/>
        </p:nvGrpSpPr>
        <p:grpSpPr bwMode="auto">
          <a:xfrm>
            <a:off x="2436367" y="1921868"/>
            <a:ext cx="5698196" cy="1272636"/>
            <a:chOff x="1728" y="1680"/>
            <a:chExt cx="4646" cy="840"/>
          </a:xfrm>
        </p:grpSpPr>
        <p:sp>
          <p:nvSpPr>
            <p:cNvPr id="89150" name="AutoShape 62"/>
            <p:cNvSpPr>
              <a:spLocks noChangeArrowheads="1"/>
            </p:cNvSpPr>
            <p:nvPr/>
          </p:nvSpPr>
          <p:spPr bwMode="gray">
            <a:xfrm>
              <a:off x="2096" y="1793"/>
              <a:ext cx="4192" cy="43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151" name="AutoShape 63"/>
            <p:cNvSpPr>
              <a:spLocks noChangeArrowheads="1"/>
            </p:cNvSpPr>
            <p:nvPr/>
          </p:nvSpPr>
          <p:spPr bwMode="gray">
            <a:xfrm>
              <a:off x="1728" y="1680"/>
              <a:ext cx="662" cy="653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152" name="Text Box 64"/>
            <p:cNvSpPr txBox="1">
              <a:spLocks noChangeArrowheads="1"/>
            </p:cNvSpPr>
            <p:nvPr/>
          </p:nvSpPr>
          <p:spPr bwMode="gray">
            <a:xfrm>
              <a:off x="1946" y="1824"/>
              <a:ext cx="4428" cy="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Sơ</a:t>
              </a:r>
              <a:r>
                <a:rPr lang="en-US" sz="32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kết</a:t>
              </a:r>
              <a:r>
                <a:rPr lang="en-US" sz="32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tuần</a:t>
              </a:r>
              <a:r>
                <a:rPr lang="en-US" sz="32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23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</a:p>
          </p:txBody>
        </p:sp>
        <p:sp>
          <p:nvSpPr>
            <p:cNvPr id="89153" name="Text Box 65"/>
            <p:cNvSpPr txBox="1">
              <a:spLocks noChangeArrowheads="1"/>
            </p:cNvSpPr>
            <p:nvPr/>
          </p:nvSpPr>
          <p:spPr bwMode="gray">
            <a:xfrm>
              <a:off x="1898" y="1824"/>
              <a:ext cx="303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9175" name="Group 87"/>
          <p:cNvGrpSpPr>
            <a:grpSpLocks/>
          </p:cNvGrpSpPr>
          <p:nvPr/>
        </p:nvGrpSpPr>
        <p:grpSpPr bwMode="auto">
          <a:xfrm>
            <a:off x="2159491" y="2996391"/>
            <a:ext cx="5614423" cy="1709610"/>
            <a:chOff x="1728" y="2478"/>
            <a:chExt cx="4950" cy="653"/>
          </a:xfrm>
        </p:grpSpPr>
        <p:sp>
          <p:nvSpPr>
            <p:cNvPr id="89155" name="AutoShape 67"/>
            <p:cNvSpPr>
              <a:spLocks noChangeArrowheads="1"/>
            </p:cNvSpPr>
            <p:nvPr/>
          </p:nvSpPr>
          <p:spPr bwMode="gray">
            <a:xfrm>
              <a:off x="2096" y="2594"/>
              <a:ext cx="4582" cy="4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156" name="AutoShape 68"/>
            <p:cNvSpPr>
              <a:spLocks noChangeArrowheads="1"/>
            </p:cNvSpPr>
            <p:nvPr/>
          </p:nvSpPr>
          <p:spPr bwMode="gray">
            <a:xfrm>
              <a:off x="1728" y="2478"/>
              <a:ext cx="662" cy="653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157" name="Text Box 69"/>
            <p:cNvSpPr txBox="1">
              <a:spLocks noChangeArrowheads="1"/>
            </p:cNvSpPr>
            <p:nvPr/>
          </p:nvSpPr>
          <p:spPr bwMode="gray">
            <a:xfrm>
              <a:off x="2069" y="2686"/>
              <a:ext cx="451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hướng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tuần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24</a:t>
              </a:r>
            </a:p>
          </p:txBody>
        </p:sp>
        <p:sp>
          <p:nvSpPr>
            <p:cNvPr id="89170" name="Text Box 82"/>
            <p:cNvSpPr txBox="1">
              <a:spLocks noChangeArrowheads="1"/>
            </p:cNvSpPr>
            <p:nvPr/>
          </p:nvSpPr>
          <p:spPr bwMode="gray">
            <a:xfrm>
              <a:off x="1899" y="2620"/>
              <a:ext cx="3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9174" name="Group 86"/>
          <p:cNvGrpSpPr>
            <a:grpSpLocks/>
          </p:cNvGrpSpPr>
          <p:nvPr/>
        </p:nvGrpSpPr>
        <p:grpSpPr bwMode="auto">
          <a:xfrm>
            <a:off x="2135892" y="4778084"/>
            <a:ext cx="5638492" cy="1152209"/>
            <a:chOff x="1728" y="3276"/>
            <a:chExt cx="4560" cy="653"/>
          </a:xfrm>
        </p:grpSpPr>
        <p:sp>
          <p:nvSpPr>
            <p:cNvPr id="89160" name="AutoShape 72"/>
            <p:cNvSpPr>
              <a:spLocks noChangeArrowheads="1"/>
            </p:cNvSpPr>
            <p:nvPr/>
          </p:nvSpPr>
          <p:spPr bwMode="gray">
            <a:xfrm>
              <a:off x="2096" y="3389"/>
              <a:ext cx="4192" cy="436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161" name="AutoShape 73"/>
            <p:cNvSpPr>
              <a:spLocks noChangeArrowheads="1"/>
            </p:cNvSpPr>
            <p:nvPr/>
          </p:nvSpPr>
          <p:spPr bwMode="gray">
            <a:xfrm>
              <a:off x="1728" y="3276"/>
              <a:ext cx="662" cy="653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162" name="Text Box 74"/>
            <p:cNvSpPr txBox="1">
              <a:spLocks noChangeArrowheads="1"/>
            </p:cNvSpPr>
            <p:nvPr/>
          </p:nvSpPr>
          <p:spPr bwMode="gray">
            <a:xfrm>
              <a:off x="2316" y="3442"/>
              <a:ext cx="3788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2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2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trải</a:t>
              </a:r>
              <a:r>
                <a:rPr lang="en-US" sz="32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nghiệm</a:t>
              </a:r>
              <a:endPara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171" name="Text Box 83"/>
            <p:cNvSpPr txBox="1">
              <a:spLocks noChangeArrowheads="1"/>
            </p:cNvSpPr>
            <p:nvPr/>
          </p:nvSpPr>
          <p:spPr bwMode="gray">
            <a:xfrm>
              <a:off x="1898" y="3408"/>
              <a:ext cx="303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1" name="Picture 3" descr="C:\Users\DELL\Pictures\hinh - Copy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99131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ELL\Pictures\tong-hop-hinh-anh-dong-dep-cho-powerpoint-5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9" y="6276925"/>
            <a:ext cx="61817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091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DELL\Pictures\hinh-nen-powerpoint-cut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547664" y="288766"/>
            <a:ext cx="7200800" cy="707886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Arial" charset="0"/>
              </a:rPr>
              <a:t>1.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tuần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23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0250" name="Picture 8" descr="49512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905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9"/>
          <p:cNvSpPr txBox="1">
            <a:spLocks noChangeArrowheads="1"/>
          </p:cNvSpPr>
          <p:nvPr/>
        </p:nvSpPr>
        <p:spPr bwMode="auto">
          <a:xfrm>
            <a:off x="934740" y="1270104"/>
            <a:ext cx="7949803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100" b="1" dirty="0"/>
              <a:t>    </a:t>
            </a:r>
            <a:r>
              <a:rPr lang="en-US" altLang="zh-C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zh-CN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9"/>
          <p:cNvSpPr txBox="1">
            <a:spLocks noChangeArrowheads="1"/>
          </p:cNvSpPr>
          <p:nvPr/>
        </p:nvSpPr>
        <p:spPr bwMode="auto">
          <a:xfrm>
            <a:off x="251520" y="2233170"/>
            <a:ext cx="8441442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100" b="1" dirty="0"/>
              <a:t>	</a:t>
            </a:r>
          </a:p>
          <a:p>
            <a:r>
              <a:rPr lang="en-US" altLang="zh-C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10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DELL\Pictures\hinh-nen-powerpoint-cut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331640" y="357912"/>
            <a:ext cx="6120680" cy="707886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Arial" charset="0"/>
              </a:rPr>
              <a:t>Giáo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Arial" charset="0"/>
              </a:rPr>
              <a:t>viên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Arial" charset="0"/>
              </a:rPr>
              <a:t>nhận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Arial" charset="0"/>
              </a:rPr>
              <a:t>xét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Arial" charset="0"/>
              </a:rPr>
              <a:t>tuần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Arial" charset="0"/>
              </a:rPr>
              <a:t> 23</a:t>
            </a:r>
          </a:p>
        </p:txBody>
      </p:sp>
      <p:pic>
        <p:nvPicPr>
          <p:cNvPr id="10250" name="Picture 8" descr="49512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905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9"/>
          <p:cNvSpPr txBox="1">
            <a:spLocks noChangeArrowheads="1"/>
          </p:cNvSpPr>
          <p:nvPr/>
        </p:nvSpPr>
        <p:spPr bwMode="auto">
          <a:xfrm>
            <a:off x="842917" y="1396118"/>
            <a:ext cx="7949803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100" b="1" dirty="0"/>
              <a:t>    </a:t>
            </a:r>
            <a:r>
              <a:rPr lang="en-US" altLang="zh-CN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altLang="zh-CN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9"/>
          <p:cNvSpPr txBox="1">
            <a:spLocks noChangeArrowheads="1"/>
          </p:cNvSpPr>
          <p:nvPr/>
        </p:nvSpPr>
        <p:spPr bwMode="auto">
          <a:xfrm>
            <a:off x="351278" y="3055146"/>
            <a:ext cx="844144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100" b="1" dirty="0"/>
              <a:t>	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…</a:t>
            </a:r>
          </a:p>
        </p:txBody>
      </p:sp>
      <p:sp>
        <p:nvSpPr>
          <p:cNvPr id="7" name="Text Box 99"/>
          <p:cNvSpPr txBox="1">
            <a:spLocks noChangeArrowheads="1"/>
          </p:cNvSpPr>
          <p:nvPr/>
        </p:nvSpPr>
        <p:spPr bwMode="auto">
          <a:xfrm>
            <a:off x="883920" y="4994138"/>
            <a:ext cx="808056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37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DELL\Pictures\hinh-nen-powerpoint-cut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43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614767" y="544195"/>
            <a:ext cx="6002982" cy="707886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Arial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hướng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tuần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24</a:t>
            </a:r>
          </a:p>
        </p:txBody>
      </p:sp>
      <p:pic>
        <p:nvPicPr>
          <p:cNvPr id="10250" name="Picture 8" descr="49512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905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9"/>
          <p:cNvSpPr txBox="1">
            <a:spLocks noChangeArrowheads="1"/>
          </p:cNvSpPr>
          <p:nvPr/>
        </p:nvSpPr>
        <p:spPr bwMode="auto">
          <a:xfrm>
            <a:off x="1033449" y="1844268"/>
            <a:ext cx="7759272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100" b="1" dirty="0"/>
              <a:t>    </a:t>
            </a:r>
            <a:r>
              <a:rPr lang="en-US" altLang="zh-C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CN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  <a:endParaRPr lang="en-US" altLang="zh-CN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9"/>
          <p:cNvSpPr txBox="1">
            <a:spLocks noChangeArrowheads="1"/>
          </p:cNvSpPr>
          <p:nvPr/>
        </p:nvSpPr>
        <p:spPr bwMode="auto">
          <a:xfrm>
            <a:off x="1259631" y="3156759"/>
            <a:ext cx="75330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100" b="1" dirty="0"/>
              <a:t> </a:t>
            </a:r>
            <a:r>
              <a:rPr lang="en-US" altLang="zh-C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zh-C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zh-C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zh-C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zh-C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zh-C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altLang="zh-C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sung.</a:t>
            </a:r>
          </a:p>
        </p:txBody>
      </p:sp>
    </p:spTree>
    <p:extLst>
      <p:ext uri="{BB962C8B-B14F-4D97-AF65-F5344CB8AC3E}">
        <p14:creationId xmlns:p14="http://schemas.microsoft.com/office/powerpoint/2010/main" val="418499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DELL\Pictures\hinh-nen-powerpoint-cut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43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614767" y="36195"/>
            <a:ext cx="6002982" cy="707886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Arial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hướng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tuần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24</a:t>
            </a:r>
          </a:p>
        </p:txBody>
      </p:sp>
      <p:pic>
        <p:nvPicPr>
          <p:cNvPr id="10250" name="Picture 8" descr="49512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905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9"/>
          <p:cNvSpPr txBox="1">
            <a:spLocks noChangeArrowheads="1"/>
          </p:cNvSpPr>
          <p:nvPr/>
        </p:nvSpPr>
        <p:spPr bwMode="auto">
          <a:xfrm>
            <a:off x="952500" y="713559"/>
            <a:ext cx="7529233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0" hangingPunct="0"/>
            <a:r>
              <a:rPr lang="en-US" altLang="zh-CN" sz="2100" b="1" dirty="0"/>
              <a:t>   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nl-NL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nl-NL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nl-NL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nl-NL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nl-NL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nl-NL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hực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 bài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  <a:p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9"/>
          <p:cNvSpPr txBox="1">
            <a:spLocks noChangeArrowheads="1"/>
          </p:cNvSpPr>
          <p:nvPr/>
        </p:nvSpPr>
        <p:spPr bwMode="auto">
          <a:xfrm>
            <a:off x="43750" y="2906789"/>
            <a:ext cx="9145016" cy="21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0" hangingPunct="0"/>
            <a:r>
              <a:rPr lang="en-US" altLang="zh-CN" sz="2100" b="1" dirty="0"/>
              <a:t> </a:t>
            </a:r>
          </a:p>
          <a:p>
            <a:pPr algn="just"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zh-CN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nl-NL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altLang="nl-NL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nl-NL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nl-NL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PT: “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7" name="Text Box 99"/>
          <p:cNvSpPr txBox="1">
            <a:spLocks noChangeArrowheads="1"/>
          </p:cNvSpPr>
          <p:nvPr/>
        </p:nvSpPr>
        <p:spPr bwMode="auto">
          <a:xfrm>
            <a:off x="348467" y="4667889"/>
            <a:ext cx="8447065" cy="21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100" b="1" dirty="0"/>
              <a:t> </a:t>
            </a:r>
          </a:p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zh-CN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Tiếp tục thực h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ện thi đua giữa các tổ.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sóc cây xanh.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zh-CN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32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74D5-509A-C266-785D-F61D11722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br>
              <a:rPr lang="vi-VN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</a:br>
            <a:endParaRPr lang="en-US" b="1" i="1" u="sng" dirty="0">
              <a:solidFill>
                <a:srgbClr val="FF0000"/>
              </a:solidFill>
            </a:endParaRPr>
          </a:p>
        </p:txBody>
      </p:sp>
      <p:pic>
        <p:nvPicPr>
          <p:cNvPr id="9" name="Bài hát giữ gìn vệ sinh trường lớp">
            <a:hlinkClick r:id="" action="ppaction://media"/>
            <a:extLst>
              <a:ext uri="{FF2B5EF4-FFF2-40B4-BE49-F238E27FC236}">
                <a16:creationId xmlns:a16="http://schemas.microsoft.com/office/drawing/2014/main" id="{CDC3B6E9-EBBB-0372-52B4-F2A28E782C5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520" y="404664"/>
            <a:ext cx="8568952" cy="5759281"/>
          </a:xfrm>
        </p:spPr>
      </p:pic>
    </p:spTree>
    <p:extLst>
      <p:ext uri="{BB962C8B-B14F-4D97-AF65-F5344CB8AC3E}">
        <p14:creationId xmlns:p14="http://schemas.microsoft.com/office/powerpoint/2010/main" val="373135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9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2272</TotalTime>
  <Words>640</Words>
  <Application>Microsoft Office PowerPoint</Application>
  <PresentationFormat>On-screen Show (4:3)</PresentationFormat>
  <Paragraphs>70</Paragraphs>
  <Slides>16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等线</vt:lpstr>
      <vt:lpstr>等线 Light</vt:lpstr>
      <vt:lpstr>宋体</vt:lpstr>
      <vt:lpstr>Arial</vt:lpstr>
      <vt:lpstr>Arial-Rounded</vt:lpstr>
      <vt:lpstr>Calibri</vt:lpstr>
      <vt:lpstr>Roboto</vt:lpstr>
      <vt:lpstr>Times New Roman</vt:lpstr>
      <vt:lpstr>Office Theme</vt:lpstr>
      <vt:lpstr>Office 主题​​</vt:lpstr>
      <vt:lpstr>PowerPoint Presentation</vt:lpstr>
      <vt:lpstr>PowerPoint Presentation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My Pro 3</cp:lastModifiedBy>
  <cp:revision>191</cp:revision>
  <dcterms:created xsi:type="dcterms:W3CDTF">2021-03-04T13:13:20Z</dcterms:created>
  <dcterms:modified xsi:type="dcterms:W3CDTF">2025-04-15T06:29:39Z</dcterms:modified>
</cp:coreProperties>
</file>